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2"/>
  </p:notesMasterIdLst>
  <p:sldIdLst>
    <p:sldId id="342" r:id="rId2"/>
    <p:sldId id="339" r:id="rId3"/>
    <p:sldId id="317" r:id="rId4"/>
    <p:sldId id="318" r:id="rId5"/>
    <p:sldId id="320" r:id="rId6"/>
    <p:sldId id="321" r:id="rId7"/>
    <p:sldId id="299" r:id="rId8"/>
    <p:sldId id="323" r:id="rId9"/>
    <p:sldId id="301" r:id="rId10"/>
    <p:sldId id="302" r:id="rId11"/>
    <p:sldId id="303" r:id="rId12"/>
    <p:sldId id="304" r:id="rId13"/>
    <p:sldId id="305" r:id="rId14"/>
    <p:sldId id="324" r:id="rId15"/>
    <p:sldId id="309" r:id="rId16"/>
    <p:sldId id="287" r:id="rId17"/>
    <p:sldId id="307" r:id="rId18"/>
    <p:sldId id="341" r:id="rId19"/>
    <p:sldId id="331" r:id="rId20"/>
    <p:sldId id="308" r:id="rId2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9900CC"/>
    <a:srgbClr val="1036B0"/>
    <a:srgbClr val="CC00CC"/>
    <a:srgbClr val="800080"/>
    <a:srgbClr val="6666FF"/>
    <a:srgbClr val="9966FF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09146190-6BDB-4F04-8077-B0F990C4C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02702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7118D-FBB8-408C-975B-275DA13E0C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01496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10A5F-C5E5-4B16-AF21-4458129077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5747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FD47E-53C9-4ACE-8647-BBEF0723FF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32041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80B97-877A-47AA-86B4-CA0D9FF216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0249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A4C01-1BA2-4817-A945-7633D64E2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6336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98B59-719A-4753-8CA8-C42871DFDB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6004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8B295-4EF7-496D-9856-ECAA0EC6F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0228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305660F-C6A6-459A-8990-A01D7A1A3A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2903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E70B9-5E0F-4DB0-A8B3-D41EB81380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6648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29B72-EE42-4264-B0EC-14485498F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2289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/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1350" y="6235700"/>
            <a:ext cx="3805238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E7884-F14F-467B-9AC7-7E5F04BD5A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5980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noProof="0"/>
              <a:t>Bấm biểu tượng để thêm hình ảnh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39763" y="6235700"/>
            <a:ext cx="3803650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4F993-DF9E-43F1-993C-5849571EEE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7671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550" y="965200"/>
            <a:ext cx="5937250" cy="118745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6550" y="2638425"/>
            <a:ext cx="59372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1725" y="6235700"/>
            <a:ext cx="455771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wrap="square" lIns="18288" tIns="45720" rIns="18288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100">
                <a:solidFill>
                  <a:srgbClr val="FFFFFF"/>
                </a:solidFill>
              </a:defRPr>
            </a:lvl1pPr>
          </a:lstStyle>
          <a:p>
            <a:fld id="{1A20C836-816D-4C9C-91B4-78E7F81C27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1" r:id="rId2"/>
    <p:sldLayoutId id="2147483719" r:id="rId3"/>
    <p:sldLayoutId id="2147483712" r:id="rId4"/>
    <p:sldLayoutId id="2147483713" r:id="rId5"/>
    <p:sldLayoutId id="2147483714" r:id="rId6"/>
    <p:sldLayoutId id="2147483715" r:id="rId7"/>
    <p:sldLayoutId id="2147483720" r:id="rId8"/>
    <p:sldLayoutId id="2147483721" r:id="rId9"/>
    <p:sldLayoutId id="2147483716" r:id="rId10"/>
    <p:sldLayoutId id="2147483717" r:id="rId11"/>
    <p:sldLayoutId id="2147483722" r:id="rId12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600" kern="1200" cap="all" spc="200">
          <a:solidFill>
            <a:srgbClr val="262626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itchFamily="34" charset="0"/>
        </a:defRPr>
      </a:lvl9pPr>
    </p:titleStyle>
    <p:bodyStyle>
      <a:lvl1pPr marL="2286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4572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6858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9144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11430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2.muare.vn/uploaded2/coolair/goi%20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/>
          </p:nvPr>
        </p:nvSpPr>
        <p:spPr>
          <a:xfrm>
            <a:off x="0" y="0"/>
            <a:ext cx="8401080" cy="714357"/>
          </a:xfrm>
        </p:spPr>
        <p:txBody>
          <a:bodyPr/>
          <a:lstStyle/>
          <a:p>
            <a:r>
              <a:rPr lang="en-NZ" sz="5400" dirty="0" err="1" smtClean="0">
                <a:solidFill>
                  <a:srgbClr val="FF0000"/>
                </a:solidFill>
              </a:rPr>
              <a:t>Tổ</a:t>
            </a:r>
            <a:r>
              <a:rPr lang="en-NZ" sz="5400" dirty="0" smtClean="0">
                <a:solidFill>
                  <a:srgbClr val="FF0000"/>
                </a:solidFill>
              </a:rPr>
              <a:t> TOÁN </a:t>
            </a:r>
          </a:p>
          <a:p>
            <a:r>
              <a:rPr lang="en-NZ" sz="5400" dirty="0" smtClean="0">
                <a:solidFill>
                  <a:srgbClr val="FF0000"/>
                </a:solidFill>
              </a:rPr>
              <a:t>GV: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 rot="-960000">
            <a:off x="4656138" y="3354388"/>
            <a:ext cx="152400" cy="152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 sz="2400">
              <a:latin typeface="Arial" charset="0"/>
              <a:cs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2460000">
            <a:off x="3786188" y="3522663"/>
            <a:ext cx="1792287" cy="0"/>
            <a:chOff x="1968" y="3024"/>
            <a:chExt cx="1152" cy="0"/>
          </a:xfrm>
        </p:grpSpPr>
        <p:sp>
          <p:nvSpPr>
            <p:cNvPr id="20500" name="Line 4"/>
            <p:cNvSpPr>
              <a:spLocks noChangeShapeType="1"/>
            </p:cNvSpPr>
            <p:nvPr/>
          </p:nvSpPr>
          <p:spPr bwMode="auto">
            <a:xfrm>
              <a:off x="1968" y="3024"/>
              <a:ext cx="57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5"/>
            <p:cNvSpPr>
              <a:spLocks noChangeShapeType="1"/>
            </p:cNvSpPr>
            <p:nvPr/>
          </p:nvSpPr>
          <p:spPr bwMode="auto">
            <a:xfrm>
              <a:off x="2544" y="3024"/>
              <a:ext cx="57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4002088" y="2943225"/>
            <a:ext cx="2741612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2622550" y="4108450"/>
            <a:ext cx="2741613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 rot="-2400000">
            <a:off x="2397125" y="3527425"/>
            <a:ext cx="1828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 rot="-2400000">
            <a:off x="5143500" y="3521075"/>
            <a:ext cx="1828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 rot="-960000">
            <a:off x="2530475" y="3524250"/>
            <a:ext cx="429577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 rot="-960000">
            <a:off x="4387850" y="1295400"/>
            <a:ext cx="1514475" cy="2032000"/>
            <a:chOff x="1296" y="1392"/>
            <a:chExt cx="954" cy="1280"/>
          </a:xfrm>
        </p:grpSpPr>
        <p:sp>
          <p:nvSpPr>
            <p:cNvPr id="4" name="AutoShape 12"/>
            <p:cNvSpPr>
              <a:spLocks noChangeArrowheads="1"/>
            </p:cNvSpPr>
            <p:nvPr/>
          </p:nvSpPr>
          <p:spPr bwMode="auto">
            <a:xfrm>
              <a:off x="1386" y="1674"/>
              <a:ext cx="680" cy="907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 w="317500">
              <a:solidFill>
                <a:srgbClr val="66CCFF">
                  <a:alpha val="50195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498" name="AutoShape 13"/>
            <p:cNvSpPr>
              <a:spLocks noChangeArrowheads="1"/>
            </p:cNvSpPr>
            <p:nvPr/>
          </p:nvSpPr>
          <p:spPr bwMode="auto">
            <a:xfrm>
              <a:off x="1296" y="1392"/>
              <a:ext cx="954" cy="1280"/>
            </a:xfrm>
            <a:prstGeom prst="rtTriangle">
              <a:avLst/>
            </a:prstGeom>
            <a:noFill/>
            <a:ln w="19050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2400">
                <a:latin typeface="Arial" charset="0"/>
                <a:cs typeface="Arial" charset="0"/>
              </a:endParaRPr>
            </a:p>
          </p:txBody>
        </p:sp>
        <p:sp>
          <p:nvSpPr>
            <p:cNvPr id="20499" name="AutoShape 14"/>
            <p:cNvSpPr>
              <a:spLocks noChangeArrowheads="1"/>
            </p:cNvSpPr>
            <p:nvPr/>
          </p:nvSpPr>
          <p:spPr bwMode="auto">
            <a:xfrm>
              <a:off x="1490" y="1968"/>
              <a:ext cx="382" cy="518"/>
            </a:xfrm>
            <a:prstGeom prst="rtTriangle">
              <a:avLst/>
            </a:prstGeom>
            <a:noFill/>
            <a:ln w="19050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2400">
                <a:latin typeface="Arial" charset="0"/>
                <a:cs typeface="Arial" charset="0"/>
              </a:endParaRPr>
            </a:p>
          </p:txBody>
        </p:sp>
      </p:grpSp>
      <p:sp>
        <p:nvSpPr>
          <p:cNvPr id="89103" name="Line 15"/>
          <p:cNvSpPr>
            <a:spLocks noChangeShapeType="1"/>
          </p:cNvSpPr>
          <p:nvPr/>
        </p:nvSpPr>
        <p:spPr bwMode="auto">
          <a:xfrm rot="-2340000">
            <a:off x="2362200" y="3375025"/>
            <a:ext cx="2330450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 rot="-2340000">
            <a:off x="4667250" y="3660775"/>
            <a:ext cx="2330450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5" name="Line 17"/>
          <p:cNvSpPr>
            <a:spLocks noChangeShapeType="1"/>
          </p:cNvSpPr>
          <p:nvPr/>
        </p:nvSpPr>
        <p:spPr bwMode="auto">
          <a:xfrm rot="420000">
            <a:off x="2613025" y="4251325"/>
            <a:ext cx="2330450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6" name="Line 18"/>
          <p:cNvSpPr>
            <a:spLocks noChangeShapeType="1"/>
          </p:cNvSpPr>
          <p:nvPr/>
        </p:nvSpPr>
        <p:spPr bwMode="auto">
          <a:xfrm rot="420000">
            <a:off x="4413250" y="2794000"/>
            <a:ext cx="2330450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76200" cmpd="tri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24" name="Rectangle 3077"/>
          <p:cNvSpPr>
            <a:spLocks noChangeArrowheads="1" noChangeShapeType="1" noTextEdit="1"/>
          </p:cNvSpPr>
          <p:nvPr/>
        </p:nvSpPr>
        <p:spPr bwMode="auto">
          <a:xfrm>
            <a:off x="2195513" y="0"/>
            <a:ext cx="4419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HÌNH THOI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2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980000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10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/>
      <p:bldP spid="89094" grpId="0" animBg="1"/>
      <p:bldP spid="89094" grpId="1" animBg="1"/>
      <p:bldP spid="89095" grpId="0" animBg="1"/>
      <p:bldP spid="89095" grpId="1" animBg="1"/>
      <p:bldP spid="89096" grpId="0" animBg="1"/>
      <p:bldP spid="89096" grpId="1" animBg="1"/>
      <p:bldP spid="89097" grpId="0" animBg="1"/>
      <p:bldP spid="89097" grpId="1" animBg="1"/>
      <p:bldP spid="89098" grpId="0" animBg="1"/>
      <p:bldP spid="89103" grpId="0" animBg="1"/>
      <p:bldP spid="89104" grpId="0" animBg="1"/>
      <p:bldP spid="89105" grpId="0" animBg="1"/>
      <p:bldP spid="891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76200" cmpd="tri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436" name="Rectangle 3077"/>
          <p:cNvSpPr>
            <a:spLocks noChangeArrowheads="1" noChangeShapeType="1" noTextEdit="1"/>
          </p:cNvSpPr>
          <p:nvPr/>
        </p:nvSpPr>
        <p:spPr bwMode="auto">
          <a:xfrm>
            <a:off x="2195513" y="0"/>
            <a:ext cx="4419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HÌNH THOI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1828800"/>
            <a:ext cx="3200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Dấu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0" y="1371600"/>
            <a:ext cx="2438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0" y="914400"/>
            <a:ext cx="2438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21512" name="Group 7"/>
          <p:cNvGrpSpPr>
            <a:grpSpLocks/>
          </p:cNvGrpSpPr>
          <p:nvPr/>
        </p:nvGrpSpPr>
        <p:grpSpPr bwMode="auto">
          <a:xfrm>
            <a:off x="762000" y="2882900"/>
            <a:ext cx="1828800" cy="914400"/>
            <a:chOff x="1104" y="1584"/>
            <a:chExt cx="1152" cy="576"/>
          </a:xfrm>
        </p:grpSpPr>
        <p:sp>
          <p:nvSpPr>
            <p:cNvPr id="21525" name="Freeform 8"/>
            <p:cNvSpPr>
              <a:spLocks/>
            </p:cNvSpPr>
            <p:nvPr/>
          </p:nvSpPr>
          <p:spPr bwMode="auto">
            <a:xfrm>
              <a:off x="1104" y="1584"/>
              <a:ext cx="1152" cy="576"/>
            </a:xfrm>
            <a:custGeom>
              <a:avLst/>
              <a:gdLst>
                <a:gd name="T0" fmla="*/ 0 w 1248"/>
                <a:gd name="T1" fmla="*/ 105 h 672"/>
                <a:gd name="T2" fmla="*/ 477 w 1248"/>
                <a:gd name="T3" fmla="*/ 105 h 672"/>
                <a:gd name="T4" fmla="*/ 385 w 1248"/>
                <a:gd name="T5" fmla="*/ 30 h 672"/>
                <a:gd name="T6" fmla="*/ 110 w 1248"/>
                <a:gd name="T7" fmla="*/ 0 h 672"/>
                <a:gd name="T8" fmla="*/ 0 w 1248"/>
                <a:gd name="T9" fmla="*/ 105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672"/>
                <a:gd name="T17" fmla="*/ 1248 w 124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672">
                  <a:moveTo>
                    <a:pt x="0" y="672"/>
                  </a:moveTo>
                  <a:lnTo>
                    <a:pt x="1248" y="672"/>
                  </a:lnTo>
                  <a:lnTo>
                    <a:pt x="1008" y="192"/>
                  </a:lnTo>
                  <a:lnTo>
                    <a:pt x="288" y="0"/>
                  </a:lnTo>
                  <a:lnTo>
                    <a:pt x="0" y="672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Text Box 9"/>
            <p:cNvSpPr txBox="1">
              <a:spLocks noChangeArrowheads="1"/>
            </p:cNvSpPr>
            <p:nvPr/>
          </p:nvSpPr>
          <p:spPr bwMode="auto">
            <a:xfrm>
              <a:off x="1296" y="1824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Tứ giác</a:t>
              </a:r>
            </a:p>
          </p:txBody>
        </p:sp>
      </p:grpSp>
      <p:grpSp>
        <p:nvGrpSpPr>
          <p:cNvPr id="21513" name="Group 10"/>
          <p:cNvGrpSpPr>
            <a:grpSpLocks/>
          </p:cNvGrpSpPr>
          <p:nvPr/>
        </p:nvGrpSpPr>
        <p:grpSpPr bwMode="auto">
          <a:xfrm>
            <a:off x="457200" y="4864100"/>
            <a:ext cx="2438400" cy="1066800"/>
            <a:chOff x="960" y="2832"/>
            <a:chExt cx="1536" cy="672"/>
          </a:xfrm>
        </p:grpSpPr>
        <p:sp>
          <p:nvSpPr>
            <p:cNvPr id="21523" name="AutoShape 11"/>
            <p:cNvSpPr>
              <a:spLocks noChangeArrowheads="1"/>
            </p:cNvSpPr>
            <p:nvPr/>
          </p:nvSpPr>
          <p:spPr bwMode="auto">
            <a:xfrm>
              <a:off x="960" y="2832"/>
              <a:ext cx="1536" cy="672"/>
            </a:xfrm>
            <a:prstGeom prst="parallelogram">
              <a:avLst>
                <a:gd name="adj" fmla="val 66222"/>
              </a:avLst>
            </a:prstGeom>
            <a:noFill/>
            <a:ln w="28575">
              <a:solidFill>
                <a:srgbClr val="8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2400">
                <a:solidFill>
                  <a:srgbClr val="80008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524" name="Text Box 12"/>
            <p:cNvSpPr txBox="1">
              <a:spLocks noChangeArrowheads="1"/>
            </p:cNvSpPr>
            <p:nvPr/>
          </p:nvSpPr>
          <p:spPr bwMode="auto">
            <a:xfrm>
              <a:off x="1296" y="2938"/>
              <a:ext cx="96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rgbClr val="800080"/>
                  </a:solidFill>
                  <a:latin typeface="Times New Roman" pitchFamily="18" charset="0"/>
                  <a:cs typeface="Arial" charset="0"/>
                </a:rPr>
                <a:t>Hình bình</a:t>
              </a:r>
            </a:p>
            <a:p>
              <a:pPr eaLnBrk="1" hangingPunct="1"/>
              <a:r>
                <a:rPr lang="en-US" altLang="en-US" sz="2400" b="1">
                  <a:solidFill>
                    <a:srgbClr val="800080"/>
                  </a:solidFill>
                  <a:latin typeface="Times New Roman" pitchFamily="18" charset="0"/>
                  <a:cs typeface="Arial" charset="0"/>
                </a:rPr>
                <a:t> hành</a:t>
              </a:r>
            </a:p>
          </p:txBody>
        </p:sp>
      </p:grpSp>
      <p:grpSp>
        <p:nvGrpSpPr>
          <p:cNvPr id="21514" name="Group 13"/>
          <p:cNvGrpSpPr>
            <a:grpSpLocks/>
          </p:cNvGrpSpPr>
          <p:nvPr/>
        </p:nvGrpSpPr>
        <p:grpSpPr bwMode="auto">
          <a:xfrm>
            <a:off x="5943600" y="3949700"/>
            <a:ext cx="2514600" cy="1143000"/>
            <a:chOff x="3504" y="2016"/>
            <a:chExt cx="1584" cy="720"/>
          </a:xfrm>
        </p:grpSpPr>
        <p:sp>
          <p:nvSpPr>
            <p:cNvPr id="21521" name="AutoShape 14"/>
            <p:cNvSpPr>
              <a:spLocks noChangeArrowheads="1"/>
            </p:cNvSpPr>
            <p:nvPr/>
          </p:nvSpPr>
          <p:spPr bwMode="auto">
            <a:xfrm>
              <a:off x="3504" y="2016"/>
              <a:ext cx="1584" cy="720"/>
            </a:xfrm>
            <a:prstGeom prst="diamond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2400">
                <a:latin typeface="Arial" charset="0"/>
                <a:cs typeface="Arial" charset="0"/>
              </a:endParaRPr>
            </a:p>
          </p:txBody>
        </p:sp>
        <p:sp>
          <p:nvSpPr>
            <p:cNvPr id="21522" name="Text Box 15"/>
            <p:cNvSpPr txBox="1">
              <a:spLocks noChangeArrowheads="1"/>
            </p:cNvSpPr>
            <p:nvPr/>
          </p:nvSpPr>
          <p:spPr bwMode="auto">
            <a:xfrm>
              <a:off x="3792" y="2256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Hình thoi</a:t>
              </a:r>
            </a:p>
          </p:txBody>
        </p:sp>
      </p:grpSp>
      <p:cxnSp>
        <p:nvCxnSpPr>
          <p:cNvPr id="21515" name="AutoShape 16"/>
          <p:cNvCxnSpPr>
            <a:cxnSpLocks noChangeShapeType="1"/>
          </p:cNvCxnSpPr>
          <p:nvPr/>
        </p:nvCxnSpPr>
        <p:spPr bwMode="auto">
          <a:xfrm>
            <a:off x="2252663" y="3144838"/>
            <a:ext cx="4948237" cy="790575"/>
          </a:xfrm>
          <a:prstGeom prst="bentConnector2">
            <a:avLst/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516" name="Text Box 17"/>
          <p:cNvSpPr txBox="1">
            <a:spLocks noChangeArrowheads="1"/>
          </p:cNvSpPr>
          <p:nvPr/>
        </p:nvSpPr>
        <p:spPr bwMode="auto">
          <a:xfrm>
            <a:off x="2819400" y="2743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Có 4 cạnh bằng nhau</a:t>
            </a:r>
          </a:p>
        </p:txBody>
      </p:sp>
      <p:cxnSp>
        <p:nvCxnSpPr>
          <p:cNvPr id="21517" name="AutoShape 18"/>
          <p:cNvCxnSpPr>
            <a:cxnSpLocks noChangeShapeType="1"/>
          </p:cNvCxnSpPr>
          <p:nvPr/>
        </p:nvCxnSpPr>
        <p:spPr bwMode="auto">
          <a:xfrm rot="-5400000">
            <a:off x="3815556" y="2736057"/>
            <a:ext cx="328613" cy="3898900"/>
          </a:xfrm>
          <a:prstGeom prst="bentConnector2">
            <a:avLst/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518" name="Text Box 19"/>
          <p:cNvSpPr txBox="1">
            <a:spLocks noChangeArrowheads="1"/>
          </p:cNvSpPr>
          <p:nvPr/>
        </p:nvSpPr>
        <p:spPr bwMode="auto">
          <a:xfrm>
            <a:off x="2286000" y="41021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800080"/>
                </a:solidFill>
                <a:latin typeface="Times New Roman" pitchFamily="18" charset="0"/>
                <a:cs typeface="Arial" charset="0"/>
              </a:rPr>
              <a:t>Có 2 cạnh kề bằng nhau</a:t>
            </a:r>
          </a:p>
        </p:txBody>
      </p:sp>
      <p:cxnSp>
        <p:nvCxnSpPr>
          <p:cNvPr id="21519" name="AutoShape 20"/>
          <p:cNvCxnSpPr>
            <a:cxnSpLocks noChangeShapeType="1"/>
          </p:cNvCxnSpPr>
          <p:nvPr/>
        </p:nvCxnSpPr>
        <p:spPr bwMode="auto">
          <a:xfrm flipV="1">
            <a:off x="2514600" y="5106988"/>
            <a:ext cx="4686300" cy="336550"/>
          </a:xfrm>
          <a:prstGeom prst="bentConnector2">
            <a:avLst/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0133" name="Text Box 21"/>
          <p:cNvSpPr txBox="1">
            <a:spLocks noChangeArrowheads="1"/>
          </p:cNvSpPr>
          <p:nvPr/>
        </p:nvSpPr>
        <p:spPr bwMode="auto">
          <a:xfrm>
            <a:off x="2667000" y="50165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800080"/>
                </a:solidFill>
                <a:latin typeface="Times New Roman" pitchFamily="18" charset="0"/>
                <a:cs typeface="Arial" charset="0"/>
              </a:rPr>
              <a:t>Có 2 đường chéo vuông góc nhau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2460000">
            <a:off x="2952750" y="3200400"/>
            <a:ext cx="2741613" cy="0"/>
            <a:chOff x="1968" y="3024"/>
            <a:chExt cx="1152" cy="0"/>
          </a:xfrm>
        </p:grpSpPr>
        <p:sp>
          <p:nvSpPr>
            <p:cNvPr id="22597" name="Line 3"/>
            <p:cNvSpPr>
              <a:spLocks noChangeShapeType="1"/>
            </p:cNvSpPr>
            <p:nvPr/>
          </p:nvSpPr>
          <p:spPr bwMode="auto">
            <a:xfrm>
              <a:off x="1968" y="3024"/>
              <a:ext cx="57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8" name="Line 4"/>
            <p:cNvSpPr>
              <a:spLocks noChangeShapeType="1"/>
            </p:cNvSpPr>
            <p:nvPr/>
          </p:nvSpPr>
          <p:spPr bwMode="auto">
            <a:xfrm>
              <a:off x="2544" y="3024"/>
              <a:ext cx="57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41" name="Line 5"/>
          <p:cNvSpPr>
            <a:spLocks noChangeShapeType="1"/>
          </p:cNvSpPr>
          <p:nvPr/>
        </p:nvSpPr>
        <p:spPr bwMode="auto">
          <a:xfrm>
            <a:off x="2371725" y="4098925"/>
            <a:ext cx="29702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 rot="-3780000">
            <a:off x="1830387" y="3194051"/>
            <a:ext cx="20288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 rot="-1500000">
            <a:off x="2181225" y="3200400"/>
            <a:ext cx="42957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 rot="4920000">
            <a:off x="4305300" y="3200400"/>
            <a:ext cx="1828800" cy="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5" name="Arc 9"/>
          <p:cNvSpPr>
            <a:spLocks/>
          </p:cNvSpPr>
          <p:nvPr/>
        </p:nvSpPr>
        <p:spPr bwMode="auto">
          <a:xfrm rot="20100000" flipH="1">
            <a:off x="4951413" y="3913188"/>
            <a:ext cx="182562" cy="1825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6" name="Arc 10"/>
          <p:cNvSpPr>
            <a:spLocks/>
          </p:cNvSpPr>
          <p:nvPr/>
        </p:nvSpPr>
        <p:spPr bwMode="auto">
          <a:xfrm rot="900000" flipH="1">
            <a:off x="5113338" y="3724275"/>
            <a:ext cx="182562" cy="18256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>
            <a:off x="3286125" y="2305050"/>
            <a:ext cx="29702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 rot="-3780000">
            <a:off x="4786312" y="3195638"/>
            <a:ext cx="20288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 rot="7860000">
            <a:off x="3117056" y="3210719"/>
            <a:ext cx="239553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 rot="4920000">
            <a:off x="2505075" y="3190875"/>
            <a:ext cx="1828800" cy="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1" name="Line 15"/>
          <p:cNvSpPr>
            <a:spLocks noChangeShapeType="1"/>
          </p:cNvSpPr>
          <p:nvPr/>
        </p:nvSpPr>
        <p:spPr bwMode="auto">
          <a:xfrm>
            <a:off x="3524250" y="4095750"/>
            <a:ext cx="1828800" cy="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2" name="Line 16"/>
          <p:cNvSpPr>
            <a:spLocks noChangeShapeType="1"/>
          </p:cNvSpPr>
          <p:nvPr/>
        </p:nvSpPr>
        <p:spPr bwMode="auto">
          <a:xfrm>
            <a:off x="3276600" y="2305050"/>
            <a:ext cx="1828800" cy="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995738" y="2708275"/>
            <a:ext cx="2743200" cy="2743200"/>
            <a:chOff x="2502" y="1698"/>
            <a:chExt cx="1728" cy="1728"/>
          </a:xfrm>
        </p:grpSpPr>
        <p:grpSp>
          <p:nvGrpSpPr>
            <p:cNvPr id="22547" name="Group 18"/>
            <p:cNvGrpSpPr>
              <a:grpSpLocks/>
            </p:cNvGrpSpPr>
            <p:nvPr/>
          </p:nvGrpSpPr>
          <p:grpSpPr bwMode="auto">
            <a:xfrm>
              <a:off x="2502" y="1698"/>
              <a:ext cx="1728" cy="1728"/>
              <a:chOff x="2016" y="1104"/>
              <a:chExt cx="1728" cy="1728"/>
            </a:xfrm>
          </p:grpSpPr>
          <p:grpSp>
            <p:nvGrpSpPr>
              <p:cNvPr id="22549" name="Group 19"/>
              <p:cNvGrpSpPr>
                <a:grpSpLocks/>
              </p:cNvGrpSpPr>
              <p:nvPr/>
            </p:nvGrpSpPr>
            <p:grpSpPr bwMode="auto">
              <a:xfrm>
                <a:off x="2016" y="1104"/>
                <a:ext cx="1728" cy="1728"/>
                <a:chOff x="2016" y="1104"/>
                <a:chExt cx="1728" cy="1728"/>
              </a:xfrm>
            </p:grpSpPr>
            <p:grpSp>
              <p:nvGrpSpPr>
                <p:cNvPr id="22574" name="Group 20"/>
                <p:cNvGrpSpPr>
                  <a:grpSpLocks/>
                </p:cNvGrpSpPr>
                <p:nvPr/>
              </p:nvGrpSpPr>
              <p:grpSpPr bwMode="auto">
                <a:xfrm>
                  <a:off x="2016" y="1106"/>
                  <a:ext cx="1728" cy="1726"/>
                  <a:chOff x="1448" y="2448"/>
                  <a:chExt cx="2267" cy="2267"/>
                </a:xfrm>
              </p:grpSpPr>
              <p:sp>
                <p:nvSpPr>
                  <p:cNvPr id="22595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1448" y="2448"/>
                    <a:ext cx="2267" cy="226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771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399"/>
                          <a:pt x="16199" y="7817"/>
                          <a:pt x="16200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lnTo>
                          <a:pt x="5400" y="10800"/>
                        </a:lnTo>
                        <a:close/>
                      </a:path>
                    </a:pathLst>
                  </a:custGeom>
                  <a:solidFill>
                    <a:srgbClr val="99CCFF">
                      <a:alpha val="30196"/>
                    </a:srgbClr>
                  </a:solidFill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96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448" y="3580"/>
                    <a:ext cx="226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75" name="Group 23"/>
                <p:cNvGrpSpPr>
                  <a:grpSpLocks/>
                </p:cNvGrpSpPr>
                <p:nvPr/>
              </p:nvGrpSpPr>
              <p:grpSpPr bwMode="auto">
                <a:xfrm rot="-5400000">
                  <a:off x="2023" y="1107"/>
                  <a:ext cx="954" cy="959"/>
                  <a:chOff x="3870" y="1536"/>
                  <a:chExt cx="1254" cy="1258"/>
                </a:xfrm>
              </p:grpSpPr>
              <p:sp>
                <p:nvSpPr>
                  <p:cNvPr id="22587" name="Line 24"/>
                  <p:cNvSpPr>
                    <a:spLocks noChangeShapeType="1"/>
                  </p:cNvSpPr>
                  <p:nvPr/>
                </p:nvSpPr>
                <p:spPr bwMode="auto">
                  <a:xfrm rot="6000000">
                    <a:off x="3531" y="2103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88" name="Line 25"/>
                  <p:cNvSpPr>
                    <a:spLocks noChangeShapeType="1"/>
                  </p:cNvSpPr>
                  <p:nvPr/>
                </p:nvSpPr>
                <p:spPr bwMode="auto">
                  <a:xfrm rot="6600000">
                    <a:off x="3627" y="2129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89" name="Line 26"/>
                  <p:cNvSpPr>
                    <a:spLocks noChangeShapeType="1"/>
                  </p:cNvSpPr>
                  <p:nvPr/>
                </p:nvSpPr>
                <p:spPr bwMode="auto">
                  <a:xfrm rot="7200000">
                    <a:off x="3715" y="2169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90" name="Line 27"/>
                  <p:cNvSpPr>
                    <a:spLocks noChangeShapeType="1"/>
                  </p:cNvSpPr>
                  <p:nvPr/>
                </p:nvSpPr>
                <p:spPr bwMode="auto">
                  <a:xfrm rot="7800000">
                    <a:off x="3797" y="2227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91" name="Line 28"/>
                  <p:cNvSpPr>
                    <a:spLocks noChangeShapeType="1"/>
                  </p:cNvSpPr>
                  <p:nvPr/>
                </p:nvSpPr>
                <p:spPr bwMode="auto">
                  <a:xfrm rot="8400000">
                    <a:off x="3870" y="2294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92" name="Line 29"/>
                  <p:cNvSpPr>
                    <a:spLocks noChangeShapeType="1"/>
                  </p:cNvSpPr>
                  <p:nvPr/>
                </p:nvSpPr>
                <p:spPr bwMode="auto">
                  <a:xfrm rot="9000000">
                    <a:off x="3924" y="2378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93" name="Line 30"/>
                  <p:cNvSpPr>
                    <a:spLocks noChangeShapeType="1"/>
                  </p:cNvSpPr>
                  <p:nvPr/>
                </p:nvSpPr>
                <p:spPr bwMode="auto">
                  <a:xfrm rot="9600000">
                    <a:off x="3966" y="2468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94" name="Line 31"/>
                  <p:cNvSpPr>
                    <a:spLocks noChangeShapeType="1"/>
                  </p:cNvSpPr>
                  <p:nvPr/>
                </p:nvSpPr>
                <p:spPr bwMode="auto">
                  <a:xfrm rot="10200000">
                    <a:off x="3990" y="2564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76" name="Group 32"/>
                <p:cNvGrpSpPr>
                  <a:grpSpLocks/>
                </p:cNvGrpSpPr>
                <p:nvPr/>
              </p:nvGrpSpPr>
              <p:grpSpPr bwMode="auto">
                <a:xfrm>
                  <a:off x="2779" y="1109"/>
                  <a:ext cx="956" cy="957"/>
                  <a:chOff x="3870" y="1536"/>
                  <a:chExt cx="1254" cy="1258"/>
                </a:xfrm>
              </p:grpSpPr>
              <p:sp>
                <p:nvSpPr>
                  <p:cNvPr id="22579" name="Line 33"/>
                  <p:cNvSpPr>
                    <a:spLocks noChangeShapeType="1"/>
                  </p:cNvSpPr>
                  <p:nvPr/>
                </p:nvSpPr>
                <p:spPr bwMode="auto">
                  <a:xfrm rot="6000000">
                    <a:off x="3531" y="2103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80" name="Line 34"/>
                  <p:cNvSpPr>
                    <a:spLocks noChangeShapeType="1"/>
                  </p:cNvSpPr>
                  <p:nvPr/>
                </p:nvSpPr>
                <p:spPr bwMode="auto">
                  <a:xfrm rot="6600000">
                    <a:off x="3627" y="2129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81" name="Line 35"/>
                  <p:cNvSpPr>
                    <a:spLocks noChangeShapeType="1"/>
                  </p:cNvSpPr>
                  <p:nvPr/>
                </p:nvSpPr>
                <p:spPr bwMode="auto">
                  <a:xfrm rot="7200000">
                    <a:off x="3715" y="2169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82" name="Line 36"/>
                  <p:cNvSpPr>
                    <a:spLocks noChangeShapeType="1"/>
                  </p:cNvSpPr>
                  <p:nvPr/>
                </p:nvSpPr>
                <p:spPr bwMode="auto">
                  <a:xfrm rot="7800000">
                    <a:off x="3797" y="2227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83" name="Line 37"/>
                  <p:cNvSpPr>
                    <a:spLocks noChangeShapeType="1"/>
                  </p:cNvSpPr>
                  <p:nvPr/>
                </p:nvSpPr>
                <p:spPr bwMode="auto">
                  <a:xfrm rot="8400000">
                    <a:off x="3870" y="2294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84" name="Line 38"/>
                  <p:cNvSpPr>
                    <a:spLocks noChangeShapeType="1"/>
                  </p:cNvSpPr>
                  <p:nvPr/>
                </p:nvSpPr>
                <p:spPr bwMode="auto">
                  <a:xfrm rot="9000000">
                    <a:off x="3924" y="2378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85" name="Line 39"/>
                  <p:cNvSpPr>
                    <a:spLocks noChangeShapeType="1"/>
                  </p:cNvSpPr>
                  <p:nvPr/>
                </p:nvSpPr>
                <p:spPr bwMode="auto">
                  <a:xfrm rot="9600000">
                    <a:off x="3966" y="2468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86" name="Line 40"/>
                  <p:cNvSpPr>
                    <a:spLocks noChangeShapeType="1"/>
                  </p:cNvSpPr>
                  <p:nvPr/>
                </p:nvSpPr>
                <p:spPr bwMode="auto">
                  <a:xfrm rot="10200000">
                    <a:off x="3990" y="2564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577" name="WordArt 4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102" y="1195"/>
                  <a:ext cx="1555" cy="1553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Up">
                    <a:avLst>
                      <a:gd name="adj" fmla="val 10800004"/>
                    </a:avLst>
                  </a:prstTxWarp>
                </a:bodyPr>
                <a:lstStyle/>
                <a:p>
                  <a:pPr algn="ctr"/>
                  <a:r>
                    <a:rPr lang="en-US" sz="900" kern="10"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latin typeface="Times New Roman"/>
                      <a:cs typeface="Times New Roman"/>
                    </a:rPr>
                    <a:t>     10   20   30   40   50   60   70   80   90  100 110 120 130 140 150 160 170    </a:t>
                  </a:r>
                </a:p>
              </p:txBody>
            </p:sp>
            <p:sp>
              <p:nvSpPr>
                <p:cNvPr id="22578" name="Line 42"/>
                <p:cNvSpPr>
                  <a:spLocks noChangeShapeType="1"/>
                </p:cNvSpPr>
                <p:nvPr/>
              </p:nvSpPr>
              <p:spPr bwMode="auto">
                <a:xfrm rot="5400000">
                  <a:off x="2449" y="1536"/>
                  <a:ext cx="863" cy="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 type="none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550" name="Group 43"/>
              <p:cNvGrpSpPr>
                <a:grpSpLocks/>
              </p:cNvGrpSpPr>
              <p:nvPr/>
            </p:nvGrpSpPr>
            <p:grpSpPr bwMode="auto">
              <a:xfrm rot="10800000">
                <a:off x="2016" y="1104"/>
                <a:ext cx="1728" cy="1728"/>
                <a:chOff x="2016" y="1104"/>
                <a:chExt cx="1728" cy="1728"/>
              </a:xfrm>
            </p:grpSpPr>
            <p:grpSp>
              <p:nvGrpSpPr>
                <p:cNvPr id="22551" name="Group 44"/>
                <p:cNvGrpSpPr>
                  <a:grpSpLocks/>
                </p:cNvGrpSpPr>
                <p:nvPr/>
              </p:nvGrpSpPr>
              <p:grpSpPr bwMode="auto">
                <a:xfrm>
                  <a:off x="2016" y="1106"/>
                  <a:ext cx="1728" cy="1726"/>
                  <a:chOff x="1448" y="2448"/>
                  <a:chExt cx="2267" cy="2267"/>
                </a:xfrm>
              </p:grpSpPr>
              <p:sp>
                <p:nvSpPr>
                  <p:cNvPr id="22572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1448" y="2448"/>
                    <a:ext cx="2267" cy="226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771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399"/>
                          <a:pt x="16199" y="7817"/>
                          <a:pt x="16200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lnTo>
                          <a:pt x="5400" y="1080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7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448" y="3580"/>
                    <a:ext cx="2267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52" name="Group 47"/>
                <p:cNvGrpSpPr>
                  <a:grpSpLocks/>
                </p:cNvGrpSpPr>
                <p:nvPr/>
              </p:nvGrpSpPr>
              <p:grpSpPr bwMode="auto">
                <a:xfrm rot="-5400000">
                  <a:off x="2023" y="1107"/>
                  <a:ext cx="954" cy="959"/>
                  <a:chOff x="3870" y="1536"/>
                  <a:chExt cx="1254" cy="1258"/>
                </a:xfrm>
              </p:grpSpPr>
              <p:sp>
                <p:nvSpPr>
                  <p:cNvPr id="22564" name="Line 48"/>
                  <p:cNvSpPr>
                    <a:spLocks noChangeShapeType="1"/>
                  </p:cNvSpPr>
                  <p:nvPr/>
                </p:nvSpPr>
                <p:spPr bwMode="auto">
                  <a:xfrm rot="6000000">
                    <a:off x="3531" y="2103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65" name="Line 49"/>
                  <p:cNvSpPr>
                    <a:spLocks noChangeShapeType="1"/>
                  </p:cNvSpPr>
                  <p:nvPr/>
                </p:nvSpPr>
                <p:spPr bwMode="auto">
                  <a:xfrm rot="6600000">
                    <a:off x="3627" y="2129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66" name="Line 50"/>
                  <p:cNvSpPr>
                    <a:spLocks noChangeShapeType="1"/>
                  </p:cNvSpPr>
                  <p:nvPr/>
                </p:nvSpPr>
                <p:spPr bwMode="auto">
                  <a:xfrm rot="7200000">
                    <a:off x="3715" y="2169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67" name="Line 51"/>
                  <p:cNvSpPr>
                    <a:spLocks noChangeShapeType="1"/>
                  </p:cNvSpPr>
                  <p:nvPr/>
                </p:nvSpPr>
                <p:spPr bwMode="auto">
                  <a:xfrm rot="7800000">
                    <a:off x="3797" y="2227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68" name="Line 52"/>
                  <p:cNvSpPr>
                    <a:spLocks noChangeShapeType="1"/>
                  </p:cNvSpPr>
                  <p:nvPr/>
                </p:nvSpPr>
                <p:spPr bwMode="auto">
                  <a:xfrm rot="8400000">
                    <a:off x="3870" y="2294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69" name="Line 53"/>
                  <p:cNvSpPr>
                    <a:spLocks noChangeShapeType="1"/>
                  </p:cNvSpPr>
                  <p:nvPr/>
                </p:nvSpPr>
                <p:spPr bwMode="auto">
                  <a:xfrm rot="9000000">
                    <a:off x="3924" y="2378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70" name="Line 54"/>
                  <p:cNvSpPr>
                    <a:spLocks noChangeShapeType="1"/>
                  </p:cNvSpPr>
                  <p:nvPr/>
                </p:nvSpPr>
                <p:spPr bwMode="auto">
                  <a:xfrm rot="9600000">
                    <a:off x="3966" y="2468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71" name="Line 55"/>
                  <p:cNvSpPr>
                    <a:spLocks noChangeShapeType="1"/>
                  </p:cNvSpPr>
                  <p:nvPr/>
                </p:nvSpPr>
                <p:spPr bwMode="auto">
                  <a:xfrm rot="10200000">
                    <a:off x="3990" y="2564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53" name="Group 56"/>
                <p:cNvGrpSpPr>
                  <a:grpSpLocks/>
                </p:cNvGrpSpPr>
                <p:nvPr/>
              </p:nvGrpSpPr>
              <p:grpSpPr bwMode="auto">
                <a:xfrm>
                  <a:off x="2779" y="1109"/>
                  <a:ext cx="956" cy="957"/>
                  <a:chOff x="3870" y="1536"/>
                  <a:chExt cx="1254" cy="1258"/>
                </a:xfrm>
              </p:grpSpPr>
              <p:sp>
                <p:nvSpPr>
                  <p:cNvPr id="22556" name="Line 57"/>
                  <p:cNvSpPr>
                    <a:spLocks noChangeShapeType="1"/>
                  </p:cNvSpPr>
                  <p:nvPr/>
                </p:nvSpPr>
                <p:spPr bwMode="auto">
                  <a:xfrm rot="6000000">
                    <a:off x="3531" y="2103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57" name="Line 58"/>
                  <p:cNvSpPr>
                    <a:spLocks noChangeShapeType="1"/>
                  </p:cNvSpPr>
                  <p:nvPr/>
                </p:nvSpPr>
                <p:spPr bwMode="auto">
                  <a:xfrm rot="6600000">
                    <a:off x="3627" y="2129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58" name="Line 59"/>
                  <p:cNvSpPr>
                    <a:spLocks noChangeShapeType="1"/>
                  </p:cNvSpPr>
                  <p:nvPr/>
                </p:nvSpPr>
                <p:spPr bwMode="auto">
                  <a:xfrm rot="7200000">
                    <a:off x="3715" y="2169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59" name="Line 60"/>
                  <p:cNvSpPr>
                    <a:spLocks noChangeShapeType="1"/>
                  </p:cNvSpPr>
                  <p:nvPr/>
                </p:nvSpPr>
                <p:spPr bwMode="auto">
                  <a:xfrm rot="7800000">
                    <a:off x="3797" y="2227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60" name="Line 61"/>
                  <p:cNvSpPr>
                    <a:spLocks noChangeShapeType="1"/>
                  </p:cNvSpPr>
                  <p:nvPr/>
                </p:nvSpPr>
                <p:spPr bwMode="auto">
                  <a:xfrm rot="8400000">
                    <a:off x="3870" y="2294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61" name="Line 62"/>
                  <p:cNvSpPr>
                    <a:spLocks noChangeShapeType="1"/>
                  </p:cNvSpPr>
                  <p:nvPr/>
                </p:nvSpPr>
                <p:spPr bwMode="auto">
                  <a:xfrm rot="9000000">
                    <a:off x="3924" y="2378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62" name="Line 63"/>
                  <p:cNvSpPr>
                    <a:spLocks noChangeShapeType="1"/>
                  </p:cNvSpPr>
                  <p:nvPr/>
                </p:nvSpPr>
                <p:spPr bwMode="auto">
                  <a:xfrm rot="9600000">
                    <a:off x="3966" y="2468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63" name="Line 64"/>
                  <p:cNvSpPr>
                    <a:spLocks noChangeShapeType="1"/>
                  </p:cNvSpPr>
                  <p:nvPr/>
                </p:nvSpPr>
                <p:spPr bwMode="auto">
                  <a:xfrm rot="10200000">
                    <a:off x="3990" y="2564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554" name="WordArt 6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102" y="1195"/>
                  <a:ext cx="1555" cy="1553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spcFirstLastPara="1" wrap="none" fromWordArt="1">
                  <a:prstTxWarp prst="textArchUp">
                    <a:avLst>
                      <a:gd name="adj" fmla="val 10800004"/>
                    </a:avLst>
                  </a:prstTxWarp>
                </a:bodyPr>
                <a:lstStyle/>
                <a:p>
                  <a:pPr algn="ctr"/>
                  <a:r>
                    <a:rPr lang="en-US" sz="900" kern="10">
                      <a:noFill/>
                      <a:latin typeface="Times New Roman"/>
                      <a:cs typeface="Times New Roman"/>
                    </a:rPr>
                    <a:t>     10   20   30   40   50   60   70   80   90  100 110 120 130 140 150 160 170    </a:t>
                  </a:r>
                </a:p>
              </p:txBody>
            </p:sp>
            <p:sp>
              <p:nvSpPr>
                <p:cNvPr id="22555" name="Line 66"/>
                <p:cNvSpPr>
                  <a:spLocks noChangeShapeType="1"/>
                </p:cNvSpPr>
                <p:nvPr/>
              </p:nvSpPr>
              <p:spPr bwMode="auto">
                <a:xfrm rot="5400000">
                  <a:off x="2449" y="1536"/>
                  <a:ext cx="863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 type="none" w="sm" len="sm"/>
                      <a:tailEnd type="oval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2548" name="Line 67"/>
            <p:cNvSpPr>
              <a:spLocks noChangeShapeType="1"/>
            </p:cNvSpPr>
            <p:nvPr/>
          </p:nvSpPr>
          <p:spPr bwMode="auto">
            <a:xfrm>
              <a:off x="2712" y="1998"/>
              <a:ext cx="240" cy="2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0" y="6896"/>
            <a:ext cx="9144000" cy="685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76200" cmpd="tri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474" name="Rectangle 3077"/>
          <p:cNvSpPr>
            <a:spLocks noChangeArrowheads="1" noChangeShapeType="1" noTextEdit="1"/>
          </p:cNvSpPr>
          <p:nvPr/>
        </p:nvSpPr>
        <p:spPr bwMode="auto">
          <a:xfrm>
            <a:off x="2195513" y="106338"/>
            <a:ext cx="4419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HÌNH THOI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46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8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440000">
                                      <p:cBhvr>
                                        <p:cTn id="33" dur="2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3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6" dur="1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6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8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59" dur="1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animBg="1"/>
      <p:bldP spid="91142" grpId="0" animBg="1"/>
      <p:bldP spid="91143" grpId="0" animBg="1"/>
      <p:bldP spid="91143" grpId="1" animBg="1"/>
      <p:bldP spid="91143" grpId="2" animBg="1"/>
      <p:bldP spid="91144" grpId="0" animBg="1"/>
      <p:bldP spid="91145" grpId="0" animBg="1"/>
      <p:bldP spid="91146" grpId="0" animBg="1"/>
      <p:bldP spid="91147" grpId="0" animBg="1"/>
      <p:bldP spid="91148" grpId="0" animBg="1"/>
      <p:bldP spid="91149" grpId="0" animBg="1"/>
      <p:bldP spid="91150" grpId="0" animBg="1"/>
      <p:bldP spid="91151" grpId="0" animBg="1"/>
      <p:bldP spid="91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6896"/>
            <a:ext cx="9144000" cy="685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76200" cmpd="tri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0484" name="Rectangle 3077"/>
          <p:cNvSpPr>
            <a:spLocks noChangeArrowheads="1" noChangeShapeType="1" noTextEdit="1"/>
          </p:cNvSpPr>
          <p:nvPr/>
        </p:nvSpPr>
        <p:spPr bwMode="auto">
          <a:xfrm>
            <a:off x="2195513" y="0"/>
            <a:ext cx="4419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HÌNH THOI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1828800"/>
            <a:ext cx="3200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3. Dấu hiệu nhận biết: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0" y="1371600"/>
            <a:ext cx="2438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2. Tính chất: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0" y="914400"/>
            <a:ext cx="2438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23560" name="Group 7"/>
          <p:cNvGrpSpPr>
            <a:grpSpLocks/>
          </p:cNvGrpSpPr>
          <p:nvPr/>
        </p:nvGrpSpPr>
        <p:grpSpPr bwMode="auto">
          <a:xfrm>
            <a:off x="762000" y="2882900"/>
            <a:ext cx="1828800" cy="914400"/>
            <a:chOff x="1104" y="1584"/>
            <a:chExt cx="1152" cy="576"/>
          </a:xfrm>
        </p:grpSpPr>
        <p:sp>
          <p:nvSpPr>
            <p:cNvPr id="23575" name="Freeform 8"/>
            <p:cNvSpPr>
              <a:spLocks/>
            </p:cNvSpPr>
            <p:nvPr/>
          </p:nvSpPr>
          <p:spPr bwMode="auto">
            <a:xfrm>
              <a:off x="1104" y="1584"/>
              <a:ext cx="1152" cy="576"/>
            </a:xfrm>
            <a:custGeom>
              <a:avLst/>
              <a:gdLst>
                <a:gd name="T0" fmla="*/ 0 w 1248"/>
                <a:gd name="T1" fmla="*/ 105 h 672"/>
                <a:gd name="T2" fmla="*/ 477 w 1248"/>
                <a:gd name="T3" fmla="*/ 105 h 672"/>
                <a:gd name="T4" fmla="*/ 385 w 1248"/>
                <a:gd name="T5" fmla="*/ 30 h 672"/>
                <a:gd name="T6" fmla="*/ 110 w 1248"/>
                <a:gd name="T7" fmla="*/ 0 h 672"/>
                <a:gd name="T8" fmla="*/ 0 w 1248"/>
                <a:gd name="T9" fmla="*/ 105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672"/>
                <a:gd name="T17" fmla="*/ 1248 w 124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672">
                  <a:moveTo>
                    <a:pt x="0" y="672"/>
                  </a:moveTo>
                  <a:lnTo>
                    <a:pt x="1248" y="672"/>
                  </a:lnTo>
                  <a:lnTo>
                    <a:pt x="1008" y="192"/>
                  </a:lnTo>
                  <a:lnTo>
                    <a:pt x="288" y="0"/>
                  </a:lnTo>
                  <a:lnTo>
                    <a:pt x="0" y="672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Text Box 9"/>
            <p:cNvSpPr txBox="1">
              <a:spLocks noChangeArrowheads="1"/>
            </p:cNvSpPr>
            <p:nvPr/>
          </p:nvSpPr>
          <p:spPr bwMode="auto">
            <a:xfrm>
              <a:off x="1296" y="1824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Tứ giác</a:t>
              </a:r>
            </a:p>
          </p:txBody>
        </p:sp>
      </p:grpSp>
      <p:grpSp>
        <p:nvGrpSpPr>
          <p:cNvPr id="23561" name="Group 10"/>
          <p:cNvGrpSpPr>
            <a:grpSpLocks/>
          </p:cNvGrpSpPr>
          <p:nvPr/>
        </p:nvGrpSpPr>
        <p:grpSpPr bwMode="auto">
          <a:xfrm>
            <a:off x="457200" y="4864100"/>
            <a:ext cx="2438400" cy="1066800"/>
            <a:chOff x="960" y="2832"/>
            <a:chExt cx="1536" cy="672"/>
          </a:xfrm>
        </p:grpSpPr>
        <p:sp>
          <p:nvSpPr>
            <p:cNvPr id="23573" name="AutoShape 11"/>
            <p:cNvSpPr>
              <a:spLocks noChangeArrowheads="1"/>
            </p:cNvSpPr>
            <p:nvPr/>
          </p:nvSpPr>
          <p:spPr bwMode="auto">
            <a:xfrm>
              <a:off x="960" y="2832"/>
              <a:ext cx="1536" cy="672"/>
            </a:xfrm>
            <a:prstGeom prst="parallelogram">
              <a:avLst>
                <a:gd name="adj" fmla="val 66222"/>
              </a:avLst>
            </a:prstGeom>
            <a:noFill/>
            <a:ln w="28575">
              <a:solidFill>
                <a:srgbClr val="8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2400">
                <a:latin typeface="Arial" charset="0"/>
                <a:cs typeface="Arial" charset="0"/>
              </a:endParaRPr>
            </a:p>
          </p:txBody>
        </p:sp>
        <p:sp>
          <p:nvSpPr>
            <p:cNvPr id="23574" name="Text Box 12"/>
            <p:cNvSpPr txBox="1">
              <a:spLocks noChangeArrowheads="1"/>
            </p:cNvSpPr>
            <p:nvPr/>
          </p:nvSpPr>
          <p:spPr bwMode="auto">
            <a:xfrm>
              <a:off x="1296" y="2938"/>
              <a:ext cx="96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rgbClr val="800080"/>
                  </a:solidFill>
                  <a:latin typeface="Times New Roman" pitchFamily="18" charset="0"/>
                  <a:cs typeface="Arial" charset="0"/>
                </a:rPr>
                <a:t>Hình bình</a:t>
              </a:r>
            </a:p>
            <a:p>
              <a:pPr eaLnBrk="1" hangingPunct="1"/>
              <a:r>
                <a:rPr lang="en-US" altLang="en-US" sz="2400" b="1">
                  <a:solidFill>
                    <a:srgbClr val="800080"/>
                  </a:solidFill>
                  <a:latin typeface="Times New Roman" pitchFamily="18" charset="0"/>
                  <a:cs typeface="Arial" charset="0"/>
                </a:rPr>
                <a:t> hành</a:t>
              </a:r>
            </a:p>
          </p:txBody>
        </p:sp>
      </p:grpSp>
      <p:grpSp>
        <p:nvGrpSpPr>
          <p:cNvPr id="23562" name="Group 13"/>
          <p:cNvGrpSpPr>
            <a:grpSpLocks/>
          </p:cNvGrpSpPr>
          <p:nvPr/>
        </p:nvGrpSpPr>
        <p:grpSpPr bwMode="auto">
          <a:xfrm>
            <a:off x="5943600" y="3949700"/>
            <a:ext cx="2514600" cy="1143000"/>
            <a:chOff x="3504" y="2016"/>
            <a:chExt cx="1584" cy="720"/>
          </a:xfrm>
        </p:grpSpPr>
        <p:sp>
          <p:nvSpPr>
            <p:cNvPr id="23571" name="AutoShape 14"/>
            <p:cNvSpPr>
              <a:spLocks noChangeArrowheads="1"/>
            </p:cNvSpPr>
            <p:nvPr/>
          </p:nvSpPr>
          <p:spPr bwMode="auto">
            <a:xfrm>
              <a:off x="3504" y="2016"/>
              <a:ext cx="1584" cy="720"/>
            </a:xfrm>
            <a:prstGeom prst="diamond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2400">
                <a:latin typeface="Arial" charset="0"/>
                <a:cs typeface="Arial" charset="0"/>
              </a:endParaRPr>
            </a:p>
          </p:txBody>
        </p:sp>
        <p:sp>
          <p:nvSpPr>
            <p:cNvPr id="23572" name="Text Box 15"/>
            <p:cNvSpPr txBox="1">
              <a:spLocks noChangeArrowheads="1"/>
            </p:cNvSpPr>
            <p:nvPr/>
          </p:nvSpPr>
          <p:spPr bwMode="auto">
            <a:xfrm>
              <a:off x="3792" y="2256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Hình thoi</a:t>
              </a:r>
            </a:p>
          </p:txBody>
        </p:sp>
      </p:grpSp>
      <p:cxnSp>
        <p:nvCxnSpPr>
          <p:cNvPr id="92176" name="AutoShape 16"/>
          <p:cNvCxnSpPr>
            <a:cxnSpLocks noChangeShapeType="1"/>
            <a:stCxn id="23573" idx="4"/>
            <a:endCxn id="23571" idx="3"/>
          </p:cNvCxnSpPr>
          <p:nvPr/>
        </p:nvCxnSpPr>
        <p:spPr bwMode="auto">
          <a:xfrm rot="5400000" flipH="1" flipV="1">
            <a:off x="4362450" y="1835150"/>
            <a:ext cx="1423988" cy="6796088"/>
          </a:xfrm>
          <a:prstGeom prst="bentConnector4">
            <a:avLst>
              <a:gd name="adj1" fmla="val -24194"/>
              <a:gd name="adj2" fmla="val 103153"/>
            </a:avLst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64" name="AutoShape 17"/>
          <p:cNvCxnSpPr>
            <a:cxnSpLocks noChangeShapeType="1"/>
          </p:cNvCxnSpPr>
          <p:nvPr/>
        </p:nvCxnSpPr>
        <p:spPr bwMode="auto">
          <a:xfrm>
            <a:off x="2252663" y="3144838"/>
            <a:ext cx="4948237" cy="790575"/>
          </a:xfrm>
          <a:prstGeom prst="bentConnector2">
            <a:avLst/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65" name="Text Box 18"/>
          <p:cNvSpPr txBox="1">
            <a:spLocks noChangeArrowheads="1"/>
          </p:cNvSpPr>
          <p:nvPr/>
        </p:nvSpPr>
        <p:spPr bwMode="auto">
          <a:xfrm>
            <a:off x="2819400" y="2743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Có 4 cạnh bằng nhau</a:t>
            </a:r>
          </a:p>
        </p:txBody>
      </p:sp>
      <p:cxnSp>
        <p:nvCxnSpPr>
          <p:cNvPr id="23566" name="AutoShape 19"/>
          <p:cNvCxnSpPr>
            <a:cxnSpLocks noChangeShapeType="1"/>
          </p:cNvCxnSpPr>
          <p:nvPr/>
        </p:nvCxnSpPr>
        <p:spPr bwMode="auto">
          <a:xfrm rot="-5400000">
            <a:off x="3815556" y="2736057"/>
            <a:ext cx="328613" cy="3898900"/>
          </a:xfrm>
          <a:prstGeom prst="bentConnector2">
            <a:avLst/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67" name="Text Box 20"/>
          <p:cNvSpPr txBox="1">
            <a:spLocks noChangeArrowheads="1"/>
          </p:cNvSpPr>
          <p:nvPr/>
        </p:nvSpPr>
        <p:spPr bwMode="auto">
          <a:xfrm>
            <a:off x="2286000" y="41021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800080"/>
                </a:solidFill>
                <a:latin typeface="Times New Roman" pitchFamily="18" charset="0"/>
                <a:cs typeface="Arial" charset="0"/>
              </a:rPr>
              <a:t>Có 2 cạnh kề bằng nhau</a:t>
            </a:r>
          </a:p>
        </p:txBody>
      </p:sp>
      <p:cxnSp>
        <p:nvCxnSpPr>
          <p:cNvPr id="23568" name="AutoShape 21"/>
          <p:cNvCxnSpPr>
            <a:cxnSpLocks noChangeShapeType="1"/>
          </p:cNvCxnSpPr>
          <p:nvPr/>
        </p:nvCxnSpPr>
        <p:spPr bwMode="auto">
          <a:xfrm flipV="1">
            <a:off x="2514600" y="5106988"/>
            <a:ext cx="4686300" cy="336550"/>
          </a:xfrm>
          <a:prstGeom prst="bentConnector2">
            <a:avLst/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69" name="Text Box 22"/>
          <p:cNvSpPr txBox="1">
            <a:spLocks noChangeArrowheads="1"/>
          </p:cNvSpPr>
          <p:nvPr/>
        </p:nvSpPr>
        <p:spPr bwMode="auto">
          <a:xfrm>
            <a:off x="2667000" y="50165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800080"/>
                </a:solidFill>
                <a:latin typeface="Times New Roman" pitchFamily="18" charset="0"/>
                <a:cs typeface="Arial" charset="0"/>
              </a:rPr>
              <a:t>Có 2 đường chéo vuông góc nhau</a:t>
            </a: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2362200" y="5854700"/>
            <a:ext cx="6530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800080"/>
                </a:solidFill>
                <a:latin typeface="Times New Roman" pitchFamily="18" charset="0"/>
                <a:cs typeface="Arial" charset="0"/>
              </a:rPr>
              <a:t>Có 1 đường chéo là đường phân giác của một góc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100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100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00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76200" cmpd="tri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1508" name="Rectangle 3077"/>
          <p:cNvSpPr>
            <a:spLocks noChangeArrowheads="1" noChangeShapeType="1" noTextEdit="1"/>
          </p:cNvSpPr>
          <p:nvPr/>
        </p:nvSpPr>
        <p:spPr bwMode="auto">
          <a:xfrm>
            <a:off x="2195513" y="0"/>
            <a:ext cx="4419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HÌNH THOI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42863" y="714375"/>
            <a:ext cx="9034462" cy="6115050"/>
          </a:xfrm>
          <a:prstGeom prst="rect">
            <a:avLst/>
          </a:prstGeom>
          <a:noFill/>
          <a:ln w="127000" cmpd="tri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 sz="2400">
              <a:latin typeface="Arial" charset="0"/>
              <a:cs typeface="Arial" charset="0"/>
            </a:endParaRP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109538" y="800100"/>
            <a:ext cx="215265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2357438" y="809625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latin typeface="Times New Roman" pitchFamily="18" charset="0"/>
                <a:cs typeface="Arial" charset="0"/>
              </a:rPr>
              <a:t>Hình</a:t>
            </a:r>
            <a:r>
              <a:rPr lang="en-US" altLang="en-US" sz="24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Arial" charset="0"/>
              </a:rPr>
              <a:t>thoi</a:t>
            </a:r>
            <a:r>
              <a:rPr lang="en-US" altLang="en-US" sz="24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Arial" charset="0"/>
              </a:rPr>
              <a:t>là</a:t>
            </a:r>
            <a:r>
              <a:rPr lang="en-US" altLang="en-US" sz="24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Arial" charset="0"/>
              </a:rPr>
              <a:t>tứ</a:t>
            </a:r>
            <a:r>
              <a:rPr lang="en-US" altLang="en-US" sz="24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Arial" charset="0"/>
              </a:rPr>
              <a:t>giác</a:t>
            </a:r>
            <a:r>
              <a:rPr lang="en-US" altLang="en-US" sz="24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Arial" charset="0"/>
              </a:rPr>
              <a:t>có</a:t>
            </a:r>
            <a:r>
              <a:rPr lang="en-US" altLang="en-US" sz="24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Arial" charset="0"/>
              </a:rPr>
              <a:t>bốn</a:t>
            </a:r>
            <a:r>
              <a:rPr lang="en-US" altLang="en-US" sz="24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Arial" charset="0"/>
              </a:rPr>
              <a:t>cạnh</a:t>
            </a:r>
            <a:r>
              <a:rPr lang="en-US" altLang="en-US" sz="24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Arial" charset="0"/>
              </a:rPr>
              <a:t>bằng</a:t>
            </a:r>
            <a:r>
              <a:rPr lang="en-US" altLang="en-US" sz="24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Arial" charset="0"/>
              </a:rPr>
              <a:t>nhau</a:t>
            </a:r>
            <a:r>
              <a:rPr lang="en-US" altLang="en-US" sz="2400" b="1" i="1" dirty="0"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109538" y="1295400"/>
            <a:ext cx="215265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2. Tính chất:</a:t>
            </a: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457200" y="17526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Arial" charset="0"/>
              </a:rPr>
              <a:t>* </a:t>
            </a:r>
            <a:r>
              <a:rPr lang="en-US" altLang="en-US" sz="2400" b="1" i="1" dirty="0" err="1">
                <a:latin typeface="Times New Roman" pitchFamily="18" charset="0"/>
                <a:cs typeface="Arial" charset="0"/>
              </a:rPr>
              <a:t>Hình</a:t>
            </a:r>
            <a:r>
              <a:rPr lang="en-US" altLang="en-US" sz="24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Arial" charset="0"/>
              </a:rPr>
              <a:t>thoi</a:t>
            </a:r>
            <a:r>
              <a:rPr lang="en-US" altLang="en-US" sz="24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Arial" charset="0"/>
              </a:rPr>
              <a:t>có</a:t>
            </a:r>
            <a:r>
              <a:rPr lang="en-US" altLang="en-US" sz="24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Arial" charset="0"/>
              </a:rPr>
              <a:t>tất</a:t>
            </a:r>
            <a:r>
              <a:rPr lang="en-US" altLang="en-US" sz="24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Arial" charset="0"/>
              </a:rPr>
              <a:t>cả</a:t>
            </a:r>
            <a:r>
              <a:rPr lang="en-US" altLang="en-US" sz="24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Arial" charset="0"/>
              </a:rPr>
              <a:t>các</a:t>
            </a:r>
            <a:r>
              <a:rPr lang="en-US" altLang="en-US" sz="24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Arial" charset="0"/>
              </a:rPr>
              <a:t>tính</a:t>
            </a:r>
            <a:r>
              <a:rPr lang="en-US" altLang="en-US" sz="24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Arial" charset="0"/>
              </a:rPr>
              <a:t>chất</a:t>
            </a:r>
            <a:r>
              <a:rPr lang="en-US" altLang="en-US" sz="24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Arial" charset="0"/>
              </a:rPr>
              <a:t>của</a:t>
            </a:r>
            <a:r>
              <a:rPr lang="en-US" altLang="en-US" sz="24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Arial" charset="0"/>
              </a:rPr>
              <a:t>hình</a:t>
            </a:r>
            <a:r>
              <a:rPr lang="en-US" altLang="en-US" sz="24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Arial" charset="0"/>
              </a:rPr>
              <a:t>bình</a:t>
            </a:r>
            <a:r>
              <a:rPr lang="en-US" altLang="en-US" sz="24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Arial" charset="0"/>
              </a:rPr>
              <a:t>hành</a:t>
            </a:r>
            <a:r>
              <a:rPr lang="en-US" altLang="en-US" sz="2400" b="1" i="1" dirty="0"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457200" y="2181225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*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Định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lý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1905000" y="2187575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latin typeface="Times New Roman" pitchFamily="18" charset="0"/>
                <a:cs typeface="Arial" charset="0"/>
              </a:rPr>
              <a:t>Trong hình thoi:</a:t>
            </a: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2549525" y="2630488"/>
            <a:ext cx="636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Arial" charset="0"/>
              </a:rPr>
              <a:t>a)</a:t>
            </a:r>
            <a:r>
              <a:rPr lang="en-US" altLang="en-US" sz="2400" b="1" i="1">
                <a:latin typeface="Times New Roman" pitchFamily="18" charset="0"/>
                <a:cs typeface="Arial" charset="0"/>
              </a:rPr>
              <a:t> Hai đường chéo vuông góc với nhau.</a:t>
            </a: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2547938" y="3082925"/>
            <a:ext cx="6438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Arial" charset="0"/>
              </a:rPr>
              <a:t>b) </a:t>
            </a:r>
            <a:r>
              <a:rPr lang="en-US" altLang="en-US" sz="2400" b="1" i="1">
                <a:latin typeface="Times New Roman" pitchFamily="18" charset="0"/>
                <a:cs typeface="Arial" charset="0"/>
              </a:rPr>
              <a:t>Hai đường chéo là các đường phân giác của các góc của hình thoi.</a:t>
            </a:r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>
            <a:off x="787400" y="2587625"/>
            <a:ext cx="952500" cy="0"/>
          </a:xfrm>
          <a:prstGeom prst="line">
            <a:avLst/>
          </a:prstGeom>
          <a:noFill/>
          <a:ln w="38100" cmpd="dbl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114300" y="3979912"/>
            <a:ext cx="3200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Dấu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224854" y="4500563"/>
            <a:ext cx="705457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latin typeface="Times New Roman" pitchFamily="18" charset="0"/>
                <a:cs typeface="Arial" charset="0"/>
              </a:rPr>
              <a:t>* </a:t>
            </a:r>
            <a:r>
              <a:rPr lang="en-US" altLang="en-US" sz="2400" b="1" i="1" dirty="0" err="1">
                <a:latin typeface="Times New Roman" pitchFamily="18" charset="0"/>
                <a:cs typeface="Arial" charset="0"/>
              </a:rPr>
              <a:t>Tứ</a:t>
            </a:r>
            <a:r>
              <a:rPr lang="en-US" altLang="en-US" sz="24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Arial" charset="0"/>
              </a:rPr>
              <a:t>giác</a:t>
            </a:r>
            <a:r>
              <a:rPr lang="en-US" altLang="en-US" sz="24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Arial" charset="0"/>
              </a:rPr>
              <a:t>có</a:t>
            </a:r>
            <a:r>
              <a:rPr lang="en-US" altLang="en-US" sz="2400" b="1" i="1" dirty="0">
                <a:latin typeface="Times New Roman" pitchFamily="18" charset="0"/>
                <a:cs typeface="Arial" charset="0"/>
              </a:rPr>
              <a:t> 4 </a:t>
            </a:r>
            <a:r>
              <a:rPr lang="en-US" altLang="en-US" sz="2400" b="1" i="1" dirty="0" err="1">
                <a:latin typeface="Times New Roman" pitchFamily="18" charset="0"/>
                <a:cs typeface="Arial" charset="0"/>
              </a:rPr>
              <a:t>cạnh</a:t>
            </a:r>
            <a:r>
              <a:rPr lang="en-US" altLang="en-US" sz="24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Arial" charset="0"/>
              </a:rPr>
              <a:t>bằng</a:t>
            </a:r>
            <a:r>
              <a:rPr lang="en-US" altLang="en-US" sz="24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Arial" charset="0"/>
              </a:rPr>
              <a:t>nhau</a:t>
            </a:r>
            <a:r>
              <a:rPr lang="en-US" altLang="en-US" sz="24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Arial" charset="0"/>
              </a:rPr>
              <a:t>là</a:t>
            </a:r>
            <a:r>
              <a:rPr lang="en-US" altLang="en-US" sz="24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Arial" charset="0"/>
              </a:rPr>
              <a:t>hình</a:t>
            </a:r>
            <a:r>
              <a:rPr lang="en-US" altLang="en-US" sz="24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b="1" i="1" dirty="0" err="1">
                <a:latin typeface="Times New Roman" pitchFamily="18" charset="0"/>
                <a:cs typeface="Arial" charset="0"/>
              </a:rPr>
              <a:t>thoi</a:t>
            </a:r>
            <a:r>
              <a:rPr lang="en-US" altLang="en-US" sz="2400" b="1" i="1" dirty="0"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-108520" y="4953000"/>
            <a:ext cx="7999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i="1">
                <a:latin typeface="Times New Roman" pitchFamily="18" charset="0"/>
                <a:cs typeface="Arial" charset="0"/>
              </a:rPr>
              <a:t>* Hình bình hành có 2 cạnh kề bằng nhau là hình thoi.</a:t>
            </a:r>
          </a:p>
        </p:txBody>
      </p:sp>
      <p:sp>
        <p:nvSpPr>
          <p:cNvPr id="98321" name="Text Box 17"/>
          <p:cNvSpPr txBox="1">
            <a:spLocks noChangeArrowheads="1"/>
          </p:cNvSpPr>
          <p:nvPr/>
        </p:nvSpPr>
        <p:spPr bwMode="auto">
          <a:xfrm>
            <a:off x="39116" y="5419725"/>
            <a:ext cx="72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i="1">
                <a:latin typeface="Times New Roman" pitchFamily="18" charset="0"/>
                <a:cs typeface="Arial" charset="0"/>
              </a:rPr>
              <a:t>* Hình bình hành có 2 đường chéo vuông góc nhau</a:t>
            </a:r>
          </a:p>
        </p:txBody>
      </p: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205805" y="5888038"/>
            <a:ext cx="88715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latin typeface="Times New Roman" pitchFamily="18" charset="0"/>
                <a:cs typeface="Arial" charset="0"/>
              </a:rPr>
              <a:t>* Hình bình hành có 1 đường chéo là đường phân giác của một góc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 animBg="1"/>
      <p:bldP spid="98310" grpId="0"/>
      <p:bldP spid="98311" grpId="0" animBg="1"/>
      <p:bldP spid="98312" grpId="0"/>
      <p:bldP spid="98313" grpId="0"/>
      <p:bldP spid="98314" grpId="0"/>
      <p:bldP spid="98315" grpId="0"/>
      <p:bldP spid="98316" grpId="0"/>
      <p:bldP spid="98317" grpId="0" animBg="1"/>
      <p:bldP spid="98318" grpId="0" animBg="1"/>
      <p:bldP spid="98319" grpId="0"/>
      <p:bldP spid="98320" grpId="0"/>
      <p:bldP spid="98321" grpId="0"/>
      <p:bldP spid="983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4495800" y="3632200"/>
            <a:ext cx="228600" cy="228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 sz="2400">
              <a:latin typeface="Arial" charset="0"/>
              <a:cs typeface="Arial" charset="0"/>
            </a:endParaRPr>
          </a:p>
        </p:txBody>
      </p:sp>
      <p:sp>
        <p:nvSpPr>
          <p:cNvPr id="96259" name="Line 3"/>
          <p:cNvSpPr>
            <a:spLocks noChangeShapeType="1"/>
          </p:cNvSpPr>
          <p:nvPr/>
        </p:nvSpPr>
        <p:spPr bwMode="auto">
          <a:xfrm>
            <a:off x="1633538" y="3852863"/>
            <a:ext cx="5673725" cy="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0" y="3754438"/>
            <a:ext cx="49213" cy="182562"/>
            <a:chOff x="679" y="2649"/>
            <a:chExt cx="31" cy="115"/>
          </a:xfrm>
        </p:grpSpPr>
        <p:sp>
          <p:nvSpPr>
            <p:cNvPr id="25889" name="Line 5"/>
            <p:cNvSpPr>
              <a:spLocks noChangeShapeType="1"/>
            </p:cNvSpPr>
            <p:nvPr/>
          </p:nvSpPr>
          <p:spPr bwMode="auto">
            <a:xfrm rot="1800000">
              <a:off x="679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0" name="Line 6"/>
            <p:cNvSpPr>
              <a:spLocks noChangeShapeType="1"/>
            </p:cNvSpPr>
            <p:nvPr/>
          </p:nvSpPr>
          <p:spPr bwMode="auto">
            <a:xfrm rot="1800000">
              <a:off x="710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894388" y="3767138"/>
            <a:ext cx="49212" cy="182562"/>
            <a:chOff x="679" y="2649"/>
            <a:chExt cx="31" cy="115"/>
          </a:xfrm>
        </p:grpSpPr>
        <p:sp>
          <p:nvSpPr>
            <p:cNvPr id="25887" name="Line 8"/>
            <p:cNvSpPr>
              <a:spLocks noChangeShapeType="1"/>
            </p:cNvSpPr>
            <p:nvPr/>
          </p:nvSpPr>
          <p:spPr bwMode="auto">
            <a:xfrm rot="1800000">
              <a:off x="679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8" name="Line 9"/>
            <p:cNvSpPr>
              <a:spLocks noChangeShapeType="1"/>
            </p:cNvSpPr>
            <p:nvPr/>
          </p:nvSpPr>
          <p:spPr bwMode="auto">
            <a:xfrm rot="1800000">
              <a:off x="710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-2898445">
            <a:off x="904081" y="2135982"/>
            <a:ext cx="4224337" cy="292100"/>
            <a:chOff x="768" y="1408"/>
            <a:chExt cx="3379" cy="184"/>
          </a:xfrm>
        </p:grpSpPr>
        <p:grpSp>
          <p:nvGrpSpPr>
            <p:cNvPr id="25869" name="Group 11"/>
            <p:cNvGrpSpPr>
              <a:grpSpLocks/>
            </p:cNvGrpSpPr>
            <p:nvPr/>
          </p:nvGrpSpPr>
          <p:grpSpPr bwMode="auto">
            <a:xfrm>
              <a:off x="768" y="1408"/>
              <a:ext cx="3379" cy="184"/>
              <a:chOff x="931" y="3176"/>
              <a:chExt cx="3379" cy="184"/>
            </a:xfrm>
          </p:grpSpPr>
          <p:sp>
            <p:nvSpPr>
              <p:cNvPr id="25878" name="AutoShape 12"/>
              <p:cNvSpPr>
                <a:spLocks noChangeArrowheads="1"/>
              </p:cNvSpPr>
              <p:nvPr/>
            </p:nvSpPr>
            <p:spPr bwMode="auto">
              <a:xfrm rot="-5400000">
                <a:off x="1070" y="3037"/>
                <a:ext cx="184" cy="461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5879" name="Group 13"/>
              <p:cNvGrpSpPr>
                <a:grpSpLocks/>
              </p:cNvGrpSpPr>
              <p:nvPr/>
            </p:nvGrpSpPr>
            <p:grpSpPr bwMode="auto">
              <a:xfrm>
                <a:off x="1344" y="3176"/>
                <a:ext cx="2916" cy="184"/>
                <a:chOff x="1344" y="3176"/>
                <a:chExt cx="2916" cy="184"/>
              </a:xfrm>
            </p:grpSpPr>
            <p:sp>
              <p:nvSpPr>
                <p:cNvPr id="25884" name="AutoShape 14"/>
                <p:cNvSpPr>
                  <a:spLocks noChangeArrowheads="1"/>
                </p:cNvSpPr>
                <p:nvPr/>
              </p:nvSpPr>
              <p:spPr bwMode="auto">
                <a:xfrm>
                  <a:off x="1352" y="3176"/>
                  <a:ext cx="2908" cy="46"/>
                </a:xfrm>
                <a:prstGeom prst="parallelogram">
                  <a:avLst>
                    <a:gd name="adj" fmla="val 96582"/>
                  </a:avLst>
                </a:prstGeom>
                <a:solidFill>
                  <a:srgbClr val="9900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 sz="24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885" name="AutoShape 15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1348" y="3314"/>
                  <a:ext cx="2908" cy="46"/>
                </a:xfrm>
                <a:prstGeom prst="parallelogram">
                  <a:avLst>
                    <a:gd name="adj" fmla="val 67900"/>
                  </a:avLst>
                </a:prstGeom>
                <a:solidFill>
                  <a:srgbClr val="9900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 sz="24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886" name="Rectangle 16"/>
                <p:cNvSpPr>
                  <a:spLocks noChangeArrowheads="1"/>
                </p:cNvSpPr>
                <p:nvPr/>
              </p:nvSpPr>
              <p:spPr bwMode="auto">
                <a:xfrm>
                  <a:off x="1344" y="3224"/>
                  <a:ext cx="2879" cy="86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 sz="2400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5880" name="AutoShape 17"/>
              <p:cNvSpPr>
                <a:spLocks noChangeArrowheads="1"/>
              </p:cNvSpPr>
              <p:nvPr/>
            </p:nvSpPr>
            <p:spPr bwMode="auto">
              <a:xfrm rot="5400000">
                <a:off x="4175" y="3225"/>
                <a:ext cx="184" cy="86"/>
              </a:xfrm>
              <a:prstGeom prst="hexagon">
                <a:avLst>
                  <a:gd name="adj" fmla="val 53488"/>
                  <a:gd name="vf" fmla="val 11547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881" name="Line 18"/>
              <p:cNvSpPr>
                <a:spLocks noChangeShapeType="1"/>
              </p:cNvSpPr>
              <p:nvPr/>
            </p:nvSpPr>
            <p:spPr bwMode="auto">
              <a:xfrm flipH="1">
                <a:off x="960" y="3216"/>
                <a:ext cx="38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2" name="Line 19"/>
              <p:cNvSpPr>
                <a:spLocks noChangeShapeType="1"/>
              </p:cNvSpPr>
              <p:nvPr/>
            </p:nvSpPr>
            <p:spPr bwMode="auto">
              <a:xfrm flipH="1" flipV="1">
                <a:off x="960" y="3269"/>
                <a:ext cx="38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3" name="AutoShape 20"/>
              <p:cNvSpPr>
                <a:spLocks noChangeArrowheads="1"/>
              </p:cNvSpPr>
              <p:nvPr/>
            </p:nvSpPr>
            <p:spPr bwMode="auto">
              <a:xfrm rot="16200000" flipH="1">
                <a:off x="988" y="3212"/>
                <a:ext cx="48" cy="120"/>
              </a:xfrm>
              <a:prstGeom prst="triangle">
                <a:avLst>
                  <a:gd name="adj" fmla="val 50000"/>
                </a:avLst>
              </a:prstGeom>
              <a:solidFill>
                <a:srgbClr val="9900CC"/>
              </a:solidFill>
              <a:ln w="9525">
                <a:solidFill>
                  <a:srgbClr val="9900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5870" name="Group 21"/>
            <p:cNvGrpSpPr>
              <a:grpSpLocks/>
            </p:cNvGrpSpPr>
            <p:nvPr/>
          </p:nvGrpSpPr>
          <p:grpSpPr bwMode="auto">
            <a:xfrm>
              <a:off x="3816" y="1408"/>
              <a:ext cx="115" cy="184"/>
              <a:chOff x="3816" y="1408"/>
              <a:chExt cx="115" cy="184"/>
            </a:xfrm>
          </p:grpSpPr>
          <p:sp>
            <p:nvSpPr>
              <p:cNvPr id="25875" name="AutoShape 22"/>
              <p:cNvSpPr>
                <a:spLocks noChangeArrowheads="1"/>
              </p:cNvSpPr>
              <p:nvPr/>
            </p:nvSpPr>
            <p:spPr bwMode="auto">
              <a:xfrm>
                <a:off x="3816" y="1408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876" name="AutoShape 23"/>
              <p:cNvSpPr>
                <a:spLocks noChangeArrowheads="1"/>
              </p:cNvSpPr>
              <p:nvPr/>
            </p:nvSpPr>
            <p:spPr bwMode="auto">
              <a:xfrm flipV="1">
                <a:off x="3816" y="1544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877" name="Rectangle 24"/>
              <p:cNvSpPr>
                <a:spLocks noChangeArrowheads="1"/>
              </p:cNvSpPr>
              <p:nvPr/>
            </p:nvSpPr>
            <p:spPr bwMode="auto">
              <a:xfrm>
                <a:off x="3816" y="1456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5871" name="Group 25"/>
            <p:cNvGrpSpPr>
              <a:grpSpLocks/>
            </p:cNvGrpSpPr>
            <p:nvPr/>
          </p:nvGrpSpPr>
          <p:grpSpPr bwMode="auto">
            <a:xfrm>
              <a:off x="3688" y="1408"/>
              <a:ext cx="115" cy="184"/>
              <a:chOff x="3816" y="1408"/>
              <a:chExt cx="115" cy="184"/>
            </a:xfrm>
          </p:grpSpPr>
          <p:sp>
            <p:nvSpPr>
              <p:cNvPr id="25872" name="AutoShape 26"/>
              <p:cNvSpPr>
                <a:spLocks noChangeArrowheads="1"/>
              </p:cNvSpPr>
              <p:nvPr/>
            </p:nvSpPr>
            <p:spPr bwMode="auto">
              <a:xfrm>
                <a:off x="3816" y="1408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873" name="AutoShape 27"/>
              <p:cNvSpPr>
                <a:spLocks noChangeArrowheads="1"/>
              </p:cNvSpPr>
              <p:nvPr/>
            </p:nvSpPr>
            <p:spPr bwMode="auto">
              <a:xfrm flipV="1">
                <a:off x="3816" y="1544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874" name="Rectangle 28"/>
              <p:cNvSpPr>
                <a:spLocks noChangeArrowheads="1"/>
              </p:cNvSpPr>
              <p:nvPr/>
            </p:nvSpPr>
            <p:spPr bwMode="auto">
              <a:xfrm>
                <a:off x="3816" y="1456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1333500" y="3241675"/>
            <a:ext cx="6307138" cy="1279525"/>
            <a:chOff x="816" y="2064"/>
            <a:chExt cx="4031" cy="806"/>
          </a:xfrm>
        </p:grpSpPr>
        <p:grpSp>
          <p:nvGrpSpPr>
            <p:cNvPr id="25841" name="Group 30"/>
            <p:cNvGrpSpPr>
              <a:grpSpLocks/>
            </p:cNvGrpSpPr>
            <p:nvPr/>
          </p:nvGrpSpPr>
          <p:grpSpPr bwMode="auto">
            <a:xfrm>
              <a:off x="816" y="2467"/>
              <a:ext cx="4031" cy="403"/>
              <a:chOff x="816" y="2477"/>
              <a:chExt cx="4031" cy="403"/>
            </a:xfrm>
          </p:grpSpPr>
          <p:sp>
            <p:nvSpPr>
              <p:cNvPr id="25856" name="Rectangle 31"/>
              <p:cNvSpPr>
                <a:spLocks noChangeArrowheads="1"/>
              </p:cNvSpPr>
              <p:nvPr/>
            </p:nvSpPr>
            <p:spPr bwMode="auto">
              <a:xfrm>
                <a:off x="816" y="2477"/>
                <a:ext cx="4031" cy="403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91440" bIns="0" anchor="ctr"/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latin typeface="Times New Roman" pitchFamily="18" charset="0"/>
                    <a:cs typeface="Arial" charset="0"/>
                  </a:rPr>
                  <a:t>   0 </a:t>
                </a:r>
                <a:r>
                  <a:rPr lang="en-US" altLang="en-US" b="1">
                    <a:solidFill>
                      <a:srgbClr val="0000CC"/>
                    </a:solidFill>
                    <a:latin typeface="Times New Roman" pitchFamily="18" charset="0"/>
                    <a:cs typeface="Arial" charset="0"/>
                  </a:rPr>
                  <a:t>cm</a:t>
                </a:r>
                <a:r>
                  <a:rPr lang="en-US" altLang="en-US">
                    <a:latin typeface="Times New Roman" pitchFamily="18" charset="0"/>
                    <a:cs typeface="Arial" charset="0"/>
                  </a:rPr>
                  <a:t>  1        2        3         4        5        6        7        8        9       10</a:t>
                </a:r>
              </a:p>
            </p:txBody>
          </p:sp>
          <p:grpSp>
            <p:nvGrpSpPr>
              <p:cNvPr id="25857" name="Group 32"/>
              <p:cNvGrpSpPr>
                <a:grpSpLocks/>
              </p:cNvGrpSpPr>
              <p:nvPr/>
            </p:nvGrpSpPr>
            <p:grpSpPr bwMode="auto">
              <a:xfrm>
                <a:off x="988" y="2477"/>
                <a:ext cx="3660" cy="101"/>
                <a:chOff x="637" y="2544"/>
                <a:chExt cx="3574" cy="144"/>
              </a:xfrm>
            </p:grpSpPr>
            <p:sp>
              <p:nvSpPr>
                <p:cNvPr id="25858" name="Line 33"/>
                <p:cNvSpPr>
                  <a:spLocks noChangeShapeType="1"/>
                </p:cNvSpPr>
                <p:nvPr/>
              </p:nvSpPr>
              <p:spPr bwMode="auto">
                <a:xfrm>
                  <a:off x="637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59" name="Line 34"/>
                <p:cNvSpPr>
                  <a:spLocks noChangeShapeType="1"/>
                </p:cNvSpPr>
                <p:nvPr/>
              </p:nvSpPr>
              <p:spPr bwMode="auto">
                <a:xfrm>
                  <a:off x="995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60" name="Line 35"/>
                <p:cNvSpPr>
                  <a:spLocks noChangeShapeType="1"/>
                </p:cNvSpPr>
                <p:nvPr/>
              </p:nvSpPr>
              <p:spPr bwMode="auto">
                <a:xfrm>
                  <a:off x="1344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61" name="Line 36"/>
                <p:cNvSpPr>
                  <a:spLocks noChangeShapeType="1"/>
                </p:cNvSpPr>
                <p:nvPr/>
              </p:nvSpPr>
              <p:spPr bwMode="auto">
                <a:xfrm>
                  <a:off x="1702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62" name="Line 37"/>
                <p:cNvSpPr>
                  <a:spLocks noChangeShapeType="1"/>
                </p:cNvSpPr>
                <p:nvPr/>
              </p:nvSpPr>
              <p:spPr bwMode="auto">
                <a:xfrm>
                  <a:off x="2081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63" name="Line 38"/>
                <p:cNvSpPr>
                  <a:spLocks noChangeShapeType="1"/>
                </p:cNvSpPr>
                <p:nvPr/>
              </p:nvSpPr>
              <p:spPr bwMode="auto">
                <a:xfrm>
                  <a:off x="2439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64" name="Line 39"/>
                <p:cNvSpPr>
                  <a:spLocks noChangeShapeType="1"/>
                </p:cNvSpPr>
                <p:nvPr/>
              </p:nvSpPr>
              <p:spPr bwMode="auto">
                <a:xfrm>
                  <a:off x="2788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65" name="Line 40"/>
                <p:cNvSpPr>
                  <a:spLocks noChangeShapeType="1"/>
                </p:cNvSpPr>
                <p:nvPr/>
              </p:nvSpPr>
              <p:spPr bwMode="auto">
                <a:xfrm>
                  <a:off x="3146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66" name="Line 41"/>
                <p:cNvSpPr>
                  <a:spLocks noChangeShapeType="1"/>
                </p:cNvSpPr>
                <p:nvPr/>
              </p:nvSpPr>
              <p:spPr bwMode="auto">
                <a:xfrm>
                  <a:off x="3504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67" name="Line 42"/>
                <p:cNvSpPr>
                  <a:spLocks noChangeShapeType="1"/>
                </p:cNvSpPr>
                <p:nvPr/>
              </p:nvSpPr>
              <p:spPr bwMode="auto">
                <a:xfrm>
                  <a:off x="3862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68" name="Line 43"/>
                <p:cNvSpPr>
                  <a:spLocks noChangeShapeType="1"/>
                </p:cNvSpPr>
                <p:nvPr/>
              </p:nvSpPr>
              <p:spPr bwMode="auto">
                <a:xfrm>
                  <a:off x="4211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842" name="Group 44"/>
            <p:cNvGrpSpPr>
              <a:grpSpLocks/>
            </p:cNvGrpSpPr>
            <p:nvPr/>
          </p:nvGrpSpPr>
          <p:grpSpPr bwMode="auto">
            <a:xfrm>
              <a:off x="816" y="2064"/>
              <a:ext cx="4031" cy="403"/>
              <a:chOff x="816" y="2477"/>
              <a:chExt cx="4031" cy="403"/>
            </a:xfrm>
          </p:grpSpPr>
          <p:sp>
            <p:nvSpPr>
              <p:cNvPr id="25843" name="Rectangle 45"/>
              <p:cNvSpPr>
                <a:spLocks noChangeArrowheads="1"/>
              </p:cNvSpPr>
              <p:nvPr/>
            </p:nvSpPr>
            <p:spPr bwMode="auto">
              <a:xfrm>
                <a:off x="816" y="2477"/>
                <a:ext cx="4031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tIns="91440" bIns="0" anchor="ctr"/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latin typeface="Times New Roman" pitchFamily="18" charset="0"/>
                    <a:cs typeface="Arial" charset="0"/>
                  </a:rPr>
                  <a:t>   </a:t>
                </a:r>
              </a:p>
            </p:txBody>
          </p:sp>
          <p:grpSp>
            <p:nvGrpSpPr>
              <p:cNvPr id="25844" name="Group 46"/>
              <p:cNvGrpSpPr>
                <a:grpSpLocks/>
              </p:cNvGrpSpPr>
              <p:nvPr/>
            </p:nvGrpSpPr>
            <p:grpSpPr bwMode="auto">
              <a:xfrm>
                <a:off x="988" y="2477"/>
                <a:ext cx="3660" cy="101"/>
                <a:chOff x="637" y="2544"/>
                <a:chExt cx="3574" cy="144"/>
              </a:xfrm>
            </p:grpSpPr>
            <p:sp>
              <p:nvSpPr>
                <p:cNvPr id="25845" name="Line 47"/>
                <p:cNvSpPr>
                  <a:spLocks noChangeShapeType="1"/>
                </p:cNvSpPr>
                <p:nvPr/>
              </p:nvSpPr>
              <p:spPr bwMode="auto">
                <a:xfrm>
                  <a:off x="637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46" name="Line 48"/>
                <p:cNvSpPr>
                  <a:spLocks noChangeShapeType="1"/>
                </p:cNvSpPr>
                <p:nvPr/>
              </p:nvSpPr>
              <p:spPr bwMode="auto">
                <a:xfrm>
                  <a:off x="995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47" name="Line 49"/>
                <p:cNvSpPr>
                  <a:spLocks noChangeShapeType="1"/>
                </p:cNvSpPr>
                <p:nvPr/>
              </p:nvSpPr>
              <p:spPr bwMode="auto">
                <a:xfrm>
                  <a:off x="1344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48" name="Line 50"/>
                <p:cNvSpPr>
                  <a:spLocks noChangeShapeType="1"/>
                </p:cNvSpPr>
                <p:nvPr/>
              </p:nvSpPr>
              <p:spPr bwMode="auto">
                <a:xfrm>
                  <a:off x="1702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49" name="Line 51"/>
                <p:cNvSpPr>
                  <a:spLocks noChangeShapeType="1"/>
                </p:cNvSpPr>
                <p:nvPr/>
              </p:nvSpPr>
              <p:spPr bwMode="auto">
                <a:xfrm>
                  <a:off x="2081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50" name="Line 52"/>
                <p:cNvSpPr>
                  <a:spLocks noChangeShapeType="1"/>
                </p:cNvSpPr>
                <p:nvPr/>
              </p:nvSpPr>
              <p:spPr bwMode="auto">
                <a:xfrm>
                  <a:off x="2439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51" name="Line 53"/>
                <p:cNvSpPr>
                  <a:spLocks noChangeShapeType="1"/>
                </p:cNvSpPr>
                <p:nvPr/>
              </p:nvSpPr>
              <p:spPr bwMode="auto">
                <a:xfrm>
                  <a:off x="2788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52" name="Line 54"/>
                <p:cNvSpPr>
                  <a:spLocks noChangeShapeType="1"/>
                </p:cNvSpPr>
                <p:nvPr/>
              </p:nvSpPr>
              <p:spPr bwMode="auto">
                <a:xfrm>
                  <a:off x="3146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53" name="Line 55"/>
                <p:cNvSpPr>
                  <a:spLocks noChangeShapeType="1"/>
                </p:cNvSpPr>
                <p:nvPr/>
              </p:nvSpPr>
              <p:spPr bwMode="auto">
                <a:xfrm>
                  <a:off x="3504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54" name="Line 56"/>
                <p:cNvSpPr>
                  <a:spLocks noChangeShapeType="1"/>
                </p:cNvSpPr>
                <p:nvPr/>
              </p:nvSpPr>
              <p:spPr bwMode="auto">
                <a:xfrm>
                  <a:off x="3862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55" name="Line 57"/>
                <p:cNvSpPr>
                  <a:spLocks noChangeShapeType="1"/>
                </p:cNvSpPr>
                <p:nvPr/>
              </p:nvSpPr>
              <p:spPr bwMode="auto">
                <a:xfrm>
                  <a:off x="4211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6314" name="Line 58"/>
          <p:cNvSpPr>
            <a:spLocks noChangeShapeType="1"/>
          </p:cNvSpPr>
          <p:nvPr/>
        </p:nvSpPr>
        <p:spPr bwMode="auto">
          <a:xfrm rot="5400000">
            <a:off x="2779712" y="3868738"/>
            <a:ext cx="3419475" cy="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15" name="Oval 59"/>
          <p:cNvSpPr>
            <a:spLocks noChangeArrowheads="1"/>
          </p:cNvSpPr>
          <p:nvPr/>
        </p:nvSpPr>
        <p:spPr bwMode="auto">
          <a:xfrm>
            <a:off x="4454525" y="3810000"/>
            <a:ext cx="73025" cy="730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Arial" charset="0"/>
              <a:cs typeface="Arial" charset="0"/>
            </a:endParaRPr>
          </a:p>
        </p:txBody>
      </p:sp>
      <p:grpSp>
        <p:nvGrpSpPr>
          <p:cNvPr id="14" name="Group 60"/>
          <p:cNvGrpSpPr>
            <a:grpSpLocks/>
          </p:cNvGrpSpPr>
          <p:nvPr/>
        </p:nvGrpSpPr>
        <p:grpSpPr bwMode="auto">
          <a:xfrm rot="-2898445">
            <a:off x="3799681" y="442119"/>
            <a:ext cx="4224338" cy="292100"/>
            <a:chOff x="768" y="1408"/>
            <a:chExt cx="3379" cy="184"/>
          </a:xfrm>
        </p:grpSpPr>
        <p:grpSp>
          <p:nvGrpSpPr>
            <p:cNvPr id="25823" name="Group 61"/>
            <p:cNvGrpSpPr>
              <a:grpSpLocks/>
            </p:cNvGrpSpPr>
            <p:nvPr/>
          </p:nvGrpSpPr>
          <p:grpSpPr bwMode="auto">
            <a:xfrm>
              <a:off x="768" y="1408"/>
              <a:ext cx="3379" cy="184"/>
              <a:chOff x="931" y="3176"/>
              <a:chExt cx="3379" cy="184"/>
            </a:xfrm>
          </p:grpSpPr>
          <p:sp>
            <p:nvSpPr>
              <p:cNvPr id="25832" name="AutoShape 62"/>
              <p:cNvSpPr>
                <a:spLocks noChangeArrowheads="1"/>
              </p:cNvSpPr>
              <p:nvPr/>
            </p:nvSpPr>
            <p:spPr bwMode="auto">
              <a:xfrm rot="-5400000">
                <a:off x="1070" y="3037"/>
                <a:ext cx="184" cy="461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5833" name="Group 63"/>
              <p:cNvGrpSpPr>
                <a:grpSpLocks/>
              </p:cNvGrpSpPr>
              <p:nvPr/>
            </p:nvGrpSpPr>
            <p:grpSpPr bwMode="auto">
              <a:xfrm>
                <a:off x="1344" y="3176"/>
                <a:ext cx="2916" cy="184"/>
                <a:chOff x="1344" y="3176"/>
                <a:chExt cx="2916" cy="184"/>
              </a:xfrm>
            </p:grpSpPr>
            <p:sp>
              <p:nvSpPr>
                <p:cNvPr id="25838" name="AutoShape 64"/>
                <p:cNvSpPr>
                  <a:spLocks noChangeArrowheads="1"/>
                </p:cNvSpPr>
                <p:nvPr/>
              </p:nvSpPr>
              <p:spPr bwMode="auto">
                <a:xfrm>
                  <a:off x="1352" y="3176"/>
                  <a:ext cx="2908" cy="46"/>
                </a:xfrm>
                <a:prstGeom prst="parallelogram">
                  <a:avLst>
                    <a:gd name="adj" fmla="val 96582"/>
                  </a:avLst>
                </a:prstGeom>
                <a:solidFill>
                  <a:srgbClr val="9900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 sz="24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839" name="AutoShape 65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1348" y="3314"/>
                  <a:ext cx="2908" cy="46"/>
                </a:xfrm>
                <a:prstGeom prst="parallelogram">
                  <a:avLst>
                    <a:gd name="adj" fmla="val 67900"/>
                  </a:avLst>
                </a:prstGeom>
                <a:solidFill>
                  <a:srgbClr val="9900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 sz="24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840" name="Rectangle 66"/>
                <p:cNvSpPr>
                  <a:spLocks noChangeArrowheads="1"/>
                </p:cNvSpPr>
                <p:nvPr/>
              </p:nvSpPr>
              <p:spPr bwMode="auto">
                <a:xfrm>
                  <a:off x="1344" y="3224"/>
                  <a:ext cx="2879" cy="86"/>
                </a:xfrm>
                <a:prstGeom prst="rect">
                  <a:avLst/>
                </a:prstGeom>
                <a:solidFill>
                  <a:srgbClr val="9900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 sz="2400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5834" name="AutoShape 67"/>
              <p:cNvSpPr>
                <a:spLocks noChangeArrowheads="1"/>
              </p:cNvSpPr>
              <p:nvPr/>
            </p:nvSpPr>
            <p:spPr bwMode="auto">
              <a:xfrm rot="5400000">
                <a:off x="4175" y="3225"/>
                <a:ext cx="184" cy="86"/>
              </a:xfrm>
              <a:prstGeom prst="hexagon">
                <a:avLst>
                  <a:gd name="adj" fmla="val 53488"/>
                  <a:gd name="vf" fmla="val 11547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835" name="Line 68"/>
              <p:cNvSpPr>
                <a:spLocks noChangeShapeType="1"/>
              </p:cNvSpPr>
              <p:nvPr/>
            </p:nvSpPr>
            <p:spPr bwMode="auto">
              <a:xfrm flipH="1">
                <a:off x="960" y="3216"/>
                <a:ext cx="38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6" name="Line 69"/>
              <p:cNvSpPr>
                <a:spLocks noChangeShapeType="1"/>
              </p:cNvSpPr>
              <p:nvPr/>
            </p:nvSpPr>
            <p:spPr bwMode="auto">
              <a:xfrm flipH="1" flipV="1">
                <a:off x="960" y="3269"/>
                <a:ext cx="38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7" name="AutoShape 70"/>
              <p:cNvSpPr>
                <a:spLocks noChangeArrowheads="1"/>
              </p:cNvSpPr>
              <p:nvPr/>
            </p:nvSpPr>
            <p:spPr bwMode="auto">
              <a:xfrm rot="16200000" flipH="1">
                <a:off x="988" y="3212"/>
                <a:ext cx="48" cy="120"/>
              </a:xfrm>
              <a:prstGeom prst="triangle">
                <a:avLst>
                  <a:gd name="adj" fmla="val 50000"/>
                </a:avLst>
              </a:prstGeom>
              <a:solidFill>
                <a:srgbClr val="9900CC"/>
              </a:solidFill>
              <a:ln w="9525">
                <a:solidFill>
                  <a:srgbClr val="9900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5824" name="Group 71"/>
            <p:cNvGrpSpPr>
              <a:grpSpLocks/>
            </p:cNvGrpSpPr>
            <p:nvPr/>
          </p:nvGrpSpPr>
          <p:grpSpPr bwMode="auto">
            <a:xfrm>
              <a:off x="3816" y="1408"/>
              <a:ext cx="115" cy="184"/>
              <a:chOff x="3816" y="1408"/>
              <a:chExt cx="115" cy="184"/>
            </a:xfrm>
          </p:grpSpPr>
          <p:sp>
            <p:nvSpPr>
              <p:cNvPr id="25829" name="AutoShape 72"/>
              <p:cNvSpPr>
                <a:spLocks noChangeArrowheads="1"/>
              </p:cNvSpPr>
              <p:nvPr/>
            </p:nvSpPr>
            <p:spPr bwMode="auto">
              <a:xfrm>
                <a:off x="3816" y="1408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830" name="AutoShape 73"/>
              <p:cNvSpPr>
                <a:spLocks noChangeArrowheads="1"/>
              </p:cNvSpPr>
              <p:nvPr/>
            </p:nvSpPr>
            <p:spPr bwMode="auto">
              <a:xfrm flipV="1">
                <a:off x="3816" y="1544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831" name="Rectangle 74"/>
              <p:cNvSpPr>
                <a:spLocks noChangeArrowheads="1"/>
              </p:cNvSpPr>
              <p:nvPr/>
            </p:nvSpPr>
            <p:spPr bwMode="auto">
              <a:xfrm>
                <a:off x="3816" y="1456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5825" name="Group 75"/>
            <p:cNvGrpSpPr>
              <a:grpSpLocks/>
            </p:cNvGrpSpPr>
            <p:nvPr/>
          </p:nvGrpSpPr>
          <p:grpSpPr bwMode="auto">
            <a:xfrm>
              <a:off x="3688" y="1408"/>
              <a:ext cx="115" cy="184"/>
              <a:chOff x="3816" y="1408"/>
              <a:chExt cx="115" cy="184"/>
            </a:xfrm>
          </p:grpSpPr>
          <p:sp>
            <p:nvSpPr>
              <p:cNvPr id="25826" name="AutoShape 76"/>
              <p:cNvSpPr>
                <a:spLocks noChangeArrowheads="1"/>
              </p:cNvSpPr>
              <p:nvPr/>
            </p:nvSpPr>
            <p:spPr bwMode="auto">
              <a:xfrm>
                <a:off x="3816" y="1408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827" name="AutoShape 77"/>
              <p:cNvSpPr>
                <a:spLocks noChangeArrowheads="1"/>
              </p:cNvSpPr>
              <p:nvPr/>
            </p:nvSpPr>
            <p:spPr bwMode="auto">
              <a:xfrm flipV="1">
                <a:off x="3816" y="1544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828" name="Rectangle 78"/>
              <p:cNvSpPr>
                <a:spLocks noChangeArrowheads="1"/>
              </p:cNvSpPr>
              <p:nvPr/>
            </p:nvSpPr>
            <p:spPr bwMode="auto">
              <a:xfrm>
                <a:off x="3816" y="1456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5611" name="Text Box 79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CC00"/>
                </a:solidFill>
                <a:latin typeface="Times New Roman" pitchFamily="18" charset="0"/>
                <a:cs typeface="Arial" charset="0"/>
              </a:rPr>
              <a:t>Cách vẽ hình thoi</a:t>
            </a:r>
          </a:p>
        </p:txBody>
      </p:sp>
      <p:grpSp>
        <p:nvGrpSpPr>
          <p:cNvPr id="19" name="Group 80"/>
          <p:cNvGrpSpPr>
            <a:grpSpLocks/>
          </p:cNvGrpSpPr>
          <p:nvPr/>
        </p:nvGrpSpPr>
        <p:grpSpPr bwMode="auto">
          <a:xfrm>
            <a:off x="4483100" y="1816100"/>
            <a:ext cx="1514475" cy="2032000"/>
            <a:chOff x="1296" y="1392"/>
            <a:chExt cx="954" cy="1280"/>
          </a:xfrm>
        </p:grpSpPr>
        <p:sp>
          <p:nvSpPr>
            <p:cNvPr id="25820" name="AutoShape 81"/>
            <p:cNvSpPr>
              <a:spLocks noChangeArrowheads="1"/>
            </p:cNvSpPr>
            <p:nvPr/>
          </p:nvSpPr>
          <p:spPr bwMode="auto">
            <a:xfrm>
              <a:off x="1386" y="1674"/>
              <a:ext cx="680" cy="907"/>
            </a:xfrm>
            <a:prstGeom prst="rtTriangle">
              <a:avLst/>
            </a:prstGeom>
            <a:noFill/>
            <a:ln w="317500">
              <a:solidFill>
                <a:srgbClr val="EEF329">
                  <a:alpha val="20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2400">
                <a:latin typeface="Arial" charset="0"/>
                <a:cs typeface="Arial" charset="0"/>
              </a:endParaRPr>
            </a:p>
          </p:txBody>
        </p:sp>
        <p:sp>
          <p:nvSpPr>
            <p:cNvPr id="25821" name="AutoShape 82"/>
            <p:cNvSpPr>
              <a:spLocks noChangeArrowheads="1"/>
            </p:cNvSpPr>
            <p:nvPr/>
          </p:nvSpPr>
          <p:spPr bwMode="auto">
            <a:xfrm>
              <a:off x="1296" y="1392"/>
              <a:ext cx="954" cy="1280"/>
            </a:xfrm>
            <a:prstGeom prst="rtTriangle">
              <a:avLst/>
            </a:prstGeom>
            <a:noFill/>
            <a:ln w="19050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2400">
                <a:latin typeface="Arial" charset="0"/>
                <a:cs typeface="Arial" charset="0"/>
              </a:endParaRPr>
            </a:p>
          </p:txBody>
        </p:sp>
        <p:sp>
          <p:nvSpPr>
            <p:cNvPr id="25822" name="AutoShape 83"/>
            <p:cNvSpPr>
              <a:spLocks noChangeArrowheads="1"/>
            </p:cNvSpPr>
            <p:nvPr/>
          </p:nvSpPr>
          <p:spPr bwMode="auto">
            <a:xfrm>
              <a:off x="1490" y="1968"/>
              <a:ext cx="382" cy="518"/>
            </a:xfrm>
            <a:prstGeom prst="rtTriangle">
              <a:avLst/>
            </a:prstGeom>
            <a:noFill/>
            <a:ln w="19050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2400">
                <a:latin typeface="Arial" charset="0"/>
                <a:cs typeface="Arial" charset="0"/>
              </a:endParaRPr>
            </a:p>
          </p:txBody>
        </p:sp>
      </p:grpSp>
      <p:grpSp>
        <p:nvGrpSpPr>
          <p:cNvPr id="20" name="Group 84"/>
          <p:cNvGrpSpPr>
            <a:grpSpLocks/>
          </p:cNvGrpSpPr>
          <p:nvPr/>
        </p:nvGrpSpPr>
        <p:grpSpPr bwMode="auto">
          <a:xfrm>
            <a:off x="4489450" y="4618038"/>
            <a:ext cx="0" cy="182562"/>
            <a:chOff x="2592" y="2592"/>
            <a:chExt cx="0" cy="115"/>
          </a:xfrm>
        </p:grpSpPr>
        <p:sp>
          <p:nvSpPr>
            <p:cNvPr id="25818" name="Line 85"/>
            <p:cNvSpPr>
              <a:spLocks noChangeShapeType="1"/>
            </p:cNvSpPr>
            <p:nvPr/>
          </p:nvSpPr>
          <p:spPr bwMode="auto">
            <a:xfrm rot="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9" name="Line 86"/>
            <p:cNvSpPr>
              <a:spLocks noChangeShapeType="1"/>
            </p:cNvSpPr>
            <p:nvPr/>
          </p:nvSpPr>
          <p:spPr bwMode="auto">
            <a:xfrm rot="-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87"/>
          <p:cNvGrpSpPr>
            <a:grpSpLocks/>
          </p:cNvGrpSpPr>
          <p:nvPr/>
        </p:nvGrpSpPr>
        <p:grpSpPr bwMode="auto">
          <a:xfrm>
            <a:off x="4489450" y="2865438"/>
            <a:ext cx="0" cy="182562"/>
            <a:chOff x="2592" y="2592"/>
            <a:chExt cx="0" cy="115"/>
          </a:xfrm>
        </p:grpSpPr>
        <p:sp>
          <p:nvSpPr>
            <p:cNvPr id="25816" name="Line 88"/>
            <p:cNvSpPr>
              <a:spLocks noChangeShapeType="1"/>
            </p:cNvSpPr>
            <p:nvPr/>
          </p:nvSpPr>
          <p:spPr bwMode="auto">
            <a:xfrm rot="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7" name="Line 89"/>
            <p:cNvSpPr>
              <a:spLocks noChangeShapeType="1"/>
            </p:cNvSpPr>
            <p:nvPr/>
          </p:nvSpPr>
          <p:spPr bwMode="auto">
            <a:xfrm rot="-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346" name="Line 90"/>
          <p:cNvSpPr>
            <a:spLocks noChangeShapeType="1"/>
          </p:cNvSpPr>
          <p:nvPr/>
        </p:nvSpPr>
        <p:spPr bwMode="auto">
          <a:xfrm rot="1860000">
            <a:off x="4235450" y="3000375"/>
            <a:ext cx="33369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47" name="Line 91"/>
          <p:cNvSpPr>
            <a:spLocks noChangeShapeType="1"/>
          </p:cNvSpPr>
          <p:nvPr/>
        </p:nvSpPr>
        <p:spPr bwMode="auto">
          <a:xfrm rot="1860000">
            <a:off x="1390650" y="4706938"/>
            <a:ext cx="33369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48" name="Line 92"/>
          <p:cNvSpPr>
            <a:spLocks noChangeShapeType="1"/>
          </p:cNvSpPr>
          <p:nvPr/>
        </p:nvSpPr>
        <p:spPr bwMode="auto">
          <a:xfrm rot="-1860000">
            <a:off x="1393825" y="2992438"/>
            <a:ext cx="33369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49" name="Line 93"/>
          <p:cNvSpPr>
            <a:spLocks noChangeShapeType="1"/>
          </p:cNvSpPr>
          <p:nvPr/>
        </p:nvSpPr>
        <p:spPr bwMode="auto">
          <a:xfrm rot="-1860000">
            <a:off x="4235450" y="4706938"/>
            <a:ext cx="33369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" name="Group 94"/>
          <p:cNvGrpSpPr>
            <a:grpSpLocks/>
          </p:cNvGrpSpPr>
          <p:nvPr/>
        </p:nvGrpSpPr>
        <p:grpSpPr bwMode="auto">
          <a:xfrm rot="1860000">
            <a:off x="-65088" y="4125913"/>
            <a:ext cx="6307138" cy="1279525"/>
            <a:chOff x="816" y="2064"/>
            <a:chExt cx="4031" cy="806"/>
          </a:xfrm>
        </p:grpSpPr>
        <p:grpSp>
          <p:nvGrpSpPr>
            <p:cNvPr id="25788" name="Group 95"/>
            <p:cNvGrpSpPr>
              <a:grpSpLocks/>
            </p:cNvGrpSpPr>
            <p:nvPr/>
          </p:nvGrpSpPr>
          <p:grpSpPr bwMode="auto">
            <a:xfrm>
              <a:off x="816" y="2467"/>
              <a:ext cx="4031" cy="403"/>
              <a:chOff x="816" y="2477"/>
              <a:chExt cx="4031" cy="403"/>
            </a:xfrm>
          </p:grpSpPr>
          <p:sp>
            <p:nvSpPr>
              <p:cNvPr id="25803" name="Rectangle 96"/>
              <p:cNvSpPr>
                <a:spLocks noChangeArrowheads="1"/>
              </p:cNvSpPr>
              <p:nvPr/>
            </p:nvSpPr>
            <p:spPr bwMode="auto">
              <a:xfrm>
                <a:off x="816" y="2477"/>
                <a:ext cx="4031" cy="403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91440" bIns="0" anchor="ctr"/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latin typeface="Times New Roman" pitchFamily="18" charset="0"/>
                    <a:cs typeface="Arial" charset="0"/>
                  </a:rPr>
                  <a:t>   0 </a:t>
                </a:r>
                <a:r>
                  <a:rPr lang="en-US" altLang="en-US" b="1">
                    <a:solidFill>
                      <a:srgbClr val="0000CC"/>
                    </a:solidFill>
                    <a:latin typeface="Times New Roman" pitchFamily="18" charset="0"/>
                    <a:cs typeface="Arial" charset="0"/>
                  </a:rPr>
                  <a:t>cm</a:t>
                </a:r>
                <a:r>
                  <a:rPr lang="en-US" altLang="en-US">
                    <a:latin typeface="Times New Roman" pitchFamily="18" charset="0"/>
                    <a:cs typeface="Arial" charset="0"/>
                  </a:rPr>
                  <a:t>  1        2        3         4        5        6        7        8        9       10</a:t>
                </a:r>
              </a:p>
            </p:txBody>
          </p:sp>
          <p:grpSp>
            <p:nvGrpSpPr>
              <p:cNvPr id="25804" name="Group 97"/>
              <p:cNvGrpSpPr>
                <a:grpSpLocks/>
              </p:cNvGrpSpPr>
              <p:nvPr/>
            </p:nvGrpSpPr>
            <p:grpSpPr bwMode="auto">
              <a:xfrm>
                <a:off x="988" y="2477"/>
                <a:ext cx="3660" cy="101"/>
                <a:chOff x="637" y="2544"/>
                <a:chExt cx="3574" cy="144"/>
              </a:xfrm>
            </p:grpSpPr>
            <p:sp>
              <p:nvSpPr>
                <p:cNvPr id="25805" name="Line 98"/>
                <p:cNvSpPr>
                  <a:spLocks noChangeShapeType="1"/>
                </p:cNvSpPr>
                <p:nvPr/>
              </p:nvSpPr>
              <p:spPr bwMode="auto">
                <a:xfrm>
                  <a:off x="637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6" name="Line 99"/>
                <p:cNvSpPr>
                  <a:spLocks noChangeShapeType="1"/>
                </p:cNvSpPr>
                <p:nvPr/>
              </p:nvSpPr>
              <p:spPr bwMode="auto">
                <a:xfrm>
                  <a:off x="995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7" name="Line 100"/>
                <p:cNvSpPr>
                  <a:spLocks noChangeShapeType="1"/>
                </p:cNvSpPr>
                <p:nvPr/>
              </p:nvSpPr>
              <p:spPr bwMode="auto">
                <a:xfrm>
                  <a:off x="1344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8" name="Line 101"/>
                <p:cNvSpPr>
                  <a:spLocks noChangeShapeType="1"/>
                </p:cNvSpPr>
                <p:nvPr/>
              </p:nvSpPr>
              <p:spPr bwMode="auto">
                <a:xfrm>
                  <a:off x="1702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9" name="Line 102"/>
                <p:cNvSpPr>
                  <a:spLocks noChangeShapeType="1"/>
                </p:cNvSpPr>
                <p:nvPr/>
              </p:nvSpPr>
              <p:spPr bwMode="auto">
                <a:xfrm>
                  <a:off x="2081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10" name="Line 103"/>
                <p:cNvSpPr>
                  <a:spLocks noChangeShapeType="1"/>
                </p:cNvSpPr>
                <p:nvPr/>
              </p:nvSpPr>
              <p:spPr bwMode="auto">
                <a:xfrm>
                  <a:off x="2439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11" name="Line 104"/>
                <p:cNvSpPr>
                  <a:spLocks noChangeShapeType="1"/>
                </p:cNvSpPr>
                <p:nvPr/>
              </p:nvSpPr>
              <p:spPr bwMode="auto">
                <a:xfrm>
                  <a:off x="2788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12" name="Line 105"/>
                <p:cNvSpPr>
                  <a:spLocks noChangeShapeType="1"/>
                </p:cNvSpPr>
                <p:nvPr/>
              </p:nvSpPr>
              <p:spPr bwMode="auto">
                <a:xfrm>
                  <a:off x="3146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13" name="Line 106"/>
                <p:cNvSpPr>
                  <a:spLocks noChangeShapeType="1"/>
                </p:cNvSpPr>
                <p:nvPr/>
              </p:nvSpPr>
              <p:spPr bwMode="auto">
                <a:xfrm>
                  <a:off x="3504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14" name="Line 107"/>
                <p:cNvSpPr>
                  <a:spLocks noChangeShapeType="1"/>
                </p:cNvSpPr>
                <p:nvPr/>
              </p:nvSpPr>
              <p:spPr bwMode="auto">
                <a:xfrm>
                  <a:off x="3862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15" name="Line 108"/>
                <p:cNvSpPr>
                  <a:spLocks noChangeShapeType="1"/>
                </p:cNvSpPr>
                <p:nvPr/>
              </p:nvSpPr>
              <p:spPr bwMode="auto">
                <a:xfrm>
                  <a:off x="4211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789" name="Group 109"/>
            <p:cNvGrpSpPr>
              <a:grpSpLocks/>
            </p:cNvGrpSpPr>
            <p:nvPr/>
          </p:nvGrpSpPr>
          <p:grpSpPr bwMode="auto">
            <a:xfrm>
              <a:off x="816" y="2064"/>
              <a:ext cx="4031" cy="403"/>
              <a:chOff x="816" y="2477"/>
              <a:chExt cx="4031" cy="403"/>
            </a:xfrm>
          </p:grpSpPr>
          <p:sp>
            <p:nvSpPr>
              <p:cNvPr id="25790" name="Rectangle 110"/>
              <p:cNvSpPr>
                <a:spLocks noChangeArrowheads="1"/>
              </p:cNvSpPr>
              <p:nvPr/>
            </p:nvSpPr>
            <p:spPr bwMode="auto">
              <a:xfrm>
                <a:off x="816" y="2477"/>
                <a:ext cx="4031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tIns="91440" bIns="0" anchor="ctr"/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latin typeface="Times New Roman" pitchFamily="18" charset="0"/>
                    <a:cs typeface="Arial" charset="0"/>
                  </a:rPr>
                  <a:t>   </a:t>
                </a:r>
              </a:p>
            </p:txBody>
          </p:sp>
          <p:grpSp>
            <p:nvGrpSpPr>
              <p:cNvPr id="25791" name="Group 111"/>
              <p:cNvGrpSpPr>
                <a:grpSpLocks/>
              </p:cNvGrpSpPr>
              <p:nvPr/>
            </p:nvGrpSpPr>
            <p:grpSpPr bwMode="auto">
              <a:xfrm>
                <a:off x="988" y="2477"/>
                <a:ext cx="3660" cy="101"/>
                <a:chOff x="637" y="2544"/>
                <a:chExt cx="3574" cy="144"/>
              </a:xfrm>
            </p:grpSpPr>
            <p:sp>
              <p:nvSpPr>
                <p:cNvPr id="25792" name="Line 112"/>
                <p:cNvSpPr>
                  <a:spLocks noChangeShapeType="1"/>
                </p:cNvSpPr>
                <p:nvPr/>
              </p:nvSpPr>
              <p:spPr bwMode="auto">
                <a:xfrm>
                  <a:off x="637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93" name="Line 113"/>
                <p:cNvSpPr>
                  <a:spLocks noChangeShapeType="1"/>
                </p:cNvSpPr>
                <p:nvPr/>
              </p:nvSpPr>
              <p:spPr bwMode="auto">
                <a:xfrm>
                  <a:off x="995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94" name="Line 114"/>
                <p:cNvSpPr>
                  <a:spLocks noChangeShapeType="1"/>
                </p:cNvSpPr>
                <p:nvPr/>
              </p:nvSpPr>
              <p:spPr bwMode="auto">
                <a:xfrm>
                  <a:off x="1344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95" name="Line 115"/>
                <p:cNvSpPr>
                  <a:spLocks noChangeShapeType="1"/>
                </p:cNvSpPr>
                <p:nvPr/>
              </p:nvSpPr>
              <p:spPr bwMode="auto">
                <a:xfrm>
                  <a:off x="1702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96" name="Line 116"/>
                <p:cNvSpPr>
                  <a:spLocks noChangeShapeType="1"/>
                </p:cNvSpPr>
                <p:nvPr/>
              </p:nvSpPr>
              <p:spPr bwMode="auto">
                <a:xfrm>
                  <a:off x="2081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97" name="Line 117"/>
                <p:cNvSpPr>
                  <a:spLocks noChangeShapeType="1"/>
                </p:cNvSpPr>
                <p:nvPr/>
              </p:nvSpPr>
              <p:spPr bwMode="auto">
                <a:xfrm>
                  <a:off x="2439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98" name="Line 118"/>
                <p:cNvSpPr>
                  <a:spLocks noChangeShapeType="1"/>
                </p:cNvSpPr>
                <p:nvPr/>
              </p:nvSpPr>
              <p:spPr bwMode="auto">
                <a:xfrm>
                  <a:off x="2788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99" name="Line 119"/>
                <p:cNvSpPr>
                  <a:spLocks noChangeShapeType="1"/>
                </p:cNvSpPr>
                <p:nvPr/>
              </p:nvSpPr>
              <p:spPr bwMode="auto">
                <a:xfrm>
                  <a:off x="3146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0" name="Line 120"/>
                <p:cNvSpPr>
                  <a:spLocks noChangeShapeType="1"/>
                </p:cNvSpPr>
                <p:nvPr/>
              </p:nvSpPr>
              <p:spPr bwMode="auto">
                <a:xfrm>
                  <a:off x="3504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1" name="Line 121"/>
                <p:cNvSpPr>
                  <a:spLocks noChangeShapeType="1"/>
                </p:cNvSpPr>
                <p:nvPr/>
              </p:nvSpPr>
              <p:spPr bwMode="auto">
                <a:xfrm>
                  <a:off x="3862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2" name="Line 122"/>
                <p:cNvSpPr>
                  <a:spLocks noChangeShapeType="1"/>
                </p:cNvSpPr>
                <p:nvPr/>
              </p:nvSpPr>
              <p:spPr bwMode="auto">
                <a:xfrm>
                  <a:off x="4211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7" name="Group 123"/>
          <p:cNvGrpSpPr>
            <a:grpSpLocks/>
          </p:cNvGrpSpPr>
          <p:nvPr/>
        </p:nvGrpSpPr>
        <p:grpSpPr bwMode="auto">
          <a:xfrm rot="-1860000">
            <a:off x="150813" y="2255838"/>
            <a:ext cx="6307137" cy="1279525"/>
            <a:chOff x="816" y="2064"/>
            <a:chExt cx="4031" cy="806"/>
          </a:xfrm>
        </p:grpSpPr>
        <p:grpSp>
          <p:nvGrpSpPr>
            <p:cNvPr id="25760" name="Group 124"/>
            <p:cNvGrpSpPr>
              <a:grpSpLocks/>
            </p:cNvGrpSpPr>
            <p:nvPr/>
          </p:nvGrpSpPr>
          <p:grpSpPr bwMode="auto">
            <a:xfrm>
              <a:off x="816" y="2467"/>
              <a:ext cx="4031" cy="403"/>
              <a:chOff x="816" y="2477"/>
              <a:chExt cx="4031" cy="403"/>
            </a:xfrm>
          </p:grpSpPr>
          <p:sp>
            <p:nvSpPr>
              <p:cNvPr id="25775" name="Rectangle 125"/>
              <p:cNvSpPr>
                <a:spLocks noChangeArrowheads="1"/>
              </p:cNvSpPr>
              <p:nvPr/>
            </p:nvSpPr>
            <p:spPr bwMode="auto">
              <a:xfrm>
                <a:off x="816" y="2477"/>
                <a:ext cx="4031" cy="403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91440" bIns="0" anchor="ctr"/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latin typeface="Times New Roman" pitchFamily="18" charset="0"/>
                    <a:cs typeface="Arial" charset="0"/>
                  </a:rPr>
                  <a:t>   0 </a:t>
                </a:r>
                <a:r>
                  <a:rPr lang="en-US" altLang="en-US" b="1">
                    <a:solidFill>
                      <a:srgbClr val="0000CC"/>
                    </a:solidFill>
                    <a:latin typeface="Times New Roman" pitchFamily="18" charset="0"/>
                    <a:cs typeface="Arial" charset="0"/>
                  </a:rPr>
                  <a:t>cm</a:t>
                </a:r>
                <a:r>
                  <a:rPr lang="en-US" altLang="en-US">
                    <a:latin typeface="Times New Roman" pitchFamily="18" charset="0"/>
                    <a:cs typeface="Arial" charset="0"/>
                  </a:rPr>
                  <a:t>  1        2        3         4        5        6        7        8        9       10</a:t>
                </a:r>
              </a:p>
            </p:txBody>
          </p:sp>
          <p:grpSp>
            <p:nvGrpSpPr>
              <p:cNvPr id="25776" name="Group 126"/>
              <p:cNvGrpSpPr>
                <a:grpSpLocks/>
              </p:cNvGrpSpPr>
              <p:nvPr/>
            </p:nvGrpSpPr>
            <p:grpSpPr bwMode="auto">
              <a:xfrm>
                <a:off x="988" y="2477"/>
                <a:ext cx="3660" cy="101"/>
                <a:chOff x="637" y="2544"/>
                <a:chExt cx="3574" cy="144"/>
              </a:xfrm>
            </p:grpSpPr>
            <p:sp>
              <p:nvSpPr>
                <p:cNvPr id="25777" name="Line 127"/>
                <p:cNvSpPr>
                  <a:spLocks noChangeShapeType="1"/>
                </p:cNvSpPr>
                <p:nvPr/>
              </p:nvSpPr>
              <p:spPr bwMode="auto">
                <a:xfrm>
                  <a:off x="637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8" name="Line 128"/>
                <p:cNvSpPr>
                  <a:spLocks noChangeShapeType="1"/>
                </p:cNvSpPr>
                <p:nvPr/>
              </p:nvSpPr>
              <p:spPr bwMode="auto">
                <a:xfrm>
                  <a:off x="995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9" name="Line 129"/>
                <p:cNvSpPr>
                  <a:spLocks noChangeShapeType="1"/>
                </p:cNvSpPr>
                <p:nvPr/>
              </p:nvSpPr>
              <p:spPr bwMode="auto">
                <a:xfrm>
                  <a:off x="1344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0" name="Line 130"/>
                <p:cNvSpPr>
                  <a:spLocks noChangeShapeType="1"/>
                </p:cNvSpPr>
                <p:nvPr/>
              </p:nvSpPr>
              <p:spPr bwMode="auto">
                <a:xfrm>
                  <a:off x="1702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1" name="Line 131"/>
                <p:cNvSpPr>
                  <a:spLocks noChangeShapeType="1"/>
                </p:cNvSpPr>
                <p:nvPr/>
              </p:nvSpPr>
              <p:spPr bwMode="auto">
                <a:xfrm>
                  <a:off x="2081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2" name="Line 132"/>
                <p:cNvSpPr>
                  <a:spLocks noChangeShapeType="1"/>
                </p:cNvSpPr>
                <p:nvPr/>
              </p:nvSpPr>
              <p:spPr bwMode="auto">
                <a:xfrm>
                  <a:off x="2439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3" name="Line 133"/>
                <p:cNvSpPr>
                  <a:spLocks noChangeShapeType="1"/>
                </p:cNvSpPr>
                <p:nvPr/>
              </p:nvSpPr>
              <p:spPr bwMode="auto">
                <a:xfrm>
                  <a:off x="2788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4" name="Line 134"/>
                <p:cNvSpPr>
                  <a:spLocks noChangeShapeType="1"/>
                </p:cNvSpPr>
                <p:nvPr/>
              </p:nvSpPr>
              <p:spPr bwMode="auto">
                <a:xfrm>
                  <a:off x="3146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5" name="Line 135"/>
                <p:cNvSpPr>
                  <a:spLocks noChangeShapeType="1"/>
                </p:cNvSpPr>
                <p:nvPr/>
              </p:nvSpPr>
              <p:spPr bwMode="auto">
                <a:xfrm>
                  <a:off x="3504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6" name="Line 136"/>
                <p:cNvSpPr>
                  <a:spLocks noChangeShapeType="1"/>
                </p:cNvSpPr>
                <p:nvPr/>
              </p:nvSpPr>
              <p:spPr bwMode="auto">
                <a:xfrm>
                  <a:off x="3862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7" name="Line 137"/>
                <p:cNvSpPr>
                  <a:spLocks noChangeShapeType="1"/>
                </p:cNvSpPr>
                <p:nvPr/>
              </p:nvSpPr>
              <p:spPr bwMode="auto">
                <a:xfrm>
                  <a:off x="4211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761" name="Group 138"/>
            <p:cNvGrpSpPr>
              <a:grpSpLocks/>
            </p:cNvGrpSpPr>
            <p:nvPr/>
          </p:nvGrpSpPr>
          <p:grpSpPr bwMode="auto">
            <a:xfrm>
              <a:off x="816" y="2064"/>
              <a:ext cx="4031" cy="403"/>
              <a:chOff x="816" y="2477"/>
              <a:chExt cx="4031" cy="403"/>
            </a:xfrm>
          </p:grpSpPr>
          <p:sp>
            <p:nvSpPr>
              <p:cNvPr id="25762" name="Rectangle 139"/>
              <p:cNvSpPr>
                <a:spLocks noChangeArrowheads="1"/>
              </p:cNvSpPr>
              <p:nvPr/>
            </p:nvSpPr>
            <p:spPr bwMode="auto">
              <a:xfrm>
                <a:off x="816" y="2477"/>
                <a:ext cx="4031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tIns="91440" bIns="0" anchor="ctr"/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latin typeface="Times New Roman" pitchFamily="18" charset="0"/>
                    <a:cs typeface="Arial" charset="0"/>
                  </a:rPr>
                  <a:t>   </a:t>
                </a:r>
              </a:p>
            </p:txBody>
          </p:sp>
          <p:grpSp>
            <p:nvGrpSpPr>
              <p:cNvPr id="25763" name="Group 140"/>
              <p:cNvGrpSpPr>
                <a:grpSpLocks/>
              </p:cNvGrpSpPr>
              <p:nvPr/>
            </p:nvGrpSpPr>
            <p:grpSpPr bwMode="auto">
              <a:xfrm>
                <a:off x="988" y="2477"/>
                <a:ext cx="3660" cy="101"/>
                <a:chOff x="637" y="2544"/>
                <a:chExt cx="3574" cy="144"/>
              </a:xfrm>
            </p:grpSpPr>
            <p:sp>
              <p:nvSpPr>
                <p:cNvPr id="25764" name="Line 141"/>
                <p:cNvSpPr>
                  <a:spLocks noChangeShapeType="1"/>
                </p:cNvSpPr>
                <p:nvPr/>
              </p:nvSpPr>
              <p:spPr bwMode="auto">
                <a:xfrm>
                  <a:off x="637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65" name="Line 142"/>
                <p:cNvSpPr>
                  <a:spLocks noChangeShapeType="1"/>
                </p:cNvSpPr>
                <p:nvPr/>
              </p:nvSpPr>
              <p:spPr bwMode="auto">
                <a:xfrm>
                  <a:off x="995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66" name="Line 143"/>
                <p:cNvSpPr>
                  <a:spLocks noChangeShapeType="1"/>
                </p:cNvSpPr>
                <p:nvPr/>
              </p:nvSpPr>
              <p:spPr bwMode="auto">
                <a:xfrm>
                  <a:off x="1344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67" name="Line 144"/>
                <p:cNvSpPr>
                  <a:spLocks noChangeShapeType="1"/>
                </p:cNvSpPr>
                <p:nvPr/>
              </p:nvSpPr>
              <p:spPr bwMode="auto">
                <a:xfrm>
                  <a:off x="1702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68" name="Line 145"/>
                <p:cNvSpPr>
                  <a:spLocks noChangeShapeType="1"/>
                </p:cNvSpPr>
                <p:nvPr/>
              </p:nvSpPr>
              <p:spPr bwMode="auto">
                <a:xfrm>
                  <a:off x="2081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69" name="Line 146"/>
                <p:cNvSpPr>
                  <a:spLocks noChangeShapeType="1"/>
                </p:cNvSpPr>
                <p:nvPr/>
              </p:nvSpPr>
              <p:spPr bwMode="auto">
                <a:xfrm>
                  <a:off x="2439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0" name="Line 147"/>
                <p:cNvSpPr>
                  <a:spLocks noChangeShapeType="1"/>
                </p:cNvSpPr>
                <p:nvPr/>
              </p:nvSpPr>
              <p:spPr bwMode="auto">
                <a:xfrm>
                  <a:off x="2788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1" name="Line 148"/>
                <p:cNvSpPr>
                  <a:spLocks noChangeShapeType="1"/>
                </p:cNvSpPr>
                <p:nvPr/>
              </p:nvSpPr>
              <p:spPr bwMode="auto">
                <a:xfrm>
                  <a:off x="3146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2" name="Line 149"/>
                <p:cNvSpPr>
                  <a:spLocks noChangeShapeType="1"/>
                </p:cNvSpPr>
                <p:nvPr/>
              </p:nvSpPr>
              <p:spPr bwMode="auto">
                <a:xfrm>
                  <a:off x="3504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3" name="Line 150"/>
                <p:cNvSpPr>
                  <a:spLocks noChangeShapeType="1"/>
                </p:cNvSpPr>
                <p:nvPr/>
              </p:nvSpPr>
              <p:spPr bwMode="auto">
                <a:xfrm>
                  <a:off x="3862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4" name="Line 151"/>
                <p:cNvSpPr>
                  <a:spLocks noChangeShapeType="1"/>
                </p:cNvSpPr>
                <p:nvPr/>
              </p:nvSpPr>
              <p:spPr bwMode="auto">
                <a:xfrm>
                  <a:off x="4211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6512" name="Group 152"/>
          <p:cNvGrpSpPr>
            <a:grpSpLocks/>
          </p:cNvGrpSpPr>
          <p:nvPr/>
        </p:nvGrpSpPr>
        <p:grpSpPr bwMode="auto">
          <a:xfrm rot="-1860000">
            <a:off x="2965450" y="3973513"/>
            <a:ext cx="6307138" cy="1279525"/>
            <a:chOff x="816" y="2064"/>
            <a:chExt cx="4031" cy="806"/>
          </a:xfrm>
        </p:grpSpPr>
        <p:grpSp>
          <p:nvGrpSpPr>
            <p:cNvPr id="25732" name="Group 153"/>
            <p:cNvGrpSpPr>
              <a:grpSpLocks/>
            </p:cNvGrpSpPr>
            <p:nvPr/>
          </p:nvGrpSpPr>
          <p:grpSpPr bwMode="auto">
            <a:xfrm>
              <a:off x="816" y="2467"/>
              <a:ext cx="4031" cy="403"/>
              <a:chOff x="816" y="2477"/>
              <a:chExt cx="4031" cy="403"/>
            </a:xfrm>
          </p:grpSpPr>
          <p:sp>
            <p:nvSpPr>
              <p:cNvPr id="25747" name="Rectangle 154"/>
              <p:cNvSpPr>
                <a:spLocks noChangeArrowheads="1"/>
              </p:cNvSpPr>
              <p:nvPr/>
            </p:nvSpPr>
            <p:spPr bwMode="auto">
              <a:xfrm>
                <a:off x="816" y="2477"/>
                <a:ext cx="4031" cy="403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91440" bIns="0" anchor="ctr"/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latin typeface="Times New Roman" pitchFamily="18" charset="0"/>
                    <a:cs typeface="Arial" charset="0"/>
                  </a:rPr>
                  <a:t>   0 </a:t>
                </a:r>
                <a:r>
                  <a:rPr lang="en-US" altLang="en-US" b="1">
                    <a:solidFill>
                      <a:srgbClr val="0000CC"/>
                    </a:solidFill>
                    <a:latin typeface="Times New Roman" pitchFamily="18" charset="0"/>
                    <a:cs typeface="Arial" charset="0"/>
                  </a:rPr>
                  <a:t>cm</a:t>
                </a:r>
                <a:r>
                  <a:rPr lang="en-US" altLang="en-US">
                    <a:latin typeface="Times New Roman" pitchFamily="18" charset="0"/>
                    <a:cs typeface="Arial" charset="0"/>
                  </a:rPr>
                  <a:t>  1        2        3         4        5        6        7        8        9       10</a:t>
                </a:r>
              </a:p>
            </p:txBody>
          </p:sp>
          <p:grpSp>
            <p:nvGrpSpPr>
              <p:cNvPr id="25748" name="Group 155"/>
              <p:cNvGrpSpPr>
                <a:grpSpLocks/>
              </p:cNvGrpSpPr>
              <p:nvPr/>
            </p:nvGrpSpPr>
            <p:grpSpPr bwMode="auto">
              <a:xfrm>
                <a:off x="988" y="2477"/>
                <a:ext cx="3660" cy="101"/>
                <a:chOff x="637" y="2544"/>
                <a:chExt cx="3574" cy="144"/>
              </a:xfrm>
            </p:grpSpPr>
            <p:sp>
              <p:nvSpPr>
                <p:cNvPr id="25749" name="Line 156"/>
                <p:cNvSpPr>
                  <a:spLocks noChangeShapeType="1"/>
                </p:cNvSpPr>
                <p:nvPr/>
              </p:nvSpPr>
              <p:spPr bwMode="auto">
                <a:xfrm>
                  <a:off x="637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50" name="Line 157"/>
                <p:cNvSpPr>
                  <a:spLocks noChangeShapeType="1"/>
                </p:cNvSpPr>
                <p:nvPr/>
              </p:nvSpPr>
              <p:spPr bwMode="auto">
                <a:xfrm>
                  <a:off x="995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51" name="Line 158"/>
                <p:cNvSpPr>
                  <a:spLocks noChangeShapeType="1"/>
                </p:cNvSpPr>
                <p:nvPr/>
              </p:nvSpPr>
              <p:spPr bwMode="auto">
                <a:xfrm>
                  <a:off x="1344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52" name="Line 159"/>
                <p:cNvSpPr>
                  <a:spLocks noChangeShapeType="1"/>
                </p:cNvSpPr>
                <p:nvPr/>
              </p:nvSpPr>
              <p:spPr bwMode="auto">
                <a:xfrm>
                  <a:off x="1702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53" name="Line 160"/>
                <p:cNvSpPr>
                  <a:spLocks noChangeShapeType="1"/>
                </p:cNvSpPr>
                <p:nvPr/>
              </p:nvSpPr>
              <p:spPr bwMode="auto">
                <a:xfrm>
                  <a:off x="2081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54" name="Line 161"/>
                <p:cNvSpPr>
                  <a:spLocks noChangeShapeType="1"/>
                </p:cNvSpPr>
                <p:nvPr/>
              </p:nvSpPr>
              <p:spPr bwMode="auto">
                <a:xfrm>
                  <a:off x="2439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55" name="Line 162"/>
                <p:cNvSpPr>
                  <a:spLocks noChangeShapeType="1"/>
                </p:cNvSpPr>
                <p:nvPr/>
              </p:nvSpPr>
              <p:spPr bwMode="auto">
                <a:xfrm>
                  <a:off x="2788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56" name="Line 163"/>
                <p:cNvSpPr>
                  <a:spLocks noChangeShapeType="1"/>
                </p:cNvSpPr>
                <p:nvPr/>
              </p:nvSpPr>
              <p:spPr bwMode="auto">
                <a:xfrm>
                  <a:off x="3146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57" name="Line 164"/>
                <p:cNvSpPr>
                  <a:spLocks noChangeShapeType="1"/>
                </p:cNvSpPr>
                <p:nvPr/>
              </p:nvSpPr>
              <p:spPr bwMode="auto">
                <a:xfrm>
                  <a:off x="3504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58" name="Line 165"/>
                <p:cNvSpPr>
                  <a:spLocks noChangeShapeType="1"/>
                </p:cNvSpPr>
                <p:nvPr/>
              </p:nvSpPr>
              <p:spPr bwMode="auto">
                <a:xfrm>
                  <a:off x="3862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59" name="Line 166"/>
                <p:cNvSpPr>
                  <a:spLocks noChangeShapeType="1"/>
                </p:cNvSpPr>
                <p:nvPr/>
              </p:nvSpPr>
              <p:spPr bwMode="auto">
                <a:xfrm>
                  <a:off x="4211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733" name="Group 167"/>
            <p:cNvGrpSpPr>
              <a:grpSpLocks/>
            </p:cNvGrpSpPr>
            <p:nvPr/>
          </p:nvGrpSpPr>
          <p:grpSpPr bwMode="auto">
            <a:xfrm>
              <a:off x="816" y="2064"/>
              <a:ext cx="4031" cy="403"/>
              <a:chOff x="816" y="2477"/>
              <a:chExt cx="4031" cy="403"/>
            </a:xfrm>
          </p:grpSpPr>
          <p:sp>
            <p:nvSpPr>
              <p:cNvPr id="25734" name="Rectangle 168"/>
              <p:cNvSpPr>
                <a:spLocks noChangeArrowheads="1"/>
              </p:cNvSpPr>
              <p:nvPr/>
            </p:nvSpPr>
            <p:spPr bwMode="auto">
              <a:xfrm>
                <a:off x="816" y="2477"/>
                <a:ext cx="4031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tIns="91440" bIns="0" anchor="ctr"/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latin typeface="Times New Roman" pitchFamily="18" charset="0"/>
                    <a:cs typeface="Arial" charset="0"/>
                  </a:rPr>
                  <a:t>   </a:t>
                </a:r>
              </a:p>
            </p:txBody>
          </p:sp>
          <p:grpSp>
            <p:nvGrpSpPr>
              <p:cNvPr id="25735" name="Group 169"/>
              <p:cNvGrpSpPr>
                <a:grpSpLocks/>
              </p:cNvGrpSpPr>
              <p:nvPr/>
            </p:nvGrpSpPr>
            <p:grpSpPr bwMode="auto">
              <a:xfrm>
                <a:off x="988" y="2477"/>
                <a:ext cx="3660" cy="101"/>
                <a:chOff x="637" y="2544"/>
                <a:chExt cx="3574" cy="144"/>
              </a:xfrm>
            </p:grpSpPr>
            <p:sp>
              <p:nvSpPr>
                <p:cNvPr id="25736" name="Line 170"/>
                <p:cNvSpPr>
                  <a:spLocks noChangeShapeType="1"/>
                </p:cNvSpPr>
                <p:nvPr/>
              </p:nvSpPr>
              <p:spPr bwMode="auto">
                <a:xfrm>
                  <a:off x="637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7" name="Line 171"/>
                <p:cNvSpPr>
                  <a:spLocks noChangeShapeType="1"/>
                </p:cNvSpPr>
                <p:nvPr/>
              </p:nvSpPr>
              <p:spPr bwMode="auto">
                <a:xfrm>
                  <a:off x="995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8" name="Line 172"/>
                <p:cNvSpPr>
                  <a:spLocks noChangeShapeType="1"/>
                </p:cNvSpPr>
                <p:nvPr/>
              </p:nvSpPr>
              <p:spPr bwMode="auto">
                <a:xfrm>
                  <a:off x="1344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9" name="Line 173"/>
                <p:cNvSpPr>
                  <a:spLocks noChangeShapeType="1"/>
                </p:cNvSpPr>
                <p:nvPr/>
              </p:nvSpPr>
              <p:spPr bwMode="auto">
                <a:xfrm>
                  <a:off x="1702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40" name="Line 174"/>
                <p:cNvSpPr>
                  <a:spLocks noChangeShapeType="1"/>
                </p:cNvSpPr>
                <p:nvPr/>
              </p:nvSpPr>
              <p:spPr bwMode="auto">
                <a:xfrm>
                  <a:off x="2081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41" name="Line 175"/>
                <p:cNvSpPr>
                  <a:spLocks noChangeShapeType="1"/>
                </p:cNvSpPr>
                <p:nvPr/>
              </p:nvSpPr>
              <p:spPr bwMode="auto">
                <a:xfrm>
                  <a:off x="2439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42" name="Line 176"/>
                <p:cNvSpPr>
                  <a:spLocks noChangeShapeType="1"/>
                </p:cNvSpPr>
                <p:nvPr/>
              </p:nvSpPr>
              <p:spPr bwMode="auto">
                <a:xfrm>
                  <a:off x="2788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43" name="Line 177"/>
                <p:cNvSpPr>
                  <a:spLocks noChangeShapeType="1"/>
                </p:cNvSpPr>
                <p:nvPr/>
              </p:nvSpPr>
              <p:spPr bwMode="auto">
                <a:xfrm>
                  <a:off x="3146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44" name="Line 178"/>
                <p:cNvSpPr>
                  <a:spLocks noChangeShapeType="1"/>
                </p:cNvSpPr>
                <p:nvPr/>
              </p:nvSpPr>
              <p:spPr bwMode="auto">
                <a:xfrm>
                  <a:off x="3504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45" name="Line 179"/>
                <p:cNvSpPr>
                  <a:spLocks noChangeShapeType="1"/>
                </p:cNvSpPr>
                <p:nvPr/>
              </p:nvSpPr>
              <p:spPr bwMode="auto">
                <a:xfrm>
                  <a:off x="3862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46" name="Line 180"/>
                <p:cNvSpPr>
                  <a:spLocks noChangeShapeType="1"/>
                </p:cNvSpPr>
                <p:nvPr/>
              </p:nvSpPr>
              <p:spPr bwMode="auto">
                <a:xfrm>
                  <a:off x="4211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6517" name="Group 181"/>
          <p:cNvGrpSpPr>
            <a:grpSpLocks/>
          </p:cNvGrpSpPr>
          <p:nvPr/>
        </p:nvGrpSpPr>
        <p:grpSpPr bwMode="auto">
          <a:xfrm rot="1860000">
            <a:off x="3046413" y="2586038"/>
            <a:ext cx="6307137" cy="1279525"/>
            <a:chOff x="816" y="2064"/>
            <a:chExt cx="4031" cy="806"/>
          </a:xfrm>
        </p:grpSpPr>
        <p:grpSp>
          <p:nvGrpSpPr>
            <p:cNvPr id="25704" name="Group 182"/>
            <p:cNvGrpSpPr>
              <a:grpSpLocks/>
            </p:cNvGrpSpPr>
            <p:nvPr/>
          </p:nvGrpSpPr>
          <p:grpSpPr bwMode="auto">
            <a:xfrm>
              <a:off x="816" y="2467"/>
              <a:ext cx="4031" cy="403"/>
              <a:chOff x="816" y="2477"/>
              <a:chExt cx="4031" cy="403"/>
            </a:xfrm>
          </p:grpSpPr>
          <p:sp>
            <p:nvSpPr>
              <p:cNvPr id="25719" name="Rectangle 183"/>
              <p:cNvSpPr>
                <a:spLocks noChangeArrowheads="1"/>
              </p:cNvSpPr>
              <p:nvPr/>
            </p:nvSpPr>
            <p:spPr bwMode="auto">
              <a:xfrm>
                <a:off x="816" y="2477"/>
                <a:ext cx="4031" cy="403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91440" bIns="0" anchor="ctr"/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latin typeface="Times New Roman" pitchFamily="18" charset="0"/>
                    <a:cs typeface="Arial" charset="0"/>
                  </a:rPr>
                  <a:t>   0 </a:t>
                </a:r>
                <a:r>
                  <a:rPr lang="en-US" altLang="en-US" b="1">
                    <a:solidFill>
                      <a:srgbClr val="0000CC"/>
                    </a:solidFill>
                    <a:latin typeface="Times New Roman" pitchFamily="18" charset="0"/>
                    <a:cs typeface="Arial" charset="0"/>
                  </a:rPr>
                  <a:t>cm</a:t>
                </a:r>
                <a:r>
                  <a:rPr lang="en-US" altLang="en-US">
                    <a:latin typeface="Times New Roman" pitchFamily="18" charset="0"/>
                    <a:cs typeface="Arial" charset="0"/>
                  </a:rPr>
                  <a:t>  1        2        3         4        5        6        7        8        9       10</a:t>
                </a:r>
              </a:p>
            </p:txBody>
          </p:sp>
          <p:grpSp>
            <p:nvGrpSpPr>
              <p:cNvPr id="25720" name="Group 184"/>
              <p:cNvGrpSpPr>
                <a:grpSpLocks/>
              </p:cNvGrpSpPr>
              <p:nvPr/>
            </p:nvGrpSpPr>
            <p:grpSpPr bwMode="auto">
              <a:xfrm>
                <a:off x="988" y="2477"/>
                <a:ext cx="3660" cy="101"/>
                <a:chOff x="637" y="2544"/>
                <a:chExt cx="3574" cy="144"/>
              </a:xfrm>
            </p:grpSpPr>
            <p:sp>
              <p:nvSpPr>
                <p:cNvPr id="25721" name="Line 185"/>
                <p:cNvSpPr>
                  <a:spLocks noChangeShapeType="1"/>
                </p:cNvSpPr>
                <p:nvPr/>
              </p:nvSpPr>
              <p:spPr bwMode="auto">
                <a:xfrm>
                  <a:off x="637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2" name="Line 186"/>
                <p:cNvSpPr>
                  <a:spLocks noChangeShapeType="1"/>
                </p:cNvSpPr>
                <p:nvPr/>
              </p:nvSpPr>
              <p:spPr bwMode="auto">
                <a:xfrm>
                  <a:off x="995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3" name="Line 187"/>
                <p:cNvSpPr>
                  <a:spLocks noChangeShapeType="1"/>
                </p:cNvSpPr>
                <p:nvPr/>
              </p:nvSpPr>
              <p:spPr bwMode="auto">
                <a:xfrm>
                  <a:off x="1344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4" name="Line 188"/>
                <p:cNvSpPr>
                  <a:spLocks noChangeShapeType="1"/>
                </p:cNvSpPr>
                <p:nvPr/>
              </p:nvSpPr>
              <p:spPr bwMode="auto">
                <a:xfrm>
                  <a:off x="1702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5" name="Line 189"/>
                <p:cNvSpPr>
                  <a:spLocks noChangeShapeType="1"/>
                </p:cNvSpPr>
                <p:nvPr/>
              </p:nvSpPr>
              <p:spPr bwMode="auto">
                <a:xfrm>
                  <a:off x="2081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6" name="Line 190"/>
                <p:cNvSpPr>
                  <a:spLocks noChangeShapeType="1"/>
                </p:cNvSpPr>
                <p:nvPr/>
              </p:nvSpPr>
              <p:spPr bwMode="auto">
                <a:xfrm>
                  <a:off x="2439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7" name="Line 191"/>
                <p:cNvSpPr>
                  <a:spLocks noChangeShapeType="1"/>
                </p:cNvSpPr>
                <p:nvPr/>
              </p:nvSpPr>
              <p:spPr bwMode="auto">
                <a:xfrm>
                  <a:off x="2788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8" name="Line 192"/>
                <p:cNvSpPr>
                  <a:spLocks noChangeShapeType="1"/>
                </p:cNvSpPr>
                <p:nvPr/>
              </p:nvSpPr>
              <p:spPr bwMode="auto">
                <a:xfrm>
                  <a:off x="3146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9" name="Line 193"/>
                <p:cNvSpPr>
                  <a:spLocks noChangeShapeType="1"/>
                </p:cNvSpPr>
                <p:nvPr/>
              </p:nvSpPr>
              <p:spPr bwMode="auto">
                <a:xfrm>
                  <a:off x="3504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0" name="Line 194"/>
                <p:cNvSpPr>
                  <a:spLocks noChangeShapeType="1"/>
                </p:cNvSpPr>
                <p:nvPr/>
              </p:nvSpPr>
              <p:spPr bwMode="auto">
                <a:xfrm>
                  <a:off x="3862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1" name="Line 195"/>
                <p:cNvSpPr>
                  <a:spLocks noChangeShapeType="1"/>
                </p:cNvSpPr>
                <p:nvPr/>
              </p:nvSpPr>
              <p:spPr bwMode="auto">
                <a:xfrm>
                  <a:off x="4211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705" name="Group 196"/>
            <p:cNvGrpSpPr>
              <a:grpSpLocks/>
            </p:cNvGrpSpPr>
            <p:nvPr/>
          </p:nvGrpSpPr>
          <p:grpSpPr bwMode="auto">
            <a:xfrm>
              <a:off x="816" y="2064"/>
              <a:ext cx="4031" cy="403"/>
              <a:chOff x="816" y="2477"/>
              <a:chExt cx="4031" cy="403"/>
            </a:xfrm>
          </p:grpSpPr>
          <p:sp>
            <p:nvSpPr>
              <p:cNvPr id="25706" name="Rectangle 197"/>
              <p:cNvSpPr>
                <a:spLocks noChangeArrowheads="1"/>
              </p:cNvSpPr>
              <p:nvPr/>
            </p:nvSpPr>
            <p:spPr bwMode="auto">
              <a:xfrm>
                <a:off x="816" y="2477"/>
                <a:ext cx="4031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tIns="91440" bIns="0" anchor="ctr"/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latin typeface="Times New Roman" pitchFamily="18" charset="0"/>
                    <a:cs typeface="Arial" charset="0"/>
                  </a:rPr>
                  <a:t>   </a:t>
                </a:r>
              </a:p>
            </p:txBody>
          </p:sp>
          <p:grpSp>
            <p:nvGrpSpPr>
              <p:cNvPr id="25707" name="Group 198"/>
              <p:cNvGrpSpPr>
                <a:grpSpLocks/>
              </p:cNvGrpSpPr>
              <p:nvPr/>
            </p:nvGrpSpPr>
            <p:grpSpPr bwMode="auto">
              <a:xfrm>
                <a:off x="988" y="2477"/>
                <a:ext cx="3660" cy="101"/>
                <a:chOff x="637" y="2544"/>
                <a:chExt cx="3574" cy="144"/>
              </a:xfrm>
            </p:grpSpPr>
            <p:sp>
              <p:nvSpPr>
                <p:cNvPr id="25708" name="Line 199"/>
                <p:cNvSpPr>
                  <a:spLocks noChangeShapeType="1"/>
                </p:cNvSpPr>
                <p:nvPr/>
              </p:nvSpPr>
              <p:spPr bwMode="auto">
                <a:xfrm>
                  <a:off x="637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09" name="Line 200"/>
                <p:cNvSpPr>
                  <a:spLocks noChangeShapeType="1"/>
                </p:cNvSpPr>
                <p:nvPr/>
              </p:nvSpPr>
              <p:spPr bwMode="auto">
                <a:xfrm>
                  <a:off x="995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10" name="Line 201"/>
                <p:cNvSpPr>
                  <a:spLocks noChangeShapeType="1"/>
                </p:cNvSpPr>
                <p:nvPr/>
              </p:nvSpPr>
              <p:spPr bwMode="auto">
                <a:xfrm>
                  <a:off x="1344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11" name="Line 202"/>
                <p:cNvSpPr>
                  <a:spLocks noChangeShapeType="1"/>
                </p:cNvSpPr>
                <p:nvPr/>
              </p:nvSpPr>
              <p:spPr bwMode="auto">
                <a:xfrm>
                  <a:off x="1702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12" name="Line 203"/>
                <p:cNvSpPr>
                  <a:spLocks noChangeShapeType="1"/>
                </p:cNvSpPr>
                <p:nvPr/>
              </p:nvSpPr>
              <p:spPr bwMode="auto">
                <a:xfrm>
                  <a:off x="2081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13" name="Line 204"/>
                <p:cNvSpPr>
                  <a:spLocks noChangeShapeType="1"/>
                </p:cNvSpPr>
                <p:nvPr/>
              </p:nvSpPr>
              <p:spPr bwMode="auto">
                <a:xfrm>
                  <a:off x="2439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14" name="Line 205"/>
                <p:cNvSpPr>
                  <a:spLocks noChangeShapeType="1"/>
                </p:cNvSpPr>
                <p:nvPr/>
              </p:nvSpPr>
              <p:spPr bwMode="auto">
                <a:xfrm>
                  <a:off x="2788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15" name="Line 206"/>
                <p:cNvSpPr>
                  <a:spLocks noChangeShapeType="1"/>
                </p:cNvSpPr>
                <p:nvPr/>
              </p:nvSpPr>
              <p:spPr bwMode="auto">
                <a:xfrm>
                  <a:off x="3146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16" name="Line 207"/>
                <p:cNvSpPr>
                  <a:spLocks noChangeShapeType="1"/>
                </p:cNvSpPr>
                <p:nvPr/>
              </p:nvSpPr>
              <p:spPr bwMode="auto">
                <a:xfrm>
                  <a:off x="3504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17" name="Line 208"/>
                <p:cNvSpPr>
                  <a:spLocks noChangeShapeType="1"/>
                </p:cNvSpPr>
                <p:nvPr/>
              </p:nvSpPr>
              <p:spPr bwMode="auto">
                <a:xfrm>
                  <a:off x="3862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18" name="Line 209"/>
                <p:cNvSpPr>
                  <a:spLocks noChangeShapeType="1"/>
                </p:cNvSpPr>
                <p:nvPr/>
              </p:nvSpPr>
              <p:spPr bwMode="auto">
                <a:xfrm>
                  <a:off x="4211" y="2544"/>
                  <a:ext cx="0" cy="1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6522" name="Group 210"/>
          <p:cNvGrpSpPr>
            <a:grpSpLocks/>
          </p:cNvGrpSpPr>
          <p:nvPr/>
        </p:nvGrpSpPr>
        <p:grpSpPr bwMode="auto">
          <a:xfrm rot="-4347202">
            <a:off x="399256" y="2002632"/>
            <a:ext cx="3576637" cy="292100"/>
            <a:chOff x="768" y="1408"/>
            <a:chExt cx="3379" cy="184"/>
          </a:xfrm>
        </p:grpSpPr>
        <p:grpSp>
          <p:nvGrpSpPr>
            <p:cNvPr id="25686" name="Group 211"/>
            <p:cNvGrpSpPr>
              <a:grpSpLocks/>
            </p:cNvGrpSpPr>
            <p:nvPr/>
          </p:nvGrpSpPr>
          <p:grpSpPr bwMode="auto">
            <a:xfrm>
              <a:off x="768" y="1408"/>
              <a:ext cx="3379" cy="184"/>
              <a:chOff x="931" y="3176"/>
              <a:chExt cx="3379" cy="184"/>
            </a:xfrm>
          </p:grpSpPr>
          <p:sp>
            <p:nvSpPr>
              <p:cNvPr id="25695" name="AutoShape 212"/>
              <p:cNvSpPr>
                <a:spLocks noChangeArrowheads="1"/>
              </p:cNvSpPr>
              <p:nvPr/>
            </p:nvSpPr>
            <p:spPr bwMode="auto">
              <a:xfrm rot="-5400000">
                <a:off x="1070" y="3037"/>
                <a:ext cx="184" cy="461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5696" name="Group 213"/>
              <p:cNvGrpSpPr>
                <a:grpSpLocks/>
              </p:cNvGrpSpPr>
              <p:nvPr/>
            </p:nvGrpSpPr>
            <p:grpSpPr bwMode="auto">
              <a:xfrm>
                <a:off x="1344" y="3176"/>
                <a:ext cx="2916" cy="184"/>
                <a:chOff x="1344" y="3176"/>
                <a:chExt cx="2916" cy="184"/>
              </a:xfrm>
            </p:grpSpPr>
            <p:sp>
              <p:nvSpPr>
                <p:cNvPr id="25701" name="AutoShape 214"/>
                <p:cNvSpPr>
                  <a:spLocks noChangeArrowheads="1"/>
                </p:cNvSpPr>
                <p:nvPr/>
              </p:nvSpPr>
              <p:spPr bwMode="auto">
                <a:xfrm>
                  <a:off x="1352" y="3176"/>
                  <a:ext cx="2908" cy="46"/>
                </a:xfrm>
                <a:prstGeom prst="parallelogram">
                  <a:avLst>
                    <a:gd name="adj" fmla="val 96582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 sz="24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702" name="AutoShape 215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1348" y="3314"/>
                  <a:ext cx="2908" cy="46"/>
                </a:xfrm>
                <a:prstGeom prst="parallelogram">
                  <a:avLst>
                    <a:gd name="adj" fmla="val 67900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 sz="24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703" name="Rectangle 216"/>
                <p:cNvSpPr>
                  <a:spLocks noChangeArrowheads="1"/>
                </p:cNvSpPr>
                <p:nvPr/>
              </p:nvSpPr>
              <p:spPr bwMode="auto">
                <a:xfrm>
                  <a:off x="1344" y="3224"/>
                  <a:ext cx="2879" cy="8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 sz="2400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5697" name="AutoShape 217"/>
              <p:cNvSpPr>
                <a:spLocks noChangeArrowheads="1"/>
              </p:cNvSpPr>
              <p:nvPr/>
            </p:nvSpPr>
            <p:spPr bwMode="auto">
              <a:xfrm rot="5400000">
                <a:off x="4175" y="3225"/>
                <a:ext cx="184" cy="86"/>
              </a:xfrm>
              <a:prstGeom prst="hexagon">
                <a:avLst>
                  <a:gd name="adj" fmla="val 53488"/>
                  <a:gd name="vf" fmla="val 11547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98" name="Line 218"/>
              <p:cNvSpPr>
                <a:spLocks noChangeShapeType="1"/>
              </p:cNvSpPr>
              <p:nvPr/>
            </p:nvSpPr>
            <p:spPr bwMode="auto">
              <a:xfrm flipH="1">
                <a:off x="960" y="3216"/>
                <a:ext cx="38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9" name="Line 219"/>
              <p:cNvSpPr>
                <a:spLocks noChangeShapeType="1"/>
              </p:cNvSpPr>
              <p:nvPr/>
            </p:nvSpPr>
            <p:spPr bwMode="auto">
              <a:xfrm flipH="1" flipV="1">
                <a:off x="960" y="3269"/>
                <a:ext cx="38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0" name="AutoShape 220"/>
              <p:cNvSpPr>
                <a:spLocks noChangeArrowheads="1"/>
              </p:cNvSpPr>
              <p:nvPr/>
            </p:nvSpPr>
            <p:spPr bwMode="auto">
              <a:xfrm rot="16200000" flipH="1">
                <a:off x="988" y="3212"/>
                <a:ext cx="48" cy="120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9900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5687" name="Group 221"/>
            <p:cNvGrpSpPr>
              <a:grpSpLocks/>
            </p:cNvGrpSpPr>
            <p:nvPr/>
          </p:nvGrpSpPr>
          <p:grpSpPr bwMode="auto">
            <a:xfrm>
              <a:off x="3816" y="1408"/>
              <a:ext cx="115" cy="184"/>
              <a:chOff x="3816" y="1408"/>
              <a:chExt cx="115" cy="184"/>
            </a:xfrm>
          </p:grpSpPr>
          <p:sp>
            <p:nvSpPr>
              <p:cNvPr id="25692" name="AutoShape 222"/>
              <p:cNvSpPr>
                <a:spLocks noChangeArrowheads="1"/>
              </p:cNvSpPr>
              <p:nvPr/>
            </p:nvSpPr>
            <p:spPr bwMode="auto">
              <a:xfrm>
                <a:off x="3816" y="1408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93" name="AutoShape 223"/>
              <p:cNvSpPr>
                <a:spLocks noChangeArrowheads="1"/>
              </p:cNvSpPr>
              <p:nvPr/>
            </p:nvSpPr>
            <p:spPr bwMode="auto">
              <a:xfrm flipV="1">
                <a:off x="3816" y="1544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94" name="Rectangle 224"/>
              <p:cNvSpPr>
                <a:spLocks noChangeArrowheads="1"/>
              </p:cNvSpPr>
              <p:nvPr/>
            </p:nvSpPr>
            <p:spPr bwMode="auto">
              <a:xfrm>
                <a:off x="3816" y="1456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5688" name="Group 225"/>
            <p:cNvGrpSpPr>
              <a:grpSpLocks/>
            </p:cNvGrpSpPr>
            <p:nvPr/>
          </p:nvGrpSpPr>
          <p:grpSpPr bwMode="auto">
            <a:xfrm>
              <a:off x="3688" y="1408"/>
              <a:ext cx="115" cy="184"/>
              <a:chOff x="3816" y="1408"/>
              <a:chExt cx="115" cy="184"/>
            </a:xfrm>
          </p:grpSpPr>
          <p:sp>
            <p:nvSpPr>
              <p:cNvPr id="25689" name="AutoShape 226"/>
              <p:cNvSpPr>
                <a:spLocks noChangeArrowheads="1"/>
              </p:cNvSpPr>
              <p:nvPr/>
            </p:nvSpPr>
            <p:spPr bwMode="auto">
              <a:xfrm>
                <a:off x="3816" y="1408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90" name="AutoShape 227"/>
              <p:cNvSpPr>
                <a:spLocks noChangeArrowheads="1"/>
              </p:cNvSpPr>
              <p:nvPr/>
            </p:nvSpPr>
            <p:spPr bwMode="auto">
              <a:xfrm flipV="1">
                <a:off x="3816" y="1544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91" name="Rectangle 228"/>
              <p:cNvSpPr>
                <a:spLocks noChangeArrowheads="1"/>
              </p:cNvSpPr>
              <p:nvPr/>
            </p:nvSpPr>
            <p:spPr bwMode="auto">
              <a:xfrm>
                <a:off x="3816" y="1456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96527" name="Group 229"/>
          <p:cNvGrpSpPr>
            <a:grpSpLocks/>
          </p:cNvGrpSpPr>
          <p:nvPr/>
        </p:nvGrpSpPr>
        <p:grpSpPr bwMode="auto">
          <a:xfrm rot="-4347202">
            <a:off x="3240881" y="3712369"/>
            <a:ext cx="3576638" cy="292100"/>
            <a:chOff x="768" y="1408"/>
            <a:chExt cx="3379" cy="184"/>
          </a:xfrm>
        </p:grpSpPr>
        <p:grpSp>
          <p:nvGrpSpPr>
            <p:cNvPr id="25668" name="Group 230"/>
            <p:cNvGrpSpPr>
              <a:grpSpLocks/>
            </p:cNvGrpSpPr>
            <p:nvPr/>
          </p:nvGrpSpPr>
          <p:grpSpPr bwMode="auto">
            <a:xfrm>
              <a:off x="768" y="1408"/>
              <a:ext cx="3379" cy="184"/>
              <a:chOff x="931" y="3176"/>
              <a:chExt cx="3379" cy="184"/>
            </a:xfrm>
          </p:grpSpPr>
          <p:sp>
            <p:nvSpPr>
              <p:cNvPr id="25677" name="AutoShape 231"/>
              <p:cNvSpPr>
                <a:spLocks noChangeArrowheads="1"/>
              </p:cNvSpPr>
              <p:nvPr/>
            </p:nvSpPr>
            <p:spPr bwMode="auto">
              <a:xfrm rot="-5400000">
                <a:off x="1070" y="3037"/>
                <a:ext cx="184" cy="461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5678" name="Group 232"/>
              <p:cNvGrpSpPr>
                <a:grpSpLocks/>
              </p:cNvGrpSpPr>
              <p:nvPr/>
            </p:nvGrpSpPr>
            <p:grpSpPr bwMode="auto">
              <a:xfrm>
                <a:off x="1344" y="3176"/>
                <a:ext cx="2916" cy="184"/>
                <a:chOff x="1344" y="3176"/>
                <a:chExt cx="2916" cy="184"/>
              </a:xfrm>
            </p:grpSpPr>
            <p:sp>
              <p:nvSpPr>
                <p:cNvPr id="25683" name="AutoShape 233"/>
                <p:cNvSpPr>
                  <a:spLocks noChangeArrowheads="1"/>
                </p:cNvSpPr>
                <p:nvPr/>
              </p:nvSpPr>
              <p:spPr bwMode="auto">
                <a:xfrm>
                  <a:off x="1352" y="3176"/>
                  <a:ext cx="2908" cy="46"/>
                </a:xfrm>
                <a:prstGeom prst="parallelogram">
                  <a:avLst>
                    <a:gd name="adj" fmla="val 96582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 sz="24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684" name="AutoShape 234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1348" y="3314"/>
                  <a:ext cx="2908" cy="46"/>
                </a:xfrm>
                <a:prstGeom prst="parallelogram">
                  <a:avLst>
                    <a:gd name="adj" fmla="val 67900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 sz="24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685" name="Rectangle 235"/>
                <p:cNvSpPr>
                  <a:spLocks noChangeArrowheads="1"/>
                </p:cNvSpPr>
                <p:nvPr/>
              </p:nvSpPr>
              <p:spPr bwMode="auto">
                <a:xfrm>
                  <a:off x="1344" y="3224"/>
                  <a:ext cx="2879" cy="8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 sz="2400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5679" name="AutoShape 236"/>
              <p:cNvSpPr>
                <a:spLocks noChangeArrowheads="1"/>
              </p:cNvSpPr>
              <p:nvPr/>
            </p:nvSpPr>
            <p:spPr bwMode="auto">
              <a:xfrm rot="5400000">
                <a:off x="4175" y="3225"/>
                <a:ext cx="184" cy="86"/>
              </a:xfrm>
              <a:prstGeom prst="hexagon">
                <a:avLst>
                  <a:gd name="adj" fmla="val 53488"/>
                  <a:gd name="vf" fmla="val 11547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80" name="Line 237"/>
              <p:cNvSpPr>
                <a:spLocks noChangeShapeType="1"/>
              </p:cNvSpPr>
              <p:nvPr/>
            </p:nvSpPr>
            <p:spPr bwMode="auto">
              <a:xfrm flipH="1">
                <a:off x="960" y="3216"/>
                <a:ext cx="38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1" name="Line 238"/>
              <p:cNvSpPr>
                <a:spLocks noChangeShapeType="1"/>
              </p:cNvSpPr>
              <p:nvPr/>
            </p:nvSpPr>
            <p:spPr bwMode="auto">
              <a:xfrm flipH="1" flipV="1">
                <a:off x="960" y="3269"/>
                <a:ext cx="38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2" name="AutoShape 239"/>
              <p:cNvSpPr>
                <a:spLocks noChangeArrowheads="1"/>
              </p:cNvSpPr>
              <p:nvPr/>
            </p:nvSpPr>
            <p:spPr bwMode="auto">
              <a:xfrm rot="16200000" flipH="1">
                <a:off x="988" y="3212"/>
                <a:ext cx="48" cy="120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9900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5669" name="Group 240"/>
            <p:cNvGrpSpPr>
              <a:grpSpLocks/>
            </p:cNvGrpSpPr>
            <p:nvPr/>
          </p:nvGrpSpPr>
          <p:grpSpPr bwMode="auto">
            <a:xfrm>
              <a:off x="3816" y="1408"/>
              <a:ext cx="115" cy="184"/>
              <a:chOff x="3816" y="1408"/>
              <a:chExt cx="115" cy="184"/>
            </a:xfrm>
          </p:grpSpPr>
          <p:sp>
            <p:nvSpPr>
              <p:cNvPr id="25674" name="AutoShape 241"/>
              <p:cNvSpPr>
                <a:spLocks noChangeArrowheads="1"/>
              </p:cNvSpPr>
              <p:nvPr/>
            </p:nvSpPr>
            <p:spPr bwMode="auto">
              <a:xfrm>
                <a:off x="3816" y="1408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75" name="AutoShape 242"/>
              <p:cNvSpPr>
                <a:spLocks noChangeArrowheads="1"/>
              </p:cNvSpPr>
              <p:nvPr/>
            </p:nvSpPr>
            <p:spPr bwMode="auto">
              <a:xfrm flipV="1">
                <a:off x="3816" y="1544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76" name="Rectangle 243"/>
              <p:cNvSpPr>
                <a:spLocks noChangeArrowheads="1"/>
              </p:cNvSpPr>
              <p:nvPr/>
            </p:nvSpPr>
            <p:spPr bwMode="auto">
              <a:xfrm>
                <a:off x="3816" y="1456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5670" name="Group 244"/>
            <p:cNvGrpSpPr>
              <a:grpSpLocks/>
            </p:cNvGrpSpPr>
            <p:nvPr/>
          </p:nvGrpSpPr>
          <p:grpSpPr bwMode="auto">
            <a:xfrm>
              <a:off x="3688" y="1408"/>
              <a:ext cx="115" cy="184"/>
              <a:chOff x="3816" y="1408"/>
              <a:chExt cx="115" cy="184"/>
            </a:xfrm>
          </p:grpSpPr>
          <p:sp>
            <p:nvSpPr>
              <p:cNvPr id="25671" name="AutoShape 245"/>
              <p:cNvSpPr>
                <a:spLocks noChangeArrowheads="1"/>
              </p:cNvSpPr>
              <p:nvPr/>
            </p:nvSpPr>
            <p:spPr bwMode="auto">
              <a:xfrm>
                <a:off x="3816" y="1408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72" name="AutoShape 246"/>
              <p:cNvSpPr>
                <a:spLocks noChangeArrowheads="1"/>
              </p:cNvSpPr>
              <p:nvPr/>
            </p:nvSpPr>
            <p:spPr bwMode="auto">
              <a:xfrm flipV="1">
                <a:off x="3816" y="1544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73" name="Rectangle 247"/>
              <p:cNvSpPr>
                <a:spLocks noChangeArrowheads="1"/>
              </p:cNvSpPr>
              <p:nvPr/>
            </p:nvSpPr>
            <p:spPr bwMode="auto">
              <a:xfrm>
                <a:off x="3816" y="1456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96532" name="Group 248"/>
          <p:cNvGrpSpPr>
            <a:grpSpLocks/>
          </p:cNvGrpSpPr>
          <p:nvPr/>
        </p:nvGrpSpPr>
        <p:grpSpPr bwMode="auto">
          <a:xfrm rot="-4347202">
            <a:off x="383381" y="1993107"/>
            <a:ext cx="3576637" cy="292100"/>
            <a:chOff x="768" y="1408"/>
            <a:chExt cx="3379" cy="184"/>
          </a:xfrm>
        </p:grpSpPr>
        <p:grpSp>
          <p:nvGrpSpPr>
            <p:cNvPr id="25650" name="Group 249"/>
            <p:cNvGrpSpPr>
              <a:grpSpLocks/>
            </p:cNvGrpSpPr>
            <p:nvPr/>
          </p:nvGrpSpPr>
          <p:grpSpPr bwMode="auto">
            <a:xfrm>
              <a:off x="768" y="1408"/>
              <a:ext cx="3379" cy="184"/>
              <a:chOff x="931" y="3176"/>
              <a:chExt cx="3379" cy="184"/>
            </a:xfrm>
          </p:grpSpPr>
          <p:sp>
            <p:nvSpPr>
              <p:cNvPr id="25659" name="AutoShape 250"/>
              <p:cNvSpPr>
                <a:spLocks noChangeArrowheads="1"/>
              </p:cNvSpPr>
              <p:nvPr/>
            </p:nvSpPr>
            <p:spPr bwMode="auto">
              <a:xfrm rot="-5400000">
                <a:off x="1070" y="3037"/>
                <a:ext cx="184" cy="461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5660" name="Group 251"/>
              <p:cNvGrpSpPr>
                <a:grpSpLocks/>
              </p:cNvGrpSpPr>
              <p:nvPr/>
            </p:nvGrpSpPr>
            <p:grpSpPr bwMode="auto">
              <a:xfrm>
                <a:off x="1344" y="3176"/>
                <a:ext cx="2916" cy="184"/>
                <a:chOff x="1344" y="3176"/>
                <a:chExt cx="2916" cy="184"/>
              </a:xfrm>
            </p:grpSpPr>
            <p:sp>
              <p:nvSpPr>
                <p:cNvPr id="25665" name="AutoShape 252"/>
                <p:cNvSpPr>
                  <a:spLocks noChangeArrowheads="1"/>
                </p:cNvSpPr>
                <p:nvPr/>
              </p:nvSpPr>
              <p:spPr bwMode="auto">
                <a:xfrm>
                  <a:off x="1352" y="3176"/>
                  <a:ext cx="2908" cy="46"/>
                </a:xfrm>
                <a:prstGeom prst="parallelogram">
                  <a:avLst>
                    <a:gd name="adj" fmla="val 96582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 sz="24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666" name="AutoShape 253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1348" y="3314"/>
                  <a:ext cx="2908" cy="46"/>
                </a:xfrm>
                <a:prstGeom prst="parallelogram">
                  <a:avLst>
                    <a:gd name="adj" fmla="val 67900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 sz="24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667" name="Rectangle 254"/>
                <p:cNvSpPr>
                  <a:spLocks noChangeArrowheads="1"/>
                </p:cNvSpPr>
                <p:nvPr/>
              </p:nvSpPr>
              <p:spPr bwMode="auto">
                <a:xfrm>
                  <a:off x="1344" y="3224"/>
                  <a:ext cx="2879" cy="8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 sz="2400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5661" name="AutoShape 255"/>
              <p:cNvSpPr>
                <a:spLocks noChangeArrowheads="1"/>
              </p:cNvSpPr>
              <p:nvPr/>
            </p:nvSpPr>
            <p:spPr bwMode="auto">
              <a:xfrm rot="5400000">
                <a:off x="4175" y="3225"/>
                <a:ext cx="184" cy="86"/>
              </a:xfrm>
              <a:prstGeom prst="hexagon">
                <a:avLst>
                  <a:gd name="adj" fmla="val 53488"/>
                  <a:gd name="vf" fmla="val 11547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62" name="Line 256"/>
              <p:cNvSpPr>
                <a:spLocks noChangeShapeType="1"/>
              </p:cNvSpPr>
              <p:nvPr/>
            </p:nvSpPr>
            <p:spPr bwMode="auto">
              <a:xfrm flipH="1">
                <a:off x="960" y="3216"/>
                <a:ext cx="38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3" name="Line 257"/>
              <p:cNvSpPr>
                <a:spLocks noChangeShapeType="1"/>
              </p:cNvSpPr>
              <p:nvPr/>
            </p:nvSpPr>
            <p:spPr bwMode="auto">
              <a:xfrm flipH="1" flipV="1">
                <a:off x="960" y="3269"/>
                <a:ext cx="38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4" name="AutoShape 258"/>
              <p:cNvSpPr>
                <a:spLocks noChangeArrowheads="1"/>
              </p:cNvSpPr>
              <p:nvPr/>
            </p:nvSpPr>
            <p:spPr bwMode="auto">
              <a:xfrm rot="16200000" flipH="1">
                <a:off x="988" y="3212"/>
                <a:ext cx="48" cy="120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9900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5651" name="Group 259"/>
            <p:cNvGrpSpPr>
              <a:grpSpLocks/>
            </p:cNvGrpSpPr>
            <p:nvPr/>
          </p:nvGrpSpPr>
          <p:grpSpPr bwMode="auto">
            <a:xfrm>
              <a:off x="3816" y="1408"/>
              <a:ext cx="115" cy="184"/>
              <a:chOff x="3816" y="1408"/>
              <a:chExt cx="115" cy="184"/>
            </a:xfrm>
          </p:grpSpPr>
          <p:sp>
            <p:nvSpPr>
              <p:cNvPr id="25656" name="AutoShape 260"/>
              <p:cNvSpPr>
                <a:spLocks noChangeArrowheads="1"/>
              </p:cNvSpPr>
              <p:nvPr/>
            </p:nvSpPr>
            <p:spPr bwMode="auto">
              <a:xfrm>
                <a:off x="3816" y="1408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57" name="AutoShape 261"/>
              <p:cNvSpPr>
                <a:spLocks noChangeArrowheads="1"/>
              </p:cNvSpPr>
              <p:nvPr/>
            </p:nvSpPr>
            <p:spPr bwMode="auto">
              <a:xfrm flipV="1">
                <a:off x="3816" y="1544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58" name="Rectangle 262"/>
              <p:cNvSpPr>
                <a:spLocks noChangeArrowheads="1"/>
              </p:cNvSpPr>
              <p:nvPr/>
            </p:nvSpPr>
            <p:spPr bwMode="auto">
              <a:xfrm>
                <a:off x="3816" y="1456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5652" name="Group 263"/>
            <p:cNvGrpSpPr>
              <a:grpSpLocks/>
            </p:cNvGrpSpPr>
            <p:nvPr/>
          </p:nvGrpSpPr>
          <p:grpSpPr bwMode="auto">
            <a:xfrm>
              <a:off x="3688" y="1408"/>
              <a:ext cx="115" cy="184"/>
              <a:chOff x="3816" y="1408"/>
              <a:chExt cx="115" cy="184"/>
            </a:xfrm>
          </p:grpSpPr>
          <p:sp>
            <p:nvSpPr>
              <p:cNvPr id="25653" name="AutoShape 264"/>
              <p:cNvSpPr>
                <a:spLocks noChangeArrowheads="1"/>
              </p:cNvSpPr>
              <p:nvPr/>
            </p:nvSpPr>
            <p:spPr bwMode="auto">
              <a:xfrm>
                <a:off x="3816" y="1408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54" name="AutoShape 265"/>
              <p:cNvSpPr>
                <a:spLocks noChangeArrowheads="1"/>
              </p:cNvSpPr>
              <p:nvPr/>
            </p:nvSpPr>
            <p:spPr bwMode="auto">
              <a:xfrm flipV="1">
                <a:off x="3816" y="1544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55" name="Rectangle 266"/>
              <p:cNvSpPr>
                <a:spLocks noChangeArrowheads="1"/>
              </p:cNvSpPr>
              <p:nvPr/>
            </p:nvSpPr>
            <p:spPr bwMode="auto">
              <a:xfrm>
                <a:off x="3816" y="1456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96537" name="Group 267"/>
          <p:cNvGrpSpPr>
            <a:grpSpLocks/>
          </p:cNvGrpSpPr>
          <p:nvPr/>
        </p:nvGrpSpPr>
        <p:grpSpPr bwMode="auto">
          <a:xfrm rot="-4347202">
            <a:off x="3240881" y="296069"/>
            <a:ext cx="3576638" cy="292100"/>
            <a:chOff x="768" y="1408"/>
            <a:chExt cx="3379" cy="184"/>
          </a:xfrm>
        </p:grpSpPr>
        <p:grpSp>
          <p:nvGrpSpPr>
            <p:cNvPr id="25632" name="Group 268"/>
            <p:cNvGrpSpPr>
              <a:grpSpLocks/>
            </p:cNvGrpSpPr>
            <p:nvPr/>
          </p:nvGrpSpPr>
          <p:grpSpPr bwMode="auto">
            <a:xfrm>
              <a:off x="768" y="1408"/>
              <a:ext cx="3379" cy="184"/>
              <a:chOff x="931" y="3176"/>
              <a:chExt cx="3379" cy="184"/>
            </a:xfrm>
          </p:grpSpPr>
          <p:sp>
            <p:nvSpPr>
              <p:cNvPr id="25641" name="AutoShape 269"/>
              <p:cNvSpPr>
                <a:spLocks noChangeArrowheads="1"/>
              </p:cNvSpPr>
              <p:nvPr/>
            </p:nvSpPr>
            <p:spPr bwMode="auto">
              <a:xfrm rot="-5400000">
                <a:off x="1070" y="3037"/>
                <a:ext cx="184" cy="461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5642" name="Group 270"/>
              <p:cNvGrpSpPr>
                <a:grpSpLocks/>
              </p:cNvGrpSpPr>
              <p:nvPr/>
            </p:nvGrpSpPr>
            <p:grpSpPr bwMode="auto">
              <a:xfrm>
                <a:off x="1344" y="3176"/>
                <a:ext cx="2916" cy="184"/>
                <a:chOff x="1344" y="3176"/>
                <a:chExt cx="2916" cy="184"/>
              </a:xfrm>
            </p:grpSpPr>
            <p:sp>
              <p:nvSpPr>
                <p:cNvPr id="25647" name="AutoShape 271"/>
                <p:cNvSpPr>
                  <a:spLocks noChangeArrowheads="1"/>
                </p:cNvSpPr>
                <p:nvPr/>
              </p:nvSpPr>
              <p:spPr bwMode="auto">
                <a:xfrm>
                  <a:off x="1352" y="3176"/>
                  <a:ext cx="2908" cy="46"/>
                </a:xfrm>
                <a:prstGeom prst="parallelogram">
                  <a:avLst>
                    <a:gd name="adj" fmla="val 96582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 sz="24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648" name="AutoShape 272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1348" y="3314"/>
                  <a:ext cx="2908" cy="46"/>
                </a:xfrm>
                <a:prstGeom prst="parallelogram">
                  <a:avLst>
                    <a:gd name="adj" fmla="val 67900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 sz="24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649" name="Rectangle 273"/>
                <p:cNvSpPr>
                  <a:spLocks noChangeArrowheads="1"/>
                </p:cNvSpPr>
                <p:nvPr/>
              </p:nvSpPr>
              <p:spPr bwMode="auto">
                <a:xfrm>
                  <a:off x="1344" y="3224"/>
                  <a:ext cx="2879" cy="8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 sz="2400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5643" name="AutoShape 274"/>
              <p:cNvSpPr>
                <a:spLocks noChangeArrowheads="1"/>
              </p:cNvSpPr>
              <p:nvPr/>
            </p:nvSpPr>
            <p:spPr bwMode="auto">
              <a:xfrm rot="5400000">
                <a:off x="4175" y="3225"/>
                <a:ext cx="184" cy="86"/>
              </a:xfrm>
              <a:prstGeom prst="hexagon">
                <a:avLst>
                  <a:gd name="adj" fmla="val 53488"/>
                  <a:gd name="vf" fmla="val 11547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44" name="Line 275"/>
              <p:cNvSpPr>
                <a:spLocks noChangeShapeType="1"/>
              </p:cNvSpPr>
              <p:nvPr/>
            </p:nvSpPr>
            <p:spPr bwMode="auto">
              <a:xfrm flipH="1">
                <a:off x="960" y="3216"/>
                <a:ext cx="38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5" name="Line 276"/>
              <p:cNvSpPr>
                <a:spLocks noChangeShapeType="1"/>
              </p:cNvSpPr>
              <p:nvPr/>
            </p:nvSpPr>
            <p:spPr bwMode="auto">
              <a:xfrm flipH="1" flipV="1">
                <a:off x="960" y="3269"/>
                <a:ext cx="384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6" name="AutoShape 277"/>
              <p:cNvSpPr>
                <a:spLocks noChangeArrowheads="1"/>
              </p:cNvSpPr>
              <p:nvPr/>
            </p:nvSpPr>
            <p:spPr bwMode="auto">
              <a:xfrm rot="16200000" flipH="1">
                <a:off x="988" y="3212"/>
                <a:ext cx="48" cy="120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9900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5633" name="Group 278"/>
            <p:cNvGrpSpPr>
              <a:grpSpLocks/>
            </p:cNvGrpSpPr>
            <p:nvPr/>
          </p:nvGrpSpPr>
          <p:grpSpPr bwMode="auto">
            <a:xfrm>
              <a:off x="3816" y="1408"/>
              <a:ext cx="115" cy="184"/>
              <a:chOff x="3816" y="1408"/>
              <a:chExt cx="115" cy="184"/>
            </a:xfrm>
          </p:grpSpPr>
          <p:sp>
            <p:nvSpPr>
              <p:cNvPr id="25638" name="AutoShape 279"/>
              <p:cNvSpPr>
                <a:spLocks noChangeArrowheads="1"/>
              </p:cNvSpPr>
              <p:nvPr/>
            </p:nvSpPr>
            <p:spPr bwMode="auto">
              <a:xfrm>
                <a:off x="3816" y="1408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39" name="AutoShape 280"/>
              <p:cNvSpPr>
                <a:spLocks noChangeArrowheads="1"/>
              </p:cNvSpPr>
              <p:nvPr/>
            </p:nvSpPr>
            <p:spPr bwMode="auto">
              <a:xfrm flipV="1">
                <a:off x="3816" y="1544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40" name="Rectangle 281"/>
              <p:cNvSpPr>
                <a:spLocks noChangeArrowheads="1"/>
              </p:cNvSpPr>
              <p:nvPr/>
            </p:nvSpPr>
            <p:spPr bwMode="auto">
              <a:xfrm>
                <a:off x="3816" y="1456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5634" name="Group 282"/>
            <p:cNvGrpSpPr>
              <a:grpSpLocks/>
            </p:cNvGrpSpPr>
            <p:nvPr/>
          </p:nvGrpSpPr>
          <p:grpSpPr bwMode="auto">
            <a:xfrm>
              <a:off x="3688" y="1408"/>
              <a:ext cx="115" cy="184"/>
              <a:chOff x="3816" y="1408"/>
              <a:chExt cx="115" cy="184"/>
            </a:xfrm>
          </p:grpSpPr>
          <p:sp>
            <p:nvSpPr>
              <p:cNvPr id="25635" name="AutoShape 283"/>
              <p:cNvSpPr>
                <a:spLocks noChangeArrowheads="1"/>
              </p:cNvSpPr>
              <p:nvPr/>
            </p:nvSpPr>
            <p:spPr bwMode="auto">
              <a:xfrm>
                <a:off x="3816" y="1408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36" name="AutoShape 284"/>
              <p:cNvSpPr>
                <a:spLocks noChangeArrowheads="1"/>
              </p:cNvSpPr>
              <p:nvPr/>
            </p:nvSpPr>
            <p:spPr bwMode="auto">
              <a:xfrm flipV="1">
                <a:off x="3816" y="1544"/>
                <a:ext cx="115" cy="48"/>
              </a:xfrm>
              <a:prstGeom prst="parallelogram">
                <a:avLst>
                  <a:gd name="adj" fmla="val 598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37" name="Rectangle 285"/>
              <p:cNvSpPr>
                <a:spLocks noChangeArrowheads="1"/>
              </p:cNvSpPr>
              <p:nvPr/>
            </p:nvSpPr>
            <p:spPr bwMode="auto">
              <a:xfrm>
                <a:off x="3816" y="1456"/>
                <a:ext cx="81" cy="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2400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96542" name="Text Box 286"/>
          <p:cNvSpPr txBox="1">
            <a:spLocks noChangeArrowheads="1"/>
          </p:cNvSpPr>
          <p:nvPr/>
        </p:nvSpPr>
        <p:spPr bwMode="auto">
          <a:xfrm>
            <a:off x="1066800" y="35052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96543" name="Text Box 287"/>
          <p:cNvSpPr txBox="1">
            <a:spLocks noChangeArrowheads="1"/>
          </p:cNvSpPr>
          <p:nvPr/>
        </p:nvSpPr>
        <p:spPr bwMode="auto">
          <a:xfrm>
            <a:off x="4267200" y="147796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B</a:t>
            </a:r>
          </a:p>
        </p:txBody>
      </p:sp>
      <p:sp>
        <p:nvSpPr>
          <p:cNvPr id="96544" name="Text Box 288"/>
          <p:cNvSpPr txBox="1">
            <a:spLocks noChangeArrowheads="1"/>
          </p:cNvSpPr>
          <p:nvPr/>
        </p:nvSpPr>
        <p:spPr bwMode="auto">
          <a:xfrm>
            <a:off x="7391400" y="353536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</a:t>
            </a:r>
          </a:p>
        </p:txBody>
      </p:sp>
      <p:sp>
        <p:nvSpPr>
          <p:cNvPr id="96545" name="Text Box 289"/>
          <p:cNvSpPr txBox="1">
            <a:spLocks noChangeArrowheads="1"/>
          </p:cNvSpPr>
          <p:nvPr/>
        </p:nvSpPr>
        <p:spPr bwMode="auto">
          <a:xfrm>
            <a:off x="4267200" y="559276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96546" name="Text Box 290"/>
          <p:cNvSpPr txBox="1">
            <a:spLocks noChangeArrowheads="1"/>
          </p:cNvSpPr>
          <p:nvPr/>
        </p:nvSpPr>
        <p:spPr bwMode="auto">
          <a:xfrm>
            <a:off x="3962400" y="3306763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7484E-6 L 0.6243 -1.17484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5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92 -1.17484E-6 L 0.54097 -0.0488 C 0.52396 -0.0599 0.49827 -0.06591 0.47136 -0.06591 C 0.44097 -0.06591 0.41667 -0.0599 0.39965 -0.0488 L 0.31806 -1.17484E-6 " pathEditMode="relative" rAng="0" ptsTypes="FffFF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3" y="-330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116 L -0.00312 0.1660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46994E-6 L 2.22222E-6 0.5101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50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2000"/>
                                        <p:tgtEl>
                                          <p:spTgt spid="9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6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6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9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96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96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1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011E-6 L 0.31007 -0.24885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96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3" y="-12442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4" dur="1000"/>
                                        <p:tgtEl>
                                          <p:spTgt spid="9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1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6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96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96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96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6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6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3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011E-6 L 0.31007 -0.24885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96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3" y="-12442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8" dur="1000"/>
                                        <p:tgtEl>
                                          <p:spTgt spid="9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4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96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96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96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96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96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96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5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116 L 0.3125 0.25393 " pathEditMode="relative" rAng="0" ptsTypes="AA">
                                      <p:cBhvr>
                                        <p:cTn id="159" dur="1000" fill="hold"/>
                                        <p:tgtEl>
                                          <p:spTgt spid="96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0" y="12627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1000"/>
                                        <p:tgtEl>
                                          <p:spTgt spid="9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6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96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96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7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6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6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6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96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8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116 L 0.3125 0.25393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96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0" y="12627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6" dur="1000"/>
                                        <p:tgtEl>
                                          <p:spTgt spid="9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8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96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96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96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96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nimBg="1"/>
      <p:bldP spid="96259" grpId="0" animBg="1"/>
      <p:bldP spid="96314" grpId="0" animBg="1"/>
      <p:bldP spid="96315" grpId="0" animBg="1"/>
      <p:bldP spid="96346" grpId="0" animBg="1"/>
      <p:bldP spid="96347" grpId="0" animBg="1"/>
      <p:bldP spid="96348" grpId="0" animBg="1"/>
      <p:bldP spid="96349" grpId="0" animBg="1"/>
      <p:bldP spid="96542" grpId="0"/>
      <p:bldP spid="96543" grpId="0"/>
      <p:bldP spid="96544" grpId="0"/>
      <p:bldP spid="96545" grpId="0"/>
      <p:bldP spid="965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827" name="Group 3">
            <a:extLst>
              <a:ext uri="{FF2B5EF4-FFF2-40B4-BE49-F238E27FC236}">
                <a16:creationId xmlns:a16="http://schemas.microsoft.com/office/drawing/2014/main" xmlns="" id="{5A2E392E-5BAC-4F46-BB4E-6D2EBA761000}"/>
              </a:ext>
            </a:extLst>
          </p:cNvPr>
          <p:cNvGrpSpPr>
            <a:grpSpLocks/>
          </p:cNvGrpSpPr>
          <p:nvPr/>
        </p:nvGrpSpPr>
        <p:grpSpPr bwMode="auto">
          <a:xfrm>
            <a:off x="1296711" y="1196989"/>
            <a:ext cx="3338513" cy="682625"/>
            <a:chOff x="394" y="1491"/>
            <a:chExt cx="2103" cy="430"/>
          </a:xfrm>
        </p:grpSpPr>
        <p:sp>
          <p:nvSpPr>
            <p:cNvPr id="29709" name="AutoShape 4">
              <a:extLst>
                <a:ext uri="{FF2B5EF4-FFF2-40B4-BE49-F238E27FC236}">
                  <a16:creationId xmlns:a16="http://schemas.microsoft.com/office/drawing/2014/main" xmlns="" id="{8ABA2C96-8450-400B-AA82-3A2C7698FF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705" y="1180"/>
              <a:ext cx="430" cy="1051"/>
            </a:xfrm>
            <a:prstGeom prst="triangle">
              <a:avLst>
                <a:gd name="adj" fmla="val 50000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29710" name="AutoShape 5">
              <a:extLst>
                <a:ext uri="{FF2B5EF4-FFF2-40B4-BE49-F238E27FC236}">
                  <a16:creationId xmlns:a16="http://schemas.microsoft.com/office/drawing/2014/main" xmlns="" id="{E4E6FB6D-9CF3-461C-88B3-2F096DCF66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757" y="1180"/>
              <a:ext cx="430" cy="1051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sp>
        <p:nvSpPr>
          <p:cNvPr id="333830" name="Text Box 6">
            <a:extLst>
              <a:ext uri="{FF2B5EF4-FFF2-40B4-BE49-F238E27FC236}">
                <a16:creationId xmlns:a16="http://schemas.microsoft.com/office/drawing/2014/main" xmlns="" id="{09E332C9-C61A-444A-9F96-1DEEDB4DC3D9}"/>
              </a:ext>
            </a:extLst>
          </p:cNvPr>
          <p:cNvSpPr txBox="1">
            <a:spLocks noChangeArrowheads="1"/>
          </p:cNvSpPr>
          <p:nvPr/>
        </p:nvSpPr>
        <p:spPr bwMode="auto">
          <a:xfrm rot="10746665" flipV="1">
            <a:off x="4268788" y="1189038"/>
            <a:ext cx="85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33831" name="Text Box 7">
            <a:extLst>
              <a:ext uri="{FF2B5EF4-FFF2-40B4-BE49-F238E27FC236}">
                <a16:creationId xmlns:a16="http://schemas.microsoft.com/office/drawing/2014/main" xmlns="" id="{F4A02E00-8C2B-460A-8F9D-CEA1FE8FCEF6}"/>
              </a:ext>
            </a:extLst>
          </p:cNvPr>
          <p:cNvSpPr txBox="1">
            <a:spLocks noChangeArrowheads="1"/>
          </p:cNvSpPr>
          <p:nvPr/>
        </p:nvSpPr>
        <p:spPr bwMode="auto">
          <a:xfrm rot="10770618" flipV="1">
            <a:off x="701675" y="1169988"/>
            <a:ext cx="85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33832" name="Rectangle 8">
            <a:extLst>
              <a:ext uri="{FF2B5EF4-FFF2-40B4-BE49-F238E27FC236}">
                <a16:creationId xmlns:a16="http://schemas.microsoft.com/office/drawing/2014/main" xmlns="" id="{41DF5771-C267-4BC0-ADB6-F34725A7C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006" y="2062567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vi-VN" sz="2400" b="1">
                <a:solidFill>
                  <a:srgbClr val="6600FF"/>
                </a:solidFill>
                <a:cs typeface="Times New Roman" panose="02020603050405020304" pitchFamily="18" charset="0"/>
              </a:rPr>
              <a:t>KIM NAM CHÂM</a:t>
            </a:r>
          </a:p>
        </p:txBody>
      </p:sp>
      <p:pic>
        <p:nvPicPr>
          <p:cNvPr id="333833" name="Picture 9" descr="goi%25207">
            <a:hlinkClick r:id="rId2"/>
            <a:extLst>
              <a:ext uri="{FF2B5EF4-FFF2-40B4-BE49-F238E27FC236}">
                <a16:creationId xmlns:a16="http://schemas.microsoft.com/office/drawing/2014/main" xmlns="" id="{F28DCCD4-AEB2-4A6B-B215-F1D89DF82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7025" y="3694113"/>
            <a:ext cx="2505075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990033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3834" name="Picture 10" descr="1207Cs06L">
            <a:extLst>
              <a:ext uri="{FF2B5EF4-FFF2-40B4-BE49-F238E27FC236}">
                <a16:creationId xmlns:a16="http://schemas.microsoft.com/office/drawing/2014/main" xmlns="" id="{BBCD4227-6888-49F2-8169-DFDA3FD92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9013" y="3694113"/>
            <a:ext cx="1881187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990033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3836" name="Picture 12" descr="4">
            <a:extLst>
              <a:ext uri="{FF2B5EF4-FFF2-40B4-BE49-F238E27FC236}">
                <a16:creationId xmlns:a16="http://schemas.microsoft.com/office/drawing/2014/main" xmlns="" id="{19980877-5229-4CDF-B716-24CC7743B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39" t="-2357" r="11876" b="6137"/>
          <a:stretch>
            <a:fillRect/>
          </a:stretch>
        </p:blipFill>
        <p:spPr bwMode="auto">
          <a:xfrm>
            <a:off x="1384300" y="3656013"/>
            <a:ext cx="212407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837" name="Rectangle 13">
            <a:extLst>
              <a:ext uri="{FF2B5EF4-FFF2-40B4-BE49-F238E27FC236}">
                <a16:creationId xmlns:a16="http://schemas.microsoft.com/office/drawing/2014/main" xmlns="" id="{1A826CAA-9091-4C41-B7ED-50F45B7DF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715000"/>
            <a:ext cx="5024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rgbClr val="FF3300"/>
                </a:solidFill>
                <a:cs typeface="Times New Roman" panose="02020603050405020304" pitchFamily="18" charset="0"/>
              </a:rPr>
              <a:t>Hoa thổ cẩm</a:t>
            </a:r>
          </a:p>
        </p:txBody>
      </p:sp>
      <p:pic>
        <p:nvPicPr>
          <p:cNvPr id="333839" name="Picture 15" descr="3">
            <a:extLst>
              <a:ext uri="{FF2B5EF4-FFF2-40B4-BE49-F238E27FC236}">
                <a16:creationId xmlns:a16="http://schemas.microsoft.com/office/drawing/2014/main" xmlns="" id="{72804689-BFF8-4128-B592-4D9E09EAC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31900"/>
            <a:ext cx="27320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Text Box 16">
            <a:extLst>
              <a:ext uri="{FF2B5EF4-FFF2-40B4-BE49-F238E27FC236}">
                <a16:creationId xmlns:a16="http://schemas.microsoft.com/office/drawing/2014/main" xmlns="" id="{60D320CA-A340-4484-8E10-CE286CD9F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438" y="2884488"/>
            <a:ext cx="1554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400" b="1"/>
              <a:t>CỬA XẾP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2FD69F26-B1C9-43FA-983F-62FC6DF96104}"/>
              </a:ext>
            </a:extLst>
          </p:cNvPr>
          <p:cNvSpPr txBox="1"/>
          <p:nvPr/>
        </p:nvSpPr>
        <p:spPr>
          <a:xfrm>
            <a:off x="2529967" y="111464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/>
              <a:t>Một số hình ảnh về hình thoi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3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0" grpId="0"/>
      <p:bldP spid="333831" grpId="0"/>
      <p:bldP spid="333832" grpId="0"/>
      <p:bldP spid="3338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562225" y="2657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 sz="2800">
              <a:latin typeface="VNI-Times" pitchFamily="2" charset="0"/>
              <a:cs typeface="Arial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605088" y="2681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 sz="2800">
              <a:latin typeface="VNI-Times" pitchFamily="2" charset="0"/>
              <a:cs typeface="Arial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605088" y="2681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 sz="2800">
              <a:latin typeface="VNI-Times" pitchFamily="2" charset="0"/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791200" y="762000"/>
            <a:ext cx="3352800" cy="2057400"/>
            <a:chOff x="3424" y="845"/>
            <a:chExt cx="1860" cy="1296"/>
          </a:xfrm>
        </p:grpSpPr>
        <p:sp>
          <p:nvSpPr>
            <p:cNvPr id="28735" name="Text Box 6"/>
            <p:cNvSpPr txBox="1">
              <a:spLocks noChangeArrowheads="1"/>
            </p:cNvSpPr>
            <p:nvPr/>
          </p:nvSpPr>
          <p:spPr bwMode="auto">
            <a:xfrm>
              <a:off x="3424" y="1373"/>
              <a:ext cx="1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6600"/>
                  </a:solidFill>
                  <a:latin typeface="Times New Roman" pitchFamily="18" charset="0"/>
                  <a:cs typeface="Arial" charset="0"/>
                </a:rPr>
                <a:t>K</a:t>
              </a:r>
            </a:p>
          </p:txBody>
        </p:sp>
        <p:sp>
          <p:nvSpPr>
            <p:cNvPr id="28736" name="Text Box 7"/>
            <p:cNvSpPr txBox="1">
              <a:spLocks noChangeArrowheads="1"/>
            </p:cNvSpPr>
            <p:nvPr/>
          </p:nvSpPr>
          <p:spPr bwMode="auto">
            <a:xfrm>
              <a:off x="5092" y="1373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6600"/>
                  </a:solidFill>
                  <a:latin typeface="Times New Roman" pitchFamily="18" charset="0"/>
                  <a:cs typeface="Arial" charset="0"/>
                </a:rPr>
                <a:t>N</a:t>
              </a:r>
            </a:p>
          </p:txBody>
        </p:sp>
        <p:sp>
          <p:nvSpPr>
            <p:cNvPr id="28737" name="Text Box 8"/>
            <p:cNvSpPr txBox="1">
              <a:spLocks noChangeArrowheads="1"/>
            </p:cNvSpPr>
            <p:nvPr/>
          </p:nvSpPr>
          <p:spPr bwMode="auto">
            <a:xfrm>
              <a:off x="4224" y="845"/>
              <a:ext cx="2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6600"/>
                  </a:solidFill>
                  <a:latin typeface="Times New Roman" pitchFamily="18" charset="0"/>
                  <a:cs typeface="Arial" charset="0"/>
                </a:rPr>
                <a:t>I</a:t>
              </a:r>
            </a:p>
          </p:txBody>
        </p:sp>
        <p:pic>
          <p:nvPicPr>
            <p:cNvPr id="28738" name="Picture 9" descr="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8" y="1027"/>
              <a:ext cx="1539" cy="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39" name="Line 10"/>
            <p:cNvSpPr>
              <a:spLocks noChangeShapeType="1"/>
            </p:cNvSpPr>
            <p:nvPr/>
          </p:nvSpPr>
          <p:spPr bwMode="auto">
            <a:xfrm>
              <a:off x="4290" y="1325"/>
              <a:ext cx="5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Line 11"/>
            <p:cNvSpPr>
              <a:spLocks noChangeShapeType="1"/>
            </p:cNvSpPr>
            <p:nvPr/>
          </p:nvSpPr>
          <p:spPr bwMode="auto">
            <a:xfrm>
              <a:off x="4290" y="1661"/>
              <a:ext cx="5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Line 12"/>
            <p:cNvSpPr>
              <a:spLocks noChangeShapeType="1"/>
            </p:cNvSpPr>
            <p:nvPr/>
          </p:nvSpPr>
          <p:spPr bwMode="auto">
            <a:xfrm>
              <a:off x="4047" y="146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2" name="Line 13"/>
            <p:cNvSpPr>
              <a:spLocks noChangeShapeType="1"/>
            </p:cNvSpPr>
            <p:nvPr/>
          </p:nvSpPr>
          <p:spPr bwMode="auto">
            <a:xfrm>
              <a:off x="4074" y="1469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3" name="Line 14"/>
            <p:cNvSpPr>
              <a:spLocks noChangeShapeType="1"/>
            </p:cNvSpPr>
            <p:nvPr/>
          </p:nvSpPr>
          <p:spPr bwMode="auto">
            <a:xfrm>
              <a:off x="4514" y="1469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4" name="Line 15"/>
            <p:cNvSpPr>
              <a:spLocks noChangeShapeType="1"/>
            </p:cNvSpPr>
            <p:nvPr/>
          </p:nvSpPr>
          <p:spPr bwMode="auto">
            <a:xfrm>
              <a:off x="4487" y="146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5" name="Text Box 16"/>
            <p:cNvSpPr txBox="1">
              <a:spLocks noChangeArrowheads="1"/>
            </p:cNvSpPr>
            <p:nvPr/>
          </p:nvSpPr>
          <p:spPr bwMode="auto">
            <a:xfrm>
              <a:off x="4198" y="1853"/>
              <a:ext cx="1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6600"/>
                  </a:solidFill>
                  <a:latin typeface="Times New Roman" pitchFamily="18" charset="0"/>
                  <a:cs typeface="Arial" charset="0"/>
                </a:rPr>
                <a:t>M</a:t>
              </a:r>
            </a:p>
          </p:txBody>
        </p:sp>
        <p:sp>
          <p:nvSpPr>
            <p:cNvPr id="28746" name="Text Box 17"/>
            <p:cNvSpPr txBox="1">
              <a:spLocks noChangeArrowheads="1"/>
            </p:cNvSpPr>
            <p:nvPr/>
          </p:nvSpPr>
          <p:spPr bwMode="auto">
            <a:xfrm>
              <a:off x="4473" y="1853"/>
              <a:ext cx="3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itchFamily="18" charset="0"/>
                  <a:cs typeface="Arial" charset="0"/>
                </a:rPr>
                <a:t>c)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04800" y="914400"/>
            <a:ext cx="2362200" cy="1954213"/>
            <a:chOff x="158" y="981"/>
            <a:chExt cx="1103" cy="1231"/>
          </a:xfrm>
        </p:grpSpPr>
        <p:sp>
          <p:nvSpPr>
            <p:cNvPr id="28729" name="Text Box 20"/>
            <p:cNvSpPr txBox="1">
              <a:spLocks noChangeArrowheads="1"/>
            </p:cNvSpPr>
            <p:nvPr/>
          </p:nvSpPr>
          <p:spPr bwMode="auto">
            <a:xfrm>
              <a:off x="359" y="981"/>
              <a:ext cx="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6600"/>
                  </a:solidFill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28730" name="Text Box 21"/>
            <p:cNvSpPr txBox="1">
              <a:spLocks noChangeArrowheads="1"/>
            </p:cNvSpPr>
            <p:nvPr/>
          </p:nvSpPr>
          <p:spPr bwMode="auto">
            <a:xfrm>
              <a:off x="985" y="1779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6600"/>
                  </a:solidFill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28731" name="Text Box 22"/>
            <p:cNvSpPr txBox="1">
              <a:spLocks noChangeArrowheads="1"/>
            </p:cNvSpPr>
            <p:nvPr/>
          </p:nvSpPr>
          <p:spPr bwMode="auto">
            <a:xfrm>
              <a:off x="158" y="1815"/>
              <a:ext cx="1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6600"/>
                  </a:solidFill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graphicFrame>
          <p:nvGraphicFramePr>
            <p:cNvPr id="28732" name="Object 23"/>
            <p:cNvGraphicFramePr>
              <a:graphicFrameLocks noChangeAspect="1"/>
            </p:cNvGraphicFramePr>
            <p:nvPr/>
          </p:nvGraphicFramePr>
          <p:xfrm>
            <a:off x="158" y="1122"/>
            <a:ext cx="1056" cy="802"/>
          </p:xfrm>
          <a:graphic>
            <a:graphicData uri="http://schemas.openxmlformats.org/presentationml/2006/ole">
              <p:oleObj spid="_x0000_s28779" name="Picture" r:id="rId4" imgW="3209544" imgH="1685544" progId="Word.Picture.8">
                <p:embed/>
              </p:oleObj>
            </a:graphicData>
          </a:graphic>
        </p:graphicFrame>
        <p:sp>
          <p:nvSpPr>
            <p:cNvPr id="28733" name="Text Box 24"/>
            <p:cNvSpPr txBox="1">
              <a:spLocks noChangeArrowheads="1"/>
            </p:cNvSpPr>
            <p:nvPr/>
          </p:nvSpPr>
          <p:spPr bwMode="auto">
            <a:xfrm>
              <a:off x="509" y="192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itchFamily="18" charset="0"/>
                  <a:cs typeface="Arial" charset="0"/>
                </a:rPr>
                <a:t>a)</a:t>
              </a:r>
            </a:p>
          </p:txBody>
        </p:sp>
        <p:sp>
          <p:nvSpPr>
            <p:cNvPr id="28734" name="Text Box 25"/>
            <p:cNvSpPr txBox="1">
              <a:spLocks noChangeArrowheads="1"/>
            </p:cNvSpPr>
            <p:nvPr/>
          </p:nvSpPr>
          <p:spPr bwMode="auto">
            <a:xfrm>
              <a:off x="1136" y="1017"/>
              <a:ext cx="1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6600"/>
                  </a:solidFill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</p:grpSp>
      <p:sp>
        <p:nvSpPr>
          <p:cNvPr id="94234" name="Text Box 26"/>
          <p:cNvSpPr txBox="1">
            <a:spLocks noChangeArrowheads="1"/>
          </p:cNvSpPr>
          <p:nvPr/>
        </p:nvSpPr>
        <p:spPr bwMode="auto">
          <a:xfrm>
            <a:off x="-18728" y="36488"/>
            <a:ext cx="8839200" cy="584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73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(SGK /105;106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548275" y="4010513"/>
            <a:ext cx="2696332" cy="2930525"/>
            <a:chOff x="3504" y="1824"/>
            <a:chExt cx="2016" cy="2221"/>
          </a:xfrm>
        </p:grpSpPr>
        <p:grpSp>
          <p:nvGrpSpPr>
            <p:cNvPr id="28721" name="Group 28"/>
            <p:cNvGrpSpPr>
              <a:grpSpLocks/>
            </p:cNvGrpSpPr>
            <p:nvPr/>
          </p:nvGrpSpPr>
          <p:grpSpPr bwMode="auto">
            <a:xfrm>
              <a:off x="3792" y="1824"/>
              <a:ext cx="1680" cy="1968"/>
              <a:chOff x="192" y="2448"/>
              <a:chExt cx="1824" cy="1536"/>
            </a:xfrm>
          </p:grpSpPr>
          <p:pic>
            <p:nvPicPr>
              <p:cNvPr id="28724" name="Picture 29" descr="hinh thoi dong ta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" y="2448"/>
                <a:ext cx="1554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725" name="Text Box 30"/>
              <p:cNvSpPr txBox="1">
                <a:spLocks noChangeArrowheads="1"/>
              </p:cNvSpPr>
              <p:nvPr/>
            </p:nvSpPr>
            <p:spPr bwMode="auto">
              <a:xfrm>
                <a:off x="960" y="2736"/>
                <a:ext cx="273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FF6600"/>
                    </a:solidFill>
                    <a:latin typeface="Times New Roman" pitchFamily="18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28726" name="Text Box 31"/>
              <p:cNvSpPr txBox="1">
                <a:spLocks noChangeArrowheads="1"/>
              </p:cNvSpPr>
              <p:nvPr/>
            </p:nvSpPr>
            <p:spPr bwMode="auto">
              <a:xfrm>
                <a:off x="1790" y="3072"/>
                <a:ext cx="226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FF6600"/>
                    </a:solidFill>
                    <a:latin typeface="Times New Roman" pitchFamily="18" charset="0"/>
                    <a:cs typeface="Arial" charset="0"/>
                  </a:rPr>
                  <a:t>D</a:t>
                </a:r>
              </a:p>
            </p:txBody>
          </p:sp>
          <p:sp>
            <p:nvSpPr>
              <p:cNvPr id="28727" name="Text Box 32"/>
              <p:cNvSpPr txBox="1">
                <a:spLocks noChangeArrowheads="1"/>
              </p:cNvSpPr>
              <p:nvPr/>
            </p:nvSpPr>
            <p:spPr bwMode="auto">
              <a:xfrm>
                <a:off x="1056" y="3456"/>
                <a:ext cx="288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FF6600"/>
                    </a:solidFill>
                    <a:latin typeface="Times New Roman" pitchFamily="18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28728" name="Text Box 33"/>
              <p:cNvSpPr txBox="1">
                <a:spLocks noChangeArrowheads="1"/>
              </p:cNvSpPr>
              <p:nvPr/>
            </p:nvSpPr>
            <p:spPr bwMode="auto">
              <a:xfrm>
                <a:off x="192" y="3072"/>
                <a:ext cx="38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FF6600"/>
                    </a:solidFill>
                    <a:latin typeface="Times New Roman" pitchFamily="18" charset="0"/>
                    <a:cs typeface="Arial" charset="0"/>
                  </a:rPr>
                  <a:t>C</a:t>
                </a:r>
              </a:p>
            </p:txBody>
          </p:sp>
        </p:grpSp>
        <p:sp>
          <p:nvSpPr>
            <p:cNvPr id="28722" name="Text Box 34"/>
            <p:cNvSpPr txBox="1">
              <a:spLocks noChangeArrowheads="1"/>
            </p:cNvSpPr>
            <p:nvPr/>
          </p:nvSpPr>
          <p:spPr bwMode="auto">
            <a:xfrm>
              <a:off x="5184" y="3311"/>
              <a:ext cx="288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4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8723" name="Text Box 35"/>
            <p:cNvSpPr txBox="1">
              <a:spLocks noChangeArrowheads="1"/>
            </p:cNvSpPr>
            <p:nvPr/>
          </p:nvSpPr>
          <p:spPr bwMode="auto">
            <a:xfrm>
              <a:off x="3504" y="3744"/>
              <a:ext cx="2016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3399"/>
                  </a:solidFill>
                  <a:latin typeface="Times New Roman" pitchFamily="18" charset="0"/>
                  <a:cs typeface="Arial" charset="0"/>
                </a:rPr>
                <a:t>(A;B </a:t>
              </a:r>
              <a:r>
                <a:rPr lang="en-US" altLang="en-US" sz="2000" b="1" dirty="0" err="1">
                  <a:solidFill>
                    <a:srgbClr val="003399"/>
                  </a:solidFill>
                  <a:latin typeface="Times New Roman" pitchFamily="18" charset="0"/>
                  <a:cs typeface="Arial" charset="0"/>
                </a:rPr>
                <a:t>là</a:t>
              </a:r>
              <a:r>
                <a:rPr lang="en-US" altLang="en-US" sz="2000" b="1" dirty="0">
                  <a:solidFill>
                    <a:srgbClr val="003399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n-US" altLang="en-US" sz="2000" b="1" dirty="0" err="1">
                  <a:solidFill>
                    <a:srgbClr val="003399"/>
                  </a:solidFill>
                  <a:latin typeface="Times New Roman" pitchFamily="18" charset="0"/>
                  <a:cs typeface="Arial" charset="0"/>
                </a:rPr>
                <a:t>tâm</a:t>
              </a:r>
              <a:r>
                <a:rPr lang="en-US" altLang="en-US" sz="2000" b="1" dirty="0">
                  <a:solidFill>
                    <a:srgbClr val="003399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n-US" altLang="en-US" sz="2000" b="1" dirty="0" err="1">
                  <a:solidFill>
                    <a:srgbClr val="003399"/>
                  </a:solidFill>
                  <a:latin typeface="Times New Roman" pitchFamily="18" charset="0"/>
                  <a:cs typeface="Arial" charset="0"/>
                </a:rPr>
                <a:t>đường</a:t>
              </a:r>
              <a:r>
                <a:rPr lang="en-US" altLang="en-US" sz="2000" b="1" dirty="0">
                  <a:solidFill>
                    <a:srgbClr val="003399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n-US" altLang="en-US" sz="2000" b="1" dirty="0" err="1">
                  <a:solidFill>
                    <a:srgbClr val="003399"/>
                  </a:solidFill>
                  <a:latin typeface="Times New Roman" pitchFamily="18" charset="0"/>
                  <a:cs typeface="Arial" charset="0"/>
                </a:rPr>
                <a:t>tròn</a:t>
              </a:r>
              <a:r>
                <a:rPr lang="en-US" altLang="en-US" sz="2000" b="1" dirty="0">
                  <a:solidFill>
                    <a:srgbClr val="003399"/>
                  </a:solidFill>
                  <a:latin typeface="Times New Roman" pitchFamily="18" charset="0"/>
                  <a:cs typeface="Arial" charset="0"/>
                </a:rPr>
                <a:t>)</a:t>
              </a: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2819400" y="838200"/>
            <a:ext cx="2895600" cy="2070100"/>
            <a:chOff x="2037" y="778"/>
            <a:chExt cx="1297" cy="1304"/>
          </a:xfrm>
        </p:grpSpPr>
        <p:grpSp>
          <p:nvGrpSpPr>
            <p:cNvPr id="28706" name="Group 37"/>
            <p:cNvGrpSpPr>
              <a:grpSpLocks/>
            </p:cNvGrpSpPr>
            <p:nvPr/>
          </p:nvGrpSpPr>
          <p:grpSpPr bwMode="auto">
            <a:xfrm>
              <a:off x="2037" y="778"/>
              <a:ext cx="1297" cy="1251"/>
              <a:chOff x="2688" y="336"/>
              <a:chExt cx="2784" cy="1392"/>
            </a:xfrm>
          </p:grpSpPr>
          <p:pic>
            <p:nvPicPr>
              <p:cNvPr id="28716" name="Picture 38" descr="hinh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576"/>
                <a:ext cx="2640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717" name="Text Box 39"/>
              <p:cNvSpPr txBox="1">
                <a:spLocks noChangeArrowheads="1"/>
              </p:cNvSpPr>
              <p:nvPr/>
            </p:nvSpPr>
            <p:spPr bwMode="auto">
              <a:xfrm>
                <a:off x="2784" y="336"/>
                <a:ext cx="336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FF6600"/>
                    </a:solidFill>
                    <a:latin typeface="Times New Roman" pitchFamily="18" charset="0"/>
                    <a:cs typeface="Arial" charset="0"/>
                  </a:rPr>
                  <a:t>E</a:t>
                </a:r>
              </a:p>
            </p:txBody>
          </p:sp>
          <p:sp>
            <p:nvSpPr>
              <p:cNvPr id="28718" name="Text Box 40"/>
              <p:cNvSpPr txBox="1">
                <a:spLocks noChangeArrowheads="1"/>
              </p:cNvSpPr>
              <p:nvPr/>
            </p:nvSpPr>
            <p:spPr bwMode="auto">
              <a:xfrm>
                <a:off x="4320" y="384"/>
                <a:ext cx="289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FF6600"/>
                    </a:solidFill>
                    <a:latin typeface="Times New Roman" pitchFamily="18" charset="0"/>
                    <a:cs typeface="Arial" charset="0"/>
                  </a:rPr>
                  <a:t>F</a:t>
                </a:r>
              </a:p>
            </p:txBody>
          </p:sp>
          <p:sp>
            <p:nvSpPr>
              <p:cNvPr id="28719" name="Text Box 41"/>
              <p:cNvSpPr txBox="1">
                <a:spLocks noChangeArrowheads="1"/>
              </p:cNvSpPr>
              <p:nvPr/>
            </p:nvSpPr>
            <p:spPr bwMode="auto">
              <a:xfrm>
                <a:off x="3313" y="1200"/>
                <a:ext cx="431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FF6600"/>
                    </a:solidFill>
                    <a:latin typeface="Times New Roman" pitchFamily="18" charset="0"/>
                    <a:cs typeface="Arial" charset="0"/>
                  </a:rPr>
                  <a:t>H</a:t>
                </a:r>
              </a:p>
            </p:txBody>
          </p:sp>
          <p:sp>
            <p:nvSpPr>
              <p:cNvPr id="28720" name="Text Box 42"/>
              <p:cNvSpPr txBox="1">
                <a:spLocks noChangeArrowheads="1"/>
              </p:cNvSpPr>
              <p:nvPr/>
            </p:nvSpPr>
            <p:spPr bwMode="auto">
              <a:xfrm>
                <a:off x="5199" y="1152"/>
                <a:ext cx="273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FF6600"/>
                    </a:solidFill>
                    <a:latin typeface="Times New Roman" pitchFamily="18" charset="0"/>
                    <a:cs typeface="Arial" charset="0"/>
                  </a:rPr>
                  <a:t>G </a:t>
                </a:r>
              </a:p>
            </p:txBody>
          </p:sp>
        </p:grpSp>
        <p:sp>
          <p:nvSpPr>
            <p:cNvPr id="28707" name="Text Box 43"/>
            <p:cNvSpPr txBox="1">
              <a:spLocks noChangeArrowheads="1"/>
            </p:cNvSpPr>
            <p:nvPr/>
          </p:nvSpPr>
          <p:spPr bwMode="auto">
            <a:xfrm>
              <a:off x="2769" y="1794"/>
              <a:ext cx="3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itchFamily="18" charset="0"/>
                  <a:cs typeface="Arial" charset="0"/>
                </a:rPr>
                <a:t>b)</a:t>
              </a:r>
            </a:p>
          </p:txBody>
        </p:sp>
        <p:sp>
          <p:nvSpPr>
            <p:cNvPr id="28708" name="Line 44"/>
            <p:cNvSpPr>
              <a:spLocks noChangeShapeType="1"/>
            </p:cNvSpPr>
            <p:nvPr/>
          </p:nvSpPr>
          <p:spPr bwMode="auto">
            <a:xfrm>
              <a:off x="2498" y="1026"/>
              <a:ext cx="23" cy="1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Line 45"/>
            <p:cNvSpPr>
              <a:spLocks noChangeShapeType="1"/>
            </p:cNvSpPr>
            <p:nvPr/>
          </p:nvSpPr>
          <p:spPr bwMode="auto">
            <a:xfrm>
              <a:off x="2722" y="1544"/>
              <a:ext cx="22" cy="1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Line 46"/>
            <p:cNvSpPr>
              <a:spLocks noChangeShapeType="1"/>
            </p:cNvSpPr>
            <p:nvPr/>
          </p:nvSpPr>
          <p:spPr bwMode="auto">
            <a:xfrm>
              <a:off x="2227" y="1363"/>
              <a:ext cx="6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Line 47"/>
            <p:cNvSpPr>
              <a:spLocks noChangeShapeType="1"/>
            </p:cNvSpPr>
            <p:nvPr/>
          </p:nvSpPr>
          <p:spPr bwMode="auto">
            <a:xfrm>
              <a:off x="2239" y="1389"/>
              <a:ext cx="6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Line 48"/>
            <p:cNvSpPr>
              <a:spLocks noChangeShapeType="1"/>
            </p:cNvSpPr>
            <p:nvPr/>
          </p:nvSpPr>
          <p:spPr bwMode="auto">
            <a:xfrm>
              <a:off x="2963" y="1276"/>
              <a:ext cx="6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Line 49"/>
            <p:cNvSpPr>
              <a:spLocks noChangeShapeType="1"/>
            </p:cNvSpPr>
            <p:nvPr/>
          </p:nvSpPr>
          <p:spPr bwMode="auto">
            <a:xfrm>
              <a:off x="2988" y="1320"/>
              <a:ext cx="6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Arc 50"/>
            <p:cNvSpPr>
              <a:spLocks/>
            </p:cNvSpPr>
            <p:nvPr/>
          </p:nvSpPr>
          <p:spPr bwMode="auto">
            <a:xfrm flipV="1">
              <a:off x="2213" y="1168"/>
              <a:ext cx="45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Arc 51"/>
            <p:cNvSpPr>
              <a:spLocks/>
            </p:cNvSpPr>
            <p:nvPr/>
          </p:nvSpPr>
          <p:spPr bwMode="auto">
            <a:xfrm flipV="1">
              <a:off x="2278" y="1071"/>
              <a:ext cx="45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-22734" y="3659322"/>
            <a:ext cx="3657600" cy="2286000"/>
            <a:chOff x="198" y="2568"/>
            <a:chExt cx="1968" cy="1440"/>
          </a:xfrm>
        </p:grpSpPr>
        <p:sp>
          <p:nvSpPr>
            <p:cNvPr id="28691" name="Text Box 53"/>
            <p:cNvSpPr txBox="1">
              <a:spLocks noChangeArrowheads="1"/>
            </p:cNvSpPr>
            <p:nvPr/>
          </p:nvSpPr>
          <p:spPr bwMode="auto">
            <a:xfrm>
              <a:off x="198" y="3203"/>
              <a:ext cx="1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FF6600"/>
                  </a:solidFill>
                  <a:latin typeface="Times New Roman" pitchFamily="18" charset="0"/>
                  <a:cs typeface="Arial" charset="0"/>
                </a:rPr>
                <a:t>P</a:t>
              </a:r>
            </a:p>
          </p:txBody>
        </p:sp>
        <p:sp>
          <p:nvSpPr>
            <p:cNvPr id="28692" name="Text Box 54"/>
            <p:cNvSpPr txBox="1">
              <a:spLocks noChangeArrowheads="1"/>
            </p:cNvSpPr>
            <p:nvPr/>
          </p:nvSpPr>
          <p:spPr bwMode="auto">
            <a:xfrm>
              <a:off x="771" y="3720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FF6600"/>
                  </a:solidFill>
                  <a:latin typeface="Times New Roman" pitchFamily="18" charset="0"/>
                  <a:cs typeface="Arial" charset="0"/>
                </a:rPr>
                <a:t>S</a:t>
              </a:r>
            </a:p>
          </p:txBody>
        </p:sp>
        <p:graphicFrame>
          <p:nvGraphicFramePr>
            <p:cNvPr id="28693" name="Object 55"/>
            <p:cNvGraphicFramePr>
              <a:graphicFrameLocks noChangeAspect="1"/>
            </p:cNvGraphicFramePr>
            <p:nvPr/>
          </p:nvGraphicFramePr>
          <p:xfrm>
            <a:off x="408" y="2808"/>
            <a:ext cx="1686" cy="972"/>
          </p:xfrm>
          <a:graphic>
            <a:graphicData uri="http://schemas.openxmlformats.org/presentationml/2006/ole">
              <p:oleObj spid="_x0000_s28780" name="Picture" r:id="rId7" imgW="4020312" imgH="1542288" progId="Word.Picture.8">
                <p:embed/>
              </p:oleObj>
            </a:graphicData>
          </a:graphic>
        </p:graphicFrame>
        <p:sp>
          <p:nvSpPr>
            <p:cNvPr id="28694" name="Text Box 56"/>
            <p:cNvSpPr txBox="1">
              <a:spLocks noChangeArrowheads="1"/>
            </p:cNvSpPr>
            <p:nvPr/>
          </p:nvSpPr>
          <p:spPr bwMode="auto">
            <a:xfrm>
              <a:off x="801" y="2568"/>
              <a:ext cx="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4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8695" name="Text Box 57"/>
            <p:cNvSpPr txBox="1">
              <a:spLocks noChangeArrowheads="1"/>
            </p:cNvSpPr>
            <p:nvPr/>
          </p:nvSpPr>
          <p:spPr bwMode="auto">
            <a:xfrm>
              <a:off x="801" y="2616"/>
              <a:ext cx="1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6600"/>
                  </a:solidFill>
                  <a:latin typeface="Times New Roman" pitchFamily="18" charset="0"/>
                  <a:cs typeface="Arial" charset="0"/>
                </a:rPr>
                <a:t>Q</a:t>
              </a:r>
            </a:p>
          </p:txBody>
        </p:sp>
        <p:sp>
          <p:nvSpPr>
            <p:cNvPr id="28696" name="Text Box 58"/>
            <p:cNvSpPr txBox="1">
              <a:spLocks noChangeArrowheads="1"/>
            </p:cNvSpPr>
            <p:nvPr/>
          </p:nvSpPr>
          <p:spPr bwMode="auto">
            <a:xfrm>
              <a:off x="2007" y="3240"/>
              <a:ext cx="1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6600"/>
                  </a:solidFill>
                  <a:latin typeface="Times New Roman" pitchFamily="18" charset="0"/>
                  <a:cs typeface="Arial" charset="0"/>
                </a:rPr>
                <a:t>R</a:t>
              </a:r>
            </a:p>
          </p:txBody>
        </p:sp>
        <p:sp>
          <p:nvSpPr>
            <p:cNvPr id="28697" name="Line 59"/>
            <p:cNvSpPr>
              <a:spLocks noChangeShapeType="1"/>
            </p:cNvSpPr>
            <p:nvPr/>
          </p:nvSpPr>
          <p:spPr bwMode="auto">
            <a:xfrm>
              <a:off x="631" y="3048"/>
              <a:ext cx="97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Line 60"/>
            <p:cNvSpPr>
              <a:spLocks noChangeShapeType="1"/>
            </p:cNvSpPr>
            <p:nvPr/>
          </p:nvSpPr>
          <p:spPr bwMode="auto">
            <a:xfrm>
              <a:off x="651" y="3013"/>
              <a:ext cx="97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Line 61"/>
            <p:cNvSpPr>
              <a:spLocks noChangeShapeType="1"/>
            </p:cNvSpPr>
            <p:nvPr/>
          </p:nvSpPr>
          <p:spPr bwMode="auto">
            <a:xfrm>
              <a:off x="1143" y="357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Line 62"/>
            <p:cNvSpPr>
              <a:spLocks noChangeShapeType="1"/>
            </p:cNvSpPr>
            <p:nvPr/>
          </p:nvSpPr>
          <p:spPr bwMode="auto">
            <a:xfrm flipH="1">
              <a:off x="1207" y="2984"/>
              <a:ext cx="58" cy="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Line 63"/>
            <p:cNvSpPr>
              <a:spLocks noChangeShapeType="1"/>
            </p:cNvSpPr>
            <p:nvPr/>
          </p:nvSpPr>
          <p:spPr bwMode="auto">
            <a:xfrm flipH="1">
              <a:off x="663" y="3470"/>
              <a:ext cx="66" cy="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Text Box 64"/>
            <p:cNvSpPr txBox="1">
              <a:spLocks noChangeArrowheads="1"/>
            </p:cNvSpPr>
            <p:nvPr/>
          </p:nvSpPr>
          <p:spPr bwMode="auto">
            <a:xfrm>
              <a:off x="1472" y="3624"/>
              <a:ext cx="3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itchFamily="18" charset="0"/>
                  <a:cs typeface="Arial" charset="0"/>
                </a:rPr>
                <a:t>d)</a:t>
              </a:r>
            </a:p>
          </p:txBody>
        </p:sp>
        <p:sp>
          <p:nvSpPr>
            <p:cNvPr id="28703" name="Arc 65"/>
            <p:cNvSpPr>
              <a:spLocks/>
            </p:cNvSpPr>
            <p:nvPr/>
          </p:nvSpPr>
          <p:spPr bwMode="auto">
            <a:xfrm>
              <a:off x="563" y="3237"/>
              <a:ext cx="42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4" name="Line 66"/>
            <p:cNvSpPr>
              <a:spLocks noChangeShapeType="1"/>
            </p:cNvSpPr>
            <p:nvPr/>
          </p:nvSpPr>
          <p:spPr bwMode="auto">
            <a:xfrm flipH="1">
              <a:off x="687" y="3496"/>
              <a:ext cx="65" cy="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Arc 67"/>
            <p:cNvSpPr>
              <a:spLocks/>
            </p:cNvSpPr>
            <p:nvPr/>
          </p:nvSpPr>
          <p:spPr bwMode="auto">
            <a:xfrm flipV="1">
              <a:off x="581" y="3328"/>
              <a:ext cx="41" cy="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</p:grpSp>
      <p:sp>
        <p:nvSpPr>
          <p:cNvPr id="94281" name="Rectangle 73"/>
          <p:cNvSpPr>
            <a:spLocks noChangeArrowheads="1"/>
          </p:cNvSpPr>
          <p:nvPr/>
        </p:nvSpPr>
        <p:spPr bwMode="auto">
          <a:xfrm>
            <a:off x="8343272" y="5556105"/>
            <a:ext cx="510016" cy="1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latin typeface="Times New Roman" pitchFamily="18" charset="0"/>
                <a:cs typeface="Arial" charset="0"/>
              </a:rPr>
              <a:t>e)</a:t>
            </a:r>
          </a:p>
        </p:txBody>
      </p:sp>
      <p:sp>
        <p:nvSpPr>
          <p:cNvPr id="68" name="AutoShape 25">
            <a:extLst>
              <a:ext uri="{FF2B5EF4-FFF2-40B4-BE49-F238E27FC236}">
                <a16:creationId xmlns:a16="http://schemas.microsoft.com/office/drawing/2014/main" xmlns="" id="{2C75EDF7-7E7C-4D57-8A23-92C51BF7A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895600"/>
            <a:ext cx="2101850" cy="838200"/>
          </a:xfrm>
          <a:prstGeom prst="wedgeRoundRectCallout">
            <a:avLst>
              <a:gd name="adj1" fmla="val 17370"/>
              <a:gd name="adj2" fmla="val -122537"/>
              <a:gd name="adj3" fmla="val 16667"/>
            </a:avLst>
          </a:pr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1800" b="1">
                <a:cs typeface="Arial" panose="020B0604020202020204" pitchFamily="34" charset="0"/>
              </a:rPr>
              <a:t>ABCD là hình thoi ( dh1 )</a:t>
            </a:r>
          </a:p>
        </p:txBody>
      </p:sp>
      <p:sp>
        <p:nvSpPr>
          <p:cNvPr id="70" name="AutoShape 26">
            <a:extLst>
              <a:ext uri="{FF2B5EF4-FFF2-40B4-BE49-F238E27FC236}">
                <a16:creationId xmlns:a16="http://schemas.microsoft.com/office/drawing/2014/main" xmlns="" id="{110FE4F2-A88E-47AC-8882-BFC4FF193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819400"/>
            <a:ext cx="3294063" cy="881063"/>
          </a:xfrm>
          <a:prstGeom prst="wedgeRectCallout">
            <a:avLst>
              <a:gd name="adj1" fmla="val -2384"/>
              <a:gd name="adj2" fmla="val -100269"/>
            </a:avLst>
          </a:prstGeom>
          <a:gradFill rotWithShape="1">
            <a:gsLst>
              <a:gs pos="0">
                <a:srgbClr val="66FFFF"/>
              </a:gs>
              <a:gs pos="100000">
                <a:srgbClr val="F8F8F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1800" b="1">
                <a:solidFill>
                  <a:srgbClr val="0000FF"/>
                </a:solidFill>
                <a:cs typeface="Arial" panose="020B0604020202020204" pitchFamily="34" charset="0"/>
              </a:rPr>
              <a:t>EFGH là hình bình hành.</a:t>
            </a:r>
          </a:p>
          <a:p>
            <a:pPr eaLnBrk="1" hangingPunct="1"/>
            <a:r>
              <a:rPr lang="en-US" altLang="vi-VN" sz="1800" b="1">
                <a:solidFill>
                  <a:srgbClr val="0000FF"/>
                </a:solidFill>
                <a:cs typeface="Arial" panose="020B0604020202020204" pitchFamily="34" charset="0"/>
              </a:rPr>
              <a:t>Mà EG là phân giác của góc E.</a:t>
            </a:r>
          </a:p>
          <a:p>
            <a:pPr eaLnBrk="1" hangingPunct="1"/>
            <a:r>
              <a:rPr lang="en-US" altLang="vi-VN" sz="1800" b="1">
                <a:solidFill>
                  <a:srgbClr val="0000FF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 EFGH là hình thoi ( dh4 )</a:t>
            </a:r>
            <a:endParaRPr lang="en-US" altLang="vi-VN" sz="18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71" name="AutoShape 27">
            <a:extLst>
              <a:ext uri="{FF2B5EF4-FFF2-40B4-BE49-F238E27FC236}">
                <a16:creationId xmlns:a16="http://schemas.microsoft.com/office/drawing/2014/main" xmlns="" id="{0ED3A3A9-ED6F-402D-889F-3FAA46800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743200"/>
            <a:ext cx="2971800" cy="1066800"/>
          </a:xfrm>
          <a:prstGeom prst="wedgeRectCallout">
            <a:avLst>
              <a:gd name="adj1" fmla="val 10630"/>
              <a:gd name="adj2" fmla="val -109375"/>
            </a:avLst>
          </a:prstGeom>
          <a:gradFill rotWithShape="1">
            <a:gsLst>
              <a:gs pos="0">
                <a:srgbClr val="66FFFF"/>
              </a:gs>
              <a:gs pos="100000">
                <a:srgbClr val="F8F8F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1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1800" b="1">
                <a:cs typeface="Arial" panose="020B0604020202020204" pitchFamily="34" charset="0"/>
                <a:sym typeface="Symbol" panose="05050102010706020507" pitchFamily="18" charset="2"/>
              </a:rPr>
              <a:t>KINM là hình bình hành. </a:t>
            </a:r>
          </a:p>
          <a:p>
            <a:pPr eaLnBrk="1" hangingPunct="1"/>
            <a:r>
              <a:rPr lang="en-US" altLang="vi-VN" sz="1800" b="1">
                <a:cs typeface="Arial" panose="020B0604020202020204" pitchFamily="34" charset="0"/>
                <a:sym typeface="Symbol" panose="05050102010706020507" pitchFamily="18" charset="2"/>
              </a:rPr>
              <a:t>     Mà IM </a:t>
            </a:r>
            <a:r>
              <a:rPr lang="en-US" altLang="vi-VN" sz="2400">
                <a:solidFill>
                  <a:schemeClr val="tx2"/>
                </a:solidFill>
                <a:sym typeface="Symbol" panose="05050102010706020507" pitchFamily="18" charset="2"/>
              </a:rPr>
              <a:t></a:t>
            </a:r>
            <a:r>
              <a:rPr lang="en-US" altLang="vi-VN" sz="1800" b="1">
                <a:cs typeface="Arial" panose="020B0604020202020204" pitchFamily="34" charset="0"/>
                <a:sym typeface="Symbol" panose="05050102010706020507" pitchFamily="18" charset="2"/>
              </a:rPr>
              <a:t>KN.</a:t>
            </a:r>
          </a:p>
          <a:p>
            <a:pPr eaLnBrk="1" hangingPunct="1"/>
            <a:r>
              <a:rPr lang="en-US" altLang="vi-VN" sz="1800" b="1">
                <a:cs typeface="Arial" panose="020B0604020202020204" pitchFamily="34" charset="0"/>
                <a:sym typeface="Symbol" panose="05050102010706020507" pitchFamily="18" charset="2"/>
              </a:rPr>
              <a:t> KINM là hình thoi (dh3</a:t>
            </a:r>
            <a:r>
              <a:rPr lang="en-US" altLang="vi-VN" sz="1800" b="1">
                <a:latin typeface="VNI-Times" pitchFamily="2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en-US" altLang="vi-VN" sz="1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2" name="AutoShape 28">
            <a:extLst>
              <a:ext uri="{FF2B5EF4-FFF2-40B4-BE49-F238E27FC236}">
                <a16:creationId xmlns:a16="http://schemas.microsoft.com/office/drawing/2014/main" xmlns="" id="{9A5EE920-EB94-4A0B-96DD-46D846E8E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209" y="5955497"/>
            <a:ext cx="3124200" cy="762000"/>
          </a:xfrm>
          <a:prstGeom prst="wedgeEllipseCallout">
            <a:avLst>
              <a:gd name="adj1" fmla="val -13366"/>
              <a:gd name="adj2" fmla="val -102917"/>
            </a:avLst>
          </a:pr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1800" b="1">
                <a:cs typeface="Arial" panose="020B0604020202020204" pitchFamily="34" charset="0"/>
              </a:rPr>
              <a:t>PQRS không phải là hình thoi.</a:t>
            </a:r>
          </a:p>
        </p:txBody>
      </p:sp>
      <p:sp>
        <p:nvSpPr>
          <p:cNvPr id="73" name="AutoShape 29">
            <a:extLst>
              <a:ext uri="{FF2B5EF4-FFF2-40B4-BE49-F238E27FC236}">
                <a16:creationId xmlns:a16="http://schemas.microsoft.com/office/drawing/2014/main" xmlns="" id="{90ED0F2A-30F3-4B9A-8D0D-7A1D2D7E7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993" y="6067497"/>
            <a:ext cx="3048000" cy="762000"/>
          </a:xfrm>
          <a:prstGeom prst="wedgeRectCallout">
            <a:avLst>
              <a:gd name="adj1" fmla="val -12316"/>
              <a:gd name="adj2" fmla="val -111368"/>
            </a:avLst>
          </a:pr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1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1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vi-VN" sz="1800" b="1">
                <a:solidFill>
                  <a:srgbClr val="0000FF"/>
                </a:solidFill>
                <a:cs typeface="Arial" panose="020B0604020202020204" pitchFamily="34" charset="0"/>
              </a:rPr>
              <a:t> AC=AD=BC=BD = R</a:t>
            </a:r>
          </a:p>
          <a:p>
            <a:pPr eaLnBrk="1" hangingPunct="1"/>
            <a:r>
              <a:rPr lang="en-US" altLang="vi-VN" sz="1800" b="1">
                <a:solidFill>
                  <a:srgbClr val="0000FF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 ABCD là hình thoi.( dh1 )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34" grpId="0" animBg="1"/>
      <p:bldP spid="94281" grpId="0"/>
      <p:bldP spid="68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971550" y="2276475"/>
            <a:ext cx="3656013" cy="1828800"/>
          </a:xfrm>
          <a:prstGeom prst="diamond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Arial" charset="0"/>
              <a:cs typeface="Arial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rot="3000000">
            <a:off x="3640138" y="2632075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rot="3000000">
            <a:off x="1839913" y="3568700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rot="7800000" flipH="1">
            <a:off x="3642166" y="3613840"/>
            <a:ext cx="7303" cy="14369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rot="7800000">
            <a:off x="1911350" y="2632075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533650" y="18383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14350" y="2971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B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500563" y="2971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514600" y="409575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C</a:t>
            </a:r>
          </a:p>
        </p:txBody>
      </p:sp>
      <p:sp>
        <p:nvSpPr>
          <p:cNvPr id="81938" name="Line 18"/>
          <p:cNvSpPr>
            <a:spLocks noChangeShapeType="1"/>
          </p:cNvSpPr>
          <p:nvPr/>
        </p:nvSpPr>
        <p:spPr bwMode="auto">
          <a:xfrm>
            <a:off x="2800350" y="2276475"/>
            <a:ext cx="0" cy="18288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9" name="Line 19"/>
          <p:cNvSpPr>
            <a:spLocks noChangeShapeType="1"/>
          </p:cNvSpPr>
          <p:nvPr/>
        </p:nvSpPr>
        <p:spPr bwMode="auto">
          <a:xfrm>
            <a:off x="971550" y="3198813"/>
            <a:ext cx="3657600" cy="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68538" y="27813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O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908175" y="3101975"/>
            <a:ext cx="49213" cy="182563"/>
            <a:chOff x="679" y="2649"/>
            <a:chExt cx="31" cy="115"/>
          </a:xfrm>
        </p:grpSpPr>
        <p:sp>
          <p:nvSpPr>
            <p:cNvPr id="13350" name="Line 26"/>
            <p:cNvSpPr>
              <a:spLocks noChangeShapeType="1"/>
            </p:cNvSpPr>
            <p:nvPr/>
          </p:nvSpPr>
          <p:spPr bwMode="auto">
            <a:xfrm rot="1800000">
              <a:off x="679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Line 27"/>
            <p:cNvSpPr>
              <a:spLocks noChangeShapeType="1"/>
            </p:cNvSpPr>
            <p:nvPr/>
          </p:nvSpPr>
          <p:spPr bwMode="auto">
            <a:xfrm rot="1800000">
              <a:off x="710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348038" y="3101975"/>
            <a:ext cx="49212" cy="182563"/>
            <a:chOff x="679" y="2649"/>
            <a:chExt cx="31" cy="115"/>
          </a:xfrm>
        </p:grpSpPr>
        <p:sp>
          <p:nvSpPr>
            <p:cNvPr id="13348" name="Line 29"/>
            <p:cNvSpPr>
              <a:spLocks noChangeShapeType="1"/>
            </p:cNvSpPr>
            <p:nvPr/>
          </p:nvSpPr>
          <p:spPr bwMode="auto">
            <a:xfrm rot="1800000">
              <a:off x="679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Line 30"/>
            <p:cNvSpPr>
              <a:spLocks noChangeShapeType="1"/>
            </p:cNvSpPr>
            <p:nvPr/>
          </p:nvSpPr>
          <p:spPr bwMode="auto">
            <a:xfrm rot="1800000">
              <a:off x="710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2800350" y="3573463"/>
            <a:ext cx="0" cy="182562"/>
            <a:chOff x="2592" y="2592"/>
            <a:chExt cx="0" cy="115"/>
          </a:xfrm>
        </p:grpSpPr>
        <p:sp>
          <p:nvSpPr>
            <p:cNvPr id="13346" name="Line 32"/>
            <p:cNvSpPr>
              <a:spLocks noChangeShapeType="1"/>
            </p:cNvSpPr>
            <p:nvPr/>
          </p:nvSpPr>
          <p:spPr bwMode="auto">
            <a:xfrm rot="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Line 33"/>
            <p:cNvSpPr>
              <a:spLocks noChangeShapeType="1"/>
            </p:cNvSpPr>
            <p:nvPr/>
          </p:nvSpPr>
          <p:spPr bwMode="auto">
            <a:xfrm rot="-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799556" y="2692399"/>
            <a:ext cx="0" cy="182563"/>
            <a:chOff x="2592" y="2592"/>
            <a:chExt cx="0" cy="115"/>
          </a:xfrm>
        </p:grpSpPr>
        <p:sp>
          <p:nvSpPr>
            <p:cNvPr id="13344" name="Line 35"/>
            <p:cNvSpPr>
              <a:spLocks noChangeShapeType="1"/>
            </p:cNvSpPr>
            <p:nvPr/>
          </p:nvSpPr>
          <p:spPr bwMode="auto">
            <a:xfrm rot="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Line 36"/>
            <p:cNvSpPr>
              <a:spLocks noChangeShapeType="1"/>
            </p:cNvSpPr>
            <p:nvPr/>
          </p:nvSpPr>
          <p:spPr bwMode="auto">
            <a:xfrm rot="-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F7EC392-C2ED-458C-8666-70A4C795B423}"/>
              </a:ext>
            </a:extLst>
          </p:cNvPr>
          <p:cNvSpPr txBox="1"/>
          <p:nvPr/>
        </p:nvSpPr>
        <p:spPr>
          <a:xfrm>
            <a:off x="395536" y="116632"/>
            <a:ext cx="83529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tập 74/SGK: 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Hai đường chéo của một hình thoi bằng 8cm và 10cm. Cạnh của hình thoi bằng giá trị nào trong các giá trị sau:</a:t>
            </a:r>
            <a:endParaRPr lang="vi-VN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xmlns="" id="{15BDB589-8F21-4D85-A1E4-23940B958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2257" y="2966320"/>
            <a:ext cx="228600" cy="228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 sz="2400">
              <a:latin typeface="Arial" charset="0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9156C96-CCB7-48A2-B1E7-8409E30B7BB0}"/>
              </a:ext>
            </a:extLst>
          </p:cNvPr>
          <p:cNvSpPr txBox="1"/>
          <p:nvPr/>
        </p:nvSpPr>
        <p:spPr>
          <a:xfrm>
            <a:off x="5652120" y="1104220"/>
            <a:ext cx="13681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Giải:</a:t>
            </a:r>
            <a:endParaRPr lang="vi-VN" sz="25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F0218C7-3CDF-41FE-97EB-6BE1629740C6}"/>
              </a:ext>
            </a:extLst>
          </p:cNvPr>
          <p:cNvSpPr txBox="1"/>
          <p:nvPr/>
        </p:nvSpPr>
        <p:spPr>
          <a:xfrm>
            <a:off x="5667942" y="1690409"/>
            <a:ext cx="33685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Ta có: AC = 8cm</a:t>
            </a:r>
          </a:p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    =&gt;  OA = 8:2 = 4cm</a:t>
            </a:r>
            <a:endParaRPr lang="vi-VN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685DF48-DAC0-404F-9091-88ACFF17FDAA}"/>
              </a:ext>
            </a:extLst>
          </p:cNvPr>
          <p:cNvSpPr txBox="1"/>
          <p:nvPr/>
        </p:nvSpPr>
        <p:spPr>
          <a:xfrm>
            <a:off x="5597189" y="2431553"/>
            <a:ext cx="33685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Tương tự: BD = 10cm</a:t>
            </a:r>
          </a:p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    =&gt;  OB = 10:2 = 5cm</a:t>
            </a:r>
            <a:endParaRPr lang="vi-VN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B7C1CA3-CB21-4545-89F7-6A46F22DD74A}"/>
              </a:ext>
            </a:extLst>
          </p:cNvPr>
          <p:cNvSpPr txBox="1"/>
          <p:nvPr/>
        </p:nvSpPr>
        <p:spPr>
          <a:xfrm>
            <a:off x="5189888" y="3303783"/>
            <a:ext cx="384660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Áp dụng định lý Pitago trong tam giác OAB vuông tại O</a:t>
            </a:r>
            <a:endParaRPr lang="vi-VN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EFC8D95-BB08-4B79-8B42-160F989F121E}"/>
              </a:ext>
            </a:extLst>
          </p:cNvPr>
          <p:cNvSpPr txBox="1"/>
          <p:nvPr/>
        </p:nvSpPr>
        <p:spPr>
          <a:xfrm>
            <a:off x="5210173" y="4560734"/>
            <a:ext cx="3846607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5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= OA</a:t>
            </a:r>
            <a:r>
              <a:rPr lang="en-US" sz="25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+ OB</a:t>
            </a:r>
            <a:r>
              <a:rPr lang="en-US" sz="25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5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en-US" sz="25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+ 5</a:t>
            </a:r>
            <a:r>
              <a:rPr lang="en-US" sz="25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5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= 16 + 25=41</a:t>
            </a:r>
            <a:endParaRPr lang="en-US" sz="25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D67A05D6-EDAC-4A18-9798-3BDAC5B0B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7076108"/>
              </p:ext>
            </p:extLst>
          </p:nvPr>
        </p:nvGraphicFramePr>
        <p:xfrm>
          <a:off x="5243575" y="5753780"/>
          <a:ext cx="1869616" cy="488976"/>
        </p:xfrm>
        <a:graphic>
          <a:graphicData uri="http://schemas.openxmlformats.org/presentationml/2006/ole">
            <p:oleObj spid="_x0000_s29708" name="Equation" r:id="rId3" imgW="825480" imgH="215640" progId="Equation.DSMT4">
              <p:embed/>
            </p:oleObj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529D65B-AB68-4ED1-AFF4-4AAE5176D2C4}"/>
              </a:ext>
            </a:extLst>
          </p:cNvPr>
          <p:cNvSpPr txBox="1"/>
          <p:nvPr/>
        </p:nvSpPr>
        <p:spPr>
          <a:xfrm>
            <a:off x="4067944" y="6252407"/>
            <a:ext cx="38466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Vậy cạnh hình thoi bằng </a:t>
            </a:r>
            <a:endParaRPr lang="vi-VN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7B7E603F-ECB0-4D60-83CE-3B635BE586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89510803"/>
              </p:ext>
            </p:extLst>
          </p:nvPr>
        </p:nvGraphicFramePr>
        <p:xfrm>
          <a:off x="7350199" y="6242050"/>
          <a:ext cx="1038225" cy="476250"/>
        </p:xfrm>
        <a:graphic>
          <a:graphicData uri="http://schemas.openxmlformats.org/presentationml/2006/ole">
            <p:oleObj spid="_x0000_s29709" name="Equation" r:id="rId4" imgW="469800" imgH="21564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02434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5" grpId="0" animBg="1"/>
      <p:bldP spid="10246" grpId="0" animBg="1"/>
      <p:bldP spid="10247" grpId="0" animBg="1"/>
      <p:bldP spid="10248" grpId="0"/>
      <p:bldP spid="10249" grpId="0"/>
      <p:bldP spid="81938" grpId="0" animBg="1"/>
      <p:bldP spid="81939" grpId="0" animBg="1"/>
      <p:bldP spid="81940" grpId="0"/>
      <p:bldP spid="46" grpId="0" animBg="1"/>
      <p:bldP spid="10" grpId="0"/>
      <p:bldP spid="47" grpId="0"/>
      <p:bldP spid="48" grpId="0"/>
      <p:bldP spid="49" grpId="0"/>
      <p:bldP spid="50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143250" y="42863"/>
            <a:ext cx="1371600" cy="1066800"/>
            <a:chOff x="2304" y="0"/>
            <a:chExt cx="864" cy="672"/>
          </a:xfrm>
        </p:grpSpPr>
        <p:sp>
          <p:nvSpPr>
            <p:cNvPr id="114695" name="Freeform 7"/>
            <p:cNvSpPr>
              <a:spLocks/>
            </p:cNvSpPr>
            <p:nvPr/>
          </p:nvSpPr>
          <p:spPr bwMode="auto">
            <a:xfrm>
              <a:off x="2304" y="0"/>
              <a:ext cx="864" cy="672"/>
            </a:xfrm>
            <a:custGeom>
              <a:avLst/>
              <a:gdLst/>
              <a:ahLst/>
              <a:cxnLst>
                <a:cxn ang="0">
                  <a:pos x="528" y="0"/>
                </a:cxn>
                <a:cxn ang="0">
                  <a:pos x="0" y="336"/>
                </a:cxn>
                <a:cxn ang="0">
                  <a:pos x="576" y="864"/>
                </a:cxn>
                <a:cxn ang="0">
                  <a:pos x="1008" y="240"/>
                </a:cxn>
                <a:cxn ang="0">
                  <a:pos x="528" y="0"/>
                </a:cxn>
              </a:cxnLst>
              <a:rect l="0" t="0" r="r" b="b"/>
              <a:pathLst>
                <a:path w="1008" h="864">
                  <a:moveTo>
                    <a:pt x="528" y="0"/>
                  </a:moveTo>
                  <a:lnTo>
                    <a:pt x="0" y="336"/>
                  </a:lnTo>
                  <a:lnTo>
                    <a:pt x="576" y="864"/>
                  </a:lnTo>
                  <a:lnTo>
                    <a:pt x="1008" y="240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FFCC66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755" name="Text Box 8"/>
            <p:cNvSpPr txBox="1">
              <a:spLocks noChangeArrowheads="1"/>
            </p:cNvSpPr>
            <p:nvPr/>
          </p:nvSpPr>
          <p:spPr bwMode="auto">
            <a:xfrm>
              <a:off x="2544" y="0"/>
              <a:ext cx="52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2400" b="1">
                  <a:solidFill>
                    <a:srgbClr val="9900CC"/>
                  </a:solidFill>
                  <a:latin typeface="Times New Roman" pitchFamily="18" charset="0"/>
                  <a:cs typeface="Arial" charset="0"/>
                </a:rPr>
                <a:t>Tứ giác</a:t>
              </a:r>
              <a:endParaRPr lang="en-US" altLang="en-US" sz="2400" b="1">
                <a:solidFill>
                  <a:srgbClr val="9900CC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071813" y="1963738"/>
            <a:ext cx="1981200" cy="830262"/>
            <a:chOff x="2112" y="912"/>
            <a:chExt cx="1248" cy="523"/>
          </a:xfrm>
        </p:grpSpPr>
        <p:sp>
          <p:nvSpPr>
            <p:cNvPr id="114698" name="Freeform 10"/>
            <p:cNvSpPr>
              <a:spLocks/>
            </p:cNvSpPr>
            <p:nvPr/>
          </p:nvSpPr>
          <p:spPr bwMode="auto">
            <a:xfrm>
              <a:off x="2112" y="912"/>
              <a:ext cx="1248" cy="480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0" y="576"/>
                </a:cxn>
                <a:cxn ang="0">
                  <a:pos x="1536" y="576"/>
                </a:cxn>
                <a:cxn ang="0">
                  <a:pos x="1056" y="0"/>
                </a:cxn>
                <a:cxn ang="0">
                  <a:pos x="240" y="0"/>
                </a:cxn>
              </a:cxnLst>
              <a:rect l="0" t="0" r="r" b="b"/>
              <a:pathLst>
                <a:path w="1536" h="576">
                  <a:moveTo>
                    <a:pt x="240" y="0"/>
                  </a:moveTo>
                  <a:lnTo>
                    <a:pt x="0" y="576"/>
                  </a:lnTo>
                  <a:lnTo>
                    <a:pt x="1536" y="576"/>
                  </a:lnTo>
                  <a:lnTo>
                    <a:pt x="1056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FCC66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753" name="Text Box 11"/>
            <p:cNvSpPr txBox="1">
              <a:spLocks noChangeArrowheads="1"/>
            </p:cNvSpPr>
            <p:nvPr/>
          </p:nvSpPr>
          <p:spPr bwMode="auto">
            <a:xfrm>
              <a:off x="2352" y="912"/>
              <a:ext cx="86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2400" b="1">
                  <a:solidFill>
                    <a:srgbClr val="9900CC"/>
                  </a:solidFill>
                  <a:latin typeface="Times New Roman" pitchFamily="18" charset="0"/>
                  <a:cs typeface="Arial" charset="0"/>
                </a:rPr>
                <a:t>Hình thang</a:t>
              </a:r>
              <a:endParaRPr lang="en-US" altLang="en-US" sz="2400" b="1">
                <a:solidFill>
                  <a:srgbClr val="9900CC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143250" y="3778250"/>
            <a:ext cx="2209800" cy="889000"/>
            <a:chOff x="2256" y="1728"/>
            <a:chExt cx="1392" cy="560"/>
          </a:xfrm>
        </p:grpSpPr>
        <p:sp>
          <p:nvSpPr>
            <p:cNvPr id="114701" name="Freeform 13"/>
            <p:cNvSpPr>
              <a:spLocks/>
            </p:cNvSpPr>
            <p:nvPr/>
          </p:nvSpPr>
          <p:spPr bwMode="auto">
            <a:xfrm>
              <a:off x="2304" y="1728"/>
              <a:ext cx="1152" cy="5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4"/>
                </a:cxn>
                <a:cxn ang="0">
                  <a:pos x="1248" y="624"/>
                </a:cxn>
                <a:cxn ang="0">
                  <a:pos x="816" y="0"/>
                </a:cxn>
                <a:cxn ang="0">
                  <a:pos x="0" y="0"/>
                </a:cxn>
              </a:cxnLst>
              <a:rect l="0" t="0" r="r" b="b"/>
              <a:pathLst>
                <a:path w="1248" h="624">
                  <a:moveTo>
                    <a:pt x="0" y="0"/>
                  </a:moveTo>
                  <a:lnTo>
                    <a:pt x="0" y="624"/>
                  </a:lnTo>
                  <a:lnTo>
                    <a:pt x="1248" y="624"/>
                  </a:lnTo>
                  <a:lnTo>
                    <a:pt x="8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66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751" name="Text Box 14"/>
            <p:cNvSpPr txBox="1">
              <a:spLocks noChangeArrowheads="1"/>
            </p:cNvSpPr>
            <p:nvPr/>
          </p:nvSpPr>
          <p:spPr bwMode="auto">
            <a:xfrm>
              <a:off x="2256" y="1824"/>
              <a:ext cx="139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pt-BR" altLang="en-US" sz="2400" b="1">
                  <a:solidFill>
                    <a:srgbClr val="9900CC"/>
                  </a:solidFill>
                  <a:latin typeface="Times New Roman" pitchFamily="18" charset="0"/>
                  <a:cs typeface="Arial" charset="0"/>
                </a:rPr>
                <a:t>     Hình 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pt-BR" altLang="en-US" sz="2400" b="1">
                  <a:solidFill>
                    <a:srgbClr val="9900CC"/>
                  </a:solidFill>
                  <a:latin typeface="Times New Roman" pitchFamily="18" charset="0"/>
                  <a:cs typeface="Arial" charset="0"/>
                </a:rPr>
                <a:t>thang vuông</a:t>
              </a:r>
              <a:endParaRPr lang="en-US" altLang="en-US" sz="2400" b="1">
                <a:solidFill>
                  <a:srgbClr val="9900CC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42875" y="3035300"/>
            <a:ext cx="1905000" cy="830263"/>
            <a:chOff x="192" y="1816"/>
            <a:chExt cx="1200" cy="523"/>
          </a:xfrm>
        </p:grpSpPr>
        <p:sp>
          <p:nvSpPr>
            <p:cNvPr id="114704" name="AutoShape 16"/>
            <p:cNvSpPr>
              <a:spLocks noChangeArrowheads="1"/>
            </p:cNvSpPr>
            <p:nvPr/>
          </p:nvSpPr>
          <p:spPr bwMode="auto">
            <a:xfrm rot="10800000">
              <a:off x="192" y="1816"/>
              <a:ext cx="1056" cy="48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66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749" name="Text Box 17"/>
            <p:cNvSpPr txBox="1">
              <a:spLocks noChangeArrowheads="1"/>
            </p:cNvSpPr>
            <p:nvPr/>
          </p:nvSpPr>
          <p:spPr bwMode="auto">
            <a:xfrm>
              <a:off x="336" y="1816"/>
              <a:ext cx="105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2400" b="1">
                  <a:solidFill>
                    <a:srgbClr val="9900CC"/>
                  </a:solidFill>
                  <a:latin typeface="Times New Roman" pitchFamily="18" charset="0"/>
                  <a:cs typeface="Arial" charset="0"/>
                </a:rPr>
                <a:t>   Hình       thang cân</a:t>
              </a:r>
              <a:endParaRPr lang="en-US" altLang="en-US" sz="2400" b="1">
                <a:solidFill>
                  <a:srgbClr val="9900CC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5872163" y="2971800"/>
            <a:ext cx="2057400" cy="838200"/>
            <a:chOff x="4134" y="1776"/>
            <a:chExt cx="1296" cy="528"/>
          </a:xfrm>
        </p:grpSpPr>
        <p:sp>
          <p:nvSpPr>
            <p:cNvPr id="114707" name="AutoShape 19"/>
            <p:cNvSpPr>
              <a:spLocks noChangeArrowheads="1"/>
            </p:cNvSpPr>
            <p:nvPr/>
          </p:nvSpPr>
          <p:spPr bwMode="auto">
            <a:xfrm>
              <a:off x="4134" y="1776"/>
              <a:ext cx="1296" cy="528"/>
            </a:xfrm>
            <a:prstGeom prst="parallelogram">
              <a:avLst>
                <a:gd name="adj" fmla="val 61364"/>
              </a:avLst>
            </a:prstGeom>
            <a:solidFill>
              <a:srgbClr val="FFCC66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29747" name="Text Box 20"/>
            <p:cNvSpPr txBox="1">
              <a:spLocks noChangeArrowheads="1"/>
            </p:cNvSpPr>
            <p:nvPr/>
          </p:nvSpPr>
          <p:spPr bwMode="auto">
            <a:xfrm>
              <a:off x="4269" y="1776"/>
              <a:ext cx="105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2400" b="1">
                  <a:solidFill>
                    <a:schemeClr val="tx2"/>
                  </a:solidFill>
                  <a:latin typeface="Times New Roman" pitchFamily="18" charset="0"/>
                  <a:cs typeface="Arial" charset="0"/>
                </a:rPr>
                <a:t>   </a:t>
              </a:r>
              <a:r>
                <a:rPr lang="pt-BR" altLang="en-US" sz="2400" b="1">
                  <a:solidFill>
                    <a:srgbClr val="9900CC"/>
                  </a:solidFill>
                  <a:latin typeface="Times New Roman" pitchFamily="18" charset="0"/>
                  <a:cs typeface="Arial" charset="0"/>
                </a:rPr>
                <a:t>Hình          bình hành        </a:t>
              </a:r>
              <a:endParaRPr lang="en-US" altLang="en-US" sz="2400" b="1">
                <a:solidFill>
                  <a:srgbClr val="9900CC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286125" y="5929313"/>
            <a:ext cx="1676400" cy="906462"/>
            <a:chOff x="2304" y="2784"/>
            <a:chExt cx="1056" cy="571"/>
          </a:xfrm>
        </p:grpSpPr>
        <p:sp>
          <p:nvSpPr>
            <p:cNvPr id="114710" name="Rectangle 22"/>
            <p:cNvSpPr>
              <a:spLocks noChangeArrowheads="1"/>
            </p:cNvSpPr>
            <p:nvPr/>
          </p:nvSpPr>
          <p:spPr bwMode="auto">
            <a:xfrm>
              <a:off x="2304" y="2784"/>
              <a:ext cx="912" cy="528"/>
            </a:xfrm>
            <a:prstGeom prst="rect">
              <a:avLst/>
            </a:prstGeom>
            <a:solidFill>
              <a:srgbClr val="FFCC66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745" name="Text Box 23"/>
            <p:cNvSpPr txBox="1">
              <a:spLocks noChangeArrowheads="1"/>
            </p:cNvSpPr>
            <p:nvPr/>
          </p:nvSpPr>
          <p:spPr bwMode="auto">
            <a:xfrm>
              <a:off x="2304" y="2832"/>
              <a:ext cx="105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2400" b="1">
                  <a:solidFill>
                    <a:schemeClr val="tx2"/>
                  </a:solidFill>
                  <a:latin typeface="Times New Roman" pitchFamily="18" charset="0"/>
                  <a:cs typeface="Arial" charset="0"/>
                </a:rPr>
                <a:t>   </a:t>
              </a:r>
              <a:r>
                <a:rPr lang="pt-BR" altLang="en-US" sz="2400" b="1">
                  <a:solidFill>
                    <a:srgbClr val="9900CC"/>
                  </a:solidFill>
                  <a:latin typeface="Times New Roman" pitchFamily="18" charset="0"/>
                  <a:cs typeface="Arial" charset="0"/>
                </a:rPr>
                <a:t>Hình            chữ  nhật</a:t>
              </a:r>
              <a:endParaRPr lang="en-US" altLang="en-US" sz="2400" b="1">
                <a:solidFill>
                  <a:srgbClr val="9900CC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5572125" y="5800725"/>
            <a:ext cx="1943100" cy="914400"/>
            <a:chOff x="3873" y="3063"/>
            <a:chExt cx="1224" cy="576"/>
          </a:xfrm>
        </p:grpSpPr>
        <p:sp>
          <p:nvSpPr>
            <p:cNvPr id="114713" name="AutoShape 25"/>
            <p:cNvSpPr>
              <a:spLocks noChangeArrowheads="1"/>
            </p:cNvSpPr>
            <p:nvPr/>
          </p:nvSpPr>
          <p:spPr bwMode="auto">
            <a:xfrm>
              <a:off x="3873" y="3063"/>
              <a:ext cx="1200" cy="576"/>
            </a:xfrm>
            <a:prstGeom prst="diamond">
              <a:avLst/>
            </a:prstGeom>
            <a:solidFill>
              <a:srgbClr val="FFCC66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743" name="Text Box 26"/>
            <p:cNvSpPr txBox="1">
              <a:spLocks noChangeArrowheads="1"/>
            </p:cNvSpPr>
            <p:nvPr/>
          </p:nvSpPr>
          <p:spPr bwMode="auto">
            <a:xfrm>
              <a:off x="4233" y="3102"/>
              <a:ext cx="86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2400" b="1">
                  <a:solidFill>
                    <a:srgbClr val="9900CC"/>
                  </a:solidFill>
                  <a:latin typeface="Times New Roman" pitchFamily="18" charset="0"/>
                  <a:cs typeface="Arial" charset="0"/>
                </a:rPr>
                <a:t>Hình thoi</a:t>
              </a:r>
              <a:endParaRPr lang="en-US" altLang="en-US" sz="2400" b="1">
                <a:solidFill>
                  <a:srgbClr val="9900CC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114719" name="Text Box 31"/>
          <p:cNvSpPr txBox="1">
            <a:spLocks noChangeArrowheads="1"/>
          </p:cNvSpPr>
          <p:nvPr/>
        </p:nvSpPr>
        <p:spPr bwMode="auto">
          <a:xfrm>
            <a:off x="5500688" y="1558925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Các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góc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đối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bằng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nhau</a:t>
            </a:r>
            <a:endParaRPr lang="en-US" altLang="en-US" b="1" dirty="0">
              <a:solidFill>
                <a:srgbClr val="99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4725" name="Line 37"/>
          <p:cNvSpPr>
            <a:spLocks noChangeShapeType="1"/>
          </p:cNvSpPr>
          <p:nvPr/>
        </p:nvSpPr>
        <p:spPr bwMode="auto">
          <a:xfrm>
            <a:off x="4071938" y="1071563"/>
            <a:ext cx="2668587" cy="1828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26" name="Text Box 38"/>
          <p:cNvSpPr txBox="1">
            <a:spLocks noChangeArrowheads="1"/>
          </p:cNvSpPr>
          <p:nvPr/>
        </p:nvSpPr>
        <p:spPr bwMode="auto">
          <a:xfrm rot="1985502">
            <a:off x="1052513" y="4946650"/>
            <a:ext cx="1484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1 góc vuông</a:t>
            </a:r>
            <a:endParaRPr lang="en-US" altLang="en-US" b="1">
              <a:solidFill>
                <a:srgbClr val="99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4728" name="Text Box 40"/>
          <p:cNvSpPr txBox="1">
            <a:spLocks noChangeArrowheads="1"/>
          </p:cNvSpPr>
          <p:nvPr/>
        </p:nvSpPr>
        <p:spPr bwMode="auto">
          <a:xfrm>
            <a:off x="3232150" y="3043238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1 góc vuông</a:t>
            </a:r>
            <a:endParaRPr lang="en-US" altLang="en-US" b="1">
              <a:solidFill>
                <a:srgbClr val="99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4731" name="Line 43"/>
          <p:cNvSpPr>
            <a:spLocks noChangeShapeType="1"/>
          </p:cNvSpPr>
          <p:nvPr/>
        </p:nvSpPr>
        <p:spPr bwMode="auto">
          <a:xfrm flipH="1">
            <a:off x="1714500" y="2414588"/>
            <a:ext cx="1420813" cy="871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32" name="Text Box 44"/>
          <p:cNvSpPr txBox="1">
            <a:spLocks noChangeArrowheads="1"/>
          </p:cNvSpPr>
          <p:nvPr/>
        </p:nvSpPr>
        <p:spPr bwMode="auto">
          <a:xfrm rot="-1938989">
            <a:off x="1257300" y="2257425"/>
            <a:ext cx="1684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pt-BR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2 góc kề một </a:t>
            </a:r>
          </a:p>
          <a:p>
            <a:pPr algn="ctr" eaLnBrk="1" hangingPunct="1"/>
            <a:r>
              <a:rPr lang="pt-BR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đáy bằng nhau</a:t>
            </a:r>
            <a:endParaRPr lang="en-US" altLang="en-US" b="1" dirty="0">
              <a:solidFill>
                <a:srgbClr val="99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9711" name="Line 45"/>
          <p:cNvSpPr>
            <a:spLocks noChangeShapeType="1"/>
          </p:cNvSpPr>
          <p:nvPr/>
        </p:nvSpPr>
        <p:spPr bwMode="auto">
          <a:xfrm>
            <a:off x="0" y="510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38" name="Text Box 50"/>
          <p:cNvSpPr txBox="1">
            <a:spLocks noChangeArrowheads="1"/>
          </p:cNvSpPr>
          <p:nvPr/>
        </p:nvSpPr>
        <p:spPr bwMode="auto">
          <a:xfrm>
            <a:off x="422275" y="5939432"/>
            <a:ext cx="135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GB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3 </a:t>
            </a:r>
            <a:r>
              <a:rPr lang="en-GB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góc</a:t>
            </a:r>
            <a:r>
              <a:rPr lang="en-GB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GB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vuông</a:t>
            </a:r>
            <a:endParaRPr lang="en-US" altLang="en-US" b="1" dirty="0">
              <a:solidFill>
                <a:srgbClr val="99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6" name="Line 37"/>
          <p:cNvSpPr>
            <a:spLocks noChangeShapeType="1"/>
          </p:cNvSpPr>
          <p:nvPr/>
        </p:nvSpPr>
        <p:spPr bwMode="auto">
          <a:xfrm>
            <a:off x="714375" y="4071938"/>
            <a:ext cx="2668588" cy="1828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43"/>
          <p:cNvSpPr>
            <a:spLocks noChangeShapeType="1"/>
          </p:cNvSpPr>
          <p:nvPr/>
        </p:nvSpPr>
        <p:spPr bwMode="auto">
          <a:xfrm flipH="1">
            <a:off x="4429125" y="4071938"/>
            <a:ext cx="1928813" cy="16430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44"/>
          <p:cNvSpPr txBox="1">
            <a:spLocks noChangeArrowheads="1"/>
          </p:cNvSpPr>
          <p:nvPr/>
        </p:nvSpPr>
        <p:spPr bwMode="auto">
          <a:xfrm rot="-2508993">
            <a:off x="4576763" y="4537075"/>
            <a:ext cx="1481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1góc vuông</a:t>
            </a:r>
          </a:p>
        </p:txBody>
      </p:sp>
      <p:sp>
        <p:nvSpPr>
          <p:cNvPr id="50" name="Text Box 44"/>
          <p:cNvSpPr txBox="1">
            <a:spLocks noChangeArrowheads="1"/>
          </p:cNvSpPr>
          <p:nvPr/>
        </p:nvSpPr>
        <p:spPr bwMode="auto">
          <a:xfrm rot="-2379155">
            <a:off x="4862513" y="4800600"/>
            <a:ext cx="1617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2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đường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chéo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eaLnBrk="1" hangingPunct="1"/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bằng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nhau</a:t>
            </a:r>
            <a:endParaRPr lang="en-US" altLang="en-US" b="1" dirty="0">
              <a:solidFill>
                <a:srgbClr val="99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2" name="Text Box 44"/>
          <p:cNvSpPr txBox="1">
            <a:spLocks noChangeArrowheads="1"/>
          </p:cNvSpPr>
          <p:nvPr/>
        </p:nvSpPr>
        <p:spPr bwMode="auto">
          <a:xfrm rot="-1938989">
            <a:off x="1720850" y="2874963"/>
            <a:ext cx="1587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2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đường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chéo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bằng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nhau</a:t>
            </a:r>
            <a:endParaRPr lang="en-US" altLang="en-US" b="1" dirty="0">
              <a:solidFill>
                <a:srgbClr val="9900CC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rot="5400000">
            <a:off x="3358356" y="3213894"/>
            <a:ext cx="1000125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3572669" y="1499394"/>
            <a:ext cx="5715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4357688" y="714375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+ Các cạnh đối song song</a:t>
            </a:r>
            <a:endParaRPr lang="en-US" altLang="en-US" b="1" dirty="0">
              <a:solidFill>
                <a:srgbClr val="99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4572000" y="1000125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+ Các cạnh đối bằng nhau</a:t>
            </a:r>
            <a:endParaRPr lang="en-US" altLang="en-US" b="1" dirty="0">
              <a:solidFill>
                <a:srgbClr val="99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4857750" y="1285875"/>
            <a:ext cx="407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+ 2 cạnh đối song song và bằng nhau</a:t>
            </a:r>
            <a:endParaRPr lang="en-US" altLang="en-US" b="1" dirty="0">
              <a:solidFill>
                <a:srgbClr val="99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1438275" y="1223963"/>
            <a:ext cx="2562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Hai cạnh đối song song</a:t>
            </a:r>
            <a:endParaRPr lang="en-US" altLang="en-US" b="1">
              <a:solidFill>
                <a:srgbClr val="99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5796136" y="1854200"/>
            <a:ext cx="3143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+ 2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đường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chéo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cắt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nhau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tại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trung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điểm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mỗi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đường</a:t>
            </a:r>
            <a:endParaRPr lang="en-US" altLang="en-US" b="1" dirty="0">
              <a:solidFill>
                <a:srgbClr val="9900CC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5000625" y="2571750"/>
            <a:ext cx="1071563" cy="7858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38"/>
          <p:cNvSpPr txBox="1">
            <a:spLocks noChangeArrowheads="1"/>
          </p:cNvSpPr>
          <p:nvPr/>
        </p:nvSpPr>
        <p:spPr bwMode="auto">
          <a:xfrm rot="2122985">
            <a:off x="4668838" y="3078163"/>
            <a:ext cx="1654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b="1" dirty="0">
                <a:solidFill>
                  <a:srgbClr val="9966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pt-BR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2 cạnh bên                  song song</a:t>
            </a:r>
            <a:endParaRPr lang="en-US" altLang="en-US" b="1" dirty="0">
              <a:solidFill>
                <a:srgbClr val="9900CC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rot="5400000">
            <a:off x="3642519" y="5285581"/>
            <a:ext cx="5715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 Box 40"/>
          <p:cNvSpPr txBox="1">
            <a:spLocks noChangeArrowheads="1"/>
          </p:cNvSpPr>
          <p:nvPr/>
        </p:nvSpPr>
        <p:spPr bwMode="auto">
          <a:xfrm>
            <a:off x="3186113" y="4857750"/>
            <a:ext cx="1428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2 cạnh bên song song</a:t>
            </a:r>
            <a:endParaRPr lang="en-US" altLang="en-US" b="1" dirty="0">
              <a:solidFill>
                <a:srgbClr val="99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8" name="Text Box 31"/>
          <p:cNvSpPr txBox="1">
            <a:spLocks noChangeArrowheads="1"/>
          </p:cNvSpPr>
          <p:nvPr/>
        </p:nvSpPr>
        <p:spPr bwMode="auto">
          <a:xfrm>
            <a:off x="6465887" y="3929063"/>
            <a:ext cx="257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+ 2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cạnh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kề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bằng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nhau</a:t>
            </a:r>
            <a:endParaRPr lang="en-US" altLang="en-US" b="1" dirty="0">
              <a:solidFill>
                <a:srgbClr val="99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6465886" y="4357688"/>
            <a:ext cx="28586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+ 2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đường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chéo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vuông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góc</a:t>
            </a:r>
            <a:endParaRPr lang="en-US" altLang="en-US" b="1" dirty="0">
              <a:solidFill>
                <a:srgbClr val="99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6372200" y="4786313"/>
            <a:ext cx="27146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+ 1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đường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chéo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là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phân</a:t>
            </a:r>
            <a:endParaRPr lang="en-US" altLang="en-US" b="1" dirty="0">
              <a:solidFill>
                <a:srgbClr val="9900CC"/>
              </a:solidFill>
              <a:latin typeface="Times New Roman" pitchFamily="18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giác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một</a:t>
            </a:r>
            <a:r>
              <a:rPr lang="en-US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góc</a:t>
            </a:r>
            <a:endParaRPr lang="en-US" altLang="en-US" b="1" dirty="0">
              <a:solidFill>
                <a:srgbClr val="9900CC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9" name="Group 112"/>
          <p:cNvGrpSpPr>
            <a:grpSpLocks/>
          </p:cNvGrpSpPr>
          <p:nvPr/>
        </p:nvGrpSpPr>
        <p:grpSpPr bwMode="auto">
          <a:xfrm>
            <a:off x="69850" y="357188"/>
            <a:ext cx="3001963" cy="5930900"/>
            <a:chOff x="69818" y="357166"/>
            <a:chExt cx="3001984" cy="5930942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71406" y="357166"/>
              <a:ext cx="2928957" cy="15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>
              <a:off x="-2893272" y="3321843"/>
              <a:ext cx="5927767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71406" y="6286520"/>
              <a:ext cx="3000396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08"/>
          <p:cNvGrpSpPr>
            <a:grpSpLocks/>
          </p:cNvGrpSpPr>
          <p:nvPr/>
        </p:nvGrpSpPr>
        <p:grpSpPr bwMode="auto">
          <a:xfrm>
            <a:off x="5038725" y="373063"/>
            <a:ext cx="4037013" cy="5868987"/>
            <a:chOff x="5038085" y="373218"/>
            <a:chExt cx="4037970" cy="5869160"/>
          </a:xfrm>
        </p:grpSpPr>
        <p:cxnSp>
          <p:nvCxnSpPr>
            <p:cNvPr id="29736" name="AutoShape 34"/>
            <p:cNvCxnSpPr>
              <a:cxnSpLocks noChangeShapeType="1"/>
            </p:cNvCxnSpPr>
            <p:nvPr/>
          </p:nvCxnSpPr>
          <p:spPr bwMode="auto">
            <a:xfrm>
              <a:off x="5038085" y="373218"/>
              <a:ext cx="4037970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9" name="Straight Connector 98"/>
            <p:cNvCxnSpPr/>
            <p:nvPr/>
          </p:nvCxnSpPr>
          <p:spPr>
            <a:xfrm rot="5400000">
              <a:off x="6144649" y="3312560"/>
              <a:ext cx="5858048" cy="15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rot="10800000">
              <a:off x="7643791" y="6228091"/>
              <a:ext cx="1429089" cy="158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Text Box 31"/>
          <p:cNvSpPr txBox="1">
            <a:spLocks noChangeArrowheads="1"/>
          </p:cNvSpPr>
          <p:nvPr/>
        </p:nvSpPr>
        <p:spPr bwMode="auto">
          <a:xfrm>
            <a:off x="7164288" y="5867425"/>
            <a:ext cx="194964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b="1" dirty="0">
                <a:solidFill>
                  <a:srgbClr val="9900CC"/>
                </a:solidFill>
                <a:latin typeface="Times New Roman" pitchFamily="18" charset="0"/>
                <a:cs typeface="Arial" charset="0"/>
              </a:rPr>
              <a:t>4 cạnh bằng nhau</a:t>
            </a:r>
            <a:endParaRPr lang="en-US" altLang="en-US" b="1" dirty="0">
              <a:solidFill>
                <a:srgbClr val="9900CC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 rot="5400000">
            <a:off x="5642769" y="4715669"/>
            <a:ext cx="17145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114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14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1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1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9" grpId="0"/>
      <p:bldP spid="114725" grpId="0" animBg="1"/>
      <p:bldP spid="114726" grpId="0"/>
      <p:bldP spid="114728" grpId="0"/>
      <p:bldP spid="114731" grpId="0" animBg="1"/>
      <p:bldP spid="114732" grpId="0"/>
      <p:bldP spid="114738" grpId="0"/>
      <p:bldP spid="46" grpId="0" animBg="1"/>
      <p:bldP spid="48" grpId="0" animBg="1"/>
      <p:bldP spid="49" grpId="0"/>
      <p:bldP spid="50" grpId="0"/>
      <p:bldP spid="52" grpId="0"/>
      <p:bldP spid="74" grpId="0"/>
      <p:bldP spid="75" grpId="0"/>
      <p:bldP spid="76" grpId="0"/>
      <p:bldP spid="77" grpId="0"/>
      <p:bldP spid="78" grpId="0"/>
      <p:bldP spid="83" grpId="0"/>
      <p:bldP spid="85" grpId="0"/>
      <p:bldP spid="88" grpId="0"/>
      <p:bldP spid="89" grpId="0"/>
      <p:bldP spid="90" grpId="0"/>
      <p:bldP spid="1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85" descr="131015Hinh-nen-popowerpoint-tham-co-xanh-mu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33400" y="5486400"/>
            <a:ext cx="1203325" cy="1052513"/>
            <a:chOff x="4656" y="3312"/>
            <a:chExt cx="768" cy="672"/>
          </a:xfrm>
        </p:grpSpPr>
        <p:pic>
          <p:nvPicPr>
            <p:cNvPr id="7453" name="Picture 27" descr="atom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312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54" name="Picture 28" descr="SAO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840"/>
              <a:ext cx="7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2433171" y="1683911"/>
            <a:ext cx="3124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 HỌC 8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0" y="0"/>
            <a:ext cx="2840038" cy="2227263"/>
            <a:chOff x="2928" y="384"/>
            <a:chExt cx="1789" cy="1403"/>
          </a:xfrm>
        </p:grpSpPr>
        <p:sp>
          <p:nvSpPr>
            <p:cNvPr id="7363" name="Oval 47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64" name="Oval 48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65" name="Freeform 49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66" name="Freeform 50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67" name="Freeform 51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68" name="Freeform 52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69" name="Freeform 53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70" name="Freeform 54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71" name="Freeform 55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72" name="Freeform 56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73" name="Freeform 57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74" name="Freeform 58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75" name="Freeform 59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76" name="Freeform 60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77" name="Freeform 61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78" name="Freeform 62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79" name="Freeform 63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80" name="Freeform 64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81" name="Freeform 65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82" name="Freeform 66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83" name="Freeform 67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84" name="Freeform 68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85" name="Freeform 69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86" name="Freeform 70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87" name="Freeform 71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88" name="Freeform 72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89" name="Freeform 73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90" name="Freeform 74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91" name="Freeform 75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92" name="Freeform 76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93" name="Freeform 77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94" name="Freeform 78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95" name="Freeform 79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96" name="Freeform 80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97" name="Freeform 81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98" name="Freeform 82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99" name="Freeform 83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00" name="Freeform 84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01" name="Freeform 85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02" name="Freeform 86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03" name="Freeform 87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04" name="Freeform 88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05" name="Freeform 89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06" name="Freeform 90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07" name="Freeform 91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08" name="Freeform 92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09" name="Freeform 93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10" name="Freeform 94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11" name="Freeform 95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12" name="Freeform 96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13" name="Freeform 97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14" name="Freeform 98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15" name="Freeform 99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16" name="Freeform 100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17" name="Freeform 101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18" name="Freeform 102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19" name="Freeform 103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20" name="Freeform 104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21" name="Freeform 105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22" name="Freeform 106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23" name="Freeform 107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24" name="Freeform 108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25" name="Freeform 109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26" name="Freeform 110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27" name="Freeform 111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28" name="Freeform 112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29" name="Freeform 113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30" name="Freeform 114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31" name="Freeform 115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32" name="Arc 116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33" name="Arc 117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34" name="Arc 118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35" name="Arc 119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36" name="Arc 120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37" name="Arc 121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38" name="Arc 122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39" name="Arc 123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40" name="Freeform 124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41" name="Freeform 125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42" name="Arc 126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43" name="Arc 127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44" name="Arc 128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45" name="Freeform 129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46" name="Freeform 130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47" name="Freeform 131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48" name="Freeform 132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49" name="Freeform 133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1 w 776"/>
                <a:gd name="T5" fmla="*/ 0 h 2368"/>
                <a:gd name="T6" fmla="*/ 1 w 776"/>
                <a:gd name="T7" fmla="*/ 0 h 2368"/>
                <a:gd name="T8" fmla="*/ 1 w 776"/>
                <a:gd name="T9" fmla="*/ 0 h 2368"/>
                <a:gd name="T10" fmla="*/ 1 w 776"/>
                <a:gd name="T11" fmla="*/ 0 h 2368"/>
                <a:gd name="T12" fmla="*/ 1 w 776"/>
                <a:gd name="T13" fmla="*/ 0 h 2368"/>
                <a:gd name="T14" fmla="*/ 1 w 776"/>
                <a:gd name="T15" fmla="*/ 0 h 2368"/>
                <a:gd name="T16" fmla="*/ 1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1 w 776"/>
                <a:gd name="T23" fmla="*/ 0 h 2368"/>
                <a:gd name="T24" fmla="*/ 1 w 776"/>
                <a:gd name="T25" fmla="*/ 0 h 2368"/>
                <a:gd name="T26" fmla="*/ 1 w 776"/>
                <a:gd name="T27" fmla="*/ 0 h 2368"/>
                <a:gd name="T28" fmla="*/ 1 w 776"/>
                <a:gd name="T29" fmla="*/ 0 h 2368"/>
                <a:gd name="T30" fmla="*/ 1 w 776"/>
                <a:gd name="T31" fmla="*/ 0 h 2368"/>
                <a:gd name="T32" fmla="*/ 1 w 776"/>
                <a:gd name="T33" fmla="*/ 0 h 2368"/>
                <a:gd name="T34" fmla="*/ 1 w 776"/>
                <a:gd name="T35" fmla="*/ 0 h 2368"/>
                <a:gd name="T36" fmla="*/ 1 w 776"/>
                <a:gd name="T37" fmla="*/ 0 h 2368"/>
                <a:gd name="T38" fmla="*/ 1 w 776"/>
                <a:gd name="T39" fmla="*/ 0 h 2368"/>
                <a:gd name="T40" fmla="*/ 1 w 776"/>
                <a:gd name="T41" fmla="*/ 0 h 2368"/>
                <a:gd name="T42" fmla="*/ 1 w 776"/>
                <a:gd name="T43" fmla="*/ 0 h 2368"/>
                <a:gd name="T44" fmla="*/ 1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50" name="Freeform 134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51" name="Freeform 135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52" name="Freeform 136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137"/>
          <p:cNvGrpSpPr>
            <a:grpSpLocks/>
          </p:cNvGrpSpPr>
          <p:nvPr/>
        </p:nvGrpSpPr>
        <p:grpSpPr bwMode="auto">
          <a:xfrm>
            <a:off x="5105400" y="1066800"/>
            <a:ext cx="2840038" cy="2227263"/>
            <a:chOff x="2928" y="384"/>
            <a:chExt cx="1789" cy="1403"/>
          </a:xfrm>
        </p:grpSpPr>
        <p:sp>
          <p:nvSpPr>
            <p:cNvPr id="7273" name="Oval 138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74" name="Oval 139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75" name="Freeform 140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76" name="Freeform 141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77" name="Freeform 142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78" name="Freeform 143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79" name="Freeform 144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80" name="Freeform 145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81" name="Freeform 146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82" name="Freeform 147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83" name="Freeform 148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84" name="Freeform 149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85" name="Freeform 150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86" name="Freeform 151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87" name="Freeform 152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88" name="Freeform 153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89" name="Freeform 154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90" name="Freeform 155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91" name="Freeform 156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92" name="Freeform 157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93" name="Freeform 158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94" name="Freeform 159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95" name="Freeform 160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96" name="Freeform 161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97" name="Freeform 162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98" name="Freeform 163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99" name="Freeform 164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00" name="Freeform 165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01" name="Freeform 166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02" name="Freeform 167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03" name="Freeform 168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04" name="Freeform 169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05" name="Freeform 170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06" name="Freeform 171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07" name="Freeform 172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08" name="Freeform 173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09" name="Freeform 174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10" name="Freeform 175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11" name="Freeform 176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12" name="Freeform 177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13" name="Freeform 178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14" name="Freeform 179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15" name="Freeform 180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16" name="Freeform 181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17" name="Freeform 182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18" name="Freeform 183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19" name="Freeform 184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20" name="Freeform 185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21" name="Freeform 186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22" name="Freeform 187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23" name="Freeform 188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24" name="Freeform 189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25" name="Freeform 190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26" name="Freeform 191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27" name="Freeform 192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28" name="Freeform 193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29" name="Freeform 194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0" name="Freeform 195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1" name="Freeform 196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2" name="Freeform 197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3" name="Freeform 198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4" name="Freeform 199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5" name="Freeform 200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6" name="Freeform 201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7" name="Freeform 202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8" name="Freeform 203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39" name="Freeform 204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40" name="Freeform 205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41" name="Freeform 206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42" name="Arc 207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43" name="Arc 208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44" name="Arc 209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45" name="Arc 210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46" name="Arc 211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47" name="Arc 212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48" name="Arc 213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49" name="Arc 214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50" name="Freeform 215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51" name="Freeform 216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52" name="Arc 217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53" name="Arc 218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54" name="Arc 219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55" name="Freeform 220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56" name="Freeform 221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57" name="Freeform 222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58" name="Freeform 223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59" name="Freeform 224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1 w 776"/>
                <a:gd name="T5" fmla="*/ 0 h 2368"/>
                <a:gd name="T6" fmla="*/ 1 w 776"/>
                <a:gd name="T7" fmla="*/ 0 h 2368"/>
                <a:gd name="T8" fmla="*/ 1 w 776"/>
                <a:gd name="T9" fmla="*/ 0 h 2368"/>
                <a:gd name="T10" fmla="*/ 1 w 776"/>
                <a:gd name="T11" fmla="*/ 0 h 2368"/>
                <a:gd name="T12" fmla="*/ 1 w 776"/>
                <a:gd name="T13" fmla="*/ 0 h 2368"/>
                <a:gd name="T14" fmla="*/ 1 w 776"/>
                <a:gd name="T15" fmla="*/ 0 h 2368"/>
                <a:gd name="T16" fmla="*/ 1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1 w 776"/>
                <a:gd name="T23" fmla="*/ 0 h 2368"/>
                <a:gd name="T24" fmla="*/ 1 w 776"/>
                <a:gd name="T25" fmla="*/ 0 h 2368"/>
                <a:gd name="T26" fmla="*/ 1 w 776"/>
                <a:gd name="T27" fmla="*/ 0 h 2368"/>
                <a:gd name="T28" fmla="*/ 1 w 776"/>
                <a:gd name="T29" fmla="*/ 0 h 2368"/>
                <a:gd name="T30" fmla="*/ 1 w 776"/>
                <a:gd name="T31" fmla="*/ 0 h 2368"/>
                <a:gd name="T32" fmla="*/ 1 w 776"/>
                <a:gd name="T33" fmla="*/ 0 h 2368"/>
                <a:gd name="T34" fmla="*/ 1 w 776"/>
                <a:gd name="T35" fmla="*/ 0 h 2368"/>
                <a:gd name="T36" fmla="*/ 1 w 776"/>
                <a:gd name="T37" fmla="*/ 0 h 2368"/>
                <a:gd name="T38" fmla="*/ 1 w 776"/>
                <a:gd name="T39" fmla="*/ 0 h 2368"/>
                <a:gd name="T40" fmla="*/ 1 w 776"/>
                <a:gd name="T41" fmla="*/ 0 h 2368"/>
                <a:gd name="T42" fmla="*/ 1 w 776"/>
                <a:gd name="T43" fmla="*/ 0 h 2368"/>
                <a:gd name="T44" fmla="*/ 1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60" name="Freeform 225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61" name="Freeform 226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62" name="Freeform 227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228"/>
          <p:cNvGrpSpPr>
            <a:grpSpLocks/>
          </p:cNvGrpSpPr>
          <p:nvPr/>
        </p:nvGrpSpPr>
        <p:grpSpPr bwMode="auto">
          <a:xfrm>
            <a:off x="6019800" y="4630738"/>
            <a:ext cx="2840038" cy="2227262"/>
            <a:chOff x="2928" y="384"/>
            <a:chExt cx="1789" cy="1403"/>
          </a:xfrm>
        </p:grpSpPr>
        <p:sp>
          <p:nvSpPr>
            <p:cNvPr id="7183" name="Oval 229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84" name="Oval 230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85" name="Freeform 231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86" name="Freeform 232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87" name="Freeform 233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88" name="Freeform 234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89" name="Freeform 235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90" name="Freeform 236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91" name="Freeform 237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92" name="Freeform 238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93" name="Freeform 239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94" name="Freeform 240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95" name="Freeform 241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96" name="Freeform 242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97" name="Freeform 243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98" name="Freeform 244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99" name="Freeform 245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00" name="Freeform 246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01" name="Freeform 247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02" name="Freeform 248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03" name="Freeform 249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04" name="Freeform 250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05" name="Freeform 251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06" name="Freeform 252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07" name="Freeform 253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08" name="Freeform 254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09" name="Freeform 255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10" name="Freeform 256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11" name="Freeform 257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12" name="Freeform 258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13" name="Freeform 259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14" name="Freeform 260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15" name="Freeform 261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16" name="Freeform 262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17" name="Freeform 263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18" name="Freeform 264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19" name="Freeform 265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20" name="Freeform 266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21" name="Freeform 267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22" name="Freeform 268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23" name="Freeform 269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24" name="Freeform 270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25" name="Freeform 271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26" name="Freeform 272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27" name="Freeform 273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28" name="Freeform 274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29" name="Freeform 275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30" name="Freeform 276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31" name="Freeform 277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32" name="Freeform 278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33" name="Freeform 279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34" name="Freeform 280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35" name="Freeform 281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36" name="Freeform 282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37" name="Freeform 283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38" name="Freeform 284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39" name="Freeform 285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40" name="Freeform 286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41" name="Freeform 287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42" name="Freeform 288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43" name="Freeform 289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44" name="Freeform 290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45" name="Freeform 291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46" name="Freeform 292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47" name="Freeform 293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48" name="Freeform 294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49" name="Freeform 295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50" name="Freeform 296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51" name="Freeform 297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52" name="Arc 298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53" name="Arc 299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54" name="Arc 300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55" name="Arc 301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56" name="Arc 302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57" name="Arc 303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58" name="Arc 304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59" name="Arc 305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60" name="Freeform 306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61" name="Freeform 307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62" name="Arc 308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63" name="Arc 309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64" name="Arc 310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65" name="Freeform 311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66" name="Freeform 312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67" name="Freeform 313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68" name="Freeform 314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69" name="Freeform 315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1 w 776"/>
                <a:gd name="T5" fmla="*/ 0 h 2368"/>
                <a:gd name="T6" fmla="*/ 1 w 776"/>
                <a:gd name="T7" fmla="*/ 0 h 2368"/>
                <a:gd name="T8" fmla="*/ 1 w 776"/>
                <a:gd name="T9" fmla="*/ 0 h 2368"/>
                <a:gd name="T10" fmla="*/ 1 w 776"/>
                <a:gd name="T11" fmla="*/ 0 h 2368"/>
                <a:gd name="T12" fmla="*/ 1 w 776"/>
                <a:gd name="T13" fmla="*/ 0 h 2368"/>
                <a:gd name="T14" fmla="*/ 1 w 776"/>
                <a:gd name="T15" fmla="*/ 0 h 2368"/>
                <a:gd name="T16" fmla="*/ 1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1 w 776"/>
                <a:gd name="T23" fmla="*/ 0 h 2368"/>
                <a:gd name="T24" fmla="*/ 1 w 776"/>
                <a:gd name="T25" fmla="*/ 0 h 2368"/>
                <a:gd name="T26" fmla="*/ 1 w 776"/>
                <a:gd name="T27" fmla="*/ 0 h 2368"/>
                <a:gd name="T28" fmla="*/ 1 w 776"/>
                <a:gd name="T29" fmla="*/ 0 h 2368"/>
                <a:gd name="T30" fmla="*/ 1 w 776"/>
                <a:gd name="T31" fmla="*/ 0 h 2368"/>
                <a:gd name="T32" fmla="*/ 1 w 776"/>
                <a:gd name="T33" fmla="*/ 0 h 2368"/>
                <a:gd name="T34" fmla="*/ 1 w 776"/>
                <a:gd name="T35" fmla="*/ 0 h 2368"/>
                <a:gd name="T36" fmla="*/ 1 w 776"/>
                <a:gd name="T37" fmla="*/ 0 h 2368"/>
                <a:gd name="T38" fmla="*/ 1 w 776"/>
                <a:gd name="T39" fmla="*/ 0 h 2368"/>
                <a:gd name="T40" fmla="*/ 1 w 776"/>
                <a:gd name="T41" fmla="*/ 0 h 2368"/>
                <a:gd name="T42" fmla="*/ 1 w 776"/>
                <a:gd name="T43" fmla="*/ 0 h 2368"/>
                <a:gd name="T44" fmla="*/ 1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70" name="Freeform 316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71" name="Freeform 317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72" name="Freeform 318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751" name="AutoShape 319"/>
          <p:cNvSpPr>
            <a:spLocks noChangeArrowheads="1"/>
          </p:cNvSpPr>
          <p:nvPr/>
        </p:nvSpPr>
        <p:spPr bwMode="auto">
          <a:xfrm>
            <a:off x="4495800" y="838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52" name="AutoShape 320"/>
          <p:cNvSpPr>
            <a:spLocks noChangeArrowheads="1"/>
          </p:cNvSpPr>
          <p:nvPr/>
        </p:nvSpPr>
        <p:spPr bwMode="auto">
          <a:xfrm>
            <a:off x="3124200" y="45720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53" name="AutoShape 321"/>
          <p:cNvSpPr>
            <a:spLocks noChangeArrowheads="1"/>
          </p:cNvSpPr>
          <p:nvPr/>
        </p:nvSpPr>
        <p:spPr bwMode="auto">
          <a:xfrm>
            <a:off x="6172200" y="4038600"/>
            <a:ext cx="493713" cy="539750"/>
          </a:xfrm>
          <a:prstGeom prst="star4">
            <a:avLst>
              <a:gd name="adj" fmla="val 1238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54" name="AutoShape 322"/>
          <p:cNvSpPr>
            <a:spLocks noChangeArrowheads="1"/>
          </p:cNvSpPr>
          <p:nvPr/>
        </p:nvSpPr>
        <p:spPr bwMode="auto">
          <a:xfrm>
            <a:off x="2057400" y="2514600"/>
            <a:ext cx="493713" cy="539750"/>
          </a:xfrm>
          <a:prstGeom prst="star4">
            <a:avLst>
              <a:gd name="adj" fmla="val 1238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55" name="WordArt 323"/>
          <p:cNvSpPr>
            <a:spLocks noChangeArrowheads="1" noChangeShapeType="1" noTextEdit="1"/>
          </p:cNvSpPr>
          <p:nvPr/>
        </p:nvSpPr>
        <p:spPr bwMode="auto">
          <a:xfrm>
            <a:off x="1476940" y="2742407"/>
            <a:ext cx="5496665" cy="11437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33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BÀI 11. HÌNH THOI</a:t>
            </a:r>
          </a:p>
        </p:txBody>
      </p:sp>
    </p:spTree>
    <p:extLst>
      <p:ext uri="{BB962C8B-B14F-4D97-AF65-F5344CB8AC3E}">
        <p14:creationId xmlns:p14="http://schemas.microsoft.com/office/powerpoint/2010/main" xmlns="" val="672607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87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9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9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7" grpId="0"/>
      <p:bldP spid="18467" grpId="1"/>
      <p:bldP spid="18751" grpId="0" animBg="1"/>
      <p:bldP spid="18752" grpId="0" animBg="1"/>
      <p:bldP spid="18753" grpId="0" animBg="1"/>
      <p:bldP spid="18754" grpId="0" animBg="1"/>
      <p:bldP spid="187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11-GreenFlow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95288" y="1390650"/>
            <a:ext cx="8497887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/>
          <a:p>
            <a:pPr eaLnBrk="1" hangingPunct="1">
              <a:buFontTx/>
              <a:buChar char="-"/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Học thuộc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định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nghĩa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tính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chất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dấu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hiệu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nhận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biết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hình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thoi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chứng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minh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các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định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lí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Ôn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lại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tính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chất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dấu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hiệu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nhận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biết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hình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bình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hành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hình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chữ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nhật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Làm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tập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74, 76 SGK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trang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106.</a:t>
            </a:r>
          </a:p>
          <a:p>
            <a:pPr eaLnBrk="1" hangingPunct="1">
              <a:buFontTx/>
              <a:buChar char="-"/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Tiết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sau</a:t>
            </a:r>
            <a:r>
              <a:rPr lang="vi-VN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chúng ta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luyện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tập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. </a:t>
            </a:r>
          </a:p>
        </p:txBody>
      </p:sp>
      <p:sp>
        <p:nvSpPr>
          <p:cNvPr id="95236" name="WordArt 4"/>
          <p:cNvSpPr>
            <a:spLocks noChangeArrowheads="1" noChangeShapeType="1" noTextEdit="1"/>
          </p:cNvSpPr>
          <p:nvPr/>
        </p:nvSpPr>
        <p:spPr bwMode="auto">
          <a:xfrm>
            <a:off x="1979613" y="333375"/>
            <a:ext cx="5184775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+mn-lt"/>
                <a:ea typeface="+mn-lt"/>
                <a:cs typeface="+mn-lt"/>
              </a:rPr>
              <a:t>BÀI TẬP VỀ NHÀ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1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2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850"/>
                            </p:stCondLst>
                            <p:childTnLst>
                              <p:par>
                                <p:cTn id="3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2" name="Rectangle 2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76200" cmpd="tri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44" name="Rectangle 3077"/>
          <p:cNvSpPr>
            <a:spLocks noChangeArrowheads="1" noChangeShapeType="1" noTextEdit="1"/>
          </p:cNvSpPr>
          <p:nvPr/>
        </p:nvSpPr>
        <p:spPr bwMode="auto">
          <a:xfrm>
            <a:off x="2195513" y="44624"/>
            <a:ext cx="4419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HÌNH THOI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0" y="1052513"/>
            <a:ext cx="2124075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388" y="1557338"/>
            <a:ext cx="4000500" cy="2465387"/>
            <a:chOff x="2404" y="1389"/>
            <a:chExt cx="3356" cy="1764"/>
          </a:xfrm>
        </p:grpSpPr>
        <p:sp>
          <p:nvSpPr>
            <p:cNvPr id="12305" name="Text Box 5"/>
            <p:cNvSpPr txBox="1">
              <a:spLocks noChangeArrowheads="1"/>
            </p:cNvSpPr>
            <p:nvPr/>
          </p:nvSpPr>
          <p:spPr bwMode="auto">
            <a:xfrm>
              <a:off x="5354" y="2125"/>
              <a:ext cx="40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B050"/>
                  </a:solidFill>
                  <a:latin typeface=".VnArial" pitchFamily="34" charset="0"/>
                  <a:cs typeface="Arial" charset="0"/>
                  <a:sym typeface="Symbol" pitchFamily="18" charset="2"/>
                </a:rPr>
                <a:t>C</a:t>
              </a:r>
            </a:p>
          </p:txBody>
        </p:sp>
        <p:sp>
          <p:nvSpPr>
            <p:cNvPr id="12306" name="Line 6"/>
            <p:cNvSpPr>
              <a:spLocks noChangeShapeType="1"/>
            </p:cNvSpPr>
            <p:nvPr/>
          </p:nvSpPr>
          <p:spPr bwMode="auto">
            <a:xfrm flipH="1">
              <a:off x="2776" y="1727"/>
              <a:ext cx="1260" cy="5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Line 7"/>
            <p:cNvSpPr>
              <a:spLocks noChangeShapeType="1"/>
            </p:cNvSpPr>
            <p:nvPr/>
          </p:nvSpPr>
          <p:spPr bwMode="auto">
            <a:xfrm flipH="1">
              <a:off x="4010" y="2290"/>
              <a:ext cx="1260" cy="5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Line 8"/>
            <p:cNvSpPr>
              <a:spLocks noChangeShapeType="1"/>
            </p:cNvSpPr>
            <p:nvPr/>
          </p:nvSpPr>
          <p:spPr bwMode="auto">
            <a:xfrm>
              <a:off x="4036" y="1727"/>
              <a:ext cx="1234" cy="5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Line 9"/>
            <p:cNvSpPr>
              <a:spLocks noChangeShapeType="1"/>
            </p:cNvSpPr>
            <p:nvPr/>
          </p:nvSpPr>
          <p:spPr bwMode="auto">
            <a:xfrm>
              <a:off x="2776" y="2258"/>
              <a:ext cx="1234" cy="5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Oval 10"/>
            <p:cNvSpPr>
              <a:spLocks noChangeArrowheads="1"/>
            </p:cNvSpPr>
            <p:nvPr/>
          </p:nvSpPr>
          <p:spPr bwMode="auto">
            <a:xfrm>
              <a:off x="5252" y="2274"/>
              <a:ext cx="44" cy="4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 sz="2400">
                <a:latin typeface="Arial" charset="0"/>
                <a:cs typeface="Arial" charset="0"/>
              </a:endParaRPr>
            </a:p>
          </p:txBody>
        </p:sp>
        <p:sp>
          <p:nvSpPr>
            <p:cNvPr id="12311" name="Oval 11"/>
            <p:cNvSpPr>
              <a:spLocks noChangeArrowheads="1"/>
            </p:cNvSpPr>
            <p:nvPr/>
          </p:nvSpPr>
          <p:spPr bwMode="auto">
            <a:xfrm>
              <a:off x="3992" y="2804"/>
              <a:ext cx="44" cy="4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 sz="2400">
                <a:latin typeface="Arial" charset="0"/>
                <a:cs typeface="Arial" charset="0"/>
              </a:endParaRPr>
            </a:p>
          </p:txBody>
        </p:sp>
        <p:sp>
          <p:nvSpPr>
            <p:cNvPr id="12312" name="Oval 12"/>
            <p:cNvSpPr>
              <a:spLocks noChangeArrowheads="1"/>
            </p:cNvSpPr>
            <p:nvPr/>
          </p:nvSpPr>
          <p:spPr bwMode="auto">
            <a:xfrm>
              <a:off x="2758" y="2241"/>
              <a:ext cx="44" cy="4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 sz="2400">
                <a:latin typeface="Arial" charset="0"/>
                <a:cs typeface="Arial" charset="0"/>
              </a:endParaRPr>
            </a:p>
          </p:txBody>
        </p:sp>
        <p:sp>
          <p:nvSpPr>
            <p:cNvPr id="12313" name="Oval 13"/>
            <p:cNvSpPr>
              <a:spLocks noChangeArrowheads="1"/>
            </p:cNvSpPr>
            <p:nvPr/>
          </p:nvSpPr>
          <p:spPr bwMode="auto">
            <a:xfrm>
              <a:off x="4019" y="1711"/>
              <a:ext cx="43" cy="4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 sz="2400">
                <a:latin typeface="Arial" charset="0"/>
                <a:cs typeface="Arial" charset="0"/>
              </a:endParaRPr>
            </a:p>
          </p:txBody>
        </p:sp>
        <p:sp>
          <p:nvSpPr>
            <p:cNvPr id="12314" name="Text Box 14"/>
            <p:cNvSpPr txBox="1">
              <a:spLocks noChangeArrowheads="1"/>
            </p:cNvSpPr>
            <p:nvPr/>
          </p:nvSpPr>
          <p:spPr bwMode="auto">
            <a:xfrm>
              <a:off x="2404" y="2097"/>
              <a:ext cx="489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B050"/>
                  </a:solidFill>
                  <a:latin typeface=".VnArial" pitchFamily="34" charset="0"/>
                  <a:cs typeface="Arial" charset="0"/>
                  <a:sym typeface="Symbol" pitchFamily="18" charset="2"/>
                </a:rPr>
                <a:t>A</a:t>
              </a:r>
            </a:p>
          </p:txBody>
        </p:sp>
        <p:sp>
          <p:nvSpPr>
            <p:cNvPr id="12315" name="Text Box 15"/>
            <p:cNvSpPr txBox="1">
              <a:spLocks noChangeArrowheads="1"/>
            </p:cNvSpPr>
            <p:nvPr/>
          </p:nvSpPr>
          <p:spPr bwMode="auto">
            <a:xfrm>
              <a:off x="3917" y="2889"/>
              <a:ext cx="49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B050"/>
                  </a:solidFill>
                  <a:latin typeface=".VnArial" pitchFamily="34" charset="0"/>
                  <a:cs typeface="Arial" charset="0"/>
                  <a:sym typeface="Symbol" pitchFamily="18" charset="2"/>
                </a:rPr>
                <a:t>D</a:t>
              </a:r>
            </a:p>
          </p:txBody>
        </p:sp>
        <p:sp>
          <p:nvSpPr>
            <p:cNvPr id="12316" name="Text Box 16"/>
            <p:cNvSpPr txBox="1">
              <a:spLocks noChangeArrowheads="1"/>
            </p:cNvSpPr>
            <p:nvPr/>
          </p:nvSpPr>
          <p:spPr bwMode="auto">
            <a:xfrm>
              <a:off x="3800" y="1389"/>
              <a:ext cx="49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B050"/>
                  </a:solidFill>
                  <a:latin typeface=".VnArial" pitchFamily="34" charset="0"/>
                  <a:cs typeface="Arial" charset="0"/>
                  <a:sym typeface="Symbol" pitchFamily="18" charset="2"/>
                </a:rPr>
                <a:t>B</a:t>
              </a:r>
            </a:p>
          </p:txBody>
        </p:sp>
        <p:sp>
          <p:nvSpPr>
            <p:cNvPr id="12317" name="Line 17"/>
            <p:cNvSpPr>
              <a:spLocks noChangeShapeType="1"/>
            </p:cNvSpPr>
            <p:nvPr/>
          </p:nvSpPr>
          <p:spPr bwMode="auto">
            <a:xfrm flipH="1">
              <a:off x="3450" y="2547"/>
              <a:ext cx="70" cy="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Line 18"/>
            <p:cNvSpPr>
              <a:spLocks noChangeShapeType="1"/>
            </p:cNvSpPr>
            <p:nvPr/>
          </p:nvSpPr>
          <p:spPr bwMode="auto">
            <a:xfrm flipH="1" flipV="1">
              <a:off x="3380" y="1968"/>
              <a:ext cx="70" cy="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Line 19"/>
            <p:cNvSpPr>
              <a:spLocks noChangeShapeType="1"/>
            </p:cNvSpPr>
            <p:nvPr/>
          </p:nvSpPr>
          <p:spPr bwMode="auto">
            <a:xfrm flipH="1">
              <a:off x="4640" y="1968"/>
              <a:ext cx="70" cy="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Line 20"/>
            <p:cNvSpPr>
              <a:spLocks noChangeShapeType="1"/>
            </p:cNvSpPr>
            <p:nvPr/>
          </p:nvSpPr>
          <p:spPr bwMode="auto">
            <a:xfrm flipH="1" flipV="1">
              <a:off x="4500" y="2571"/>
              <a:ext cx="70" cy="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Text Box 25"/>
          <p:cNvSpPr txBox="1">
            <a:spLocks noChangeArrowheads="1"/>
          </p:cNvSpPr>
          <p:nvPr/>
        </p:nvSpPr>
        <p:spPr bwMode="auto">
          <a:xfrm>
            <a:off x="539378" y="5306219"/>
            <a:ext cx="33575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latin typeface="Times New Roman" pitchFamily="18" charset="0"/>
                <a:cs typeface="Arial" charset="0"/>
                <a:sym typeface="Wingdings" pitchFamily="2" charset="2"/>
              </a:rPr>
              <a:t> AB = BC = CD = DA </a:t>
            </a:r>
            <a:endParaRPr lang="en-US" altLang="en-US" sz="2200" dirty="0">
              <a:latin typeface="Times New Roman" pitchFamily="18" charset="0"/>
              <a:cs typeface="Arial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1285875" y="3786188"/>
            <a:ext cx="61436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utoShape 20"/>
          <p:cNvSpPr>
            <a:spLocks noChangeArrowheads="1"/>
          </p:cNvSpPr>
          <p:nvPr/>
        </p:nvSpPr>
        <p:spPr bwMode="auto">
          <a:xfrm>
            <a:off x="4929188" y="1052736"/>
            <a:ext cx="3024187" cy="2066925"/>
          </a:xfrm>
          <a:prstGeom prst="wedgeRoundRectCallout">
            <a:avLst>
              <a:gd name="adj1" fmla="val -75417"/>
              <a:gd name="adj2" fmla="val 35319"/>
              <a:gd name="adj3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vi-VN" altLang="en-US" sz="2400" b="1" dirty="0">
                <a:solidFill>
                  <a:srgbClr val="009900"/>
                </a:solidFill>
                <a:latin typeface="Arial" charset="0"/>
                <a:cs typeface="Arial" charset="0"/>
              </a:rPr>
              <a:t>Các em hãy cho biết:</a:t>
            </a:r>
            <a:r>
              <a:rPr lang="en-US" altLang="en-US" sz="2400" b="1" dirty="0">
                <a:solidFill>
                  <a:srgbClr val="009900"/>
                </a:solidFill>
                <a:latin typeface="Arial" charset="0"/>
                <a:cs typeface="Arial" charset="0"/>
              </a:rPr>
              <a:t> </a:t>
            </a:r>
            <a:r>
              <a:rPr lang="vi-VN" altLang="en-US" sz="2400" b="1" dirty="0">
                <a:solidFill>
                  <a:srgbClr val="009900"/>
                </a:solidFill>
                <a:latin typeface="Arial" charset="0"/>
                <a:cs typeface="Arial" charset="0"/>
              </a:rPr>
              <a:t>b</a:t>
            </a:r>
            <a:r>
              <a:rPr lang="en-US" altLang="en-US" sz="2400" b="1" dirty="0" err="1">
                <a:solidFill>
                  <a:srgbClr val="009900"/>
                </a:solidFill>
                <a:latin typeface="Arial" charset="0"/>
                <a:cs typeface="Arial" charset="0"/>
              </a:rPr>
              <a:t>ốn</a:t>
            </a:r>
            <a:r>
              <a:rPr lang="en-US" altLang="en-US" sz="2400" b="1" dirty="0">
                <a:solidFill>
                  <a:srgbClr val="0099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Arial" charset="0"/>
                <a:cs typeface="Arial" charset="0"/>
              </a:rPr>
              <a:t>cạnh</a:t>
            </a:r>
            <a:r>
              <a:rPr lang="en-US" altLang="en-US" sz="2400" b="1" dirty="0">
                <a:solidFill>
                  <a:srgbClr val="0099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400" b="1" dirty="0">
                <a:solidFill>
                  <a:srgbClr val="0099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Arial" charset="0"/>
                <a:cs typeface="Arial" charset="0"/>
              </a:rPr>
              <a:t>tứ</a:t>
            </a:r>
            <a:r>
              <a:rPr lang="en-US" altLang="en-US" sz="2400" b="1" dirty="0">
                <a:solidFill>
                  <a:srgbClr val="0099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Arial" charset="0"/>
                <a:cs typeface="Arial" charset="0"/>
              </a:rPr>
              <a:t>giác</a:t>
            </a:r>
            <a:r>
              <a:rPr lang="en-US" altLang="en-US" sz="2400" b="1" dirty="0">
                <a:solidFill>
                  <a:srgbClr val="009900"/>
                </a:solidFill>
                <a:latin typeface="Arial" charset="0"/>
                <a:cs typeface="Arial" charset="0"/>
              </a:rPr>
              <a:t> ABCD </a:t>
            </a:r>
            <a:r>
              <a:rPr lang="en-US" altLang="en-US" sz="2400" b="1" dirty="0" err="1">
                <a:solidFill>
                  <a:srgbClr val="009900"/>
                </a:solidFill>
                <a:latin typeface="Arial" charset="0"/>
                <a:cs typeface="Arial" charset="0"/>
              </a:rPr>
              <a:t>có</a:t>
            </a:r>
            <a:r>
              <a:rPr lang="en-US" altLang="en-US" sz="2400" b="1" dirty="0">
                <a:solidFill>
                  <a:srgbClr val="0099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Arial" charset="0"/>
                <a:cs typeface="Arial" charset="0"/>
              </a:rPr>
              <a:t>gì</a:t>
            </a:r>
            <a:r>
              <a:rPr lang="en-US" altLang="en-US" sz="2400" b="1" dirty="0">
                <a:solidFill>
                  <a:srgbClr val="0099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Arial" charset="0"/>
                <a:cs typeface="Arial" charset="0"/>
              </a:rPr>
              <a:t>đặc</a:t>
            </a:r>
            <a:r>
              <a:rPr lang="en-US" altLang="en-US" sz="2400" b="1" dirty="0">
                <a:solidFill>
                  <a:srgbClr val="0099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Arial" charset="0"/>
                <a:cs typeface="Arial" charset="0"/>
              </a:rPr>
              <a:t>biệt</a:t>
            </a:r>
            <a:r>
              <a:rPr lang="en-US" altLang="en-US" sz="2400" b="1" dirty="0">
                <a:solidFill>
                  <a:srgbClr val="009900"/>
                </a:solidFill>
                <a:latin typeface="Arial" charset="0"/>
                <a:cs typeface="Arial" charset="0"/>
              </a:rPr>
              <a:t>?</a:t>
            </a:r>
            <a:endParaRPr lang="en-US" altLang="en-US" sz="2400" b="1" dirty="0">
              <a:solidFill>
                <a:srgbClr val="009900"/>
              </a:solidFill>
              <a:latin typeface="VNI-Brush" pitchFamily="2" charset="0"/>
              <a:cs typeface="Arial" charset="0"/>
            </a:endParaRPr>
          </a:p>
        </p:txBody>
      </p:sp>
      <p:sp>
        <p:nvSpPr>
          <p:cNvPr id="67" name="AutoShape 73"/>
          <p:cNvSpPr>
            <a:spLocks noChangeArrowheads="1"/>
          </p:cNvSpPr>
          <p:nvPr/>
        </p:nvSpPr>
        <p:spPr bwMode="auto">
          <a:xfrm>
            <a:off x="4857750" y="1130300"/>
            <a:ext cx="3352800" cy="1981200"/>
          </a:xfrm>
          <a:prstGeom prst="wedgeRoundRectCallout">
            <a:avLst>
              <a:gd name="adj1" fmla="val -51801"/>
              <a:gd name="adj2" fmla="val 79889"/>
              <a:gd name="adj3" fmla="val 16667"/>
            </a:avLst>
          </a:prstGeom>
          <a:gradFill rotWithShape="1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altLang="en-US" sz="2400" b="1" dirty="0" err="1">
                <a:solidFill>
                  <a:srgbClr val="008000"/>
                </a:solidFill>
                <a:latin typeface="Arial" charset="0"/>
                <a:cs typeface="Arial" charset="0"/>
              </a:rPr>
              <a:t>Chứng</a:t>
            </a:r>
            <a:r>
              <a:rPr lang="en-US" altLang="en-US" sz="2400" b="1" dirty="0">
                <a:solidFill>
                  <a:srgbClr val="008000"/>
                </a:solidFill>
                <a:latin typeface="Arial" charset="0"/>
                <a:cs typeface="Arial" charset="0"/>
              </a:rPr>
              <a:t> minh </a:t>
            </a:r>
            <a:r>
              <a:rPr lang="en-US" altLang="en-US" sz="2400" b="1" dirty="0" err="1">
                <a:solidFill>
                  <a:srgbClr val="008000"/>
                </a:solidFill>
                <a:latin typeface="Arial" charset="0"/>
                <a:cs typeface="Arial" charset="0"/>
              </a:rPr>
              <a:t>tứ</a:t>
            </a:r>
            <a:r>
              <a:rPr lang="en-US" altLang="en-US" sz="2400" b="1" dirty="0">
                <a:solidFill>
                  <a:srgbClr val="008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Arial" charset="0"/>
                <a:cs typeface="Arial" charset="0"/>
              </a:rPr>
              <a:t>giác</a:t>
            </a:r>
            <a:r>
              <a:rPr lang="en-US" altLang="en-US" sz="2400" b="1" dirty="0">
                <a:solidFill>
                  <a:srgbClr val="008000"/>
                </a:solidFill>
                <a:latin typeface="Arial" charset="0"/>
                <a:cs typeface="Arial" charset="0"/>
              </a:rPr>
              <a:t> ABCD </a:t>
            </a:r>
            <a:r>
              <a:rPr lang="en-US" altLang="en-US" sz="2400" b="1" dirty="0" err="1">
                <a:solidFill>
                  <a:srgbClr val="008000"/>
                </a:solidFill>
                <a:latin typeface="Arial" charset="0"/>
                <a:cs typeface="Arial" charset="0"/>
              </a:rPr>
              <a:t>cũng</a:t>
            </a:r>
            <a:r>
              <a:rPr lang="en-US" altLang="en-US" sz="2400" b="1" dirty="0">
                <a:solidFill>
                  <a:srgbClr val="008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Arial" charset="0"/>
                <a:cs typeface="Arial" charset="0"/>
              </a:rPr>
              <a:t>là</a:t>
            </a:r>
            <a:r>
              <a:rPr lang="en-US" altLang="en-US" sz="2400" b="1" dirty="0">
                <a:solidFill>
                  <a:srgbClr val="008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Arial" charset="0"/>
                <a:cs typeface="Arial" charset="0"/>
              </a:rPr>
              <a:t>một</a:t>
            </a:r>
            <a:r>
              <a:rPr lang="en-US" altLang="en-US" sz="2400" b="1" dirty="0">
                <a:solidFill>
                  <a:srgbClr val="008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Arial" charset="0"/>
                <a:cs typeface="Arial" charset="0"/>
              </a:rPr>
              <a:t>hình</a:t>
            </a:r>
            <a:r>
              <a:rPr lang="en-US" altLang="en-US" sz="2400" b="1" dirty="0">
                <a:solidFill>
                  <a:srgbClr val="008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Arial" charset="0"/>
                <a:cs typeface="Arial" charset="0"/>
              </a:rPr>
              <a:t>bình</a:t>
            </a:r>
            <a:r>
              <a:rPr lang="en-US" altLang="en-US" sz="2400" b="1" dirty="0">
                <a:solidFill>
                  <a:srgbClr val="008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Arial" charset="0"/>
                <a:cs typeface="Arial" charset="0"/>
              </a:rPr>
              <a:t>hành</a:t>
            </a:r>
            <a:r>
              <a:rPr lang="en-US" altLang="en-US" sz="2400" b="1" dirty="0">
                <a:solidFill>
                  <a:srgbClr val="008000"/>
                </a:solidFill>
                <a:latin typeface="Arial" charset="0"/>
                <a:cs typeface="Arial" charset="0"/>
              </a:rPr>
              <a:t>.   </a:t>
            </a:r>
            <a:endParaRPr lang="en-US" altLang="en-US" sz="2400" b="1" dirty="0">
              <a:solidFill>
                <a:srgbClr val="008000"/>
              </a:solidFill>
              <a:latin typeface="VNI-Brush" pitchFamily="2" charset="0"/>
              <a:cs typeface="Arial" charset="0"/>
            </a:endParaRP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0" y="1052513"/>
            <a:ext cx="24114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4076700"/>
            <a:ext cx="41798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just" eaLnBrk="1" hangingPunct="1"/>
            <a:r>
              <a:rPr lang="en-US" alt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ĐN: </a:t>
            </a:r>
            <a:r>
              <a:rPr lang="en-US" alt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 thoi là tứ giác có bốn </a:t>
            </a:r>
          </a:p>
          <a:p>
            <a:pPr marL="342900" indent="-342900" algn="just" eaLnBrk="1" hangingPunct="1"/>
            <a:r>
              <a:rPr lang="en-US" alt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cạnh bằng nhau.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" y="5805066"/>
            <a:ext cx="44275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just" eaLnBrk="1" hangingPunct="1"/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610816" y="4802981"/>
            <a:ext cx="33131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eaLnBrk="1" hangingPunct="1"/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4427538" y="4724400"/>
            <a:ext cx="5040312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just" eaLnBrk="1" hangingPunct="1"/>
            <a:r>
              <a:rPr lang="en-US" altLang="en-US" sz="22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200">
                <a:solidFill>
                  <a:srgbClr val="1036B0"/>
                </a:solidFill>
                <a:latin typeface="Times New Roman" pitchFamily="18" charset="0"/>
                <a:cs typeface="Times New Roman" pitchFamily="18" charset="0"/>
              </a:rPr>
              <a:t>Ta có: AB = CD (gt)</a:t>
            </a:r>
          </a:p>
          <a:p>
            <a:pPr marL="342900" indent="-342900" algn="just" eaLnBrk="1" hangingPunct="1"/>
            <a:r>
              <a:rPr lang="en-US" altLang="en-US" sz="2200">
                <a:solidFill>
                  <a:srgbClr val="1036B0"/>
                </a:solidFill>
                <a:latin typeface="Times New Roman" pitchFamily="18" charset="0"/>
                <a:cs typeface="Times New Roman" pitchFamily="18" charset="0"/>
              </a:rPr>
              <a:t>		    BC = AD (gt)</a:t>
            </a:r>
          </a:p>
          <a:p>
            <a:pPr marL="342900" indent="-342900" algn="just" eaLnBrk="1" hangingPunct="1"/>
            <a:r>
              <a:rPr lang="en-US" altLang="en-US" sz="2200">
                <a:solidFill>
                  <a:srgbClr val="1036B0"/>
                </a:solidFill>
                <a:latin typeface="Times New Roman" pitchFamily="18" charset="0"/>
                <a:cs typeface="Times New Roman" pitchFamily="18" charset="0"/>
              </a:rPr>
              <a:t>	Tứ giác ABCD là hình bình hành</a:t>
            </a:r>
            <a:endParaRPr lang="vi-VN" altLang="en-US" sz="2200">
              <a:solidFill>
                <a:srgbClr val="1036B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hangingPunct="1"/>
            <a:r>
              <a:rPr lang="vi-VN" altLang="en-US" sz="2200">
                <a:solidFill>
                  <a:srgbClr val="1036B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sz="2200">
                <a:solidFill>
                  <a:srgbClr val="1036B0"/>
                </a:solidFill>
                <a:latin typeface="Times New Roman" pitchFamily="18" charset="0"/>
                <a:cs typeface="Times New Roman" pitchFamily="18" charset="0"/>
              </a:rPr>
              <a:t>vì có các cạnh đối bằng nhau.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4" grpId="0" animBg="1"/>
      <p:bldP spid="56" grpId="0"/>
      <p:bldP spid="66" grpId="0" animBg="1"/>
      <p:bldP spid="66" grpId="1" animBg="1"/>
      <p:bldP spid="67" grpId="0" animBg="1"/>
      <p:bldP spid="30" grpId="0"/>
      <p:bldP spid="3" grpId="0"/>
      <p:bldP spid="4" grpId="0"/>
      <p:bldP spid="5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1484313"/>
            <a:ext cx="2438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971550" y="2276475"/>
            <a:ext cx="3656013" cy="1828800"/>
          </a:xfrm>
          <a:prstGeom prst="diamond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Arial" charset="0"/>
              <a:cs typeface="Arial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rot="3000000">
            <a:off x="3640138" y="2632075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rot="3000000">
            <a:off x="1839913" y="3568700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rot="7800000" flipH="1">
            <a:off x="3642166" y="3613840"/>
            <a:ext cx="7303" cy="14369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rot="7800000">
            <a:off x="1911350" y="2632075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533650" y="18383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14350" y="2971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B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500563" y="2971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514600" y="409575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C</a:t>
            </a:r>
          </a:p>
        </p:txBody>
      </p:sp>
      <p:sp>
        <p:nvSpPr>
          <p:cNvPr id="81938" name="Line 18"/>
          <p:cNvSpPr>
            <a:spLocks noChangeShapeType="1"/>
          </p:cNvSpPr>
          <p:nvPr/>
        </p:nvSpPr>
        <p:spPr bwMode="auto">
          <a:xfrm>
            <a:off x="2800350" y="2276475"/>
            <a:ext cx="0" cy="18288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9" name="Line 19"/>
          <p:cNvSpPr>
            <a:spLocks noChangeShapeType="1"/>
          </p:cNvSpPr>
          <p:nvPr/>
        </p:nvSpPr>
        <p:spPr bwMode="auto">
          <a:xfrm>
            <a:off x="971550" y="3198813"/>
            <a:ext cx="3657600" cy="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68538" y="27813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O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908175" y="3101975"/>
            <a:ext cx="49213" cy="182563"/>
            <a:chOff x="679" y="2649"/>
            <a:chExt cx="31" cy="115"/>
          </a:xfrm>
        </p:grpSpPr>
        <p:sp>
          <p:nvSpPr>
            <p:cNvPr id="13350" name="Line 26"/>
            <p:cNvSpPr>
              <a:spLocks noChangeShapeType="1"/>
            </p:cNvSpPr>
            <p:nvPr/>
          </p:nvSpPr>
          <p:spPr bwMode="auto">
            <a:xfrm rot="1800000">
              <a:off x="679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Line 27"/>
            <p:cNvSpPr>
              <a:spLocks noChangeShapeType="1"/>
            </p:cNvSpPr>
            <p:nvPr/>
          </p:nvSpPr>
          <p:spPr bwMode="auto">
            <a:xfrm rot="1800000">
              <a:off x="710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348038" y="3101975"/>
            <a:ext cx="49212" cy="182563"/>
            <a:chOff x="679" y="2649"/>
            <a:chExt cx="31" cy="115"/>
          </a:xfrm>
        </p:grpSpPr>
        <p:sp>
          <p:nvSpPr>
            <p:cNvPr id="13348" name="Line 29"/>
            <p:cNvSpPr>
              <a:spLocks noChangeShapeType="1"/>
            </p:cNvSpPr>
            <p:nvPr/>
          </p:nvSpPr>
          <p:spPr bwMode="auto">
            <a:xfrm rot="1800000">
              <a:off x="679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Line 30"/>
            <p:cNvSpPr>
              <a:spLocks noChangeShapeType="1"/>
            </p:cNvSpPr>
            <p:nvPr/>
          </p:nvSpPr>
          <p:spPr bwMode="auto">
            <a:xfrm rot="1800000">
              <a:off x="710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2800350" y="3573463"/>
            <a:ext cx="0" cy="182562"/>
            <a:chOff x="2592" y="2592"/>
            <a:chExt cx="0" cy="115"/>
          </a:xfrm>
        </p:grpSpPr>
        <p:sp>
          <p:nvSpPr>
            <p:cNvPr id="13346" name="Line 32"/>
            <p:cNvSpPr>
              <a:spLocks noChangeShapeType="1"/>
            </p:cNvSpPr>
            <p:nvPr/>
          </p:nvSpPr>
          <p:spPr bwMode="auto">
            <a:xfrm rot="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Line 33"/>
            <p:cNvSpPr>
              <a:spLocks noChangeShapeType="1"/>
            </p:cNvSpPr>
            <p:nvPr/>
          </p:nvSpPr>
          <p:spPr bwMode="auto">
            <a:xfrm rot="-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799556" y="2692399"/>
            <a:ext cx="0" cy="182563"/>
            <a:chOff x="2592" y="2592"/>
            <a:chExt cx="0" cy="115"/>
          </a:xfrm>
        </p:grpSpPr>
        <p:sp>
          <p:nvSpPr>
            <p:cNvPr id="13344" name="Line 35"/>
            <p:cNvSpPr>
              <a:spLocks noChangeShapeType="1"/>
            </p:cNvSpPr>
            <p:nvPr/>
          </p:nvSpPr>
          <p:spPr bwMode="auto">
            <a:xfrm rot="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Line 36"/>
            <p:cNvSpPr>
              <a:spLocks noChangeShapeType="1"/>
            </p:cNvSpPr>
            <p:nvPr/>
          </p:nvSpPr>
          <p:spPr bwMode="auto">
            <a:xfrm rot="-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5" name="Straight Connector 34"/>
          <p:cNvCxnSpPr/>
          <p:nvPr/>
        </p:nvCxnSpPr>
        <p:spPr>
          <a:xfrm rot="5400000">
            <a:off x="1786731" y="3713957"/>
            <a:ext cx="614362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4917702" y="766104"/>
            <a:ext cx="4172213" cy="3162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ABCD,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DB.</a:t>
            </a: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5003800" y="6020643"/>
            <a:ext cx="4140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just" eaLnBrk="1" hangingPunct="1"/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Hai đường chéo cắt nhau tại</a:t>
            </a:r>
          </a:p>
          <a:p>
            <a:pPr marL="342900" indent="-342900" algn="just" eaLnBrk="1" hangingPunct="1"/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trung điểm của mỗi đường.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0" y="1484313"/>
            <a:ext cx="24114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4724400"/>
            <a:ext cx="47164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eaLnBrk="1" hangingPunct="1"/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alt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/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022055" y="4724211"/>
            <a:ext cx="3598863" cy="7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eaLnBrk="1" hangingPunct="1">
              <a:buFontTx/>
              <a:buChar char="-"/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cạnh đối song song và </a:t>
            </a:r>
          </a:p>
          <a:p>
            <a:pPr eaLnBrk="1" hangingPunct="1"/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 nhau.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5076056" y="5517480"/>
            <a:ext cx="3598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eaLnBrk="1" hangingPunct="1"/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222" name="Picture 54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5038" y="871538"/>
            <a:ext cx="71913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76200" cmpd="tri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1" name="Rectangle 3077"/>
          <p:cNvSpPr>
            <a:spLocks noChangeArrowheads="1" noChangeShapeType="1" noTextEdit="1"/>
          </p:cNvSpPr>
          <p:nvPr/>
        </p:nvSpPr>
        <p:spPr bwMode="auto">
          <a:xfrm>
            <a:off x="2195513" y="44624"/>
            <a:ext cx="4419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HÌNH THOI</a:t>
            </a:r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0" y="836712"/>
            <a:ext cx="2124075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0" y="836712"/>
            <a:ext cx="24114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xmlns="" id="{4A33CDB1-DD56-48DC-9C7C-9444B9997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8616" y="4121150"/>
            <a:ext cx="3598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Tính chất hình bình hành:</a:t>
            </a: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xmlns="" id="{D70EF2E7-FC79-4EA9-B4CA-591857F2C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50" y="2950265"/>
            <a:ext cx="228600" cy="228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 sz="24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10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10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10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/>
      <p:bldP spid="10243" grpId="0" animBg="1"/>
      <p:bldP spid="10244" grpId="0" animBg="1"/>
      <p:bldP spid="10245" grpId="0" animBg="1"/>
      <p:bldP spid="10246" grpId="0" animBg="1"/>
      <p:bldP spid="10247" grpId="0" animBg="1"/>
      <p:bldP spid="10248" grpId="0"/>
      <p:bldP spid="10249" grpId="0"/>
      <p:bldP spid="81938" grpId="0" animBg="1"/>
      <p:bldP spid="81939" grpId="0" animBg="1"/>
      <p:bldP spid="81940" grpId="0"/>
      <p:bldP spid="30" grpId="0"/>
      <p:bldP spid="30" grpId="1"/>
      <p:bldP spid="6" grpId="0"/>
      <p:bldP spid="7" grpId="0"/>
      <p:bldP spid="8" grpId="0"/>
      <p:bldP spid="8" grpId="1"/>
      <p:bldP spid="9" grpId="0"/>
      <p:bldP spid="9" grpId="1"/>
      <p:bldP spid="44" grpId="0"/>
      <p:bldP spid="44" grpId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2743200" y="2971800"/>
            <a:ext cx="228600" cy="228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 sz="2400">
              <a:latin typeface="Arial" charset="0"/>
              <a:cs typeface="Arial" charset="0"/>
            </a:endParaRPr>
          </a:p>
        </p:txBody>
      </p:sp>
      <p:sp>
        <p:nvSpPr>
          <p:cNvPr id="14340" name="Line 3"/>
          <p:cNvSpPr>
            <a:spLocks noChangeShapeType="1"/>
          </p:cNvSpPr>
          <p:nvPr/>
        </p:nvSpPr>
        <p:spPr bwMode="auto">
          <a:xfrm>
            <a:off x="914400" y="3200400"/>
            <a:ext cx="3657600" cy="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4"/>
          <p:cNvSpPr>
            <a:spLocks noChangeShapeType="1"/>
          </p:cNvSpPr>
          <p:nvPr/>
        </p:nvSpPr>
        <p:spPr bwMode="auto">
          <a:xfrm>
            <a:off x="2743200" y="2257425"/>
            <a:ext cx="0" cy="187325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2124075" y="5084763"/>
            <a:ext cx="6781800" cy="1676400"/>
          </a:xfrm>
          <a:prstGeom prst="rect">
            <a:avLst/>
          </a:prstGeom>
          <a:noFill/>
          <a:ln w="76200" cmpd="tri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 sz="2400">
              <a:latin typeface="Arial" charset="0"/>
              <a:cs typeface="Arial" charset="0"/>
            </a:endParaRPr>
          </a:p>
        </p:txBody>
      </p:sp>
      <p:sp>
        <p:nvSpPr>
          <p:cNvPr id="14343" name="AutoShape 6"/>
          <p:cNvSpPr>
            <a:spLocks noChangeArrowheads="1"/>
          </p:cNvSpPr>
          <p:nvPr/>
        </p:nvSpPr>
        <p:spPr bwMode="auto">
          <a:xfrm>
            <a:off x="914400" y="2257425"/>
            <a:ext cx="3656013" cy="1873250"/>
          </a:xfrm>
          <a:prstGeom prst="diamond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 sz="2400">
              <a:latin typeface="Arial" charset="0"/>
              <a:cs typeface="Arial" charset="0"/>
            </a:endParaRPr>
          </a:p>
        </p:txBody>
      </p:sp>
      <p:sp>
        <p:nvSpPr>
          <p:cNvPr id="14344" name="Line 7"/>
          <p:cNvSpPr>
            <a:spLocks noChangeShapeType="1"/>
          </p:cNvSpPr>
          <p:nvPr/>
        </p:nvSpPr>
        <p:spPr bwMode="auto">
          <a:xfrm rot="3000000">
            <a:off x="3581400" y="2628900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 rot="7800000">
            <a:off x="3657600" y="3581400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9"/>
          <p:cNvSpPr>
            <a:spLocks noChangeShapeType="1"/>
          </p:cNvSpPr>
          <p:nvPr/>
        </p:nvSpPr>
        <p:spPr bwMode="auto">
          <a:xfrm rot="7800000">
            <a:off x="1885950" y="2638425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2533650" y="18383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14348" name="Text Box 11"/>
          <p:cNvSpPr txBox="1">
            <a:spLocks noChangeArrowheads="1"/>
          </p:cNvSpPr>
          <p:nvPr/>
        </p:nvSpPr>
        <p:spPr bwMode="auto">
          <a:xfrm>
            <a:off x="514350" y="2971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B</a:t>
            </a:r>
          </a:p>
        </p:txBody>
      </p:sp>
      <p:sp>
        <p:nvSpPr>
          <p:cNvPr id="14349" name="Text Box 12"/>
          <p:cNvSpPr txBox="1">
            <a:spLocks noChangeArrowheads="1"/>
          </p:cNvSpPr>
          <p:nvPr/>
        </p:nvSpPr>
        <p:spPr bwMode="auto">
          <a:xfrm>
            <a:off x="4572000" y="2971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14350" name="Text Box 13"/>
          <p:cNvSpPr txBox="1">
            <a:spLocks noChangeArrowheads="1"/>
          </p:cNvSpPr>
          <p:nvPr/>
        </p:nvSpPr>
        <p:spPr bwMode="auto">
          <a:xfrm>
            <a:off x="2514600" y="409575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C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286000" y="27717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O</a:t>
            </a:r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457200" y="50419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036B0"/>
                </a:solidFill>
                <a:latin typeface="Times New Roman" pitchFamily="18" charset="0"/>
                <a:cs typeface="Arial" charset="0"/>
              </a:rPr>
              <a:t>* Định lý:</a:t>
            </a:r>
          </a:p>
        </p:txBody>
      </p:sp>
      <p:sp>
        <p:nvSpPr>
          <p:cNvPr id="14353" name="Line 21"/>
          <p:cNvSpPr>
            <a:spLocks noChangeShapeType="1"/>
          </p:cNvSpPr>
          <p:nvPr/>
        </p:nvSpPr>
        <p:spPr bwMode="auto">
          <a:xfrm rot="3000000">
            <a:off x="1885950" y="3619500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66" name="Rectangle 2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76200" cmpd="tri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307" name="Rectangle 3077"/>
          <p:cNvSpPr>
            <a:spLocks noChangeArrowheads="1" noChangeShapeType="1" noTextEdit="1"/>
          </p:cNvSpPr>
          <p:nvPr/>
        </p:nvSpPr>
        <p:spPr bwMode="auto">
          <a:xfrm>
            <a:off x="2195513" y="0"/>
            <a:ext cx="4419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HÌNH THOI</a:t>
            </a:r>
          </a:p>
        </p:txBody>
      </p:sp>
      <p:sp>
        <p:nvSpPr>
          <p:cNvPr id="82968" name="Line 24"/>
          <p:cNvSpPr>
            <a:spLocks noChangeShapeType="1"/>
          </p:cNvSpPr>
          <p:nvPr/>
        </p:nvSpPr>
        <p:spPr bwMode="auto">
          <a:xfrm>
            <a:off x="787400" y="5448300"/>
            <a:ext cx="952500" cy="0"/>
          </a:xfrm>
          <a:prstGeom prst="line">
            <a:avLst/>
          </a:prstGeom>
          <a:noFill/>
          <a:ln w="38100" cmpd="dbl">
            <a:solidFill>
              <a:srgbClr val="5C00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57" name="Group 25"/>
          <p:cNvGrpSpPr>
            <a:grpSpLocks/>
          </p:cNvGrpSpPr>
          <p:nvPr/>
        </p:nvGrpSpPr>
        <p:grpSpPr bwMode="auto">
          <a:xfrm>
            <a:off x="1931988" y="3111500"/>
            <a:ext cx="49212" cy="182563"/>
            <a:chOff x="679" y="2649"/>
            <a:chExt cx="31" cy="115"/>
          </a:xfrm>
        </p:grpSpPr>
        <p:sp>
          <p:nvSpPr>
            <p:cNvPr id="14430" name="Line 26"/>
            <p:cNvSpPr>
              <a:spLocks noChangeShapeType="1"/>
            </p:cNvSpPr>
            <p:nvPr/>
          </p:nvSpPr>
          <p:spPr bwMode="auto">
            <a:xfrm rot="1800000">
              <a:off x="679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1" name="Line 27"/>
            <p:cNvSpPr>
              <a:spLocks noChangeShapeType="1"/>
            </p:cNvSpPr>
            <p:nvPr/>
          </p:nvSpPr>
          <p:spPr bwMode="auto">
            <a:xfrm rot="1800000">
              <a:off x="710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58" name="Group 28"/>
          <p:cNvGrpSpPr>
            <a:grpSpLocks/>
          </p:cNvGrpSpPr>
          <p:nvPr/>
        </p:nvGrpSpPr>
        <p:grpSpPr bwMode="auto">
          <a:xfrm>
            <a:off x="3684588" y="3111500"/>
            <a:ext cx="49212" cy="182563"/>
            <a:chOff x="679" y="2649"/>
            <a:chExt cx="31" cy="115"/>
          </a:xfrm>
        </p:grpSpPr>
        <p:sp>
          <p:nvSpPr>
            <p:cNvPr id="14428" name="Line 29"/>
            <p:cNvSpPr>
              <a:spLocks noChangeShapeType="1"/>
            </p:cNvSpPr>
            <p:nvPr/>
          </p:nvSpPr>
          <p:spPr bwMode="auto">
            <a:xfrm rot="1800000">
              <a:off x="679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9" name="Line 30"/>
            <p:cNvSpPr>
              <a:spLocks noChangeShapeType="1"/>
            </p:cNvSpPr>
            <p:nvPr/>
          </p:nvSpPr>
          <p:spPr bwMode="auto">
            <a:xfrm rot="1800000">
              <a:off x="710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59" name="Group 31"/>
          <p:cNvGrpSpPr>
            <a:grpSpLocks/>
          </p:cNvGrpSpPr>
          <p:nvPr/>
        </p:nvGrpSpPr>
        <p:grpSpPr bwMode="auto">
          <a:xfrm>
            <a:off x="2743200" y="3581400"/>
            <a:ext cx="0" cy="182563"/>
            <a:chOff x="2592" y="2592"/>
            <a:chExt cx="0" cy="115"/>
          </a:xfrm>
        </p:grpSpPr>
        <p:sp>
          <p:nvSpPr>
            <p:cNvPr id="14426" name="Line 32"/>
            <p:cNvSpPr>
              <a:spLocks noChangeShapeType="1"/>
            </p:cNvSpPr>
            <p:nvPr/>
          </p:nvSpPr>
          <p:spPr bwMode="auto">
            <a:xfrm rot="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7" name="Line 33"/>
            <p:cNvSpPr>
              <a:spLocks noChangeShapeType="1"/>
            </p:cNvSpPr>
            <p:nvPr/>
          </p:nvSpPr>
          <p:spPr bwMode="auto">
            <a:xfrm rot="-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60" name="Group 34"/>
          <p:cNvGrpSpPr>
            <a:grpSpLocks/>
          </p:cNvGrpSpPr>
          <p:nvPr/>
        </p:nvGrpSpPr>
        <p:grpSpPr bwMode="auto">
          <a:xfrm>
            <a:off x="2743200" y="2692400"/>
            <a:ext cx="0" cy="182563"/>
            <a:chOff x="2592" y="2592"/>
            <a:chExt cx="0" cy="115"/>
          </a:xfrm>
        </p:grpSpPr>
        <p:sp>
          <p:nvSpPr>
            <p:cNvPr id="14424" name="Line 35"/>
            <p:cNvSpPr>
              <a:spLocks noChangeShapeType="1"/>
            </p:cNvSpPr>
            <p:nvPr/>
          </p:nvSpPr>
          <p:spPr bwMode="auto">
            <a:xfrm rot="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5" name="Line 36"/>
            <p:cNvSpPr>
              <a:spLocks noChangeShapeType="1"/>
            </p:cNvSpPr>
            <p:nvPr/>
          </p:nvSpPr>
          <p:spPr bwMode="auto">
            <a:xfrm rot="-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3186113" y="1843088"/>
            <a:ext cx="2743200" cy="2743200"/>
            <a:chOff x="2016" y="1152"/>
            <a:chExt cx="1728" cy="1728"/>
          </a:xfrm>
        </p:grpSpPr>
        <p:grpSp>
          <p:nvGrpSpPr>
            <p:cNvPr id="14374" name="Group 38"/>
            <p:cNvGrpSpPr>
              <a:grpSpLocks/>
            </p:cNvGrpSpPr>
            <p:nvPr/>
          </p:nvGrpSpPr>
          <p:grpSpPr bwMode="auto">
            <a:xfrm>
              <a:off x="2016" y="1152"/>
              <a:ext cx="1728" cy="1728"/>
              <a:chOff x="2016" y="1104"/>
              <a:chExt cx="1728" cy="1728"/>
            </a:xfrm>
          </p:grpSpPr>
          <p:grpSp>
            <p:nvGrpSpPr>
              <p:cNvPr id="14376" name="Group 39"/>
              <p:cNvGrpSpPr>
                <a:grpSpLocks/>
              </p:cNvGrpSpPr>
              <p:nvPr/>
            </p:nvGrpSpPr>
            <p:grpSpPr bwMode="auto">
              <a:xfrm>
                <a:off x="2016" y="1104"/>
                <a:ext cx="1728" cy="1728"/>
                <a:chOff x="2016" y="1104"/>
                <a:chExt cx="1728" cy="1728"/>
              </a:xfrm>
            </p:grpSpPr>
            <p:grpSp>
              <p:nvGrpSpPr>
                <p:cNvPr id="14401" name="Group 40"/>
                <p:cNvGrpSpPr>
                  <a:grpSpLocks/>
                </p:cNvGrpSpPr>
                <p:nvPr/>
              </p:nvGrpSpPr>
              <p:grpSpPr bwMode="auto">
                <a:xfrm>
                  <a:off x="2016" y="1106"/>
                  <a:ext cx="1728" cy="1726"/>
                  <a:chOff x="1448" y="2448"/>
                  <a:chExt cx="2267" cy="2267"/>
                </a:xfrm>
              </p:grpSpPr>
              <p:sp>
                <p:nvSpPr>
                  <p:cNvPr id="14422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1448" y="2448"/>
                    <a:ext cx="2267" cy="226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771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399"/>
                          <a:pt x="16199" y="7817"/>
                          <a:pt x="16200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lnTo>
                          <a:pt x="5400" y="10800"/>
                        </a:lnTo>
                        <a:close/>
                      </a:path>
                    </a:pathLst>
                  </a:custGeom>
                  <a:solidFill>
                    <a:srgbClr val="FF66CC">
                      <a:alpha val="20000"/>
                    </a:srgbClr>
                  </a:solidFill>
                  <a:ln w="19050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23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448" y="3580"/>
                    <a:ext cx="226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402" name="Group 43"/>
                <p:cNvGrpSpPr>
                  <a:grpSpLocks/>
                </p:cNvGrpSpPr>
                <p:nvPr/>
              </p:nvGrpSpPr>
              <p:grpSpPr bwMode="auto">
                <a:xfrm rot="-5400000">
                  <a:off x="2023" y="1107"/>
                  <a:ext cx="954" cy="959"/>
                  <a:chOff x="3870" y="1536"/>
                  <a:chExt cx="1254" cy="1258"/>
                </a:xfrm>
              </p:grpSpPr>
              <p:sp>
                <p:nvSpPr>
                  <p:cNvPr id="14414" name="Line 44"/>
                  <p:cNvSpPr>
                    <a:spLocks noChangeShapeType="1"/>
                  </p:cNvSpPr>
                  <p:nvPr/>
                </p:nvSpPr>
                <p:spPr bwMode="auto">
                  <a:xfrm rot="6000000">
                    <a:off x="3531" y="2103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15" name="Line 45"/>
                  <p:cNvSpPr>
                    <a:spLocks noChangeShapeType="1"/>
                  </p:cNvSpPr>
                  <p:nvPr/>
                </p:nvSpPr>
                <p:spPr bwMode="auto">
                  <a:xfrm rot="6600000">
                    <a:off x="3627" y="2129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16" name="Line 46"/>
                  <p:cNvSpPr>
                    <a:spLocks noChangeShapeType="1"/>
                  </p:cNvSpPr>
                  <p:nvPr/>
                </p:nvSpPr>
                <p:spPr bwMode="auto">
                  <a:xfrm rot="7200000">
                    <a:off x="3715" y="2169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17" name="Line 47"/>
                  <p:cNvSpPr>
                    <a:spLocks noChangeShapeType="1"/>
                  </p:cNvSpPr>
                  <p:nvPr/>
                </p:nvSpPr>
                <p:spPr bwMode="auto">
                  <a:xfrm rot="7800000">
                    <a:off x="3797" y="2227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18" name="Line 48"/>
                  <p:cNvSpPr>
                    <a:spLocks noChangeShapeType="1"/>
                  </p:cNvSpPr>
                  <p:nvPr/>
                </p:nvSpPr>
                <p:spPr bwMode="auto">
                  <a:xfrm rot="8400000">
                    <a:off x="3870" y="2294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19" name="Line 49"/>
                  <p:cNvSpPr>
                    <a:spLocks noChangeShapeType="1"/>
                  </p:cNvSpPr>
                  <p:nvPr/>
                </p:nvSpPr>
                <p:spPr bwMode="auto">
                  <a:xfrm rot="9000000">
                    <a:off x="3924" y="2378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20" name="Line 50"/>
                  <p:cNvSpPr>
                    <a:spLocks noChangeShapeType="1"/>
                  </p:cNvSpPr>
                  <p:nvPr/>
                </p:nvSpPr>
                <p:spPr bwMode="auto">
                  <a:xfrm rot="9600000">
                    <a:off x="3966" y="2468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21" name="Line 51"/>
                  <p:cNvSpPr>
                    <a:spLocks noChangeShapeType="1"/>
                  </p:cNvSpPr>
                  <p:nvPr/>
                </p:nvSpPr>
                <p:spPr bwMode="auto">
                  <a:xfrm rot="10200000">
                    <a:off x="3990" y="2564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403" name="Group 52"/>
                <p:cNvGrpSpPr>
                  <a:grpSpLocks/>
                </p:cNvGrpSpPr>
                <p:nvPr/>
              </p:nvGrpSpPr>
              <p:grpSpPr bwMode="auto">
                <a:xfrm>
                  <a:off x="2779" y="1109"/>
                  <a:ext cx="956" cy="957"/>
                  <a:chOff x="3870" y="1536"/>
                  <a:chExt cx="1254" cy="1258"/>
                </a:xfrm>
              </p:grpSpPr>
              <p:sp>
                <p:nvSpPr>
                  <p:cNvPr id="14406" name="Line 53"/>
                  <p:cNvSpPr>
                    <a:spLocks noChangeShapeType="1"/>
                  </p:cNvSpPr>
                  <p:nvPr/>
                </p:nvSpPr>
                <p:spPr bwMode="auto">
                  <a:xfrm rot="6000000">
                    <a:off x="3531" y="2103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07" name="Line 54"/>
                  <p:cNvSpPr>
                    <a:spLocks noChangeShapeType="1"/>
                  </p:cNvSpPr>
                  <p:nvPr/>
                </p:nvSpPr>
                <p:spPr bwMode="auto">
                  <a:xfrm rot="6600000">
                    <a:off x="3627" y="2129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08" name="Line 55"/>
                  <p:cNvSpPr>
                    <a:spLocks noChangeShapeType="1"/>
                  </p:cNvSpPr>
                  <p:nvPr/>
                </p:nvSpPr>
                <p:spPr bwMode="auto">
                  <a:xfrm rot="7200000">
                    <a:off x="3715" y="2169"/>
                    <a:ext cx="113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09" name="Line 56"/>
                  <p:cNvSpPr>
                    <a:spLocks noChangeShapeType="1"/>
                  </p:cNvSpPr>
                  <p:nvPr/>
                </p:nvSpPr>
                <p:spPr bwMode="auto">
                  <a:xfrm rot="7800000">
                    <a:off x="3797" y="2227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10" name="Line 57"/>
                  <p:cNvSpPr>
                    <a:spLocks noChangeShapeType="1"/>
                  </p:cNvSpPr>
                  <p:nvPr/>
                </p:nvSpPr>
                <p:spPr bwMode="auto">
                  <a:xfrm rot="8400000">
                    <a:off x="3870" y="2294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11" name="Line 58"/>
                  <p:cNvSpPr>
                    <a:spLocks noChangeShapeType="1"/>
                  </p:cNvSpPr>
                  <p:nvPr/>
                </p:nvSpPr>
                <p:spPr bwMode="auto">
                  <a:xfrm rot="9000000">
                    <a:off x="3924" y="2378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12" name="Line 59"/>
                  <p:cNvSpPr>
                    <a:spLocks noChangeShapeType="1"/>
                  </p:cNvSpPr>
                  <p:nvPr/>
                </p:nvSpPr>
                <p:spPr bwMode="auto">
                  <a:xfrm rot="9600000">
                    <a:off x="3966" y="2468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13" name="Line 60"/>
                  <p:cNvSpPr>
                    <a:spLocks noChangeShapeType="1"/>
                  </p:cNvSpPr>
                  <p:nvPr/>
                </p:nvSpPr>
                <p:spPr bwMode="auto">
                  <a:xfrm rot="10200000">
                    <a:off x="3990" y="2564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404" name="WordArt 6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102" y="1195"/>
                  <a:ext cx="1555" cy="1553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Up">
                    <a:avLst>
                      <a:gd name="adj" fmla="val 10800004"/>
                    </a:avLst>
                  </a:prstTxWarp>
                </a:bodyPr>
                <a:lstStyle/>
                <a:p>
                  <a:pPr algn="ctr"/>
                  <a:r>
                    <a:rPr lang="en-US" sz="900" kern="10"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latin typeface="Times New Roman"/>
                      <a:cs typeface="Times New Roman"/>
                    </a:rPr>
                    <a:t>     10   20   30   40   50   60   70   80   90  100 110 120 130 140 150 160 170    </a:t>
                  </a:r>
                </a:p>
              </p:txBody>
            </p:sp>
            <p:sp>
              <p:nvSpPr>
                <p:cNvPr id="14405" name="Line 62"/>
                <p:cNvSpPr>
                  <a:spLocks noChangeShapeType="1"/>
                </p:cNvSpPr>
                <p:nvPr/>
              </p:nvSpPr>
              <p:spPr bwMode="auto">
                <a:xfrm rot="5400000">
                  <a:off x="2449" y="1536"/>
                  <a:ext cx="863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 type="none" w="sm" len="sm"/>
                  <a:tailEnd type="oval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77" name="Group 63"/>
              <p:cNvGrpSpPr>
                <a:grpSpLocks/>
              </p:cNvGrpSpPr>
              <p:nvPr/>
            </p:nvGrpSpPr>
            <p:grpSpPr bwMode="auto">
              <a:xfrm rot="10800000">
                <a:off x="2016" y="1104"/>
                <a:ext cx="1728" cy="1728"/>
                <a:chOff x="2016" y="1104"/>
                <a:chExt cx="1728" cy="1728"/>
              </a:xfrm>
            </p:grpSpPr>
            <p:grpSp>
              <p:nvGrpSpPr>
                <p:cNvPr id="14378" name="Group 64"/>
                <p:cNvGrpSpPr>
                  <a:grpSpLocks/>
                </p:cNvGrpSpPr>
                <p:nvPr/>
              </p:nvGrpSpPr>
              <p:grpSpPr bwMode="auto">
                <a:xfrm>
                  <a:off x="2016" y="1106"/>
                  <a:ext cx="1728" cy="1726"/>
                  <a:chOff x="1448" y="2448"/>
                  <a:chExt cx="2267" cy="2267"/>
                </a:xfrm>
              </p:grpSpPr>
              <p:sp>
                <p:nvSpPr>
                  <p:cNvPr id="14399" name="AutoShape 65"/>
                  <p:cNvSpPr>
                    <a:spLocks noChangeArrowheads="1"/>
                  </p:cNvSpPr>
                  <p:nvPr/>
                </p:nvSpPr>
                <p:spPr bwMode="auto">
                  <a:xfrm>
                    <a:off x="1448" y="2448"/>
                    <a:ext cx="2267" cy="226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771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399"/>
                          <a:pt x="16199" y="7817"/>
                          <a:pt x="16200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lnTo>
                          <a:pt x="5400" y="1080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00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1448" y="3580"/>
                    <a:ext cx="2267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79" name="Group 67"/>
                <p:cNvGrpSpPr>
                  <a:grpSpLocks/>
                </p:cNvGrpSpPr>
                <p:nvPr/>
              </p:nvGrpSpPr>
              <p:grpSpPr bwMode="auto">
                <a:xfrm rot="-5400000">
                  <a:off x="2023" y="1107"/>
                  <a:ext cx="954" cy="959"/>
                  <a:chOff x="3870" y="1536"/>
                  <a:chExt cx="1254" cy="1258"/>
                </a:xfrm>
              </p:grpSpPr>
              <p:sp>
                <p:nvSpPr>
                  <p:cNvPr id="14391" name="Line 68"/>
                  <p:cNvSpPr>
                    <a:spLocks noChangeShapeType="1"/>
                  </p:cNvSpPr>
                  <p:nvPr/>
                </p:nvSpPr>
                <p:spPr bwMode="auto">
                  <a:xfrm rot="6000000">
                    <a:off x="3531" y="2103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92" name="Line 69"/>
                  <p:cNvSpPr>
                    <a:spLocks noChangeShapeType="1"/>
                  </p:cNvSpPr>
                  <p:nvPr/>
                </p:nvSpPr>
                <p:spPr bwMode="auto">
                  <a:xfrm rot="6600000">
                    <a:off x="3627" y="2129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93" name="Line 70"/>
                  <p:cNvSpPr>
                    <a:spLocks noChangeShapeType="1"/>
                  </p:cNvSpPr>
                  <p:nvPr/>
                </p:nvSpPr>
                <p:spPr bwMode="auto">
                  <a:xfrm rot="7200000">
                    <a:off x="3715" y="2169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94" name="Line 71"/>
                  <p:cNvSpPr>
                    <a:spLocks noChangeShapeType="1"/>
                  </p:cNvSpPr>
                  <p:nvPr/>
                </p:nvSpPr>
                <p:spPr bwMode="auto">
                  <a:xfrm rot="7800000">
                    <a:off x="3797" y="2227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95" name="Line 72"/>
                  <p:cNvSpPr>
                    <a:spLocks noChangeShapeType="1"/>
                  </p:cNvSpPr>
                  <p:nvPr/>
                </p:nvSpPr>
                <p:spPr bwMode="auto">
                  <a:xfrm rot="8400000">
                    <a:off x="3870" y="2294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96" name="Line 73"/>
                  <p:cNvSpPr>
                    <a:spLocks noChangeShapeType="1"/>
                  </p:cNvSpPr>
                  <p:nvPr/>
                </p:nvSpPr>
                <p:spPr bwMode="auto">
                  <a:xfrm rot="9000000">
                    <a:off x="3924" y="2378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97" name="Line 74"/>
                  <p:cNvSpPr>
                    <a:spLocks noChangeShapeType="1"/>
                  </p:cNvSpPr>
                  <p:nvPr/>
                </p:nvSpPr>
                <p:spPr bwMode="auto">
                  <a:xfrm rot="9600000">
                    <a:off x="3966" y="2468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98" name="Line 75"/>
                  <p:cNvSpPr>
                    <a:spLocks noChangeShapeType="1"/>
                  </p:cNvSpPr>
                  <p:nvPr/>
                </p:nvSpPr>
                <p:spPr bwMode="auto">
                  <a:xfrm rot="10200000">
                    <a:off x="3990" y="2564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80" name="Group 76"/>
                <p:cNvGrpSpPr>
                  <a:grpSpLocks/>
                </p:cNvGrpSpPr>
                <p:nvPr/>
              </p:nvGrpSpPr>
              <p:grpSpPr bwMode="auto">
                <a:xfrm>
                  <a:off x="2779" y="1109"/>
                  <a:ext cx="956" cy="957"/>
                  <a:chOff x="3870" y="1536"/>
                  <a:chExt cx="1254" cy="1258"/>
                </a:xfrm>
              </p:grpSpPr>
              <p:sp>
                <p:nvSpPr>
                  <p:cNvPr id="14383" name="Line 77"/>
                  <p:cNvSpPr>
                    <a:spLocks noChangeShapeType="1"/>
                  </p:cNvSpPr>
                  <p:nvPr/>
                </p:nvSpPr>
                <p:spPr bwMode="auto">
                  <a:xfrm rot="6000000">
                    <a:off x="3531" y="2103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84" name="Line 78"/>
                  <p:cNvSpPr>
                    <a:spLocks noChangeShapeType="1"/>
                  </p:cNvSpPr>
                  <p:nvPr/>
                </p:nvSpPr>
                <p:spPr bwMode="auto">
                  <a:xfrm rot="6600000">
                    <a:off x="3627" y="2129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85" name="Line 79"/>
                  <p:cNvSpPr>
                    <a:spLocks noChangeShapeType="1"/>
                  </p:cNvSpPr>
                  <p:nvPr/>
                </p:nvSpPr>
                <p:spPr bwMode="auto">
                  <a:xfrm rot="7200000">
                    <a:off x="3715" y="2169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86" name="Line 80"/>
                  <p:cNvSpPr>
                    <a:spLocks noChangeShapeType="1"/>
                  </p:cNvSpPr>
                  <p:nvPr/>
                </p:nvSpPr>
                <p:spPr bwMode="auto">
                  <a:xfrm rot="7800000">
                    <a:off x="3797" y="2227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87" name="Line 81"/>
                  <p:cNvSpPr>
                    <a:spLocks noChangeShapeType="1"/>
                  </p:cNvSpPr>
                  <p:nvPr/>
                </p:nvSpPr>
                <p:spPr bwMode="auto">
                  <a:xfrm rot="8400000">
                    <a:off x="3870" y="2294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88" name="Line 82"/>
                  <p:cNvSpPr>
                    <a:spLocks noChangeShapeType="1"/>
                  </p:cNvSpPr>
                  <p:nvPr/>
                </p:nvSpPr>
                <p:spPr bwMode="auto">
                  <a:xfrm rot="9000000">
                    <a:off x="3924" y="2378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89" name="Line 83"/>
                  <p:cNvSpPr>
                    <a:spLocks noChangeShapeType="1"/>
                  </p:cNvSpPr>
                  <p:nvPr/>
                </p:nvSpPr>
                <p:spPr bwMode="auto">
                  <a:xfrm rot="9600000">
                    <a:off x="3966" y="2468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90" name="Line 84"/>
                  <p:cNvSpPr>
                    <a:spLocks noChangeShapeType="1"/>
                  </p:cNvSpPr>
                  <p:nvPr/>
                </p:nvSpPr>
                <p:spPr bwMode="auto">
                  <a:xfrm rot="10200000">
                    <a:off x="3990" y="2564"/>
                    <a:ext cx="1134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381" name="WordArt 8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102" y="1195"/>
                  <a:ext cx="1555" cy="1553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spcFirstLastPara="1" wrap="none" fromWordArt="1">
                  <a:prstTxWarp prst="textArchUp">
                    <a:avLst>
                      <a:gd name="adj" fmla="val 10800004"/>
                    </a:avLst>
                  </a:prstTxWarp>
                </a:bodyPr>
                <a:lstStyle/>
                <a:p>
                  <a:pPr algn="ctr"/>
                  <a:r>
                    <a:rPr lang="en-US" sz="900" kern="10">
                      <a:noFill/>
                      <a:latin typeface="Times New Roman"/>
                      <a:cs typeface="Times New Roman"/>
                    </a:rPr>
                    <a:t>     10   20   30   40   50   60   70   80   90  100 110 120 130 140 150 160 170    </a:t>
                  </a:r>
                </a:p>
              </p:txBody>
            </p:sp>
            <p:sp>
              <p:nvSpPr>
                <p:cNvPr id="14382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2449" y="1536"/>
                  <a:ext cx="863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 type="none" w="sm" len="sm"/>
                      <a:tailEnd type="oval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375" name="Line 87"/>
            <p:cNvSpPr>
              <a:spLocks noChangeShapeType="1"/>
            </p:cNvSpPr>
            <p:nvPr/>
          </p:nvSpPr>
          <p:spPr bwMode="auto">
            <a:xfrm rot="1620000">
              <a:off x="2106" y="1655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88"/>
          <p:cNvGrpSpPr>
            <a:grpSpLocks/>
          </p:cNvGrpSpPr>
          <p:nvPr/>
        </p:nvGrpSpPr>
        <p:grpSpPr bwMode="auto">
          <a:xfrm>
            <a:off x="2761696" y="1141599"/>
            <a:ext cx="1514475" cy="2032000"/>
            <a:chOff x="1296" y="1392"/>
            <a:chExt cx="954" cy="1280"/>
          </a:xfrm>
        </p:grpSpPr>
        <p:sp>
          <p:nvSpPr>
            <p:cNvPr id="14371" name="AutoShape 89"/>
            <p:cNvSpPr>
              <a:spLocks noChangeArrowheads="1"/>
            </p:cNvSpPr>
            <p:nvPr/>
          </p:nvSpPr>
          <p:spPr bwMode="auto">
            <a:xfrm>
              <a:off x="1386" y="1674"/>
              <a:ext cx="680" cy="907"/>
            </a:xfrm>
            <a:prstGeom prst="rtTriangle">
              <a:avLst/>
            </a:prstGeom>
            <a:noFill/>
            <a:ln w="317500">
              <a:solidFill>
                <a:srgbClr val="FF66CC">
                  <a:alpha val="20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2400">
                <a:latin typeface="Arial" charset="0"/>
                <a:cs typeface="Arial" charset="0"/>
              </a:endParaRPr>
            </a:p>
          </p:txBody>
        </p:sp>
        <p:sp>
          <p:nvSpPr>
            <p:cNvPr id="14372" name="AutoShape 90"/>
            <p:cNvSpPr>
              <a:spLocks noChangeArrowheads="1"/>
            </p:cNvSpPr>
            <p:nvPr/>
          </p:nvSpPr>
          <p:spPr bwMode="auto">
            <a:xfrm>
              <a:off x="1296" y="1392"/>
              <a:ext cx="954" cy="1280"/>
            </a:xfrm>
            <a:prstGeom prst="rtTriangle">
              <a:avLst/>
            </a:prstGeom>
            <a:noFill/>
            <a:ln w="19050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2400">
                <a:latin typeface="Arial" charset="0"/>
                <a:cs typeface="Arial" charset="0"/>
              </a:endParaRPr>
            </a:p>
          </p:txBody>
        </p:sp>
        <p:sp>
          <p:nvSpPr>
            <p:cNvPr id="14373" name="AutoShape 91"/>
            <p:cNvSpPr>
              <a:spLocks noChangeArrowheads="1"/>
            </p:cNvSpPr>
            <p:nvPr/>
          </p:nvSpPr>
          <p:spPr bwMode="auto">
            <a:xfrm>
              <a:off x="1490" y="1968"/>
              <a:ext cx="382" cy="518"/>
            </a:xfrm>
            <a:prstGeom prst="rtTriangle">
              <a:avLst/>
            </a:prstGeom>
            <a:noFill/>
            <a:ln w="19050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2400">
                <a:latin typeface="Arial" charset="0"/>
                <a:cs typeface="Arial" charset="0"/>
              </a:endParaRPr>
            </a:p>
          </p:txBody>
        </p:sp>
      </p:grpSp>
      <p:sp>
        <p:nvSpPr>
          <p:cNvPr id="83036" name="Rectangle 92"/>
          <p:cNvSpPr>
            <a:spLocks noChangeArrowheads="1"/>
          </p:cNvSpPr>
          <p:nvPr/>
        </p:nvSpPr>
        <p:spPr bwMode="auto">
          <a:xfrm>
            <a:off x="0" y="1412875"/>
            <a:ext cx="1979613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3037" name="Rectangle 93"/>
          <p:cNvSpPr>
            <a:spLocks noChangeArrowheads="1"/>
          </p:cNvSpPr>
          <p:nvPr/>
        </p:nvSpPr>
        <p:spPr bwMode="auto">
          <a:xfrm>
            <a:off x="0" y="908050"/>
            <a:ext cx="1979613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0" y="908050"/>
            <a:ext cx="24114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0" y="1412776"/>
            <a:ext cx="1979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467544" y="4149725"/>
            <a:ext cx="7308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eaLnBrk="1" hangingPunct="1"/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alt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195513" y="5084763"/>
            <a:ext cx="26654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eaLnBrk="1" hangingPunct="1"/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hình thoi:</a:t>
            </a: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2627313" y="5516563"/>
            <a:ext cx="5400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eaLnBrk="1" hangingPunct="1"/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Hai đường chéo vuông góc với nhau.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2627313" y="5848350"/>
            <a:ext cx="47164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eaLnBrk="1" hangingPunct="1"/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Hai đường chéo là các đường phân giác</a:t>
            </a:r>
          </a:p>
          <a:p>
            <a:pPr marL="342900" indent="-342900" eaLnBrk="1" hangingPunct="1"/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 các góc của hình thoi.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8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620000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2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nimBg="1"/>
      <p:bldP spid="82949" grpId="0" animBg="1"/>
      <p:bldP spid="82961" grpId="0"/>
      <p:bldP spid="82968" grpId="0" animBg="1"/>
      <p:bldP spid="30" grpId="0"/>
      <p:bldP spid="2" grpId="0"/>
      <p:bldP spid="3" grpId="0"/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11-GreenFlow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263" y="4441825"/>
            <a:ext cx="4213225" cy="2286000"/>
            <a:chOff x="43" y="2798"/>
            <a:chExt cx="2654" cy="1440"/>
          </a:xfrm>
        </p:grpSpPr>
        <p:sp>
          <p:nvSpPr>
            <p:cNvPr id="15419" name="Line 4"/>
            <p:cNvSpPr>
              <a:spLocks noChangeShapeType="1"/>
            </p:cNvSpPr>
            <p:nvPr/>
          </p:nvSpPr>
          <p:spPr bwMode="auto">
            <a:xfrm>
              <a:off x="432" y="2798"/>
              <a:ext cx="0" cy="1440"/>
            </a:xfrm>
            <a:prstGeom prst="line">
              <a:avLst/>
            </a:prstGeom>
            <a:noFill/>
            <a:ln w="28575">
              <a:solidFill>
                <a:srgbClr val="5C00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Line 5"/>
            <p:cNvSpPr>
              <a:spLocks noChangeShapeType="1"/>
            </p:cNvSpPr>
            <p:nvPr/>
          </p:nvSpPr>
          <p:spPr bwMode="auto">
            <a:xfrm>
              <a:off x="43" y="3038"/>
              <a:ext cx="2654" cy="1"/>
            </a:xfrm>
            <a:prstGeom prst="line">
              <a:avLst/>
            </a:prstGeom>
            <a:noFill/>
            <a:ln w="28575">
              <a:solidFill>
                <a:srgbClr val="5C00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938213" y="4395788"/>
            <a:ext cx="2490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ABCD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là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hình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thoi</a:t>
            </a:r>
            <a:endParaRPr lang="en-US" altLang="en-US" sz="2200" b="1" dirty="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55563" y="4395788"/>
            <a:ext cx="6397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GT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63500" y="4899025"/>
            <a:ext cx="6683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KL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85800" y="4899025"/>
            <a:ext cx="2068513" cy="427038"/>
            <a:chOff x="1066" y="2371"/>
            <a:chExt cx="1406" cy="269"/>
          </a:xfrm>
        </p:grpSpPr>
        <p:sp>
          <p:nvSpPr>
            <p:cNvPr id="15415" name="Text Box 10"/>
            <p:cNvSpPr txBox="1">
              <a:spLocks noChangeArrowheads="1"/>
            </p:cNvSpPr>
            <p:nvPr/>
          </p:nvSpPr>
          <p:spPr bwMode="auto">
            <a:xfrm>
              <a:off x="1066" y="2371"/>
              <a:ext cx="140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200" b="1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a, AC         BD</a:t>
              </a:r>
            </a:p>
          </p:txBody>
        </p:sp>
        <p:grpSp>
          <p:nvGrpSpPr>
            <p:cNvPr id="15416" name="Group 11"/>
            <p:cNvGrpSpPr>
              <a:grpSpLocks/>
            </p:cNvGrpSpPr>
            <p:nvPr/>
          </p:nvGrpSpPr>
          <p:grpSpPr bwMode="auto">
            <a:xfrm>
              <a:off x="1655" y="2387"/>
              <a:ext cx="272" cy="181"/>
              <a:chOff x="204" y="3612"/>
              <a:chExt cx="272" cy="181"/>
            </a:xfrm>
          </p:grpSpPr>
          <p:sp>
            <p:nvSpPr>
              <p:cNvPr id="15417" name="Line 12"/>
              <p:cNvSpPr>
                <a:spLocks noChangeShapeType="1"/>
              </p:cNvSpPr>
              <p:nvPr/>
            </p:nvSpPr>
            <p:spPr bwMode="auto">
              <a:xfrm>
                <a:off x="340" y="3612"/>
                <a:ext cx="0" cy="181"/>
              </a:xfrm>
              <a:prstGeom prst="line">
                <a:avLst/>
              </a:prstGeom>
              <a:noFill/>
              <a:ln w="28575">
                <a:solidFill>
                  <a:srgbClr val="5C00B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Line 13"/>
              <p:cNvSpPr>
                <a:spLocks noChangeShapeType="1"/>
              </p:cNvSpPr>
              <p:nvPr/>
            </p:nvSpPr>
            <p:spPr bwMode="auto">
              <a:xfrm>
                <a:off x="204" y="3793"/>
                <a:ext cx="272" cy="0"/>
              </a:xfrm>
              <a:prstGeom prst="line">
                <a:avLst/>
              </a:prstGeom>
              <a:noFill/>
              <a:ln w="28575">
                <a:solidFill>
                  <a:srgbClr val="5C00B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68" name="AutoShape 14"/>
          <p:cNvSpPr>
            <a:spLocks noChangeArrowheads="1"/>
          </p:cNvSpPr>
          <p:nvPr/>
        </p:nvSpPr>
        <p:spPr bwMode="auto">
          <a:xfrm>
            <a:off x="476250" y="2200275"/>
            <a:ext cx="3656013" cy="1828800"/>
          </a:xfrm>
          <a:prstGeom prst="diamond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400">
              <a:latin typeface="Arial" charset="0"/>
              <a:cs typeface="Arial" charset="0"/>
            </a:endParaRPr>
          </a:p>
        </p:txBody>
      </p:sp>
      <p:sp>
        <p:nvSpPr>
          <p:cNvPr id="15369" name="Line 15"/>
          <p:cNvSpPr>
            <a:spLocks noChangeShapeType="1"/>
          </p:cNvSpPr>
          <p:nvPr/>
        </p:nvSpPr>
        <p:spPr bwMode="auto">
          <a:xfrm rot="3000000">
            <a:off x="3143250" y="2543175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6"/>
          <p:cNvSpPr>
            <a:spLocks noChangeShapeType="1"/>
          </p:cNvSpPr>
          <p:nvPr/>
        </p:nvSpPr>
        <p:spPr bwMode="auto">
          <a:xfrm rot="3000000">
            <a:off x="1390650" y="3495675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7"/>
          <p:cNvSpPr>
            <a:spLocks noChangeShapeType="1"/>
          </p:cNvSpPr>
          <p:nvPr/>
        </p:nvSpPr>
        <p:spPr bwMode="auto">
          <a:xfrm rot="7800000">
            <a:off x="3219450" y="3495675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8"/>
          <p:cNvSpPr>
            <a:spLocks noChangeShapeType="1"/>
          </p:cNvSpPr>
          <p:nvPr/>
        </p:nvSpPr>
        <p:spPr bwMode="auto">
          <a:xfrm rot="7800000">
            <a:off x="1447800" y="2552700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Text Box 19"/>
          <p:cNvSpPr txBox="1">
            <a:spLocks noChangeArrowheads="1"/>
          </p:cNvSpPr>
          <p:nvPr/>
        </p:nvSpPr>
        <p:spPr bwMode="auto">
          <a:xfrm>
            <a:off x="2095500" y="1752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15374" name="Text Box 20"/>
          <p:cNvSpPr txBox="1">
            <a:spLocks noChangeArrowheads="1"/>
          </p:cNvSpPr>
          <p:nvPr/>
        </p:nvSpPr>
        <p:spPr bwMode="auto">
          <a:xfrm>
            <a:off x="76200" y="288607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B</a:t>
            </a:r>
          </a:p>
        </p:txBody>
      </p:sp>
      <p:sp>
        <p:nvSpPr>
          <p:cNvPr id="15375" name="Text Box 21"/>
          <p:cNvSpPr txBox="1">
            <a:spLocks noChangeArrowheads="1"/>
          </p:cNvSpPr>
          <p:nvPr/>
        </p:nvSpPr>
        <p:spPr bwMode="auto">
          <a:xfrm>
            <a:off x="4133850" y="288607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B050"/>
                </a:solidFill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15376" name="Text Box 22"/>
          <p:cNvSpPr txBox="1">
            <a:spLocks noChangeArrowheads="1"/>
          </p:cNvSpPr>
          <p:nvPr/>
        </p:nvSpPr>
        <p:spPr bwMode="auto">
          <a:xfrm>
            <a:off x="2076450" y="40100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C</a:t>
            </a:r>
          </a:p>
        </p:txBody>
      </p:sp>
      <p:sp>
        <p:nvSpPr>
          <p:cNvPr id="15377" name="Line 23"/>
          <p:cNvSpPr>
            <a:spLocks noChangeShapeType="1"/>
          </p:cNvSpPr>
          <p:nvPr/>
        </p:nvSpPr>
        <p:spPr bwMode="auto">
          <a:xfrm>
            <a:off x="2305050" y="2200275"/>
            <a:ext cx="0" cy="182880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24"/>
          <p:cNvSpPr>
            <a:spLocks noChangeShapeType="1"/>
          </p:cNvSpPr>
          <p:nvPr/>
        </p:nvSpPr>
        <p:spPr bwMode="auto">
          <a:xfrm>
            <a:off x="476250" y="3114675"/>
            <a:ext cx="3657600" cy="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Text Box 25"/>
          <p:cNvSpPr txBox="1">
            <a:spLocks noChangeArrowheads="1"/>
          </p:cNvSpPr>
          <p:nvPr/>
        </p:nvSpPr>
        <p:spPr bwMode="auto">
          <a:xfrm>
            <a:off x="1828800" y="26860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O</a:t>
            </a:r>
          </a:p>
        </p:txBody>
      </p:sp>
      <p:sp>
        <p:nvSpPr>
          <p:cNvPr id="83994" name="Text Box 26"/>
          <p:cNvSpPr txBox="1">
            <a:spLocks noChangeArrowheads="1"/>
          </p:cNvSpPr>
          <p:nvPr/>
        </p:nvSpPr>
        <p:spPr bwMode="auto">
          <a:xfrm>
            <a:off x="684213" y="5373688"/>
            <a:ext cx="38862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b,</a:t>
            </a:r>
            <a:r>
              <a:rPr lang="en-US" altLang="en-US" sz="2200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AC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là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phân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giác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góc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A     BD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là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phân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giác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góc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B    CA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là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phân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giác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góc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C    DB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là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phân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giác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góc</a:t>
            </a:r>
            <a:r>
              <a:rPr lang="en-US" alt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D</a:t>
            </a:r>
          </a:p>
        </p:txBody>
      </p:sp>
      <p:sp>
        <p:nvSpPr>
          <p:cNvPr id="84001" name="Rectangle 3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76200" cmpd="tri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48" name="Rectangle 3077"/>
          <p:cNvSpPr>
            <a:spLocks noChangeArrowheads="1" noChangeShapeType="1" noTextEdit="1"/>
          </p:cNvSpPr>
          <p:nvPr/>
        </p:nvSpPr>
        <p:spPr bwMode="auto">
          <a:xfrm>
            <a:off x="2195513" y="0"/>
            <a:ext cx="4419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HÌNH THOI</a:t>
            </a:r>
          </a:p>
        </p:txBody>
      </p:sp>
      <p:grpSp>
        <p:nvGrpSpPr>
          <p:cNvPr id="15383" name="Group 35"/>
          <p:cNvGrpSpPr>
            <a:grpSpLocks/>
          </p:cNvGrpSpPr>
          <p:nvPr/>
        </p:nvGrpSpPr>
        <p:grpSpPr bwMode="auto">
          <a:xfrm>
            <a:off x="1493838" y="3019425"/>
            <a:ext cx="49212" cy="182563"/>
            <a:chOff x="679" y="2649"/>
            <a:chExt cx="31" cy="115"/>
          </a:xfrm>
        </p:grpSpPr>
        <p:sp>
          <p:nvSpPr>
            <p:cNvPr id="15413" name="Line 36"/>
            <p:cNvSpPr>
              <a:spLocks noChangeShapeType="1"/>
            </p:cNvSpPr>
            <p:nvPr/>
          </p:nvSpPr>
          <p:spPr bwMode="auto">
            <a:xfrm rot="1800000">
              <a:off x="679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Line 37"/>
            <p:cNvSpPr>
              <a:spLocks noChangeShapeType="1"/>
            </p:cNvSpPr>
            <p:nvPr/>
          </p:nvSpPr>
          <p:spPr bwMode="auto">
            <a:xfrm rot="1800000">
              <a:off x="710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84" name="Group 38"/>
          <p:cNvGrpSpPr>
            <a:grpSpLocks/>
          </p:cNvGrpSpPr>
          <p:nvPr/>
        </p:nvGrpSpPr>
        <p:grpSpPr bwMode="auto">
          <a:xfrm>
            <a:off x="3074988" y="3019425"/>
            <a:ext cx="49212" cy="182563"/>
            <a:chOff x="679" y="2649"/>
            <a:chExt cx="31" cy="115"/>
          </a:xfrm>
        </p:grpSpPr>
        <p:sp>
          <p:nvSpPr>
            <p:cNvPr id="15411" name="Line 39"/>
            <p:cNvSpPr>
              <a:spLocks noChangeShapeType="1"/>
            </p:cNvSpPr>
            <p:nvPr/>
          </p:nvSpPr>
          <p:spPr bwMode="auto">
            <a:xfrm rot="1800000">
              <a:off x="679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Line 40"/>
            <p:cNvSpPr>
              <a:spLocks noChangeShapeType="1"/>
            </p:cNvSpPr>
            <p:nvPr/>
          </p:nvSpPr>
          <p:spPr bwMode="auto">
            <a:xfrm rot="1800000">
              <a:off x="710" y="2649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009" name="AutoShape 41"/>
          <p:cNvSpPr>
            <a:spLocks noChangeArrowheads="1"/>
          </p:cNvSpPr>
          <p:nvPr/>
        </p:nvSpPr>
        <p:spPr bwMode="auto">
          <a:xfrm rot="-5400000">
            <a:off x="487362" y="2201863"/>
            <a:ext cx="1819275" cy="18288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 sz="2400">
              <a:latin typeface="Arial" charset="0"/>
              <a:cs typeface="Arial" charset="0"/>
            </a:endParaRPr>
          </a:p>
        </p:txBody>
      </p: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2305050" y="3489325"/>
            <a:ext cx="0" cy="182563"/>
            <a:chOff x="2592" y="2592"/>
            <a:chExt cx="0" cy="115"/>
          </a:xfrm>
        </p:grpSpPr>
        <p:sp>
          <p:nvSpPr>
            <p:cNvPr id="15409" name="Line 43"/>
            <p:cNvSpPr>
              <a:spLocks noChangeShapeType="1"/>
            </p:cNvSpPr>
            <p:nvPr/>
          </p:nvSpPr>
          <p:spPr bwMode="auto">
            <a:xfrm rot="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Line 44"/>
            <p:cNvSpPr>
              <a:spLocks noChangeShapeType="1"/>
            </p:cNvSpPr>
            <p:nvPr/>
          </p:nvSpPr>
          <p:spPr bwMode="auto">
            <a:xfrm rot="-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2305050" y="2600325"/>
            <a:ext cx="0" cy="182563"/>
            <a:chOff x="2592" y="2592"/>
            <a:chExt cx="0" cy="115"/>
          </a:xfrm>
        </p:grpSpPr>
        <p:sp>
          <p:nvSpPr>
            <p:cNvPr id="15407" name="Line 46"/>
            <p:cNvSpPr>
              <a:spLocks noChangeShapeType="1"/>
            </p:cNvSpPr>
            <p:nvPr/>
          </p:nvSpPr>
          <p:spPr bwMode="auto">
            <a:xfrm rot="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Line 47"/>
            <p:cNvSpPr>
              <a:spLocks noChangeShapeType="1"/>
            </p:cNvSpPr>
            <p:nvPr/>
          </p:nvSpPr>
          <p:spPr bwMode="auto">
            <a:xfrm rot="-2400000">
              <a:off x="2592" y="2592"/>
              <a:ext cx="0" cy="11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016" name="Line 48"/>
          <p:cNvSpPr>
            <a:spLocks noChangeShapeType="1"/>
          </p:cNvSpPr>
          <p:nvPr/>
        </p:nvSpPr>
        <p:spPr bwMode="auto">
          <a:xfrm>
            <a:off x="571500" y="3111500"/>
            <a:ext cx="3505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17" name="Rectangle 49"/>
          <p:cNvSpPr>
            <a:spLocks noChangeArrowheads="1"/>
          </p:cNvSpPr>
          <p:nvPr/>
        </p:nvSpPr>
        <p:spPr bwMode="auto">
          <a:xfrm>
            <a:off x="0" y="1268413"/>
            <a:ext cx="2438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  <p:sp>
        <p:nvSpPr>
          <p:cNvPr id="84018" name="Rectangle 50"/>
          <p:cNvSpPr>
            <a:spLocks noChangeArrowheads="1"/>
          </p:cNvSpPr>
          <p:nvPr/>
        </p:nvSpPr>
        <p:spPr bwMode="auto">
          <a:xfrm>
            <a:off x="0" y="765175"/>
            <a:ext cx="2438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68" name="TextBox 76"/>
          <p:cNvSpPr txBox="1">
            <a:spLocks noChangeArrowheads="1"/>
          </p:cNvSpPr>
          <p:nvPr/>
        </p:nvSpPr>
        <p:spPr bwMode="auto">
          <a:xfrm>
            <a:off x="4714875" y="764704"/>
            <a:ext cx="3714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minh: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(SGK/105)</a:t>
            </a:r>
          </a:p>
        </p:txBody>
      </p:sp>
      <p:cxnSp>
        <p:nvCxnSpPr>
          <p:cNvPr id="82" name="Straight Connector 81"/>
          <p:cNvCxnSpPr/>
          <p:nvPr/>
        </p:nvCxnSpPr>
        <p:spPr>
          <a:xfrm rot="16200000" flipH="1">
            <a:off x="1521619" y="3736181"/>
            <a:ext cx="6172200" cy="71438"/>
          </a:xfrm>
          <a:prstGeom prst="line">
            <a:avLst/>
          </a:prstGeom>
          <a:ln>
            <a:solidFill>
              <a:srgbClr val="C0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3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3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/>
      <p:bldP spid="83975" grpId="0"/>
      <p:bldP spid="83976" grpId="0"/>
      <p:bldP spid="83994" grpId="0"/>
      <p:bldP spid="84009" grpId="0" animBg="1"/>
      <p:bldP spid="84016" grpId="0" animBg="1"/>
      <p:bldP spid="10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76200" cmpd="tri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340" name="Rectangle 3077"/>
          <p:cNvSpPr>
            <a:spLocks noChangeArrowheads="1" noChangeShapeType="1" noTextEdit="1"/>
          </p:cNvSpPr>
          <p:nvPr/>
        </p:nvSpPr>
        <p:spPr bwMode="auto">
          <a:xfrm>
            <a:off x="2195513" y="0"/>
            <a:ext cx="4419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HÌNH THOI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1916113"/>
            <a:ext cx="3200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Dấu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  <p:sp>
        <p:nvSpPr>
          <p:cNvPr id="86021" name="AutoShape 5"/>
          <p:cNvSpPr>
            <a:spLocks noChangeArrowheads="1"/>
          </p:cNvSpPr>
          <p:nvPr/>
        </p:nvSpPr>
        <p:spPr bwMode="auto">
          <a:xfrm>
            <a:off x="5105400" y="528637"/>
            <a:ext cx="3886200" cy="2138363"/>
          </a:xfrm>
          <a:prstGeom prst="cloudCallout">
            <a:avLst>
              <a:gd name="adj1" fmla="val -55579"/>
              <a:gd name="adj2" fmla="val 55583"/>
            </a:avLst>
          </a:prstGeom>
          <a:gradFill rotWithShape="1">
            <a:gsLst>
              <a:gs pos="0">
                <a:srgbClr val="6600FF"/>
              </a:gs>
              <a:gs pos="50000">
                <a:srgbClr val="F5EFFF"/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pPr algn="just" eaLnBrk="1" hangingPunct="1"/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  Để tứ giác là hình thoi, ta cần điều kiện gì về cạnh?</a:t>
            </a: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0" y="1412875"/>
            <a:ext cx="2438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908050"/>
            <a:ext cx="2438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2000" y="2882900"/>
            <a:ext cx="1828800" cy="914400"/>
            <a:chOff x="1104" y="1584"/>
            <a:chExt cx="1152" cy="576"/>
          </a:xfrm>
        </p:grpSpPr>
        <p:sp>
          <p:nvSpPr>
            <p:cNvPr id="17427" name="Freeform 9"/>
            <p:cNvSpPr>
              <a:spLocks/>
            </p:cNvSpPr>
            <p:nvPr/>
          </p:nvSpPr>
          <p:spPr bwMode="auto">
            <a:xfrm>
              <a:off x="1104" y="1584"/>
              <a:ext cx="1152" cy="576"/>
            </a:xfrm>
            <a:custGeom>
              <a:avLst/>
              <a:gdLst>
                <a:gd name="T0" fmla="*/ 0 w 1248"/>
                <a:gd name="T1" fmla="*/ 105 h 672"/>
                <a:gd name="T2" fmla="*/ 477 w 1248"/>
                <a:gd name="T3" fmla="*/ 105 h 672"/>
                <a:gd name="T4" fmla="*/ 385 w 1248"/>
                <a:gd name="T5" fmla="*/ 30 h 672"/>
                <a:gd name="T6" fmla="*/ 110 w 1248"/>
                <a:gd name="T7" fmla="*/ 0 h 672"/>
                <a:gd name="T8" fmla="*/ 0 w 1248"/>
                <a:gd name="T9" fmla="*/ 105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672"/>
                <a:gd name="T17" fmla="*/ 1248 w 124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672">
                  <a:moveTo>
                    <a:pt x="0" y="672"/>
                  </a:moveTo>
                  <a:lnTo>
                    <a:pt x="1248" y="672"/>
                  </a:lnTo>
                  <a:lnTo>
                    <a:pt x="1008" y="192"/>
                  </a:lnTo>
                  <a:lnTo>
                    <a:pt x="288" y="0"/>
                  </a:lnTo>
                  <a:lnTo>
                    <a:pt x="0" y="672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Text Box 10"/>
            <p:cNvSpPr txBox="1">
              <a:spLocks noChangeArrowheads="1"/>
            </p:cNvSpPr>
            <p:nvPr/>
          </p:nvSpPr>
          <p:spPr bwMode="auto">
            <a:xfrm>
              <a:off x="1296" y="1824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Tứ giác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200" y="4864100"/>
            <a:ext cx="2438400" cy="1066800"/>
            <a:chOff x="960" y="2832"/>
            <a:chExt cx="1536" cy="672"/>
          </a:xfrm>
        </p:grpSpPr>
        <p:sp>
          <p:nvSpPr>
            <p:cNvPr id="17425" name="AutoShape 12"/>
            <p:cNvSpPr>
              <a:spLocks noChangeArrowheads="1"/>
            </p:cNvSpPr>
            <p:nvPr/>
          </p:nvSpPr>
          <p:spPr bwMode="auto">
            <a:xfrm>
              <a:off x="960" y="2832"/>
              <a:ext cx="1536" cy="672"/>
            </a:xfrm>
            <a:prstGeom prst="parallelogram">
              <a:avLst>
                <a:gd name="adj" fmla="val 66222"/>
              </a:avLst>
            </a:prstGeom>
            <a:noFill/>
            <a:ln w="28575">
              <a:solidFill>
                <a:srgbClr val="8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2400">
                <a:latin typeface="Arial" charset="0"/>
                <a:cs typeface="Arial" charset="0"/>
              </a:endParaRPr>
            </a:p>
          </p:txBody>
        </p:sp>
        <p:sp>
          <p:nvSpPr>
            <p:cNvPr id="17426" name="Text Box 13"/>
            <p:cNvSpPr txBox="1">
              <a:spLocks noChangeArrowheads="1"/>
            </p:cNvSpPr>
            <p:nvPr/>
          </p:nvSpPr>
          <p:spPr bwMode="auto">
            <a:xfrm>
              <a:off x="1296" y="2938"/>
              <a:ext cx="96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rgbClr val="800080"/>
                  </a:solidFill>
                  <a:latin typeface="Times New Roman" pitchFamily="18" charset="0"/>
                  <a:cs typeface="Arial" charset="0"/>
                </a:rPr>
                <a:t>Hình bình</a:t>
              </a:r>
            </a:p>
            <a:p>
              <a:pPr eaLnBrk="1" hangingPunct="1"/>
              <a:r>
                <a:rPr lang="en-US" altLang="en-US" sz="2400" b="1">
                  <a:solidFill>
                    <a:srgbClr val="800080"/>
                  </a:solidFill>
                  <a:latin typeface="Times New Roman" pitchFamily="18" charset="0"/>
                  <a:cs typeface="Arial" charset="0"/>
                </a:rPr>
                <a:t>    hành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943600" y="3949700"/>
            <a:ext cx="2514600" cy="1143000"/>
            <a:chOff x="3504" y="2016"/>
            <a:chExt cx="1584" cy="720"/>
          </a:xfrm>
        </p:grpSpPr>
        <p:sp>
          <p:nvSpPr>
            <p:cNvPr id="17423" name="AutoShape 15"/>
            <p:cNvSpPr>
              <a:spLocks noChangeArrowheads="1"/>
            </p:cNvSpPr>
            <p:nvPr/>
          </p:nvSpPr>
          <p:spPr bwMode="auto">
            <a:xfrm>
              <a:off x="3504" y="2016"/>
              <a:ext cx="1584" cy="720"/>
            </a:xfrm>
            <a:prstGeom prst="diamond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2400">
                <a:latin typeface="Arial" charset="0"/>
                <a:cs typeface="Arial" charset="0"/>
              </a:endParaRPr>
            </a:p>
          </p:txBody>
        </p:sp>
        <p:sp>
          <p:nvSpPr>
            <p:cNvPr id="17424" name="Text Box 16"/>
            <p:cNvSpPr txBox="1">
              <a:spLocks noChangeArrowheads="1"/>
            </p:cNvSpPr>
            <p:nvPr/>
          </p:nvSpPr>
          <p:spPr bwMode="auto">
            <a:xfrm>
              <a:off x="3792" y="2256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Hình thoi</a:t>
              </a:r>
            </a:p>
          </p:txBody>
        </p:sp>
      </p:grpSp>
      <p:cxnSp>
        <p:nvCxnSpPr>
          <p:cNvPr id="86033" name="AutoShape 17"/>
          <p:cNvCxnSpPr>
            <a:cxnSpLocks noChangeShapeType="1"/>
          </p:cNvCxnSpPr>
          <p:nvPr/>
        </p:nvCxnSpPr>
        <p:spPr bwMode="auto">
          <a:xfrm>
            <a:off x="2252663" y="3144838"/>
            <a:ext cx="4948237" cy="790575"/>
          </a:xfrm>
          <a:prstGeom prst="bentConnector2">
            <a:avLst/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2819400" y="2743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4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cạnh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nhau</a:t>
            </a:r>
            <a:endParaRPr lang="en-US" altLang="en-US" sz="2400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86035" name="AutoShape 19"/>
          <p:cNvCxnSpPr>
            <a:cxnSpLocks noChangeShapeType="1"/>
          </p:cNvCxnSpPr>
          <p:nvPr/>
        </p:nvCxnSpPr>
        <p:spPr bwMode="auto">
          <a:xfrm rot="-5400000">
            <a:off x="3815556" y="2736057"/>
            <a:ext cx="328613" cy="3898900"/>
          </a:xfrm>
          <a:prstGeom prst="bentConnector2">
            <a:avLst/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mph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11" dur="2000" fill="hold"/>
                                        <p:tgtEl>
                                          <p:spTgt spid="860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nimBg="1"/>
      <p:bldP spid="86021" grpId="0" animBg="1"/>
      <p:bldP spid="86021" grpId="1" animBg="1"/>
      <p:bldP spid="86021" grpId="2"/>
      <p:bldP spid="860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2"/>
          <p:cNvSpPr>
            <a:spLocks noChangeArrowheads="1"/>
          </p:cNvSpPr>
          <p:nvPr/>
        </p:nvSpPr>
        <p:spPr bwMode="auto">
          <a:xfrm>
            <a:off x="2544763" y="3000375"/>
            <a:ext cx="3657600" cy="914400"/>
          </a:xfrm>
          <a:prstGeom prst="parallelogram">
            <a:avLst>
              <a:gd name="adj" fmla="val 100000"/>
            </a:avLst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 sz="2400">
              <a:latin typeface="Arial" charset="0"/>
              <a:cs typeface="Arial" charset="0"/>
            </a:endParaRPr>
          </a:p>
        </p:txBody>
      </p:sp>
      <p:sp>
        <p:nvSpPr>
          <p:cNvPr id="263175" name="Text Box 7"/>
          <p:cNvSpPr txBox="1">
            <a:spLocks noChangeArrowheads="1"/>
          </p:cNvSpPr>
          <p:nvPr/>
        </p:nvSpPr>
        <p:spPr bwMode="auto">
          <a:xfrm>
            <a:off x="1071538" y="642918"/>
            <a:ext cx="7758114" cy="646331"/>
          </a:xfrm>
          <a:prstGeom prst="rect">
            <a:avLst/>
          </a:prstGeom>
          <a:solidFill>
            <a:srgbClr val="6666FF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  <a:latin typeface="VNI-Brush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Hình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bình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hành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có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thêm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điều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kiện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gì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về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cạnh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hoặc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đường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chéo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để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trở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thành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hình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thoi</a:t>
            </a:r>
            <a:r>
              <a:rPr lang="en-US" b="1" dirty="0">
                <a:solidFill>
                  <a:srgbClr val="FFFF00"/>
                </a:solidFill>
              </a:rPr>
              <a:t>?</a:t>
            </a:r>
            <a:endParaRPr lang="en-US" b="1" dirty="0">
              <a:solidFill>
                <a:srgbClr val="FFFF00"/>
              </a:solidFill>
              <a:latin typeface="VNI-Brush" pitchFamily="2" charset="0"/>
            </a:endParaRPr>
          </a:p>
        </p:txBody>
      </p:sp>
      <p:sp>
        <p:nvSpPr>
          <p:cNvPr id="263176" name="Line 8"/>
          <p:cNvSpPr>
            <a:spLocks noChangeShapeType="1"/>
          </p:cNvSpPr>
          <p:nvPr/>
        </p:nvSpPr>
        <p:spPr bwMode="auto">
          <a:xfrm>
            <a:off x="3084513" y="3227388"/>
            <a:ext cx="147637" cy="142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033588" y="2306638"/>
            <a:ext cx="1377950" cy="1544637"/>
            <a:chOff x="1336" y="192"/>
            <a:chExt cx="868" cy="973"/>
          </a:xfrm>
        </p:grpSpPr>
        <p:grpSp>
          <p:nvGrpSpPr>
            <p:cNvPr id="18479" name="Group 10"/>
            <p:cNvGrpSpPr>
              <a:grpSpLocks/>
            </p:cNvGrpSpPr>
            <p:nvPr/>
          </p:nvGrpSpPr>
          <p:grpSpPr bwMode="auto">
            <a:xfrm rot="-438542">
              <a:off x="1353" y="192"/>
              <a:ext cx="851" cy="454"/>
              <a:chOff x="2760" y="1870"/>
              <a:chExt cx="851" cy="454"/>
            </a:xfrm>
          </p:grpSpPr>
          <p:sp>
            <p:nvSpPr>
              <p:cNvPr id="18486" name="Freeform 11" descr="Narrow vertical"/>
              <p:cNvSpPr>
                <a:spLocks/>
              </p:cNvSpPr>
              <p:nvPr/>
            </p:nvSpPr>
            <p:spPr bwMode="auto">
              <a:xfrm rot="-1039421">
                <a:off x="2792" y="1870"/>
                <a:ext cx="46" cy="90"/>
              </a:xfrm>
              <a:custGeom>
                <a:avLst/>
                <a:gdLst>
                  <a:gd name="T0" fmla="*/ 0 w 462"/>
                  <a:gd name="T1" fmla="*/ 0 h 714"/>
                  <a:gd name="T2" fmla="*/ 0 w 462"/>
                  <a:gd name="T3" fmla="*/ 0 h 714"/>
                  <a:gd name="T4" fmla="*/ 0 w 462"/>
                  <a:gd name="T5" fmla="*/ 0 h 714"/>
                  <a:gd name="T6" fmla="*/ 0 w 462"/>
                  <a:gd name="T7" fmla="*/ 0 h 714"/>
                  <a:gd name="T8" fmla="*/ 0 w 462"/>
                  <a:gd name="T9" fmla="*/ 0 h 714"/>
                  <a:gd name="T10" fmla="*/ 0 w 462"/>
                  <a:gd name="T11" fmla="*/ 0 h 714"/>
                  <a:gd name="T12" fmla="*/ 0 w 462"/>
                  <a:gd name="T13" fmla="*/ 0 h 714"/>
                  <a:gd name="T14" fmla="*/ 0 w 462"/>
                  <a:gd name="T15" fmla="*/ 0 h 714"/>
                  <a:gd name="T16" fmla="*/ 0 w 462"/>
                  <a:gd name="T17" fmla="*/ 0 h 714"/>
                  <a:gd name="T18" fmla="*/ 0 w 462"/>
                  <a:gd name="T19" fmla="*/ 0 h 7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62"/>
                  <a:gd name="T31" fmla="*/ 0 h 714"/>
                  <a:gd name="T32" fmla="*/ 462 w 462"/>
                  <a:gd name="T33" fmla="*/ 714 h 7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62" h="714">
                    <a:moveTo>
                      <a:pt x="0" y="691"/>
                    </a:moveTo>
                    <a:cubicBezTo>
                      <a:pt x="0" y="508"/>
                      <a:pt x="0" y="324"/>
                      <a:pt x="0" y="141"/>
                    </a:cubicBezTo>
                    <a:cubicBezTo>
                      <a:pt x="26" y="100"/>
                      <a:pt x="29" y="59"/>
                      <a:pt x="77" y="38"/>
                    </a:cubicBezTo>
                    <a:cubicBezTo>
                      <a:pt x="101" y="27"/>
                      <a:pt x="128" y="21"/>
                      <a:pt x="153" y="13"/>
                    </a:cubicBezTo>
                    <a:cubicBezTo>
                      <a:pt x="166" y="9"/>
                      <a:pt x="192" y="0"/>
                      <a:pt x="192" y="0"/>
                    </a:cubicBezTo>
                    <a:cubicBezTo>
                      <a:pt x="269" y="10"/>
                      <a:pt x="321" y="10"/>
                      <a:pt x="384" y="51"/>
                    </a:cubicBezTo>
                    <a:cubicBezTo>
                      <a:pt x="462" y="172"/>
                      <a:pt x="419" y="218"/>
                      <a:pt x="409" y="410"/>
                    </a:cubicBezTo>
                    <a:cubicBezTo>
                      <a:pt x="395" y="673"/>
                      <a:pt x="397" y="519"/>
                      <a:pt x="397" y="691"/>
                    </a:cubicBezTo>
                    <a:cubicBezTo>
                      <a:pt x="286" y="714"/>
                      <a:pt x="222" y="714"/>
                      <a:pt x="102" y="704"/>
                    </a:cubicBezTo>
                    <a:cubicBezTo>
                      <a:pt x="35" y="687"/>
                      <a:pt x="69" y="691"/>
                      <a:pt x="0" y="691"/>
                    </a:cubicBez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487" name="Group 12"/>
              <p:cNvGrpSpPr>
                <a:grpSpLocks/>
              </p:cNvGrpSpPr>
              <p:nvPr/>
            </p:nvGrpSpPr>
            <p:grpSpPr bwMode="auto">
              <a:xfrm>
                <a:off x="2760" y="2028"/>
                <a:ext cx="851" cy="296"/>
                <a:chOff x="3360" y="1968"/>
                <a:chExt cx="851" cy="296"/>
              </a:xfrm>
            </p:grpSpPr>
            <p:grpSp>
              <p:nvGrpSpPr>
                <p:cNvPr id="18488" name="Group 13"/>
                <p:cNvGrpSpPr>
                  <a:grpSpLocks/>
                </p:cNvGrpSpPr>
                <p:nvPr/>
              </p:nvGrpSpPr>
              <p:grpSpPr bwMode="auto">
                <a:xfrm rot="-2978294">
                  <a:off x="3638" y="1690"/>
                  <a:ext cx="296" cy="851"/>
                  <a:chOff x="2483" y="1475"/>
                  <a:chExt cx="509" cy="1451"/>
                </a:xfrm>
              </p:grpSpPr>
              <p:sp>
                <p:nvSpPr>
                  <p:cNvPr id="18490" name="Line 14"/>
                  <p:cNvSpPr>
                    <a:spLocks noChangeShapeType="1"/>
                  </p:cNvSpPr>
                  <p:nvPr/>
                </p:nvSpPr>
                <p:spPr bwMode="auto">
                  <a:xfrm rot="19483747" flipH="1">
                    <a:off x="2483" y="1515"/>
                    <a:ext cx="432" cy="1200"/>
                  </a:xfrm>
                  <a:prstGeom prst="line">
                    <a:avLst/>
                  </a:prstGeom>
                  <a:noFill/>
                  <a:ln w="9525">
                    <a:solidFill>
                      <a:srgbClr val="CC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91" name="Line 15"/>
                  <p:cNvSpPr>
                    <a:spLocks noChangeShapeType="1"/>
                  </p:cNvSpPr>
                  <p:nvPr/>
                </p:nvSpPr>
                <p:spPr bwMode="auto">
                  <a:xfrm rot="19483747" flipH="1">
                    <a:off x="2512" y="1504"/>
                    <a:ext cx="480" cy="1200"/>
                  </a:xfrm>
                  <a:prstGeom prst="line">
                    <a:avLst/>
                  </a:prstGeom>
                  <a:noFill/>
                  <a:ln w="9525">
                    <a:solidFill>
                      <a:srgbClr val="CC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8492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531" y="1475"/>
                    <a:ext cx="96" cy="96"/>
                    <a:chOff x="2531" y="1462"/>
                    <a:chExt cx="96" cy="96"/>
                  </a:xfrm>
                </p:grpSpPr>
                <p:sp>
                  <p:nvSpPr>
                    <p:cNvPr id="18497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31" y="1462"/>
                      <a:ext cx="96" cy="9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CC00CC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en-US" altLang="en-US">
                          <a:latin typeface="Arial" charset="0"/>
                          <a:cs typeface="Arial" charset="0"/>
                        </a:rPr>
                        <a:t>.</a:t>
                      </a:r>
                    </a:p>
                  </p:txBody>
                </p:sp>
                <p:sp>
                  <p:nvSpPr>
                    <p:cNvPr id="18498" name="AutoShap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53" y="1488"/>
                      <a:ext cx="35" cy="35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rgbClr val="CC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altLang="en-US" sz="2400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18493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2860" y="2708"/>
                    <a:ext cx="89" cy="218"/>
                    <a:chOff x="2860" y="2708"/>
                    <a:chExt cx="89" cy="218"/>
                  </a:xfrm>
                </p:grpSpPr>
                <p:sp>
                  <p:nvSpPr>
                    <p:cNvPr id="18494" name="Freeform 20"/>
                    <p:cNvSpPr>
                      <a:spLocks/>
                    </p:cNvSpPr>
                    <p:nvPr/>
                  </p:nvSpPr>
                  <p:spPr bwMode="auto">
                    <a:xfrm rot="-2116253">
                      <a:off x="2871" y="2708"/>
                      <a:ext cx="26" cy="39"/>
                    </a:xfrm>
                    <a:custGeom>
                      <a:avLst/>
                      <a:gdLst>
                        <a:gd name="T0" fmla="*/ 0 w 26"/>
                        <a:gd name="T1" fmla="*/ 0 h 39"/>
                        <a:gd name="T2" fmla="*/ 26 w 26"/>
                        <a:gd name="T3" fmla="*/ 39 h 39"/>
                        <a:gd name="T4" fmla="*/ 0 w 26"/>
                        <a:gd name="T5" fmla="*/ 0 h 39"/>
                        <a:gd name="T6" fmla="*/ 0 60000 65536"/>
                        <a:gd name="T7" fmla="*/ 0 60000 65536"/>
                        <a:gd name="T8" fmla="*/ 0 60000 65536"/>
                        <a:gd name="T9" fmla="*/ 0 w 26"/>
                        <a:gd name="T10" fmla="*/ 0 h 39"/>
                        <a:gd name="T11" fmla="*/ 26 w 26"/>
                        <a:gd name="T12" fmla="*/ 39 h 3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6" h="39">
                          <a:moveTo>
                            <a:pt x="0" y="0"/>
                          </a:moveTo>
                          <a:cubicBezTo>
                            <a:pt x="9" y="13"/>
                            <a:pt x="26" y="39"/>
                            <a:pt x="26" y="39"/>
                          </a:cubicBezTo>
                          <a:cubicBezTo>
                            <a:pt x="26" y="39"/>
                            <a:pt x="9" y="13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rgbClr val="CC00C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495" name="Line 21"/>
                    <p:cNvSpPr>
                      <a:spLocks noChangeShapeType="1"/>
                    </p:cNvSpPr>
                    <p:nvPr/>
                  </p:nvSpPr>
                  <p:spPr bwMode="auto">
                    <a:xfrm rot="19483747" flipH="1">
                      <a:off x="2860" y="2715"/>
                      <a:ext cx="69" cy="19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CC00CC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496" name="Line 22"/>
                    <p:cNvSpPr>
                      <a:spLocks noChangeShapeType="1"/>
                    </p:cNvSpPr>
                    <p:nvPr/>
                  </p:nvSpPr>
                  <p:spPr bwMode="auto">
                    <a:xfrm rot="19805284" flipH="1">
                      <a:off x="2880" y="2736"/>
                      <a:ext cx="69" cy="19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CC00CC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8489" name="Rectangle 23"/>
                <p:cNvSpPr>
                  <a:spLocks noChangeArrowheads="1"/>
                </p:cNvSpPr>
                <p:nvPr/>
              </p:nvSpPr>
              <p:spPr bwMode="auto">
                <a:xfrm rot="-3725124">
                  <a:off x="4046" y="2194"/>
                  <a:ext cx="21" cy="50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solidFill>
                    <a:srgbClr val="CC00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 sz="2400"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18480" name="Group 24"/>
            <p:cNvGrpSpPr>
              <a:grpSpLocks/>
            </p:cNvGrpSpPr>
            <p:nvPr/>
          </p:nvGrpSpPr>
          <p:grpSpPr bwMode="auto">
            <a:xfrm rot="-2140391">
              <a:off x="1336" y="343"/>
              <a:ext cx="357" cy="822"/>
              <a:chOff x="1187" y="266"/>
              <a:chExt cx="357" cy="822"/>
            </a:xfrm>
          </p:grpSpPr>
          <p:sp>
            <p:nvSpPr>
              <p:cNvPr id="18481" name="Line 25"/>
              <p:cNvSpPr>
                <a:spLocks noChangeShapeType="1"/>
              </p:cNvSpPr>
              <p:nvPr/>
            </p:nvSpPr>
            <p:spPr bwMode="auto">
              <a:xfrm rot="21552185" flipH="1">
                <a:off x="1233" y="271"/>
                <a:ext cx="266" cy="726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2" name="Line 26"/>
              <p:cNvSpPr>
                <a:spLocks noChangeShapeType="1"/>
              </p:cNvSpPr>
              <p:nvPr/>
            </p:nvSpPr>
            <p:spPr bwMode="auto">
              <a:xfrm rot="21554110" flipH="1">
                <a:off x="1248" y="288"/>
                <a:ext cx="296" cy="726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3" name="Freeform 27"/>
              <p:cNvSpPr>
                <a:spLocks/>
              </p:cNvSpPr>
              <p:nvPr/>
            </p:nvSpPr>
            <p:spPr bwMode="auto">
              <a:xfrm rot="-159015">
                <a:off x="1211" y="969"/>
                <a:ext cx="16" cy="24"/>
              </a:xfrm>
              <a:custGeom>
                <a:avLst/>
                <a:gdLst>
                  <a:gd name="T0" fmla="*/ 0 w 26"/>
                  <a:gd name="T1" fmla="*/ 0 h 39"/>
                  <a:gd name="T2" fmla="*/ 1 w 26"/>
                  <a:gd name="T3" fmla="*/ 2 h 39"/>
                  <a:gd name="T4" fmla="*/ 0 w 26"/>
                  <a:gd name="T5" fmla="*/ 0 h 39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39"/>
                  <a:gd name="T11" fmla="*/ 26 w 26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39">
                    <a:moveTo>
                      <a:pt x="0" y="0"/>
                    </a:moveTo>
                    <a:cubicBezTo>
                      <a:pt x="9" y="13"/>
                      <a:pt x="26" y="39"/>
                      <a:pt x="26" y="39"/>
                    </a:cubicBezTo>
                    <a:cubicBezTo>
                      <a:pt x="26" y="39"/>
                      <a:pt x="9" y="13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4" name="Line 28"/>
              <p:cNvSpPr>
                <a:spLocks noChangeShapeType="1"/>
              </p:cNvSpPr>
              <p:nvPr/>
            </p:nvSpPr>
            <p:spPr bwMode="auto">
              <a:xfrm rot="20022221" flipH="1">
                <a:off x="1187" y="992"/>
                <a:ext cx="96" cy="96"/>
              </a:xfrm>
              <a:prstGeom prst="line">
                <a:avLst/>
              </a:prstGeom>
              <a:noFill/>
              <a:ln w="19050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5" name="Line 29"/>
              <p:cNvSpPr>
                <a:spLocks noChangeShapeType="1"/>
              </p:cNvSpPr>
              <p:nvPr/>
            </p:nvSpPr>
            <p:spPr bwMode="auto">
              <a:xfrm rot="20523285" flipH="1">
                <a:off x="1475" y="266"/>
                <a:ext cx="60" cy="84"/>
              </a:xfrm>
              <a:prstGeom prst="line">
                <a:avLst/>
              </a:prstGeom>
              <a:noFill/>
              <a:ln w="57150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3199" name="Freeform 31"/>
          <p:cNvSpPr>
            <a:spLocks/>
          </p:cNvSpPr>
          <p:nvPr/>
        </p:nvSpPr>
        <p:spPr bwMode="auto">
          <a:xfrm rot="259032">
            <a:off x="4621213" y="2789238"/>
            <a:ext cx="115887" cy="317500"/>
          </a:xfrm>
          <a:custGeom>
            <a:avLst/>
            <a:gdLst>
              <a:gd name="T0" fmla="*/ 0 w 200"/>
              <a:gd name="T1" fmla="*/ 0 h 708"/>
              <a:gd name="T2" fmla="*/ 2147483646 w 200"/>
              <a:gd name="T3" fmla="*/ 2147483646 h 708"/>
              <a:gd name="T4" fmla="*/ 2147483646 w 200"/>
              <a:gd name="T5" fmla="*/ 2147483646 h 708"/>
              <a:gd name="T6" fmla="*/ 0 60000 65536"/>
              <a:gd name="T7" fmla="*/ 0 60000 65536"/>
              <a:gd name="T8" fmla="*/ 0 60000 65536"/>
              <a:gd name="T9" fmla="*/ 0 w 200"/>
              <a:gd name="T10" fmla="*/ 0 h 708"/>
              <a:gd name="T11" fmla="*/ 200 w 200"/>
              <a:gd name="T12" fmla="*/ 708 h 7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708">
                <a:moveTo>
                  <a:pt x="0" y="0"/>
                </a:moveTo>
                <a:cubicBezTo>
                  <a:pt x="91" y="30"/>
                  <a:pt x="109" y="121"/>
                  <a:pt x="156" y="192"/>
                </a:cubicBezTo>
                <a:cubicBezTo>
                  <a:pt x="199" y="364"/>
                  <a:pt x="200" y="548"/>
                  <a:pt x="120" y="708"/>
                </a:cubicBezTo>
              </a:path>
            </a:pathLst>
          </a:custGeom>
          <a:noFill/>
          <a:ln w="1905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2224088" y="1714500"/>
            <a:ext cx="2847975" cy="2665413"/>
            <a:chOff x="1440" y="289"/>
            <a:chExt cx="1794" cy="1679"/>
          </a:xfrm>
        </p:grpSpPr>
        <p:grpSp>
          <p:nvGrpSpPr>
            <p:cNvPr id="18457" name="Group 33"/>
            <p:cNvGrpSpPr>
              <a:grpSpLocks/>
            </p:cNvGrpSpPr>
            <p:nvPr/>
          </p:nvGrpSpPr>
          <p:grpSpPr bwMode="auto">
            <a:xfrm>
              <a:off x="2214" y="289"/>
              <a:ext cx="1020" cy="822"/>
              <a:chOff x="2214" y="289"/>
              <a:chExt cx="1020" cy="822"/>
            </a:xfrm>
          </p:grpSpPr>
          <p:grpSp>
            <p:nvGrpSpPr>
              <p:cNvPr id="18459" name="Group 34"/>
              <p:cNvGrpSpPr>
                <a:grpSpLocks/>
              </p:cNvGrpSpPr>
              <p:nvPr/>
            </p:nvGrpSpPr>
            <p:grpSpPr bwMode="auto">
              <a:xfrm rot="1913463">
                <a:off x="2383" y="381"/>
                <a:ext cx="851" cy="454"/>
                <a:chOff x="2760" y="1870"/>
                <a:chExt cx="851" cy="454"/>
              </a:xfrm>
            </p:grpSpPr>
            <p:sp>
              <p:nvSpPr>
                <p:cNvPr id="18466" name="Freeform 35" descr="Narrow vertical"/>
                <p:cNvSpPr>
                  <a:spLocks/>
                </p:cNvSpPr>
                <p:nvPr/>
              </p:nvSpPr>
              <p:spPr bwMode="auto">
                <a:xfrm rot="-1039421">
                  <a:off x="2792" y="1870"/>
                  <a:ext cx="46" cy="90"/>
                </a:xfrm>
                <a:custGeom>
                  <a:avLst/>
                  <a:gdLst>
                    <a:gd name="T0" fmla="*/ 0 w 462"/>
                    <a:gd name="T1" fmla="*/ 0 h 714"/>
                    <a:gd name="T2" fmla="*/ 0 w 462"/>
                    <a:gd name="T3" fmla="*/ 0 h 714"/>
                    <a:gd name="T4" fmla="*/ 0 w 462"/>
                    <a:gd name="T5" fmla="*/ 0 h 714"/>
                    <a:gd name="T6" fmla="*/ 0 w 462"/>
                    <a:gd name="T7" fmla="*/ 0 h 714"/>
                    <a:gd name="T8" fmla="*/ 0 w 462"/>
                    <a:gd name="T9" fmla="*/ 0 h 714"/>
                    <a:gd name="T10" fmla="*/ 0 w 462"/>
                    <a:gd name="T11" fmla="*/ 0 h 714"/>
                    <a:gd name="T12" fmla="*/ 0 w 462"/>
                    <a:gd name="T13" fmla="*/ 0 h 714"/>
                    <a:gd name="T14" fmla="*/ 0 w 462"/>
                    <a:gd name="T15" fmla="*/ 0 h 714"/>
                    <a:gd name="T16" fmla="*/ 0 w 462"/>
                    <a:gd name="T17" fmla="*/ 0 h 714"/>
                    <a:gd name="T18" fmla="*/ 0 w 462"/>
                    <a:gd name="T19" fmla="*/ 0 h 7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62"/>
                    <a:gd name="T31" fmla="*/ 0 h 714"/>
                    <a:gd name="T32" fmla="*/ 462 w 462"/>
                    <a:gd name="T33" fmla="*/ 714 h 7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62" h="714">
                      <a:moveTo>
                        <a:pt x="0" y="691"/>
                      </a:moveTo>
                      <a:cubicBezTo>
                        <a:pt x="0" y="508"/>
                        <a:pt x="0" y="324"/>
                        <a:pt x="0" y="141"/>
                      </a:cubicBezTo>
                      <a:cubicBezTo>
                        <a:pt x="26" y="100"/>
                        <a:pt x="29" y="59"/>
                        <a:pt x="77" y="38"/>
                      </a:cubicBezTo>
                      <a:cubicBezTo>
                        <a:pt x="101" y="27"/>
                        <a:pt x="128" y="21"/>
                        <a:pt x="153" y="13"/>
                      </a:cubicBezTo>
                      <a:cubicBezTo>
                        <a:pt x="166" y="9"/>
                        <a:pt x="192" y="0"/>
                        <a:pt x="192" y="0"/>
                      </a:cubicBezTo>
                      <a:cubicBezTo>
                        <a:pt x="269" y="10"/>
                        <a:pt x="321" y="10"/>
                        <a:pt x="384" y="51"/>
                      </a:cubicBezTo>
                      <a:cubicBezTo>
                        <a:pt x="462" y="172"/>
                        <a:pt x="419" y="218"/>
                        <a:pt x="409" y="410"/>
                      </a:cubicBezTo>
                      <a:cubicBezTo>
                        <a:pt x="395" y="673"/>
                        <a:pt x="397" y="519"/>
                        <a:pt x="397" y="691"/>
                      </a:cubicBezTo>
                      <a:cubicBezTo>
                        <a:pt x="286" y="714"/>
                        <a:pt x="222" y="714"/>
                        <a:pt x="102" y="704"/>
                      </a:cubicBezTo>
                      <a:cubicBezTo>
                        <a:pt x="35" y="687"/>
                        <a:pt x="69" y="691"/>
                        <a:pt x="0" y="691"/>
                      </a:cubicBez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8467" name="Group 36"/>
                <p:cNvGrpSpPr>
                  <a:grpSpLocks/>
                </p:cNvGrpSpPr>
                <p:nvPr/>
              </p:nvGrpSpPr>
              <p:grpSpPr bwMode="auto">
                <a:xfrm>
                  <a:off x="2760" y="2028"/>
                  <a:ext cx="851" cy="296"/>
                  <a:chOff x="3360" y="1968"/>
                  <a:chExt cx="851" cy="296"/>
                </a:xfrm>
              </p:grpSpPr>
              <p:grpSp>
                <p:nvGrpSpPr>
                  <p:cNvPr id="18468" name="Group 37"/>
                  <p:cNvGrpSpPr>
                    <a:grpSpLocks/>
                  </p:cNvGrpSpPr>
                  <p:nvPr/>
                </p:nvGrpSpPr>
                <p:grpSpPr bwMode="auto">
                  <a:xfrm rot="-2978294">
                    <a:off x="3638" y="1690"/>
                    <a:ext cx="296" cy="851"/>
                    <a:chOff x="2483" y="1475"/>
                    <a:chExt cx="509" cy="1451"/>
                  </a:xfrm>
                </p:grpSpPr>
                <p:sp>
                  <p:nvSpPr>
                    <p:cNvPr id="18470" name="Line 38"/>
                    <p:cNvSpPr>
                      <a:spLocks noChangeShapeType="1"/>
                    </p:cNvSpPr>
                    <p:nvPr/>
                  </p:nvSpPr>
                  <p:spPr bwMode="auto">
                    <a:xfrm rot="19483747" flipH="1">
                      <a:off x="2483" y="1515"/>
                      <a:ext cx="432" cy="1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00CC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471" name="Line 39"/>
                    <p:cNvSpPr>
                      <a:spLocks noChangeShapeType="1"/>
                    </p:cNvSpPr>
                    <p:nvPr/>
                  </p:nvSpPr>
                  <p:spPr bwMode="auto">
                    <a:xfrm rot="19483747" flipH="1">
                      <a:off x="2512" y="1504"/>
                      <a:ext cx="480" cy="1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00CC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8472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31" y="1475"/>
                      <a:ext cx="96" cy="96"/>
                      <a:chOff x="2531" y="1462"/>
                      <a:chExt cx="96" cy="96"/>
                    </a:xfrm>
                  </p:grpSpPr>
                  <p:sp>
                    <p:nvSpPr>
                      <p:cNvPr id="18477" name="Oval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1" y="1462"/>
                        <a:ext cx="96" cy="96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rgbClr val="CC00CC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/>
                        <a:r>
                          <a:rPr lang="en-US" altLang="en-US">
                            <a:latin typeface="Arial" charset="0"/>
                            <a:cs typeface="Arial" charset="0"/>
                          </a:rPr>
                          <a:t>.</a:t>
                        </a:r>
                      </a:p>
                    </p:txBody>
                  </p:sp>
                  <p:sp>
                    <p:nvSpPr>
                      <p:cNvPr id="18478" name="AutoShape 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53" y="1488"/>
                        <a:ext cx="35" cy="35"/>
                      </a:xfrm>
                      <a:prstGeom prst="flowChartConnector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CC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1" hangingPunct="1"/>
                        <a:endParaRPr lang="en-US" altLang="en-US" sz="2400">
                          <a:latin typeface="Arial" charset="0"/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18473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60" y="2708"/>
                      <a:ext cx="89" cy="218"/>
                      <a:chOff x="2860" y="2708"/>
                      <a:chExt cx="89" cy="218"/>
                    </a:xfrm>
                  </p:grpSpPr>
                  <p:sp>
                    <p:nvSpPr>
                      <p:cNvPr id="18474" name="Freeform 44"/>
                      <p:cNvSpPr>
                        <a:spLocks/>
                      </p:cNvSpPr>
                      <p:nvPr/>
                    </p:nvSpPr>
                    <p:spPr bwMode="auto">
                      <a:xfrm rot="-2116253">
                        <a:off x="2871" y="2708"/>
                        <a:ext cx="26" cy="39"/>
                      </a:xfrm>
                      <a:custGeom>
                        <a:avLst/>
                        <a:gdLst>
                          <a:gd name="T0" fmla="*/ 0 w 26"/>
                          <a:gd name="T1" fmla="*/ 0 h 39"/>
                          <a:gd name="T2" fmla="*/ 26 w 26"/>
                          <a:gd name="T3" fmla="*/ 39 h 39"/>
                          <a:gd name="T4" fmla="*/ 0 w 26"/>
                          <a:gd name="T5" fmla="*/ 0 h 39"/>
                          <a:gd name="T6" fmla="*/ 0 60000 65536"/>
                          <a:gd name="T7" fmla="*/ 0 60000 65536"/>
                          <a:gd name="T8" fmla="*/ 0 60000 65536"/>
                          <a:gd name="T9" fmla="*/ 0 w 26"/>
                          <a:gd name="T10" fmla="*/ 0 h 39"/>
                          <a:gd name="T11" fmla="*/ 26 w 26"/>
                          <a:gd name="T12" fmla="*/ 39 h 39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6" h="39">
                            <a:moveTo>
                              <a:pt x="0" y="0"/>
                            </a:moveTo>
                            <a:cubicBezTo>
                              <a:pt x="9" y="13"/>
                              <a:pt x="26" y="39"/>
                              <a:pt x="26" y="39"/>
                            </a:cubicBezTo>
                            <a:cubicBezTo>
                              <a:pt x="26" y="39"/>
                              <a:pt x="9" y="13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rgbClr val="CC00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475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 rot="19483747" flipH="1">
                        <a:off x="2860" y="2715"/>
                        <a:ext cx="69" cy="19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CC00CC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476" name="Line 46"/>
                      <p:cNvSpPr>
                        <a:spLocks noChangeShapeType="1"/>
                      </p:cNvSpPr>
                      <p:nvPr/>
                    </p:nvSpPr>
                    <p:spPr bwMode="auto">
                      <a:xfrm rot="19805284" flipH="1">
                        <a:off x="2880" y="2736"/>
                        <a:ext cx="69" cy="19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CC00CC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8469" name="Rectangle 47"/>
                  <p:cNvSpPr>
                    <a:spLocks noChangeArrowheads="1"/>
                  </p:cNvSpPr>
                  <p:nvPr/>
                </p:nvSpPr>
                <p:spPr bwMode="auto">
                  <a:xfrm rot="-3725124">
                    <a:off x="4046" y="2194"/>
                    <a:ext cx="21" cy="50"/>
                  </a:xfrm>
                  <a:prstGeom prst="rect">
                    <a:avLst/>
                  </a:prstGeom>
                  <a:solidFill>
                    <a:srgbClr val="B2B2B2"/>
                  </a:solidFill>
                  <a:ln w="9525">
                    <a:solidFill>
                      <a:srgbClr val="CC00C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altLang="en-US" sz="2400"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8460" name="Group 48"/>
              <p:cNvGrpSpPr>
                <a:grpSpLocks/>
              </p:cNvGrpSpPr>
              <p:nvPr/>
            </p:nvGrpSpPr>
            <p:grpSpPr bwMode="auto">
              <a:xfrm rot="211614">
                <a:off x="2214" y="289"/>
                <a:ext cx="348" cy="822"/>
                <a:chOff x="1187" y="266"/>
                <a:chExt cx="348" cy="822"/>
              </a:xfrm>
            </p:grpSpPr>
            <p:sp>
              <p:nvSpPr>
                <p:cNvPr id="18461" name="Line 49"/>
                <p:cNvSpPr>
                  <a:spLocks noChangeShapeType="1"/>
                </p:cNvSpPr>
                <p:nvPr/>
              </p:nvSpPr>
              <p:spPr bwMode="auto">
                <a:xfrm rot="21552185" flipH="1">
                  <a:off x="1233" y="271"/>
                  <a:ext cx="266" cy="726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2" name="Line 50"/>
                <p:cNvSpPr>
                  <a:spLocks noChangeShapeType="1"/>
                </p:cNvSpPr>
                <p:nvPr/>
              </p:nvSpPr>
              <p:spPr bwMode="auto">
                <a:xfrm rot="21554110" flipH="1">
                  <a:off x="1203" y="344"/>
                  <a:ext cx="296" cy="726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3" name="Freeform 51"/>
                <p:cNvSpPr>
                  <a:spLocks/>
                </p:cNvSpPr>
                <p:nvPr/>
              </p:nvSpPr>
              <p:spPr bwMode="auto">
                <a:xfrm rot="-159015">
                  <a:off x="1211" y="969"/>
                  <a:ext cx="16" cy="24"/>
                </a:xfrm>
                <a:custGeom>
                  <a:avLst/>
                  <a:gdLst>
                    <a:gd name="T0" fmla="*/ 0 w 26"/>
                    <a:gd name="T1" fmla="*/ 0 h 39"/>
                    <a:gd name="T2" fmla="*/ 1 w 26"/>
                    <a:gd name="T3" fmla="*/ 2 h 39"/>
                    <a:gd name="T4" fmla="*/ 0 w 26"/>
                    <a:gd name="T5" fmla="*/ 0 h 39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39"/>
                    <a:gd name="T11" fmla="*/ 26 w 26"/>
                    <a:gd name="T12" fmla="*/ 39 h 3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39">
                      <a:moveTo>
                        <a:pt x="0" y="0"/>
                      </a:moveTo>
                      <a:cubicBezTo>
                        <a:pt x="9" y="13"/>
                        <a:pt x="26" y="39"/>
                        <a:pt x="26" y="39"/>
                      </a:cubicBezTo>
                      <a:cubicBezTo>
                        <a:pt x="26" y="39"/>
                        <a:pt x="9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4" name="Line 52"/>
                <p:cNvSpPr>
                  <a:spLocks noChangeShapeType="1"/>
                </p:cNvSpPr>
                <p:nvPr/>
              </p:nvSpPr>
              <p:spPr bwMode="auto">
                <a:xfrm rot="20022221" flipH="1">
                  <a:off x="1187" y="992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rgbClr val="CC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5" name="Line 53"/>
                <p:cNvSpPr>
                  <a:spLocks noChangeShapeType="1"/>
                </p:cNvSpPr>
                <p:nvPr/>
              </p:nvSpPr>
              <p:spPr bwMode="auto">
                <a:xfrm rot="20523285" flipH="1">
                  <a:off x="1475" y="266"/>
                  <a:ext cx="60" cy="84"/>
                </a:xfrm>
                <a:prstGeom prst="line">
                  <a:avLst/>
                </a:prstGeom>
                <a:noFill/>
                <a:ln w="57150">
                  <a:solidFill>
                    <a:srgbClr val="CC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8458" name="Oval 54"/>
            <p:cNvSpPr>
              <a:spLocks noChangeArrowheads="1"/>
            </p:cNvSpPr>
            <p:nvPr/>
          </p:nvSpPr>
          <p:spPr bwMode="auto">
            <a:xfrm flipH="1">
              <a:off x="1440" y="1920"/>
              <a:ext cx="48" cy="48"/>
            </a:xfrm>
            <a:prstGeom prst="ellips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2400">
                <a:latin typeface="Arial" charset="0"/>
                <a:cs typeface="Arial" charset="0"/>
              </a:endParaRPr>
            </a:p>
          </p:txBody>
        </p:sp>
      </p:grpSp>
      <p:sp>
        <p:nvSpPr>
          <p:cNvPr id="263223" name="Line 55"/>
          <p:cNvSpPr>
            <a:spLocks noChangeShapeType="1"/>
          </p:cNvSpPr>
          <p:nvPr/>
        </p:nvSpPr>
        <p:spPr bwMode="auto">
          <a:xfrm flipH="1">
            <a:off x="3800475" y="3014663"/>
            <a:ext cx="914400" cy="914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226" name="Line 58"/>
          <p:cNvSpPr>
            <a:spLocks noChangeShapeType="1"/>
          </p:cNvSpPr>
          <p:nvPr/>
        </p:nvSpPr>
        <p:spPr bwMode="auto">
          <a:xfrm>
            <a:off x="3937000" y="2911475"/>
            <a:ext cx="103188" cy="1730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" name="Group 59"/>
          <p:cNvGrpSpPr>
            <a:grpSpLocks/>
          </p:cNvGrpSpPr>
          <p:nvPr/>
        </p:nvGrpSpPr>
        <p:grpSpPr bwMode="auto">
          <a:xfrm>
            <a:off x="2513013" y="3000375"/>
            <a:ext cx="2209800" cy="914400"/>
            <a:chOff x="1640" y="1104"/>
            <a:chExt cx="1392" cy="576"/>
          </a:xfrm>
        </p:grpSpPr>
        <p:sp>
          <p:nvSpPr>
            <p:cNvPr id="18453" name="Line 60"/>
            <p:cNvSpPr>
              <a:spLocks noChangeShapeType="1"/>
            </p:cNvSpPr>
            <p:nvPr/>
          </p:nvSpPr>
          <p:spPr bwMode="auto">
            <a:xfrm flipH="1">
              <a:off x="1653" y="1104"/>
              <a:ext cx="576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Line 61"/>
            <p:cNvSpPr>
              <a:spLocks noChangeShapeType="1"/>
            </p:cNvSpPr>
            <p:nvPr/>
          </p:nvSpPr>
          <p:spPr bwMode="auto">
            <a:xfrm>
              <a:off x="1640" y="1680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Line 62"/>
            <p:cNvSpPr>
              <a:spLocks noChangeShapeType="1"/>
            </p:cNvSpPr>
            <p:nvPr/>
          </p:nvSpPr>
          <p:spPr bwMode="auto">
            <a:xfrm flipV="1">
              <a:off x="2450" y="1104"/>
              <a:ext cx="576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63"/>
            <p:cNvSpPr>
              <a:spLocks noChangeShapeType="1"/>
            </p:cNvSpPr>
            <p:nvPr/>
          </p:nvSpPr>
          <p:spPr bwMode="auto">
            <a:xfrm flipH="1">
              <a:off x="2216" y="1104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4" name="Rectangle 10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400">
              <a:latin typeface="Arial" charset="0"/>
              <a:cs typeface="Arial" charset="0"/>
            </a:endParaRPr>
          </a:p>
        </p:txBody>
      </p:sp>
      <p:sp>
        <p:nvSpPr>
          <p:cNvPr id="18445" name="Rectangle 1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400">
              <a:latin typeface="Arial" charset="0"/>
              <a:cs typeface="Arial" charset="0"/>
            </a:endParaRPr>
          </a:p>
        </p:txBody>
      </p:sp>
      <p:sp>
        <p:nvSpPr>
          <p:cNvPr id="18446" name="Rectangle 1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400">
              <a:latin typeface="Arial" charset="0"/>
              <a:cs typeface="Arial" charset="0"/>
            </a:endParaRPr>
          </a:p>
        </p:txBody>
      </p:sp>
      <p:sp>
        <p:nvSpPr>
          <p:cNvPr id="18447" name="Rectangle 1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400">
              <a:latin typeface="Arial" charset="0"/>
              <a:cs typeface="Arial" charset="0"/>
            </a:endParaRPr>
          </a:p>
        </p:txBody>
      </p:sp>
      <p:sp>
        <p:nvSpPr>
          <p:cNvPr id="18448" name="Rectangle 1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400">
              <a:latin typeface="Arial" charset="0"/>
              <a:cs typeface="Arial" charset="0"/>
            </a:endParaRPr>
          </a:p>
        </p:txBody>
      </p:sp>
      <p:pic>
        <p:nvPicPr>
          <p:cNvPr id="263304" name="Picture 136" descr="Cau hoi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85725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305" name="Rectangle 137"/>
          <p:cNvSpPr>
            <a:spLocks noChangeArrowheads="1"/>
          </p:cNvSpPr>
          <p:nvPr/>
        </p:nvSpPr>
        <p:spPr bwMode="auto">
          <a:xfrm>
            <a:off x="323850" y="765175"/>
            <a:ext cx="533400" cy="457200"/>
          </a:xfrm>
          <a:prstGeom prst="rect">
            <a:avLst/>
          </a:prstGeom>
          <a:noFill/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 sz="2400">
              <a:latin typeface="Arial" charset="0"/>
              <a:cs typeface="Arial" charset="0"/>
            </a:endParaRPr>
          </a:p>
        </p:txBody>
      </p:sp>
      <p:sp>
        <p:nvSpPr>
          <p:cNvPr id="12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76200" cmpd="tri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382" name="Rectangle 3077"/>
          <p:cNvSpPr>
            <a:spLocks noChangeArrowheads="1" noChangeShapeType="1" noTextEdit="1"/>
          </p:cNvSpPr>
          <p:nvPr/>
        </p:nvSpPr>
        <p:spPr bwMode="auto">
          <a:xfrm>
            <a:off x="2195513" y="0"/>
            <a:ext cx="4419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HÌNH THOI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3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3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3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3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3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3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000"/>
                                        <p:tgtEl>
                                          <p:spTgt spid="26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6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53814E-6 L -0.19583 0.3495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747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3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3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65511E-6 L -0.18212 0.3243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63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1620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8793E-6 L -0.17917 0.321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160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6" grpId="0" animBg="1"/>
      <p:bldP spid="263176" grpId="1" animBg="1"/>
      <p:bldP spid="263199" grpId="0" animBg="1"/>
      <p:bldP spid="263199" grpId="1" animBg="1"/>
      <p:bldP spid="263223" grpId="0" animBg="1"/>
      <p:bldP spid="263223" grpId="1" animBg="1"/>
      <p:bldP spid="263226" grpId="0" animBg="1"/>
      <p:bldP spid="263226" grpId="1" animBg="1"/>
      <p:bldP spid="2633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76200" cmpd="tri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88" name="Rectangle 3077"/>
          <p:cNvSpPr>
            <a:spLocks noChangeArrowheads="1" noChangeShapeType="1" noTextEdit="1"/>
          </p:cNvSpPr>
          <p:nvPr/>
        </p:nvSpPr>
        <p:spPr bwMode="auto">
          <a:xfrm>
            <a:off x="2195513" y="0"/>
            <a:ext cx="4419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kern="10" dirty="0">
                <a:ln w="1270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HÌNH THOI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1828800"/>
            <a:ext cx="3200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Dấu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1371600"/>
            <a:ext cx="2438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908050"/>
            <a:ext cx="2438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19464" name="Group 7"/>
          <p:cNvGrpSpPr>
            <a:grpSpLocks/>
          </p:cNvGrpSpPr>
          <p:nvPr/>
        </p:nvGrpSpPr>
        <p:grpSpPr bwMode="auto">
          <a:xfrm>
            <a:off x="762000" y="2882900"/>
            <a:ext cx="1828800" cy="914400"/>
            <a:chOff x="1104" y="1584"/>
            <a:chExt cx="1152" cy="576"/>
          </a:xfrm>
        </p:grpSpPr>
        <p:sp>
          <p:nvSpPr>
            <p:cNvPr id="19475" name="Freeform 8"/>
            <p:cNvSpPr>
              <a:spLocks/>
            </p:cNvSpPr>
            <p:nvPr/>
          </p:nvSpPr>
          <p:spPr bwMode="auto">
            <a:xfrm>
              <a:off x="1104" y="1584"/>
              <a:ext cx="1152" cy="576"/>
            </a:xfrm>
            <a:custGeom>
              <a:avLst/>
              <a:gdLst>
                <a:gd name="T0" fmla="*/ 0 w 1248"/>
                <a:gd name="T1" fmla="*/ 105 h 672"/>
                <a:gd name="T2" fmla="*/ 477 w 1248"/>
                <a:gd name="T3" fmla="*/ 105 h 672"/>
                <a:gd name="T4" fmla="*/ 385 w 1248"/>
                <a:gd name="T5" fmla="*/ 30 h 672"/>
                <a:gd name="T6" fmla="*/ 110 w 1248"/>
                <a:gd name="T7" fmla="*/ 0 h 672"/>
                <a:gd name="T8" fmla="*/ 0 w 1248"/>
                <a:gd name="T9" fmla="*/ 105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672"/>
                <a:gd name="T17" fmla="*/ 1248 w 124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672">
                  <a:moveTo>
                    <a:pt x="0" y="672"/>
                  </a:moveTo>
                  <a:lnTo>
                    <a:pt x="1248" y="672"/>
                  </a:lnTo>
                  <a:lnTo>
                    <a:pt x="1008" y="192"/>
                  </a:lnTo>
                  <a:lnTo>
                    <a:pt x="288" y="0"/>
                  </a:lnTo>
                  <a:lnTo>
                    <a:pt x="0" y="672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Text Box 9"/>
            <p:cNvSpPr txBox="1">
              <a:spLocks noChangeArrowheads="1"/>
            </p:cNvSpPr>
            <p:nvPr/>
          </p:nvSpPr>
          <p:spPr bwMode="auto">
            <a:xfrm>
              <a:off x="1296" y="1824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Tứ giác</a:t>
              </a:r>
            </a:p>
          </p:txBody>
        </p:sp>
      </p:grpSp>
      <p:grpSp>
        <p:nvGrpSpPr>
          <p:cNvPr id="19465" name="Group 10"/>
          <p:cNvGrpSpPr>
            <a:grpSpLocks/>
          </p:cNvGrpSpPr>
          <p:nvPr/>
        </p:nvGrpSpPr>
        <p:grpSpPr bwMode="auto">
          <a:xfrm>
            <a:off x="457200" y="4864100"/>
            <a:ext cx="2438400" cy="1066800"/>
            <a:chOff x="960" y="2832"/>
            <a:chExt cx="1536" cy="672"/>
          </a:xfrm>
        </p:grpSpPr>
        <p:sp>
          <p:nvSpPr>
            <p:cNvPr id="19473" name="AutoShape 11"/>
            <p:cNvSpPr>
              <a:spLocks noChangeArrowheads="1"/>
            </p:cNvSpPr>
            <p:nvPr/>
          </p:nvSpPr>
          <p:spPr bwMode="auto">
            <a:xfrm>
              <a:off x="960" y="2832"/>
              <a:ext cx="1536" cy="672"/>
            </a:xfrm>
            <a:prstGeom prst="parallelogram">
              <a:avLst>
                <a:gd name="adj" fmla="val 66222"/>
              </a:avLst>
            </a:prstGeom>
            <a:noFill/>
            <a:ln w="28575">
              <a:solidFill>
                <a:srgbClr val="8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2400">
                <a:latin typeface="Arial" charset="0"/>
                <a:cs typeface="Arial" charset="0"/>
              </a:endParaRPr>
            </a:p>
          </p:txBody>
        </p:sp>
        <p:sp>
          <p:nvSpPr>
            <p:cNvPr id="19474" name="Text Box 12"/>
            <p:cNvSpPr txBox="1">
              <a:spLocks noChangeArrowheads="1"/>
            </p:cNvSpPr>
            <p:nvPr/>
          </p:nvSpPr>
          <p:spPr bwMode="auto">
            <a:xfrm>
              <a:off x="1296" y="2938"/>
              <a:ext cx="96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rgbClr val="800080"/>
                  </a:solidFill>
                  <a:latin typeface="Times New Roman" pitchFamily="18" charset="0"/>
                  <a:cs typeface="Arial" charset="0"/>
                </a:rPr>
                <a:t>Hình bình</a:t>
              </a:r>
            </a:p>
            <a:p>
              <a:pPr eaLnBrk="1" hangingPunct="1"/>
              <a:r>
                <a:rPr lang="en-US" altLang="en-US" sz="2400" b="1">
                  <a:solidFill>
                    <a:srgbClr val="800080"/>
                  </a:solidFill>
                  <a:latin typeface="Times New Roman" pitchFamily="18" charset="0"/>
                  <a:cs typeface="Arial" charset="0"/>
                </a:rPr>
                <a:t> hành</a:t>
              </a:r>
            </a:p>
          </p:txBody>
        </p:sp>
      </p:grpSp>
      <p:grpSp>
        <p:nvGrpSpPr>
          <p:cNvPr id="19466" name="Group 13"/>
          <p:cNvGrpSpPr>
            <a:grpSpLocks/>
          </p:cNvGrpSpPr>
          <p:nvPr/>
        </p:nvGrpSpPr>
        <p:grpSpPr bwMode="auto">
          <a:xfrm>
            <a:off x="5943600" y="3949700"/>
            <a:ext cx="2514600" cy="1143000"/>
            <a:chOff x="3504" y="2016"/>
            <a:chExt cx="1584" cy="720"/>
          </a:xfrm>
        </p:grpSpPr>
        <p:sp>
          <p:nvSpPr>
            <p:cNvPr id="19471" name="AutoShape 14"/>
            <p:cNvSpPr>
              <a:spLocks noChangeArrowheads="1"/>
            </p:cNvSpPr>
            <p:nvPr/>
          </p:nvSpPr>
          <p:spPr bwMode="auto">
            <a:xfrm>
              <a:off x="3504" y="2016"/>
              <a:ext cx="1584" cy="720"/>
            </a:xfrm>
            <a:prstGeom prst="diamond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 sz="2400">
                <a:latin typeface="Arial" charset="0"/>
                <a:cs typeface="Arial" charset="0"/>
              </a:endParaRPr>
            </a:p>
          </p:txBody>
        </p:sp>
        <p:sp>
          <p:nvSpPr>
            <p:cNvPr id="19472" name="Text Box 15"/>
            <p:cNvSpPr txBox="1">
              <a:spLocks noChangeArrowheads="1"/>
            </p:cNvSpPr>
            <p:nvPr/>
          </p:nvSpPr>
          <p:spPr bwMode="auto">
            <a:xfrm>
              <a:off x="3792" y="2256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Hình thoi</a:t>
              </a:r>
            </a:p>
          </p:txBody>
        </p:sp>
      </p:grpSp>
      <p:cxnSp>
        <p:nvCxnSpPr>
          <p:cNvPr id="19467" name="AutoShape 16"/>
          <p:cNvCxnSpPr>
            <a:cxnSpLocks noChangeShapeType="1"/>
          </p:cNvCxnSpPr>
          <p:nvPr/>
        </p:nvCxnSpPr>
        <p:spPr bwMode="auto">
          <a:xfrm>
            <a:off x="2252663" y="3144838"/>
            <a:ext cx="4948237" cy="790575"/>
          </a:xfrm>
          <a:prstGeom prst="bentConnector2">
            <a:avLst/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8" name="Text Box 17"/>
          <p:cNvSpPr txBox="1">
            <a:spLocks noChangeArrowheads="1"/>
          </p:cNvSpPr>
          <p:nvPr/>
        </p:nvSpPr>
        <p:spPr bwMode="auto">
          <a:xfrm>
            <a:off x="2819400" y="2743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Có 4 cạnh bằng nhau</a:t>
            </a:r>
          </a:p>
        </p:txBody>
      </p:sp>
      <p:cxnSp>
        <p:nvCxnSpPr>
          <p:cNvPr id="19469" name="AutoShape 18"/>
          <p:cNvCxnSpPr>
            <a:cxnSpLocks noChangeShapeType="1"/>
          </p:cNvCxnSpPr>
          <p:nvPr/>
        </p:nvCxnSpPr>
        <p:spPr bwMode="auto">
          <a:xfrm rot="-5400000">
            <a:off x="3815556" y="2736057"/>
            <a:ext cx="328613" cy="3898900"/>
          </a:xfrm>
          <a:prstGeom prst="bentConnector2">
            <a:avLst/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2286000" y="41021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800080"/>
                </a:solidFill>
                <a:latin typeface="Times New Roman" pitchFamily="18" charset="0"/>
                <a:cs typeface="Arial" charset="0"/>
              </a:rPr>
              <a:t>Có 2 cạnh kề bằng nhau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3" grpId="0"/>
    </p:bldLst>
  </p:timing>
</p:sld>
</file>

<file path=ppt/theme/theme1.xml><?xml version="1.0" encoding="utf-8"?>
<a:theme xmlns:a="http://schemas.openxmlformats.org/drawingml/2006/main" name="Bưu kiện">
  <a:themeElements>
    <a:clrScheme name="Bưu kiện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ưu kiện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ưu kiện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ưu kiện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Bưu kiện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TM10001115[[fn=Bưu kiện]]</Template>
  <TotalTime>3230</TotalTime>
  <Words>1305</Words>
  <Application>Microsoft Office PowerPoint</Application>
  <PresentationFormat>On-screen Show (4:3)</PresentationFormat>
  <Paragraphs>245</Paragraphs>
  <Slides>20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Bưu kiện</vt:lpstr>
      <vt:lpstr>Picture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0905861212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Thu Hương</dc:creator>
  <cp:lastModifiedBy>ADMIN</cp:lastModifiedBy>
  <cp:revision>332</cp:revision>
  <dcterms:created xsi:type="dcterms:W3CDTF">2009-10-11T16:15:31Z</dcterms:created>
  <dcterms:modified xsi:type="dcterms:W3CDTF">2022-07-25T21:49:00Z</dcterms:modified>
</cp:coreProperties>
</file>