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284" r:id="rId3"/>
    <p:sldId id="256" r:id="rId4"/>
    <p:sldId id="258" r:id="rId5"/>
    <p:sldId id="277" r:id="rId6"/>
    <p:sldId id="278" r:id="rId7"/>
    <p:sldId id="279" r:id="rId8"/>
    <p:sldId id="259" r:id="rId9"/>
    <p:sldId id="280" r:id="rId10"/>
    <p:sldId id="261" r:id="rId11"/>
    <p:sldId id="281" r:id="rId12"/>
    <p:sldId id="262" r:id="rId13"/>
    <p:sldId id="282" r:id="rId14"/>
    <p:sldId id="257" r:id="rId15"/>
    <p:sldId id="263" r:id="rId16"/>
    <p:sldId id="260" r:id="rId17"/>
    <p:sldId id="270" r:id="rId18"/>
    <p:sldId id="273" r:id="rId19"/>
    <p:sldId id="274" r:id="rId20"/>
    <p:sldId id="275" r:id="rId21"/>
    <p:sldId id="276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3399"/>
    <a:srgbClr val="FF3300"/>
    <a:srgbClr val="CC6600"/>
    <a:srgbClr val="CC66FF"/>
    <a:srgbClr val="CCFFFF"/>
    <a:srgbClr val="3399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BD257-6A2E-4B04-91D5-815F96F0559F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13C4-9683-4887-BED3-2FD06C202C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B13C4-9683-4887-BED3-2FD06C202CA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0E-B5E7-4B49-93F6-0D189095A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57CF-7990-4D1B-B8E5-13A237539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804E-1202-4424-B155-E6FDAC6A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E784-8096-468B-BD84-9D97F63A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FF85A-14FD-4D65-A0CF-7AC0CCB2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5E96-5A60-44F6-A751-4E721F775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655476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EDF5-AB5D-414F-85C1-E8E5781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DE2C-D22B-40AB-88C3-27FB94E6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1A21-A46D-4867-BBA4-2DE8AAE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83949-7FD0-45D1-AD40-D6945448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85FA-37D8-4B5F-B572-2D133892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F4B93-7617-4006-8549-BB2BBF495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093574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BA7B-51E0-4212-ADEF-7258359C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F366-7FFE-4B75-B473-40FB73DB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8C862-3A68-4672-AC99-3862ABED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262A-C471-4C14-A840-6B14427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B2EA2-7C20-4412-88A2-E42B5D32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8BF4-D9F8-4C8F-B6BD-BD6D5DA44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00423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7FF7-CBE2-4EA4-9086-7640958A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04B1-F0AB-4085-9A67-C5BD23BC2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ABEAA-B5D4-460E-BF6B-0ABD342B3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5763AB-D69D-4C6D-B9F3-F8F85EA8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01A19B-4F62-4F6E-A548-440F56C9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B8BEE-0692-4D94-A44D-B738494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1568C-FD97-4BB2-8343-025C926A8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349912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FDDA-4D75-4F46-8DF0-A3097EAF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57E57-A099-42F0-8E6E-D0213DE95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78003-1EC5-467F-8716-C930250B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A80A5-42C7-4FF5-A92C-DC12093E4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9812C-ADC3-4C7C-8467-D843A457B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B6B24D-F55D-4745-80C9-25743702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902FC1-5D1E-4C03-ADA0-D72E8BAD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1AD3CD-6BF4-432B-9F96-A539D084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BFF7-B2F1-4183-A6B7-7285519F8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33183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79CE-3049-4B15-9EDA-D9933FB5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D3D500-6D6F-41B7-BC9F-A6B2453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D596E1-B0C4-4ADB-9C24-5650E5C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899347-C697-4479-867E-A7214801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A9A8-21C3-4EA7-92E1-78CD9E1D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10650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257633D-6909-40B4-9163-86B1284C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28980-D72F-4728-B609-A9D47F5D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27E09C-F0FE-4A02-9C4E-770EB011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89E27-1189-4D2B-9382-5A704EE2B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06999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8C1-E1D0-4458-88FF-ED77747D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BF5DE-3C89-47C1-BE4F-936C6F8C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BB159-684D-4F13-A562-37BF1D00B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7F6298-B98A-42AE-BD25-9131C7CA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5E3D2D-B757-474B-98A2-7C646CD4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32245-065F-4AEE-8B0F-356C4C0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D77A-FD6D-4521-B487-DF65E89588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02609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DFD-40FA-4DE9-9186-DAB37FC2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651BC-08A6-40BB-953A-EF2A2BFCF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BEDD-B418-4638-93FB-3C3E27DE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D0DC9-0B26-4C5B-86BE-2D48A972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FD11DA-B1D4-4CCB-8A13-577E60A4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7EA32-DB62-48F7-99F5-0C25AED9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8BD7-61C9-4BB8-A393-B0FB666DF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202277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04D7E-22E6-46DC-A61D-18125F2D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2DB9F-6C65-4600-AA6A-8DB5E9C68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D63F-B5A9-441C-9C64-4CC72B0F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CAA56-4C83-4B33-A8B9-1D97DC40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094D5-DAF3-46D7-99A1-2FC29B4C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7A9E-FD1D-476A-972F-AB809A69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899776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557A4-003D-429E-AF54-E5CCEED71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7B7EE-F197-4478-875F-47699BBA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2D40-7598-4CA1-871D-12FD7E3B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DA2AD-98F7-4B3F-8F75-E71C8D5B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9D13-B2CA-4F51-BCB7-32126EF7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A91F-D1EA-4402-BCC5-5BD759E2B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07565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2227-55D5-49DA-8D25-E006B2FE8CC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81F1-ACAD-4DC6-9CA2-657D01E517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C9D4467-A9DD-484C-8191-21B0D4B9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EBC7991-4723-47A9-BEFC-3B9AA5FA6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B1B-2BF9-4BF0-B862-6CAB9A0A9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684B-1F8C-47B2-AF8D-0B5FD8884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7485C-F676-4098-BA5A-6293EC8F7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EEFFE4-4CD0-44C6-8488-EACFADD2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644110A0-D09D-479C-AB0E-BAC735B2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410200"/>
            <a:ext cx="495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9</a:t>
            </a:r>
          </a:p>
        </p:txBody>
      </p:sp>
    </p:spTree>
    <p:extLst>
      <p:ext uri="{BB962C8B-B14F-4D97-AF65-F5344CB8AC3E}">
        <p14:creationId xmlns:p14="http://schemas.microsoft.com/office/powerpoint/2010/main" val="293179418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90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661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2778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362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 +  2AgNO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 Cu(NO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2Ag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83772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 + Cu(NO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29938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 bwMode="auto">
          <a:xfrm>
            <a:off x="533400" y="2590800"/>
            <a:ext cx="95250" cy="1524000"/>
          </a:xfrm>
          <a:custGeom>
            <a:avLst/>
            <a:gdLst>
              <a:gd name="T0" fmla="*/ 0 w 96"/>
              <a:gd name="T1" fmla="*/ 0 h 1008"/>
              <a:gd name="T2" fmla="*/ 96 w 96"/>
              <a:gd name="T3" fmla="*/ 0 h 1008"/>
              <a:gd name="T4" fmla="*/ 96 w 96"/>
              <a:gd name="T5" fmla="*/ 912 h 1008"/>
              <a:gd name="T6" fmla="*/ 48 w 96"/>
              <a:gd name="T7" fmla="*/ 1008 h 1008"/>
              <a:gd name="T8" fmla="*/ 0 w 96"/>
              <a:gd name="T9" fmla="*/ 912 h 1008"/>
              <a:gd name="T10" fmla="*/ 0 w 96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1008">
                <a:moveTo>
                  <a:pt x="0" y="0"/>
                </a:moveTo>
                <a:lnTo>
                  <a:pt x="96" y="0"/>
                </a:lnTo>
                <a:lnTo>
                  <a:pt x="96" y="912"/>
                </a:lnTo>
                <a:lnTo>
                  <a:pt x="48" y="1008"/>
                </a:lnTo>
                <a:lnTo>
                  <a:pt x="0" y="912"/>
                </a:lnTo>
                <a:lnTo>
                  <a:pt x="0" y="0"/>
                </a:lnTo>
                <a:close/>
              </a:path>
            </a:pathLst>
          </a:custGeom>
          <a:solidFill>
            <a:srgbClr val="A0A2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5385677" flipV="1">
            <a:off x="5790406" y="3582194"/>
            <a:ext cx="1588" cy="762000"/>
          </a:xfrm>
          <a:prstGeom prst="line">
            <a:avLst/>
          </a:prstGeom>
          <a:noFill/>
          <a:ln w="57150">
            <a:solidFill>
              <a:srgbClr val="EF211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09600" y="2438400"/>
            <a:ext cx="2590800" cy="381000"/>
            <a:chOff x="288" y="1776"/>
            <a:chExt cx="1824" cy="432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776"/>
              <a:ext cx="18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112" y="1776"/>
              <a:ext cx="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1828800" y="2590800"/>
            <a:ext cx="2895600" cy="381000"/>
            <a:chOff x="1152" y="1968"/>
            <a:chExt cx="1824" cy="240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152" y="1968"/>
              <a:ext cx="18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76" y="1968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2438400" y="2971800"/>
            <a:ext cx="2819400" cy="2057400"/>
            <a:chOff x="1584" y="2160"/>
            <a:chExt cx="1776" cy="1296"/>
          </a:xfrm>
        </p:grpSpPr>
        <p:grpSp>
          <p:nvGrpSpPr>
            <p:cNvPr id="22" name="Group 21"/>
            <p:cNvGrpSpPr/>
            <p:nvPr/>
          </p:nvGrpSpPr>
          <p:grpSpPr bwMode="auto">
            <a:xfrm>
              <a:off x="1584" y="2160"/>
              <a:ext cx="768" cy="1296"/>
              <a:chOff x="1632" y="2160"/>
              <a:chExt cx="864" cy="1296"/>
            </a:xfrm>
          </p:grpSpPr>
          <p:pic>
            <p:nvPicPr>
              <p:cNvPr id="5142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160"/>
                <a:ext cx="864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1824" y="316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EF2111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(1)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4"/>
            <p:cNvGrpSpPr/>
            <p:nvPr/>
          </p:nvGrpSpPr>
          <p:grpSpPr bwMode="auto">
            <a:xfrm>
              <a:off x="2640" y="2160"/>
              <a:ext cx="720" cy="1296"/>
              <a:chOff x="2640" y="2160"/>
              <a:chExt cx="864" cy="1296"/>
            </a:xfrm>
          </p:grpSpPr>
          <p:pic>
            <p:nvPicPr>
              <p:cNvPr id="5145" name="Picture 2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2160"/>
                <a:ext cx="864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2870" y="316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EF2111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(2)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752600" y="2667000"/>
            <a:ext cx="95250" cy="1352550"/>
          </a:xfrm>
          <a:prstGeom prst="rect">
            <a:avLst/>
          </a:prstGeom>
          <a:gradFill rotWithShape="0">
            <a:gsLst>
              <a:gs pos="0">
                <a:srgbClr val="964B00"/>
              </a:gs>
              <a:gs pos="50000">
                <a:srgbClr val="D88100"/>
              </a:gs>
              <a:gs pos="100000">
                <a:srgbClr val="964B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en-US"/>
          </a:p>
        </p:txBody>
      </p:sp>
      <p:grpSp>
        <p:nvGrpSpPr>
          <p:cNvPr id="27" name="Group 28"/>
          <p:cNvGrpSpPr/>
          <p:nvPr/>
        </p:nvGrpSpPr>
        <p:grpSpPr bwMode="auto">
          <a:xfrm>
            <a:off x="7620000" y="2971800"/>
            <a:ext cx="1143000" cy="2133600"/>
            <a:chOff x="4800" y="2160"/>
            <a:chExt cx="720" cy="1344"/>
          </a:xfrm>
        </p:grpSpPr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960" y="3216"/>
              <a:ext cx="3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(2)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30"/>
            <p:cNvGrpSpPr/>
            <p:nvPr/>
          </p:nvGrpSpPr>
          <p:grpSpPr bwMode="auto">
            <a:xfrm>
              <a:off x="4800" y="2160"/>
              <a:ext cx="720" cy="1104"/>
              <a:chOff x="4800" y="2160"/>
              <a:chExt cx="720" cy="1104"/>
            </a:xfrm>
          </p:grpSpPr>
          <p:pic>
            <p:nvPicPr>
              <p:cNvPr id="5151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" y="2160"/>
                <a:ext cx="720" cy="1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 rot="1121687">
                <a:off x="5142" y="2340"/>
                <a:ext cx="60" cy="852"/>
              </a:xfrm>
              <a:prstGeom prst="rect">
                <a:avLst/>
              </a:prstGeom>
              <a:gradFill rotWithShape="0">
                <a:gsLst>
                  <a:gs pos="0">
                    <a:srgbClr val="964B00"/>
                  </a:gs>
                  <a:gs pos="50000">
                    <a:srgbClr val="D88100"/>
                  </a:gs>
                  <a:gs pos="100000">
                    <a:srgbClr val="964B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1" name="Group 33"/>
          <p:cNvGrpSpPr/>
          <p:nvPr/>
        </p:nvGrpSpPr>
        <p:grpSpPr bwMode="auto">
          <a:xfrm>
            <a:off x="6172200" y="2971800"/>
            <a:ext cx="1295400" cy="2133600"/>
            <a:chOff x="3888" y="2160"/>
            <a:chExt cx="816" cy="1344"/>
          </a:xfrm>
        </p:grpSpPr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160"/>
              <a:ext cx="816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52" name="Freeform 35"/>
            <p:cNvSpPr/>
            <p:nvPr/>
          </p:nvSpPr>
          <p:spPr bwMode="auto">
            <a:xfrm rot="1317438">
              <a:off x="4270" y="2340"/>
              <a:ext cx="51" cy="876"/>
            </a:xfrm>
            <a:custGeom>
              <a:avLst/>
              <a:gdLst>
                <a:gd name="T0" fmla="*/ 0 w 96"/>
                <a:gd name="T1" fmla="*/ 0 h 1008"/>
                <a:gd name="T2" fmla="*/ 96 w 96"/>
                <a:gd name="T3" fmla="*/ 0 h 1008"/>
                <a:gd name="T4" fmla="*/ 96 w 96"/>
                <a:gd name="T5" fmla="*/ 912 h 1008"/>
                <a:gd name="T6" fmla="*/ 48 w 96"/>
                <a:gd name="T7" fmla="*/ 1008 h 1008"/>
                <a:gd name="T8" fmla="*/ 0 w 96"/>
                <a:gd name="T9" fmla="*/ 912 h 1008"/>
                <a:gd name="T10" fmla="*/ 0 w 96"/>
                <a:gd name="T11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08">
                  <a:moveTo>
                    <a:pt x="0" y="0"/>
                  </a:moveTo>
                  <a:lnTo>
                    <a:pt x="96" y="0"/>
                  </a:lnTo>
                  <a:lnTo>
                    <a:pt x="96" y="912"/>
                  </a:lnTo>
                  <a:lnTo>
                    <a:pt x="48" y="1008"/>
                  </a:lnTo>
                  <a:lnTo>
                    <a:pt x="0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53" name="Text Box 36"/>
            <p:cNvSpPr txBox="1">
              <a:spLocks noChangeArrowheads="1"/>
            </p:cNvSpPr>
            <p:nvPr/>
          </p:nvSpPr>
          <p:spPr bwMode="auto">
            <a:xfrm>
              <a:off x="4115" y="3216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(1)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55" name="Group 37"/>
            <p:cNvGrpSpPr/>
            <p:nvPr/>
          </p:nvGrpSpPr>
          <p:grpSpPr bwMode="auto">
            <a:xfrm>
              <a:off x="4163" y="2688"/>
              <a:ext cx="136" cy="469"/>
              <a:chOff x="4176" y="1632"/>
              <a:chExt cx="576" cy="864"/>
            </a:xfrm>
          </p:grpSpPr>
          <p:sp>
            <p:nvSpPr>
              <p:cNvPr id="5156" name="Oval 38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57" name="Oval 39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58" name="Oval 40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59" name="Oval 41"/>
              <p:cNvSpPr>
                <a:spLocks noChangeArrowheads="1"/>
              </p:cNvSpPr>
              <p:nvPr/>
            </p:nvSpPr>
            <p:spPr bwMode="auto">
              <a:xfrm>
                <a:off x="4464" y="17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0" name="Oval 42"/>
              <p:cNvSpPr>
                <a:spLocks noChangeArrowheads="1"/>
              </p:cNvSpPr>
              <p:nvPr/>
            </p:nvSpPr>
            <p:spPr bwMode="auto">
              <a:xfrm>
                <a:off x="4176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1" name="Oval 43"/>
              <p:cNvSpPr>
                <a:spLocks noChangeArrowheads="1"/>
              </p:cNvSpPr>
              <p:nvPr/>
            </p:nvSpPr>
            <p:spPr bwMode="auto">
              <a:xfrm>
                <a:off x="4224" y="17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2" name="Oval 44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3" name="Oval 45"/>
              <p:cNvSpPr>
                <a:spLocks noChangeArrowheads="1"/>
              </p:cNvSpPr>
              <p:nvPr/>
            </p:nvSpPr>
            <p:spPr bwMode="auto">
              <a:xfrm>
                <a:off x="4320" y="23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4" name="Oval 46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5" name="Oval 47"/>
              <p:cNvSpPr>
                <a:spLocks noChangeArrowheads="1"/>
              </p:cNvSpPr>
              <p:nvPr/>
            </p:nvSpPr>
            <p:spPr bwMode="auto">
              <a:xfrm>
                <a:off x="4512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6" name="Oval 48"/>
              <p:cNvSpPr>
                <a:spLocks noChangeArrowheads="1"/>
              </p:cNvSpPr>
              <p:nvPr/>
            </p:nvSpPr>
            <p:spPr bwMode="auto">
              <a:xfrm>
                <a:off x="4608" y="17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7" name="Oval 49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8" name="Oval 50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69" name="Oval 51"/>
              <p:cNvSpPr>
                <a:spLocks noChangeArrowheads="1"/>
              </p:cNvSpPr>
              <p:nvPr/>
            </p:nvSpPr>
            <p:spPr bwMode="auto">
              <a:xfrm>
                <a:off x="4608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0" name="Oval 52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1" name="Oval 53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2" name="Oval 54"/>
              <p:cNvSpPr>
                <a:spLocks noChangeArrowheads="1"/>
              </p:cNvSpPr>
              <p:nvPr/>
            </p:nvSpPr>
            <p:spPr bwMode="auto">
              <a:xfrm>
                <a:off x="4608" y="22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3" name="Oval 55"/>
              <p:cNvSpPr>
                <a:spLocks noChangeArrowheads="1"/>
              </p:cNvSpPr>
              <p:nvPr/>
            </p:nvSpPr>
            <p:spPr bwMode="auto">
              <a:xfrm>
                <a:off x="4704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4" name="Oval 56"/>
              <p:cNvSpPr>
                <a:spLocks noChangeArrowheads="1"/>
              </p:cNvSpPr>
              <p:nvPr/>
            </p:nvSpPr>
            <p:spPr bwMode="auto">
              <a:xfrm>
                <a:off x="4224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5" name="Oval 57"/>
              <p:cNvSpPr>
                <a:spLocks noChangeArrowheads="1"/>
              </p:cNvSpPr>
              <p:nvPr/>
            </p:nvSpPr>
            <p:spPr bwMode="auto">
              <a:xfrm>
                <a:off x="4656" y="21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6" name="Oval 58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  <p:sp>
            <p:nvSpPr>
              <p:cNvPr id="5177" name="Oval 59"/>
              <p:cNvSpPr>
                <a:spLocks noChangeArrowheads="1"/>
              </p:cNvSpPr>
              <p:nvPr/>
            </p:nvSpPr>
            <p:spPr bwMode="auto">
              <a:xfrm>
                <a:off x="4320" y="16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folHlink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4800" y="815116"/>
            <a:ext cx="89154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4800" y="1143000"/>
            <a:ext cx="28956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4800" y="152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4800" y="19119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" y="27495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95400" y="2883197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5178" name="TextBox 5177"/>
          <p:cNvSpPr txBox="1"/>
          <p:nvPr/>
        </p:nvSpPr>
        <p:spPr>
          <a:xfrm>
            <a:off x="3581400" y="311891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82" name="Straight Arrow Connector 5181"/>
          <p:cNvCxnSpPr/>
          <p:nvPr/>
        </p:nvCxnSpPr>
        <p:spPr>
          <a:xfrm flipH="1">
            <a:off x="3200400" y="3519026"/>
            <a:ext cx="533400" cy="477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178" idx="2"/>
          </p:cNvCxnSpPr>
          <p:nvPr/>
        </p:nvCxnSpPr>
        <p:spPr>
          <a:xfrm>
            <a:off x="4000500" y="3519026"/>
            <a:ext cx="571500" cy="4977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-95250" y="4876800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Fe, Cu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6" grpId="0" animBg="1"/>
      <p:bldP spid="66" grpId="0"/>
      <p:bldP spid="71" grpId="0"/>
      <p:bldP spid="72" grpId="0"/>
      <p:bldP spid="5178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815116"/>
            <a:ext cx="89154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143000"/>
            <a:ext cx="28956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119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362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 +  2HCl  →  FeCl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83772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 +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299385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H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70" descr="Stationery"/>
          <p:cNvSpPr>
            <a:spLocks noChangeArrowheads="1"/>
          </p:cNvSpPr>
          <p:nvPr/>
        </p:nvSpPr>
        <p:spPr bwMode="auto">
          <a:xfrm>
            <a:off x="394855" y="2895600"/>
            <a:ext cx="381000" cy="381000"/>
          </a:xfrm>
          <a:prstGeom prst="octagon">
            <a:avLst>
              <a:gd name="adj" fmla="val 2928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FFE98B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en-US"/>
          </a:p>
        </p:txBody>
      </p:sp>
      <p:sp>
        <p:nvSpPr>
          <p:cNvPr id="18" name="Freeform 183"/>
          <p:cNvSpPr/>
          <p:nvPr/>
        </p:nvSpPr>
        <p:spPr bwMode="auto">
          <a:xfrm>
            <a:off x="1752600" y="2971800"/>
            <a:ext cx="95250" cy="1352550"/>
          </a:xfrm>
          <a:custGeom>
            <a:avLst/>
            <a:gdLst>
              <a:gd name="T0" fmla="*/ 0 w 96"/>
              <a:gd name="T1" fmla="*/ 0 h 1008"/>
              <a:gd name="T2" fmla="*/ 96 w 96"/>
              <a:gd name="T3" fmla="*/ 0 h 1008"/>
              <a:gd name="T4" fmla="*/ 96 w 96"/>
              <a:gd name="T5" fmla="*/ 912 h 1008"/>
              <a:gd name="T6" fmla="*/ 48 w 96"/>
              <a:gd name="T7" fmla="*/ 1008 h 1008"/>
              <a:gd name="T8" fmla="*/ 0 w 96"/>
              <a:gd name="T9" fmla="*/ 912 h 1008"/>
              <a:gd name="T10" fmla="*/ 0 w 96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1008">
                <a:moveTo>
                  <a:pt x="0" y="0"/>
                </a:moveTo>
                <a:lnTo>
                  <a:pt x="96" y="0"/>
                </a:lnTo>
                <a:lnTo>
                  <a:pt x="96" y="912"/>
                </a:lnTo>
                <a:lnTo>
                  <a:pt x="48" y="1008"/>
                </a:lnTo>
                <a:lnTo>
                  <a:pt x="0" y="912"/>
                </a:lnTo>
                <a:lnTo>
                  <a:pt x="0" y="0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9" name="Group 184"/>
          <p:cNvGrpSpPr/>
          <p:nvPr/>
        </p:nvGrpSpPr>
        <p:grpSpPr bwMode="auto">
          <a:xfrm>
            <a:off x="2362200" y="2854326"/>
            <a:ext cx="2773363" cy="1841500"/>
            <a:chOff x="1488" y="1921"/>
            <a:chExt cx="1747" cy="1160"/>
          </a:xfrm>
        </p:grpSpPr>
        <p:grpSp>
          <p:nvGrpSpPr>
            <p:cNvPr id="20" name="Group 185"/>
            <p:cNvGrpSpPr/>
            <p:nvPr/>
          </p:nvGrpSpPr>
          <p:grpSpPr bwMode="auto">
            <a:xfrm>
              <a:off x="1488" y="1921"/>
              <a:ext cx="691" cy="1160"/>
              <a:chOff x="1632" y="1968"/>
              <a:chExt cx="960" cy="1117"/>
            </a:xfrm>
          </p:grpSpPr>
          <p:pic>
            <p:nvPicPr>
              <p:cNvPr id="2234" name="Picture 18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968"/>
                <a:ext cx="960" cy="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Box 187"/>
              <p:cNvSpPr txBox="1">
                <a:spLocks noChangeArrowheads="1"/>
              </p:cNvSpPr>
              <p:nvPr/>
            </p:nvSpPr>
            <p:spPr bwMode="auto">
              <a:xfrm>
                <a:off x="1872" y="2845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VNI-Times" pitchFamily="2" charset="0"/>
                    <a:cs typeface="Arial" panose="020B0604020202020204" pitchFamily="34" charset="0"/>
                  </a:rPr>
                  <a:t>1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188"/>
            <p:cNvGrpSpPr/>
            <p:nvPr/>
          </p:nvGrpSpPr>
          <p:grpSpPr bwMode="auto">
            <a:xfrm>
              <a:off x="2544" y="1921"/>
              <a:ext cx="691" cy="1113"/>
              <a:chOff x="2688" y="1968"/>
              <a:chExt cx="960" cy="1070"/>
            </a:xfrm>
          </p:grpSpPr>
          <p:pic>
            <p:nvPicPr>
              <p:cNvPr id="2237" name="Picture 18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1968"/>
                <a:ext cx="960" cy="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 Box 190"/>
              <p:cNvSpPr txBox="1">
                <a:spLocks noChangeArrowheads="1"/>
              </p:cNvSpPr>
              <p:nvPr/>
            </p:nvSpPr>
            <p:spPr bwMode="auto">
              <a:xfrm>
                <a:off x="2928" y="2798"/>
                <a:ext cx="384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0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VNI-Times" pitchFamily="2" charset="0"/>
                    <a:cs typeface="Arial" panose="020B0604020202020204" pitchFamily="34" charset="0"/>
                  </a:rPr>
                  <a:t>2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91"/>
          <p:cNvGrpSpPr/>
          <p:nvPr/>
        </p:nvGrpSpPr>
        <p:grpSpPr bwMode="auto">
          <a:xfrm>
            <a:off x="2362200" y="3860800"/>
            <a:ext cx="3276600" cy="1168400"/>
            <a:chOff x="1584" y="2651"/>
            <a:chExt cx="2064" cy="736"/>
          </a:xfrm>
        </p:grpSpPr>
        <p:sp>
          <p:nvSpPr>
            <p:cNvPr id="25" name="Text Box 192"/>
            <p:cNvSpPr txBox="1">
              <a:spLocks noChangeArrowheads="1"/>
            </p:cNvSpPr>
            <p:nvPr/>
          </p:nvSpPr>
          <p:spPr bwMode="auto">
            <a:xfrm>
              <a:off x="1584" y="3131"/>
              <a:ext cx="2064" cy="256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Nöôùc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 + </a:t>
              </a: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dd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phenolphtalein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193"/>
            <p:cNvSpPr>
              <a:spLocks noChangeShapeType="1"/>
            </p:cNvSpPr>
            <p:nvPr/>
          </p:nvSpPr>
          <p:spPr bwMode="auto">
            <a:xfrm rot="2238042" flipV="1">
              <a:off x="2640" y="2651"/>
              <a:ext cx="1" cy="48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Line 194"/>
            <p:cNvSpPr>
              <a:spLocks noChangeShapeType="1"/>
            </p:cNvSpPr>
            <p:nvPr/>
          </p:nvSpPr>
          <p:spPr bwMode="auto">
            <a:xfrm rot="19663832" flipV="1">
              <a:off x="2304" y="2651"/>
              <a:ext cx="1" cy="48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15"/>
          <p:cNvGrpSpPr/>
          <p:nvPr/>
        </p:nvGrpSpPr>
        <p:grpSpPr bwMode="auto">
          <a:xfrm>
            <a:off x="8001000" y="2755757"/>
            <a:ext cx="1143000" cy="1908175"/>
            <a:chOff x="4896" y="1911"/>
            <a:chExt cx="720" cy="1202"/>
          </a:xfrm>
        </p:grpSpPr>
        <p:pic>
          <p:nvPicPr>
            <p:cNvPr id="2264" name="Picture 2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11"/>
              <a:ext cx="720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 Box 217"/>
            <p:cNvSpPr txBox="1">
              <a:spLocks noChangeArrowheads="1"/>
            </p:cNvSpPr>
            <p:nvPr/>
          </p:nvSpPr>
          <p:spPr bwMode="auto">
            <a:xfrm>
              <a:off x="5121" y="2863"/>
              <a:ext cx="3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8"/>
            <p:cNvSpPr/>
            <p:nvPr/>
          </p:nvSpPr>
          <p:spPr bwMode="auto">
            <a:xfrm rot="2024893">
              <a:off x="5243" y="2125"/>
              <a:ext cx="56" cy="812"/>
            </a:xfrm>
            <a:custGeom>
              <a:avLst/>
              <a:gdLst>
                <a:gd name="T0" fmla="*/ 0 w 96"/>
                <a:gd name="T1" fmla="*/ 0 h 1008"/>
                <a:gd name="T2" fmla="*/ 96 w 96"/>
                <a:gd name="T3" fmla="*/ 0 h 1008"/>
                <a:gd name="T4" fmla="*/ 96 w 96"/>
                <a:gd name="T5" fmla="*/ 912 h 1008"/>
                <a:gd name="T6" fmla="*/ 48 w 96"/>
                <a:gd name="T7" fmla="*/ 1008 h 1008"/>
                <a:gd name="T8" fmla="*/ 0 w 96"/>
                <a:gd name="T9" fmla="*/ 912 h 1008"/>
                <a:gd name="T10" fmla="*/ 0 w 96"/>
                <a:gd name="T11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08">
                  <a:moveTo>
                    <a:pt x="0" y="0"/>
                  </a:moveTo>
                  <a:lnTo>
                    <a:pt x="96" y="0"/>
                  </a:lnTo>
                  <a:lnTo>
                    <a:pt x="96" y="912"/>
                  </a:lnTo>
                  <a:lnTo>
                    <a:pt x="48" y="1008"/>
                  </a:lnTo>
                  <a:lnTo>
                    <a:pt x="0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279" name="Picture 2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90825"/>
            <a:ext cx="1143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cxnSp>
        <p:nvCxnSpPr>
          <p:cNvPr id="2242" name="Straight Arrow Connector 2241"/>
          <p:cNvCxnSpPr/>
          <p:nvPr/>
        </p:nvCxnSpPr>
        <p:spPr>
          <a:xfrm>
            <a:off x="5638800" y="3645218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4800" y="815116"/>
            <a:ext cx="89154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1143000"/>
            <a:ext cx="28956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800" y="152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" y="1920443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grpSp>
        <p:nvGrpSpPr>
          <p:cNvPr id="45" name="Group 44"/>
          <p:cNvGrpSpPr/>
          <p:nvPr/>
        </p:nvGrpSpPr>
        <p:grpSpPr bwMode="auto">
          <a:xfrm>
            <a:off x="609600" y="2590800"/>
            <a:ext cx="2590800" cy="381000"/>
            <a:chOff x="288" y="1776"/>
            <a:chExt cx="1824" cy="432"/>
          </a:xfrm>
        </p:grpSpPr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88" y="1776"/>
              <a:ext cx="18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2112" y="1776"/>
              <a:ext cx="0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 bwMode="auto">
          <a:xfrm>
            <a:off x="1828800" y="2743200"/>
            <a:ext cx="2895600" cy="381000"/>
            <a:chOff x="1152" y="1968"/>
            <a:chExt cx="1824" cy="240"/>
          </a:xfrm>
        </p:grpSpPr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1152" y="1968"/>
              <a:ext cx="182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2976" y="1968"/>
              <a:ext cx="0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43" name="TextBox 2242"/>
          <p:cNvSpPr txBox="1"/>
          <p:nvPr/>
        </p:nvSpPr>
        <p:spPr>
          <a:xfrm>
            <a:off x="304800" y="3304309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71600" y="3276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95250" y="5036403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Fe, Na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86200" y="132294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243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815116"/>
            <a:ext cx="89154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143000"/>
            <a:ext cx="28956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52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191192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2761220"/>
            <a:ext cx="502920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  +  2H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→  2NaOH  +  H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3236740"/>
            <a:ext cx="502920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 + H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→ 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3698405"/>
            <a:ext cx="7010400" cy="67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2274332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191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7" y="4724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, Na ,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, Al , Zn , Fe 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, Ag , 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815116"/>
            <a:ext cx="8915400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1219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Ý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16764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1.Mức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33400" y="36576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3. Kim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H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một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axit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, H</a:t>
            </a:r>
            <a:r>
              <a:rPr kumimoji="0" lang="en-US" sz="2400" b="1" i="1" u="none" strike="noStrike" cap="none" normalizeH="0" baseline="-25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kumimoji="0" lang="en-US" sz="2400" b="1" i="1" u="none" strike="noStrike" cap="none" normalizeH="0" baseline="-25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loãng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…)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phóng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33400" y="25146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2. Kim loại đứng trước Mg phản ứng với nước ở điều kiện thường tạo thành kiềm và giải phóng khí hiđro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762000" y="32766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VD:     2Na + 2H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→ 2NaOH  +  H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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838200" y="4419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VD:    Fe + 2HCl    → FeCl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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838200" y="5562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VD:  Cu + 2AgNO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→ Cu(NO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+ 2Ag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85800" y="4800600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4. Kim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K, Na..)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đẩy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muối 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  <p:bldP spid="15" grpId="0"/>
      <p:bldP spid="17" grpId="0"/>
      <p:bldP spid="18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9927" y="175260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Mg, Cu, Al, Zn, Fe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27" y="221426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Fe, Cu, K, Mg, Al, Zn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390" y="267593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Zn, K, Mg, Cu, Al, Fe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3390" y="313759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Cu, Fe, Zn, Al, Mg, K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23655" y="3886200"/>
            <a:ext cx="3657600" cy="2057400"/>
            <a:chOff x="2223655" y="3886200"/>
            <a:chExt cx="3657600" cy="2057400"/>
          </a:xfrm>
        </p:grpSpPr>
        <p:sp>
          <p:nvSpPr>
            <p:cNvPr id="16" name="Explosion 1 1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3886200"/>
            <a:ext cx="3657600" cy="2057400"/>
            <a:chOff x="5334000" y="3368427"/>
            <a:chExt cx="3657600" cy="2057400"/>
          </a:xfrm>
        </p:grpSpPr>
        <p:sp>
          <p:nvSpPr>
            <p:cNvPr id="18" name="Explosion 1 17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9800" y="3886200"/>
            <a:ext cx="3657600" cy="2057400"/>
            <a:chOff x="2223655" y="3886200"/>
            <a:chExt cx="3657600" cy="2057400"/>
          </a:xfrm>
        </p:grpSpPr>
        <p:sp>
          <p:nvSpPr>
            <p:cNvPr id="23" name="Explosion 1 2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3655" y="3889744"/>
            <a:ext cx="3657600" cy="2057400"/>
            <a:chOff x="2223655" y="3886200"/>
            <a:chExt cx="3657600" cy="2057400"/>
          </a:xfrm>
        </p:grpSpPr>
        <p:sp>
          <p:nvSpPr>
            <p:cNvPr id="26" name="Explosion 1 2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baseline="-250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9927" y="196334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Fe, Cu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9927" y="2425005"/>
            <a:ext cx="4942610" cy="830997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Zn, Fe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3390" y="2886670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Ag, Zn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3390" y="3348335"/>
            <a:ext cx="4942610" cy="46166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Cu, Ag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23655" y="3886200"/>
            <a:ext cx="3657600" cy="2057400"/>
            <a:chOff x="2223655" y="3886200"/>
            <a:chExt cx="3657600" cy="2057400"/>
          </a:xfrm>
        </p:grpSpPr>
        <p:sp>
          <p:nvSpPr>
            <p:cNvPr id="16" name="Explosion 1 1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9800" y="3886200"/>
            <a:ext cx="3657600" cy="2057400"/>
            <a:chOff x="5334000" y="3368427"/>
            <a:chExt cx="3657600" cy="2057400"/>
          </a:xfrm>
        </p:grpSpPr>
        <p:sp>
          <p:nvSpPr>
            <p:cNvPr id="18" name="Explosion 1 17"/>
            <p:cNvSpPr/>
            <p:nvPr/>
          </p:nvSpPr>
          <p:spPr>
            <a:xfrm>
              <a:off x="5334000" y="3368427"/>
              <a:ext cx="3657600" cy="2057400"/>
            </a:xfrm>
            <a:prstGeom prst="irregularSeal1">
              <a:avLst/>
            </a:prstGeom>
            <a:solidFill>
              <a:srgbClr val="CC66F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55467" y="3825627"/>
              <a:ext cx="22846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mừng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09800" y="3886200"/>
            <a:ext cx="3657600" cy="2057400"/>
            <a:chOff x="2223655" y="3886200"/>
            <a:chExt cx="3657600" cy="2057400"/>
          </a:xfrm>
        </p:grpSpPr>
        <p:sp>
          <p:nvSpPr>
            <p:cNvPr id="23" name="Explosion 1 22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3655" y="3889744"/>
            <a:ext cx="3657600" cy="2057400"/>
            <a:chOff x="2223655" y="3886200"/>
            <a:chExt cx="3657600" cy="2057400"/>
          </a:xfrm>
        </p:grpSpPr>
        <p:sp>
          <p:nvSpPr>
            <p:cNvPr id="26" name="Explosion 1 25"/>
            <p:cNvSpPr/>
            <p:nvPr/>
          </p:nvSpPr>
          <p:spPr>
            <a:xfrm>
              <a:off x="2223655" y="3886200"/>
              <a:ext cx="3657600" cy="2057400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58441" y="4343400"/>
              <a:ext cx="2857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cấn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gắng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3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PTHH minh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hoạ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     a) K + H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	b) Zn +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HCl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	c) Cu +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HCl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	d) Zn + CuSO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	e) Fe + MgCl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48690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400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a) 2K + 2H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2KOH  +  H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b) Zn +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ZnCl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c) Cu +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d) Zn + CuSO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ZnSO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Cu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e) Fe + MgCl</a:t>
            </a:r>
            <a:r>
              <a:rPr lang="en-US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898525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Cho 10,5gam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hỗn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kim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Cu, Zn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kumimoji="0" lang="en-US" sz="2400" b="1" i="0" u="none" strike="noStrike" cap="none" normalizeH="0" baseline="-25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loãng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2,479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lit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đktc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00400" y="2879725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43000" y="1736725"/>
            <a:ext cx="344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PTHH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43000" y="2117725"/>
            <a:ext cx="6729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b)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rắn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ứng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66800" y="2498725"/>
            <a:ext cx="779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c)Tính % kl mỗi kim loại có trong hỗn hợp ban đầu?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5800" y="3262312"/>
            <a:ext cx="571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Cu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dd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H</a:t>
            </a:r>
            <a:r>
              <a:rPr kumimoji="0" lang="en-US" sz="240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kumimoji="0" lang="en-US" sz="240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loãng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PTHH: Zn  +  H</a:t>
            </a:r>
            <a:r>
              <a:rPr kumimoji="0" lang="en-US" sz="240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kumimoji="0" lang="en-US" sz="240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→ ZnSO</a:t>
            </a:r>
            <a:r>
              <a:rPr kumimoji="0" lang="en-US" sz="240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 +  H</a:t>
            </a:r>
            <a:r>
              <a:rPr kumimoji="0" lang="en-US" sz="240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371600" y="402272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   0,1          0,1                         0,1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4495800"/>
                <a:ext cx="3048000" cy="642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</a:rPr>
                            <m:t>2,479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/>
                            </a:rPr>
                            <m:t>24,79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/>
                        </a:rPr>
                        <m:t>=0,1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/>
                        </a:rPr>
                        <m:t>𝑚𝑜𝑙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5800"/>
                <a:ext cx="3048000" cy="642035"/>
              </a:xfrm>
              <a:prstGeom prst="rect">
                <a:avLst/>
              </a:prstGeom>
              <a:blipFill rotWithShape="1">
                <a:blip r:embed="rId4"/>
                <a:stretch>
                  <a:fillRect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228600" y="5105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kumimoji="0" lang="en-US" sz="2400" b="0" i="0" u="none" strike="noStrike" cap="none" normalizeH="0" baseline="-2500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zn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= 0,1.65 = 6,5g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28600" y="5562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kumimoji="0" lang="en-US" sz="2400" b="0" i="0" u="none" strike="noStrike" cap="none" normalizeH="0" baseline="-2500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Cu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còn lại = 10,5 – 6,5 = 4g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3974306" y="4477463"/>
                <a:ext cx="4179094" cy="1016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%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Zn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cs typeface="Arial" panose="020B0604020202020204" pitchFamily="34" charset="0"/>
                          </a:rPr>
                          <m:t>6,5.100</m:t>
                        </m:r>
                      </m:num>
                      <m:den>
                        <m:r>
                          <a:rPr kumimoji="0" 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/>
                            <a:cs typeface="Arial" panose="020B0604020202020204" pitchFamily="34" charset="0"/>
                          </a:rPr>
                          <m:t>10,5</m:t>
                        </m:r>
                      </m:den>
                    </m:f>
                    <m:r>
                      <a: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/>
                        <a:cs typeface="Arial" panose="020B0604020202020204" pitchFamily="34" charset="0"/>
                      </a:rPr>
                      <m:t>=61,9%</m:t>
                    </m:r>
                  </m:oMath>
                </a14:m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                                %</a:t>
                </a:r>
                <a:r>
                  <a:rPr kumimoji="0" 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kumimoji="0" lang="en-US" sz="2400" b="0" i="0" u="none" strike="noStrike" cap="none" normalizeH="0" baseline="-2500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Cu</a:t>
                </a: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= 100%  - 61,9% = 38,1%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4306" y="4477463"/>
                <a:ext cx="4179094" cy="1016689"/>
              </a:xfrm>
              <a:prstGeom prst="rect">
                <a:avLst/>
              </a:prstGeom>
              <a:blipFill rotWithShape="1">
                <a:blip r:embed="rId5"/>
                <a:stretch>
                  <a:fillRect l="-11" t="-8" b="-1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3974306" y="4495800"/>
            <a:ext cx="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971800"/>
            <a:ext cx="571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221162"/>
            <a:ext cx="5329237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730625"/>
            <a:ext cx="51689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2759075"/>
            <a:ext cx="5373687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903412"/>
            <a:ext cx="5097463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455862"/>
            <a:ext cx="3030538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76262"/>
            <a:ext cx="7558088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073275"/>
            <a:ext cx="2905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0" y="381000"/>
            <a:ext cx="159210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1" y="167640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86335"/>
            <a:ext cx="6764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</a:p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Al</a:t>
            </a:r>
          </a:p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1" y="2114821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 3, 4 tr54/SGK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410361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40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04800"/>
            <a:ext cx="9067800" cy="181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iner Hand ITC" panose="03070502030502020203" charset="0"/>
                <a:cs typeface="Viner Hand ITC" panose="03070502030502020203" charset="0"/>
              </a:rPr>
              <a:t>TÍNH CHẤT  CỦA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Kim </a:t>
            </a:r>
            <a:r>
              <a:rPr lang="en-US" sz="72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Lo</a:t>
            </a:r>
            <a:r>
              <a:rPr lang="en-US" sz="5400" b="1" i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unstler Script" panose="030304020206070D0D06" pitchFamily="66" charset="0"/>
                <a:cs typeface="Times New Roman" panose="02020603050405020304" pitchFamily="18" charset="0"/>
              </a:rPr>
              <a:t>ạ</a:t>
            </a:r>
            <a:r>
              <a:rPr lang="en-US" sz="5400" b="1" dirty="0" err="1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  <a:cs typeface="Times New Roman" panose="02020603050405020304" pitchFamily="18" charset="0"/>
              </a:rPr>
              <a:t>i</a:t>
            </a:r>
            <a:endParaRPr lang="en-US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???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66800" y="990600"/>
            <a:ext cx="7772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	a/ Fe + 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→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b/ Zn  +   CuSO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c/ Cu  +  AgNO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d/ Ag  +  CuSO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→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33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1417675"/>
            <a:ext cx="7772400" cy="199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a/ Fe +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HCl   →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+   H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b/ Zn  +   CuSO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ZnSO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+  Cu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c/ Cu  +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Cu(NO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+  2Ag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d/ Ag  +  CuSO</a:t>
            </a:r>
            <a:r>
              <a:rPr kumimoji="0" lang="en-US" sz="2800" b="1" i="0" u="none" strike="noStrike" cap="none" normalizeH="0" baseline="-2500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→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108" y="363470"/>
            <a:ext cx="614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219200"/>
            <a:ext cx="7467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661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auto">
          <a:xfrm>
            <a:off x="552450" y="2433637"/>
            <a:ext cx="114300" cy="1390650"/>
          </a:xfrm>
          <a:custGeom>
            <a:avLst/>
            <a:gdLst>
              <a:gd name="T0" fmla="*/ 0 w 96"/>
              <a:gd name="T1" fmla="*/ 0 h 1008"/>
              <a:gd name="T2" fmla="*/ 96 w 96"/>
              <a:gd name="T3" fmla="*/ 0 h 1008"/>
              <a:gd name="T4" fmla="*/ 96 w 96"/>
              <a:gd name="T5" fmla="*/ 912 h 1008"/>
              <a:gd name="T6" fmla="*/ 48 w 96"/>
              <a:gd name="T7" fmla="*/ 1008 h 1008"/>
              <a:gd name="T8" fmla="*/ 0 w 96"/>
              <a:gd name="T9" fmla="*/ 912 h 1008"/>
              <a:gd name="T10" fmla="*/ 0 w 96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1008">
                <a:moveTo>
                  <a:pt x="0" y="0"/>
                </a:moveTo>
                <a:lnTo>
                  <a:pt x="96" y="0"/>
                </a:lnTo>
                <a:lnTo>
                  <a:pt x="96" y="912"/>
                </a:lnTo>
                <a:lnTo>
                  <a:pt x="48" y="1008"/>
                </a:lnTo>
                <a:lnTo>
                  <a:pt x="0" y="912"/>
                </a:lnTo>
                <a:lnTo>
                  <a:pt x="0" y="0"/>
                </a:lnTo>
                <a:close/>
              </a:path>
            </a:pathLst>
          </a:custGeom>
          <a:solidFill>
            <a:srgbClr val="A0A2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 bwMode="auto">
          <a:xfrm>
            <a:off x="3124200" y="2582862"/>
            <a:ext cx="2743200" cy="2362200"/>
            <a:chOff x="1968" y="2016"/>
            <a:chExt cx="1728" cy="1488"/>
          </a:xfrm>
        </p:grpSpPr>
        <p:grpSp>
          <p:nvGrpSpPr>
            <p:cNvPr id="16" name="Group 15"/>
            <p:cNvGrpSpPr/>
            <p:nvPr/>
          </p:nvGrpSpPr>
          <p:grpSpPr bwMode="auto">
            <a:xfrm>
              <a:off x="1968" y="2016"/>
              <a:ext cx="768" cy="1488"/>
              <a:chOff x="1968" y="2016"/>
              <a:chExt cx="768" cy="1488"/>
            </a:xfrm>
          </p:grpSpPr>
          <p:pic>
            <p:nvPicPr>
              <p:cNvPr id="308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016"/>
                <a:ext cx="768" cy="1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2160" y="3216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EF2111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(1)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8"/>
            <p:cNvGrpSpPr/>
            <p:nvPr/>
          </p:nvGrpSpPr>
          <p:grpSpPr bwMode="auto">
            <a:xfrm>
              <a:off x="2928" y="2016"/>
              <a:ext cx="768" cy="1488"/>
              <a:chOff x="2928" y="2016"/>
              <a:chExt cx="768" cy="1488"/>
            </a:xfrm>
          </p:grpSpPr>
          <p:pic>
            <p:nvPicPr>
              <p:cNvPr id="3091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2016"/>
                <a:ext cx="768" cy="1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3168" y="3216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EF2111"/>
                    </a:solidFill>
                    <a:effectLst/>
                    <a:latin typeface="Times New Roman" panose="02020603050405020304" pitchFamily="18" charset="0"/>
                    <a:cs typeface="Arial" panose="020B0604020202020204" pitchFamily="34" charset="0"/>
                  </a:rPr>
                  <a:t>(2)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21"/>
          <p:cNvGrpSpPr/>
          <p:nvPr/>
        </p:nvGrpSpPr>
        <p:grpSpPr bwMode="auto">
          <a:xfrm>
            <a:off x="628650" y="2281237"/>
            <a:ext cx="3048000" cy="609600"/>
            <a:chOff x="1152" y="1968"/>
            <a:chExt cx="1824" cy="240"/>
          </a:xfrm>
        </p:grpSpPr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152" y="1968"/>
              <a:ext cx="1824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976" y="1968"/>
              <a:ext cx="0" cy="24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24"/>
          <p:cNvGrpSpPr/>
          <p:nvPr/>
        </p:nvGrpSpPr>
        <p:grpSpPr bwMode="auto">
          <a:xfrm>
            <a:off x="2000250" y="2433637"/>
            <a:ext cx="3124200" cy="609600"/>
            <a:chOff x="288" y="1776"/>
            <a:chExt cx="1824" cy="432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88" y="1776"/>
              <a:ext cx="1824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112" y="1776"/>
              <a:ext cx="0" cy="43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981200" y="2509837"/>
            <a:ext cx="95250" cy="1352550"/>
          </a:xfrm>
          <a:prstGeom prst="rect">
            <a:avLst/>
          </a:prstGeom>
          <a:gradFill rotWithShape="0">
            <a:gsLst>
              <a:gs pos="0">
                <a:srgbClr val="964B00"/>
              </a:gs>
              <a:gs pos="50000">
                <a:srgbClr val="D88100"/>
              </a:gs>
              <a:gs pos="100000">
                <a:srgbClr val="964B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en-US"/>
          </a:p>
        </p:txBody>
      </p:sp>
      <p:grpSp>
        <p:nvGrpSpPr>
          <p:cNvPr id="30" name="Group 31"/>
          <p:cNvGrpSpPr/>
          <p:nvPr/>
        </p:nvGrpSpPr>
        <p:grpSpPr bwMode="auto">
          <a:xfrm>
            <a:off x="7924800" y="1676400"/>
            <a:ext cx="1219200" cy="3429000"/>
            <a:chOff x="4848" y="1338"/>
            <a:chExt cx="768" cy="2160"/>
          </a:xfrm>
        </p:grpSpPr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900"/>
              <a:ext cx="768" cy="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992" y="1338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Cu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" name="Text Box 34"/>
            <p:cNvSpPr txBox="1">
              <a:spLocks noChangeArrowheads="1"/>
            </p:cNvSpPr>
            <p:nvPr/>
          </p:nvSpPr>
          <p:spPr bwMode="auto">
            <a:xfrm>
              <a:off x="5088" y="321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(2)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" name="Rectangle 35"/>
            <p:cNvSpPr>
              <a:spLocks noChangeArrowheads="1"/>
            </p:cNvSpPr>
            <p:nvPr/>
          </p:nvSpPr>
          <p:spPr bwMode="auto">
            <a:xfrm rot="1224851">
              <a:off x="5208" y="2242"/>
              <a:ext cx="60" cy="870"/>
            </a:xfrm>
            <a:prstGeom prst="rect">
              <a:avLst/>
            </a:prstGeom>
            <a:gradFill rotWithShape="0">
              <a:gsLst>
                <a:gs pos="0">
                  <a:srgbClr val="964B00"/>
                </a:gs>
                <a:gs pos="50000">
                  <a:srgbClr val="D88100"/>
                </a:gs>
                <a:gs pos="100000">
                  <a:srgbClr val="964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en-US"/>
            </a:p>
          </p:txBody>
        </p:sp>
        <p:sp>
          <p:nvSpPr>
            <p:cNvPr id="3074" name="Line 36"/>
            <p:cNvSpPr>
              <a:spLocks noChangeShapeType="1"/>
            </p:cNvSpPr>
            <p:nvPr/>
          </p:nvSpPr>
          <p:spPr bwMode="auto">
            <a:xfrm>
              <a:off x="5208" y="1644"/>
              <a:ext cx="0" cy="384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75" name="Group 37"/>
          <p:cNvGrpSpPr/>
          <p:nvPr/>
        </p:nvGrpSpPr>
        <p:grpSpPr bwMode="auto">
          <a:xfrm>
            <a:off x="6629400" y="1685925"/>
            <a:ext cx="1200150" cy="3409950"/>
            <a:chOff x="4056" y="1344"/>
            <a:chExt cx="756" cy="2148"/>
          </a:xfrm>
        </p:grpSpPr>
        <p:sp>
          <p:nvSpPr>
            <p:cNvPr id="3076" name="Text Box 38"/>
            <p:cNvSpPr txBox="1">
              <a:spLocks noChangeArrowheads="1"/>
            </p:cNvSpPr>
            <p:nvPr/>
          </p:nvSpPr>
          <p:spPr bwMode="auto">
            <a:xfrm>
              <a:off x="4176" y="1344"/>
              <a:ext cx="432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  Fe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11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" y="1897"/>
              <a:ext cx="756" cy="1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Line 40"/>
            <p:cNvSpPr>
              <a:spLocks noChangeShapeType="1"/>
            </p:cNvSpPr>
            <p:nvPr/>
          </p:nvSpPr>
          <p:spPr bwMode="auto">
            <a:xfrm>
              <a:off x="4416" y="1596"/>
              <a:ext cx="0" cy="480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78" name="Text Box 41"/>
            <p:cNvSpPr txBox="1">
              <a:spLocks noChangeArrowheads="1"/>
            </p:cNvSpPr>
            <p:nvPr/>
          </p:nvSpPr>
          <p:spPr bwMode="auto">
            <a:xfrm>
              <a:off x="4224" y="3205"/>
              <a:ext cx="38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(1)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" name="Freeform 42"/>
            <p:cNvSpPr/>
            <p:nvPr/>
          </p:nvSpPr>
          <p:spPr bwMode="auto">
            <a:xfrm rot="743767" flipH="1">
              <a:off x="4381" y="2579"/>
              <a:ext cx="59" cy="533"/>
            </a:xfrm>
            <a:custGeom>
              <a:avLst/>
              <a:gdLst>
                <a:gd name="T0" fmla="*/ 0 w 96"/>
                <a:gd name="T1" fmla="*/ 0 h 1008"/>
                <a:gd name="T2" fmla="*/ 96 w 96"/>
                <a:gd name="T3" fmla="*/ 0 h 1008"/>
                <a:gd name="T4" fmla="*/ 96 w 96"/>
                <a:gd name="T5" fmla="*/ 912 h 1008"/>
                <a:gd name="T6" fmla="*/ 48 w 96"/>
                <a:gd name="T7" fmla="*/ 1008 h 1008"/>
                <a:gd name="T8" fmla="*/ 0 w 96"/>
                <a:gd name="T9" fmla="*/ 912 h 1008"/>
                <a:gd name="T10" fmla="*/ 0 w 96"/>
                <a:gd name="T11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08">
                  <a:moveTo>
                    <a:pt x="0" y="0"/>
                  </a:moveTo>
                  <a:lnTo>
                    <a:pt x="96" y="0"/>
                  </a:lnTo>
                  <a:lnTo>
                    <a:pt x="96" y="912"/>
                  </a:lnTo>
                  <a:lnTo>
                    <a:pt x="48" y="1008"/>
                  </a:lnTo>
                  <a:lnTo>
                    <a:pt x="0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38100" cmpd="sng">
              <a:solidFill>
                <a:srgbClr val="99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80" name="Freeform 43"/>
            <p:cNvSpPr/>
            <p:nvPr/>
          </p:nvSpPr>
          <p:spPr bwMode="auto">
            <a:xfrm rot="871529">
              <a:off x="4492" y="2158"/>
              <a:ext cx="61" cy="480"/>
            </a:xfrm>
            <a:custGeom>
              <a:avLst/>
              <a:gdLst>
                <a:gd name="T0" fmla="*/ 0 w 96"/>
                <a:gd name="T1" fmla="*/ 0 h 1008"/>
                <a:gd name="T2" fmla="*/ 96 w 96"/>
                <a:gd name="T3" fmla="*/ 0 h 1008"/>
                <a:gd name="T4" fmla="*/ 96 w 96"/>
                <a:gd name="T5" fmla="*/ 912 h 1008"/>
                <a:gd name="T6" fmla="*/ 48 w 96"/>
                <a:gd name="T7" fmla="*/ 1008 h 1008"/>
                <a:gd name="T8" fmla="*/ 0 w 96"/>
                <a:gd name="T9" fmla="*/ 912 h 1008"/>
                <a:gd name="T10" fmla="*/ 0 w 96"/>
                <a:gd name="T11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08">
                  <a:moveTo>
                    <a:pt x="0" y="0"/>
                  </a:moveTo>
                  <a:lnTo>
                    <a:pt x="96" y="0"/>
                  </a:lnTo>
                  <a:lnTo>
                    <a:pt x="96" y="912"/>
                  </a:lnTo>
                  <a:lnTo>
                    <a:pt x="48" y="1008"/>
                  </a:lnTo>
                  <a:lnTo>
                    <a:pt x="0" y="9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2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103" name="Straight Arrow Connector 102"/>
          <p:cNvCxnSpPr/>
          <p:nvPr/>
        </p:nvCxnSpPr>
        <p:spPr>
          <a:xfrm>
            <a:off x="5791200" y="3581400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0" name="TextBox 3109"/>
          <p:cNvSpPr txBox="1"/>
          <p:nvPr/>
        </p:nvSpPr>
        <p:spPr>
          <a:xfrm>
            <a:off x="76200" y="29781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71600" y="3111797"/>
            <a:ext cx="70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14800" y="40502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38400" y="4050268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113" name="Straight Arrow Connector 3112"/>
          <p:cNvCxnSpPr>
            <a:endCxn id="107" idx="0"/>
          </p:cNvCxnSpPr>
          <p:nvPr/>
        </p:nvCxnSpPr>
        <p:spPr>
          <a:xfrm flipH="1">
            <a:off x="3000375" y="3862387"/>
            <a:ext cx="676275" cy="1878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5" name="Straight Arrow Connector 3114"/>
          <p:cNvCxnSpPr>
            <a:endCxn id="106" idx="0"/>
          </p:cNvCxnSpPr>
          <p:nvPr/>
        </p:nvCxnSpPr>
        <p:spPr>
          <a:xfrm flipH="1">
            <a:off x="4629150" y="3862387"/>
            <a:ext cx="514350" cy="1878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04800" y="990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04800" y="14661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-95250" y="4953000"/>
            <a:ext cx="72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Fe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57200" y="1618520"/>
            <a:ext cx="289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57200" y="208018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28800" y="152400"/>
            <a:ext cx="746760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110" grpId="0"/>
      <p:bldP spid="105" grpId="0"/>
      <p:bldP spid="106" grpId="0"/>
      <p:bldP spid="107" grpId="0"/>
      <p:bldP spid="113" grpId="0"/>
      <p:bldP spid="114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990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4661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92778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 +  CuSO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 FeSO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Cu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40330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 +  FeSO</a:t>
            </a:r>
            <a:r>
              <a:rPr lang="en-US" sz="2400" b="1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86497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59100"/>
            <a:ext cx="1295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 bwMode="auto">
          <a:xfrm>
            <a:off x="533400" y="2397125"/>
            <a:ext cx="3048000" cy="685800"/>
            <a:chOff x="288" y="1776"/>
            <a:chExt cx="1824" cy="432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88" y="1776"/>
              <a:ext cx="1824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112" y="1776"/>
              <a:ext cx="0" cy="432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19"/>
          <p:cNvGrpSpPr/>
          <p:nvPr/>
        </p:nvGrpSpPr>
        <p:grpSpPr bwMode="auto">
          <a:xfrm>
            <a:off x="4267201" y="2959099"/>
            <a:ext cx="1600492" cy="2145613"/>
            <a:chOff x="2784" y="2160"/>
            <a:chExt cx="964" cy="1316"/>
          </a:xfrm>
        </p:grpSpPr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160"/>
              <a:ext cx="720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268" y="3196"/>
              <a:ext cx="48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(2)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 bwMode="auto">
          <a:xfrm>
            <a:off x="1905000" y="2625725"/>
            <a:ext cx="3048000" cy="381000"/>
            <a:chOff x="1152" y="1968"/>
            <a:chExt cx="1824" cy="240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152" y="1968"/>
              <a:ext cx="1824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976" y="1968"/>
              <a:ext cx="0" cy="24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7200" y="2549525"/>
            <a:ext cx="95250" cy="1352550"/>
          </a:xfrm>
          <a:prstGeom prst="rect">
            <a:avLst/>
          </a:prstGeom>
          <a:gradFill rotWithShape="0">
            <a:gsLst>
              <a:gs pos="0">
                <a:srgbClr val="964B00"/>
              </a:gs>
              <a:gs pos="50000">
                <a:srgbClr val="D88100"/>
              </a:gs>
              <a:gs pos="100000">
                <a:srgbClr val="964B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828800" y="2778125"/>
            <a:ext cx="95250" cy="13525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rgbClr val="CBCBCB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 bwMode="auto">
          <a:xfrm>
            <a:off x="7467600" y="2276475"/>
            <a:ext cx="1371600" cy="2903538"/>
            <a:chOff x="4704" y="1754"/>
            <a:chExt cx="864" cy="1829"/>
          </a:xfrm>
        </p:grpSpPr>
        <p:pic>
          <p:nvPicPr>
            <p:cNvPr id="412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112"/>
              <a:ext cx="762" cy="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4704" y="1754"/>
              <a:ext cx="864" cy="2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VNI-Times" pitchFamily="2" charset="0"/>
                  <a:cs typeface="Arial" panose="020B0604020202020204" pitchFamily="34" charset="0"/>
                </a:rPr>
                <a:t>Ag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5161" y="1814"/>
              <a:ext cx="0" cy="538"/>
            </a:xfrm>
            <a:prstGeom prst="line">
              <a:avLst/>
            </a:prstGeom>
            <a:noFill/>
            <a:ln w="9525">
              <a:solidFill>
                <a:srgbClr val="EF211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4958" y="3296"/>
              <a:ext cx="5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EF211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(2)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 rot="1162365">
              <a:off x="5148" y="2424"/>
              <a:ext cx="60" cy="85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CBCBCB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en-US"/>
            </a:p>
          </p:txBody>
        </p:sp>
      </p:grpSp>
      <p:grpSp>
        <p:nvGrpSpPr>
          <p:cNvPr id="4096" name="Group 33"/>
          <p:cNvGrpSpPr/>
          <p:nvPr/>
        </p:nvGrpSpPr>
        <p:grpSpPr bwMode="auto">
          <a:xfrm>
            <a:off x="6324600" y="2425700"/>
            <a:ext cx="1371600" cy="2514600"/>
            <a:chOff x="3840" y="1680"/>
            <a:chExt cx="864" cy="1584"/>
          </a:xfrm>
        </p:grpSpPr>
        <p:pic>
          <p:nvPicPr>
            <p:cNvPr id="413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1968"/>
              <a:ext cx="768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7" name="Text Box 35"/>
            <p:cNvSpPr txBox="1">
              <a:spLocks noChangeArrowheads="1"/>
            </p:cNvSpPr>
            <p:nvPr/>
          </p:nvSpPr>
          <p:spPr bwMode="auto">
            <a:xfrm>
              <a:off x="3888" y="1681"/>
              <a:ext cx="816" cy="2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VNI-Times" pitchFamily="2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rgbClr val="0000FF"/>
                  </a:solidFill>
                  <a:latin typeface="VNI-Times" pitchFamily="2" charset="0"/>
                  <a:cs typeface="Arial" panose="020B0604020202020204" pitchFamily="34" charset="0"/>
                </a:rPr>
                <a:t>Cu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8" name="Line 36"/>
            <p:cNvSpPr>
              <a:spLocks noChangeShapeType="1"/>
            </p:cNvSpPr>
            <p:nvPr/>
          </p:nvSpPr>
          <p:spPr bwMode="auto">
            <a:xfrm>
              <a:off x="4272" y="1680"/>
              <a:ext cx="0" cy="432"/>
            </a:xfrm>
            <a:prstGeom prst="line">
              <a:avLst/>
            </a:prstGeom>
            <a:noFill/>
            <a:ln w="9525">
              <a:solidFill>
                <a:srgbClr val="CC79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99" name="Rectangle 37"/>
            <p:cNvSpPr>
              <a:spLocks noChangeArrowheads="1"/>
            </p:cNvSpPr>
            <p:nvPr/>
          </p:nvSpPr>
          <p:spPr bwMode="auto">
            <a:xfrm rot="1189022" flipH="1">
              <a:off x="4144" y="2664"/>
              <a:ext cx="50" cy="468"/>
            </a:xfrm>
            <a:prstGeom prst="rect">
              <a:avLst/>
            </a:prstGeom>
            <a:solidFill>
              <a:srgbClr val="A0A2A2"/>
            </a:solidFill>
            <a:ln w="38100">
              <a:solidFill>
                <a:schemeClr val="bg2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en-US"/>
            </a:p>
          </p:txBody>
        </p:sp>
        <p:sp>
          <p:nvSpPr>
            <p:cNvPr id="4100" name="Rectangle 38"/>
            <p:cNvSpPr>
              <a:spLocks noChangeArrowheads="1"/>
            </p:cNvSpPr>
            <p:nvPr/>
          </p:nvSpPr>
          <p:spPr bwMode="auto">
            <a:xfrm rot="1189022">
              <a:off x="4287" y="2292"/>
              <a:ext cx="48" cy="420"/>
            </a:xfrm>
            <a:prstGeom prst="rect">
              <a:avLst/>
            </a:prstGeom>
            <a:gradFill rotWithShape="0">
              <a:gsLst>
                <a:gs pos="0">
                  <a:srgbClr val="964B00"/>
                </a:gs>
                <a:gs pos="50000">
                  <a:srgbClr val="D88100"/>
                </a:gs>
                <a:gs pos="100000">
                  <a:srgbClr val="964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638800" y="3810000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76400" y="0"/>
            <a:ext cx="7467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/>
            <a:r>
              <a:rPr lang="en-US" sz="24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DÃY HOẠT ĐỘNG HÓA HỌC CỦA KIM LOẠI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990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" y="146612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192778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101" name="TextBox 4100"/>
          <p:cNvSpPr txBox="1"/>
          <p:nvPr/>
        </p:nvSpPr>
        <p:spPr>
          <a:xfrm>
            <a:off x="1371600" y="3362592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3066204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2784475" y="4648200"/>
            <a:ext cx="79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EF211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(1)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9800" y="3941961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23164" y="4057175"/>
            <a:ext cx="1330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Cu(NO</a:t>
            </a:r>
            <a:r>
              <a:rPr lang="en-U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6670675" y="4800600"/>
            <a:ext cx="79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EF211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(1)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03" name="Straight Arrow Connector 4102"/>
          <p:cNvCxnSpPr/>
          <p:nvPr/>
        </p:nvCxnSpPr>
        <p:spPr>
          <a:xfrm flipH="1" flipV="1">
            <a:off x="2895600" y="4342071"/>
            <a:ext cx="381000" cy="2299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Straight Arrow Connector 4104"/>
          <p:cNvCxnSpPr/>
          <p:nvPr/>
        </p:nvCxnSpPr>
        <p:spPr>
          <a:xfrm flipV="1">
            <a:off x="5010996" y="4359275"/>
            <a:ext cx="451592" cy="3108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95250" y="5105400"/>
            <a:ext cx="725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Cu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5" grpId="0"/>
      <p:bldP spid="4101" grpId="0"/>
      <p:bldP spid="47" grpId="0"/>
      <p:bldP spid="48" grpId="0"/>
      <p:bldP spid="49" grpId="0"/>
      <p:bldP spid="50" grpId="0"/>
      <p:bldP spid="51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On-screen Show (4:3)</PresentationFormat>
  <Paragraphs>198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Brush Script MT</vt:lpstr>
      <vt:lpstr>Calibri</vt:lpstr>
      <vt:lpstr>Calibri Light</vt:lpstr>
      <vt:lpstr>Cambria Math</vt:lpstr>
      <vt:lpstr>Kunstler Script</vt:lpstr>
      <vt:lpstr>Times New Roman</vt:lpstr>
      <vt:lpstr>Viner Hand ITC</vt:lpstr>
      <vt:lpstr>VNI-Times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</dc:creator>
  <cp:lastModifiedBy>Thu</cp:lastModifiedBy>
  <cp:revision>80</cp:revision>
  <dcterms:created xsi:type="dcterms:W3CDTF">2021-08-25T02:23:00Z</dcterms:created>
  <dcterms:modified xsi:type="dcterms:W3CDTF">2022-08-06T13:47:43Z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A65D04BD260B414683233D90DE142116</vt:lpwstr>
  </property>
</Properties>
</file>