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1" r:id="rId2"/>
    <p:sldId id="256" r:id="rId3"/>
    <p:sldId id="263" r:id="rId4"/>
    <p:sldId id="265" r:id="rId5"/>
    <p:sldId id="266" r:id="rId6"/>
    <p:sldId id="292" r:id="rId7"/>
    <p:sldId id="295" r:id="rId8"/>
    <p:sldId id="294" r:id="rId9"/>
    <p:sldId id="291" r:id="rId10"/>
    <p:sldId id="271" r:id="rId11"/>
    <p:sldId id="273" r:id="rId12"/>
    <p:sldId id="290" r:id="rId13"/>
    <p:sldId id="297" r:id="rId14"/>
    <p:sldId id="298" r:id="rId15"/>
    <p:sldId id="299" r:id="rId16"/>
    <p:sldId id="286"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883"/>
    <a:srgbClr val="16727D"/>
    <a:srgbClr val="647782"/>
    <a:srgbClr val="8496A1"/>
    <a:srgbClr val="1AA4A6"/>
    <a:srgbClr val="6EAEAF"/>
    <a:srgbClr val="239B98"/>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3" autoAdjust="0"/>
    <p:restoredTop sz="9466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2022/7/27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207740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965676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153908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219064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410438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2022/7/27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2022/7/27</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2.jp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09800" y="2130428"/>
            <a:ext cx="7772400" cy="1470025"/>
          </a:xfrm>
        </p:spPr>
        <p:txBody>
          <a:bodyPr/>
          <a:lstStyle/>
          <a:p>
            <a:endParaRPr lang="en-US" altLang="en-US" smtClean="0"/>
          </a:p>
        </p:txBody>
      </p:sp>
      <p:sp>
        <p:nvSpPr>
          <p:cNvPr id="3075" name="Subtitle 2"/>
          <p:cNvSpPr>
            <a:spLocks noGrp="1"/>
          </p:cNvSpPr>
          <p:nvPr>
            <p:ph type="subTitle" idx="1"/>
          </p:nvPr>
        </p:nvSpPr>
        <p:spPr bwMode="auto">
          <a:xfrm>
            <a:off x="2819400" y="5200650"/>
            <a:ext cx="6400800" cy="819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smtClean="0">
                <a:solidFill>
                  <a:schemeClr val="tx1"/>
                </a:solidFill>
                <a:latin typeface="Times New Roman" panose="02020603050405020304" pitchFamily="18" charset="0"/>
                <a:cs typeface="Times New Roman" panose="02020603050405020304" pitchFamily="18" charset="0"/>
              </a:rPr>
              <a:t>NHÓM HĐTNHN </a:t>
            </a:r>
            <a:endParaRPr lang="en-US" altLang="en-US" dirty="0">
              <a:solidFill>
                <a:schemeClr val="tx1"/>
              </a:solidFill>
              <a:latin typeface="Times New Roman" panose="02020603050405020304" pitchFamily="18" charset="0"/>
              <a:cs typeface="Times New Roman" panose="02020603050405020304" pitchFamily="18" charset="0"/>
            </a:endParaRPr>
          </a:p>
        </p:txBody>
      </p:sp>
      <p:pic>
        <p:nvPicPr>
          <p:cNvPr id="307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639" y="606427"/>
            <a:ext cx="91440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926443"/>
      </p:ext>
    </p:extLst>
  </p:cSld>
  <p:clrMapOvr>
    <a:masterClrMapping/>
  </p:clrMapOvr>
  <p:transition spd="slow" advClick="0" advTm="1000">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4" name="TextBox 8">
            <a:extLst>
              <a:ext uri="{FF2B5EF4-FFF2-40B4-BE49-F238E27FC236}">
                <a16:creationId xmlns:a16="http://schemas.microsoft.com/office/drawing/2014/main" id="{C01EE03A-2AA6-4367-ADFA-A3AB7C1DC5D0}"/>
              </a:ext>
            </a:extLst>
          </p:cNvPr>
          <p:cNvSpPr txBox="1">
            <a:spLocks noChangeArrowheads="1"/>
          </p:cNvSpPr>
          <p:nvPr/>
        </p:nvSpPr>
        <p:spPr bwMode="auto">
          <a:xfrm>
            <a:off x="2736262" y="357580"/>
            <a:ext cx="5521267" cy="615553"/>
          </a:xfrm>
          <a:prstGeom prst="rect">
            <a:avLst/>
          </a:prstGeom>
          <a:ln/>
          <a:extLst/>
        </p:spPr>
        <p:style>
          <a:lnRef idx="2">
            <a:schemeClr val="accent6"/>
          </a:lnRef>
          <a:fillRef idx="1">
            <a:schemeClr val="lt1"/>
          </a:fillRef>
          <a:effectRef idx="0">
            <a:schemeClr val="accent6"/>
          </a:effectRef>
          <a:fontRef idx="minor">
            <a:schemeClr val="dk1"/>
          </a:fontRef>
        </p:style>
        <p:txBody>
          <a:bodyPr wrap="square" lIns="0" tIns="0" rIns="0" bIns="0" anchor="ctr">
            <a:spAutoFit/>
          </a:bodyPr>
          <a:lstStyle/>
          <a:p>
            <a:pPr marL="0" lvl="0" algn="ctr"/>
            <a:r>
              <a:rPr lang="en-US" sz="4000" dirty="0" err="1" smtClean="0">
                <a:solidFill>
                  <a:srgbClr val="16727D"/>
                </a:solidFill>
                <a:latin typeface="Times New Roman" panose="02020603050405020304" pitchFamily="18" charset="0"/>
                <a:cs typeface="Times New Roman" panose="02020603050405020304" pitchFamily="18" charset="0"/>
              </a:rPr>
              <a:t>Nối</a:t>
            </a:r>
            <a:r>
              <a:rPr lang="en-US" sz="4000" dirty="0" smtClean="0">
                <a:solidFill>
                  <a:srgbClr val="16727D"/>
                </a:solidFill>
                <a:latin typeface="Times New Roman" panose="02020603050405020304" pitchFamily="18" charset="0"/>
                <a:cs typeface="Times New Roman" panose="02020603050405020304" pitchFamily="18" charset="0"/>
              </a:rPr>
              <a:t> </a:t>
            </a:r>
            <a:r>
              <a:rPr lang="en-US" sz="4000" dirty="0" err="1" smtClean="0">
                <a:solidFill>
                  <a:srgbClr val="16727D"/>
                </a:solidFill>
                <a:latin typeface="Times New Roman" panose="02020603050405020304" pitchFamily="18" charset="0"/>
                <a:cs typeface="Times New Roman" panose="02020603050405020304" pitchFamily="18" charset="0"/>
              </a:rPr>
              <a:t>câu</a:t>
            </a:r>
            <a:r>
              <a:rPr lang="en-US" sz="4000" dirty="0" smtClean="0">
                <a:solidFill>
                  <a:srgbClr val="16727D"/>
                </a:solidFill>
                <a:latin typeface="Times New Roman" panose="02020603050405020304" pitchFamily="18" charset="0"/>
                <a:cs typeface="Times New Roman" panose="02020603050405020304" pitchFamily="18" charset="0"/>
              </a:rPr>
              <a:t> </a:t>
            </a:r>
            <a:r>
              <a:rPr lang="en-US" sz="4000" dirty="0" err="1" smtClean="0">
                <a:solidFill>
                  <a:srgbClr val="16727D"/>
                </a:solidFill>
                <a:latin typeface="Times New Roman" panose="02020603050405020304" pitchFamily="18" charset="0"/>
                <a:cs typeface="Times New Roman" panose="02020603050405020304" pitchFamily="18" charset="0"/>
              </a:rPr>
              <a:t>phù</a:t>
            </a:r>
            <a:r>
              <a:rPr lang="en-US" sz="4000" dirty="0" smtClean="0">
                <a:solidFill>
                  <a:srgbClr val="16727D"/>
                </a:solidFill>
                <a:latin typeface="Times New Roman" panose="02020603050405020304" pitchFamily="18" charset="0"/>
                <a:cs typeface="Times New Roman" panose="02020603050405020304" pitchFamily="18" charset="0"/>
              </a:rPr>
              <a:t> </a:t>
            </a:r>
            <a:r>
              <a:rPr lang="en-US" sz="4000" dirty="0" err="1" smtClean="0">
                <a:solidFill>
                  <a:srgbClr val="16727D"/>
                </a:solidFill>
                <a:latin typeface="Times New Roman" panose="02020603050405020304" pitchFamily="18" charset="0"/>
                <a:cs typeface="Times New Roman" panose="02020603050405020304" pitchFamily="18" charset="0"/>
              </a:rPr>
              <a:t>hợp</a:t>
            </a:r>
            <a:endParaRPr lang="en-US" sz="4000" b="0" i="0" u="none" dirty="0">
              <a:solidFill>
                <a:srgbClr val="16727D"/>
              </a:solidFill>
              <a:latin typeface="Times New Roman" panose="02020603050405020304" pitchFamily="18" charset="0"/>
              <a:cs typeface="Times New Roman" panose="02020603050405020304" pitchFamily="18" charset="0"/>
            </a:endParaRPr>
          </a:p>
        </p:txBody>
      </p:sp>
      <p:grpSp>
        <p:nvGrpSpPr>
          <p:cNvPr id="43" name="Group 4">
            <a:extLst>
              <a:ext uri="{FF2B5EF4-FFF2-40B4-BE49-F238E27FC236}">
                <a16:creationId xmlns:a16="http://schemas.microsoft.com/office/drawing/2014/main" id="{563D1123-360A-4DA4-A4CE-9FB457B00956}"/>
              </a:ext>
            </a:extLst>
          </p:cNvPr>
          <p:cNvGrpSpPr>
            <a:grpSpLocks noChangeAspect="1"/>
          </p:cNvGrpSpPr>
          <p:nvPr/>
        </p:nvGrpSpPr>
        <p:grpSpPr bwMode="auto">
          <a:xfrm>
            <a:off x="623675" y="243565"/>
            <a:ext cx="1332933" cy="1180478"/>
            <a:chOff x="1834" y="425"/>
            <a:chExt cx="704" cy="744"/>
          </a:xfrm>
          <a:solidFill>
            <a:srgbClr val="16727D"/>
          </a:solidFill>
        </p:grpSpPr>
        <p:sp>
          <p:nvSpPr>
            <p:cNvPr id="44" name="Oval 5">
              <a:extLst>
                <a:ext uri="{FF2B5EF4-FFF2-40B4-BE49-F238E27FC236}">
                  <a16:creationId xmlns:a16="http://schemas.microsoft.com/office/drawing/2014/main" id="{2CABF19C-CABC-4B9E-B881-602838B40C3F}"/>
                </a:ext>
              </a:extLst>
            </p:cNvPr>
            <p:cNvSpPr>
              <a:spLocks noChangeArrowheads="1"/>
            </p:cNvSpPr>
            <p:nvPr/>
          </p:nvSpPr>
          <p:spPr bwMode="auto">
            <a:xfrm>
              <a:off x="1862" y="425"/>
              <a:ext cx="158"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45" name="Oval 6">
              <a:extLst>
                <a:ext uri="{FF2B5EF4-FFF2-40B4-BE49-F238E27FC236}">
                  <a16:creationId xmlns:a16="http://schemas.microsoft.com/office/drawing/2014/main" id="{695E89C1-27C0-4285-BE98-B4F113FE2173}"/>
                </a:ext>
              </a:extLst>
            </p:cNvPr>
            <p:cNvSpPr>
              <a:spLocks noChangeArrowheads="1"/>
            </p:cNvSpPr>
            <p:nvPr/>
          </p:nvSpPr>
          <p:spPr bwMode="auto">
            <a:xfrm>
              <a:off x="2352" y="425"/>
              <a:ext cx="157"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46" name="Oval 7">
              <a:extLst>
                <a:ext uri="{FF2B5EF4-FFF2-40B4-BE49-F238E27FC236}">
                  <a16:creationId xmlns:a16="http://schemas.microsoft.com/office/drawing/2014/main" id="{DBC56AD8-BE69-4735-A12D-9F40CCAD0295}"/>
                </a:ext>
              </a:extLst>
            </p:cNvPr>
            <p:cNvSpPr>
              <a:spLocks noChangeArrowheads="1"/>
            </p:cNvSpPr>
            <p:nvPr/>
          </p:nvSpPr>
          <p:spPr bwMode="auto">
            <a:xfrm>
              <a:off x="2352" y="845"/>
              <a:ext cx="157"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47" name="Oval 8">
              <a:extLst>
                <a:ext uri="{FF2B5EF4-FFF2-40B4-BE49-F238E27FC236}">
                  <a16:creationId xmlns:a16="http://schemas.microsoft.com/office/drawing/2014/main" id="{FD9CCAAD-B401-4A40-9FDB-AF8B27E1D9FD}"/>
                </a:ext>
              </a:extLst>
            </p:cNvPr>
            <p:cNvSpPr>
              <a:spLocks noChangeArrowheads="1"/>
            </p:cNvSpPr>
            <p:nvPr/>
          </p:nvSpPr>
          <p:spPr bwMode="auto">
            <a:xfrm>
              <a:off x="1862" y="845"/>
              <a:ext cx="158"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48" name="Freeform 9">
              <a:extLst>
                <a:ext uri="{FF2B5EF4-FFF2-40B4-BE49-F238E27FC236}">
                  <a16:creationId xmlns:a16="http://schemas.microsoft.com/office/drawing/2014/main" id="{A781B57D-6145-4038-B2A2-43C3BDC71157}"/>
                </a:ext>
              </a:extLst>
            </p:cNvPr>
            <p:cNvSpPr>
              <a:spLocks/>
            </p:cNvSpPr>
            <p:nvPr/>
          </p:nvSpPr>
          <p:spPr bwMode="auto">
            <a:xfrm>
              <a:off x="1834" y="592"/>
              <a:ext cx="704" cy="577"/>
            </a:xfrm>
            <a:custGeom>
              <a:avLst/>
              <a:gdLst>
                <a:gd name="T0" fmla="*/ 295 w 295"/>
                <a:gd name="T1" fmla="*/ 42 h 242"/>
                <a:gd name="T2" fmla="*/ 250 w 295"/>
                <a:gd name="T3" fmla="*/ 0 h 242"/>
                <a:gd name="T4" fmla="*/ 206 w 295"/>
                <a:gd name="T5" fmla="*/ 42 h 242"/>
                <a:gd name="T6" fmla="*/ 206 w 295"/>
                <a:gd name="T7" fmla="*/ 58 h 242"/>
                <a:gd name="T8" fmla="*/ 180 w 295"/>
                <a:gd name="T9" fmla="*/ 86 h 242"/>
                <a:gd name="T10" fmla="*/ 116 w 295"/>
                <a:gd name="T11" fmla="*/ 86 h 242"/>
                <a:gd name="T12" fmla="*/ 89 w 295"/>
                <a:gd name="T13" fmla="*/ 57 h 242"/>
                <a:gd name="T14" fmla="*/ 89 w 295"/>
                <a:gd name="T15" fmla="*/ 42 h 242"/>
                <a:gd name="T16" fmla="*/ 44 w 295"/>
                <a:gd name="T17" fmla="*/ 0 h 242"/>
                <a:gd name="T18" fmla="*/ 0 w 295"/>
                <a:gd name="T19" fmla="*/ 42 h 242"/>
                <a:gd name="T20" fmla="*/ 0 w 295"/>
                <a:gd name="T21" fmla="*/ 66 h 242"/>
                <a:gd name="T22" fmla="*/ 80 w 295"/>
                <a:gd name="T23" fmla="*/ 66 h 242"/>
                <a:gd name="T24" fmla="*/ 101 w 295"/>
                <a:gd name="T25" fmla="*/ 90 h 242"/>
                <a:gd name="T26" fmla="*/ 101 w 295"/>
                <a:gd name="T27" fmla="*/ 141 h 242"/>
                <a:gd name="T28" fmla="*/ 76 w 295"/>
                <a:gd name="T29" fmla="*/ 188 h 242"/>
                <a:gd name="T30" fmla="*/ 45 w 295"/>
                <a:gd name="T31" fmla="*/ 175 h 242"/>
                <a:gd name="T32" fmla="*/ 0 w 295"/>
                <a:gd name="T33" fmla="*/ 218 h 242"/>
                <a:gd name="T34" fmla="*/ 0 w 295"/>
                <a:gd name="T35" fmla="*/ 242 h 242"/>
                <a:gd name="T36" fmla="*/ 89 w 295"/>
                <a:gd name="T37" fmla="*/ 242 h 242"/>
                <a:gd name="T38" fmla="*/ 89 w 295"/>
                <a:gd name="T39" fmla="*/ 218 h 242"/>
                <a:gd name="T40" fmla="*/ 84 w 295"/>
                <a:gd name="T41" fmla="*/ 199 h 242"/>
                <a:gd name="T42" fmla="*/ 115 w 295"/>
                <a:gd name="T43" fmla="*/ 144 h 242"/>
                <a:gd name="T44" fmla="*/ 180 w 295"/>
                <a:gd name="T45" fmla="*/ 144 h 242"/>
                <a:gd name="T46" fmla="*/ 211 w 295"/>
                <a:gd name="T47" fmla="*/ 198 h 242"/>
                <a:gd name="T48" fmla="*/ 206 w 295"/>
                <a:gd name="T49" fmla="*/ 218 h 242"/>
                <a:gd name="T50" fmla="*/ 206 w 295"/>
                <a:gd name="T51" fmla="*/ 242 h 242"/>
                <a:gd name="T52" fmla="*/ 295 w 295"/>
                <a:gd name="T53" fmla="*/ 242 h 242"/>
                <a:gd name="T54" fmla="*/ 295 w 295"/>
                <a:gd name="T55" fmla="*/ 218 h 242"/>
                <a:gd name="T56" fmla="*/ 250 w 295"/>
                <a:gd name="T57" fmla="*/ 175 h 242"/>
                <a:gd name="T58" fmla="*/ 219 w 295"/>
                <a:gd name="T59" fmla="*/ 187 h 242"/>
                <a:gd name="T60" fmla="*/ 191 w 295"/>
                <a:gd name="T61" fmla="*/ 136 h 242"/>
                <a:gd name="T62" fmla="*/ 191 w 295"/>
                <a:gd name="T63" fmla="*/ 92 h 242"/>
                <a:gd name="T64" fmla="*/ 216 w 295"/>
                <a:gd name="T65" fmla="*/ 66 h 242"/>
                <a:gd name="T66" fmla="*/ 295 w 295"/>
                <a:gd name="T67" fmla="*/ 66 h 242"/>
                <a:gd name="T68" fmla="*/ 295 w 295"/>
                <a:gd name="T69" fmla="*/ 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42">
                  <a:moveTo>
                    <a:pt x="295" y="42"/>
                  </a:moveTo>
                  <a:cubicBezTo>
                    <a:pt x="295" y="19"/>
                    <a:pt x="275" y="0"/>
                    <a:pt x="250" y="0"/>
                  </a:cubicBezTo>
                  <a:cubicBezTo>
                    <a:pt x="226" y="0"/>
                    <a:pt x="206" y="19"/>
                    <a:pt x="206" y="42"/>
                  </a:cubicBezTo>
                  <a:cubicBezTo>
                    <a:pt x="206" y="58"/>
                    <a:pt x="206" y="58"/>
                    <a:pt x="206" y="58"/>
                  </a:cubicBezTo>
                  <a:cubicBezTo>
                    <a:pt x="180" y="86"/>
                    <a:pt x="180" y="86"/>
                    <a:pt x="180" y="86"/>
                  </a:cubicBezTo>
                  <a:cubicBezTo>
                    <a:pt x="116" y="86"/>
                    <a:pt x="116" y="86"/>
                    <a:pt x="116" y="86"/>
                  </a:cubicBezTo>
                  <a:cubicBezTo>
                    <a:pt x="89" y="57"/>
                    <a:pt x="89" y="57"/>
                    <a:pt x="89" y="57"/>
                  </a:cubicBezTo>
                  <a:cubicBezTo>
                    <a:pt x="89" y="42"/>
                    <a:pt x="89" y="42"/>
                    <a:pt x="89" y="42"/>
                  </a:cubicBezTo>
                  <a:cubicBezTo>
                    <a:pt x="89" y="19"/>
                    <a:pt x="69" y="0"/>
                    <a:pt x="44" y="0"/>
                  </a:cubicBezTo>
                  <a:cubicBezTo>
                    <a:pt x="20" y="0"/>
                    <a:pt x="0" y="19"/>
                    <a:pt x="0" y="42"/>
                  </a:cubicBezTo>
                  <a:cubicBezTo>
                    <a:pt x="0" y="66"/>
                    <a:pt x="0" y="66"/>
                    <a:pt x="0" y="66"/>
                  </a:cubicBezTo>
                  <a:cubicBezTo>
                    <a:pt x="80" y="66"/>
                    <a:pt x="80" y="66"/>
                    <a:pt x="80" y="66"/>
                  </a:cubicBezTo>
                  <a:cubicBezTo>
                    <a:pt x="101" y="90"/>
                    <a:pt x="101" y="90"/>
                    <a:pt x="101" y="90"/>
                  </a:cubicBezTo>
                  <a:cubicBezTo>
                    <a:pt x="101" y="141"/>
                    <a:pt x="101" y="141"/>
                    <a:pt x="101" y="141"/>
                  </a:cubicBezTo>
                  <a:cubicBezTo>
                    <a:pt x="76" y="188"/>
                    <a:pt x="76" y="188"/>
                    <a:pt x="76" y="188"/>
                  </a:cubicBezTo>
                  <a:cubicBezTo>
                    <a:pt x="68" y="180"/>
                    <a:pt x="57" y="175"/>
                    <a:pt x="45" y="175"/>
                  </a:cubicBezTo>
                  <a:cubicBezTo>
                    <a:pt x="20" y="175"/>
                    <a:pt x="0" y="194"/>
                    <a:pt x="0" y="218"/>
                  </a:cubicBezTo>
                  <a:cubicBezTo>
                    <a:pt x="0" y="242"/>
                    <a:pt x="0" y="242"/>
                    <a:pt x="0" y="242"/>
                  </a:cubicBezTo>
                  <a:cubicBezTo>
                    <a:pt x="89" y="242"/>
                    <a:pt x="89" y="242"/>
                    <a:pt x="89" y="242"/>
                  </a:cubicBezTo>
                  <a:cubicBezTo>
                    <a:pt x="89" y="218"/>
                    <a:pt x="89" y="218"/>
                    <a:pt x="89" y="218"/>
                  </a:cubicBezTo>
                  <a:cubicBezTo>
                    <a:pt x="89" y="211"/>
                    <a:pt x="87" y="205"/>
                    <a:pt x="84" y="199"/>
                  </a:cubicBezTo>
                  <a:cubicBezTo>
                    <a:pt x="115" y="144"/>
                    <a:pt x="115" y="144"/>
                    <a:pt x="115" y="144"/>
                  </a:cubicBezTo>
                  <a:cubicBezTo>
                    <a:pt x="180" y="144"/>
                    <a:pt x="180" y="144"/>
                    <a:pt x="180" y="144"/>
                  </a:cubicBezTo>
                  <a:cubicBezTo>
                    <a:pt x="211" y="198"/>
                    <a:pt x="211" y="198"/>
                    <a:pt x="211" y="198"/>
                  </a:cubicBezTo>
                  <a:cubicBezTo>
                    <a:pt x="208" y="204"/>
                    <a:pt x="206" y="211"/>
                    <a:pt x="206" y="218"/>
                  </a:cubicBezTo>
                  <a:cubicBezTo>
                    <a:pt x="206" y="242"/>
                    <a:pt x="206" y="242"/>
                    <a:pt x="206" y="242"/>
                  </a:cubicBezTo>
                  <a:cubicBezTo>
                    <a:pt x="295" y="242"/>
                    <a:pt x="295" y="242"/>
                    <a:pt x="295" y="242"/>
                  </a:cubicBezTo>
                  <a:cubicBezTo>
                    <a:pt x="295" y="218"/>
                    <a:pt x="295" y="218"/>
                    <a:pt x="295" y="218"/>
                  </a:cubicBezTo>
                  <a:cubicBezTo>
                    <a:pt x="295" y="194"/>
                    <a:pt x="275" y="175"/>
                    <a:pt x="250" y="175"/>
                  </a:cubicBezTo>
                  <a:cubicBezTo>
                    <a:pt x="238" y="175"/>
                    <a:pt x="228" y="180"/>
                    <a:pt x="219" y="187"/>
                  </a:cubicBezTo>
                  <a:cubicBezTo>
                    <a:pt x="191" y="136"/>
                    <a:pt x="191" y="136"/>
                    <a:pt x="191" y="136"/>
                  </a:cubicBezTo>
                  <a:cubicBezTo>
                    <a:pt x="191" y="92"/>
                    <a:pt x="191" y="92"/>
                    <a:pt x="191" y="92"/>
                  </a:cubicBezTo>
                  <a:cubicBezTo>
                    <a:pt x="216" y="66"/>
                    <a:pt x="216" y="66"/>
                    <a:pt x="216" y="66"/>
                  </a:cubicBezTo>
                  <a:cubicBezTo>
                    <a:pt x="295" y="66"/>
                    <a:pt x="295" y="66"/>
                    <a:pt x="295" y="66"/>
                  </a:cubicBezTo>
                  <a:cubicBezTo>
                    <a:pt x="295" y="42"/>
                    <a:pt x="295" y="42"/>
                    <a:pt x="295"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grpSp>
      <p:sp>
        <p:nvSpPr>
          <p:cNvPr id="2" name="Rectangle 1"/>
          <p:cNvSpPr/>
          <p:nvPr/>
        </p:nvSpPr>
        <p:spPr>
          <a:xfrm>
            <a:off x="240271" y="2273616"/>
            <a:ext cx="415838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nl-NL" dirty="0" smtClean="0">
                <a:latin typeface="Calibri" panose="020F0502020204030204" pitchFamily="34" charset="0"/>
                <a:ea typeface="Calibri" panose="020F0502020204030204" pitchFamily="34" charset="0"/>
                <a:cs typeface="Times New Roman" panose="02020603050405020304" pitchFamily="18" charset="0"/>
              </a:rPr>
              <a:t>1.Hiểu </a:t>
            </a:r>
            <a:r>
              <a:rPr lang="nl-NL" dirty="0">
                <a:latin typeface="Calibri" panose="020F0502020204030204" pitchFamily="34" charset="0"/>
                <a:ea typeface="Calibri" panose="020F0502020204030204" pitchFamily="34" charset="0"/>
                <a:cs typeface="Times New Roman" panose="02020603050405020304" pitchFamily="18" charset="0"/>
              </a:rPr>
              <a:t>biết về giá trị của nghề và người làm nên giá trị ấy</a:t>
            </a:r>
            <a:endParaRPr lang="en-US" dirty="0"/>
          </a:p>
        </p:txBody>
      </p:sp>
      <p:sp>
        <p:nvSpPr>
          <p:cNvPr id="4" name="Rectangle 3"/>
          <p:cNvSpPr/>
          <p:nvPr/>
        </p:nvSpPr>
        <p:spPr>
          <a:xfrm>
            <a:off x="238922" y="2982533"/>
            <a:ext cx="415838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nl-NL" dirty="0" smtClean="0">
                <a:latin typeface="Calibri" panose="020F0502020204030204" pitchFamily="34" charset="0"/>
                <a:ea typeface="Calibri" panose="020F0502020204030204" pitchFamily="34" charset="0"/>
                <a:cs typeface="Times New Roman" panose="02020603050405020304" pitchFamily="18" charset="0"/>
              </a:rPr>
              <a:t>2.Cởi </a:t>
            </a:r>
            <a:r>
              <a:rPr lang="nl-NL" dirty="0">
                <a:latin typeface="Calibri" panose="020F0502020204030204" pitchFamily="34" charset="0"/>
                <a:ea typeface="Calibri" panose="020F0502020204030204" pitchFamily="34" charset="0"/>
                <a:cs typeface="Times New Roman" panose="02020603050405020304" pitchFamily="18" charset="0"/>
              </a:rPr>
              <a:t>mở, chan hoà với người lao động ở mọi ngành nghề</a:t>
            </a:r>
            <a:endParaRPr lang="en-US" dirty="0"/>
          </a:p>
        </p:txBody>
      </p:sp>
      <p:sp>
        <p:nvSpPr>
          <p:cNvPr id="6" name="Rectangle 5"/>
          <p:cNvSpPr/>
          <p:nvPr/>
        </p:nvSpPr>
        <p:spPr>
          <a:xfrm>
            <a:off x="238922" y="3687761"/>
            <a:ext cx="415838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Aft>
                <a:spcPts val="1000"/>
              </a:spcAft>
            </a:pPr>
            <a:r>
              <a:rPr lang="nl-NL" dirty="0" smtClean="0">
                <a:latin typeface="Calibri" panose="020F0502020204030204" pitchFamily="34" charset="0"/>
                <a:ea typeface="Calibri" panose="020F0502020204030204" pitchFamily="34" charset="0"/>
                <a:cs typeface="Times New Roman" panose="02020603050405020304" pitchFamily="18" charset="0"/>
              </a:rPr>
              <a:t>3. Sẵn </a:t>
            </a:r>
            <a:r>
              <a:rPr lang="nl-NL" dirty="0">
                <a:latin typeface="Calibri" panose="020F0502020204030204" pitchFamily="34" charset="0"/>
                <a:ea typeface="Calibri" panose="020F0502020204030204" pitchFamily="34" charset="0"/>
                <a:cs typeface="Times New Roman" panose="02020603050405020304" pitchFamily="18" charset="0"/>
              </a:rPr>
              <a:t>sàng hỗ trợ</a:t>
            </a:r>
            <a:r>
              <a:rPr lang="nl-NL" dirty="0" smtClean="0">
                <a:latin typeface="Calibri" panose="020F0502020204030204" pitchFamily="34" charset="0"/>
                <a:ea typeface="Calibri" panose="020F0502020204030204" pitchFamily="34" charset="0"/>
                <a:cs typeface="Times New Roman" panose="02020603050405020304" pitchFamily="18" charset="0"/>
              </a:rPr>
              <a:t>,</a:t>
            </a:r>
            <a:r>
              <a:rPr lang="nl-NL" dirty="0"/>
              <a:t> làm cùng với người lao động khi cần thiết.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238922" y="4669988"/>
            <a:ext cx="4158380" cy="5078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spcAft>
                <a:spcPts val="1000"/>
              </a:spcAft>
            </a:pPr>
            <a:r>
              <a:rPr lang="nl-NL" dirty="0" smtClean="0">
                <a:latin typeface="Calibri" panose="020F0502020204030204" pitchFamily="34" charset="0"/>
                <a:ea typeface="Calibri" panose="020F0502020204030204" pitchFamily="34" charset="0"/>
                <a:cs typeface="Times New Roman" panose="02020603050405020304" pitchFamily="18" charset="0"/>
              </a:rPr>
              <a:t>4. Trân </a:t>
            </a:r>
            <a:r>
              <a:rPr lang="nl-NL" dirty="0">
                <a:latin typeface="Calibri" panose="020F0502020204030204" pitchFamily="34" charset="0"/>
                <a:ea typeface="Calibri" panose="020F0502020204030204" pitchFamily="34" charset="0"/>
                <a:cs typeface="Times New Roman" panose="02020603050405020304" pitchFamily="18" charset="0"/>
              </a:rPr>
              <a:t>trọng </a:t>
            </a:r>
            <a:r>
              <a:rPr lang="nl-NL" dirty="0" smtClean="0">
                <a:latin typeface="Calibri" panose="020F0502020204030204" pitchFamily="34" charset="0"/>
                <a:ea typeface="Calibri" panose="020F0502020204030204" pitchFamily="34" charset="0"/>
                <a:cs typeface="Times New Roman" panose="02020603050405020304" pitchFamily="18" charset="0"/>
              </a:rPr>
              <a:t>sản</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nl-NL" dirty="0" smtClean="0">
                <a:latin typeface="Calibri" panose="020F0502020204030204" pitchFamily="34" charset="0"/>
                <a:ea typeface="Calibri" panose="020F0502020204030204" pitchFamily="34" charset="0"/>
                <a:cs typeface="Times New Roman" panose="02020603050405020304" pitchFamily="18" charset="0"/>
              </a:rPr>
              <a:t>phẩm </a:t>
            </a:r>
            <a:r>
              <a:rPr lang="nl-NL" dirty="0">
                <a:latin typeface="Calibri" panose="020F0502020204030204" pitchFamily="34" charset="0"/>
                <a:ea typeface="Calibri" panose="020F0502020204030204" pitchFamily="34" charset="0"/>
                <a:cs typeface="Times New Roman" panose="02020603050405020304" pitchFamily="18" charset="0"/>
              </a:rPr>
              <a:t>lao </a:t>
            </a:r>
            <a:r>
              <a:rPr lang="nl-NL" dirty="0" smtClean="0">
                <a:latin typeface="Calibri" panose="020F0502020204030204" pitchFamily="34" charset="0"/>
                <a:ea typeface="Calibri" panose="020F0502020204030204" pitchFamily="34" charset="0"/>
                <a:cs typeface="Times New Roman" panose="02020603050405020304" pitchFamily="18" charset="0"/>
              </a:rPr>
              <a:t>động</a:t>
            </a:r>
            <a:endParaRPr lang="en-US" dirty="0"/>
          </a:p>
        </p:txBody>
      </p:sp>
      <p:sp>
        <p:nvSpPr>
          <p:cNvPr id="32" name="Rectangle 31"/>
          <p:cNvSpPr/>
          <p:nvPr/>
        </p:nvSpPr>
        <p:spPr>
          <a:xfrm>
            <a:off x="238922" y="5236716"/>
            <a:ext cx="415838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nl-NL" dirty="0" smtClean="0">
                <a:latin typeface="Calibri" panose="020F0502020204030204" pitchFamily="34" charset="0"/>
                <a:ea typeface="Calibri" panose="020F0502020204030204" pitchFamily="34" charset="0"/>
                <a:cs typeface="Times New Roman" panose="02020603050405020304" pitchFamily="18" charset="0"/>
              </a:rPr>
              <a:t>5. Ghi </a:t>
            </a:r>
            <a:r>
              <a:rPr lang="nl-NL" dirty="0">
                <a:latin typeface="Calibri" panose="020F0502020204030204" pitchFamily="34" charset="0"/>
                <a:ea typeface="Calibri" panose="020F0502020204030204" pitchFamily="34" charset="0"/>
                <a:cs typeface="Times New Roman" panose="02020603050405020304" pitchFamily="18" charset="0"/>
              </a:rPr>
              <a:t>nhận, ca ngợi những đóng góp của lao động nghề nghiệp</a:t>
            </a:r>
            <a:endParaRPr lang="en-US" dirty="0"/>
          </a:p>
        </p:txBody>
      </p:sp>
      <p:sp>
        <p:nvSpPr>
          <p:cNvPr id="50" name="Rectangle 49"/>
          <p:cNvSpPr/>
          <p:nvPr/>
        </p:nvSpPr>
        <p:spPr>
          <a:xfrm>
            <a:off x="238922" y="1789651"/>
            <a:ext cx="4158380"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nl-NL" sz="2400" b="1" dirty="0">
                <a:latin typeface="Calibri" panose="020F0502020204030204" pitchFamily="34" charset="0"/>
                <a:ea typeface="Calibri" panose="020F0502020204030204" pitchFamily="34" charset="0"/>
                <a:cs typeface="Times New Roman" panose="02020603050405020304" pitchFamily="18" charset="0"/>
              </a:rPr>
              <a:t>Cách thể hiện thái độ tôn trọng</a:t>
            </a:r>
            <a:endParaRPr lang="en-US" sz="2400" dirty="0"/>
          </a:p>
        </p:txBody>
      </p:sp>
      <p:sp>
        <p:nvSpPr>
          <p:cNvPr id="51" name="Rectangle 50"/>
          <p:cNvSpPr/>
          <p:nvPr/>
        </p:nvSpPr>
        <p:spPr>
          <a:xfrm>
            <a:off x="5696920" y="1789650"/>
            <a:ext cx="6118368"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nl-NL" sz="2400" b="1" dirty="0">
                <a:latin typeface="Calibri" panose="020F0502020204030204" pitchFamily="34" charset="0"/>
                <a:ea typeface="Calibri" panose="020F0502020204030204" pitchFamily="34" charset="0"/>
                <a:cs typeface="Times New Roman" panose="02020603050405020304" pitchFamily="18" charset="0"/>
              </a:rPr>
              <a:t>Những việc làm cụ thể trong cuộc sống</a:t>
            </a:r>
            <a:endParaRPr lang="en-US" sz="2400" dirty="0"/>
          </a:p>
        </p:txBody>
      </p:sp>
      <p:sp>
        <p:nvSpPr>
          <p:cNvPr id="52" name="Rectangle 51"/>
          <p:cNvSpPr/>
          <p:nvPr/>
        </p:nvSpPr>
        <p:spPr>
          <a:xfrm>
            <a:off x="5696920" y="5883047"/>
            <a:ext cx="6096000"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nl-NL" dirty="0" smtClean="0">
                <a:latin typeface="Calibri" panose="020F0502020204030204" pitchFamily="34" charset="0"/>
                <a:ea typeface="Calibri" panose="020F0502020204030204" pitchFamily="34" charset="0"/>
                <a:cs typeface="Times New Roman" panose="02020603050405020304" pitchFamily="18" charset="0"/>
              </a:rPr>
              <a:t>G. Chia </a:t>
            </a:r>
            <a:r>
              <a:rPr lang="nl-NL" dirty="0">
                <a:latin typeface="Calibri" panose="020F0502020204030204" pitchFamily="34" charset="0"/>
                <a:ea typeface="Calibri" panose="020F0502020204030204" pitchFamily="34" charset="0"/>
                <a:cs typeface="Times New Roman" panose="02020603050405020304" pitchFamily="18" charset="0"/>
              </a:rPr>
              <a:t>sẻ để mọi người hiểu được trong xã hội có nhiều nghề khác nhau và tất cả các nghề đều quan trọng</a:t>
            </a:r>
            <a:endParaRPr lang="en-US" dirty="0"/>
          </a:p>
        </p:txBody>
      </p:sp>
      <p:sp>
        <p:nvSpPr>
          <p:cNvPr id="54" name="Rectangle 53"/>
          <p:cNvSpPr/>
          <p:nvPr/>
        </p:nvSpPr>
        <p:spPr>
          <a:xfrm>
            <a:off x="5719287" y="2996575"/>
            <a:ext cx="6096000"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nl-NL" dirty="0" smtClean="0">
                <a:latin typeface="Calibri" panose="020F0502020204030204" pitchFamily="34" charset="0"/>
                <a:ea typeface="Calibri" panose="020F0502020204030204" pitchFamily="34" charset="0"/>
                <a:cs typeface="Times New Roman" panose="02020603050405020304" pitchFamily="18" charset="0"/>
              </a:rPr>
              <a:t>B. Luôn </a:t>
            </a:r>
            <a:r>
              <a:rPr lang="nl-NL" dirty="0">
                <a:latin typeface="Calibri" panose="020F0502020204030204" pitchFamily="34" charset="0"/>
                <a:ea typeface="Calibri" panose="020F0502020204030204" pitchFamily="34" charset="0"/>
                <a:cs typeface="Times New Roman" panose="02020603050405020304" pitchFamily="18" charset="0"/>
              </a:rPr>
              <a:t>tươi cười, vui vẻ chào hỏi mọi người làm các nghề khác nhau tại trường, khu dân cư.</a:t>
            </a:r>
            <a:endParaRPr lang="en-US" dirty="0"/>
          </a:p>
        </p:txBody>
      </p:sp>
      <p:sp>
        <p:nvSpPr>
          <p:cNvPr id="55" name="Rectangle 54"/>
          <p:cNvSpPr/>
          <p:nvPr/>
        </p:nvSpPr>
        <p:spPr>
          <a:xfrm>
            <a:off x="5719287" y="3683385"/>
            <a:ext cx="6096000"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nl-NL" dirty="0" smtClean="0"/>
              <a:t>C. Sáng </a:t>
            </a:r>
            <a:r>
              <a:rPr lang="nl-NL" dirty="0"/>
              <a:t>tạo nghệ thuật ca ngợi nghề nghiệp: bài văn, thơ, tranh, truyện,...</a:t>
            </a:r>
            <a:endParaRPr lang="en-US" dirty="0"/>
          </a:p>
        </p:txBody>
      </p:sp>
      <p:sp>
        <p:nvSpPr>
          <p:cNvPr id="56" name="Rectangle 55"/>
          <p:cNvSpPr/>
          <p:nvPr/>
        </p:nvSpPr>
        <p:spPr>
          <a:xfrm>
            <a:off x="5719287" y="4401491"/>
            <a:ext cx="6096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nl-NL" dirty="0" smtClean="0">
                <a:latin typeface="Calibri" panose="020F0502020204030204" pitchFamily="34" charset="0"/>
                <a:ea typeface="Calibri" panose="020F0502020204030204" pitchFamily="34" charset="0"/>
                <a:cs typeface="Times New Roman" panose="02020603050405020304" pitchFamily="18" charset="0"/>
              </a:rPr>
              <a:t>D. Không </a:t>
            </a:r>
            <a:r>
              <a:rPr lang="nl-NL" dirty="0">
                <a:latin typeface="Calibri" panose="020F0502020204030204" pitchFamily="34" charset="0"/>
                <a:ea typeface="Calibri" panose="020F0502020204030204" pitchFamily="34" charset="0"/>
                <a:cs typeface="Times New Roman" panose="02020603050405020304" pitchFamily="18" charset="0"/>
              </a:rPr>
              <a:t>ngần ngại tham gia làm việc cùng bố mẹ dù đó là nghề gì (bán rau, đẩy xe thổ chở hàng,...).</a:t>
            </a:r>
            <a:endParaRPr lang="en-US" dirty="0"/>
          </a:p>
        </p:txBody>
      </p:sp>
      <p:sp>
        <p:nvSpPr>
          <p:cNvPr id="57" name="Rectangle 56"/>
          <p:cNvSpPr/>
          <p:nvPr/>
        </p:nvSpPr>
        <p:spPr>
          <a:xfrm>
            <a:off x="5696920" y="5122416"/>
            <a:ext cx="611836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nl-NL" dirty="0" smtClean="0">
                <a:latin typeface="Calibri" panose="020F0502020204030204" pitchFamily="34" charset="0"/>
                <a:ea typeface="Calibri" panose="020F0502020204030204" pitchFamily="34" charset="0"/>
                <a:cs typeface="Times New Roman" panose="02020603050405020304" pitchFamily="18" charset="0"/>
              </a:rPr>
              <a:t>F. Sẵn </a:t>
            </a:r>
            <a:r>
              <a:rPr lang="nl-NL" dirty="0">
                <a:latin typeface="Calibri" panose="020F0502020204030204" pitchFamily="34" charset="0"/>
                <a:ea typeface="Calibri" panose="020F0502020204030204" pitchFamily="34" charset="0"/>
                <a:cs typeface="Times New Roman" panose="02020603050405020304" pitchFamily="18" charset="0"/>
              </a:rPr>
              <a:t>lòng giúp cô lao công đẩy xe rác nặng hay bê đồ cùng chú thợ xây.</a:t>
            </a:r>
            <a:endParaRPr lang="en-US" dirty="0"/>
          </a:p>
        </p:txBody>
      </p:sp>
      <p:sp>
        <p:nvSpPr>
          <p:cNvPr id="58" name="Rectangle 57"/>
          <p:cNvSpPr/>
          <p:nvPr/>
        </p:nvSpPr>
        <p:spPr>
          <a:xfrm>
            <a:off x="5706445" y="2281715"/>
            <a:ext cx="6096000"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nl-NL" dirty="0" smtClean="0">
                <a:latin typeface="Calibri" panose="020F0502020204030204" pitchFamily="34" charset="0"/>
                <a:ea typeface="Calibri" panose="020F0502020204030204" pitchFamily="34" charset="0"/>
                <a:cs typeface="Times New Roman" panose="02020603050405020304" pitchFamily="18" charset="0"/>
              </a:rPr>
              <a:t>A. Không </a:t>
            </a:r>
            <a:r>
              <a:rPr lang="nl-NL" dirty="0">
                <a:latin typeface="Calibri" panose="020F0502020204030204" pitchFamily="34" charset="0"/>
                <a:ea typeface="Calibri" panose="020F0502020204030204" pitchFamily="34" charset="0"/>
                <a:cs typeface="Times New Roman" panose="02020603050405020304" pitchFamily="18" charset="0"/>
              </a:rPr>
              <a:t>lãng phí đồ ăn, thức uống (công sức lao động của bố </a:t>
            </a:r>
            <a:r>
              <a:rPr lang="nl-NL" dirty="0" smtClean="0">
                <a:latin typeface="Calibri" panose="020F0502020204030204" pitchFamily="34" charset="0"/>
                <a:ea typeface="Calibri" panose="020F0502020204030204" pitchFamily="34" charset="0"/>
                <a:cs typeface="Times New Roman" panose="02020603050405020304" pitchFamily="18" charset="0"/>
              </a:rPr>
              <a:t>mẹ</a:t>
            </a:r>
            <a:r>
              <a:rPr lang="nl-NL"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cxnSp>
        <p:nvCxnSpPr>
          <p:cNvPr id="60" name="Straight Arrow Connector 59"/>
          <p:cNvCxnSpPr>
            <a:stCxn id="2" idx="3"/>
          </p:cNvCxnSpPr>
          <p:nvPr/>
        </p:nvCxnSpPr>
        <p:spPr>
          <a:xfrm>
            <a:off x="4398651" y="2596782"/>
            <a:ext cx="1230624" cy="353731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1" name="Straight Arrow Connector 60"/>
          <p:cNvCxnSpPr/>
          <p:nvPr/>
        </p:nvCxnSpPr>
        <p:spPr>
          <a:xfrm flipV="1">
            <a:off x="4376262" y="3133927"/>
            <a:ext cx="1343025" cy="23457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3" name="Straight Arrow Connector 62"/>
          <p:cNvCxnSpPr>
            <a:endCxn id="56" idx="1"/>
          </p:cNvCxnSpPr>
          <p:nvPr/>
        </p:nvCxnSpPr>
        <p:spPr>
          <a:xfrm>
            <a:off x="4397302" y="4287191"/>
            <a:ext cx="1321985" cy="43746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4" name="Straight Arrow Connector 63"/>
          <p:cNvCxnSpPr>
            <a:endCxn id="57" idx="1"/>
          </p:cNvCxnSpPr>
          <p:nvPr/>
        </p:nvCxnSpPr>
        <p:spPr>
          <a:xfrm>
            <a:off x="4397302" y="4275235"/>
            <a:ext cx="1299618" cy="11703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5" name="Straight Arrow Connector 64"/>
          <p:cNvCxnSpPr>
            <a:endCxn id="58" idx="1"/>
          </p:cNvCxnSpPr>
          <p:nvPr/>
        </p:nvCxnSpPr>
        <p:spPr>
          <a:xfrm flipV="1">
            <a:off x="4419669" y="2604881"/>
            <a:ext cx="1286776" cy="2356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p:cNvCxnSpPr>
            <a:endCxn id="55" idx="1"/>
          </p:cNvCxnSpPr>
          <p:nvPr/>
        </p:nvCxnSpPr>
        <p:spPr>
          <a:xfrm flipV="1">
            <a:off x="4402064" y="4006551"/>
            <a:ext cx="1317223" cy="15665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77317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heel(1)">
                                      <p:cBhvr>
                                        <p:cTn id="44" dur="20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1000"/>
                                        <p:tgtEl>
                                          <p:spTgt spid="55"/>
                                        </p:tgtEl>
                                      </p:cBhvr>
                                    </p:animEffect>
                                    <p:anim calcmode="lin" valueType="num">
                                      <p:cBhvr>
                                        <p:cTn id="60" dur="1000" fill="hold"/>
                                        <p:tgtEl>
                                          <p:spTgt spid="55"/>
                                        </p:tgtEl>
                                        <p:attrNameLst>
                                          <p:attrName>ppt_x</p:attrName>
                                        </p:attrNameLst>
                                      </p:cBhvr>
                                      <p:tavLst>
                                        <p:tav tm="0">
                                          <p:val>
                                            <p:strVal val="#ppt_x"/>
                                          </p:val>
                                        </p:tav>
                                        <p:tav tm="100000">
                                          <p:val>
                                            <p:strVal val="#ppt_x"/>
                                          </p:val>
                                        </p:tav>
                                      </p:tavLst>
                                    </p:anim>
                                    <p:anim calcmode="lin" valueType="num">
                                      <p:cBhvr>
                                        <p:cTn id="61" dur="1000" fill="hold"/>
                                        <p:tgtEl>
                                          <p:spTgt spid="5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1000"/>
                                        <p:tgtEl>
                                          <p:spTgt spid="56"/>
                                        </p:tgtEl>
                                      </p:cBhvr>
                                    </p:animEffect>
                                    <p:anim calcmode="lin" valueType="num">
                                      <p:cBhvr>
                                        <p:cTn id="65" dur="1000" fill="hold"/>
                                        <p:tgtEl>
                                          <p:spTgt spid="56"/>
                                        </p:tgtEl>
                                        <p:attrNameLst>
                                          <p:attrName>ppt_x</p:attrName>
                                        </p:attrNameLst>
                                      </p:cBhvr>
                                      <p:tavLst>
                                        <p:tav tm="0">
                                          <p:val>
                                            <p:strVal val="#ppt_x"/>
                                          </p:val>
                                        </p:tav>
                                        <p:tav tm="100000">
                                          <p:val>
                                            <p:strVal val="#ppt_x"/>
                                          </p:val>
                                        </p:tav>
                                      </p:tavLst>
                                    </p:anim>
                                    <p:anim calcmode="lin" valueType="num">
                                      <p:cBhvr>
                                        <p:cTn id="66" dur="1000" fill="hold"/>
                                        <p:tgtEl>
                                          <p:spTgt spid="5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1000"/>
                                        <p:tgtEl>
                                          <p:spTgt spid="52"/>
                                        </p:tgtEl>
                                      </p:cBhvr>
                                    </p:animEffect>
                                    <p:anim calcmode="lin" valueType="num">
                                      <p:cBhvr>
                                        <p:cTn id="75" dur="1000" fill="hold"/>
                                        <p:tgtEl>
                                          <p:spTgt spid="52"/>
                                        </p:tgtEl>
                                        <p:attrNameLst>
                                          <p:attrName>ppt_x</p:attrName>
                                        </p:attrNameLst>
                                      </p:cBhvr>
                                      <p:tavLst>
                                        <p:tav tm="0">
                                          <p:val>
                                            <p:strVal val="#ppt_x"/>
                                          </p:val>
                                        </p:tav>
                                        <p:tav tm="100000">
                                          <p:val>
                                            <p:strVal val="#ppt_x"/>
                                          </p:val>
                                        </p:tav>
                                      </p:tavLst>
                                    </p:anim>
                                    <p:anim calcmode="lin" valueType="num">
                                      <p:cBhvr>
                                        <p:cTn id="7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down)">
                                      <p:cBhvr>
                                        <p:cTn id="81" dur="500"/>
                                        <p:tgtEl>
                                          <p:spTgt spid="60"/>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circle(in)">
                                      <p:cBhvr>
                                        <p:cTn id="86" dur="2000"/>
                                        <p:tgtEl>
                                          <p:spTgt spid="61"/>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nodeType="click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randombar(horizontal)">
                                      <p:cBhvr>
                                        <p:cTn id="91" dur="500"/>
                                        <p:tgtEl>
                                          <p:spTgt spid="63"/>
                                        </p:tgtEl>
                                      </p:cBhvr>
                                    </p:animEffect>
                                  </p:childTnLst>
                                </p:cTn>
                              </p:par>
                              <p:par>
                                <p:cTn id="92" presetID="14" presetClass="entr" presetSubtype="10" fill="hold"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randombar(horizontal)">
                                      <p:cBhvr>
                                        <p:cTn id="94" dur="500"/>
                                        <p:tgtEl>
                                          <p:spTgt spid="64"/>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nodeType="clickEffect">
                                  <p:stCondLst>
                                    <p:cond delay="0"/>
                                  </p:stCondLst>
                                  <p:childTnLst>
                                    <p:set>
                                      <p:cBhvr>
                                        <p:cTn id="98" dur="1" fill="hold">
                                          <p:stCondLst>
                                            <p:cond delay="0"/>
                                          </p:stCondLst>
                                        </p:cTn>
                                        <p:tgtEl>
                                          <p:spTgt spid="65"/>
                                        </p:tgtEl>
                                        <p:attrNameLst>
                                          <p:attrName>style.visibility</p:attrName>
                                        </p:attrNameLst>
                                      </p:cBhvr>
                                      <p:to>
                                        <p:strVal val="visible"/>
                                      </p:to>
                                    </p:set>
                                    <p:anim calcmode="lin" valueType="num">
                                      <p:cBhvr>
                                        <p:cTn id="99" dur="1000" fill="hold"/>
                                        <p:tgtEl>
                                          <p:spTgt spid="65"/>
                                        </p:tgtEl>
                                        <p:attrNameLst>
                                          <p:attrName>ppt_w</p:attrName>
                                        </p:attrNameLst>
                                      </p:cBhvr>
                                      <p:tavLst>
                                        <p:tav tm="0">
                                          <p:val>
                                            <p:fltVal val="0"/>
                                          </p:val>
                                        </p:tav>
                                        <p:tav tm="100000">
                                          <p:val>
                                            <p:strVal val="#ppt_w"/>
                                          </p:val>
                                        </p:tav>
                                      </p:tavLst>
                                    </p:anim>
                                    <p:anim calcmode="lin" valueType="num">
                                      <p:cBhvr>
                                        <p:cTn id="100" dur="1000" fill="hold"/>
                                        <p:tgtEl>
                                          <p:spTgt spid="65"/>
                                        </p:tgtEl>
                                        <p:attrNameLst>
                                          <p:attrName>ppt_h</p:attrName>
                                        </p:attrNameLst>
                                      </p:cBhvr>
                                      <p:tavLst>
                                        <p:tav tm="0">
                                          <p:val>
                                            <p:fltVal val="0"/>
                                          </p:val>
                                        </p:tav>
                                        <p:tav tm="100000">
                                          <p:val>
                                            <p:strVal val="#ppt_h"/>
                                          </p:val>
                                        </p:tav>
                                      </p:tavLst>
                                    </p:anim>
                                    <p:anim calcmode="lin" valueType="num">
                                      <p:cBhvr>
                                        <p:cTn id="101" dur="1000" fill="hold"/>
                                        <p:tgtEl>
                                          <p:spTgt spid="65"/>
                                        </p:tgtEl>
                                        <p:attrNameLst>
                                          <p:attrName>style.rotation</p:attrName>
                                        </p:attrNameLst>
                                      </p:cBhvr>
                                      <p:tavLst>
                                        <p:tav tm="0">
                                          <p:val>
                                            <p:fltVal val="90"/>
                                          </p:val>
                                        </p:tav>
                                        <p:tav tm="100000">
                                          <p:val>
                                            <p:fltVal val="0"/>
                                          </p:val>
                                        </p:tav>
                                      </p:tavLst>
                                    </p:anim>
                                    <p:animEffect transition="in" filter="fade">
                                      <p:cBhvr>
                                        <p:cTn id="102" dur="1000"/>
                                        <p:tgtEl>
                                          <p:spTgt spid="65"/>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nodeType="clickEffect">
                                  <p:stCondLst>
                                    <p:cond delay="0"/>
                                  </p:stCondLst>
                                  <p:childTnLst>
                                    <p:set>
                                      <p:cBhvr>
                                        <p:cTn id="106" dur="1" fill="hold">
                                          <p:stCondLst>
                                            <p:cond delay="0"/>
                                          </p:stCondLst>
                                        </p:cTn>
                                        <p:tgtEl>
                                          <p:spTgt spid="66"/>
                                        </p:tgtEl>
                                        <p:attrNameLst>
                                          <p:attrName>style.visibility</p:attrName>
                                        </p:attrNameLst>
                                      </p:cBhvr>
                                      <p:to>
                                        <p:strVal val="visible"/>
                                      </p:to>
                                    </p:set>
                                    <p:anim calcmode="lin" valueType="num">
                                      <p:cBhvr>
                                        <p:cTn id="107" dur="1000" fill="hold"/>
                                        <p:tgtEl>
                                          <p:spTgt spid="66"/>
                                        </p:tgtEl>
                                        <p:attrNameLst>
                                          <p:attrName>ppt_w</p:attrName>
                                        </p:attrNameLst>
                                      </p:cBhvr>
                                      <p:tavLst>
                                        <p:tav tm="0">
                                          <p:val>
                                            <p:fltVal val="0"/>
                                          </p:val>
                                        </p:tav>
                                        <p:tav tm="100000">
                                          <p:val>
                                            <p:strVal val="#ppt_w"/>
                                          </p:val>
                                        </p:tav>
                                      </p:tavLst>
                                    </p:anim>
                                    <p:anim calcmode="lin" valueType="num">
                                      <p:cBhvr>
                                        <p:cTn id="108" dur="1000" fill="hold"/>
                                        <p:tgtEl>
                                          <p:spTgt spid="66"/>
                                        </p:tgtEl>
                                        <p:attrNameLst>
                                          <p:attrName>ppt_h</p:attrName>
                                        </p:attrNameLst>
                                      </p:cBhvr>
                                      <p:tavLst>
                                        <p:tav tm="0">
                                          <p:val>
                                            <p:fltVal val="0"/>
                                          </p:val>
                                        </p:tav>
                                        <p:tav tm="100000">
                                          <p:val>
                                            <p:strVal val="#ppt_h"/>
                                          </p:val>
                                        </p:tav>
                                      </p:tavLst>
                                    </p:anim>
                                    <p:anim calcmode="lin" valueType="num">
                                      <p:cBhvr>
                                        <p:cTn id="109" dur="1000" fill="hold"/>
                                        <p:tgtEl>
                                          <p:spTgt spid="66"/>
                                        </p:tgtEl>
                                        <p:attrNameLst>
                                          <p:attrName>style.rotation</p:attrName>
                                        </p:attrNameLst>
                                      </p:cBhvr>
                                      <p:tavLst>
                                        <p:tav tm="0">
                                          <p:val>
                                            <p:fltVal val="90"/>
                                          </p:val>
                                        </p:tav>
                                        <p:tav tm="100000">
                                          <p:val>
                                            <p:fltVal val="0"/>
                                          </p:val>
                                        </p:tav>
                                      </p:tavLst>
                                    </p:anim>
                                    <p:animEffect transition="in" filter="fade">
                                      <p:cBhvr>
                                        <p:cTn id="110"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4" grpId="0" animBg="1"/>
      <p:bldP spid="6" grpId="0" animBg="1"/>
      <p:bldP spid="31" grpId="0" animBg="1"/>
      <p:bldP spid="32" grpId="0" animBg="1"/>
      <p:bldP spid="50" grpId="0" animBg="1"/>
      <p:bldP spid="51" grpId="0" animBg="1"/>
      <p:bldP spid="52" grpId="0" animBg="1"/>
      <p:bldP spid="54" grpId="0" animBg="1"/>
      <p:bldP spid="55" grpId="0" animBg="1"/>
      <p:bldP spid="56"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25" y="0"/>
            <a:ext cx="12192000" cy="6858000"/>
          </a:xfrm>
          <a:prstGeom prst="rect">
            <a:avLst/>
          </a:prstGeom>
        </p:spPr>
      </p:pic>
      <p:grpSp>
        <p:nvGrpSpPr>
          <p:cNvPr id="31" name="Group 25">
            <a:extLst>
              <a:ext uri="{FF2B5EF4-FFF2-40B4-BE49-F238E27FC236}">
                <a16:creationId xmlns:a16="http://schemas.microsoft.com/office/drawing/2014/main" id="{686338F3-B4A5-4991-931E-3CEF267F1C01}"/>
              </a:ext>
            </a:extLst>
          </p:cNvPr>
          <p:cNvGrpSpPr>
            <a:grpSpLocks noChangeAspect="1"/>
          </p:cNvGrpSpPr>
          <p:nvPr/>
        </p:nvGrpSpPr>
        <p:grpSpPr bwMode="auto">
          <a:xfrm>
            <a:off x="408174" y="378369"/>
            <a:ext cx="757952" cy="832233"/>
            <a:chOff x="5449" y="693"/>
            <a:chExt cx="551" cy="605"/>
          </a:xfrm>
          <a:solidFill>
            <a:srgbClr val="16727D"/>
          </a:solidFill>
        </p:grpSpPr>
        <p:sp>
          <p:nvSpPr>
            <p:cNvPr id="32" name="Freeform 26">
              <a:extLst>
                <a:ext uri="{FF2B5EF4-FFF2-40B4-BE49-F238E27FC236}">
                  <a16:creationId xmlns:a16="http://schemas.microsoft.com/office/drawing/2014/main" id="{F57E17C5-F3A3-4668-9483-EC1F183B1103}"/>
                </a:ext>
              </a:extLst>
            </p:cNvPr>
            <p:cNvSpPr>
              <a:spLocks/>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33" name="Freeform 27">
              <a:extLst>
                <a:ext uri="{FF2B5EF4-FFF2-40B4-BE49-F238E27FC236}">
                  <a16:creationId xmlns:a16="http://schemas.microsoft.com/office/drawing/2014/main" id="{5D9817D5-27B5-4074-8146-FB97D41BE4F3}"/>
                </a:ext>
              </a:extLst>
            </p:cNvPr>
            <p:cNvSpPr>
              <a:spLocks/>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34" name="Freeform 28">
              <a:extLst>
                <a:ext uri="{FF2B5EF4-FFF2-40B4-BE49-F238E27FC236}">
                  <a16:creationId xmlns:a16="http://schemas.microsoft.com/office/drawing/2014/main" id="{E9BB7920-BAD9-4F5D-8CF6-057BE00DE97A}"/>
                </a:ext>
              </a:extLst>
            </p:cNvPr>
            <p:cNvSpPr>
              <a:spLocks/>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35" name="Freeform 29">
              <a:extLst>
                <a:ext uri="{FF2B5EF4-FFF2-40B4-BE49-F238E27FC236}">
                  <a16:creationId xmlns:a16="http://schemas.microsoft.com/office/drawing/2014/main" id="{D62A3593-B469-4B56-9E84-18E09B4E494E}"/>
                </a:ext>
              </a:extLst>
            </p:cNvPr>
            <p:cNvSpPr>
              <a:spLocks/>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36" name="Freeform 30">
              <a:extLst>
                <a:ext uri="{FF2B5EF4-FFF2-40B4-BE49-F238E27FC236}">
                  <a16:creationId xmlns:a16="http://schemas.microsoft.com/office/drawing/2014/main" id="{2884DC1A-6ED5-44EE-B572-866F409DD09F}"/>
                </a:ext>
              </a:extLst>
            </p:cNvPr>
            <p:cNvSpPr>
              <a:spLocks/>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37" name="Freeform 31">
              <a:extLst>
                <a:ext uri="{FF2B5EF4-FFF2-40B4-BE49-F238E27FC236}">
                  <a16:creationId xmlns:a16="http://schemas.microsoft.com/office/drawing/2014/main" id="{5D3B8183-9F94-444E-9BEB-5392D83667A9}"/>
                </a:ext>
              </a:extLst>
            </p:cNvPr>
            <p:cNvSpPr>
              <a:spLocks/>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38" name="Freeform 32">
              <a:extLst>
                <a:ext uri="{FF2B5EF4-FFF2-40B4-BE49-F238E27FC236}">
                  <a16:creationId xmlns:a16="http://schemas.microsoft.com/office/drawing/2014/main" id="{48D6714E-3A5D-4E1F-A036-26975F277C86}"/>
                </a:ext>
              </a:extLst>
            </p:cNvPr>
            <p:cNvSpPr>
              <a:spLocks/>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39" name="Freeform 33">
              <a:extLst>
                <a:ext uri="{FF2B5EF4-FFF2-40B4-BE49-F238E27FC236}">
                  <a16:creationId xmlns:a16="http://schemas.microsoft.com/office/drawing/2014/main" id="{BC12F1D9-2058-4EEA-8CDB-B9BFA2B06615}"/>
                </a:ext>
              </a:extLst>
            </p:cNvPr>
            <p:cNvSpPr>
              <a:spLocks/>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40" name="Freeform 34">
              <a:extLst>
                <a:ext uri="{FF2B5EF4-FFF2-40B4-BE49-F238E27FC236}">
                  <a16:creationId xmlns:a16="http://schemas.microsoft.com/office/drawing/2014/main" id="{40CE9067-D18C-45F4-B22E-98D02C873528}"/>
                </a:ext>
              </a:extLst>
            </p:cNvPr>
            <p:cNvSpPr>
              <a:spLocks/>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41" name="Freeform 35">
              <a:extLst>
                <a:ext uri="{FF2B5EF4-FFF2-40B4-BE49-F238E27FC236}">
                  <a16:creationId xmlns:a16="http://schemas.microsoft.com/office/drawing/2014/main" id="{377D7AFA-DD5C-4D10-BBB0-E339A284030E}"/>
                </a:ext>
              </a:extLst>
            </p:cNvPr>
            <p:cNvSpPr>
              <a:spLocks/>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42" name="Freeform 36">
              <a:extLst>
                <a:ext uri="{FF2B5EF4-FFF2-40B4-BE49-F238E27FC236}">
                  <a16:creationId xmlns:a16="http://schemas.microsoft.com/office/drawing/2014/main" id="{6C55D703-0D10-469D-A32D-E294217B9DD7}"/>
                </a:ext>
              </a:extLst>
            </p:cNvPr>
            <p:cNvSpPr>
              <a:spLocks/>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sp>
          <p:nvSpPr>
            <p:cNvPr id="43" name="Freeform 37">
              <a:extLst>
                <a:ext uri="{FF2B5EF4-FFF2-40B4-BE49-F238E27FC236}">
                  <a16:creationId xmlns:a16="http://schemas.microsoft.com/office/drawing/2014/main" id="{284E069E-8343-4FBA-B787-7071588FBEEE}"/>
                </a:ext>
              </a:extLst>
            </p:cNvPr>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solidFill>
                  <a:schemeClr val="tx1">
                    <a:lumMod val="50000"/>
                    <a:lumOff val="50000"/>
                  </a:schemeClr>
                </a:solidFill>
                <a:latin typeface="Montserrat SemiBold" panose="00000700000000000000" pitchFamily="2" charset="0"/>
                <a:ea typeface="字魂35号-经典雅黑" panose="02000000000000000000" pitchFamily="2" charset="-122"/>
              </a:endParaRPr>
            </a:p>
          </p:txBody>
        </p:sp>
      </p:grpSp>
      <p:sp>
        <p:nvSpPr>
          <p:cNvPr id="49" name="Freeform 62">
            <a:extLst>
              <a:ext uri="{FF2B5EF4-FFF2-40B4-BE49-F238E27FC236}">
                <a16:creationId xmlns:a16="http://schemas.microsoft.com/office/drawing/2014/main" id="{9B39E817-8F10-43FE-B81C-2C0EA4D532CE}"/>
              </a:ext>
            </a:extLst>
          </p:cNvPr>
          <p:cNvSpPr>
            <a:spLocks/>
          </p:cNvSpPr>
          <p:nvPr/>
        </p:nvSpPr>
        <p:spPr bwMode="auto">
          <a:xfrm>
            <a:off x="2954721" y="1854706"/>
            <a:ext cx="1314816" cy="1310029"/>
          </a:xfrm>
          <a:custGeom>
            <a:avLst/>
            <a:gdLst>
              <a:gd name="T0" fmla="*/ 0 w 905504"/>
              <a:gd name="T1" fmla="*/ 587692 h 905504"/>
              <a:gd name="T2" fmla="*/ 172131 w 905504"/>
              <a:gd name="T3" fmla="*/ 172131 h 905504"/>
              <a:gd name="T4" fmla="*/ 587692 w 905504"/>
              <a:gd name="T5" fmla="*/ 0 h 905504"/>
              <a:gd name="T6" fmla="*/ 1003254 w 905504"/>
              <a:gd name="T7" fmla="*/ 172131 h 905504"/>
              <a:gd name="T8" fmla="*/ 1175384 w 905504"/>
              <a:gd name="T9" fmla="*/ 587692 h 905504"/>
              <a:gd name="T10" fmla="*/ 1003254 w 905504"/>
              <a:gd name="T11" fmla="*/ 1003254 h 905504"/>
              <a:gd name="T12" fmla="*/ 587692 w 905504"/>
              <a:gd name="T13" fmla="*/ 1175384 h 905504"/>
              <a:gd name="T14" fmla="*/ 172131 w 905504"/>
              <a:gd name="T15" fmla="*/ 1003254 h 905504"/>
              <a:gd name="T16" fmla="*/ 0 w 905504"/>
              <a:gd name="T17" fmla="*/ 587692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16727D"/>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p>
            <a:pPr algn="ctr" defTabSz="887413" eaLnBrk="1" hangingPunct="1">
              <a:lnSpc>
                <a:spcPct val="90000"/>
              </a:lnSpc>
              <a:spcAft>
                <a:spcPct val="35000"/>
              </a:spcAft>
            </a:pPr>
            <a:r>
              <a:rPr lang="en-US" altLang="zh-CN" sz="4800" b="1" dirty="0" smtClean="0">
                <a:solidFill>
                  <a:schemeClr val="bg1">
                    <a:lumMod val="50000"/>
                  </a:schemeClr>
                </a:solidFill>
                <a:latin typeface="Montserrat SemiBold" panose="00000700000000000000" pitchFamily="2" charset="0"/>
                <a:ea typeface="字魂35号-经典雅黑" panose="02000000000000000000" pitchFamily="2" charset="-122"/>
                <a:sym typeface="Arial" charset="0"/>
              </a:rPr>
              <a:t>N1</a:t>
            </a:r>
            <a:endParaRPr lang="en-US" altLang="zh-CN" sz="4800" b="1" dirty="0">
              <a:solidFill>
                <a:schemeClr val="bg1">
                  <a:lumMod val="50000"/>
                </a:schemeClr>
              </a:solidFill>
              <a:latin typeface="Montserrat SemiBold" panose="00000700000000000000" pitchFamily="2" charset="0"/>
              <a:ea typeface="字魂35号-经典雅黑" panose="02000000000000000000" pitchFamily="2" charset="-122"/>
              <a:sym typeface="Arial" charset="0"/>
            </a:endParaRPr>
          </a:p>
        </p:txBody>
      </p:sp>
      <p:sp>
        <p:nvSpPr>
          <p:cNvPr id="50" name="Freeform 62">
            <a:extLst>
              <a:ext uri="{FF2B5EF4-FFF2-40B4-BE49-F238E27FC236}">
                <a16:creationId xmlns:a16="http://schemas.microsoft.com/office/drawing/2014/main" id="{9B39E817-8F10-43FE-B81C-2C0EA4D532CE}"/>
              </a:ext>
            </a:extLst>
          </p:cNvPr>
          <p:cNvSpPr>
            <a:spLocks/>
          </p:cNvSpPr>
          <p:nvPr/>
        </p:nvSpPr>
        <p:spPr bwMode="auto">
          <a:xfrm>
            <a:off x="4449983" y="1854706"/>
            <a:ext cx="1314816" cy="1310029"/>
          </a:xfrm>
          <a:custGeom>
            <a:avLst/>
            <a:gdLst>
              <a:gd name="T0" fmla="*/ 0 w 905504"/>
              <a:gd name="T1" fmla="*/ 587692 h 905504"/>
              <a:gd name="T2" fmla="*/ 172131 w 905504"/>
              <a:gd name="T3" fmla="*/ 172131 h 905504"/>
              <a:gd name="T4" fmla="*/ 587692 w 905504"/>
              <a:gd name="T5" fmla="*/ 0 h 905504"/>
              <a:gd name="T6" fmla="*/ 1003254 w 905504"/>
              <a:gd name="T7" fmla="*/ 172131 h 905504"/>
              <a:gd name="T8" fmla="*/ 1175384 w 905504"/>
              <a:gd name="T9" fmla="*/ 587692 h 905504"/>
              <a:gd name="T10" fmla="*/ 1003254 w 905504"/>
              <a:gd name="T11" fmla="*/ 1003254 h 905504"/>
              <a:gd name="T12" fmla="*/ 587692 w 905504"/>
              <a:gd name="T13" fmla="*/ 1175384 h 905504"/>
              <a:gd name="T14" fmla="*/ 172131 w 905504"/>
              <a:gd name="T15" fmla="*/ 1003254 h 905504"/>
              <a:gd name="T16" fmla="*/ 0 w 905504"/>
              <a:gd name="T17" fmla="*/ 587692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16727D"/>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p>
            <a:pPr algn="ctr" defTabSz="887413" eaLnBrk="1" hangingPunct="1">
              <a:lnSpc>
                <a:spcPct val="90000"/>
              </a:lnSpc>
              <a:spcAft>
                <a:spcPct val="35000"/>
              </a:spcAft>
            </a:pPr>
            <a:r>
              <a:rPr lang="en-US" altLang="zh-CN" sz="4800" b="1" dirty="0" smtClean="0">
                <a:solidFill>
                  <a:schemeClr val="bg1">
                    <a:lumMod val="50000"/>
                  </a:schemeClr>
                </a:solidFill>
                <a:latin typeface="Montserrat SemiBold" panose="00000700000000000000" pitchFamily="2" charset="0"/>
                <a:ea typeface="字魂35号-经典雅黑" panose="02000000000000000000" pitchFamily="2" charset="-122"/>
                <a:sym typeface="Arial" charset="0"/>
              </a:rPr>
              <a:t>N2</a:t>
            </a:r>
            <a:endParaRPr lang="en-US" altLang="zh-CN" sz="4800" b="1" dirty="0">
              <a:solidFill>
                <a:schemeClr val="bg1">
                  <a:lumMod val="50000"/>
                </a:schemeClr>
              </a:solidFill>
              <a:latin typeface="Montserrat SemiBold" panose="00000700000000000000" pitchFamily="2" charset="0"/>
              <a:ea typeface="字魂35号-经典雅黑" panose="02000000000000000000" pitchFamily="2" charset="-122"/>
              <a:sym typeface="Arial" charset="0"/>
            </a:endParaRPr>
          </a:p>
        </p:txBody>
      </p:sp>
      <p:sp>
        <p:nvSpPr>
          <p:cNvPr id="51" name="Freeform 62">
            <a:extLst>
              <a:ext uri="{FF2B5EF4-FFF2-40B4-BE49-F238E27FC236}">
                <a16:creationId xmlns:a16="http://schemas.microsoft.com/office/drawing/2014/main" id="{9B39E817-8F10-43FE-B81C-2C0EA4D532CE}"/>
              </a:ext>
            </a:extLst>
          </p:cNvPr>
          <p:cNvSpPr>
            <a:spLocks/>
          </p:cNvSpPr>
          <p:nvPr/>
        </p:nvSpPr>
        <p:spPr bwMode="auto">
          <a:xfrm>
            <a:off x="5945245" y="1854705"/>
            <a:ext cx="1314816" cy="1310029"/>
          </a:xfrm>
          <a:custGeom>
            <a:avLst/>
            <a:gdLst>
              <a:gd name="T0" fmla="*/ 0 w 905504"/>
              <a:gd name="T1" fmla="*/ 587692 h 905504"/>
              <a:gd name="T2" fmla="*/ 172131 w 905504"/>
              <a:gd name="T3" fmla="*/ 172131 h 905504"/>
              <a:gd name="T4" fmla="*/ 587692 w 905504"/>
              <a:gd name="T5" fmla="*/ 0 h 905504"/>
              <a:gd name="T6" fmla="*/ 1003254 w 905504"/>
              <a:gd name="T7" fmla="*/ 172131 h 905504"/>
              <a:gd name="T8" fmla="*/ 1175384 w 905504"/>
              <a:gd name="T9" fmla="*/ 587692 h 905504"/>
              <a:gd name="T10" fmla="*/ 1003254 w 905504"/>
              <a:gd name="T11" fmla="*/ 1003254 h 905504"/>
              <a:gd name="T12" fmla="*/ 587692 w 905504"/>
              <a:gd name="T13" fmla="*/ 1175384 h 905504"/>
              <a:gd name="T14" fmla="*/ 172131 w 905504"/>
              <a:gd name="T15" fmla="*/ 1003254 h 905504"/>
              <a:gd name="T16" fmla="*/ 0 w 905504"/>
              <a:gd name="T17" fmla="*/ 587692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16727D"/>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p>
            <a:pPr algn="ctr" defTabSz="887413" eaLnBrk="1" hangingPunct="1">
              <a:lnSpc>
                <a:spcPct val="90000"/>
              </a:lnSpc>
              <a:spcAft>
                <a:spcPct val="35000"/>
              </a:spcAft>
            </a:pPr>
            <a:r>
              <a:rPr lang="en-US" altLang="zh-CN" sz="4800" b="1" dirty="0" smtClean="0">
                <a:solidFill>
                  <a:schemeClr val="bg1">
                    <a:lumMod val="50000"/>
                  </a:schemeClr>
                </a:solidFill>
                <a:latin typeface="Montserrat SemiBold" panose="00000700000000000000" pitchFamily="2" charset="0"/>
                <a:ea typeface="字魂35号-经典雅黑" panose="02000000000000000000" pitchFamily="2" charset="-122"/>
                <a:sym typeface="Arial" charset="0"/>
              </a:rPr>
              <a:t>N3</a:t>
            </a:r>
            <a:endParaRPr lang="en-US" altLang="zh-CN" sz="4800" b="1" dirty="0">
              <a:solidFill>
                <a:schemeClr val="bg1">
                  <a:lumMod val="50000"/>
                </a:schemeClr>
              </a:solidFill>
              <a:latin typeface="Montserrat SemiBold" panose="00000700000000000000" pitchFamily="2" charset="0"/>
              <a:ea typeface="字魂35号-经典雅黑" panose="02000000000000000000" pitchFamily="2" charset="-122"/>
              <a:sym typeface="Arial" charset="0"/>
            </a:endParaRPr>
          </a:p>
        </p:txBody>
      </p:sp>
      <p:sp>
        <p:nvSpPr>
          <p:cNvPr id="52" name="Freeform 62">
            <a:extLst>
              <a:ext uri="{FF2B5EF4-FFF2-40B4-BE49-F238E27FC236}">
                <a16:creationId xmlns:a16="http://schemas.microsoft.com/office/drawing/2014/main" id="{9B39E817-8F10-43FE-B81C-2C0EA4D532CE}"/>
              </a:ext>
            </a:extLst>
          </p:cNvPr>
          <p:cNvSpPr>
            <a:spLocks/>
          </p:cNvSpPr>
          <p:nvPr/>
        </p:nvSpPr>
        <p:spPr bwMode="auto">
          <a:xfrm>
            <a:off x="7440507" y="1854704"/>
            <a:ext cx="1314816" cy="1310029"/>
          </a:xfrm>
          <a:custGeom>
            <a:avLst/>
            <a:gdLst>
              <a:gd name="T0" fmla="*/ 0 w 905504"/>
              <a:gd name="T1" fmla="*/ 587692 h 905504"/>
              <a:gd name="T2" fmla="*/ 172131 w 905504"/>
              <a:gd name="T3" fmla="*/ 172131 h 905504"/>
              <a:gd name="T4" fmla="*/ 587692 w 905504"/>
              <a:gd name="T5" fmla="*/ 0 h 905504"/>
              <a:gd name="T6" fmla="*/ 1003254 w 905504"/>
              <a:gd name="T7" fmla="*/ 172131 h 905504"/>
              <a:gd name="T8" fmla="*/ 1175384 w 905504"/>
              <a:gd name="T9" fmla="*/ 587692 h 905504"/>
              <a:gd name="T10" fmla="*/ 1003254 w 905504"/>
              <a:gd name="T11" fmla="*/ 1003254 h 905504"/>
              <a:gd name="T12" fmla="*/ 587692 w 905504"/>
              <a:gd name="T13" fmla="*/ 1175384 h 905504"/>
              <a:gd name="T14" fmla="*/ 172131 w 905504"/>
              <a:gd name="T15" fmla="*/ 1003254 h 905504"/>
              <a:gd name="T16" fmla="*/ 0 w 905504"/>
              <a:gd name="T17" fmla="*/ 587692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16727D"/>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182880" tIns="182880" rIns="158008" bIns="158008" anchor="ctr"/>
          <a:lstStyle/>
          <a:p>
            <a:pPr algn="ctr" defTabSz="887413" eaLnBrk="1" hangingPunct="1">
              <a:lnSpc>
                <a:spcPct val="90000"/>
              </a:lnSpc>
              <a:spcAft>
                <a:spcPct val="35000"/>
              </a:spcAft>
            </a:pPr>
            <a:r>
              <a:rPr lang="en-US" altLang="zh-CN" sz="4800" b="1" dirty="0" smtClean="0">
                <a:solidFill>
                  <a:schemeClr val="bg1">
                    <a:lumMod val="50000"/>
                  </a:schemeClr>
                </a:solidFill>
                <a:latin typeface="Montserrat SemiBold" panose="00000700000000000000" pitchFamily="2" charset="0"/>
                <a:ea typeface="字魂35号-经典雅黑" panose="02000000000000000000" pitchFamily="2" charset="-122"/>
                <a:sym typeface="Arial" charset="0"/>
              </a:rPr>
              <a:t>N4</a:t>
            </a:r>
            <a:endParaRPr lang="en-US" altLang="zh-CN" sz="4800" b="1" dirty="0">
              <a:solidFill>
                <a:schemeClr val="bg1">
                  <a:lumMod val="50000"/>
                </a:schemeClr>
              </a:solidFill>
              <a:latin typeface="Montserrat SemiBold" panose="00000700000000000000" pitchFamily="2" charset="0"/>
              <a:ea typeface="字魂35号-经典雅黑" panose="02000000000000000000" pitchFamily="2" charset="-122"/>
              <a:sym typeface="Arial" charset="0"/>
            </a:endParaRPr>
          </a:p>
        </p:txBody>
      </p:sp>
      <p:sp>
        <p:nvSpPr>
          <p:cNvPr id="2" name="Rectangle 1"/>
          <p:cNvSpPr/>
          <p:nvPr/>
        </p:nvSpPr>
        <p:spPr>
          <a:xfrm>
            <a:off x="2804427" y="3223952"/>
            <a:ext cx="8416023" cy="1323439"/>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a:spAutoFit/>
          </a:bodyPr>
          <a:lstStyle/>
          <a:p>
            <a:r>
              <a:rPr lang="nl-NL" sz="2000" dirty="0" smtClean="0">
                <a:latin typeface="Times New Roman" panose="02020603050405020304" pitchFamily="18" charset="0"/>
                <a:ea typeface="Calibri" panose="020F0502020204030204" pitchFamily="34" charset="0"/>
              </a:rPr>
              <a:t>Dựa vào nội dung trả lời phía trên các em hãy hoàn thành phiếu khảo sát.</a:t>
            </a:r>
          </a:p>
          <a:p>
            <a:r>
              <a:rPr lang="nl-NL" sz="2000" dirty="0" smtClean="0">
                <a:latin typeface="Times New Roman" panose="02020603050405020304" pitchFamily="18" charset="0"/>
                <a:ea typeface="Calibri" panose="020F0502020204030204" pitchFamily="34" charset="0"/>
              </a:rPr>
              <a:t>Với </a:t>
            </a:r>
            <a:r>
              <a:rPr lang="nl-NL" sz="2000" dirty="0">
                <a:latin typeface="Times New Roman" panose="02020603050405020304" pitchFamily="18" charset="0"/>
                <a:ea typeface="Calibri" panose="020F0502020204030204" pitchFamily="34" charset="0"/>
              </a:rPr>
              <a:t>mỗi ý khảo sát chỉ chọn một trong ba mức độ thực hiện phù hợp nhất với em: thường xuyên, thỉnh thoảng hoặc không bao giờ. </a:t>
            </a:r>
            <a:endParaRPr lang="nl-NL" sz="2000" dirty="0" smtClean="0">
              <a:latin typeface="Times New Roman" panose="02020603050405020304" pitchFamily="18" charset="0"/>
              <a:ea typeface="Calibri" panose="020F0502020204030204" pitchFamily="34" charset="0"/>
            </a:endParaRPr>
          </a:p>
          <a:p>
            <a:r>
              <a:rPr lang="nl-NL" sz="2000" dirty="0" smtClean="0">
                <a:latin typeface="Times New Roman" panose="02020603050405020304" pitchFamily="18" charset="0"/>
                <a:ea typeface="Calibri" panose="020F0502020204030204" pitchFamily="34" charset="0"/>
              </a:rPr>
              <a:t>Thực </a:t>
            </a:r>
            <a:r>
              <a:rPr lang="nl-NL" sz="2000" dirty="0">
                <a:latin typeface="Times New Roman" panose="02020603050405020304" pitchFamily="18" charset="0"/>
                <a:ea typeface="Calibri" panose="020F0502020204030204" pitchFamily="34" charset="0"/>
              </a:rPr>
              <a:t>hiện khảo sát ở tất cả các ý, không bỏ qua ý nào.</a:t>
            </a:r>
            <a:endParaRPr lang="en-US" sz="2000" dirty="0"/>
          </a:p>
        </p:txBody>
      </p:sp>
      <p:sp>
        <p:nvSpPr>
          <p:cNvPr id="3" name="Rectangle 2"/>
          <p:cNvSpPr/>
          <p:nvPr/>
        </p:nvSpPr>
        <p:spPr>
          <a:xfrm>
            <a:off x="3439262" y="803427"/>
            <a:ext cx="6043642" cy="1107996"/>
          </a:xfrm>
          <a:prstGeom prst="rect">
            <a:avLst/>
          </a:prstGeom>
        </p:spPr>
        <p:txBody>
          <a:bodyPr wrap="none">
            <a:spAutoFit/>
          </a:bodyPr>
          <a:lstStyle/>
          <a:p>
            <a:r>
              <a:rPr lang="nl-NL" sz="6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Calibri" panose="020F0502020204030204" pitchFamily="34" charset="0"/>
              </a:rPr>
              <a:t>Phiếu Khảo Sát </a:t>
            </a:r>
            <a:endPar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4964577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circle(in)">
                                      <p:cBhvr>
                                        <p:cTn id="17" dur="20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1000" fill="hold"/>
                                        <p:tgtEl>
                                          <p:spTgt spid="52"/>
                                        </p:tgtEl>
                                        <p:attrNameLst>
                                          <p:attrName>ppt_w</p:attrName>
                                        </p:attrNameLst>
                                      </p:cBhvr>
                                      <p:tavLst>
                                        <p:tav tm="0">
                                          <p:val>
                                            <p:fltVal val="0"/>
                                          </p:val>
                                        </p:tav>
                                        <p:tav tm="100000">
                                          <p:val>
                                            <p:strVal val="#ppt_w"/>
                                          </p:val>
                                        </p:tav>
                                      </p:tavLst>
                                    </p:anim>
                                    <p:anim calcmode="lin" valueType="num">
                                      <p:cBhvr>
                                        <p:cTn id="28" dur="1000" fill="hold"/>
                                        <p:tgtEl>
                                          <p:spTgt spid="52"/>
                                        </p:tgtEl>
                                        <p:attrNameLst>
                                          <p:attrName>ppt_h</p:attrName>
                                        </p:attrNameLst>
                                      </p:cBhvr>
                                      <p:tavLst>
                                        <p:tav tm="0">
                                          <p:val>
                                            <p:fltVal val="0"/>
                                          </p:val>
                                        </p:tav>
                                        <p:tav tm="100000">
                                          <p:val>
                                            <p:strVal val="#ppt_h"/>
                                          </p:val>
                                        </p:tav>
                                      </p:tavLst>
                                    </p:anim>
                                    <p:anim calcmode="lin" valueType="num">
                                      <p:cBhvr>
                                        <p:cTn id="29" dur="1000" fill="hold"/>
                                        <p:tgtEl>
                                          <p:spTgt spid="52"/>
                                        </p:tgtEl>
                                        <p:attrNameLst>
                                          <p:attrName>style.rotation</p:attrName>
                                        </p:attrNameLst>
                                      </p:cBhvr>
                                      <p:tavLst>
                                        <p:tav tm="0">
                                          <p:val>
                                            <p:fltVal val="90"/>
                                          </p:val>
                                        </p:tav>
                                        <p:tav tm="100000">
                                          <p:val>
                                            <p:fltVal val="0"/>
                                          </p:val>
                                        </p:tav>
                                      </p:tavLst>
                                    </p:anim>
                                    <p:animEffect transition="in" filter="fade">
                                      <p:cBhvr>
                                        <p:cTn id="30" dur="10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9">
            <a:extLst>
              <a:ext uri="{FF2B5EF4-FFF2-40B4-BE49-F238E27FC236}">
                <a16:creationId xmlns:a16="http://schemas.microsoft.com/office/drawing/2014/main" id="{867D19AD-9B68-4860-9035-071B9E67D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1050" cy="6858000"/>
          </a:xfrm>
          <a:prstGeom prst="rect">
            <a:avLst/>
          </a:prstGeom>
        </p:spPr>
      </p:pic>
      <p:sp>
        <p:nvSpPr>
          <p:cNvPr id="2" name="Title 1"/>
          <p:cNvSpPr>
            <a:spLocks noGrp="1"/>
          </p:cNvSpPr>
          <p:nvPr>
            <p:ph type="title"/>
          </p:nvPr>
        </p:nvSpPr>
        <p:spPr>
          <a:xfrm>
            <a:off x="495299" y="247650"/>
            <a:ext cx="1905001" cy="127635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b="1" dirty="0" err="1" smtClean="0">
                <a:latin typeface="Times New Roman" panose="02020603050405020304" pitchFamily="18" charset="0"/>
                <a:cs typeface="Times New Roman" panose="02020603050405020304" pitchFamily="18" charset="0"/>
              </a:rPr>
              <a:t>Nhận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xét</a:t>
            </a:r>
            <a:r>
              <a:rPr lang="en-US"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047999" y="1267123"/>
            <a:ext cx="6496051"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marR="0" lvl="0" indent="-342900" algn="just">
              <a:lnSpc>
                <a:spcPct val="150000"/>
              </a:lnSpc>
              <a:spcBef>
                <a:spcPts val="0"/>
              </a:spcBef>
              <a:spcAft>
                <a:spcPts val="1000"/>
              </a:spcAft>
              <a:buFont typeface="Symbol" panose="05050102010706020507" pitchFamily="18" charset="2"/>
              <a:buChar char=""/>
            </a:pPr>
            <a:r>
              <a:rPr lang="nl-NL" b="1" dirty="0" smtClean="0">
                <a:latin typeface="Times New Roman" panose="02020603050405020304" pitchFamily="18" charset="0"/>
                <a:ea typeface="Calibri" panose="020F0502020204030204" pitchFamily="34" charset="0"/>
                <a:cs typeface="Times New Roman" panose="02020603050405020304" pitchFamily="18" charset="0"/>
              </a:rPr>
              <a:t>Những bạn nào có từ 7 hành động thường xuyên làm để thể hiện sự tôn trọng với người lao động?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047999" y="2218730"/>
            <a:ext cx="6496051"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marR="0" lvl="0" indent="-342900" algn="just">
              <a:lnSpc>
                <a:spcPct val="150000"/>
              </a:lnSpc>
              <a:spcBef>
                <a:spcPts val="0"/>
              </a:spcBef>
              <a:spcAft>
                <a:spcPts val="1000"/>
              </a:spcAft>
              <a:buFont typeface="Symbol" panose="05050102010706020507" pitchFamily="18" charset="2"/>
              <a:buChar char=""/>
            </a:pPr>
            <a:r>
              <a:rPr lang="nl-NL" b="1" dirty="0" smtClean="0">
                <a:latin typeface="Times New Roman" panose="02020603050405020304" pitchFamily="18" charset="0"/>
                <a:ea typeface="Calibri" panose="020F0502020204030204" pitchFamily="34" charset="0"/>
                <a:cs typeface="Times New Roman" panose="02020603050405020304" pitchFamily="18" charset="0"/>
              </a:rPr>
              <a:t>Những bạn nào có từ 4 - 7 hành động thường xuyên làm để thể hiện sự tôn trọng với người lao động?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047999" y="3170337"/>
            <a:ext cx="6496051"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marR="0" lvl="0" indent="-342900" algn="just">
              <a:lnSpc>
                <a:spcPct val="150000"/>
              </a:lnSpc>
              <a:spcBef>
                <a:spcPts val="0"/>
              </a:spcBef>
              <a:spcAft>
                <a:spcPts val="1000"/>
              </a:spcAft>
              <a:buFont typeface="Symbol" panose="05050102010706020507" pitchFamily="18" charset="2"/>
              <a:buChar char=""/>
            </a:pPr>
            <a:r>
              <a:rPr lang="nl-NL" b="1" dirty="0">
                <a:latin typeface="Times New Roman" panose="02020603050405020304" pitchFamily="18" charset="0"/>
                <a:ea typeface="Calibri" panose="020F0502020204030204" pitchFamily="34" charset="0"/>
                <a:cs typeface="Times New Roman" panose="02020603050405020304" pitchFamily="18" charset="0"/>
              </a:rPr>
              <a:t>Những bạn nào có dưới 4 hành động thường xuyên làm để thể hiện sự tôn trọng với người lao động?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63771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67D19AD-9B68-4860-9035-071B9E67D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53046D84-6FC0-4A49-8BFD-18F24FED5180}"/>
              </a:ext>
            </a:extLst>
          </p:cNvPr>
          <p:cNvSpPr/>
          <p:nvPr/>
        </p:nvSpPr>
        <p:spPr>
          <a:xfrm>
            <a:off x="4355081" y="1160152"/>
            <a:ext cx="3610284" cy="875252"/>
          </a:xfrm>
          <a:prstGeom prst="roundRect">
            <a:avLst>
              <a:gd name="adj" fmla="val 0"/>
            </a:avLst>
          </a:prstGeom>
          <a:solidFill>
            <a:srgbClr val="16727D"/>
          </a:solidFill>
          <a:ln w="12700" cap="flat">
            <a:noFill/>
            <a:prstDash val="solid"/>
            <a:miter lim="400000"/>
          </a:ln>
          <a:effectLst/>
        </p:spPr>
        <p:txBody>
          <a:bodyPr wrap="square" lIns="19050" tIns="19050" rIns="19050" bIns="1905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i="0" u="none" strike="noStrike" kern="0" cap="none" spc="0" normalizeH="0" baseline="0" noProof="0" dirty="0">
              <a:ln>
                <a:noFill/>
              </a:ln>
              <a:solidFill>
                <a:schemeClr val="bg1"/>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5" name="Subtitle 2">
            <a:extLst>
              <a:ext uri="{FF2B5EF4-FFF2-40B4-BE49-F238E27FC236}">
                <a16:creationId xmlns:a16="http://schemas.microsoft.com/office/drawing/2014/main" id="{854F648B-B285-4122-B746-681BBACEBA83}"/>
              </a:ext>
            </a:extLst>
          </p:cNvPr>
          <p:cNvSpPr txBox="1">
            <a:spLocks/>
          </p:cNvSpPr>
          <p:nvPr/>
        </p:nvSpPr>
        <p:spPr>
          <a:xfrm>
            <a:off x="4868811" y="1343120"/>
            <a:ext cx="2582824" cy="509316"/>
          </a:xfrm>
          <a:prstGeom prst="rect">
            <a:avLst/>
          </a:prstGeom>
          <a:solidFill>
            <a:srgbClr val="16727D"/>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r>
              <a:rPr lang="en-US" sz="2800" b="1" i="0" u="none" dirty="0" err="1" smtClean="0">
                <a:solidFill>
                  <a:srgbClr val="FFFFFF"/>
                </a:solidFill>
                <a:latin typeface="Times New Roman" panose="02020603050405020304" pitchFamily="18" charset="0"/>
                <a:cs typeface="Times New Roman" panose="02020603050405020304" pitchFamily="18" charset="0"/>
              </a:rPr>
              <a:t>Nội</a:t>
            </a:r>
            <a:r>
              <a:rPr lang="en-US" sz="2800" b="1" i="0" u="none" dirty="0" smtClean="0">
                <a:solidFill>
                  <a:srgbClr val="FFFFFF"/>
                </a:solidFill>
                <a:latin typeface="Times New Roman" panose="02020603050405020304" pitchFamily="18" charset="0"/>
                <a:cs typeface="Times New Roman" panose="02020603050405020304" pitchFamily="18" charset="0"/>
              </a:rPr>
              <a:t> dung 3</a:t>
            </a:r>
            <a:endParaRPr lang="en-US" sz="2800" b="1" i="0" u="none" dirty="0">
              <a:solidFill>
                <a:srgbClr val="FFFFFF"/>
              </a:solidFill>
              <a:latin typeface="Times New Roman" panose="02020603050405020304" pitchFamily="18" charset="0"/>
              <a:cs typeface="Times New Roman" panose="02020603050405020304" pitchFamily="18" charset="0"/>
            </a:endParaRPr>
          </a:p>
        </p:txBody>
      </p:sp>
      <p:sp>
        <p:nvSpPr>
          <p:cNvPr id="9" name="文本框 2">
            <a:extLst>
              <a:ext uri="{FF2B5EF4-FFF2-40B4-BE49-F238E27FC236}">
                <a16:creationId xmlns:a16="http://schemas.microsoft.com/office/drawing/2014/main" id="{B1A7E6FB-F237-4CC1-90C1-B4D4FF378DAC}"/>
              </a:ext>
            </a:extLst>
          </p:cNvPr>
          <p:cNvSpPr txBox="1"/>
          <p:nvPr/>
        </p:nvSpPr>
        <p:spPr>
          <a:xfrm>
            <a:off x="2743546" y="2337443"/>
            <a:ext cx="7905403" cy="1754326"/>
          </a:xfrm>
          <a:prstGeom prst="rect">
            <a:avLst/>
          </a:prstGeom>
          <a:noFill/>
          <a:ln w="19050">
            <a:noFill/>
          </a:ln>
          <a:effectLst/>
        </p:spPr>
        <p:txBody>
          <a:bodyPr wrap="square" rtlCol="0">
            <a:spAutoFit/>
          </a:bodyPr>
          <a:lstStyle/>
          <a:p>
            <a:pPr lvl="0" algn="ctr"/>
            <a:r>
              <a:rPr lang="vi-VN" sz="3600" b="1" dirty="0">
                <a:solidFill>
                  <a:srgbClr val="16727D"/>
                </a:solidFill>
                <a:latin typeface="Times New Roman" panose="02020603050405020304" pitchFamily="18" charset="0"/>
                <a:cs typeface="Times New Roman" panose="02020603050405020304" pitchFamily="18" charset="0"/>
              </a:rPr>
              <a:t>Thực hành những lời nói, việc làm thể hiện thái độ tôn trọng của người lao động</a:t>
            </a:r>
            <a:r>
              <a:rPr lang="en-US" sz="3600" b="1" dirty="0">
                <a:solidFill>
                  <a:srgbClr val="16727D"/>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342278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867D19AD-9B68-4860-9035-071B9E67D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952750" y="790575"/>
            <a:ext cx="7391400"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n-US" sz="2800" dirty="0" err="1" smtClean="0">
                <a:latin typeface="Times New Roman" panose="02020603050405020304" pitchFamily="18" charset="0"/>
                <a:cs typeface="Times New Roman" panose="02020603050405020304" pitchFamily="18" charset="0"/>
              </a:rPr>
              <a:t>Cô</a:t>
            </a:r>
            <a:r>
              <a:rPr lang="en-US" sz="2800" dirty="0" smtClean="0">
                <a:latin typeface="Times New Roman" panose="02020603050405020304" pitchFamily="18" charset="0"/>
                <a:cs typeface="Times New Roman" panose="02020603050405020304" pitchFamily="18" charset="0"/>
              </a:rPr>
              <a:t> C.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hôm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dọn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N.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ngang</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nhìn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 “</a:t>
            </a:r>
            <a:r>
              <a:rPr lang="en-US" sz="2800" dirty="0" err="1" smtClean="0">
                <a:latin typeface="Times New Roman" panose="02020603050405020304" pitchFamily="18" charset="0"/>
                <a:cs typeface="Times New Roman" panose="02020603050405020304" pitchFamily="18" charset="0"/>
              </a:rPr>
              <a:t>Cô</a:t>
            </a:r>
            <a:r>
              <a:rPr lang="en-US" sz="2800" dirty="0" smtClean="0">
                <a:latin typeface="Times New Roman" panose="02020603050405020304" pitchFamily="18" charset="0"/>
                <a:cs typeface="Times New Roman" panose="02020603050405020304" pitchFamily="18" charset="0"/>
              </a:rPr>
              <a:t> C.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tớ</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chịu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nổi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75955" y="1005959"/>
            <a:ext cx="1947969"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b="1" dirty="0" err="1">
                <a:solidFill>
                  <a:srgbClr val="000000"/>
                </a:solidFill>
                <a:latin typeface="Times New Roman" panose="02020603050405020304" pitchFamily="18" charset="0"/>
                <a:ea typeface="Calibri" panose="020F0502020204030204" pitchFamily="34" charset="0"/>
              </a:rPr>
              <a:t>Tình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huống</a:t>
            </a:r>
            <a:r>
              <a:rPr lang="en-US" sz="2400" b="1" dirty="0">
                <a:solidFill>
                  <a:srgbClr val="000000"/>
                </a:solidFill>
                <a:latin typeface="Times New Roman" panose="02020603050405020304" pitchFamily="18" charset="0"/>
                <a:ea typeface="Calibri" panose="020F0502020204030204" pitchFamily="34" charset="0"/>
              </a:rPr>
              <a:t> 1</a:t>
            </a:r>
            <a:endParaRPr lang="en-US" sz="2400" dirty="0"/>
          </a:p>
        </p:txBody>
      </p:sp>
      <p:sp>
        <p:nvSpPr>
          <p:cNvPr id="5" name="Rectangle 4"/>
          <p:cNvSpPr/>
          <p:nvPr/>
        </p:nvSpPr>
        <p:spPr>
          <a:xfrm>
            <a:off x="2886074" y="3667125"/>
            <a:ext cx="7553325" cy="553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spcAft>
                <a:spcPts val="1000"/>
              </a:spcAft>
            </a:pP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xử</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6850282"/>
      </p:ext>
    </p:extLst>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867D19AD-9B68-4860-9035-071B9E67D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952750" y="790575"/>
            <a:ext cx="7391400"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4" name="Rectangle 3"/>
          <p:cNvSpPr/>
          <p:nvPr/>
        </p:nvSpPr>
        <p:spPr>
          <a:xfrm>
            <a:off x="475955" y="1005959"/>
            <a:ext cx="1947969"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b="1" dirty="0" err="1">
                <a:solidFill>
                  <a:srgbClr val="000000"/>
                </a:solidFill>
                <a:latin typeface="Times New Roman" panose="02020603050405020304" pitchFamily="18" charset="0"/>
                <a:ea typeface="Calibri" panose="020F0502020204030204" pitchFamily="34" charset="0"/>
              </a:rPr>
              <a:t>Tình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huống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smtClean="0">
                <a:solidFill>
                  <a:srgbClr val="000000"/>
                </a:solidFill>
                <a:latin typeface="Times New Roman" panose="02020603050405020304" pitchFamily="18" charset="0"/>
                <a:ea typeface="Calibri" panose="020F0502020204030204" pitchFamily="34" charset="0"/>
              </a:rPr>
              <a:t>2</a:t>
            </a:r>
            <a:endParaRPr lang="en-US" sz="2400" dirty="0"/>
          </a:p>
        </p:txBody>
      </p:sp>
      <p:sp>
        <p:nvSpPr>
          <p:cNvPr id="5" name="Rectangle 4"/>
          <p:cNvSpPr/>
          <p:nvPr/>
        </p:nvSpPr>
        <p:spPr>
          <a:xfrm>
            <a:off x="2886074" y="3667125"/>
            <a:ext cx="755332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đỡ</a:t>
            </a:r>
            <a:r>
              <a:rPr lang="en-US" sz="2400" b="1" dirty="0">
                <a:latin typeface="Times New Roman" panose="02020603050405020304" pitchFamily="18" charset="0"/>
                <a:cs typeface="Times New Roman" panose="02020603050405020304" pitchFamily="18" charset="0"/>
              </a:rPr>
              <a:t>, chia </a:t>
            </a:r>
            <a:r>
              <a:rPr lang="en-US" sz="2400" b="1" dirty="0" err="1">
                <a:latin typeface="Times New Roman" panose="02020603050405020304" pitchFamily="18" charset="0"/>
                <a:cs typeface="Times New Roman" panose="02020603050405020304" pitchFamily="18" charset="0"/>
              </a:rPr>
              <a:t>sẻ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0012662"/>
      </p:ext>
    </p:extLst>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997DD13-43E2-4738-88EF-CDB069E2C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文本框 7">
            <a:extLst>
              <a:ext uri="{FF2B5EF4-FFF2-40B4-BE49-F238E27FC236}">
                <a16:creationId xmlns:a16="http://schemas.microsoft.com/office/drawing/2014/main" id="{7161E3CB-BFA2-49E0-97E3-C2B6AF3E6ECC}"/>
              </a:ext>
            </a:extLst>
          </p:cNvPr>
          <p:cNvSpPr txBox="1">
            <a:spLocks noChangeArrowheads="1"/>
          </p:cNvSpPr>
          <p:nvPr/>
        </p:nvSpPr>
        <p:spPr bwMode="auto">
          <a:xfrm>
            <a:off x="2587625" y="1490008"/>
            <a:ext cx="7645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lvl="0" algn="ctr"/>
            <a:r>
              <a:rPr lang="en-US" sz="12000" b="0" i="0" u="none" dirty="0" smtClean="0">
                <a:solidFill>
                  <a:srgbClr val="16727D"/>
                </a:solidFill>
                <a:latin typeface="Times New Roman" panose="02020603050405020304" pitchFamily="18" charset="0"/>
                <a:cs typeface="Times New Roman" panose="02020603050405020304" pitchFamily="18" charset="0"/>
              </a:rPr>
              <a:t>THANKS</a:t>
            </a:r>
            <a:endParaRPr lang="en-US" sz="12000" b="0" i="0" u="none" dirty="0">
              <a:solidFill>
                <a:srgbClr val="16727D"/>
              </a:solidFill>
              <a:latin typeface="Times New Roman" panose="02020603050405020304" pitchFamily="18" charset="0"/>
              <a:cs typeface="Times New Roman" panose="02020603050405020304" pitchFamily="18" charset="0"/>
            </a:endParaRPr>
          </a:p>
        </p:txBody>
      </p:sp>
      <p:pic>
        <p:nvPicPr>
          <p:cNvPr id="10" name="6-轻音乐-钢琴弦乐铃-欢快可爱配乐-mp3">
            <a:hlinkClick r:id="" action="ppaction://media"/>
            <a:extLst>
              <a:ext uri="{FF2B5EF4-FFF2-40B4-BE49-F238E27FC236}">
                <a16:creationId xmlns:a16="http://schemas.microsoft.com/office/drawing/2014/main" id="{59D5AB96-33EC-4100-820B-04FB6FA060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1241425"/>
            <a:ext cx="609600" cy="609600"/>
          </a:xfrm>
          <a:prstGeom prst="rect">
            <a:avLst/>
          </a:prstGeom>
        </p:spPr>
      </p:pic>
    </p:spTree>
    <p:extLst>
      <p:ext uri="{BB962C8B-B14F-4D97-AF65-F5344CB8AC3E}">
        <p14:creationId xmlns:p14="http://schemas.microsoft.com/office/powerpoint/2010/main" val="2525527790"/>
      </p:ext>
    </p:extLst>
  </p:cSld>
  <p:clrMapOvr>
    <a:masterClrMapping/>
  </p:clrMapOvr>
  <p:transition spd="med">
    <p:pull/>
  </p:transition>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997DD13-43E2-4738-88EF-CDB069E2C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3232641" y="1106023"/>
            <a:ext cx="3227165" cy="769441"/>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40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mn-cs"/>
              </a:rPr>
              <a:t>Hoạt</a:t>
            </a:r>
            <a:r>
              <a:rPr kumimoji="0" lang="en-US" sz="4400" b="0" i="0" u="none" strike="noStrike" kern="0" cap="none" spc="0" normalizeH="0" baseline="0" noProof="0" dirty="0" smtClean="0">
                <a:ln>
                  <a:noFill/>
                </a:ln>
                <a:solidFill>
                  <a:prstClr val="white"/>
                </a:solidFill>
                <a:effectLst/>
                <a:uLnTx/>
                <a:uFillTx/>
                <a:latin typeface="Calibri Light" panose="020F0302020204030204"/>
                <a:ea typeface="+mn-ea"/>
                <a:cs typeface="+mn-cs"/>
              </a:rPr>
              <a:t> </a:t>
            </a:r>
            <a:r>
              <a:rPr kumimoji="0" lang="en-US" sz="440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Đ</a:t>
            </a:r>
            <a:r>
              <a:rPr kumimoji="0" lang="vi-VN" sz="4400" b="0" i="0" u="none" strike="noStrike" kern="0" cap="none" spc="0" normalizeH="0" baseline="0" noProof="0" dirty="0" smtClean="0">
                <a:ln>
                  <a:noFill/>
                </a:ln>
                <a:solidFill>
                  <a:prstClr val="white"/>
                </a:solidFill>
                <a:effectLst/>
                <a:uLnTx/>
                <a:uFillTx/>
                <a:latin typeface="Times New Roman" panose="02020603050405020304" pitchFamily="18" charset="0"/>
                <a:ea typeface="+mn-ea"/>
                <a:cs typeface="+mn-cs"/>
              </a:rPr>
              <a:t>ộng 2 </a:t>
            </a:r>
            <a:endParaRPr kumimoji="0" lang="en-US" sz="4400" b="0" i="0" u="none" strike="noStrike" kern="0" cap="none" spc="0" normalizeH="0" baseline="0" noProof="0" dirty="0" smtClean="0">
              <a:ln>
                <a:noFill/>
              </a:ln>
              <a:solidFill>
                <a:prstClr val="white"/>
              </a:solidFill>
              <a:effectLst/>
              <a:uLnTx/>
              <a:uFillTx/>
              <a:latin typeface="Calibri Light" panose="020F0302020204030204"/>
              <a:ea typeface="+mn-ea"/>
              <a:cs typeface="+mn-cs"/>
            </a:endParaRPr>
          </a:p>
        </p:txBody>
      </p:sp>
      <p:sp>
        <p:nvSpPr>
          <p:cNvPr id="9" name="TextBox 8"/>
          <p:cNvSpPr txBox="1"/>
          <p:nvPr/>
        </p:nvSpPr>
        <p:spPr>
          <a:xfrm>
            <a:off x="4369974" y="2617542"/>
            <a:ext cx="6428797"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rPr>
              <a:t>Thể hiện thái độ tôn trọng người lao động</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endParaRPr>
          </a:p>
        </p:txBody>
      </p:sp>
    </p:spTree>
    <p:extLst>
      <p:ext uri="{BB962C8B-B14F-4D97-AF65-F5344CB8AC3E}">
        <p14:creationId xmlns:p14="http://schemas.microsoft.com/office/powerpoint/2010/main" val="39917804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BADFE66A-D891-4AC1-9A4F-6FA922B31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文本框 22">
            <a:extLst>
              <a:ext uri="{FF2B5EF4-FFF2-40B4-BE49-F238E27FC236}">
                <a16:creationId xmlns:a16="http://schemas.microsoft.com/office/drawing/2014/main" id="{818BA1C2-27F0-4A63-94B6-278F344D4D5D}"/>
              </a:ext>
            </a:extLst>
          </p:cNvPr>
          <p:cNvSpPr txBox="1"/>
          <p:nvPr/>
        </p:nvSpPr>
        <p:spPr>
          <a:xfrm>
            <a:off x="6475936" y="2145335"/>
            <a:ext cx="3815220" cy="584775"/>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r>
              <a:rPr lang="nl-NL" sz="1600" b="1" dirty="0">
                <a:solidFill>
                  <a:srgbClr val="207883"/>
                </a:solidFill>
                <a:latin typeface="Times New Roman" panose="02020603050405020304" pitchFamily="18" charset="0"/>
                <a:cs typeface="Times New Roman" panose="02020603050405020304" pitchFamily="18" charset="0"/>
              </a:rPr>
              <a:t>Chia sẻ những việc từng làm thể hiện thái độ tôn trọng đối với người lao </a:t>
            </a:r>
            <a:r>
              <a:rPr lang="nl-NL" sz="1600" b="1" dirty="0" smtClean="0">
                <a:solidFill>
                  <a:srgbClr val="207883"/>
                </a:solidFill>
                <a:latin typeface="Times New Roman" panose="02020603050405020304" pitchFamily="18" charset="0"/>
                <a:cs typeface="Times New Roman" panose="02020603050405020304" pitchFamily="18" charset="0"/>
              </a:rPr>
              <a:t>động.</a:t>
            </a:r>
            <a:endParaRPr lang="en-US" sz="1600" b="1" dirty="0">
              <a:solidFill>
                <a:srgbClr val="207883"/>
              </a:solidFill>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53D96488-18B4-44B3-B31E-0802AAF38B73}"/>
              </a:ext>
            </a:extLst>
          </p:cNvPr>
          <p:cNvSpPr txBox="1"/>
          <p:nvPr/>
        </p:nvSpPr>
        <p:spPr>
          <a:xfrm>
            <a:off x="6475936" y="3290585"/>
            <a:ext cx="4862624" cy="584775"/>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lvl="0"/>
            <a:r>
              <a:rPr lang="vi-VN" sz="1600" b="1" dirty="0">
                <a:solidFill>
                  <a:srgbClr val="16727D"/>
                </a:solidFill>
                <a:latin typeface="Times New Roman" panose="02020603050405020304" pitchFamily="18" charset="0"/>
                <a:cs typeface="Times New Roman" panose="02020603050405020304" pitchFamily="18" charset="0"/>
              </a:rPr>
              <a:t>Thực hành những lời nói, việc làm thể hiện thái độ tôn trọng của người lao </a:t>
            </a:r>
            <a:r>
              <a:rPr lang="vi-VN" sz="1600" b="1" dirty="0" smtClean="0">
                <a:solidFill>
                  <a:srgbClr val="16727D"/>
                </a:solidFill>
                <a:latin typeface="Times New Roman" panose="02020603050405020304" pitchFamily="18" charset="0"/>
                <a:cs typeface="Times New Roman" panose="02020603050405020304" pitchFamily="18" charset="0"/>
              </a:rPr>
              <a:t>động</a:t>
            </a:r>
            <a:r>
              <a:rPr lang="en-US" sz="1600" b="1" dirty="0" smtClean="0">
                <a:solidFill>
                  <a:srgbClr val="16727D"/>
                </a:solidFill>
                <a:latin typeface="Times New Roman" panose="02020603050405020304" pitchFamily="18" charset="0"/>
                <a:cs typeface="Times New Roman" panose="02020603050405020304" pitchFamily="18" charset="0"/>
              </a:rPr>
              <a:t>.</a:t>
            </a:r>
            <a:endParaRPr lang="en-US" sz="1600" b="1" i="0" u="none" dirty="0">
              <a:solidFill>
                <a:srgbClr val="16727D"/>
              </a:solidFill>
              <a:latin typeface="Times New Roman" panose="02020603050405020304" pitchFamily="18" charset="0"/>
              <a:cs typeface="Times New Roman" panose="02020603050405020304" pitchFamily="18" charset="0"/>
            </a:endParaRPr>
          </a:p>
        </p:txBody>
      </p:sp>
      <p:sp>
        <p:nvSpPr>
          <p:cNvPr id="26" name="文本框 2">
            <a:extLst>
              <a:ext uri="{FF2B5EF4-FFF2-40B4-BE49-F238E27FC236}">
                <a16:creationId xmlns:a16="http://schemas.microsoft.com/office/drawing/2014/main" id="{B1A7E6FB-F237-4CC1-90C1-B4D4FF378DAC}"/>
              </a:ext>
            </a:extLst>
          </p:cNvPr>
          <p:cNvSpPr txBox="1"/>
          <p:nvPr/>
        </p:nvSpPr>
        <p:spPr>
          <a:xfrm>
            <a:off x="6475936" y="1242139"/>
            <a:ext cx="3906659" cy="584775"/>
          </a:xfrm>
          <a:prstGeom prst="rect">
            <a:avLst/>
          </a:prstGeom>
          <a:noFill/>
          <a:ln w="19050">
            <a:noFill/>
          </a:ln>
          <a:effectLst/>
        </p:spPr>
        <p:txBody>
          <a:bodyPr wrap="square" rtlCol="0">
            <a:spAutoFit/>
          </a:bodyPr>
          <a:lstStyle/>
          <a:p>
            <a:pPr lvl="0"/>
            <a:r>
              <a:rPr lang="vi-VN" sz="1600" b="1" dirty="0">
                <a:solidFill>
                  <a:srgbClr val="207883"/>
                </a:solidFill>
                <a:latin typeface="Times New Roman" panose="02020603050405020304" pitchFamily="18" charset="0"/>
                <a:cs typeface="Times New Roman" panose="02020603050405020304" pitchFamily="18" charset="0"/>
              </a:rPr>
              <a:t>Cách</a:t>
            </a:r>
            <a:r>
              <a:rPr lang="vi-VN" sz="1600" b="1" dirty="0">
                <a:solidFill>
                  <a:srgbClr val="16727D"/>
                </a:solidFill>
                <a:latin typeface="Times New Roman" panose="02020603050405020304" pitchFamily="18" charset="0"/>
                <a:cs typeface="Times New Roman" panose="02020603050405020304" pitchFamily="18" charset="0"/>
              </a:rPr>
              <a:t> thể hiện thái độ tôn trọng đối với người lao </a:t>
            </a:r>
            <a:r>
              <a:rPr lang="vi-VN" sz="1600" b="1" dirty="0" smtClean="0">
                <a:solidFill>
                  <a:srgbClr val="16727D"/>
                </a:solidFill>
                <a:latin typeface="Times New Roman" panose="02020603050405020304" pitchFamily="18" charset="0"/>
                <a:cs typeface="Times New Roman" panose="02020603050405020304" pitchFamily="18" charset="0"/>
              </a:rPr>
              <a:t>động</a:t>
            </a:r>
            <a:r>
              <a:rPr lang="en-US" sz="1600" b="1" dirty="0" smtClean="0">
                <a:solidFill>
                  <a:srgbClr val="16727D"/>
                </a:solidFill>
                <a:latin typeface="Times New Roman" panose="02020603050405020304" pitchFamily="18" charset="0"/>
                <a:cs typeface="Times New Roman" panose="02020603050405020304" pitchFamily="18" charset="0"/>
              </a:rPr>
              <a:t>.</a:t>
            </a:r>
            <a:endParaRPr lang="en-US" sz="1600" b="1" u="none" dirty="0">
              <a:solidFill>
                <a:srgbClr val="16727D"/>
              </a:solidFill>
              <a:latin typeface="Times New Roman" panose="02020603050405020304" pitchFamily="18" charset="0"/>
              <a:cs typeface="Times New Roman" panose="02020603050405020304" pitchFamily="18" charset="0"/>
            </a:endParaRPr>
          </a:p>
        </p:txBody>
      </p:sp>
      <p:sp>
        <p:nvSpPr>
          <p:cNvPr id="27" name="文本框 9">
            <a:extLst>
              <a:ext uri="{FF2B5EF4-FFF2-40B4-BE49-F238E27FC236}">
                <a16:creationId xmlns:a16="http://schemas.microsoft.com/office/drawing/2014/main" id="{64652441-79AC-4CC8-8AF8-0D44FBE51D60}"/>
              </a:ext>
            </a:extLst>
          </p:cNvPr>
          <p:cNvSpPr txBox="1"/>
          <p:nvPr/>
        </p:nvSpPr>
        <p:spPr>
          <a:xfrm>
            <a:off x="5669849" y="2219504"/>
            <a:ext cx="685876" cy="400110"/>
          </a:xfrm>
          <a:prstGeom prst="rect">
            <a:avLst/>
          </a:prstGeom>
          <a:solidFill>
            <a:srgbClr val="16727D"/>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000" dirty="0">
                <a:latin typeface="Times New Roman" panose="02020603050405020304" pitchFamily="18" charset="0"/>
                <a:ea typeface="字魂35号-经典雅黑" panose="02000000000000000000" pitchFamily="2" charset="-122"/>
                <a:cs typeface="Times New Roman" panose="02020603050405020304" pitchFamily="18" charset="0"/>
              </a:rPr>
              <a:t>2</a:t>
            </a:r>
            <a:endParaRPr lang="zh-CN" altLang="en-US" sz="2000"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8" name="文本框 10">
            <a:extLst>
              <a:ext uri="{FF2B5EF4-FFF2-40B4-BE49-F238E27FC236}">
                <a16:creationId xmlns:a16="http://schemas.microsoft.com/office/drawing/2014/main" id="{A33A694E-EF83-409C-A859-98CEB740DEBF}"/>
              </a:ext>
            </a:extLst>
          </p:cNvPr>
          <p:cNvSpPr txBox="1"/>
          <p:nvPr/>
        </p:nvSpPr>
        <p:spPr>
          <a:xfrm>
            <a:off x="5668575" y="3357973"/>
            <a:ext cx="687150" cy="400110"/>
          </a:xfrm>
          <a:prstGeom prst="rect">
            <a:avLst/>
          </a:prstGeom>
          <a:solidFill>
            <a:srgbClr val="16727D"/>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sz="2000" dirty="0">
                <a:latin typeface="Times New Roman" panose="02020603050405020304" pitchFamily="18" charset="0"/>
                <a:ea typeface="字魂35号-经典雅黑" panose="02000000000000000000" pitchFamily="2" charset="-122"/>
                <a:cs typeface="Times New Roman" panose="02020603050405020304" pitchFamily="18" charset="0"/>
              </a:rPr>
              <a:t>3</a:t>
            </a:r>
            <a:endParaRPr lang="zh-CN" altLang="en-US" sz="2000"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0" name="文本框 2">
            <a:extLst>
              <a:ext uri="{FF2B5EF4-FFF2-40B4-BE49-F238E27FC236}">
                <a16:creationId xmlns:a16="http://schemas.microsoft.com/office/drawing/2014/main" id="{D6517F6B-5C44-40E5-BAB1-326EE33C9C7F}"/>
              </a:ext>
            </a:extLst>
          </p:cNvPr>
          <p:cNvSpPr txBox="1"/>
          <p:nvPr/>
        </p:nvSpPr>
        <p:spPr>
          <a:xfrm>
            <a:off x="5660854" y="1279362"/>
            <a:ext cx="685876" cy="400110"/>
          </a:xfrm>
          <a:prstGeom prst="rect">
            <a:avLst/>
          </a:prstGeom>
          <a:solidFill>
            <a:srgbClr val="16727D"/>
          </a:solidFill>
          <a:ln w="19050">
            <a:noFill/>
          </a:ln>
          <a:effectLst/>
        </p:spPr>
        <p:txBody>
          <a:bodyPr wrap="square" rtlCol="0">
            <a:spAutoFit/>
          </a:bodyPr>
          <a:lstStyle/>
          <a:p>
            <a:pPr algn="ctr"/>
            <a:r>
              <a:rPr lang="en-US" altLang="zh-CN" sz="2000"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1</a:t>
            </a:r>
            <a:endParaRPr lang="zh-CN" altLang="en-US" sz="2000"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1" name="矩形 30">
            <a:extLst>
              <a:ext uri="{FF2B5EF4-FFF2-40B4-BE49-F238E27FC236}">
                <a16:creationId xmlns:a16="http://schemas.microsoft.com/office/drawing/2014/main" id="{A31B0414-49CE-41AE-A36C-38CAEA7878B2}"/>
              </a:ext>
            </a:extLst>
          </p:cNvPr>
          <p:cNvSpPr/>
          <p:nvPr/>
        </p:nvSpPr>
        <p:spPr>
          <a:xfrm>
            <a:off x="3074411" y="1279362"/>
            <a:ext cx="2103778" cy="1912304"/>
          </a:xfrm>
          <a:prstGeom prst="rect">
            <a:avLst/>
          </a:prstGeom>
          <a:solidFill>
            <a:srgbClr val="167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3" name="文本框 1">
            <a:extLst>
              <a:ext uri="{FF2B5EF4-FFF2-40B4-BE49-F238E27FC236}">
                <a16:creationId xmlns:a16="http://schemas.microsoft.com/office/drawing/2014/main" id="{FAD9924E-A56E-498C-95B7-896B8D1B8176}"/>
              </a:ext>
            </a:extLst>
          </p:cNvPr>
          <p:cNvSpPr txBox="1"/>
          <p:nvPr/>
        </p:nvSpPr>
        <p:spPr>
          <a:xfrm>
            <a:off x="3101980" y="1896338"/>
            <a:ext cx="2076209" cy="646331"/>
          </a:xfrm>
          <a:prstGeom prst="rect">
            <a:avLst/>
          </a:prstGeom>
          <a:noFill/>
        </p:spPr>
        <p:txBody>
          <a:bodyPr wrap="square" rtlCol="0">
            <a:spAutoFit/>
          </a:bodyPr>
          <a:lstStyle/>
          <a:p>
            <a:pPr algn="ctr"/>
            <a:r>
              <a:rPr lang="en-US" sz="36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Nội</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Dung</a:t>
            </a:r>
            <a:endParaRPr lang="zh-CN" altLang="en-US" sz="80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字魂35号-经典雅黑"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495226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2000"/>
                                        <p:tgtEl>
                                          <p:spTgt spid="2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2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animBg="1"/>
      <p:bldP spid="28" grpId="0" animBg="1"/>
      <p:bldP spid="30" grpId="0" animBg="1"/>
      <p:bldP spid="31"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67D19AD-9B68-4860-9035-071B9E67D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53046D84-6FC0-4A49-8BFD-18F24FED5180}"/>
              </a:ext>
            </a:extLst>
          </p:cNvPr>
          <p:cNvSpPr/>
          <p:nvPr/>
        </p:nvSpPr>
        <p:spPr>
          <a:xfrm>
            <a:off x="4736081" y="1264927"/>
            <a:ext cx="3610284" cy="875252"/>
          </a:xfrm>
          <a:prstGeom prst="roundRect">
            <a:avLst>
              <a:gd name="adj" fmla="val 0"/>
            </a:avLst>
          </a:prstGeom>
          <a:solidFill>
            <a:srgbClr val="16727D"/>
          </a:solidFill>
          <a:ln w="12700" cap="flat">
            <a:noFill/>
            <a:prstDash val="solid"/>
            <a:miter lim="400000"/>
          </a:ln>
          <a:effectLst/>
        </p:spPr>
        <p:txBody>
          <a:bodyPr wrap="square" lIns="19050" tIns="19050" rIns="19050" bIns="1905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i="0" u="none" strike="noStrike" kern="0" cap="none" spc="0" normalizeH="0" baseline="0" noProof="0" dirty="0">
              <a:ln>
                <a:noFill/>
              </a:ln>
              <a:solidFill>
                <a:schemeClr val="bg1"/>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5" name="Subtitle 2">
            <a:extLst>
              <a:ext uri="{FF2B5EF4-FFF2-40B4-BE49-F238E27FC236}">
                <a16:creationId xmlns:a16="http://schemas.microsoft.com/office/drawing/2014/main" id="{854F648B-B285-4122-B746-681BBACEBA83}"/>
              </a:ext>
            </a:extLst>
          </p:cNvPr>
          <p:cNvSpPr txBox="1">
            <a:spLocks/>
          </p:cNvSpPr>
          <p:nvPr/>
        </p:nvSpPr>
        <p:spPr>
          <a:xfrm>
            <a:off x="5249811" y="1447895"/>
            <a:ext cx="2582824" cy="509316"/>
          </a:xfrm>
          <a:prstGeom prst="rect">
            <a:avLst/>
          </a:prstGeom>
          <a:solidFill>
            <a:srgbClr val="16727D"/>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r>
              <a:rPr lang="en-US" sz="2800" b="1" i="0" u="none" dirty="0" err="1" smtClean="0">
                <a:solidFill>
                  <a:srgbClr val="FFFFFF"/>
                </a:solidFill>
                <a:latin typeface="Times New Roman" panose="02020603050405020304" pitchFamily="18" charset="0"/>
                <a:cs typeface="Times New Roman" panose="02020603050405020304" pitchFamily="18" charset="0"/>
              </a:rPr>
              <a:t>Nội</a:t>
            </a:r>
            <a:r>
              <a:rPr lang="en-US" sz="2800" b="1" i="0" u="none" dirty="0" smtClean="0">
                <a:solidFill>
                  <a:srgbClr val="FFFFFF"/>
                </a:solidFill>
                <a:latin typeface="Times New Roman" panose="02020603050405020304" pitchFamily="18" charset="0"/>
                <a:cs typeface="Times New Roman" panose="02020603050405020304" pitchFamily="18" charset="0"/>
              </a:rPr>
              <a:t> dung 1</a:t>
            </a:r>
            <a:endParaRPr lang="en-US" sz="2800" b="1" i="0" u="none" dirty="0">
              <a:solidFill>
                <a:srgbClr val="FFFFFF"/>
              </a:solidFill>
              <a:latin typeface="Times New Roman" panose="02020603050405020304" pitchFamily="18" charset="0"/>
              <a:cs typeface="Times New Roman" panose="02020603050405020304" pitchFamily="18" charset="0"/>
            </a:endParaRPr>
          </a:p>
        </p:txBody>
      </p:sp>
      <p:sp>
        <p:nvSpPr>
          <p:cNvPr id="9" name="文本框 2">
            <a:extLst>
              <a:ext uri="{FF2B5EF4-FFF2-40B4-BE49-F238E27FC236}">
                <a16:creationId xmlns:a16="http://schemas.microsoft.com/office/drawing/2014/main" id="{B1A7E6FB-F237-4CC1-90C1-B4D4FF378DAC}"/>
              </a:ext>
            </a:extLst>
          </p:cNvPr>
          <p:cNvSpPr txBox="1"/>
          <p:nvPr/>
        </p:nvSpPr>
        <p:spPr>
          <a:xfrm>
            <a:off x="2914996" y="2617633"/>
            <a:ext cx="7905403" cy="1200329"/>
          </a:xfrm>
          <a:prstGeom prst="rect">
            <a:avLst/>
          </a:prstGeom>
          <a:noFill/>
          <a:ln w="19050">
            <a:noFill/>
          </a:ln>
          <a:effectLst/>
        </p:spPr>
        <p:txBody>
          <a:bodyPr wrap="square" rtlCol="0">
            <a:spAutoFit/>
          </a:bodyPr>
          <a:lstStyle/>
          <a:p>
            <a:pPr lvl="0" algn="ctr"/>
            <a:r>
              <a:rPr lang="vi-VN" sz="3600" b="1" dirty="0">
                <a:solidFill>
                  <a:srgbClr val="207883"/>
                </a:solidFill>
                <a:latin typeface="Times New Roman" panose="02020603050405020304" pitchFamily="18" charset="0"/>
                <a:cs typeface="Times New Roman" panose="02020603050405020304" pitchFamily="18" charset="0"/>
              </a:rPr>
              <a:t>Cách</a:t>
            </a:r>
            <a:r>
              <a:rPr lang="vi-VN" sz="3600" b="1" dirty="0">
                <a:solidFill>
                  <a:srgbClr val="16727D"/>
                </a:solidFill>
                <a:latin typeface="Times New Roman" panose="02020603050405020304" pitchFamily="18" charset="0"/>
                <a:cs typeface="Times New Roman" panose="02020603050405020304" pitchFamily="18" charset="0"/>
              </a:rPr>
              <a:t> thể hiện thái độ tôn trọng đối với người lao </a:t>
            </a:r>
            <a:r>
              <a:rPr lang="vi-VN" sz="3600" b="1" dirty="0" smtClean="0">
                <a:solidFill>
                  <a:srgbClr val="16727D"/>
                </a:solidFill>
                <a:latin typeface="Times New Roman" panose="02020603050405020304" pitchFamily="18" charset="0"/>
                <a:cs typeface="Times New Roman" panose="02020603050405020304" pitchFamily="18" charset="0"/>
              </a:rPr>
              <a:t>động</a:t>
            </a:r>
            <a:r>
              <a:rPr lang="en-US" sz="3600" b="1" dirty="0" smtClean="0">
                <a:solidFill>
                  <a:srgbClr val="16727D"/>
                </a:solidFill>
                <a:latin typeface="Times New Roman" panose="02020603050405020304" pitchFamily="18" charset="0"/>
                <a:cs typeface="Times New Roman" panose="02020603050405020304" pitchFamily="18" charset="0"/>
              </a:rPr>
              <a:t>.</a:t>
            </a:r>
            <a:endParaRPr lang="en-US" sz="3600" b="1" u="none" dirty="0">
              <a:solidFill>
                <a:srgbClr val="16727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3719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ABA5B2B-6AAD-40C8-9EAE-F367E04FAB2D}"/>
              </a:ext>
            </a:extLst>
          </p:cNvPr>
          <p:cNvGrpSpPr/>
          <p:nvPr/>
        </p:nvGrpSpPr>
        <p:grpSpPr>
          <a:xfrm>
            <a:off x="0" y="116397"/>
            <a:ext cx="12192000" cy="6858000"/>
            <a:chOff x="0" y="0"/>
            <a:chExt cx="12192000" cy="6858000"/>
          </a:xfrm>
        </p:grpSpPr>
        <p:pic>
          <p:nvPicPr>
            <p:cNvPr id="15" name="图片 14">
              <a:extLst>
                <a:ext uri="{FF2B5EF4-FFF2-40B4-BE49-F238E27FC236}">
                  <a16:creationId xmlns:a16="http://schemas.microsoft.com/office/drawing/2014/main" id="{05D0EDD9-4C98-4BE7-8C03-97E504D49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8ACC23A4-4E0F-469B-9D11-9C6A37E58774}"/>
                </a:ext>
              </a:extLst>
            </p:cNvPr>
            <p:cNvGrpSpPr/>
            <p:nvPr/>
          </p:nvGrpSpPr>
          <p:grpSpPr>
            <a:xfrm>
              <a:off x="215900" y="205184"/>
              <a:ext cx="11760200" cy="6438454"/>
              <a:chOff x="215900" y="205184"/>
              <a:chExt cx="11760200" cy="6438454"/>
            </a:xfrm>
          </p:grpSpPr>
          <p:grpSp>
            <p:nvGrpSpPr>
              <p:cNvPr id="18" name="组合 17">
                <a:extLst>
                  <a:ext uri="{FF2B5EF4-FFF2-40B4-BE49-F238E27FC236}">
                    <a16:creationId xmlns:a16="http://schemas.microsoft.com/office/drawing/2014/main" id="{38F3C2E6-B1A4-4055-AF11-886C166FC17D}"/>
                  </a:ext>
                </a:extLst>
              </p:cNvPr>
              <p:cNvGrpSpPr/>
              <p:nvPr/>
            </p:nvGrpSpPr>
            <p:grpSpPr>
              <a:xfrm>
                <a:off x="215900" y="205184"/>
                <a:ext cx="11760200" cy="6438454"/>
                <a:chOff x="215900" y="205184"/>
                <a:chExt cx="11760200" cy="6438454"/>
              </a:xfrm>
            </p:grpSpPr>
            <p:sp>
              <p:nvSpPr>
                <p:cNvPr id="20" name="矩形 19">
                  <a:extLst>
                    <a:ext uri="{FF2B5EF4-FFF2-40B4-BE49-F238E27FC236}">
                      <a16:creationId xmlns:a16="http://schemas.microsoft.com/office/drawing/2014/main" id="{1282D5C6-8FD2-49B0-9EFC-10EB5909192F}"/>
                    </a:ext>
                  </a:extLst>
                </p:cNvPr>
                <p:cNvSpPr/>
                <p:nvPr/>
              </p:nvSpPr>
              <p:spPr>
                <a:xfrm>
                  <a:off x="215900" y="214361"/>
                  <a:ext cx="11760200" cy="642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21" name="TextBox 8">
                  <a:extLst>
                    <a:ext uri="{FF2B5EF4-FFF2-40B4-BE49-F238E27FC236}">
                      <a16:creationId xmlns:a16="http://schemas.microsoft.com/office/drawing/2014/main" id="{1E59416F-D99F-4FDB-A187-E0B63A16F78D}"/>
                    </a:ext>
                  </a:extLst>
                </p:cNvPr>
                <p:cNvSpPr txBox="1">
                  <a:spLocks noChangeArrowheads="1"/>
                </p:cNvSpPr>
                <p:nvPr/>
              </p:nvSpPr>
              <p:spPr bwMode="auto">
                <a:xfrm>
                  <a:off x="1257925" y="205184"/>
                  <a:ext cx="1018080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lvl="0" algn="ctr"/>
                  <a:r>
                    <a:rPr lang="en-US" sz="3200" b="1" dirty="0" err="1" smtClean="0">
                      <a:solidFill>
                        <a:srgbClr val="16727D"/>
                      </a:solidFill>
                      <a:latin typeface="Times New Roman" panose="02020603050405020304" pitchFamily="18" charset="0"/>
                      <a:cs typeface="Times New Roman" panose="02020603050405020304" pitchFamily="18" charset="0"/>
                    </a:rPr>
                    <a:t>Dưới</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đây</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là</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những</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cách</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thể</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hiện</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thái</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độ</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tôn</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trọng</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người</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lao</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động</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của</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Hoa</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và</a:t>
                  </a:r>
                  <a:r>
                    <a:rPr lang="en-US" sz="3200" b="1" dirty="0" smtClean="0">
                      <a:solidFill>
                        <a:srgbClr val="16727D"/>
                      </a:solidFill>
                      <a:latin typeface="Times New Roman" panose="02020603050405020304" pitchFamily="18" charset="0"/>
                      <a:cs typeface="Times New Roman" panose="02020603050405020304" pitchFamily="18" charset="0"/>
                    </a:rPr>
                    <a:t> </a:t>
                  </a:r>
                  <a:r>
                    <a:rPr lang="en-US" sz="3200" b="1" dirty="0" err="1" smtClean="0">
                      <a:solidFill>
                        <a:srgbClr val="16727D"/>
                      </a:solidFill>
                      <a:latin typeface="Times New Roman" panose="02020603050405020304" pitchFamily="18" charset="0"/>
                      <a:cs typeface="Times New Roman" panose="02020603050405020304" pitchFamily="18" charset="0"/>
                    </a:rPr>
                    <a:t>Hương</a:t>
                  </a:r>
                  <a:r>
                    <a:rPr lang="en-US" sz="3200" b="1" dirty="0" smtClean="0">
                      <a:solidFill>
                        <a:srgbClr val="16727D"/>
                      </a:solidFill>
                      <a:latin typeface="Times New Roman" panose="02020603050405020304" pitchFamily="18" charset="0"/>
                      <a:cs typeface="Times New Roman" panose="02020603050405020304" pitchFamily="18" charset="0"/>
                    </a:rPr>
                    <a:t>.</a:t>
                  </a:r>
                  <a:endParaRPr lang="en-US" sz="3200" b="1" i="0" dirty="0">
                    <a:solidFill>
                      <a:srgbClr val="16727D"/>
                    </a:solidFill>
                    <a:latin typeface="Times New Roman" panose="02020603050405020304" pitchFamily="18" charset="0"/>
                    <a:cs typeface="Times New Roman" panose="02020603050405020304" pitchFamily="18" charset="0"/>
                  </a:endParaRPr>
                </a:p>
              </p:txBody>
            </p:sp>
          </p:grpSp>
          <p:cxnSp>
            <p:nvCxnSpPr>
              <p:cNvPr id="19" name="直接连接符 18">
                <a:extLst>
                  <a:ext uri="{FF2B5EF4-FFF2-40B4-BE49-F238E27FC236}">
                    <a16:creationId xmlns:a16="http://schemas.microsoft.com/office/drawing/2014/main" id="{DB995EFF-9AEA-4B85-94D4-1E60B13AE556}"/>
                  </a:ext>
                </a:extLst>
              </p:cNvPr>
              <p:cNvCxnSpPr/>
              <p:nvPr/>
            </p:nvCxnSpPr>
            <p:spPr>
              <a:xfrm>
                <a:off x="2437475" y="1155700"/>
                <a:ext cx="7429634" cy="0"/>
              </a:xfrm>
              <a:prstGeom prst="line">
                <a:avLst/>
              </a:prstGeom>
              <a:ln>
                <a:solidFill>
                  <a:srgbClr val="16727D"/>
                </a:solidFill>
              </a:ln>
            </p:spPr>
            <p:style>
              <a:lnRef idx="1">
                <a:schemeClr val="accent1"/>
              </a:lnRef>
              <a:fillRef idx="0">
                <a:schemeClr val="accent1"/>
              </a:fillRef>
              <a:effectRef idx="0">
                <a:schemeClr val="accent1"/>
              </a:effectRef>
              <a:fontRef idx="minor">
                <a:schemeClr val="tx1"/>
              </a:fontRef>
            </p:style>
          </p:cxnSp>
        </p:grpSp>
      </p:grpSp>
      <p:sp>
        <p:nvSpPr>
          <p:cNvPr id="5" name="矩形 4">
            <a:extLst>
              <a:ext uri="{FF2B5EF4-FFF2-40B4-BE49-F238E27FC236}">
                <a16:creationId xmlns:a16="http://schemas.microsoft.com/office/drawing/2014/main" id="{03475370-ECB2-4EC8-97C5-C56A84E951C0}"/>
              </a:ext>
            </a:extLst>
          </p:cNvPr>
          <p:cNvSpPr/>
          <p:nvPr/>
        </p:nvSpPr>
        <p:spPr>
          <a:xfrm>
            <a:off x="454894" y="1379082"/>
            <a:ext cx="3370291" cy="197836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endParaRPr lang="zh-CN" altLang="en-US" sz="1400"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1F71F597-957C-409C-849D-17F64B50CBA3}"/>
              </a:ext>
            </a:extLst>
          </p:cNvPr>
          <p:cNvSpPr/>
          <p:nvPr/>
        </p:nvSpPr>
        <p:spPr>
          <a:xfrm>
            <a:off x="8152412" y="1359603"/>
            <a:ext cx="3370291" cy="287157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50000"/>
              </a:lnSpc>
            </a:pPr>
            <a:endParaRPr lang="zh-CN" altLang="en-US" sz="1400"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4607A33C-8D69-4A43-820E-2A76799ED43E}"/>
              </a:ext>
            </a:extLst>
          </p:cNvPr>
          <p:cNvSpPr/>
          <p:nvPr/>
        </p:nvSpPr>
        <p:spPr>
          <a:xfrm>
            <a:off x="4250043" y="1364209"/>
            <a:ext cx="3467294" cy="237915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lvl="0" algn="ctr"/>
            <a:endParaRPr lang="en-US" sz="1200" b="0" i="0" u="none" dirty="0">
              <a:solidFill>
                <a:srgbClr val="FFFFFF"/>
              </a:solidFill>
              <a:latin typeface="Times New Roman" panose="02020603050405020304" pitchFamily="18" charset="0"/>
              <a:cs typeface="Times New Roman" panose="02020603050405020304" pitchFamily="18" charset="0"/>
            </a:endParaRPr>
          </a:p>
        </p:txBody>
      </p:sp>
      <p:sp>
        <p:nvSpPr>
          <p:cNvPr id="10" name="TextBox 8">
            <a:extLst>
              <a:ext uri="{FF2B5EF4-FFF2-40B4-BE49-F238E27FC236}">
                <a16:creationId xmlns:a16="http://schemas.microsoft.com/office/drawing/2014/main" id="{8F1FC61C-AC17-4F2E-AAB3-D99F805AC2C1}"/>
              </a:ext>
            </a:extLst>
          </p:cNvPr>
          <p:cNvSpPr txBox="1"/>
          <p:nvPr/>
        </p:nvSpPr>
        <p:spPr>
          <a:xfrm>
            <a:off x="1380695" y="4541579"/>
            <a:ext cx="9483518" cy="738664"/>
          </a:xfrm>
          <a:prstGeom prst="rect">
            <a:avLst/>
          </a:prstGeom>
          <a:noFill/>
        </p:spPr>
        <p:txBody>
          <a:bodyPr wrap="square" lIns="0" tIns="0" rIns="0" bIns="0" rtlCol="0">
            <a:spAutoFit/>
          </a:bodyPr>
          <a:lstStyle/>
          <a:p>
            <a:pPr marL="0" lvl="0" algn="ctr"/>
            <a:r>
              <a:rPr lang="en-US" sz="1200" b="0" i="0" u="none" dirty="0">
                <a:solidFill>
                  <a:srgbClr val="FFFFFF"/>
                </a:solidFill>
                <a:latin typeface="Times New Roman" panose="02020603050405020304" pitchFamily="18" charset="0"/>
                <a:cs typeface="Times New Roman" panose="02020603050405020304" pitchFamily="18" charset="0"/>
              </a:rPr>
              <a:t>Write the content... Click to input the specific text in this column to briefly explain the sub item content. This is the concept diagram. Please modify it according to your specific content. Write the content... Click to input the specific text in this column to briefly explain the sub item content. This is the concept diagram. Please modify it according to your specific content. Write the content... Click to input the specific text in this column to briefly explain the sub item content. This is the concept diagram. Please modify it according to your specific content.</a:t>
            </a:r>
          </a:p>
        </p:txBody>
      </p:sp>
      <p:sp>
        <p:nvSpPr>
          <p:cNvPr id="4" name="TextBox 3"/>
          <p:cNvSpPr txBox="1"/>
          <p:nvPr/>
        </p:nvSpPr>
        <p:spPr>
          <a:xfrm>
            <a:off x="496459" y="1388234"/>
            <a:ext cx="3202706" cy="984885"/>
          </a:xfrm>
          <a:prstGeom prst="rect">
            <a:avLst/>
          </a:prstGeom>
          <a:noFill/>
        </p:spPr>
        <p:txBody>
          <a:bodyPr wrap="square" rtlCol="0">
            <a:spAutoFit/>
          </a:bodyPr>
          <a:lstStyle/>
          <a:p>
            <a:pPr algn="ctr"/>
            <a:r>
              <a:rPr lang="en-US" altLang="zh-CN" sz="2000" b="1" dirty="0" err="1">
                <a:latin typeface="Times New Roman" panose="02020603050405020304" pitchFamily="18" charset="0"/>
                <a:ea typeface="字魂35号-经典雅黑" panose="02000000000000000000" pitchFamily="2" charset="-122"/>
                <a:cs typeface="Times New Roman" panose="02020603050405020304" pitchFamily="18" charset="0"/>
              </a:rPr>
              <a:t>Hiểu</a:t>
            </a:r>
            <a:r>
              <a:rPr lang="en-US" altLang="zh-CN" sz="20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000" b="1" dirty="0" err="1">
                <a:latin typeface="Times New Roman" panose="02020603050405020304" pitchFamily="18" charset="0"/>
                <a:ea typeface="字魂35号-经典雅黑" panose="02000000000000000000" pitchFamily="2" charset="-122"/>
                <a:cs typeface="Times New Roman" panose="02020603050405020304" pitchFamily="18" charset="0"/>
              </a:rPr>
              <a:t>biết</a:t>
            </a:r>
            <a:r>
              <a:rPr lang="en-US" altLang="zh-CN" sz="20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000" b="1" dirty="0" err="1">
                <a:latin typeface="Times New Roman" panose="02020603050405020304" pitchFamily="18" charset="0"/>
                <a:ea typeface="字魂35号-经典雅黑" panose="02000000000000000000" pitchFamily="2" charset="-122"/>
                <a:cs typeface="Times New Roman" panose="02020603050405020304" pitchFamily="18" charset="0"/>
              </a:rPr>
              <a:t>giá</a:t>
            </a:r>
            <a:r>
              <a:rPr lang="en-US" altLang="zh-CN" sz="20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000" b="1" dirty="0" err="1">
                <a:latin typeface="Times New Roman" panose="02020603050405020304" pitchFamily="18" charset="0"/>
                <a:ea typeface="字魂35号-经典雅黑" panose="02000000000000000000" pitchFamily="2" charset="-122"/>
                <a:cs typeface="Times New Roman" panose="02020603050405020304" pitchFamily="18" charset="0"/>
              </a:rPr>
              <a:t>trị</a:t>
            </a:r>
            <a:r>
              <a:rPr lang="en-US" altLang="zh-CN" sz="20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000" b="1" dirty="0" err="1">
                <a:latin typeface="Times New Roman" panose="02020603050405020304" pitchFamily="18" charset="0"/>
                <a:ea typeface="字魂35号-经典雅黑" panose="02000000000000000000" pitchFamily="2" charset="-122"/>
                <a:cs typeface="Times New Roman" panose="02020603050405020304" pitchFamily="18" charset="0"/>
              </a:rPr>
              <a:t>của</a:t>
            </a:r>
            <a:r>
              <a:rPr lang="en-US" altLang="zh-CN" sz="20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000" b="1" dirty="0" err="1">
                <a:latin typeface="Times New Roman" panose="02020603050405020304" pitchFamily="18" charset="0"/>
                <a:ea typeface="字魂35号-经典雅黑" panose="02000000000000000000" pitchFamily="2" charset="-122"/>
                <a:cs typeface="Times New Roman" panose="02020603050405020304" pitchFamily="18" charset="0"/>
              </a:rPr>
              <a:t>các</a:t>
            </a:r>
            <a:r>
              <a:rPr lang="en-US" altLang="zh-CN" sz="20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000" b="1" dirty="0" err="1">
                <a:latin typeface="Times New Roman" panose="02020603050405020304" pitchFamily="18" charset="0"/>
                <a:ea typeface="字魂35号-经典雅黑" panose="02000000000000000000" pitchFamily="2" charset="-122"/>
                <a:cs typeface="Times New Roman" panose="02020603050405020304" pitchFamily="18" charset="0"/>
              </a:rPr>
              <a:t>nghề</a:t>
            </a:r>
            <a:endParaRPr lang="zh-CN" altLang="en-US" sz="2000" b="1" dirty="0">
              <a:latin typeface="Times New Roman" panose="02020603050405020304" pitchFamily="18" charset="0"/>
              <a:ea typeface="字魂35号-经典雅黑" panose="02000000000000000000" pitchFamily="2" charset="-122"/>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78816" y="2160470"/>
            <a:ext cx="3174717" cy="830997"/>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 Chia </a:t>
            </a:r>
            <a:r>
              <a:rPr lang="en-US" sz="1600" b="1" dirty="0" err="1" smtClean="0">
                <a:latin typeface="Times New Roman" panose="02020603050405020304" pitchFamily="18" charset="0"/>
                <a:cs typeface="Times New Roman" panose="02020603050405020304" pitchFamily="18" charset="0"/>
              </a:rPr>
              <a:t>sẻ</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để</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mọi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người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trong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xã</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hội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có</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nhiều</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nghề</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khác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nhau</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và</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tất</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cả</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mọi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nghề</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đều</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quan</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trọng</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22" name="矩形 6">
            <a:extLst>
              <a:ext uri="{FF2B5EF4-FFF2-40B4-BE49-F238E27FC236}">
                <a16:creationId xmlns:a16="http://schemas.microsoft.com/office/drawing/2014/main" id="{1F71F597-957C-409C-849D-17F64B50CBA3}"/>
              </a:ext>
            </a:extLst>
          </p:cNvPr>
          <p:cNvSpPr/>
          <p:nvPr/>
        </p:nvSpPr>
        <p:spPr>
          <a:xfrm>
            <a:off x="4259049" y="3941899"/>
            <a:ext cx="3450668" cy="227602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endParaRPr lang="zh-CN" altLang="en-US" sz="1400"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3" name="矩形 7">
            <a:extLst>
              <a:ext uri="{FF2B5EF4-FFF2-40B4-BE49-F238E27FC236}">
                <a16:creationId xmlns:a16="http://schemas.microsoft.com/office/drawing/2014/main" id="{4607A33C-8D69-4A43-820E-2A76799ED43E}"/>
              </a:ext>
            </a:extLst>
          </p:cNvPr>
          <p:cNvSpPr/>
          <p:nvPr/>
        </p:nvSpPr>
        <p:spPr>
          <a:xfrm>
            <a:off x="461303" y="3601917"/>
            <a:ext cx="3370291" cy="2347945"/>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lvl="0" algn="ctr"/>
            <a:endParaRPr lang="en-US" sz="1200" b="0" i="0" u="none" dirty="0">
              <a:solidFill>
                <a:srgbClr val="FFFFFF"/>
              </a:solidFill>
              <a:latin typeface="Times New Roman" panose="02020603050405020304" pitchFamily="18" charset="0"/>
              <a:cs typeface="Times New Roman" panose="02020603050405020304" pitchFamily="18" charset="0"/>
            </a:endParaRPr>
          </a:p>
        </p:txBody>
      </p:sp>
      <p:sp>
        <p:nvSpPr>
          <p:cNvPr id="24" name="矩形 7">
            <a:extLst>
              <a:ext uri="{FF2B5EF4-FFF2-40B4-BE49-F238E27FC236}">
                <a16:creationId xmlns:a16="http://schemas.microsoft.com/office/drawing/2014/main" id="{4607A33C-8D69-4A43-820E-2A76799ED43E}"/>
              </a:ext>
            </a:extLst>
          </p:cNvPr>
          <p:cNvSpPr/>
          <p:nvPr/>
        </p:nvSpPr>
        <p:spPr>
          <a:xfrm>
            <a:off x="8122453" y="4403106"/>
            <a:ext cx="3370291" cy="199007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lvl="0" algn="ctr"/>
            <a:endParaRPr lang="en-US" sz="1200" b="0" i="0" u="none" dirty="0">
              <a:solidFill>
                <a:srgbClr val="FFFF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314767" y="1391005"/>
            <a:ext cx="3322193" cy="646331"/>
          </a:xfrm>
          <a:prstGeom prst="rect">
            <a:avLst/>
          </a:prstGeom>
          <a:no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Sẵn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sàng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hỗ</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cùng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người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lao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cần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thiết</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4250044" y="2347058"/>
            <a:ext cx="3467294" cy="1077218"/>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Không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cần</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ngại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khi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ngồi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cùng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mẹ</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bán</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rau</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đẩy</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xe</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thồ</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cùng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bố</a:t>
            </a:r>
            <a:r>
              <a:rPr lang="en-US" sz="1600" b="1" dirty="0" smtClean="0">
                <a:latin typeface="Times New Roman" panose="02020603050405020304" pitchFamily="18" charset="0"/>
                <a:cs typeface="Times New Roman" panose="02020603050405020304" pitchFamily="18" charset="0"/>
              </a:rPr>
              <a:t>.</a:t>
            </a:r>
            <a:br>
              <a:rPr lang="en-US" sz="1600" b="1" dirty="0" smtClean="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Sẵn</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lòng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giúp</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cô</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lao</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công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đẩy</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xe</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rác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nặng</a:t>
            </a:r>
            <a:r>
              <a:rPr lang="en-US" sz="1600" b="1" dirty="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hay </a:t>
            </a:r>
            <a:r>
              <a:rPr lang="en-US" sz="1600" b="1" dirty="0" err="1" smtClean="0">
                <a:latin typeface="Times New Roman" panose="02020603050405020304" pitchFamily="18" charset="0"/>
                <a:cs typeface="Times New Roman" panose="02020603050405020304" pitchFamily="18" charset="0"/>
              </a:rPr>
              <a:t>bê</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đồ</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cùng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chú</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thợ</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xây</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136006" y="1342051"/>
            <a:ext cx="3403105" cy="646331"/>
          </a:xfrm>
          <a:prstGeom prst="rect">
            <a:avLst/>
          </a:prstGeom>
          <a:no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Ghi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nhận</a:t>
            </a:r>
            <a:r>
              <a:rPr lang="en-US" b="1" dirty="0" smtClean="0">
                <a:latin typeface="Times New Roman" panose="02020603050405020304" pitchFamily="18" charset="0"/>
                <a:cs typeface="Times New Roman" panose="02020603050405020304" pitchFamily="18" charset="0"/>
              </a:rPr>
              <a:t>, ca </a:t>
            </a:r>
            <a:r>
              <a:rPr lang="en-US" b="1" dirty="0" err="1" smtClean="0">
                <a:latin typeface="Times New Roman" panose="02020603050405020304" pitchFamily="18" charset="0"/>
                <a:cs typeface="Times New Roman" panose="02020603050405020304" pitchFamily="18" charset="0"/>
              </a:rPr>
              <a:t>ngợi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đóng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góp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của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lao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động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nghề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ngiệp</a:t>
            </a:r>
            <a:endParaRPr lang="en-US"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8122453" y="2255557"/>
            <a:ext cx="3562524" cy="1569660"/>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Sáng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tạo</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tác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phẩm</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nghệ</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thuật</a:t>
            </a:r>
            <a:r>
              <a:rPr lang="en-US" sz="1600" b="1" dirty="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ca </a:t>
            </a:r>
            <a:r>
              <a:rPr lang="en-US" sz="1600" b="1" dirty="0" err="1" smtClean="0">
                <a:latin typeface="Times New Roman" panose="02020603050405020304" pitchFamily="18" charset="0"/>
                <a:cs typeface="Times New Roman" panose="02020603050405020304" pitchFamily="18" charset="0"/>
              </a:rPr>
              <a:t>ngợi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nghề</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nghiệp:Bài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căn,thơ</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tranh</a:t>
            </a:r>
            <a:r>
              <a:rPr lang="en-US" sz="1600" b="1" dirty="0" smtClean="0">
                <a:latin typeface="Times New Roman" panose="02020603050405020304" pitchFamily="18" charset="0"/>
                <a:cs typeface="Times New Roman" panose="02020603050405020304" pitchFamily="18" charset="0"/>
              </a:rPr>
              <a:t>….</a:t>
            </a:r>
            <a:br>
              <a:rPr lang="en-US" sz="1600" b="1" dirty="0" smtClean="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Tuyên</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truyền</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những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tấm</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gương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sáng</a:t>
            </a:r>
            <a:r>
              <a:rPr lang="en-US" sz="1600" b="1" dirty="0" smtClean="0">
                <a:latin typeface="Times New Roman" panose="02020603050405020304" pitchFamily="18" charset="0"/>
                <a:cs typeface="Times New Roman" panose="02020603050405020304" pitchFamily="18" charset="0"/>
              </a:rPr>
              <a:t> , </a:t>
            </a:r>
            <a:r>
              <a:rPr lang="en-US" sz="1600" b="1" dirty="0" err="1" smtClean="0">
                <a:latin typeface="Times New Roman" panose="02020603050405020304" pitchFamily="18" charset="0"/>
                <a:cs typeface="Times New Roman" panose="02020603050405020304" pitchFamily="18" charset="0"/>
              </a:rPr>
              <a:t>những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đóng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góp</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xã</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hội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trong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mọi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nghề</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nghiệp</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4371306" y="4019028"/>
            <a:ext cx="3209114" cy="369332"/>
          </a:xfrm>
          <a:prstGeom prst="rect">
            <a:avLst/>
          </a:prstGeom>
          <a:no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Trân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trọng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sản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phẩm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lao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động</a:t>
            </a:r>
            <a:endParaRPr lang="en-US"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16468" y="3545397"/>
            <a:ext cx="3182697" cy="646331"/>
          </a:xfrm>
          <a:prstGeom prst="rect">
            <a:avLst/>
          </a:prstGeom>
          <a:no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Cởi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mở</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chan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hoà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với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mọi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người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lao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động</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461303" y="4277971"/>
            <a:ext cx="3396714" cy="1384995"/>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Luôn</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tươi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cười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vui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vẻ</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chào</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hỏi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mọi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người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làm</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các</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nghề</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nhau</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tại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trường</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khu</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dân</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cư</a:t>
            </a:r>
            <a:r>
              <a:rPr lang="en-US" sz="1400" b="1" dirty="0" smtClean="0">
                <a:latin typeface="Times New Roman" panose="02020603050405020304" pitchFamily="18" charset="0"/>
                <a:cs typeface="Times New Roman" panose="02020603050405020304" pitchFamily="18" charset="0"/>
              </a:rPr>
              <a:t>.</a:t>
            </a:r>
          </a:p>
          <a:p>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Nói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lời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động</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viên</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tinh</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thần</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thăm</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hỏi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chân</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thành</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với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người</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lao</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động</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trong</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những</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tình</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huống</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phù</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hợp</a:t>
            </a:r>
            <a:r>
              <a:rPr lang="en-US" sz="1400" b="1" dirty="0" smtClean="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4269046" y="4497198"/>
            <a:ext cx="3544562" cy="1323439"/>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Không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lãng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phí</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đồ</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ăn</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thức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uống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Công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sức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lao</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động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của</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bố</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mẹ</a:t>
            </a:r>
            <a:r>
              <a:rPr lang="en-US" sz="1600" b="1" dirty="0" smtClean="0">
                <a:latin typeface="Times New Roman" panose="02020603050405020304" pitchFamily="18" charset="0"/>
                <a:cs typeface="Times New Roman" panose="02020603050405020304" pitchFamily="18" charset="0"/>
              </a:rPr>
              <a:t>).</a:t>
            </a:r>
            <a:br>
              <a:rPr lang="en-US" sz="1600" b="1" dirty="0" smtClean="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Giữ</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gìn</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đường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làng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ngõ</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phố</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sạch</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sẽ</a:t>
            </a:r>
            <a:r>
              <a:rPr lang="en-US" sz="1600" b="1" dirty="0" smtClean="0">
                <a:latin typeface="Times New Roman" panose="02020603050405020304" pitchFamily="18" charset="0"/>
                <a:cs typeface="Times New Roman" panose="02020603050405020304" pitchFamily="18" charset="0"/>
              </a:rPr>
              <a:t>(</a:t>
            </a:r>
            <a:r>
              <a:rPr lang="en-US" sz="1600" b="1" dirty="0" err="1" smtClean="0">
                <a:latin typeface="Times New Roman" panose="02020603050405020304" pitchFamily="18" charset="0"/>
                <a:cs typeface="Times New Roman" panose="02020603050405020304" pitchFamily="18" charset="0"/>
              </a:rPr>
              <a:t>Công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sức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của</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các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cô</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chú</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vệ</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sinh</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môi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trường</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229619" y="4682327"/>
            <a:ext cx="3209114" cy="1384995"/>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nào</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8955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1000" fill="hold"/>
                                        <p:tgtEl>
                                          <p:spTgt spid="31"/>
                                        </p:tgtEl>
                                        <p:attrNameLst>
                                          <p:attrName>ppt_w</p:attrName>
                                        </p:attrNameLst>
                                      </p:cBhvr>
                                      <p:tavLst>
                                        <p:tav tm="0">
                                          <p:val>
                                            <p:fltVal val="0"/>
                                          </p:val>
                                        </p:tav>
                                        <p:tav tm="100000">
                                          <p:val>
                                            <p:strVal val="#ppt_w"/>
                                          </p:val>
                                        </p:tav>
                                      </p:tavLst>
                                    </p:anim>
                                    <p:anim calcmode="lin" valueType="num">
                                      <p:cBhvr>
                                        <p:cTn id="54" dur="1000" fill="hold"/>
                                        <p:tgtEl>
                                          <p:spTgt spid="31"/>
                                        </p:tgtEl>
                                        <p:attrNameLst>
                                          <p:attrName>ppt_h</p:attrName>
                                        </p:attrNameLst>
                                      </p:cBhvr>
                                      <p:tavLst>
                                        <p:tav tm="0">
                                          <p:val>
                                            <p:fltVal val="0"/>
                                          </p:val>
                                        </p:tav>
                                        <p:tav tm="100000">
                                          <p:val>
                                            <p:strVal val="#ppt_h"/>
                                          </p:val>
                                        </p:tav>
                                      </p:tavLst>
                                    </p:anim>
                                    <p:anim calcmode="lin" valueType="num">
                                      <p:cBhvr>
                                        <p:cTn id="55" dur="1000" fill="hold"/>
                                        <p:tgtEl>
                                          <p:spTgt spid="31"/>
                                        </p:tgtEl>
                                        <p:attrNameLst>
                                          <p:attrName>style.rotation</p:attrName>
                                        </p:attrNameLst>
                                      </p:cBhvr>
                                      <p:tavLst>
                                        <p:tav tm="0">
                                          <p:val>
                                            <p:fltVal val="90"/>
                                          </p:val>
                                        </p:tav>
                                        <p:tav tm="100000">
                                          <p:val>
                                            <p:fltVal val="0"/>
                                          </p:val>
                                        </p:tav>
                                      </p:tavLst>
                                    </p:anim>
                                    <p:animEffect transition="in" filter="fade">
                                      <p:cBhvr>
                                        <p:cTn id="56" dur="1000"/>
                                        <p:tgtEl>
                                          <p:spTgt spid="3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1000" fill="hold"/>
                                        <p:tgtEl>
                                          <p:spTgt spid="32"/>
                                        </p:tgtEl>
                                        <p:attrNameLst>
                                          <p:attrName>ppt_w</p:attrName>
                                        </p:attrNameLst>
                                      </p:cBhvr>
                                      <p:tavLst>
                                        <p:tav tm="0">
                                          <p:val>
                                            <p:fltVal val="0"/>
                                          </p:val>
                                        </p:tav>
                                        <p:tav tm="100000">
                                          <p:val>
                                            <p:strVal val="#ppt_w"/>
                                          </p:val>
                                        </p:tav>
                                      </p:tavLst>
                                    </p:anim>
                                    <p:anim calcmode="lin" valueType="num">
                                      <p:cBhvr>
                                        <p:cTn id="60" dur="1000" fill="hold"/>
                                        <p:tgtEl>
                                          <p:spTgt spid="32"/>
                                        </p:tgtEl>
                                        <p:attrNameLst>
                                          <p:attrName>ppt_h</p:attrName>
                                        </p:attrNameLst>
                                      </p:cBhvr>
                                      <p:tavLst>
                                        <p:tav tm="0">
                                          <p:val>
                                            <p:fltVal val="0"/>
                                          </p:val>
                                        </p:tav>
                                        <p:tav tm="100000">
                                          <p:val>
                                            <p:strVal val="#ppt_h"/>
                                          </p:val>
                                        </p:tav>
                                      </p:tavLst>
                                    </p:anim>
                                    <p:anim calcmode="lin" valueType="num">
                                      <p:cBhvr>
                                        <p:cTn id="61" dur="1000" fill="hold"/>
                                        <p:tgtEl>
                                          <p:spTgt spid="32"/>
                                        </p:tgtEl>
                                        <p:attrNameLst>
                                          <p:attrName>style.rotation</p:attrName>
                                        </p:attrNameLst>
                                      </p:cBhvr>
                                      <p:tavLst>
                                        <p:tav tm="0">
                                          <p:val>
                                            <p:fltVal val="90"/>
                                          </p:val>
                                        </p:tav>
                                        <p:tav tm="100000">
                                          <p:val>
                                            <p:fltVal val="0"/>
                                          </p:val>
                                        </p:tav>
                                      </p:tavLst>
                                    </p:anim>
                                    <p:animEffect transition="in" filter="fade">
                                      <p:cBhvr>
                                        <p:cTn id="62" dur="1000"/>
                                        <p:tgtEl>
                                          <p:spTgt spid="3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fltVal val="0"/>
                                          </p:val>
                                        </p:tav>
                                        <p:tav tm="100000">
                                          <p:val>
                                            <p:strVal val="#ppt_w"/>
                                          </p:val>
                                        </p:tav>
                                      </p:tavLst>
                                    </p:anim>
                                    <p:anim calcmode="lin" valueType="num">
                                      <p:cBhvr>
                                        <p:cTn id="66" dur="1000" fill="hold"/>
                                        <p:tgtEl>
                                          <p:spTgt spid="23"/>
                                        </p:tgtEl>
                                        <p:attrNameLst>
                                          <p:attrName>ppt_h</p:attrName>
                                        </p:attrNameLst>
                                      </p:cBhvr>
                                      <p:tavLst>
                                        <p:tav tm="0">
                                          <p:val>
                                            <p:fltVal val="0"/>
                                          </p:val>
                                        </p:tav>
                                        <p:tav tm="100000">
                                          <p:val>
                                            <p:strVal val="#ppt_h"/>
                                          </p:val>
                                        </p:tav>
                                      </p:tavLst>
                                    </p:anim>
                                    <p:anim calcmode="lin" valueType="num">
                                      <p:cBhvr>
                                        <p:cTn id="67" dur="1000" fill="hold"/>
                                        <p:tgtEl>
                                          <p:spTgt spid="23"/>
                                        </p:tgtEl>
                                        <p:attrNameLst>
                                          <p:attrName>style.rotation</p:attrName>
                                        </p:attrNameLst>
                                      </p:cBhvr>
                                      <p:tavLst>
                                        <p:tav tm="0">
                                          <p:val>
                                            <p:fltVal val="90"/>
                                          </p:val>
                                        </p:tav>
                                        <p:tav tm="100000">
                                          <p:val>
                                            <p:fltVal val="0"/>
                                          </p:val>
                                        </p:tav>
                                      </p:tavLst>
                                    </p:anim>
                                    <p:animEffect transition="in" filter="fade">
                                      <p:cBhvr>
                                        <p:cTn id="68" dur="10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randombar(horizontal)">
                                      <p:cBhvr>
                                        <p:cTn id="73" dur="500"/>
                                        <p:tgtEl>
                                          <p:spTgt spid="30"/>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randombar(horizontal)">
                                      <p:cBhvr>
                                        <p:cTn id="76" dur="500"/>
                                        <p:tgtEl>
                                          <p:spTgt spid="22"/>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randombar(horizontal)">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80">
                                          <p:stCondLst>
                                            <p:cond delay="0"/>
                                          </p:stCondLst>
                                        </p:cTn>
                                        <p:tgtEl>
                                          <p:spTgt spid="24"/>
                                        </p:tgtEl>
                                      </p:cBhvr>
                                    </p:animEffect>
                                    <p:anim calcmode="lin" valueType="num">
                                      <p:cBhvr>
                                        <p:cTn id="8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0" dur="26">
                                          <p:stCondLst>
                                            <p:cond delay="650"/>
                                          </p:stCondLst>
                                        </p:cTn>
                                        <p:tgtEl>
                                          <p:spTgt spid="24"/>
                                        </p:tgtEl>
                                      </p:cBhvr>
                                      <p:to x="100000" y="60000"/>
                                    </p:animScale>
                                    <p:animScale>
                                      <p:cBhvr>
                                        <p:cTn id="91" dur="166" decel="50000">
                                          <p:stCondLst>
                                            <p:cond delay="676"/>
                                          </p:stCondLst>
                                        </p:cTn>
                                        <p:tgtEl>
                                          <p:spTgt spid="24"/>
                                        </p:tgtEl>
                                      </p:cBhvr>
                                      <p:to x="100000" y="100000"/>
                                    </p:animScale>
                                    <p:animScale>
                                      <p:cBhvr>
                                        <p:cTn id="92" dur="26">
                                          <p:stCondLst>
                                            <p:cond delay="1312"/>
                                          </p:stCondLst>
                                        </p:cTn>
                                        <p:tgtEl>
                                          <p:spTgt spid="24"/>
                                        </p:tgtEl>
                                      </p:cBhvr>
                                      <p:to x="100000" y="80000"/>
                                    </p:animScale>
                                    <p:animScale>
                                      <p:cBhvr>
                                        <p:cTn id="93" dur="166" decel="50000">
                                          <p:stCondLst>
                                            <p:cond delay="1338"/>
                                          </p:stCondLst>
                                        </p:cTn>
                                        <p:tgtEl>
                                          <p:spTgt spid="24"/>
                                        </p:tgtEl>
                                      </p:cBhvr>
                                      <p:to x="100000" y="100000"/>
                                    </p:animScale>
                                    <p:animScale>
                                      <p:cBhvr>
                                        <p:cTn id="94" dur="26">
                                          <p:stCondLst>
                                            <p:cond delay="1642"/>
                                          </p:stCondLst>
                                        </p:cTn>
                                        <p:tgtEl>
                                          <p:spTgt spid="24"/>
                                        </p:tgtEl>
                                      </p:cBhvr>
                                      <p:to x="100000" y="90000"/>
                                    </p:animScale>
                                    <p:animScale>
                                      <p:cBhvr>
                                        <p:cTn id="95" dur="166" decel="50000">
                                          <p:stCondLst>
                                            <p:cond delay="1668"/>
                                          </p:stCondLst>
                                        </p:cTn>
                                        <p:tgtEl>
                                          <p:spTgt spid="24"/>
                                        </p:tgtEl>
                                      </p:cBhvr>
                                      <p:to x="100000" y="100000"/>
                                    </p:animScale>
                                    <p:animScale>
                                      <p:cBhvr>
                                        <p:cTn id="96" dur="26">
                                          <p:stCondLst>
                                            <p:cond delay="1808"/>
                                          </p:stCondLst>
                                        </p:cTn>
                                        <p:tgtEl>
                                          <p:spTgt spid="24"/>
                                        </p:tgtEl>
                                      </p:cBhvr>
                                      <p:to x="100000" y="95000"/>
                                    </p:animScale>
                                    <p:animScale>
                                      <p:cBhvr>
                                        <p:cTn id="97" dur="166" decel="50000">
                                          <p:stCondLst>
                                            <p:cond delay="1834"/>
                                          </p:stCondLst>
                                        </p:cTn>
                                        <p:tgtEl>
                                          <p:spTgt spid="24"/>
                                        </p:tgtEl>
                                      </p:cBhvr>
                                      <p:to x="100000" y="100000"/>
                                    </p:animScale>
                                  </p:childTnLst>
                                </p:cTn>
                              </p:par>
                              <p:par>
                                <p:cTn id="98" presetID="26"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down)">
                                      <p:cBhvr>
                                        <p:cTn id="100" dur="580">
                                          <p:stCondLst>
                                            <p:cond delay="0"/>
                                          </p:stCondLst>
                                        </p:cTn>
                                        <p:tgtEl>
                                          <p:spTgt spid="34"/>
                                        </p:tgtEl>
                                      </p:cBhvr>
                                    </p:animEffect>
                                    <p:anim calcmode="lin" valueType="num">
                                      <p:cBhvr>
                                        <p:cTn id="101"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06" dur="26">
                                          <p:stCondLst>
                                            <p:cond delay="650"/>
                                          </p:stCondLst>
                                        </p:cTn>
                                        <p:tgtEl>
                                          <p:spTgt spid="34"/>
                                        </p:tgtEl>
                                      </p:cBhvr>
                                      <p:to x="100000" y="60000"/>
                                    </p:animScale>
                                    <p:animScale>
                                      <p:cBhvr>
                                        <p:cTn id="107" dur="166" decel="50000">
                                          <p:stCondLst>
                                            <p:cond delay="676"/>
                                          </p:stCondLst>
                                        </p:cTn>
                                        <p:tgtEl>
                                          <p:spTgt spid="34"/>
                                        </p:tgtEl>
                                      </p:cBhvr>
                                      <p:to x="100000" y="100000"/>
                                    </p:animScale>
                                    <p:animScale>
                                      <p:cBhvr>
                                        <p:cTn id="108" dur="26">
                                          <p:stCondLst>
                                            <p:cond delay="1312"/>
                                          </p:stCondLst>
                                        </p:cTn>
                                        <p:tgtEl>
                                          <p:spTgt spid="34"/>
                                        </p:tgtEl>
                                      </p:cBhvr>
                                      <p:to x="100000" y="80000"/>
                                    </p:animScale>
                                    <p:animScale>
                                      <p:cBhvr>
                                        <p:cTn id="109" dur="166" decel="50000">
                                          <p:stCondLst>
                                            <p:cond delay="1338"/>
                                          </p:stCondLst>
                                        </p:cTn>
                                        <p:tgtEl>
                                          <p:spTgt spid="34"/>
                                        </p:tgtEl>
                                      </p:cBhvr>
                                      <p:to x="100000" y="100000"/>
                                    </p:animScale>
                                    <p:animScale>
                                      <p:cBhvr>
                                        <p:cTn id="110" dur="26">
                                          <p:stCondLst>
                                            <p:cond delay="1642"/>
                                          </p:stCondLst>
                                        </p:cTn>
                                        <p:tgtEl>
                                          <p:spTgt spid="34"/>
                                        </p:tgtEl>
                                      </p:cBhvr>
                                      <p:to x="100000" y="90000"/>
                                    </p:animScale>
                                    <p:animScale>
                                      <p:cBhvr>
                                        <p:cTn id="111" dur="166" decel="50000">
                                          <p:stCondLst>
                                            <p:cond delay="1668"/>
                                          </p:stCondLst>
                                        </p:cTn>
                                        <p:tgtEl>
                                          <p:spTgt spid="34"/>
                                        </p:tgtEl>
                                      </p:cBhvr>
                                      <p:to x="100000" y="100000"/>
                                    </p:animScale>
                                    <p:animScale>
                                      <p:cBhvr>
                                        <p:cTn id="112" dur="26">
                                          <p:stCondLst>
                                            <p:cond delay="1808"/>
                                          </p:stCondLst>
                                        </p:cTn>
                                        <p:tgtEl>
                                          <p:spTgt spid="34"/>
                                        </p:tgtEl>
                                      </p:cBhvr>
                                      <p:to x="100000" y="95000"/>
                                    </p:animScale>
                                    <p:animScale>
                                      <p:cBhvr>
                                        <p:cTn id="113"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4" grpId="0"/>
      <p:bldP spid="11" grpId="0"/>
      <p:bldP spid="22" grpId="0" animBg="1"/>
      <p:bldP spid="23" grpId="0" animBg="1"/>
      <p:bldP spid="24" grpId="0" animBg="1"/>
      <p:bldP spid="25" grpId="0"/>
      <p:bldP spid="26" grpId="0"/>
      <p:bldP spid="12" grpId="0"/>
      <p:bldP spid="27"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alpha val="32000"/>
              </a:schemeClr>
            </a:gs>
            <a:gs pos="53000">
              <a:schemeClr val="accent2">
                <a:lumMod val="40000"/>
                <a:lumOff val="60000"/>
              </a:schemeClr>
            </a:gs>
            <a:gs pos="83000">
              <a:schemeClr val="accent2">
                <a:lumMod val="60000"/>
                <a:lumOff val="4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id="{03475370-ECB2-4EC8-97C5-C56A84E951C0}"/>
              </a:ext>
            </a:extLst>
          </p:cNvPr>
          <p:cNvSpPr/>
          <p:nvPr/>
        </p:nvSpPr>
        <p:spPr>
          <a:xfrm>
            <a:off x="967311" y="664707"/>
            <a:ext cx="4098056" cy="1887994"/>
          </a:xfrm>
          <a:prstGeom prst="rect">
            <a:avLst/>
          </a:prstGeom>
          <a:gradFill>
            <a:gsLst>
              <a:gs pos="0">
                <a:schemeClr val="accent2">
                  <a:satMod val="105000"/>
                  <a:tint val="67000"/>
                  <a:lumMod val="93000"/>
                </a:schemeClr>
              </a:gs>
              <a:gs pos="50000">
                <a:schemeClr val="accent2">
                  <a:lumMod val="105000"/>
                  <a:satMod val="103000"/>
                  <a:tint val="73000"/>
                </a:schemeClr>
              </a:gs>
              <a:gs pos="100000">
                <a:schemeClr val="accent2">
                  <a:lumMod val="105000"/>
                  <a:satMod val="109000"/>
                  <a:tint val="81000"/>
                </a:schemeClr>
              </a:gs>
            </a:gsLst>
          </a:gra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endParaRPr lang="zh-CN" altLang="en-US" sz="1400"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 name="Rectangle 2"/>
          <p:cNvSpPr/>
          <p:nvPr/>
        </p:nvSpPr>
        <p:spPr>
          <a:xfrm>
            <a:off x="1010822" y="758309"/>
            <a:ext cx="4011034" cy="461665"/>
          </a:xfrm>
          <a:prstGeom prst="rect">
            <a:avLst/>
          </a:prstGeom>
        </p:spPr>
        <p:txBody>
          <a:bodyPr wrap="none">
            <a:spAutoFit/>
          </a:bodyPr>
          <a:lstStyle/>
          <a:p>
            <a:pPr algn="ctr"/>
            <a:r>
              <a:rPr lang="en-US" altLang="zh-CN" sz="2400" b="1" dirty="0" err="1">
                <a:latin typeface="Times New Roman" panose="02020603050405020304" pitchFamily="18" charset="0"/>
                <a:ea typeface="字魂35号-经典雅黑" panose="02000000000000000000" pitchFamily="2" charset="-122"/>
                <a:cs typeface="Times New Roman" panose="02020603050405020304" pitchFamily="18" charset="0"/>
              </a:rPr>
              <a:t>Hiểu</a:t>
            </a:r>
            <a:r>
              <a:rPr lang="en-US" altLang="zh-CN" sz="24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字魂35号-经典雅黑" panose="02000000000000000000" pitchFamily="2" charset="-122"/>
                <a:cs typeface="Times New Roman" panose="02020603050405020304" pitchFamily="18" charset="0"/>
              </a:rPr>
              <a:t>biết</a:t>
            </a:r>
            <a:r>
              <a:rPr lang="en-US" altLang="zh-CN" sz="24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字魂35号-经典雅黑" panose="02000000000000000000" pitchFamily="2" charset="-122"/>
                <a:cs typeface="Times New Roman" panose="02020603050405020304" pitchFamily="18" charset="0"/>
              </a:rPr>
              <a:t>giá</a:t>
            </a:r>
            <a:r>
              <a:rPr lang="en-US" altLang="zh-CN" sz="24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字魂35号-经典雅黑" panose="02000000000000000000" pitchFamily="2" charset="-122"/>
                <a:cs typeface="Times New Roman" panose="02020603050405020304" pitchFamily="18" charset="0"/>
              </a:rPr>
              <a:t>trị</a:t>
            </a:r>
            <a:r>
              <a:rPr lang="en-US" altLang="zh-CN" sz="24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字魂35号-经典雅黑" panose="02000000000000000000" pitchFamily="2" charset="-122"/>
                <a:cs typeface="Times New Roman" panose="02020603050405020304" pitchFamily="18" charset="0"/>
              </a:rPr>
              <a:t>của</a:t>
            </a:r>
            <a:r>
              <a:rPr lang="en-US" altLang="zh-CN" sz="24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字魂35号-经典雅黑" panose="02000000000000000000" pitchFamily="2" charset="-122"/>
                <a:cs typeface="Times New Roman" panose="02020603050405020304" pitchFamily="18" charset="0"/>
              </a:rPr>
              <a:t>các</a:t>
            </a:r>
            <a:r>
              <a:rPr lang="en-US" altLang="zh-CN" sz="2400" b="1" dirty="0">
                <a:latin typeface="Times New Roman" panose="02020603050405020304" pitchFamily="18" charset="0"/>
                <a:ea typeface="字魂35号-经典雅黑"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字魂35号-经典雅黑" panose="02000000000000000000" pitchFamily="2" charset="-122"/>
                <a:cs typeface="Times New Roman" panose="02020603050405020304" pitchFamily="18" charset="0"/>
              </a:rPr>
              <a:t>nghề</a:t>
            </a:r>
            <a:endParaRPr lang="zh-CN" altLang="en-US" sz="2400" b="1" dirty="0">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4" name="TextBox 3"/>
          <p:cNvSpPr txBox="1"/>
          <p:nvPr/>
        </p:nvSpPr>
        <p:spPr>
          <a:xfrm>
            <a:off x="1010822" y="1323102"/>
            <a:ext cx="4011034"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 Chia </a:t>
            </a:r>
            <a:r>
              <a:rPr lang="en-US" sz="2000" b="1" dirty="0" err="1" smtClean="0">
                <a:latin typeface="Times New Roman" panose="02020603050405020304" pitchFamily="18" charset="0"/>
                <a:cs typeface="Times New Roman" panose="02020603050405020304" pitchFamily="18" charset="0"/>
              </a:rPr>
              <a:t>sẻ</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để</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mọi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người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trong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hội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có</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nhiều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nghề</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nhau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tất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mọi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nghề</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đều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trọng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87" y="3158610"/>
            <a:ext cx="5804964" cy="354698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75" y="142874"/>
            <a:ext cx="5581650" cy="6562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14585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100000">
              <a:schemeClr val="accent1">
                <a:lumMod val="60000"/>
                <a:lumOff val="4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409129" y="128109"/>
            <a:ext cx="5623954" cy="954107"/>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Sẵn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sàng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hỗ</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cùng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thiết</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46" y="1309650"/>
            <a:ext cx="4909579" cy="313320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190" y="180975"/>
            <a:ext cx="4906073" cy="65388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1787426"/>
            <a:ext cx="5715000" cy="38100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245" y="2635151"/>
            <a:ext cx="57150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87528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75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276614" y="205859"/>
            <a:ext cx="657211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a:latin typeface="Times New Roman" panose="02020603050405020304" pitchFamily="18" charset="0"/>
                <a:cs typeface="Times New Roman" panose="02020603050405020304" pitchFamily="18" charset="0"/>
              </a:rPr>
              <a:t>Ghi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ca </a:t>
            </a:r>
            <a:r>
              <a:rPr lang="en-US" sz="2400" b="1" dirty="0" err="1">
                <a:latin typeface="Times New Roman" panose="02020603050405020304" pitchFamily="18" charset="0"/>
                <a:cs typeface="Times New Roman" panose="02020603050405020304" pitchFamily="18" charset="0"/>
              </a:rPr>
              <a:t>ngợi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góp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ngiệp</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472" r="7671" b="7657"/>
          <a:stretch/>
        </p:blipFill>
        <p:spPr>
          <a:xfrm>
            <a:off x="302436" y="1276350"/>
            <a:ext cx="4183839" cy="543877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812" y="1276350"/>
            <a:ext cx="7268207" cy="5438775"/>
          </a:xfrm>
          <a:prstGeom prst="rect">
            <a:avLst/>
          </a:prstGeom>
        </p:spPr>
      </p:pic>
    </p:spTree>
    <p:extLst>
      <p:ext uri="{BB962C8B-B14F-4D97-AF65-F5344CB8AC3E}">
        <p14:creationId xmlns:p14="http://schemas.microsoft.com/office/powerpoint/2010/main" val="16115666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67D19AD-9B68-4860-9035-071B9E67D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hape 18">
            <a:extLst>
              <a:ext uri="{FF2B5EF4-FFF2-40B4-BE49-F238E27FC236}">
                <a16:creationId xmlns:a16="http://schemas.microsoft.com/office/drawing/2014/main" id="{53046D84-6FC0-4A49-8BFD-18F24FED5180}"/>
              </a:ext>
            </a:extLst>
          </p:cNvPr>
          <p:cNvSpPr/>
          <p:nvPr/>
        </p:nvSpPr>
        <p:spPr>
          <a:xfrm>
            <a:off x="4355081" y="1160152"/>
            <a:ext cx="3610284" cy="875252"/>
          </a:xfrm>
          <a:prstGeom prst="roundRect">
            <a:avLst>
              <a:gd name="adj" fmla="val 0"/>
            </a:avLst>
          </a:prstGeom>
          <a:solidFill>
            <a:srgbClr val="16727D"/>
          </a:solidFill>
          <a:ln w="12700" cap="flat">
            <a:noFill/>
            <a:prstDash val="solid"/>
            <a:miter lim="400000"/>
          </a:ln>
          <a:effectLst/>
        </p:spPr>
        <p:txBody>
          <a:bodyPr wrap="square" lIns="19050" tIns="19050" rIns="19050" bIns="1905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i="0" u="none" strike="noStrike" kern="0" cap="none" spc="0" normalizeH="0" baseline="0" noProof="0" dirty="0">
              <a:ln>
                <a:noFill/>
              </a:ln>
              <a:solidFill>
                <a:schemeClr val="bg1"/>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5" name="Subtitle 2">
            <a:extLst>
              <a:ext uri="{FF2B5EF4-FFF2-40B4-BE49-F238E27FC236}">
                <a16:creationId xmlns:a16="http://schemas.microsoft.com/office/drawing/2014/main" id="{854F648B-B285-4122-B746-681BBACEBA83}"/>
              </a:ext>
            </a:extLst>
          </p:cNvPr>
          <p:cNvSpPr txBox="1">
            <a:spLocks/>
          </p:cNvSpPr>
          <p:nvPr/>
        </p:nvSpPr>
        <p:spPr>
          <a:xfrm>
            <a:off x="4868811" y="1343120"/>
            <a:ext cx="2582824" cy="509316"/>
          </a:xfrm>
          <a:prstGeom prst="rect">
            <a:avLst/>
          </a:prstGeom>
          <a:solidFill>
            <a:srgbClr val="16727D"/>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r>
              <a:rPr lang="en-US" sz="2800" b="1" i="0" u="none" dirty="0" err="1" smtClean="0">
                <a:solidFill>
                  <a:srgbClr val="FFFFFF"/>
                </a:solidFill>
                <a:latin typeface="Times New Roman" panose="02020603050405020304" pitchFamily="18" charset="0"/>
                <a:cs typeface="Times New Roman" panose="02020603050405020304" pitchFamily="18" charset="0"/>
              </a:rPr>
              <a:t>Nội</a:t>
            </a:r>
            <a:r>
              <a:rPr lang="en-US" sz="2800" b="1" i="0" u="none" dirty="0" smtClean="0">
                <a:solidFill>
                  <a:srgbClr val="FFFFFF"/>
                </a:solidFill>
                <a:latin typeface="Times New Roman" panose="02020603050405020304" pitchFamily="18" charset="0"/>
                <a:cs typeface="Times New Roman" panose="02020603050405020304" pitchFamily="18" charset="0"/>
              </a:rPr>
              <a:t> dung 2</a:t>
            </a:r>
            <a:endParaRPr lang="en-US" sz="2800" b="1" i="0" u="none" dirty="0">
              <a:solidFill>
                <a:srgbClr val="FFFFFF"/>
              </a:solidFill>
              <a:latin typeface="Times New Roman" panose="02020603050405020304" pitchFamily="18" charset="0"/>
              <a:cs typeface="Times New Roman" panose="02020603050405020304" pitchFamily="18" charset="0"/>
            </a:endParaRPr>
          </a:p>
        </p:txBody>
      </p:sp>
      <p:sp>
        <p:nvSpPr>
          <p:cNvPr id="9" name="文本框 2">
            <a:extLst>
              <a:ext uri="{FF2B5EF4-FFF2-40B4-BE49-F238E27FC236}">
                <a16:creationId xmlns:a16="http://schemas.microsoft.com/office/drawing/2014/main" id="{B1A7E6FB-F237-4CC1-90C1-B4D4FF378DAC}"/>
              </a:ext>
            </a:extLst>
          </p:cNvPr>
          <p:cNvSpPr txBox="1"/>
          <p:nvPr/>
        </p:nvSpPr>
        <p:spPr>
          <a:xfrm>
            <a:off x="2724496" y="2318393"/>
            <a:ext cx="7905403" cy="1754326"/>
          </a:xfrm>
          <a:prstGeom prst="rect">
            <a:avLst/>
          </a:prstGeom>
          <a:noFill/>
          <a:ln w="19050">
            <a:noFill/>
          </a:ln>
          <a:effectLst/>
        </p:spPr>
        <p:txBody>
          <a:bodyPr wrap="square" rtlCol="0">
            <a:spAutoFit/>
          </a:bodyPr>
          <a:lstStyle/>
          <a:p>
            <a:pPr algn="ctr"/>
            <a:r>
              <a:rPr lang="nl-NL" sz="3600" b="1" dirty="0">
                <a:solidFill>
                  <a:srgbClr val="207883"/>
                </a:solidFill>
                <a:latin typeface="Times New Roman" panose="02020603050405020304" pitchFamily="18" charset="0"/>
                <a:cs typeface="Times New Roman" panose="02020603050405020304" pitchFamily="18" charset="0"/>
              </a:rPr>
              <a:t>Chia sẻ những việc từng làm thể hiện thái độ tôn trọng đối với người lao động.</a:t>
            </a:r>
            <a:endParaRPr lang="en-US" sz="3600" b="1" dirty="0">
              <a:solidFill>
                <a:srgbClr val="20788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4880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1055</Words>
  <Application>Microsoft Office PowerPoint</Application>
  <PresentationFormat>Widescreen</PresentationFormat>
  <Paragraphs>76</Paragraphs>
  <Slides>16</Slides>
  <Notes>9</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宋体</vt:lpstr>
      <vt:lpstr>Arial</vt:lpstr>
      <vt:lpstr>Calibri</vt:lpstr>
      <vt:lpstr>Calibri Light</vt:lpstr>
      <vt:lpstr>等线</vt:lpstr>
      <vt:lpstr>等线 Light</vt:lpstr>
      <vt:lpstr>Montserrat SemiBold</vt:lpstr>
      <vt:lpstr>Symbol</vt:lpstr>
      <vt:lpstr>Times New Roman</vt:lpstr>
      <vt:lpstr>字魂35号-经典雅黑</vt:lpstr>
      <vt:lpstr>张海山锐线体简</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Nhận xét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Admin</cp:lastModifiedBy>
  <cp:revision>342</cp:revision>
  <dcterms:created xsi:type="dcterms:W3CDTF">2018-02-23T07:21:57Z</dcterms:created>
  <dcterms:modified xsi:type="dcterms:W3CDTF">2022-07-27T14:23:14Z</dcterms:modified>
</cp:coreProperties>
</file>