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33" r:id="rId13"/>
  </p:sldMasterIdLst>
  <p:sldIdLst>
    <p:sldId id="302" r:id="rId14"/>
    <p:sldId id="300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72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290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395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51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8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772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879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319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99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39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649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5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157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0165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258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191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772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135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827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97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41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579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873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85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008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125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88C22-AC70-4FAE-A2C3-CA36B8B2110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EAA28-BDAD-463C-8A8D-630A47EC2F5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062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ACC09-232C-4F03-AFE1-C9DADC0B701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81AEA-B371-4B88-83CB-A7CF1A8CC95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0436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0ABCF-8837-492E-8B11-4DBE5601F2A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AAEA0-A14F-436C-9417-4D516899EF6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326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6386E-9B00-4C82-81AA-C672A71992D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05EB5-EB11-47CA-B43D-F9313A16090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501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A2892-D9A2-4334-9383-E40D4D62A1B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DBB2F-D7C9-462B-B89A-43278510903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907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5CE6-EA5B-4E78-B8EA-44B1157C518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032BC-5F0C-46E1-BCBE-E4E2933FE05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961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D169-BB3D-4691-B392-75799516E0B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C79FF-F963-4575-B19A-8FF60308216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805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31E80-738D-421B-9DBD-55483B3FD8B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1BB88E-6961-43DC-BB67-A44333FA8F1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55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86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C8D18-628B-42B4-A8DA-2C90820D3AE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62AB15-9FC3-40FE-8F69-5FF1D44A71D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455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DB565-4E54-4B76-BC28-11DA67CE4F8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0E6F7-45BA-4653-8237-ED9CFA5BB03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988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147B2-174D-4F5C-9062-0E5263AAA1A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F4523-4F08-448B-A89C-C15AE493843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180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0A3EF-EDD3-4127-B36F-7D8626035A5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8E2FB3-5AC3-4AE0-A2BD-51BAC80342B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716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015F6-9365-44D1-BD1D-33524EBCE0E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56D40-1F40-4CB2-B53D-5A7A9F3591A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903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2B2CD-B2A5-4541-9FA4-B17939EC589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776FE-F70F-4497-BD38-8A3B20EBB6E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53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E77DC-3176-4250-877B-3F608A9EB1A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B876A-DC06-4CFF-8529-767D7C216FF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515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6DFE3-717C-402F-A81D-1FF1F13CC28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93675-A6CD-4D79-BDAF-A3E31D40104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111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6F96A-6331-4596-B68D-88FD7E84AA5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3B8BE-E363-4734-9DD4-DE0CBEBC1E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51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04F9A-7478-4953-9FFA-3523A92FD3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4A8EE-9453-4C50-AA01-90F0BBE0F4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005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AB722-62AA-444D-A056-075A26295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81A13-49D0-4DF6-A06F-365BA99E2D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518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7234C-ABCA-44C2-AEDD-5B7A99D731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267203-ECC9-4BA7-A5D1-D44F91C41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577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06005-AD79-4F63-9378-080A9ACC259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4AC31-F081-4D01-8989-F9D91AE8D6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7920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8E43F-F65C-4257-A07B-90A093DEA0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3F418B-94B4-411B-8C04-73EA8D8AF0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591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87D9-D7DE-4E84-B8A7-DF1035ECB0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524B-1A6C-463E-8124-8614BCB828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965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A46EF-0E1F-4479-ADA5-86D1F58AE1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9890E-B1B2-4231-8226-6F54A13F81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567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66AAE-BEEC-452F-97DC-4A028DBC49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2CE54-2A3F-48F4-9D9B-81E45AAD25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835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F074-8538-4445-A955-749C8EB109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A643B-A2B0-4B39-BC40-9306EB14BA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700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467FE-8C6B-4C85-A90D-68A228C3CC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EEE99-FBA5-4A37-90E5-425FCB892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9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09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0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78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8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8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3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6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14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9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699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59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58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44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65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7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721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46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42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0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22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82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154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97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56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7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059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532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7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99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799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8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63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08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11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074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41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33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7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76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660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421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51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30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86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272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837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4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95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739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26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5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10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14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66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62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954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862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9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65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35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67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98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07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44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76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1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2671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374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6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1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911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21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27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636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58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84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07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73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99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4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9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83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3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436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20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62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35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41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6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7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0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DC217-1C3E-499F-B27B-51889E7C8E0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B6989F-483B-4DE2-B6DF-EA6F6D7E9AF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23FB0-4301-4F38-8539-8E59981120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160F7-E1FF-4914-8C9E-8F69F885A6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2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5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8E84C-DB88-4438-B3E1-CAF7CCC353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6351-1B37-40A1-9CFA-61283A639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2883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105494"/>
            <a:ext cx="10515600" cy="5218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832E-C4A2-401F-8E5C-4E70D704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477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a/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; b/ -5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 ;  c/ -6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 ; d/ -8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; e/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-10  ; -2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a/ 6 &gt; 5 ;  b/ -5 &lt; 0   ;  c/ -6 &lt; 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 -8 &lt; -6 ;  e/ 3 &gt; -10     e/ -2 &gt; -5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01DFD9-AB43-427A-97BF-7D18EBBECA2B}"/>
              </a:ext>
            </a:extLst>
          </p:cNvPr>
          <p:cNvSpPr txBox="1">
            <a:spLocks/>
          </p:cNvSpPr>
          <p:nvPr/>
        </p:nvSpPr>
        <p:spPr>
          <a:xfrm>
            <a:off x="518160" y="3805861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Bài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B48250-C20F-4D39-848C-95071A0F1DEF}"/>
              </a:ext>
            </a:extLst>
          </p:cNvPr>
          <p:cNvSpPr txBox="1">
            <a:spLocks/>
          </p:cNvSpPr>
          <p:nvPr/>
        </p:nvSpPr>
        <p:spPr>
          <a:xfrm>
            <a:off x="615696" y="4380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đối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BAFF65A-62DF-4252-AF93-78192B56C5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4706" y="5062815"/>
          <a:ext cx="77970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33">
                  <a:extLst>
                    <a:ext uri="{9D8B030D-6E8A-4147-A177-3AD203B41FA5}">
                      <a16:colId xmlns:a16="http://schemas.microsoft.com/office/drawing/2014/main" val="3305817162"/>
                    </a:ext>
                  </a:extLst>
                </a:gridCol>
                <a:gridCol w="828077">
                  <a:extLst>
                    <a:ext uri="{9D8B030D-6E8A-4147-A177-3AD203B41FA5}">
                      <a16:colId xmlns:a16="http://schemas.microsoft.com/office/drawing/2014/main" val="2290015076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537533023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54348606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03003785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764335597"/>
                    </a:ext>
                  </a:extLst>
                </a:gridCol>
                <a:gridCol w="1124710">
                  <a:extLst>
                    <a:ext uri="{9D8B030D-6E8A-4147-A177-3AD203B41FA5}">
                      <a16:colId xmlns:a16="http://schemas.microsoft.com/office/drawing/2014/main" val="1280976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đối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5743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D935C27-C11B-40C4-839A-1F067202A914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LUYỆN TẬP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7806" y="5580975"/>
            <a:ext cx="760566" cy="49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3038" y="5580975"/>
            <a:ext cx="891450" cy="49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3268" y="5607555"/>
            <a:ext cx="950411" cy="49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3680" y="5607554"/>
            <a:ext cx="809897" cy="491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3578" y="5607553"/>
            <a:ext cx="822960" cy="49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6538" y="5607553"/>
            <a:ext cx="1188719" cy="491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3EFA61AF-5A1E-47C3-9BE4-C50E0B52D3A3}"/>
              </a:ext>
            </a:extLst>
          </p:cNvPr>
          <p:cNvSpPr txBox="1">
            <a:spLocks/>
          </p:cNvSpPr>
          <p:nvPr/>
        </p:nvSpPr>
        <p:spPr>
          <a:xfrm>
            <a:off x="283028" y="353099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Hãy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phần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mỗi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FAC7E8-E218-4BE4-A5C5-75B7CDA76CB5}"/>
              </a:ext>
            </a:extLst>
          </p:cNvPr>
          <p:cNvSpPr txBox="1"/>
          <p:nvPr/>
        </p:nvSpPr>
        <p:spPr>
          <a:xfrm>
            <a:off x="5041062" y="3604187"/>
            <a:ext cx="99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B25E9-01C0-4D95-B58B-30031C0D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8" y="874942"/>
            <a:ext cx="4144408" cy="2729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216" y="8253437"/>
            <a:ext cx="882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6108" y="41260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46108" y="4126030"/>
          <a:ext cx="2362852" cy="69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977476" imgH="253890" progId="Equation.DSMT4">
                  <p:embed/>
                </p:oleObj>
              </mc:Choice>
              <mc:Fallback>
                <p:oleObj name="Equation" r:id="rId4" imgW="977476" imgH="25389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08" y="4126030"/>
                        <a:ext cx="2362852" cy="690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9975" y="4816306"/>
                <a:ext cx="31836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den>
                      </m:f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5" y="4816306"/>
                <a:ext cx="31836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06699" y="4286502"/>
                <a:ext cx="368143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den>
                      </m:f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;−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99" y="4286502"/>
                <a:ext cx="368143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40593" y="4857045"/>
                <a:ext cx="46451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den>
                      </m:f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93" y="4857045"/>
                <a:ext cx="464515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2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E99E-7030-45D4-89E8-7CFA831C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38" y="28250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Giải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–51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 15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8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12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	Alaska ; New York; Montana; Florida ; Hawaii.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5B53-A138-4EC6-A931-BC7BCD5F6CEC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VẬN DỤNG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257A54-E5DA-49A7-AB45-ABF53D9A4DF3}"/>
              </a:ext>
            </a:extLst>
          </p:cNvPr>
          <p:cNvSpPr txBox="1">
            <a:spLocks/>
          </p:cNvSpPr>
          <p:nvPr/>
        </p:nvSpPr>
        <p:spPr>
          <a:xfrm>
            <a:off x="507527" y="895535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57 SGK)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3A6DA-F5B4-45C5-96C2-91ECB43D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7" y="1480670"/>
            <a:ext cx="10507211" cy="11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7D53-365B-4BA2-BAA9-3EBA0EC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VỀ 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02BB-D0AD-4B0B-A657-9ADC02AE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đã học.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tập: </a:t>
            </a:r>
            <a:r>
              <a:rPr lang="pt-B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2+ 4 </a:t>
            </a: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(SBT- tr 49).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73025"/>
            <a:ext cx="2008188" cy="2076450"/>
            <a:chOff x="403698" y="1872574"/>
            <a:chExt cx="2801566" cy="2714017"/>
          </a:xfrm>
        </p:grpSpPr>
        <p:sp>
          <p:nvSpPr>
            <p:cNvPr id="2" name="Oval 1"/>
            <p:cNvSpPr/>
            <p:nvPr/>
          </p:nvSpPr>
          <p:spPr>
            <a:xfrm>
              <a:off x="403698" y="1872574"/>
              <a:ext cx="2801566" cy="2714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866566" y="2353959"/>
              <a:ext cx="1875830" cy="1751246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15555" y="2825825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788" y="3656822"/>
            <a:ext cx="9778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TỰ TRONG TẬP HỢP SỐ NGUYÊN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4045" y="54865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7:CÙNG TÌM HIỂU VỀ SỐ NGUYÊN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849C-9A74-41FE-947D-600E5284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1" y="673206"/>
            <a:ext cx="1187767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rạm Vostok, Nga">
            <a:extLst>
              <a:ext uri="{FF2B5EF4-FFF2-40B4-BE49-F238E27FC236}">
                <a16:creationId xmlns:a16="http://schemas.microsoft.com/office/drawing/2014/main" id="{57F9B028-2FFA-4FCF-B4FE-085C19EE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90688"/>
            <a:ext cx="3914775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EAC41-877B-4B75-A8FB-02C5089592B0}"/>
              </a:ext>
            </a:extLst>
          </p:cNvPr>
          <p:cNvSpPr txBox="1"/>
          <p:nvPr/>
        </p:nvSpPr>
        <p:spPr>
          <a:xfrm>
            <a:off x="1628873" y="49149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Vostok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99FDAC-7853-4189-8EA8-0E1967F0C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50" r="15750"/>
          <a:stretch/>
        </p:blipFill>
        <p:spPr>
          <a:xfrm>
            <a:off x="6600825" y="1690688"/>
            <a:ext cx="4457503" cy="3132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2A6DE3-729D-4963-AE6E-8923690A23A9}"/>
              </a:ext>
            </a:extLst>
          </p:cNvPr>
          <p:cNvSpPr txBox="1"/>
          <p:nvPr/>
        </p:nvSpPr>
        <p:spPr>
          <a:xfrm>
            <a:off x="7343873" y="49567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Ottawa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195AC6-0ADD-45B3-A2A1-0758F013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75" y="1013542"/>
            <a:ext cx="482625" cy="5334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27F0180-4B64-43F1-AB93-6073D9359B01}"/>
              </a:ext>
            </a:extLst>
          </p:cNvPr>
          <p:cNvSpPr txBox="1">
            <a:spLocks/>
          </p:cNvSpPr>
          <p:nvPr/>
        </p:nvSpPr>
        <p:spPr>
          <a:xfrm>
            <a:off x="219075" y="5244198"/>
            <a:ext cx="11877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Làm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thê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́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nào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đê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̉ so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sánh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sô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́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nguyên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âm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54F69-2971-4E74-9A7B-51EF7F10AE1B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24518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83" y="180704"/>
            <a:ext cx="10515600" cy="1325563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sz="3200" b="1" i="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en-US" sz="3200" b="1" i="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HỨ TỰ TRONG TẬP HỢP SỐ NGUYÊN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49" y="2036112"/>
            <a:ext cx="10515600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&lt;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&gt;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DE00D1-DC97-47D9-91E1-C914F8999F2C}"/>
              </a:ext>
            </a:extLst>
          </p:cNvPr>
          <p:cNvGrpSpPr/>
          <p:nvPr/>
        </p:nvGrpSpPr>
        <p:grpSpPr>
          <a:xfrm>
            <a:off x="5155311" y="3270338"/>
            <a:ext cx="4743450" cy="471484"/>
            <a:chOff x="2819400" y="3829050"/>
            <a:chExt cx="4743450" cy="47148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048B795-1C4D-4189-9EFB-675D58FF68E8}"/>
                </a:ext>
              </a:extLst>
            </p:cNvPr>
            <p:cNvCxnSpPr/>
            <p:nvPr/>
          </p:nvCxnSpPr>
          <p:spPr>
            <a:xfrm>
              <a:off x="2819400" y="3895725"/>
              <a:ext cx="47434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FA0F14-0CD7-40B6-8EE9-C08BF9BC9A3C}"/>
                </a:ext>
              </a:extLst>
            </p:cNvPr>
            <p:cNvCxnSpPr/>
            <p:nvPr/>
          </p:nvCxnSpPr>
          <p:spPr>
            <a:xfrm>
              <a:off x="507682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27CEC8-E44A-4BBD-9210-A1F4ABD7B413}"/>
                </a:ext>
              </a:extLst>
            </p:cNvPr>
            <p:cNvCxnSpPr/>
            <p:nvPr/>
          </p:nvCxnSpPr>
          <p:spPr>
            <a:xfrm>
              <a:off x="578167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C86800-7484-4AA0-9E61-0C252A2A64AF}"/>
                </a:ext>
              </a:extLst>
            </p:cNvPr>
            <p:cNvCxnSpPr/>
            <p:nvPr/>
          </p:nvCxnSpPr>
          <p:spPr>
            <a:xfrm>
              <a:off x="3562350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79DB61-0341-4461-879B-865E3EFDE24B}"/>
                </a:ext>
              </a:extLst>
            </p:cNvPr>
            <p:cNvSpPr/>
            <p:nvPr/>
          </p:nvSpPr>
          <p:spPr>
            <a:xfrm>
              <a:off x="482441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4A73D2-EB5A-4B9B-BBED-F4EBFE5D524E}"/>
                </a:ext>
              </a:extLst>
            </p:cNvPr>
            <p:cNvSpPr/>
            <p:nvPr/>
          </p:nvSpPr>
          <p:spPr>
            <a:xfrm>
              <a:off x="331946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DB878D-35B6-4862-A8A1-F8B114E81114}"/>
                </a:ext>
              </a:extLst>
            </p:cNvPr>
            <p:cNvSpPr/>
            <p:nvPr/>
          </p:nvSpPr>
          <p:spPr>
            <a:xfrm>
              <a:off x="5705475" y="3976691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838200" y="3727782"/>
            <a:ext cx="153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855BFA7-8932-4B57-9FA2-130BDCE5E4E2}"/>
              </a:ext>
            </a:extLst>
          </p:cNvPr>
          <p:cNvSpPr txBox="1"/>
          <p:nvPr/>
        </p:nvSpPr>
        <p:spPr>
          <a:xfrm>
            <a:off x="1067103" y="5142310"/>
            <a:ext cx="108787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&lt;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&lt; 0;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&lt; 1; 5 &gt;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3B4AB5B-38A0-498D-8BAA-170365C0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35" y="1935881"/>
            <a:ext cx="536927" cy="562495"/>
          </a:xfrm>
          <a:prstGeom prst="rect">
            <a:avLst/>
          </a:prstGeom>
        </p:spPr>
      </p:pic>
      <p:grpSp>
        <p:nvGrpSpPr>
          <p:cNvPr id="30" name="Group 97"/>
          <p:cNvGrpSpPr/>
          <p:nvPr/>
        </p:nvGrpSpPr>
        <p:grpSpPr bwMode="auto">
          <a:xfrm>
            <a:off x="1369876" y="4270685"/>
            <a:ext cx="8666162" cy="182563"/>
            <a:chOff x="197" y="1165"/>
            <a:chExt cx="5459" cy="115"/>
          </a:xfrm>
        </p:grpSpPr>
        <p:sp>
          <p:nvSpPr>
            <p:cNvPr id="31" name="Line 98"/>
            <p:cNvSpPr>
              <a:spLocks noChangeShapeType="1"/>
            </p:cNvSpPr>
            <p:nvPr/>
          </p:nvSpPr>
          <p:spPr bwMode="auto">
            <a:xfrm>
              <a:off x="197" y="1215"/>
              <a:ext cx="5459" cy="0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" name="Line 99"/>
            <p:cNvSpPr>
              <a:spLocks noChangeShapeType="1"/>
            </p:cNvSpPr>
            <p:nvPr/>
          </p:nvSpPr>
          <p:spPr bwMode="auto">
            <a:xfrm>
              <a:off x="1266" y="1165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100"/>
            <p:cNvSpPr>
              <a:spLocks noChangeShapeType="1"/>
            </p:cNvSpPr>
            <p:nvPr/>
          </p:nvSpPr>
          <p:spPr bwMode="auto">
            <a:xfrm>
              <a:off x="1640" y="1165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101"/>
            <p:cNvSpPr>
              <a:spLocks noChangeShapeType="1"/>
            </p:cNvSpPr>
            <p:nvPr/>
          </p:nvSpPr>
          <p:spPr bwMode="auto">
            <a:xfrm>
              <a:off x="2016" y="1166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Line 102"/>
            <p:cNvSpPr>
              <a:spLocks noChangeShapeType="1"/>
            </p:cNvSpPr>
            <p:nvPr/>
          </p:nvSpPr>
          <p:spPr bwMode="auto">
            <a:xfrm>
              <a:off x="2404" y="1166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Line 103"/>
            <p:cNvSpPr>
              <a:spLocks noChangeShapeType="1"/>
            </p:cNvSpPr>
            <p:nvPr/>
          </p:nvSpPr>
          <p:spPr bwMode="auto">
            <a:xfrm>
              <a:off x="2792" y="1167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Line 104"/>
            <p:cNvSpPr>
              <a:spLocks noChangeShapeType="1"/>
            </p:cNvSpPr>
            <p:nvPr/>
          </p:nvSpPr>
          <p:spPr bwMode="auto">
            <a:xfrm>
              <a:off x="3168" y="1167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Line 105"/>
            <p:cNvSpPr>
              <a:spLocks noChangeShapeType="1"/>
            </p:cNvSpPr>
            <p:nvPr/>
          </p:nvSpPr>
          <p:spPr bwMode="auto">
            <a:xfrm>
              <a:off x="3544" y="1168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Line 106"/>
            <p:cNvSpPr>
              <a:spLocks noChangeShapeType="1"/>
            </p:cNvSpPr>
            <p:nvPr/>
          </p:nvSpPr>
          <p:spPr bwMode="auto">
            <a:xfrm>
              <a:off x="3907" y="1167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Line 107"/>
            <p:cNvSpPr>
              <a:spLocks noChangeShapeType="1"/>
            </p:cNvSpPr>
            <p:nvPr/>
          </p:nvSpPr>
          <p:spPr bwMode="auto">
            <a:xfrm>
              <a:off x="4283" y="1166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108"/>
            <p:cNvSpPr>
              <a:spLocks noChangeShapeType="1"/>
            </p:cNvSpPr>
            <p:nvPr/>
          </p:nvSpPr>
          <p:spPr bwMode="auto">
            <a:xfrm>
              <a:off x="4659" y="1167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" name="Line 109"/>
            <p:cNvSpPr>
              <a:spLocks noChangeShapeType="1"/>
            </p:cNvSpPr>
            <p:nvPr/>
          </p:nvSpPr>
          <p:spPr bwMode="auto">
            <a:xfrm>
              <a:off x="5035" y="1166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>
              <a:off x="903" y="1165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111"/>
            <p:cNvSpPr>
              <a:spLocks noChangeShapeType="1"/>
            </p:cNvSpPr>
            <p:nvPr/>
          </p:nvSpPr>
          <p:spPr bwMode="auto">
            <a:xfrm>
              <a:off x="552" y="1165"/>
              <a:ext cx="0" cy="11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5" name="Text Box 112"/>
          <p:cNvSpPr txBox="1">
            <a:spLocks noChangeArrowheads="1"/>
          </p:cNvSpPr>
          <p:nvPr/>
        </p:nvSpPr>
        <p:spPr bwMode="auto">
          <a:xfrm>
            <a:off x="1719126" y="4577117"/>
            <a:ext cx="458787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-6</a:t>
            </a:r>
          </a:p>
        </p:txBody>
      </p:sp>
      <p:sp>
        <p:nvSpPr>
          <p:cNvPr id="46" name="Text Box 113"/>
          <p:cNvSpPr txBox="1">
            <a:spLocks noChangeArrowheads="1"/>
          </p:cNvSpPr>
          <p:nvPr/>
        </p:nvSpPr>
        <p:spPr bwMode="auto">
          <a:xfrm>
            <a:off x="5390808" y="4545367"/>
            <a:ext cx="239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8922995" y="4546954"/>
            <a:ext cx="239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Text Box 115"/>
          <p:cNvSpPr txBox="1">
            <a:spLocks noChangeArrowheads="1"/>
          </p:cNvSpPr>
          <p:nvPr/>
        </p:nvSpPr>
        <p:spPr bwMode="auto">
          <a:xfrm>
            <a:off x="2316026" y="4575529"/>
            <a:ext cx="398462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49" name="Text Box 116"/>
          <p:cNvSpPr txBox="1">
            <a:spLocks noChangeArrowheads="1"/>
          </p:cNvSpPr>
          <p:nvPr/>
        </p:nvSpPr>
        <p:spPr bwMode="auto">
          <a:xfrm>
            <a:off x="2800213" y="4556479"/>
            <a:ext cx="655638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-4</a:t>
            </a:r>
          </a:p>
        </p:txBody>
      </p:sp>
      <p:sp>
        <p:nvSpPr>
          <p:cNvPr id="50" name="Text Box 117"/>
          <p:cNvSpPr txBox="1">
            <a:spLocks noChangeArrowheads="1"/>
          </p:cNvSpPr>
          <p:nvPr/>
        </p:nvSpPr>
        <p:spPr bwMode="auto">
          <a:xfrm>
            <a:off x="3498508" y="4554892"/>
            <a:ext cx="3794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4055720" y="4554892"/>
            <a:ext cx="417513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-2</a:t>
            </a:r>
          </a:p>
        </p:txBody>
      </p:sp>
      <p:sp>
        <p:nvSpPr>
          <p:cNvPr id="52" name="Text Box 119"/>
          <p:cNvSpPr txBox="1">
            <a:spLocks noChangeArrowheads="1"/>
          </p:cNvSpPr>
          <p:nvPr/>
        </p:nvSpPr>
        <p:spPr bwMode="auto">
          <a:xfrm>
            <a:off x="4711358" y="4554892"/>
            <a:ext cx="377825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5979770" y="4540604"/>
            <a:ext cx="239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4" name="Text Box 121"/>
          <p:cNvSpPr txBox="1">
            <a:spLocks noChangeArrowheads="1"/>
          </p:cNvSpPr>
          <p:nvPr/>
        </p:nvSpPr>
        <p:spPr bwMode="auto">
          <a:xfrm>
            <a:off x="6575083" y="4542192"/>
            <a:ext cx="239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5" name="Text Box 122"/>
          <p:cNvSpPr txBox="1">
            <a:spLocks noChangeArrowheads="1"/>
          </p:cNvSpPr>
          <p:nvPr/>
        </p:nvSpPr>
        <p:spPr bwMode="auto">
          <a:xfrm>
            <a:off x="7152933" y="4542192"/>
            <a:ext cx="239712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6" name="Text Box 123"/>
          <p:cNvSpPr txBox="1">
            <a:spLocks noChangeArrowheads="1"/>
          </p:cNvSpPr>
          <p:nvPr/>
        </p:nvSpPr>
        <p:spPr bwMode="auto">
          <a:xfrm>
            <a:off x="7748245" y="4540604"/>
            <a:ext cx="239713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7" name="Text Box 124"/>
          <p:cNvSpPr txBox="1">
            <a:spLocks noChangeArrowheads="1"/>
          </p:cNvSpPr>
          <p:nvPr/>
        </p:nvSpPr>
        <p:spPr bwMode="auto">
          <a:xfrm>
            <a:off x="8343558" y="4540604"/>
            <a:ext cx="239712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6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8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HỨ TỰ TRONG TẬP HỢP SỐ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3716553"/>
            <a:ext cx="9177528" cy="15922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4281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803132" y="3148806"/>
            <a:ext cx="1648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855BFA7-8932-4B57-9FA2-130BDCE5E4E2}"/>
              </a:ext>
            </a:extLst>
          </p:cNvPr>
          <p:cNvSpPr txBox="1"/>
          <p:nvPr/>
        </p:nvSpPr>
        <p:spPr>
          <a:xfrm>
            <a:off x="2632691" y="5117729"/>
            <a:ext cx="9073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-10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-9       b/ 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-15             c/ 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-3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848CF5-EA28-4E5D-A037-C6C03349D465}"/>
              </a:ext>
            </a:extLst>
          </p:cNvPr>
          <p:cNvSpPr txBox="1"/>
          <p:nvPr/>
        </p:nvSpPr>
        <p:spPr>
          <a:xfrm>
            <a:off x="463735" y="5050151"/>
            <a:ext cx="200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689ACC-C5BD-452F-A120-D2FD7D8B6B26}"/>
              </a:ext>
            </a:extLst>
          </p:cNvPr>
          <p:cNvSpPr txBox="1"/>
          <p:nvPr/>
        </p:nvSpPr>
        <p:spPr>
          <a:xfrm>
            <a:off x="533400" y="5548616"/>
            <a:ext cx="1278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EF2CD-5DD2-4565-B617-CBBB5F851790}"/>
              </a:ext>
            </a:extLst>
          </p:cNvPr>
          <p:cNvSpPr/>
          <p:nvPr/>
        </p:nvSpPr>
        <p:spPr>
          <a:xfrm>
            <a:off x="4924426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7E153D-E549-4A26-84A0-40F44A74BC29}"/>
              </a:ext>
            </a:extLst>
          </p:cNvPr>
          <p:cNvSpPr/>
          <p:nvPr/>
        </p:nvSpPr>
        <p:spPr>
          <a:xfrm>
            <a:off x="11001375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48"/>
          <p:cNvGrpSpPr/>
          <p:nvPr/>
        </p:nvGrpSpPr>
        <p:grpSpPr bwMode="auto">
          <a:xfrm>
            <a:off x="4227513" y="1985092"/>
            <a:ext cx="3970337" cy="447675"/>
            <a:chOff x="2865" y="3017"/>
            <a:chExt cx="2502" cy="336"/>
          </a:xfrm>
        </p:grpSpPr>
        <p:sp useBgFill="1">
          <p:nvSpPr>
            <p:cNvPr id="63" name="Text Box 43"/>
            <p:cNvSpPr txBox="1">
              <a:spLocks noChangeArrowheads="1"/>
            </p:cNvSpPr>
            <p:nvPr/>
          </p:nvSpPr>
          <p:spPr bwMode="auto">
            <a:xfrm>
              <a:off x="5088" y="3024"/>
              <a:ext cx="279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 useBgFill="1">
          <p:nvSpPr>
            <p:cNvPr id="64" name="Text Box 44"/>
            <p:cNvSpPr txBox="1">
              <a:spLocks noChangeArrowheads="1"/>
            </p:cNvSpPr>
            <p:nvPr/>
          </p:nvSpPr>
          <p:spPr bwMode="auto">
            <a:xfrm>
              <a:off x="4532" y="3024"/>
              <a:ext cx="278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 useBgFill="1">
          <p:nvSpPr>
            <p:cNvPr id="65" name="Text Box 45"/>
            <p:cNvSpPr txBox="1">
              <a:spLocks noChangeArrowheads="1"/>
            </p:cNvSpPr>
            <p:nvPr/>
          </p:nvSpPr>
          <p:spPr bwMode="auto">
            <a:xfrm>
              <a:off x="3959" y="3017"/>
              <a:ext cx="277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 useBgFill="1">
          <p:nvSpPr>
            <p:cNvPr id="66" name="Text Box 46"/>
            <p:cNvSpPr txBox="1">
              <a:spLocks noChangeArrowheads="1"/>
            </p:cNvSpPr>
            <p:nvPr/>
          </p:nvSpPr>
          <p:spPr bwMode="auto">
            <a:xfrm>
              <a:off x="3421" y="3024"/>
              <a:ext cx="278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 useBgFill="1">
          <p:nvSpPr>
            <p:cNvPr id="67" name="Text Box 47"/>
            <p:cNvSpPr txBox="1">
              <a:spLocks noChangeArrowheads="1"/>
            </p:cNvSpPr>
            <p:nvPr/>
          </p:nvSpPr>
          <p:spPr bwMode="auto">
            <a:xfrm>
              <a:off x="2865" y="3024"/>
              <a:ext cx="278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8" name="Group 51"/>
          <p:cNvGrpSpPr/>
          <p:nvPr/>
        </p:nvGrpSpPr>
        <p:grpSpPr bwMode="auto">
          <a:xfrm>
            <a:off x="660400" y="1991442"/>
            <a:ext cx="3187700" cy="447675"/>
            <a:chOff x="344" y="2400"/>
            <a:chExt cx="2050" cy="336"/>
          </a:xfrm>
        </p:grpSpPr>
        <p:sp useBgFill="1">
          <p:nvSpPr>
            <p:cNvPr id="69" name="Text Box 52"/>
            <p:cNvSpPr txBox="1">
              <a:spLocks noChangeArrowheads="1"/>
            </p:cNvSpPr>
            <p:nvPr/>
          </p:nvSpPr>
          <p:spPr bwMode="auto">
            <a:xfrm>
              <a:off x="344" y="2407"/>
              <a:ext cx="416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-4</a:t>
              </a:r>
            </a:p>
          </p:txBody>
        </p:sp>
        <p:sp useBgFill="1"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912" y="2400"/>
              <a:ext cx="417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 useBgFill="1">
          <p:nvSpPr>
            <p:cNvPr id="71" name="Text Box 54"/>
            <p:cNvSpPr txBox="1">
              <a:spLocks noChangeArrowheads="1"/>
            </p:cNvSpPr>
            <p:nvPr/>
          </p:nvSpPr>
          <p:spPr bwMode="auto">
            <a:xfrm>
              <a:off x="1444" y="2407"/>
              <a:ext cx="418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 useBgFill="1">
          <p:nvSpPr>
            <p:cNvPr id="72" name="Text Box 55"/>
            <p:cNvSpPr txBox="1">
              <a:spLocks noChangeArrowheads="1"/>
            </p:cNvSpPr>
            <p:nvPr/>
          </p:nvSpPr>
          <p:spPr bwMode="auto">
            <a:xfrm>
              <a:off x="1976" y="2407"/>
              <a:ext cx="418" cy="32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</p:grpSp>
      <p:grpSp>
        <p:nvGrpSpPr>
          <p:cNvPr id="73" name="Group 22"/>
          <p:cNvGrpSpPr/>
          <p:nvPr/>
        </p:nvGrpSpPr>
        <p:grpSpPr bwMode="auto">
          <a:xfrm>
            <a:off x="488950" y="1864442"/>
            <a:ext cx="8380413" cy="146050"/>
            <a:chOff x="1854" y="3564"/>
            <a:chExt cx="6840" cy="180"/>
          </a:xfrm>
        </p:grpSpPr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1854" y="3654"/>
              <a:ext cx="6840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656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293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581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509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437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29"/>
            <p:cNvSpPr>
              <a:spLocks noChangeShapeType="1"/>
            </p:cNvSpPr>
            <p:nvPr/>
          </p:nvSpPr>
          <p:spPr bwMode="auto">
            <a:xfrm>
              <a:off x="365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797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>
              <a:off x="725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2214" y="3564"/>
              <a:ext cx="0" cy="18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4" name="Text Box 112"/>
          <p:cNvSpPr txBox="1">
            <a:spLocks noChangeArrowheads="1"/>
          </p:cNvSpPr>
          <p:nvPr/>
        </p:nvSpPr>
        <p:spPr bwMode="auto">
          <a:xfrm>
            <a:off x="987265" y="2429256"/>
            <a:ext cx="2033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5" name="Text Box 113"/>
          <p:cNvSpPr txBox="1">
            <a:spLocks noChangeArrowheads="1"/>
          </p:cNvSpPr>
          <p:nvPr/>
        </p:nvSpPr>
        <p:spPr bwMode="auto">
          <a:xfrm>
            <a:off x="5104369" y="2420391"/>
            <a:ext cx="3117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endParaRPr kumimoji="0" lang="en-US" altLang="vi-VN" sz="2400" b="1" i="0" u="sng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Text Box 114"/>
          <p:cNvSpPr txBox="1">
            <a:spLocks noChangeArrowheads="1"/>
          </p:cNvSpPr>
          <p:nvPr/>
        </p:nvSpPr>
        <p:spPr bwMode="auto">
          <a:xfrm>
            <a:off x="4087938" y="2421404"/>
            <a:ext cx="7413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87" name="AutoShape 109"/>
          <p:cNvSpPr/>
          <p:nvPr/>
        </p:nvSpPr>
        <p:spPr bwMode="auto">
          <a:xfrm rot="-5400000">
            <a:off x="2493963" y="835648"/>
            <a:ext cx="193675" cy="3273425"/>
          </a:xfrm>
          <a:prstGeom prst="leftBrace">
            <a:avLst>
              <a:gd name="adj1" fmla="val 140847"/>
              <a:gd name="adj2" fmla="val 50000"/>
            </a:avLst>
          </a:prstGeom>
          <a:noFill/>
          <a:ln w="12700">
            <a:solidFill>
              <a:srgbClr val="0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AutoShape 111"/>
          <p:cNvSpPr/>
          <p:nvPr/>
        </p:nvSpPr>
        <p:spPr bwMode="auto">
          <a:xfrm rot="-5400000">
            <a:off x="6514339" y="714999"/>
            <a:ext cx="180975" cy="3527425"/>
          </a:xfrm>
          <a:prstGeom prst="leftBrace">
            <a:avLst>
              <a:gd name="adj1" fmla="val 162427"/>
              <a:gd name="adj2" fmla="val 49657"/>
            </a:avLst>
          </a:prstGeom>
          <a:noFill/>
          <a:ln w="12700">
            <a:solidFill>
              <a:srgbClr val="CC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600" b="1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335486"/>
            <a:ext cx="248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 -10 &lt; -9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966" y="6296297"/>
            <a:ext cx="23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b/ 2   &gt; -15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2817" y="6230983"/>
            <a:ext cx="236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c/ 0 &gt; -3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HỨ TỰ TRONG TẬP HỢP SỐ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259" y="1490837"/>
            <a:ext cx="9177528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&gt;  2 ;    b&lt; -7 ;  -1 &lt; c &lt;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dụng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8BCE99-D99E-476F-955B-FDBC83ADC463}"/>
              </a:ext>
            </a:extLst>
          </p:cNvPr>
          <p:cNvSpPr txBox="1"/>
          <p:nvPr/>
        </p:nvSpPr>
        <p:spPr>
          <a:xfrm>
            <a:off x="838200" y="2989670"/>
            <a:ext cx="6094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là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là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là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0</a:t>
            </a:r>
          </a:p>
        </p:txBody>
      </p:sp>
    </p:spTree>
    <p:extLst>
      <p:ext uri="{BB962C8B-B14F-4D97-AF65-F5344CB8AC3E}">
        <p14:creationId xmlns:p14="http://schemas.microsoft.com/office/powerpoint/2010/main" val="16527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HỨ TỰ TRONG TẬP HỢP SỐ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́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̣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́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83F82-7AF7-4120-830A-2887FF73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" y="1994981"/>
            <a:ext cx="520727" cy="53977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9BBB468-AE62-4FD9-9336-94893B93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567" y="2054082"/>
            <a:ext cx="9177528" cy="53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; 4 ; -2 ; 0 ; 2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F8473C4-1127-4049-A650-A184CF44FC74}"/>
              </a:ext>
            </a:extLst>
          </p:cNvPr>
          <p:cNvSpPr txBox="1">
            <a:spLocks/>
          </p:cNvSpPr>
          <p:nvPr/>
        </p:nvSpPr>
        <p:spPr>
          <a:xfrm>
            <a:off x="604787" y="3112579"/>
            <a:ext cx="9177528" cy="65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xếp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rất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nhiều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ứng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B942E-2B67-420A-BCC6-709757A1118E}"/>
              </a:ext>
            </a:extLst>
          </p:cNvPr>
          <p:cNvSpPr txBox="1"/>
          <p:nvPr/>
        </p:nvSpPr>
        <p:spPr>
          <a:xfrm>
            <a:off x="604787" y="3563663"/>
            <a:ext cx="10390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Dựa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vào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bảng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hãy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trình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nào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hoàn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thành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trước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7DBA8D-FC0D-46D9-94C7-8E3DD918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44" y="4297895"/>
            <a:ext cx="8278900" cy="2560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786" y="2593861"/>
            <a:ext cx="1089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Sắp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xếp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dần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-5 ; -2 ; 0 ; 2 ; 4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7A8E-9EB1-441F-95C3-7C3BFE72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29252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2560 TCN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   - 2560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2018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có: -2560 &lt; 2018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CCBB1-9BB2-4635-97A6-18D5802D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278900" cy="25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</a:rPr>
              <a:t> 2: </a:t>
            </a:r>
            <a:r>
              <a:rPr lang="vi-VN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HỨ TỰ TRONG TẬP HỢP SỐ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752626"/>
            <a:ext cx="10588752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47F9-1C67-46DD-8058-BBC043CD48DF}"/>
              </a:ext>
            </a:extLst>
          </p:cNvPr>
          <p:cNvSpPr txBox="1"/>
          <p:nvPr/>
        </p:nvSpPr>
        <p:spPr>
          <a:xfrm>
            <a:off x="524256" y="12668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dụng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1E55F-E216-4EC6-9D26-1684522D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19" y="2307422"/>
            <a:ext cx="6909323" cy="2183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3D82C-DCBF-45F6-8623-E61D277E5F12}"/>
              </a:ext>
            </a:extLst>
          </p:cNvPr>
          <p:cNvSpPr txBox="1"/>
          <p:nvPr/>
        </p:nvSpPr>
        <p:spPr>
          <a:xfrm>
            <a:off x="838199" y="4599152"/>
            <a:ext cx="6895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có :-180 &gt; -1000  &gt; -4000 &gt; - 6000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329E3-6268-4922-9309-14F619F38B77}"/>
              </a:ext>
            </a:extLst>
          </p:cNvPr>
          <p:cNvSpPr txBox="1"/>
          <p:nvPr/>
        </p:nvSpPr>
        <p:spPr>
          <a:xfrm>
            <a:off x="838200" y="5046032"/>
            <a:ext cx="8250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dần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sống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cá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́, cá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đèn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biển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9CA11-EDE1-4113-890C-3091FD929539}"/>
              </a:ext>
            </a:extLst>
          </p:cNvPr>
          <p:cNvSpPr txBox="1"/>
          <p:nvPr/>
        </p:nvSpPr>
        <p:spPr>
          <a:xfrm>
            <a:off x="838198" y="4272451"/>
            <a:ext cx="122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0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803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Times New Roman</vt:lpstr>
      <vt:lpstr>Trebuchet MS</vt:lpstr>
      <vt:lpstr>Wingdings 3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2_Office Theme</vt:lpstr>
      <vt:lpstr>Equation</vt:lpstr>
      <vt:lpstr>PowerPoint Presentation</vt:lpstr>
      <vt:lpstr>PowerPoint Presentation</vt:lpstr>
      <vt:lpstr>Nhiệt độ trung bình trong tháng 1 ở nơi nào lạnh hơn?</vt:lpstr>
      <vt:lpstr>Bài 2: THỨ TỰ TRONG TẬP HỢP SỐ NGUYÊN</vt:lpstr>
      <vt:lpstr>Bài 2: THỨ TỰ TRONG TẬP HỢP SỐ NGUYÊN</vt:lpstr>
      <vt:lpstr>Bài 2: THỨ TỰ TRONG TẬP HỢP SỐ NGUYÊN</vt:lpstr>
      <vt:lpstr>Bài 2: THỨ TỰ TRONG TẬP HỢP SỐ NGUYÊN</vt:lpstr>
      <vt:lpstr>PowerPoint Presentation</vt:lpstr>
      <vt:lpstr>Bài 2: THỨ TỰ TRONG TẬP HỢP SỐ NGUYÊN</vt:lpstr>
      <vt:lpstr>Bài 1 ( trang 56 SGK)</vt:lpstr>
      <vt:lpstr>PowerPoint Presentation</vt:lpstr>
      <vt:lpstr>PowerPoint Presentation</vt:lpstr>
      <vt:lpstr>HƯỚNG DẪN VỀ NHÀ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2022-07-21T10:15:16Z</dcterms:created>
  <dcterms:modified xsi:type="dcterms:W3CDTF">2022-07-27T06:22:32Z</dcterms:modified>
</cp:coreProperties>
</file>