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7.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60" r:id="rId25"/>
    <p:sldMasterId id="2147483972" r:id="rId26"/>
    <p:sldMasterId id="2147483984" r:id="rId27"/>
    <p:sldMasterId id="2147484001" r:id="rId28"/>
  </p:sldMasterIdLst>
  <p:sldIdLst>
    <p:sldId id="315" r:id="rId29"/>
    <p:sldId id="261" r:id="rId30"/>
    <p:sldId id="262" r:id="rId31"/>
    <p:sldId id="311" r:id="rId32"/>
    <p:sldId id="269" r:id="rId33"/>
    <p:sldId id="270" r:id="rId34"/>
    <p:sldId id="271"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301" r:id="rId48"/>
    <p:sldId id="302" r:id="rId49"/>
    <p:sldId id="303" r:id="rId50"/>
    <p:sldId id="304" r:id="rId51"/>
    <p:sldId id="305" r:id="rId52"/>
    <p:sldId id="306" r:id="rId53"/>
    <p:sldId id="307" r:id="rId54"/>
    <p:sldId id="308" r:id="rId55"/>
    <p:sldId id="30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1.xml"/><Relationship Id="rId41" Type="http://schemas.openxmlformats.org/officeDocument/2006/relationships/slide" Target="slides/slide13.xml"/><Relationship Id="rId54"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8" Type="http://schemas.openxmlformats.org/officeDocument/2006/relationships/slideMaster" Target="slideMasters/slideMaster8.xml"/><Relationship Id="rId51" Type="http://schemas.openxmlformats.org/officeDocument/2006/relationships/slide" Target="slides/slide2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960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3116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33568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081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36048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27964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9397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32361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08028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10809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94142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633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82016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91577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32641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74383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161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5202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28147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2094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7733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14771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039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16827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40447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58656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63597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55806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5921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62661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46016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44307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1624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197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03757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41902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22395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21172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98892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33191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87254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4987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42961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32991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100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27621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00534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89437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75133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07773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24614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85538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71152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46677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3659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363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64290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86345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17109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1878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7081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03061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04388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83374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13535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19741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4751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32258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18351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52846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43675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94862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2334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9471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37340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8901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945456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3974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7459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45193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212100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29438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48133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22690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246200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732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17850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74189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645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29597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49452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61777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559634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44842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03735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30844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14235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74220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91893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9300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52346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81047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05791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47449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04015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70924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90776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70058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77726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20732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4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54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13886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71528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237324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8394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489327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95357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24183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35727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87749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402802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775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277718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698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49826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6290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48762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35660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072407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072731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202316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586847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8457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66982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0445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90454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355646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22322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558450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38272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45168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240495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415551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8354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668042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15216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28970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47918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08019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1371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6428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949009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75864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690814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116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932935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81309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819063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151274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403774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74920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415073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06103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583223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648624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330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952662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04848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692352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836064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818554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872227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549360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235057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720988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454916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2648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085344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56338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590153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80521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285127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868400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63196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153651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688607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603876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4910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224168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279680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25219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660278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413606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366633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907611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001074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20454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45509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1920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456068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90485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669796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391385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0894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600751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807611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648316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E388C22-AC70-4FAE-A2C3-CA36B8B21108}"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6"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7" name="Slide Number Placeholder 5"/>
          <p:cNvSpPr>
            <a:spLocks noGrp="1"/>
          </p:cNvSpPr>
          <p:nvPr>
            <p:ph type="sldNum" sz="quarter" idx="12"/>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FFEAA28-BDAD-463C-8A8D-630A47EC2F57}"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01240908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ECACC09-232C-4F03-AFE1-C9DADC0B701D}"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3881AEA-B371-4B88-83CB-A7CF1A8CC951}"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0208196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C80ABCF-8837-492E-8B11-4DBE5601F2A2}"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45AAEA0-A14F-436C-9417-4D516899EF62}"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034728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448377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186386E-9B00-4C82-81AA-C672A71992D2}"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6905EB5-EB11-47CA-B43D-F9313A16090E}"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0620126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67A2892-D9A2-4334-9383-E40D4D62A1B6}"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48DBB2F-D7C9-462B-B89A-432785109036}"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2736509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1A35CE6-EA5B-4E78-B8EA-44B1157C5181}"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DD032BC-5F0C-46E1-BCBE-E4E2933FE052}"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38796207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206D169-BB3D-4691-B392-75799516E0BE}"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31C79FF-F963-4575-B19A-8FF60308216B}"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79485622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8B31E80-738D-421B-9DBD-55483B3FD8B7}"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91BB88E-6961-43DC-BB67-A44333FA8F19}"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64938952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94C8D18-628B-42B4-A8DA-2C90820D3AED}"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A62AB15-9FC3-40FE-8F69-5FF1D44A71D4}"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82275618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45DB565-4E54-4B76-BC28-11DA67CE4F85}"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0F0E6F7-45BA-4653-8237-ED9CFA5BB03A}"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02617555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0" b="0" i="0" u="none" strike="noStrike" kern="1200" cap="none" spc="0" normalizeH="0" baseline="0" noProof="0">
                <a:ln>
                  <a:noFill/>
                </a:ln>
                <a:solidFill>
                  <a:srgbClr val="C0E474"/>
                </a:solidFill>
                <a:effectLst/>
                <a:uLnTx/>
                <a:uFillTx/>
                <a:latin typeface="Arial" panose="020B0604020202020204" pitchFamily="34" charset="0"/>
                <a:ea typeface="+mn-ea"/>
                <a:cs typeface="+mn-cs"/>
              </a:rPr>
              <a:t>“</a:t>
            </a:r>
          </a:p>
        </p:txBody>
      </p:sp>
      <p:sp>
        <p:nvSpPr>
          <p:cNvPr id="6" name="TextBox 5"/>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0" b="0" i="0" u="none" strike="noStrike" kern="1200" cap="none" spc="0" normalizeH="0" baseline="0" noProof="0">
                <a:ln>
                  <a:noFill/>
                </a:ln>
                <a:solidFill>
                  <a:srgbClr val="C0E474"/>
                </a:solidFill>
                <a:effectLst/>
                <a:uLnTx/>
                <a:uFillTx/>
                <a:latin typeface="Arial" panose="020B0604020202020204" pitchFamily="34" charset="0"/>
                <a:ea typeface="+mn-ea"/>
                <a:cs typeface="+mn-cs"/>
              </a:rPr>
              <a:t>”</a:t>
            </a:r>
            <a:endParaRPr kumimoji="0" lang="en-US" altLang="en-US" sz="1800" b="0" i="0" u="none" strike="noStrike" kern="1200" cap="none" spc="0" normalizeH="0" baseline="0" noProof="0">
              <a:ln>
                <a:noFill/>
              </a:ln>
              <a:solidFill>
                <a:srgbClr val="C0E474"/>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91147B2-174D-4F5C-9062-0E5263AAA1A4}"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4"/>
          <p:cNvSpPr>
            <a:spLocks noGrp="1"/>
          </p:cNvSpPr>
          <p:nvPr>
            <p:ph type="ftr" sz="quarter" idx="15"/>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5"/>
          <p:cNvSpPr>
            <a:spLocks noGrp="1"/>
          </p:cNvSpPr>
          <p:nvPr>
            <p:ph type="sldNum" sz="quarter" idx="16"/>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77F4523-4F08-448B-A89C-C15AE4938432}"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5277675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070A3EF-EDD3-4127-B36F-7D8626035A54}"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28E2FB3-5AC3-4AE0-A2BD-51BAC80342BA}"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61656924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0" b="0" i="0" u="none" strike="noStrike" kern="1200" cap="none" spc="0" normalizeH="0" baseline="0" noProof="0">
                <a:ln>
                  <a:noFill/>
                </a:ln>
                <a:solidFill>
                  <a:srgbClr val="C0E474"/>
                </a:solidFill>
                <a:effectLst/>
                <a:uLnTx/>
                <a:uFillTx/>
                <a:latin typeface="Arial" panose="020B0604020202020204" pitchFamily="34" charset="0"/>
                <a:ea typeface="+mn-ea"/>
                <a:cs typeface="+mn-cs"/>
              </a:rPr>
              <a:t>“</a:t>
            </a:r>
          </a:p>
        </p:txBody>
      </p:sp>
      <p:sp>
        <p:nvSpPr>
          <p:cNvPr id="6" name="TextBox 5"/>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0" b="0" i="0" u="none" strike="noStrike" kern="1200" cap="none" spc="0" normalizeH="0" baseline="0" noProof="0">
                <a:ln>
                  <a:noFill/>
                </a:ln>
                <a:solidFill>
                  <a:srgbClr val="C0E474"/>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B8015F6-9365-44D1-BD1D-33524EBCE0E1}"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4"/>
          <p:cNvSpPr>
            <a:spLocks noGrp="1"/>
          </p:cNvSpPr>
          <p:nvPr>
            <p:ph type="ftr" sz="quarter" idx="15"/>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5"/>
          <p:cNvSpPr>
            <a:spLocks noGrp="1"/>
          </p:cNvSpPr>
          <p:nvPr>
            <p:ph type="sldNum" sz="quarter" idx="16"/>
          </p:nvPr>
        </p:nvSpPr>
        <p:spPr/>
        <p:txBody>
          <a:bodyPr/>
          <a:lstStyle>
            <a:lvl1pPr>
              <a:defRPr smtClean="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D056D40-1F40-4CB2-B53D-5A7A9F3591AE}"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14179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569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04151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0F2B2CD-B2A5-4541-9FA4-B17939EC5895}"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5"/>
          <p:cNvSpPr>
            <a:spLocks noGrp="1"/>
          </p:cNvSpPr>
          <p:nvPr>
            <p:ph type="sldNum" sz="quarter" idx="16"/>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E7776FE-F70F-4497-BD38-8A3B20EBB6EE}"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11612001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73E77DC-3176-4250-877B-3F608A9EB1A3}"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2B876A-DC06-4CFF-8529-767D7C216FF2}"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86306432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016DFE3-717C-402F-A81D-1FF1F13CC287}"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B793675-A6CD-4D79-BDAF-A3E31D401047}"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51932069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0CF360-9598-49B0-8002-07B46A30C8B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E38ED2FE-FC8E-439E-879A-3F9AC871B06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8675700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4CC4F0-85EC-4125-BD43-8E22E41E511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4DFE5779-4315-451C-BCAD-CB810088010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0755305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F841C9-2848-4332-99C1-9E771C1F5E46}"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EFE761E-BE7E-40F1-8015-70221DCDE8E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9687860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BB9DC1-D2E3-4386-8115-C0991CB20E6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59250078-2767-41DF-889D-A48B48A95F0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9039649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39D0F0-47BF-4B10-B393-797617F81CBB}"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F03D990E-D6EC-448F-B6D0-55A86CB1F61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07119413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D8A8CC-1DDD-40D2-853A-BD6EA186E9AA}"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2303341E-1426-4A6D-97BF-D84C4D3BD34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053896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20E2AD-8CB4-4747-B780-6CE1662C6F6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F60895AA-BB71-4388-A198-FF7423B99AF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64880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319556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956415-2C6F-42A1-8018-69E465A8581D}"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656192A9-B566-47DA-8ECB-B62E166BFFA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911164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0A03EE-3FB1-4BD3-8C44-2C88125C481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7E99FF0-AE07-410B-BA2C-F8007BBDB18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729359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D5C97E-79AB-4F1A-963D-08DA6A81B50A}"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DF82752B-7EB7-4D72-AB68-A66B96198AE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3131015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DBA0BA-7384-4C76-84FD-47E08CD3ED0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14A619E-90E2-4BA8-A80B-E2EE242BA13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977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8177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830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7023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4080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5616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835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4973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088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7655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4651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3153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9598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7546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8452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5401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1127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3342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8821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23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5252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9962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7072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0811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3272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747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6177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3123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34319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0518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459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6393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6615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1945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64262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58954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5548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83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3361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062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3877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74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12057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7926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5204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2915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72268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48461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5945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1365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53625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6197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366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2089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99688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5756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69679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76917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4743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51736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67302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84941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34979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733F2A-9A56-4BA1-BED6-37F0D497258E}"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A8F376-14E8-45D0-BFD0-52F965F2D69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57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4150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0A327-34A4-4F4B-873D-90EE46473623}"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DDD35-A655-4A96-95E6-17EF46ACEF1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37622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E89AB8-A2AB-4790-8412-18C19BC7848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680938-7AE4-48F6-873B-882FAA7D2B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58528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C8FEC4-3D9A-4DF4-A300-32CA8D599332}"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D2852-BFD5-415E-9372-FC886B6AADB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02798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E74DBA-50EB-4223-956F-3CF949817A15}"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01BB1EC-DAC0-48CE-A0A9-773BCD2E4A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4044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0C6707-0B49-4630-921D-315F7C3052A7}"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5DFDEB-9442-4D4B-ACF9-FB22C6A16F3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24784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F46B61-E4FB-4891-95A1-DA25F2AC87B1}"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FC82063-4660-4DEC-AECD-26BF93658A5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48163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3E1C38-346F-436E-90CE-18FC3D8F1AC4}"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4D3C96-9ADD-49E6-B3F7-ACE450BC9CD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1230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044BE-8F27-4423-A10F-209F48ABD64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36CF20-3DA0-463B-8517-5A0D52E436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1387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0F931-0943-4DBE-88FD-1B2C1141F25F}"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01DB2-99A3-48ED-AE2E-9EFAB66E69B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85702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928C1D-2DCA-463A-9FD9-9B77B5659A70}"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0FCE36-C905-4D60-90CB-1BAEC68856F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437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slideLayout" Target="../slideLayouts/slideLayout299.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17" Type="http://schemas.openxmlformats.org/officeDocument/2006/relationships/theme" Target="../theme/theme27.xml"/><Relationship Id="rId2" Type="http://schemas.openxmlformats.org/officeDocument/2006/relationships/slideLayout" Target="../slideLayouts/slideLayout288.xml"/><Relationship Id="rId16" Type="http://schemas.openxmlformats.org/officeDocument/2006/relationships/slideLayout" Target="../slideLayouts/slideLayout302.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5" Type="http://schemas.openxmlformats.org/officeDocument/2006/relationships/slideLayout" Target="../slideLayouts/slideLayout30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slideLayout" Target="../slideLayouts/slideLayout30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0.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theme" Target="../theme/theme28.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0987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639186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49672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236507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26621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504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14074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3634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54002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266623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385390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7733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123644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941402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353535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56411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421087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503774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6637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28DC217-1C3E-499F-B27B-51889E7C8E0D}" type="datetimeFigureOut">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7/27/2022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chemeClr val="accent1"/>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4B6989F-483B-4DE2-B6DF-EA6F6D7E9AFA}" type="slidenum">
              <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90C226"/>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6720310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B32682C-68C9-4413-83EA-819E1D182A2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0F4BC81-E5C7-48D0-96D7-6F8A786F534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17272676"/>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60852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97748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66429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742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69982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44046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AECD44-05C9-4C44-A8B4-531A126DDF49}" type="datetimeFigureOut">
              <a:rPr lang="en-US" smtClean="0">
                <a:solidFill>
                  <a:prstClr val="black">
                    <a:tint val="75000"/>
                  </a:prstClr>
                </a:solidFill>
              </a:rPr>
              <a:pPr>
                <a:def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F03345-BD1B-4931-9504-AF6C6A20F8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54442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4.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wmf"/><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23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976"/>
            <a:ext cx="12192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867400"/>
            <a:ext cx="12192000" cy="990600"/>
          </a:xfrm>
          <a:prstGeom prst="rect">
            <a:avLst/>
          </a:prstGeom>
          <a:solidFill>
            <a:srgbClr val="9933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NHÓM TOÁN </a:t>
            </a:r>
          </a:p>
        </p:txBody>
      </p:sp>
    </p:spTree>
    <p:extLst>
      <p:ext uri="{BB962C8B-B14F-4D97-AF65-F5344CB8AC3E}">
        <p14:creationId xmlns:p14="http://schemas.microsoft.com/office/powerpoint/2010/main" val="2436739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1549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200" b="1">
                <a:solidFill>
                  <a:srgbClr val="FF0000"/>
                </a:solidFill>
                <a:latin typeface="Times New Roman" panose="02020603050405020304" pitchFamily="18" charset="0"/>
                <a:cs typeface="Times New Roman" panose="02020603050405020304" pitchFamily="18" charset="0"/>
              </a:rPr>
              <a:t>2. Tập hợp số nguyên</a:t>
            </a:r>
          </a:p>
        </p:txBody>
      </p:sp>
      <p:sp>
        <p:nvSpPr>
          <p:cNvPr id="11267"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8" name="TextBox 4"/>
          <p:cNvSpPr txBox="1">
            <a:spLocks noChangeArrowheads="1"/>
          </p:cNvSpPr>
          <p:nvPr/>
        </p:nvSpPr>
        <p:spPr bwMode="auto">
          <a:xfrm>
            <a:off x="1790700" y="1082675"/>
            <a:ext cx="8534400" cy="1960880"/>
          </a:xfrm>
          <a:prstGeom prst="rect">
            <a:avLst/>
          </a:prstGeom>
          <a:noFill/>
          <a:ln w="9525">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Tập</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hợp</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gồm</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các</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số</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nguyên</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âm</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số</a:t>
            </a:r>
            <a:r>
              <a:rPr lang="en-US" sz="2700" b="1" dirty="0">
                <a:solidFill>
                  <a:prstClr val="black"/>
                </a:solidFill>
                <a:latin typeface="Times New Roman" panose="02020603050405020304" pitchFamily="18" charset="0"/>
                <a:cs typeface="Times New Roman" panose="02020603050405020304" pitchFamily="18" charset="0"/>
              </a:rPr>
              <a:t> 0 </a:t>
            </a:r>
            <a:r>
              <a:rPr lang="en-US" sz="2700" b="1" dirty="0" err="1">
                <a:solidFill>
                  <a:prstClr val="black"/>
                </a:solidFill>
                <a:latin typeface="Times New Roman" panose="02020603050405020304" pitchFamily="18" charset="0"/>
                <a:cs typeface="Times New Roman" panose="02020603050405020304" pitchFamily="18" charset="0"/>
              </a:rPr>
              <a:t>và</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các</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số</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nguyên</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dương</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được</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gọi</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là</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tập</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hợp</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số</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nguyên</a:t>
            </a:r>
            <a:endParaRPr lang="en-US" sz="2700" b="1" dirty="0">
              <a:solidFill>
                <a:srgbClr val="FF0000"/>
              </a:solidFill>
              <a:latin typeface="Times New Roman" panose="02020603050405020304" pitchFamily="18" charset="0"/>
              <a:cs typeface="Times New Roman" panose="02020603050405020304" pitchFamily="18" charset="0"/>
            </a:endParaRPr>
          </a:p>
          <a:p>
            <a:pPr eaLnBrk="1" fontAlgn="base" hangingPunct="1">
              <a:lnSpc>
                <a:spcPct val="150000"/>
              </a:lnSpc>
              <a:spcBef>
                <a:spcPct val="0"/>
              </a:spcBef>
              <a:spcAft>
                <a:spcPct val="0"/>
              </a:spcAft>
            </a:pPr>
            <a:r>
              <a:rPr lang="en-US" sz="2700" b="1" i="1" dirty="0">
                <a:solidFill>
                  <a:prstClr val="black"/>
                </a:solidFill>
                <a:latin typeface="Times New Roman" panose="02020603050405020304" pitchFamily="18" charset="0"/>
                <a:cs typeface="Times New Roman" panose="02020603050405020304" pitchFamily="18" charset="0"/>
              </a:rPr>
              <a:t>- Ta </a:t>
            </a:r>
            <a:r>
              <a:rPr lang="en-US" sz="2700" b="1" i="1" dirty="0" err="1">
                <a:solidFill>
                  <a:prstClr val="black"/>
                </a:solidFill>
                <a:latin typeface="Times New Roman" panose="02020603050405020304" pitchFamily="18" charset="0"/>
                <a:cs typeface="Times New Roman" panose="02020603050405020304" pitchFamily="18" charset="0"/>
              </a:rPr>
              <a:t>kí</a:t>
            </a:r>
            <a:r>
              <a:rPr lang="en-US" sz="2700" b="1" i="1" dirty="0">
                <a:solidFill>
                  <a:prstClr val="black"/>
                </a:solidFill>
                <a:latin typeface="Times New Roman" panose="02020603050405020304" pitchFamily="18" charset="0"/>
                <a:cs typeface="Times New Roman" panose="02020603050405020304" pitchFamily="18" charset="0"/>
              </a:rPr>
              <a:t> </a:t>
            </a:r>
            <a:r>
              <a:rPr lang="en-US" sz="2700" b="1" i="1" dirty="0" err="1">
                <a:solidFill>
                  <a:prstClr val="black"/>
                </a:solidFill>
                <a:latin typeface="Times New Roman" panose="02020603050405020304" pitchFamily="18" charset="0"/>
                <a:cs typeface="Times New Roman" panose="02020603050405020304" pitchFamily="18" charset="0"/>
              </a:rPr>
              <a:t>hiệu</a:t>
            </a:r>
            <a:r>
              <a:rPr lang="en-US" sz="2700" b="1" i="1" dirty="0">
                <a:solidFill>
                  <a:prstClr val="black"/>
                </a:solidFill>
                <a:latin typeface="Times New Roman" panose="02020603050405020304" pitchFamily="18" charset="0"/>
                <a:cs typeface="Times New Roman" panose="02020603050405020304" pitchFamily="18" charset="0"/>
              </a:rPr>
              <a:t> </a:t>
            </a:r>
            <a:r>
              <a:rPr lang="en-US" sz="2700" b="1" i="1" dirty="0" err="1">
                <a:solidFill>
                  <a:prstClr val="black"/>
                </a:solidFill>
                <a:latin typeface="Times New Roman" panose="02020603050405020304" pitchFamily="18" charset="0"/>
                <a:cs typeface="Times New Roman" panose="02020603050405020304" pitchFamily="18" charset="0"/>
              </a:rPr>
              <a:t>tập</a:t>
            </a:r>
            <a:r>
              <a:rPr lang="en-US" sz="2700" b="1" i="1" dirty="0">
                <a:solidFill>
                  <a:prstClr val="black"/>
                </a:solidFill>
                <a:latin typeface="Times New Roman" panose="02020603050405020304" pitchFamily="18" charset="0"/>
                <a:cs typeface="Times New Roman" panose="02020603050405020304" pitchFamily="18" charset="0"/>
              </a:rPr>
              <a:t> </a:t>
            </a:r>
            <a:r>
              <a:rPr lang="en-US" sz="2700" b="1" i="1" dirty="0" err="1">
                <a:solidFill>
                  <a:prstClr val="black"/>
                </a:solidFill>
                <a:latin typeface="Times New Roman" panose="02020603050405020304" pitchFamily="18" charset="0"/>
                <a:cs typeface="Times New Roman" panose="02020603050405020304" pitchFamily="18" charset="0"/>
              </a:rPr>
              <a:t>hợp</a:t>
            </a:r>
            <a:r>
              <a:rPr lang="en-US" sz="2700" b="1" i="1" dirty="0">
                <a:solidFill>
                  <a:prstClr val="black"/>
                </a:solidFill>
                <a:latin typeface="Times New Roman" panose="02020603050405020304" pitchFamily="18" charset="0"/>
                <a:cs typeface="Times New Roman" panose="02020603050405020304" pitchFamily="18" charset="0"/>
              </a:rPr>
              <a:t> </a:t>
            </a:r>
            <a:r>
              <a:rPr lang="en-US" sz="2700" b="1" i="1" dirty="0" err="1">
                <a:solidFill>
                  <a:prstClr val="black"/>
                </a:solidFill>
                <a:latin typeface="Times New Roman" panose="02020603050405020304" pitchFamily="18" charset="0"/>
                <a:cs typeface="Times New Roman" panose="02020603050405020304" pitchFamily="18" charset="0"/>
              </a:rPr>
              <a:t>số</a:t>
            </a:r>
            <a:r>
              <a:rPr lang="en-US" sz="2700" b="1" i="1" dirty="0">
                <a:solidFill>
                  <a:prstClr val="black"/>
                </a:solidFill>
                <a:latin typeface="Times New Roman" panose="02020603050405020304" pitchFamily="18" charset="0"/>
                <a:cs typeface="Times New Roman" panose="02020603050405020304" pitchFamily="18" charset="0"/>
              </a:rPr>
              <a:t> </a:t>
            </a:r>
            <a:r>
              <a:rPr lang="en-US" sz="2700" b="1" i="1" dirty="0" err="1">
                <a:solidFill>
                  <a:prstClr val="black"/>
                </a:solidFill>
                <a:latin typeface="Times New Roman" panose="02020603050405020304" pitchFamily="18" charset="0"/>
                <a:cs typeface="Times New Roman" panose="02020603050405020304" pitchFamily="18" charset="0"/>
              </a:rPr>
              <a:t>nguyên</a:t>
            </a:r>
            <a:r>
              <a:rPr lang="en-US" sz="2700" b="1" i="1" dirty="0">
                <a:solidFill>
                  <a:prstClr val="black"/>
                </a:solidFill>
                <a:latin typeface="Times New Roman" panose="02020603050405020304" pitchFamily="18" charset="0"/>
                <a:cs typeface="Times New Roman" panose="02020603050405020304" pitchFamily="18" charset="0"/>
              </a:rPr>
              <a:t> </a:t>
            </a:r>
            <a:r>
              <a:rPr lang="en-US" sz="2700" b="1" i="1" dirty="0" err="1">
                <a:solidFill>
                  <a:prstClr val="black"/>
                </a:solidFill>
                <a:latin typeface="Times New Roman" panose="02020603050405020304" pitchFamily="18" charset="0"/>
                <a:cs typeface="Times New Roman" panose="02020603050405020304" pitchFamily="18" charset="0"/>
              </a:rPr>
              <a:t>là</a:t>
            </a:r>
            <a:r>
              <a:rPr lang="en-US" sz="2700" b="1" i="1" dirty="0">
                <a:solidFill>
                  <a:prstClr val="black"/>
                </a:solidFill>
                <a:latin typeface="Times New Roman" panose="02020603050405020304" pitchFamily="18" charset="0"/>
                <a:cs typeface="Times New Roman" panose="02020603050405020304" pitchFamily="18" charset="0"/>
              </a:rPr>
              <a:t> </a:t>
            </a:r>
            <a:r>
              <a:rPr lang="en-US" sz="2700" b="1" i="1" dirty="0">
                <a:solidFill>
                  <a:prstClr val="black"/>
                </a:solidFill>
                <a:latin typeface="Times New Roman" panose="02020603050405020304" pitchFamily="18" charset="0"/>
                <a:cs typeface="Times New Roman" panose="02020603050405020304" pitchFamily="18" charset="0"/>
                <a:sym typeface="+mn-ea"/>
              </a:rPr>
              <a:t>Z</a:t>
            </a:r>
          </a:p>
        </p:txBody>
      </p:sp>
      <p:sp>
        <p:nvSpPr>
          <p:cNvPr id="7" name="TextBox 4"/>
          <p:cNvSpPr txBox="1">
            <a:spLocks noChangeArrowheads="1"/>
          </p:cNvSpPr>
          <p:nvPr/>
        </p:nvSpPr>
        <p:spPr bwMode="auto">
          <a:xfrm>
            <a:off x="2362200" y="3505201"/>
            <a:ext cx="6121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dirty="0">
                <a:solidFill>
                  <a:prstClr val="black"/>
                </a:solidFill>
                <a:latin typeface="Times New Roman" panose="02020603050405020304" pitchFamily="18" charset="0"/>
                <a:cs typeface="Times New Roman" panose="02020603050405020304" pitchFamily="18" charset="0"/>
              </a:rPr>
              <a:t>Z = {…; -3; -2; -1; 0; 1; 2; 3; …}  </a:t>
            </a:r>
            <a:endParaRPr lang="en-US" sz="2700" b="1" dirty="0">
              <a:solidFill>
                <a:srgbClr val="FF0000"/>
              </a:solidFill>
              <a:latin typeface="Times New Roman" panose="02020603050405020304" pitchFamily="18" charset="0"/>
              <a:cs typeface="Times New Roman" panose="02020603050405020304" pitchFamily="18" charset="0"/>
            </a:endParaRPr>
          </a:p>
        </p:txBody>
      </p:sp>
      <p:sp>
        <p:nvSpPr>
          <p:cNvPr id="14" name="TextBox 4"/>
          <p:cNvSpPr txBox="1">
            <a:spLocks noChangeArrowheads="1"/>
          </p:cNvSpPr>
          <p:nvPr/>
        </p:nvSpPr>
        <p:spPr bwMode="auto">
          <a:xfrm>
            <a:off x="2362200" y="4495801"/>
            <a:ext cx="61214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dirty="0">
                <a:solidFill>
                  <a:srgbClr val="00B050"/>
                </a:solidFill>
                <a:latin typeface="Times New Roman" panose="02020603050405020304" pitchFamily="18" charset="0"/>
                <a:cs typeface="Times New Roman" panose="02020603050405020304" pitchFamily="18" charset="0"/>
              </a:rPr>
              <a:t>VD: </a:t>
            </a:r>
            <a:r>
              <a:rPr lang="en-US" sz="2700" b="1" dirty="0">
                <a:solidFill>
                  <a:prstClr val="black"/>
                </a:solidFill>
                <a:latin typeface="Times New Roman" panose="02020603050405020304" pitchFamily="18" charset="0"/>
                <a:cs typeface="Times New Roman" panose="02020603050405020304" pitchFamily="18" charset="0"/>
              </a:rPr>
              <a:t>-9    Z;    2021     Z;  0      Z </a:t>
            </a:r>
          </a:p>
        </p:txBody>
      </p:sp>
      <p:pic>
        <p:nvPicPr>
          <p:cNvPr id="11277" name="Object 1" descr="ppt/media/image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1700" y="4741864"/>
            <a:ext cx="300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Object 2" descr="ppt/media/image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989" y="4741864"/>
            <a:ext cx="301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Object 3" descr="ppt/media/image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2700" y="4741864"/>
            <a:ext cx="300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8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anim calcmode="lin" valueType="num">
                                      <p:cBhvr>
                                        <p:cTn id="2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277"/>
                                        </p:tgtEl>
                                        <p:attrNameLst>
                                          <p:attrName>style.visibility</p:attrName>
                                        </p:attrNameLst>
                                      </p:cBhvr>
                                      <p:to>
                                        <p:strVal val="visible"/>
                                      </p:to>
                                    </p:set>
                                    <p:animEffect transition="in" filter="barn(inVertical)">
                                      <p:cBhvr>
                                        <p:cTn id="31" dur="500"/>
                                        <p:tgtEl>
                                          <p:spTgt spid="11277"/>
                                        </p:tgtEl>
                                      </p:cBhvr>
                                    </p:animEffect>
                                  </p:childTnLst>
                                </p:cTn>
                              </p:par>
                              <p:par>
                                <p:cTn id="32" presetID="16" presetClass="entr" presetSubtype="21" fill="hold" nodeType="withEffect">
                                  <p:stCondLst>
                                    <p:cond delay="0"/>
                                  </p:stCondLst>
                                  <p:childTnLst>
                                    <p:set>
                                      <p:cBhvr>
                                        <p:cTn id="33" dur="1" fill="hold">
                                          <p:stCondLst>
                                            <p:cond delay="0"/>
                                          </p:stCondLst>
                                        </p:cTn>
                                        <p:tgtEl>
                                          <p:spTgt spid="11278"/>
                                        </p:tgtEl>
                                        <p:attrNameLst>
                                          <p:attrName>style.visibility</p:attrName>
                                        </p:attrNameLst>
                                      </p:cBhvr>
                                      <p:to>
                                        <p:strVal val="visible"/>
                                      </p:to>
                                    </p:set>
                                    <p:animEffect transition="in" filter="barn(inVertical)">
                                      <p:cBhvr>
                                        <p:cTn id="34" dur="500"/>
                                        <p:tgtEl>
                                          <p:spTgt spid="11278"/>
                                        </p:tgtEl>
                                      </p:cBhvr>
                                    </p:animEffect>
                                  </p:childTnLst>
                                </p:cTn>
                              </p:par>
                              <p:par>
                                <p:cTn id="35" presetID="16" presetClass="entr" presetSubtype="21" fill="hold" nodeType="withEffect">
                                  <p:stCondLst>
                                    <p:cond delay="0"/>
                                  </p:stCondLst>
                                  <p:childTnLst>
                                    <p:set>
                                      <p:cBhvr>
                                        <p:cTn id="36" dur="1" fill="hold">
                                          <p:stCondLst>
                                            <p:cond delay="0"/>
                                          </p:stCondLst>
                                        </p:cTn>
                                        <p:tgtEl>
                                          <p:spTgt spid="11279"/>
                                        </p:tgtEl>
                                        <p:attrNameLst>
                                          <p:attrName>style.visibility</p:attrName>
                                        </p:attrNameLst>
                                      </p:cBhvr>
                                      <p:to>
                                        <p:strVal val="visible"/>
                                      </p:to>
                                    </p:set>
                                    <p:animEffect transition="in" filter="barn(inVertical)">
                                      <p:cBhvr>
                                        <p:cTn id="37"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76400" y="2209800"/>
          <a:ext cx="8943976" cy="2438400"/>
        </p:xfrm>
        <a:graphic>
          <a:graphicData uri="http://schemas.openxmlformats.org/drawingml/2006/table">
            <a:tbl>
              <a:tblPr firstRow="1" bandRow="1">
                <a:tableStyleId>{5C22544A-7EE6-4342-B048-85BDC9FD1C3A}</a:tableStyleId>
              </a:tblPr>
              <a:tblGrid>
                <a:gridCol w="2235994">
                  <a:extLst>
                    <a:ext uri="{9D8B030D-6E8A-4147-A177-3AD203B41FA5}">
                      <a16:colId xmlns:a16="http://schemas.microsoft.com/office/drawing/2014/main" val="20000"/>
                    </a:ext>
                  </a:extLst>
                </a:gridCol>
                <a:gridCol w="2235994">
                  <a:extLst>
                    <a:ext uri="{9D8B030D-6E8A-4147-A177-3AD203B41FA5}">
                      <a16:colId xmlns:a16="http://schemas.microsoft.com/office/drawing/2014/main" val="20001"/>
                    </a:ext>
                  </a:extLst>
                </a:gridCol>
                <a:gridCol w="2235994">
                  <a:extLst>
                    <a:ext uri="{9D8B030D-6E8A-4147-A177-3AD203B41FA5}">
                      <a16:colId xmlns:a16="http://schemas.microsoft.com/office/drawing/2014/main" val="20002"/>
                    </a:ext>
                  </a:extLst>
                </a:gridCol>
                <a:gridCol w="2235994">
                  <a:extLst>
                    <a:ext uri="{9D8B030D-6E8A-4147-A177-3AD203B41FA5}">
                      <a16:colId xmlns:a16="http://schemas.microsoft.com/office/drawing/2014/main" val="20003"/>
                    </a:ext>
                  </a:extLst>
                </a:gridCol>
              </a:tblGrid>
              <a:tr h="609600">
                <a:tc>
                  <a:txBody>
                    <a:bodyPr/>
                    <a:lstStyle/>
                    <a:p>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smtClean="0">
                          <a:solidFill>
                            <a:srgbClr val="FF0000"/>
                          </a:solidFill>
                          <a:latin typeface="Times New Roman" panose="02020603050405020304" pitchFamily="18" charset="0"/>
                          <a:cs typeface="Times New Roman" panose="02020603050405020304" pitchFamily="18" charset="0"/>
                        </a:rPr>
                        <a:t>Đáp</a:t>
                      </a:r>
                      <a:r>
                        <a:rPr lang="en-US" sz="2400" b="1" baseline="0" smtClean="0">
                          <a:solidFill>
                            <a:srgbClr val="FF0000"/>
                          </a:solidFill>
                          <a:latin typeface="Times New Roman" panose="02020603050405020304" pitchFamily="18" charset="0"/>
                          <a:cs typeface="Times New Roman" panose="02020603050405020304" pitchFamily="18" charset="0"/>
                        </a:rPr>
                        <a:t> án</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err="1" smtClean="0">
                          <a:solidFill>
                            <a:srgbClr val="FF0000"/>
                          </a:solidFill>
                          <a:latin typeface="Times New Roman" panose="02020603050405020304" pitchFamily="18" charset="0"/>
                          <a:cs typeface="Times New Roman" panose="02020603050405020304" pitchFamily="18" charset="0"/>
                        </a:rPr>
                        <a:t>Đáp</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án</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r>
                        <a:rPr lang="en-US" sz="2400" b="1" dirty="0" smtClean="0">
                          <a:latin typeface="Times New Roman" panose="02020603050405020304" pitchFamily="18" charset="0"/>
                          <a:cs typeface="Times New Roman" panose="02020603050405020304" pitchFamily="18" charset="0"/>
                        </a:rPr>
                        <a:t>a) -4       Z</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latin typeface="Times New Roman" panose="02020603050405020304" pitchFamily="18" charset="0"/>
                          <a:cs typeface="Times New Roman" panose="02020603050405020304" pitchFamily="18" charset="0"/>
                        </a:rPr>
                        <a:t>d) -8       N</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r>
                        <a:rPr lang="en-US" sz="2400" b="1" dirty="0" smtClean="0">
                          <a:latin typeface="Times New Roman" panose="02020603050405020304" pitchFamily="18" charset="0"/>
                          <a:cs typeface="Times New Roman" panose="02020603050405020304" pitchFamily="18" charset="0"/>
                        </a:rPr>
                        <a:t>b) 5       Z</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latin typeface="Times New Roman" panose="02020603050405020304" pitchFamily="18" charset="0"/>
                          <a:cs typeface="Times New Roman" panose="02020603050405020304" pitchFamily="18" charset="0"/>
                        </a:rPr>
                        <a:t>e)</a:t>
                      </a:r>
                      <a:r>
                        <a:rPr lang="en-US" sz="2400" b="1" baseline="0" dirty="0" smtClean="0">
                          <a:latin typeface="Times New Roman" panose="02020603050405020304" pitchFamily="18" charset="0"/>
                          <a:cs typeface="Times New Roman" panose="02020603050405020304" pitchFamily="18" charset="0"/>
                        </a:rPr>
                        <a:t>   6       N</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r>
                        <a:rPr lang="en-US" sz="2400" b="1" dirty="0" smtClean="0">
                          <a:latin typeface="Times New Roman" panose="02020603050405020304" pitchFamily="18" charset="0"/>
                          <a:cs typeface="Times New Roman" panose="02020603050405020304" pitchFamily="18" charset="0"/>
                        </a:rPr>
                        <a:t>c) 0</a:t>
                      </a:r>
                      <a:r>
                        <a:rPr lang="en-US" sz="2400" b="1" baseline="0" dirty="0" smtClean="0">
                          <a:latin typeface="Times New Roman" panose="02020603050405020304" pitchFamily="18" charset="0"/>
                          <a:cs typeface="Times New Roman" panose="02020603050405020304" pitchFamily="18" charset="0"/>
                        </a:rPr>
                        <a:t>       Z</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latin typeface="Times New Roman" panose="02020603050405020304" pitchFamily="18" charset="0"/>
                          <a:cs typeface="Times New Roman" panose="02020603050405020304" pitchFamily="18" charset="0"/>
                        </a:rPr>
                        <a:t>g)   0       N</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317" name="TextBox 4"/>
          <p:cNvSpPr txBox="1">
            <a:spLocks noChangeArrowheads="1"/>
          </p:cNvSpPr>
          <p:nvPr/>
        </p:nvSpPr>
        <p:spPr bwMode="auto">
          <a:xfrm>
            <a:off x="1549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200" b="1">
                <a:solidFill>
                  <a:srgbClr val="FF0000"/>
                </a:solidFill>
                <a:latin typeface="Times New Roman" panose="02020603050405020304" pitchFamily="18" charset="0"/>
                <a:cs typeface="Times New Roman" panose="02020603050405020304" pitchFamily="18" charset="0"/>
              </a:rPr>
              <a:t>2. Tập hợp số nguyên</a:t>
            </a:r>
          </a:p>
        </p:txBody>
      </p:sp>
      <p:sp>
        <p:nvSpPr>
          <p:cNvPr id="12318"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12319" name="TextBox 4"/>
          <p:cNvSpPr txBox="1">
            <a:spLocks noChangeArrowheads="1"/>
          </p:cNvSpPr>
          <p:nvPr/>
        </p:nvSpPr>
        <p:spPr bwMode="auto">
          <a:xfrm>
            <a:off x="1841500" y="1127126"/>
            <a:ext cx="6121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a:solidFill>
                  <a:srgbClr val="00B050"/>
                </a:solidFill>
                <a:latin typeface="Times New Roman" panose="02020603050405020304" pitchFamily="18" charset="0"/>
                <a:cs typeface="Times New Roman" panose="02020603050405020304" pitchFamily="18" charset="0"/>
              </a:rPr>
              <a:t>TH2:</a:t>
            </a:r>
            <a:r>
              <a:rPr lang="en-US" sz="2700" b="1">
                <a:solidFill>
                  <a:prstClr val="black"/>
                </a:solidFill>
                <a:latin typeface="Times New Roman" panose="02020603050405020304" pitchFamily="18" charset="0"/>
                <a:cs typeface="Times New Roman" panose="02020603050405020304" pitchFamily="18" charset="0"/>
              </a:rPr>
              <a:t> Điền Đúng hoặc Sai:</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16" name="TextBox 4"/>
          <p:cNvSpPr txBox="1">
            <a:spLocks noChangeArrowheads="1"/>
          </p:cNvSpPr>
          <p:nvPr/>
        </p:nvSpPr>
        <p:spPr bwMode="auto">
          <a:xfrm>
            <a:off x="8534400" y="2819401"/>
            <a:ext cx="12192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a:solidFill>
                  <a:prstClr val="black"/>
                </a:solidFill>
                <a:latin typeface="Times New Roman" panose="02020603050405020304" pitchFamily="18" charset="0"/>
                <a:cs typeface="Times New Roman" panose="02020603050405020304" pitchFamily="18" charset="0"/>
              </a:rPr>
              <a:t>Sai </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17" name="TextBox 4"/>
          <p:cNvSpPr txBox="1">
            <a:spLocks noChangeArrowheads="1"/>
          </p:cNvSpPr>
          <p:nvPr/>
        </p:nvSpPr>
        <p:spPr bwMode="auto">
          <a:xfrm>
            <a:off x="4343400" y="2743201"/>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400" b="1">
                <a:solidFill>
                  <a:prstClr val="black"/>
                </a:solidFill>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8" name="TextBox 4"/>
          <p:cNvSpPr txBox="1">
            <a:spLocks noChangeArrowheads="1"/>
          </p:cNvSpPr>
          <p:nvPr/>
        </p:nvSpPr>
        <p:spPr bwMode="auto">
          <a:xfrm>
            <a:off x="4292600" y="33893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400" b="1">
                <a:solidFill>
                  <a:prstClr val="black"/>
                </a:solidFill>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9" name="TextBox 4"/>
          <p:cNvSpPr txBox="1">
            <a:spLocks noChangeArrowheads="1"/>
          </p:cNvSpPr>
          <p:nvPr/>
        </p:nvSpPr>
        <p:spPr bwMode="auto">
          <a:xfrm>
            <a:off x="4191000" y="4021138"/>
            <a:ext cx="1219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400" b="1">
                <a:solidFill>
                  <a:prstClr val="black"/>
                </a:solidFill>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0" name="TextBox 4"/>
          <p:cNvSpPr txBox="1">
            <a:spLocks noChangeArrowheads="1"/>
          </p:cNvSpPr>
          <p:nvPr/>
        </p:nvSpPr>
        <p:spPr bwMode="auto">
          <a:xfrm>
            <a:off x="8458200" y="3444876"/>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400" b="1">
                <a:solidFill>
                  <a:prstClr val="black"/>
                </a:solidFill>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1" name="TextBox 4"/>
          <p:cNvSpPr txBox="1">
            <a:spLocks noChangeArrowheads="1"/>
          </p:cNvSpPr>
          <p:nvPr/>
        </p:nvSpPr>
        <p:spPr bwMode="auto">
          <a:xfrm>
            <a:off x="8445500" y="408463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400" b="1">
                <a:solidFill>
                  <a:prstClr val="black"/>
                </a:solidFill>
                <a:latin typeface="Times New Roman" panose="02020603050405020304" pitchFamily="18" charset="0"/>
                <a:cs typeface="Times New Roman" panose="02020603050405020304" pitchFamily="18" charset="0"/>
              </a:rPr>
              <a:t>Đúng</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12338" name="Object 1" descr="ppt/media/image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971800"/>
            <a:ext cx="300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9" name="Object 2" descr="ppt/media/image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581400"/>
            <a:ext cx="300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0" name="Object 3" descr="ppt/media/image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895600"/>
            <a:ext cx="300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1" name="Object 5" descr="ppt/media/image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114800"/>
            <a:ext cx="300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2" name="Object 8" descr="ppt/media/image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505200"/>
            <a:ext cx="300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3" name="Object 9" descr="ppt/media/image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114800"/>
            <a:ext cx="300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0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76401" y="2168525"/>
          <a:ext cx="8943975" cy="3929062"/>
        </p:xfrm>
        <a:graphic>
          <a:graphicData uri="http://schemas.openxmlformats.org/drawingml/2006/table">
            <a:tbl>
              <a:tblPr firstRow="1" bandRow="1">
                <a:tableStyleId>{5C22544A-7EE6-4342-B048-85BDC9FD1C3A}</a:tableStyleId>
              </a:tblPr>
              <a:tblGrid>
                <a:gridCol w="5055290">
                  <a:extLst>
                    <a:ext uri="{9D8B030D-6E8A-4147-A177-3AD203B41FA5}">
                      <a16:colId xmlns:a16="http://schemas.microsoft.com/office/drawing/2014/main" val="20000"/>
                    </a:ext>
                  </a:extLst>
                </a:gridCol>
                <a:gridCol w="3888685">
                  <a:extLst>
                    <a:ext uri="{9D8B030D-6E8A-4147-A177-3AD203B41FA5}">
                      <a16:colId xmlns:a16="http://schemas.microsoft.com/office/drawing/2014/main" val="20001"/>
                    </a:ext>
                  </a:extLst>
                </a:gridCol>
              </a:tblGrid>
              <a:tr h="664832">
                <a:tc>
                  <a:txBody>
                    <a:bodyPr/>
                    <a:lstStyle/>
                    <a:p>
                      <a:pPr algn="ctr"/>
                      <a:r>
                        <a:rPr lang="en-US" sz="2300" b="1" dirty="0" err="1" smtClean="0">
                          <a:solidFill>
                            <a:schemeClr val="bg1"/>
                          </a:solidFill>
                          <a:latin typeface="Times New Roman" panose="02020603050405020304" pitchFamily="18" charset="0"/>
                          <a:cs typeface="Times New Roman" panose="02020603050405020304" pitchFamily="18" charset="0"/>
                        </a:rPr>
                        <a:t>Số</a:t>
                      </a:r>
                      <a:r>
                        <a:rPr lang="en-US" sz="2300" b="1" baseline="0" dirty="0" smtClean="0">
                          <a:solidFill>
                            <a:schemeClr val="bg1"/>
                          </a:solidFill>
                          <a:latin typeface="Times New Roman" panose="02020603050405020304" pitchFamily="18" charset="0"/>
                          <a:cs typeface="Times New Roman" panose="02020603050405020304" pitchFamily="18" charset="0"/>
                        </a:rPr>
                        <a:t> </a:t>
                      </a:r>
                      <a:r>
                        <a:rPr lang="en-US" sz="2300" b="1" baseline="0" dirty="0" err="1" smtClean="0">
                          <a:solidFill>
                            <a:schemeClr val="bg1"/>
                          </a:solidFill>
                          <a:latin typeface="Times New Roman" panose="02020603050405020304" pitchFamily="18" charset="0"/>
                          <a:cs typeface="Times New Roman" panose="02020603050405020304" pitchFamily="18" charset="0"/>
                        </a:rPr>
                        <a:t>nguyên</a:t>
                      </a:r>
                      <a:r>
                        <a:rPr lang="en-US" sz="2300" b="1" baseline="0" dirty="0" smtClean="0">
                          <a:solidFill>
                            <a:schemeClr val="bg1"/>
                          </a:solidFill>
                          <a:latin typeface="Times New Roman" panose="02020603050405020304" pitchFamily="18" charset="0"/>
                          <a:cs typeface="Times New Roman" panose="02020603050405020304" pitchFamily="18" charset="0"/>
                        </a:rPr>
                        <a:t> </a:t>
                      </a:r>
                      <a:r>
                        <a:rPr lang="en-US" sz="2300" b="1" baseline="0" dirty="0" err="1" smtClean="0">
                          <a:solidFill>
                            <a:schemeClr val="bg1"/>
                          </a:solidFill>
                          <a:latin typeface="Times New Roman" panose="02020603050405020304" pitchFamily="18" charset="0"/>
                          <a:cs typeface="Times New Roman" panose="02020603050405020304" pitchFamily="18" charset="0"/>
                        </a:rPr>
                        <a:t>âm</a:t>
                      </a:r>
                      <a:endParaRPr lang="en-US" sz="2300" b="1" dirty="0">
                        <a:solidFill>
                          <a:schemeClr val="bg1"/>
                        </a:solidFill>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tc>
                  <a:txBody>
                    <a:bodyPr/>
                    <a:lstStyle/>
                    <a:p>
                      <a:pPr algn="ctr"/>
                      <a:r>
                        <a:rPr lang="en-US" sz="2300" b="1" dirty="0" err="1" smtClean="0">
                          <a:solidFill>
                            <a:schemeClr val="bg1"/>
                          </a:solidFill>
                          <a:latin typeface="Times New Roman" panose="02020603050405020304" pitchFamily="18" charset="0"/>
                          <a:cs typeface="Times New Roman" panose="02020603050405020304" pitchFamily="18" charset="0"/>
                        </a:rPr>
                        <a:t>Số</a:t>
                      </a:r>
                      <a:r>
                        <a:rPr lang="en-US" sz="2300" b="1" dirty="0" smtClean="0">
                          <a:solidFill>
                            <a:schemeClr val="bg1"/>
                          </a:solidFill>
                          <a:latin typeface="Times New Roman" panose="02020603050405020304" pitchFamily="18" charset="0"/>
                          <a:cs typeface="Times New Roman" panose="02020603050405020304" pitchFamily="18" charset="0"/>
                        </a:rPr>
                        <a:t> </a:t>
                      </a:r>
                      <a:r>
                        <a:rPr lang="en-US" sz="2300" b="1" dirty="0" err="1" smtClean="0">
                          <a:solidFill>
                            <a:schemeClr val="bg1"/>
                          </a:solidFill>
                          <a:latin typeface="Times New Roman" panose="02020603050405020304" pitchFamily="18" charset="0"/>
                          <a:cs typeface="Times New Roman" panose="02020603050405020304" pitchFamily="18" charset="0"/>
                        </a:rPr>
                        <a:t>nguyên</a:t>
                      </a:r>
                      <a:r>
                        <a:rPr lang="en-US" sz="2300" b="1" baseline="0" dirty="0" smtClean="0">
                          <a:solidFill>
                            <a:schemeClr val="bg1"/>
                          </a:solidFill>
                          <a:latin typeface="Times New Roman" panose="02020603050405020304" pitchFamily="18" charset="0"/>
                          <a:cs typeface="Times New Roman" panose="02020603050405020304" pitchFamily="18" charset="0"/>
                        </a:rPr>
                        <a:t> </a:t>
                      </a:r>
                      <a:r>
                        <a:rPr lang="en-US" sz="2300" b="1" baseline="0" dirty="0" err="1" smtClean="0">
                          <a:solidFill>
                            <a:schemeClr val="bg1"/>
                          </a:solidFill>
                          <a:latin typeface="Times New Roman" panose="02020603050405020304" pitchFamily="18" charset="0"/>
                          <a:cs typeface="Times New Roman" panose="02020603050405020304" pitchFamily="18" charset="0"/>
                        </a:rPr>
                        <a:t>dương</a:t>
                      </a:r>
                      <a:endParaRPr lang="en-US" sz="2300" b="1" dirty="0">
                        <a:solidFill>
                          <a:schemeClr val="bg1"/>
                        </a:solidFill>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66"/>
                    </a:solidFill>
                  </a:tcPr>
                </a:tc>
                <a:extLst>
                  <a:ext uri="{0D108BD9-81ED-4DB2-BD59-A6C34878D82A}">
                    <a16:rowId xmlns:a16="http://schemas.microsoft.com/office/drawing/2014/main" val="10000"/>
                  </a:ext>
                </a:extLst>
              </a:tr>
              <a:tr h="441970">
                <a:tc>
                  <a:txBody>
                    <a:bodyPr/>
                    <a:lstStyle/>
                    <a:p>
                      <a:r>
                        <a:rPr lang="en-US" sz="2300" b="1" dirty="0" err="1" smtClean="0">
                          <a:latin typeface="Times New Roman" panose="02020603050405020304" pitchFamily="18" charset="0"/>
                          <a:cs typeface="Times New Roman" panose="02020603050405020304" pitchFamily="18" charset="0"/>
                        </a:rPr>
                        <a:t>Nhiệt</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độ</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dưới</a:t>
                      </a:r>
                      <a:r>
                        <a:rPr lang="en-US" sz="2300" b="1" baseline="0" dirty="0" smtClean="0">
                          <a:latin typeface="Times New Roman" panose="02020603050405020304" pitchFamily="18" charset="0"/>
                          <a:cs typeface="Times New Roman" panose="02020603050405020304" pitchFamily="18" charset="0"/>
                        </a:rPr>
                        <a:t> 0</a:t>
                      </a:r>
                      <a:r>
                        <a:rPr lang="en-US" sz="2300" b="1" baseline="30000" dirty="0" smtClean="0">
                          <a:latin typeface="Times New Roman" panose="02020603050405020304" pitchFamily="18" charset="0"/>
                          <a:cs typeface="Times New Roman" panose="02020603050405020304" pitchFamily="18" charset="0"/>
                        </a:rPr>
                        <a:t>0</a:t>
                      </a:r>
                      <a:r>
                        <a:rPr lang="en-US" sz="2300" b="1" baseline="0" dirty="0" smtClean="0">
                          <a:latin typeface="Times New Roman" panose="02020603050405020304" pitchFamily="18" charset="0"/>
                          <a:cs typeface="Times New Roman" panose="02020603050405020304" pitchFamily="18" charset="0"/>
                        </a:rPr>
                        <a:t>C</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Nhiệt</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độ</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trên</a:t>
                      </a:r>
                      <a:r>
                        <a:rPr lang="en-US" sz="2300" b="1" baseline="0" dirty="0" smtClean="0">
                          <a:latin typeface="Times New Roman" panose="02020603050405020304" pitchFamily="18" charset="0"/>
                          <a:cs typeface="Times New Roman" panose="02020603050405020304" pitchFamily="18" charset="0"/>
                        </a:rPr>
                        <a:t> 0</a:t>
                      </a:r>
                      <a:r>
                        <a:rPr lang="en-US" sz="2300" b="1" baseline="30000" dirty="0" smtClean="0">
                          <a:latin typeface="Times New Roman" panose="02020603050405020304" pitchFamily="18" charset="0"/>
                          <a:cs typeface="Times New Roman" panose="02020603050405020304" pitchFamily="18" charset="0"/>
                        </a:rPr>
                        <a:t>0</a:t>
                      </a:r>
                      <a:r>
                        <a:rPr lang="en-US" sz="2300" b="1" baseline="0" dirty="0" smtClean="0">
                          <a:latin typeface="Times New Roman" panose="02020603050405020304" pitchFamily="18" charset="0"/>
                          <a:cs typeface="Times New Roman" panose="02020603050405020304" pitchFamily="18" charset="0"/>
                        </a:rPr>
                        <a:t>C</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41970">
                <a:tc>
                  <a:txBody>
                    <a:bodyPr/>
                    <a:lstStyle/>
                    <a:p>
                      <a:r>
                        <a:rPr lang="en-US" sz="2300" b="1" dirty="0" err="1" smtClean="0">
                          <a:latin typeface="Times New Roman" panose="02020603050405020304" pitchFamily="18" charset="0"/>
                          <a:cs typeface="Times New Roman" panose="02020603050405020304" pitchFamily="18" charset="0"/>
                        </a:rPr>
                        <a:t>Số</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tiền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lỗ</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Số</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tiền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lãi</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441970">
                <a:tc>
                  <a:txBody>
                    <a:bodyPr/>
                    <a:lstStyle/>
                    <a:p>
                      <a:r>
                        <a:rPr lang="en-US" sz="2300" b="1" dirty="0" err="1" smtClean="0">
                          <a:latin typeface="Times New Roman" panose="02020603050405020304" pitchFamily="18" charset="0"/>
                          <a:cs typeface="Times New Roman" panose="02020603050405020304" pitchFamily="18" charset="0"/>
                        </a:rPr>
                        <a:t>Số</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tiền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nợ</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Số</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tiền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có</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441970">
                <a:tc>
                  <a:txBody>
                    <a:bodyPr/>
                    <a:lstStyle/>
                    <a:p>
                      <a:r>
                        <a:rPr lang="en-US" sz="2300" b="1" dirty="0" err="1" smtClean="0">
                          <a:latin typeface="Times New Roman" panose="02020603050405020304" pitchFamily="18" charset="0"/>
                          <a:cs typeface="Times New Roman" panose="02020603050405020304" pitchFamily="18" charset="0"/>
                        </a:rPr>
                        <a:t>Độ</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cận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thị</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Độ</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viễn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thị</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762691">
                <a:tc>
                  <a:txBody>
                    <a:bodyPr/>
                    <a:lstStyle/>
                    <a:p>
                      <a:r>
                        <a:rPr lang="en-US" sz="2300" b="1" dirty="0" err="1" smtClean="0">
                          <a:latin typeface="Times New Roman" panose="02020603050405020304" pitchFamily="18" charset="0"/>
                          <a:cs typeface="Times New Roman" panose="02020603050405020304" pitchFamily="18" charset="0"/>
                        </a:rPr>
                        <a:t>Thời</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gian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trước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công</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nguyên</a:t>
                      </a:r>
                      <a:r>
                        <a:rPr lang="en-US" sz="2300" b="1" baseline="0" dirty="0" smtClean="0">
                          <a:latin typeface="Times New Roman" panose="02020603050405020304" pitchFamily="18" charset="0"/>
                          <a:cs typeface="Times New Roman" panose="02020603050405020304" pitchFamily="18" charset="0"/>
                        </a:rPr>
                        <a:t> (TCN)</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Thời</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gian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Công</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nguyên</a:t>
                      </a:r>
                      <a:r>
                        <a:rPr lang="en-US" sz="2300" b="1" baseline="0" dirty="0" smtClean="0">
                          <a:latin typeface="Times New Roman" panose="02020603050405020304" pitchFamily="18" charset="0"/>
                          <a:cs typeface="Times New Roman" panose="02020603050405020304" pitchFamily="18" charset="0"/>
                        </a:rPr>
                        <a:t> (CN)</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r h="733659">
                <a:tc>
                  <a:txBody>
                    <a:bodyPr/>
                    <a:lstStyle/>
                    <a:p>
                      <a:r>
                        <a:rPr lang="en-US" sz="2300" b="1" dirty="0" err="1" smtClean="0">
                          <a:latin typeface="Times New Roman" panose="02020603050405020304" pitchFamily="18" charset="0"/>
                          <a:cs typeface="Times New Roman" panose="02020603050405020304" pitchFamily="18" charset="0"/>
                        </a:rPr>
                        <a:t>Độ</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sâu</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dưới</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mực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nước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biển</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US" sz="2300" b="1" dirty="0" err="1" smtClean="0">
                          <a:latin typeface="Times New Roman" panose="02020603050405020304" pitchFamily="18" charset="0"/>
                          <a:cs typeface="Times New Roman" panose="02020603050405020304" pitchFamily="18" charset="0"/>
                        </a:rPr>
                        <a:t>Độ</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cao</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trên</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mực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nước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biển</a:t>
                      </a:r>
                      <a:endParaRPr lang="en-US" sz="2300" b="1" dirty="0">
                        <a:latin typeface="Times New Roman" panose="02020603050405020304" pitchFamily="18" charset="0"/>
                        <a:cs typeface="Times New Roman" panose="02020603050405020304" pitchFamily="18" charset="0"/>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6"/>
                  </a:ext>
                </a:extLst>
              </a:tr>
            </a:tbl>
          </a:graphicData>
        </a:graphic>
      </p:graphicFrame>
      <p:sp>
        <p:nvSpPr>
          <p:cNvPr id="13340" name="TextBox 4"/>
          <p:cNvSpPr txBox="1">
            <a:spLocks noChangeArrowheads="1"/>
          </p:cNvSpPr>
          <p:nvPr/>
        </p:nvSpPr>
        <p:spPr bwMode="auto">
          <a:xfrm>
            <a:off x="1549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2. Tập hợp số nguyên</a:t>
            </a:r>
          </a:p>
        </p:txBody>
      </p:sp>
      <p:sp>
        <p:nvSpPr>
          <p:cNvPr id="13341"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7" name="TextBox 4"/>
          <p:cNvSpPr txBox="1">
            <a:spLocks noChangeArrowheads="1"/>
          </p:cNvSpPr>
          <p:nvPr/>
        </p:nvSpPr>
        <p:spPr bwMode="auto">
          <a:xfrm>
            <a:off x="1841500" y="1019175"/>
            <a:ext cx="8445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700" b="1">
                <a:solidFill>
                  <a:prstClr val="black"/>
                </a:solidFill>
                <a:latin typeface="Times New Roman" panose="02020603050405020304" pitchFamily="18" charset="0"/>
                <a:cs typeface="Times New Roman" panose="02020603050405020304" pitchFamily="18" charset="0"/>
              </a:rPr>
              <a:t>Trong thực tế, ta thường dùng số nguyên để biểu thị các đại lượng có </a:t>
            </a:r>
            <a:r>
              <a:rPr lang="vi-VN" altLang="en-US" sz="2700" b="1">
                <a:solidFill>
                  <a:prstClr val="black"/>
                </a:solidFill>
                <a:latin typeface="Times New Roman" panose="02020603050405020304" pitchFamily="18" charset="0"/>
                <a:cs typeface="Times New Roman" panose="02020603050405020304" pitchFamily="18" charset="0"/>
              </a:rPr>
              <a:t>hướng </a:t>
            </a:r>
            <a:r>
              <a:rPr lang="en-US" sz="2700" b="1">
                <a:solidFill>
                  <a:prstClr val="black"/>
                </a:solidFill>
                <a:latin typeface="Times New Roman" panose="02020603050405020304" pitchFamily="18" charset="0"/>
                <a:cs typeface="Times New Roman" panose="02020603050405020304" pitchFamily="18" charset="0"/>
              </a:rPr>
              <a:t>ngược nhau, chẳng hạn</a:t>
            </a:r>
            <a:r>
              <a:rPr lang="vi-VN" altLang="en-US" sz="2700" b="1">
                <a:solidFill>
                  <a:prstClr val="black"/>
                </a:solidFill>
                <a:latin typeface="Times New Roman" panose="02020603050405020304" pitchFamily="18" charset="0"/>
                <a:cs typeface="Times New Roman" panose="02020603050405020304" pitchFamily="18" charset="0"/>
              </a:rPr>
              <a:t>:</a:t>
            </a:r>
            <a:endParaRPr lang="vi-VN" altLang="en-US" sz="27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53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1549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2. Tập hợp số nguyên</a:t>
            </a:r>
          </a:p>
        </p:txBody>
      </p:sp>
      <p:sp>
        <p:nvSpPr>
          <p:cNvPr id="14339"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pic>
        <p:nvPicPr>
          <p:cNvPr id="32770" name="Picture 2"/>
          <p:cNvPicPr>
            <a:picLocks noChangeAspect="1" noChangeArrowheads="1"/>
          </p:cNvPicPr>
          <p:nvPr/>
        </p:nvPicPr>
        <p:blipFill>
          <a:blip r:embed="rId2"/>
          <a:srcRect/>
          <a:stretch>
            <a:fillRect/>
          </a:stretch>
        </p:blipFill>
        <p:spPr bwMode="auto">
          <a:xfrm>
            <a:off x="1562100" y="1282700"/>
            <a:ext cx="4305300" cy="2755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4"/>
          <p:cNvSpPr txBox="1">
            <a:spLocks noChangeArrowheads="1"/>
          </p:cNvSpPr>
          <p:nvPr/>
        </p:nvSpPr>
        <p:spPr bwMode="auto">
          <a:xfrm>
            <a:off x="1676400" y="4152901"/>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400">
                <a:solidFill>
                  <a:prstClr val="black"/>
                </a:solidFill>
                <a:latin typeface="Times New Roman" panose="02020603050405020304" pitchFamily="18" charset="0"/>
                <a:cs typeface="Times New Roman" panose="02020603050405020304" pitchFamily="18" charset="0"/>
              </a:rPr>
              <a:t>Độ cao của núi Bà Đen là 986 m.</a:t>
            </a:r>
          </a:p>
        </p:txBody>
      </p:sp>
      <p:pic>
        <p:nvPicPr>
          <p:cNvPr id="32771" name="Picture 3"/>
          <p:cNvPicPr>
            <a:picLocks noChangeAspect="1" noChangeArrowheads="1"/>
          </p:cNvPicPr>
          <p:nvPr/>
        </p:nvPicPr>
        <p:blipFill>
          <a:blip r:embed="rId3"/>
          <a:srcRect/>
          <a:stretch>
            <a:fillRect/>
          </a:stretch>
        </p:blipFill>
        <p:spPr bwMode="auto">
          <a:xfrm>
            <a:off x="6400801" y="1282700"/>
            <a:ext cx="4219575" cy="26749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4"/>
          <p:cNvSpPr txBox="1">
            <a:spLocks noChangeArrowheads="1"/>
          </p:cNvSpPr>
          <p:nvPr/>
        </p:nvSpPr>
        <p:spPr bwMode="auto">
          <a:xfrm>
            <a:off x="6705600" y="4110039"/>
            <a:ext cx="533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400">
                <a:solidFill>
                  <a:prstClr val="black"/>
                </a:solidFill>
                <a:latin typeface="Times New Roman" panose="02020603050405020304" pitchFamily="18" charset="0"/>
                <a:cs typeface="Times New Roman" panose="02020603050405020304" pitchFamily="18" charset="0"/>
              </a:rPr>
              <a:t>Độ cao của tàu ngầm là -20m.</a:t>
            </a:r>
          </a:p>
        </p:txBody>
      </p:sp>
    </p:spTree>
    <p:extLst>
      <p:ext uri="{BB962C8B-B14F-4D97-AF65-F5344CB8AC3E}">
        <p14:creationId xmlns:p14="http://schemas.microsoft.com/office/powerpoint/2010/main" val="169997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barn(inVertical)">
                                      <p:cBhvr>
                                        <p:cTn id="17" dur="500"/>
                                        <p:tgtEl>
                                          <p:spTgt spid="3277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549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2. Tập hợp số nguyên</a:t>
            </a:r>
          </a:p>
        </p:txBody>
      </p:sp>
      <p:sp>
        <p:nvSpPr>
          <p:cNvPr id="15363"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7" name="TextBox 4"/>
          <p:cNvSpPr txBox="1">
            <a:spLocks noChangeArrowheads="1"/>
          </p:cNvSpPr>
          <p:nvPr/>
        </p:nvSpPr>
        <p:spPr bwMode="auto">
          <a:xfrm>
            <a:off x="1841501" y="1019176"/>
            <a:ext cx="87788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700" b="1">
                <a:solidFill>
                  <a:srgbClr val="00B050"/>
                </a:solidFill>
                <a:latin typeface="Times New Roman" panose="02020603050405020304" pitchFamily="18" charset="0"/>
                <a:cs typeface="Times New Roman" panose="02020603050405020304" pitchFamily="18" charset="0"/>
              </a:rPr>
              <a:t>TH3: a) </a:t>
            </a:r>
            <a:r>
              <a:rPr lang="en-US" sz="2700" b="1">
                <a:solidFill>
                  <a:prstClr val="black"/>
                </a:solidFill>
                <a:latin typeface="Times New Roman" panose="02020603050405020304" pitchFamily="18" charset="0"/>
                <a:cs typeface="Times New Roman" panose="02020603050405020304" pitchFamily="18" charset="0"/>
              </a:rPr>
              <a:t>Hãy nói độ cao hoặc độ sâu của các địa danh sau:</a:t>
            </a:r>
            <a:endParaRPr lang="en-US" sz="2700" b="1">
              <a:solidFill>
                <a:srgbClr val="FF0000"/>
              </a:solidFill>
              <a:latin typeface="Times New Roman" panose="02020603050405020304" pitchFamily="18" charset="0"/>
              <a:cs typeface="Times New Roman" panose="02020603050405020304" pitchFamily="18" charset="0"/>
            </a:endParaRPr>
          </a:p>
        </p:txBody>
      </p:sp>
      <p:pic>
        <p:nvPicPr>
          <p:cNvPr id="31746" name="Picture 2"/>
          <p:cNvPicPr>
            <a:picLocks noChangeAspect="1" noChangeArrowheads="1"/>
          </p:cNvPicPr>
          <p:nvPr/>
        </p:nvPicPr>
        <p:blipFill>
          <a:blip r:embed="rId2"/>
          <a:srcRect/>
          <a:stretch>
            <a:fillRect/>
          </a:stretch>
        </p:blipFill>
        <p:spPr bwMode="auto">
          <a:xfrm>
            <a:off x="1617664" y="1828800"/>
            <a:ext cx="9050337" cy="2362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29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1549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2. Tập hợp số nguyên</a:t>
            </a:r>
          </a:p>
        </p:txBody>
      </p:sp>
      <p:sp>
        <p:nvSpPr>
          <p:cNvPr id="16387"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7" name="TextBox 4"/>
          <p:cNvSpPr txBox="1">
            <a:spLocks noChangeArrowheads="1"/>
          </p:cNvSpPr>
          <p:nvPr/>
        </p:nvSpPr>
        <p:spPr bwMode="auto">
          <a:xfrm>
            <a:off x="1841501" y="1019175"/>
            <a:ext cx="8778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700" b="1">
                <a:solidFill>
                  <a:srgbClr val="00B050"/>
                </a:solidFill>
                <a:latin typeface="Times New Roman" panose="02020603050405020304" pitchFamily="18" charset="0"/>
                <a:cs typeface="Times New Roman" panose="02020603050405020304" pitchFamily="18" charset="0"/>
              </a:rPr>
              <a:t>TH3: b) </a:t>
            </a:r>
            <a:r>
              <a:rPr lang="en-US" sz="2700" b="1">
                <a:solidFill>
                  <a:prstClr val="black"/>
                </a:solidFill>
                <a:latin typeface="Times New Roman" panose="02020603050405020304" pitchFamily="18" charset="0"/>
                <a:cs typeface="Times New Roman" panose="02020603050405020304" pitchFamily="18" charset="0"/>
              </a:rPr>
              <a:t>Nêu các số nguyên chỉ số tiền lãi, lỗ hàng ngày trong một tuần của một người bán rau:</a:t>
            </a:r>
            <a:endParaRPr lang="en-US" sz="27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1992313"/>
            <a:ext cx="90963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5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1549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2. Tập hợp số nguyên</a:t>
            </a:r>
          </a:p>
        </p:txBody>
      </p:sp>
      <p:sp>
        <p:nvSpPr>
          <p:cNvPr id="17411"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7" name="TextBox 4"/>
          <p:cNvSpPr txBox="1">
            <a:spLocks noChangeArrowheads="1"/>
          </p:cNvSpPr>
          <p:nvPr/>
        </p:nvSpPr>
        <p:spPr bwMode="auto">
          <a:xfrm>
            <a:off x="1841501" y="1019175"/>
            <a:ext cx="8778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700" b="1">
                <a:solidFill>
                  <a:srgbClr val="00B050"/>
                </a:solidFill>
                <a:latin typeface="Times New Roman" panose="02020603050405020304" pitchFamily="18" charset="0"/>
                <a:cs typeface="Times New Roman" panose="02020603050405020304" pitchFamily="18" charset="0"/>
              </a:rPr>
              <a:t>TH3: c) </a:t>
            </a:r>
            <a:r>
              <a:rPr lang="en-US" sz="2700" b="1">
                <a:solidFill>
                  <a:prstClr val="black"/>
                </a:solidFill>
                <a:latin typeface="Times New Roman" panose="02020603050405020304" pitchFamily="18" charset="0"/>
                <a:cs typeface="Times New Roman" panose="02020603050405020304" pitchFamily="18" charset="0"/>
              </a:rPr>
              <a:t>Nêu các số nguyên chỉ độ cao của mỗi bộ phận nhà giàn dầu khí trên vùng Biển Đông:</a:t>
            </a:r>
            <a:endParaRPr lang="en-US" sz="2700" b="1">
              <a:solidFill>
                <a:srgbClr val="FF0000"/>
              </a:solidFill>
              <a:latin typeface="Times New Roman" panose="02020603050405020304" pitchFamily="18" charset="0"/>
              <a:cs typeface="Times New Roman" panose="02020603050405020304" pitchFamily="18"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4" y="2228850"/>
            <a:ext cx="90963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45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1804989" y="1300164"/>
            <a:ext cx="447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800" b="1">
                <a:solidFill>
                  <a:prstClr val="black"/>
                </a:solidFill>
                <a:latin typeface="Times New Roman" panose="02020603050405020304" pitchFamily="18" charset="0"/>
                <a:cs typeface="Times New Roman" panose="02020603050405020304" pitchFamily="18" charset="0"/>
              </a:rPr>
              <a:t>Vẽ trục số sau</a:t>
            </a:r>
          </a:p>
        </p:txBody>
      </p:sp>
      <p:sp>
        <p:nvSpPr>
          <p:cNvPr id="54365" name="Text Box 93"/>
          <p:cNvSpPr txBox="1">
            <a:spLocks noChangeArrowheads="1"/>
          </p:cNvSpPr>
          <p:nvPr/>
        </p:nvSpPr>
        <p:spPr bwMode="auto">
          <a:xfrm>
            <a:off x="1846263" y="3492501"/>
            <a:ext cx="76009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400" b="1">
                <a:solidFill>
                  <a:prstClr val="black"/>
                </a:solidFill>
                <a:latin typeface="Times New Roman" panose="02020603050405020304" pitchFamily="18" charset="0"/>
                <a:cs typeface="Times New Roman" panose="02020603050405020304" pitchFamily="18" charset="0"/>
              </a:rPr>
              <a:t>a) Hãy ghi các số nguyên âm nằm  giữa </a:t>
            </a:r>
            <a:r>
              <a:rPr lang="vi-VN" altLang="en-US" sz="2400" b="1">
                <a:solidFill>
                  <a:prstClr val="black"/>
                </a:solidFill>
                <a:latin typeface="Times New Roman" panose="02020603050405020304" pitchFamily="18" charset="0"/>
                <a:cs typeface="Times New Roman" panose="02020603050405020304" pitchFamily="18" charset="0"/>
              </a:rPr>
              <a:t>hai</a:t>
            </a:r>
            <a:r>
              <a:rPr lang="en-US" altLang="vi-VN" sz="2400" b="1">
                <a:solidFill>
                  <a:prstClr val="black"/>
                </a:solidFill>
                <a:latin typeface="Times New Roman" panose="02020603050405020304" pitchFamily="18" charset="0"/>
                <a:cs typeface="Times New Roman" panose="02020603050405020304" pitchFamily="18" charset="0"/>
              </a:rPr>
              <a:t> số -6 và 0 vào trục số.</a:t>
            </a:r>
          </a:p>
        </p:txBody>
      </p:sp>
      <p:sp>
        <p:nvSpPr>
          <p:cNvPr id="54366" name="Text Box 94"/>
          <p:cNvSpPr txBox="1">
            <a:spLocks noChangeArrowheads="1"/>
          </p:cNvSpPr>
          <p:nvPr/>
        </p:nvSpPr>
        <p:spPr bwMode="auto">
          <a:xfrm>
            <a:off x="1900238" y="4641851"/>
            <a:ext cx="8234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400" b="1">
                <a:solidFill>
                  <a:prstClr val="black"/>
                </a:solidFill>
                <a:latin typeface="Times New Roman" panose="02020603050405020304" pitchFamily="18" charset="0"/>
                <a:cs typeface="Times New Roman" panose="02020603050405020304" pitchFamily="18" charset="0"/>
              </a:rPr>
              <a:t>b) Hãy ghi các số tự nhiên nằm giữa </a:t>
            </a:r>
            <a:r>
              <a:rPr lang="vi-VN" altLang="en-US" sz="2400" b="1">
                <a:solidFill>
                  <a:prstClr val="black"/>
                </a:solidFill>
                <a:latin typeface="Times New Roman" panose="02020603050405020304" pitchFamily="18" charset="0"/>
                <a:cs typeface="Times New Roman" panose="02020603050405020304" pitchFamily="18" charset="0"/>
              </a:rPr>
              <a:t>hai</a:t>
            </a:r>
            <a:r>
              <a:rPr lang="en-US" altLang="vi-VN" sz="2400" b="1">
                <a:solidFill>
                  <a:prstClr val="black"/>
                </a:solidFill>
                <a:latin typeface="Times New Roman" panose="02020603050405020304" pitchFamily="18" charset="0"/>
                <a:cs typeface="Times New Roman" panose="02020603050405020304" pitchFamily="18" charset="0"/>
              </a:rPr>
              <a:t> số 0 và 6 vào trục số.</a:t>
            </a:r>
          </a:p>
        </p:txBody>
      </p:sp>
      <p:grpSp>
        <p:nvGrpSpPr>
          <p:cNvPr id="18437" name="Group 97"/>
          <p:cNvGrpSpPr/>
          <p:nvPr/>
        </p:nvGrpSpPr>
        <p:grpSpPr bwMode="auto">
          <a:xfrm>
            <a:off x="1867106" y="2390776"/>
            <a:ext cx="8666162" cy="182563"/>
            <a:chOff x="197" y="1165"/>
            <a:chExt cx="5459" cy="115"/>
          </a:xfrm>
        </p:grpSpPr>
        <p:sp>
          <p:nvSpPr>
            <p:cNvPr id="54370" name="Line 98"/>
            <p:cNvSpPr>
              <a:spLocks noChangeShapeType="1"/>
            </p:cNvSpPr>
            <p:nvPr/>
          </p:nvSpPr>
          <p:spPr bwMode="auto">
            <a:xfrm>
              <a:off x="197" y="1215"/>
              <a:ext cx="5459" cy="0"/>
            </a:xfrm>
            <a:prstGeom prst="line">
              <a:avLst/>
            </a:prstGeom>
            <a:noFill/>
            <a:ln w="57150">
              <a:solidFill>
                <a:schemeClr val="tx1"/>
              </a:solidFill>
              <a:round/>
              <a:tailEnd type="triangle" w="med" len="me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71" name="Line 99"/>
            <p:cNvSpPr>
              <a:spLocks noChangeShapeType="1"/>
            </p:cNvSpPr>
            <p:nvPr/>
          </p:nvSpPr>
          <p:spPr bwMode="auto">
            <a:xfrm>
              <a:off x="1266" y="1165"/>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72" name="Line 100"/>
            <p:cNvSpPr>
              <a:spLocks noChangeShapeType="1"/>
            </p:cNvSpPr>
            <p:nvPr/>
          </p:nvSpPr>
          <p:spPr bwMode="auto">
            <a:xfrm>
              <a:off x="1640" y="1165"/>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73" name="Line 101"/>
            <p:cNvSpPr>
              <a:spLocks noChangeShapeType="1"/>
            </p:cNvSpPr>
            <p:nvPr/>
          </p:nvSpPr>
          <p:spPr bwMode="auto">
            <a:xfrm>
              <a:off x="2016" y="1166"/>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74" name="Line 102"/>
            <p:cNvSpPr>
              <a:spLocks noChangeShapeType="1"/>
            </p:cNvSpPr>
            <p:nvPr/>
          </p:nvSpPr>
          <p:spPr bwMode="auto">
            <a:xfrm>
              <a:off x="2404" y="1166"/>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75" name="Line 103"/>
            <p:cNvSpPr>
              <a:spLocks noChangeShapeType="1"/>
            </p:cNvSpPr>
            <p:nvPr/>
          </p:nvSpPr>
          <p:spPr bwMode="auto">
            <a:xfrm>
              <a:off x="2792" y="1167"/>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76" name="Line 104"/>
            <p:cNvSpPr>
              <a:spLocks noChangeShapeType="1"/>
            </p:cNvSpPr>
            <p:nvPr/>
          </p:nvSpPr>
          <p:spPr bwMode="auto">
            <a:xfrm>
              <a:off x="3168" y="1167"/>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77" name="Line 105"/>
            <p:cNvSpPr>
              <a:spLocks noChangeShapeType="1"/>
            </p:cNvSpPr>
            <p:nvPr/>
          </p:nvSpPr>
          <p:spPr bwMode="auto">
            <a:xfrm>
              <a:off x="3544" y="1168"/>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78" name="Line 106"/>
            <p:cNvSpPr>
              <a:spLocks noChangeShapeType="1"/>
            </p:cNvSpPr>
            <p:nvPr/>
          </p:nvSpPr>
          <p:spPr bwMode="auto">
            <a:xfrm>
              <a:off x="3907" y="1167"/>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79" name="Line 107"/>
            <p:cNvSpPr>
              <a:spLocks noChangeShapeType="1"/>
            </p:cNvSpPr>
            <p:nvPr/>
          </p:nvSpPr>
          <p:spPr bwMode="auto">
            <a:xfrm>
              <a:off x="4283" y="1166"/>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80" name="Line 108"/>
            <p:cNvSpPr>
              <a:spLocks noChangeShapeType="1"/>
            </p:cNvSpPr>
            <p:nvPr/>
          </p:nvSpPr>
          <p:spPr bwMode="auto">
            <a:xfrm>
              <a:off x="4659" y="1167"/>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81" name="Line 109"/>
            <p:cNvSpPr>
              <a:spLocks noChangeShapeType="1"/>
            </p:cNvSpPr>
            <p:nvPr/>
          </p:nvSpPr>
          <p:spPr bwMode="auto">
            <a:xfrm>
              <a:off x="5035" y="1166"/>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82" name="Line 110"/>
            <p:cNvSpPr>
              <a:spLocks noChangeShapeType="1"/>
            </p:cNvSpPr>
            <p:nvPr/>
          </p:nvSpPr>
          <p:spPr bwMode="auto">
            <a:xfrm>
              <a:off x="903" y="1165"/>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sp>
          <p:nvSpPr>
            <p:cNvPr id="54383" name="Line 111"/>
            <p:cNvSpPr>
              <a:spLocks noChangeShapeType="1"/>
            </p:cNvSpPr>
            <p:nvPr/>
          </p:nvSpPr>
          <p:spPr bwMode="auto">
            <a:xfrm>
              <a:off x="552" y="1165"/>
              <a:ext cx="0" cy="112"/>
            </a:xfrm>
            <a:prstGeom prst="line">
              <a:avLst/>
            </a:prstGeom>
            <a:noFill/>
            <a:ln w="57150">
              <a:solidFill>
                <a:schemeClr val="tx1"/>
              </a:solidFill>
              <a:round/>
            </a:ln>
            <a:effectLst/>
          </p:spPr>
          <p:txBody>
            <a:bodyPr/>
            <a:lstStyle/>
            <a:p>
              <a:pPr fontAlgn="base">
                <a:spcBef>
                  <a:spcPct val="0"/>
                </a:spcBef>
                <a:spcAft>
                  <a:spcPct val="0"/>
                </a:spcAft>
                <a:defRPr/>
              </a:pPr>
              <a:endParaRPr lang="vi-VN" sz="2400">
                <a:solidFill>
                  <a:prstClr val="black"/>
                </a:solidFill>
                <a:effectLst>
                  <a:outerShdw blurRad="38100" dist="38100" dir="2700000" algn="tl">
                    <a:srgbClr val="000000">
                      <a:alpha val="43137"/>
                    </a:srgbClr>
                  </a:outerShdw>
                </a:effectLst>
                <a:latin typeface="Times New Roman" panose="02020603050405020304" pitchFamily="18" charset="0"/>
              </a:endParaRPr>
            </a:p>
          </p:txBody>
        </p:sp>
      </p:grpSp>
      <p:sp>
        <p:nvSpPr>
          <p:cNvPr id="54384" name="Text Box 112"/>
          <p:cNvSpPr txBox="1">
            <a:spLocks noChangeArrowheads="1"/>
          </p:cNvSpPr>
          <p:nvPr/>
        </p:nvSpPr>
        <p:spPr bwMode="auto">
          <a:xfrm>
            <a:off x="2216357" y="2579689"/>
            <a:ext cx="458787" cy="369887"/>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dirty="0">
                <a:solidFill>
                  <a:prstClr val="black"/>
                </a:solidFill>
                <a:effectLst>
                  <a:outerShdw blurRad="38100" dist="38100" dir="2700000" algn="tl">
                    <a:srgbClr val="000000"/>
                  </a:outerShdw>
                </a:effectLst>
                <a:latin typeface="Calibri"/>
              </a:rPr>
              <a:t>-6</a:t>
            </a:r>
          </a:p>
        </p:txBody>
      </p:sp>
      <p:sp>
        <p:nvSpPr>
          <p:cNvPr id="54385" name="Text Box 113"/>
          <p:cNvSpPr txBox="1">
            <a:spLocks noChangeArrowheads="1"/>
          </p:cNvSpPr>
          <p:nvPr/>
        </p:nvSpPr>
        <p:spPr bwMode="auto">
          <a:xfrm>
            <a:off x="5888038" y="2547939"/>
            <a:ext cx="239712" cy="369887"/>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dirty="0">
                <a:solidFill>
                  <a:prstClr val="black"/>
                </a:solidFill>
                <a:effectLst>
                  <a:outerShdw blurRad="38100" dist="38100" dir="2700000" algn="tl">
                    <a:srgbClr val="000000"/>
                  </a:outerShdw>
                </a:effectLst>
                <a:latin typeface="Calibri"/>
              </a:rPr>
              <a:t>0</a:t>
            </a:r>
          </a:p>
        </p:txBody>
      </p:sp>
      <p:sp>
        <p:nvSpPr>
          <p:cNvPr id="54386" name="Text Box 114"/>
          <p:cNvSpPr txBox="1">
            <a:spLocks noChangeArrowheads="1"/>
          </p:cNvSpPr>
          <p:nvPr/>
        </p:nvSpPr>
        <p:spPr bwMode="auto">
          <a:xfrm>
            <a:off x="9420226" y="2549525"/>
            <a:ext cx="239713" cy="369888"/>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a:solidFill>
                  <a:prstClr val="black"/>
                </a:solidFill>
                <a:effectLst>
                  <a:outerShdw blurRad="38100" dist="38100" dir="2700000" algn="tl">
                    <a:srgbClr val="000000"/>
                  </a:outerShdw>
                </a:effectLst>
                <a:latin typeface="Calibri"/>
              </a:rPr>
              <a:t>6</a:t>
            </a:r>
          </a:p>
        </p:txBody>
      </p:sp>
      <p:sp>
        <p:nvSpPr>
          <p:cNvPr id="54387" name="Text Box 115"/>
          <p:cNvSpPr txBox="1">
            <a:spLocks noChangeArrowheads="1"/>
          </p:cNvSpPr>
          <p:nvPr/>
        </p:nvSpPr>
        <p:spPr bwMode="auto">
          <a:xfrm>
            <a:off x="2813256" y="2578100"/>
            <a:ext cx="398462" cy="369888"/>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a:solidFill>
                  <a:srgbClr val="FF0000"/>
                </a:solidFill>
                <a:effectLst>
                  <a:outerShdw blurRad="38100" dist="38100" dir="2700000" algn="tl">
                    <a:srgbClr val="000000"/>
                  </a:outerShdw>
                </a:effectLst>
                <a:latin typeface="Calibri"/>
              </a:rPr>
              <a:t>-5</a:t>
            </a:r>
          </a:p>
        </p:txBody>
      </p:sp>
      <p:sp>
        <p:nvSpPr>
          <p:cNvPr id="54388" name="Text Box 116"/>
          <p:cNvSpPr txBox="1">
            <a:spLocks noChangeArrowheads="1"/>
          </p:cNvSpPr>
          <p:nvPr/>
        </p:nvSpPr>
        <p:spPr bwMode="auto">
          <a:xfrm>
            <a:off x="3297443" y="2559050"/>
            <a:ext cx="655638" cy="369888"/>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a:solidFill>
                  <a:srgbClr val="FF0000"/>
                </a:solidFill>
                <a:effectLst>
                  <a:outerShdw blurRad="38100" dist="38100" dir="2700000" algn="tl">
                    <a:srgbClr val="000000"/>
                  </a:outerShdw>
                </a:effectLst>
                <a:latin typeface="Calibri"/>
              </a:rPr>
              <a:t> -4</a:t>
            </a:r>
          </a:p>
        </p:txBody>
      </p:sp>
      <p:sp>
        <p:nvSpPr>
          <p:cNvPr id="54389" name="Text Box 117"/>
          <p:cNvSpPr txBox="1">
            <a:spLocks noChangeArrowheads="1"/>
          </p:cNvSpPr>
          <p:nvPr/>
        </p:nvSpPr>
        <p:spPr bwMode="auto">
          <a:xfrm>
            <a:off x="3995738" y="2557464"/>
            <a:ext cx="379412" cy="369887"/>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a:solidFill>
                  <a:srgbClr val="FF0000"/>
                </a:solidFill>
                <a:effectLst>
                  <a:outerShdw blurRad="38100" dist="38100" dir="2700000" algn="tl">
                    <a:srgbClr val="000000"/>
                  </a:outerShdw>
                </a:effectLst>
                <a:latin typeface="Calibri"/>
              </a:rPr>
              <a:t>-3</a:t>
            </a:r>
          </a:p>
        </p:txBody>
      </p:sp>
      <p:sp>
        <p:nvSpPr>
          <p:cNvPr id="54390" name="Text Box 118"/>
          <p:cNvSpPr txBox="1">
            <a:spLocks noChangeArrowheads="1"/>
          </p:cNvSpPr>
          <p:nvPr/>
        </p:nvSpPr>
        <p:spPr bwMode="auto">
          <a:xfrm>
            <a:off x="4552951" y="2557464"/>
            <a:ext cx="417513" cy="369887"/>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a:solidFill>
                  <a:srgbClr val="FF0000"/>
                </a:solidFill>
                <a:effectLst>
                  <a:outerShdw blurRad="38100" dist="38100" dir="2700000" algn="tl">
                    <a:srgbClr val="000000"/>
                  </a:outerShdw>
                </a:effectLst>
                <a:latin typeface="Calibri"/>
              </a:rPr>
              <a:t>-2</a:t>
            </a:r>
          </a:p>
        </p:txBody>
      </p:sp>
      <p:sp>
        <p:nvSpPr>
          <p:cNvPr id="54391" name="Text Box 119"/>
          <p:cNvSpPr txBox="1">
            <a:spLocks noChangeArrowheads="1"/>
          </p:cNvSpPr>
          <p:nvPr/>
        </p:nvSpPr>
        <p:spPr bwMode="auto">
          <a:xfrm>
            <a:off x="5208589" y="2557464"/>
            <a:ext cx="377825" cy="369887"/>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a:solidFill>
                  <a:srgbClr val="FF0000"/>
                </a:solidFill>
                <a:effectLst>
                  <a:outerShdw blurRad="38100" dist="38100" dir="2700000" algn="tl">
                    <a:srgbClr val="000000"/>
                  </a:outerShdw>
                </a:effectLst>
                <a:latin typeface="Calibri"/>
              </a:rPr>
              <a:t>-1</a:t>
            </a:r>
          </a:p>
        </p:txBody>
      </p:sp>
      <p:sp>
        <p:nvSpPr>
          <p:cNvPr id="54392" name="Text Box 120"/>
          <p:cNvSpPr txBox="1">
            <a:spLocks noChangeArrowheads="1"/>
          </p:cNvSpPr>
          <p:nvPr/>
        </p:nvSpPr>
        <p:spPr bwMode="auto">
          <a:xfrm>
            <a:off x="6477001" y="2543175"/>
            <a:ext cx="239713" cy="369888"/>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b="1" dirty="0">
                <a:solidFill>
                  <a:srgbClr val="0000FF"/>
                </a:solidFill>
                <a:latin typeface="Calibri"/>
              </a:rPr>
              <a:t>1</a:t>
            </a:r>
          </a:p>
        </p:txBody>
      </p:sp>
      <p:sp>
        <p:nvSpPr>
          <p:cNvPr id="54393" name="Text Box 121"/>
          <p:cNvSpPr txBox="1">
            <a:spLocks noChangeArrowheads="1"/>
          </p:cNvSpPr>
          <p:nvPr/>
        </p:nvSpPr>
        <p:spPr bwMode="auto">
          <a:xfrm>
            <a:off x="7072313" y="2544764"/>
            <a:ext cx="239712" cy="369887"/>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b="1">
                <a:solidFill>
                  <a:srgbClr val="0000FF"/>
                </a:solidFill>
                <a:latin typeface="Calibri"/>
              </a:rPr>
              <a:t>2</a:t>
            </a:r>
          </a:p>
        </p:txBody>
      </p:sp>
      <p:sp>
        <p:nvSpPr>
          <p:cNvPr id="54394" name="Text Box 122"/>
          <p:cNvSpPr txBox="1">
            <a:spLocks noChangeArrowheads="1"/>
          </p:cNvSpPr>
          <p:nvPr/>
        </p:nvSpPr>
        <p:spPr bwMode="auto">
          <a:xfrm>
            <a:off x="7650163" y="2544764"/>
            <a:ext cx="239712" cy="369887"/>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b="1">
                <a:solidFill>
                  <a:srgbClr val="0000FF"/>
                </a:solidFill>
                <a:latin typeface="Calibri"/>
              </a:rPr>
              <a:t>3</a:t>
            </a:r>
          </a:p>
        </p:txBody>
      </p:sp>
      <p:sp>
        <p:nvSpPr>
          <p:cNvPr id="54395" name="Text Box 123"/>
          <p:cNvSpPr txBox="1">
            <a:spLocks noChangeArrowheads="1"/>
          </p:cNvSpPr>
          <p:nvPr/>
        </p:nvSpPr>
        <p:spPr bwMode="auto">
          <a:xfrm>
            <a:off x="8245476" y="2543175"/>
            <a:ext cx="239713" cy="369888"/>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b="1">
                <a:solidFill>
                  <a:srgbClr val="0000FF"/>
                </a:solidFill>
                <a:latin typeface="Calibri"/>
              </a:rPr>
              <a:t>4</a:t>
            </a:r>
          </a:p>
        </p:txBody>
      </p:sp>
      <p:sp>
        <p:nvSpPr>
          <p:cNvPr id="54396" name="Text Box 124"/>
          <p:cNvSpPr txBox="1">
            <a:spLocks noChangeArrowheads="1"/>
          </p:cNvSpPr>
          <p:nvPr/>
        </p:nvSpPr>
        <p:spPr bwMode="auto">
          <a:xfrm>
            <a:off x="8840788" y="2543175"/>
            <a:ext cx="239712" cy="369888"/>
          </a:xfrm>
          <a:prstGeom prst="rect">
            <a:avLst/>
          </a:prstGeom>
          <a:noFill/>
          <a:ln>
            <a:noFill/>
          </a:ln>
          <a:effectLst/>
        </p:spPr>
        <p:txBody>
          <a:bodyPr lIns="0" tIns="0" rIns="0" bIns="0">
            <a:spAutoFit/>
          </a:bodyPr>
          <a:lstStyle/>
          <a:p>
            <a:pPr fontAlgn="base">
              <a:spcBef>
                <a:spcPct val="50000"/>
              </a:spcBef>
              <a:spcAft>
                <a:spcPct val="0"/>
              </a:spcAft>
              <a:defRPr/>
            </a:pPr>
            <a:r>
              <a:rPr lang="en-US" altLang="vi-VN" sz="2400" b="1">
                <a:solidFill>
                  <a:srgbClr val="0000FF"/>
                </a:solidFill>
                <a:latin typeface="Calibri"/>
              </a:rPr>
              <a:t>5</a:t>
            </a:r>
          </a:p>
        </p:txBody>
      </p:sp>
      <p:sp>
        <p:nvSpPr>
          <p:cNvPr id="18451" name="TextBox 4"/>
          <p:cNvSpPr txBox="1">
            <a:spLocks noChangeArrowheads="1"/>
          </p:cNvSpPr>
          <p:nvPr/>
        </p:nvSpPr>
        <p:spPr bwMode="auto">
          <a:xfrm>
            <a:off x="1549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3. Biểu diễn số nguyên trên trục số</a:t>
            </a:r>
          </a:p>
        </p:txBody>
      </p:sp>
      <p:sp>
        <p:nvSpPr>
          <p:cNvPr id="18452"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Tree>
    <p:extLst>
      <p:ext uri="{BB962C8B-B14F-4D97-AF65-F5344CB8AC3E}">
        <p14:creationId xmlns:p14="http://schemas.microsoft.com/office/powerpoint/2010/main" val="8847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4365"/>
                                        </p:tgtEl>
                                        <p:attrNameLst>
                                          <p:attrName>style.visibility</p:attrName>
                                        </p:attrNameLst>
                                      </p:cBhvr>
                                      <p:to>
                                        <p:strVal val="visible"/>
                                      </p:to>
                                    </p:set>
                                    <p:animEffect transition="in" filter="blinds(vertical)">
                                      <p:cBhvr>
                                        <p:cTn id="7" dur="500"/>
                                        <p:tgtEl>
                                          <p:spTgt spid="543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4366"/>
                                        </p:tgtEl>
                                        <p:attrNameLst>
                                          <p:attrName>style.visibility</p:attrName>
                                        </p:attrNameLst>
                                      </p:cBhvr>
                                      <p:to>
                                        <p:strVal val="visible"/>
                                      </p:to>
                                    </p:set>
                                    <p:animEffect transition="in" filter="blinds(vertical)">
                                      <p:cBhvr>
                                        <p:cTn id="12" dur="500"/>
                                        <p:tgtEl>
                                          <p:spTgt spid="5436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4391"/>
                                        </p:tgtEl>
                                        <p:attrNameLst>
                                          <p:attrName>style.visibility</p:attrName>
                                        </p:attrNameLst>
                                      </p:cBhvr>
                                      <p:to>
                                        <p:strVal val="visible"/>
                                      </p:to>
                                    </p:set>
                                    <p:animEffect transition="in" filter="box(in)">
                                      <p:cBhvr>
                                        <p:cTn id="17" dur="500"/>
                                        <p:tgtEl>
                                          <p:spTgt spid="5439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4390"/>
                                        </p:tgtEl>
                                        <p:attrNameLst>
                                          <p:attrName>style.visibility</p:attrName>
                                        </p:attrNameLst>
                                      </p:cBhvr>
                                      <p:to>
                                        <p:strVal val="visible"/>
                                      </p:to>
                                    </p:set>
                                    <p:animEffect transition="in" filter="box(in)">
                                      <p:cBhvr>
                                        <p:cTn id="22" dur="500"/>
                                        <p:tgtEl>
                                          <p:spTgt spid="5439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4389"/>
                                        </p:tgtEl>
                                        <p:attrNameLst>
                                          <p:attrName>style.visibility</p:attrName>
                                        </p:attrNameLst>
                                      </p:cBhvr>
                                      <p:to>
                                        <p:strVal val="visible"/>
                                      </p:to>
                                    </p:set>
                                    <p:animEffect transition="in" filter="box(in)">
                                      <p:cBhvr>
                                        <p:cTn id="27" dur="500"/>
                                        <p:tgtEl>
                                          <p:spTgt spid="5438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4388"/>
                                        </p:tgtEl>
                                        <p:attrNameLst>
                                          <p:attrName>style.visibility</p:attrName>
                                        </p:attrNameLst>
                                      </p:cBhvr>
                                      <p:to>
                                        <p:strVal val="visible"/>
                                      </p:to>
                                    </p:set>
                                    <p:animEffect transition="in" filter="box(in)">
                                      <p:cBhvr>
                                        <p:cTn id="32" dur="500"/>
                                        <p:tgtEl>
                                          <p:spTgt spid="5438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387"/>
                                        </p:tgtEl>
                                        <p:attrNameLst>
                                          <p:attrName>style.visibility</p:attrName>
                                        </p:attrNameLst>
                                      </p:cBhvr>
                                      <p:to>
                                        <p:strVal val="visible"/>
                                      </p:to>
                                    </p:set>
                                    <p:animEffect transition="in" filter="box(in)">
                                      <p:cBhvr>
                                        <p:cTn id="37" dur="500"/>
                                        <p:tgtEl>
                                          <p:spTgt spid="5438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4392"/>
                                        </p:tgtEl>
                                        <p:attrNameLst>
                                          <p:attrName>style.visibility</p:attrName>
                                        </p:attrNameLst>
                                      </p:cBhvr>
                                      <p:to>
                                        <p:strVal val="visible"/>
                                      </p:to>
                                    </p:set>
                                    <p:animEffect transition="in" filter="checkerboard(across)">
                                      <p:cBhvr>
                                        <p:cTn id="42" dur="500"/>
                                        <p:tgtEl>
                                          <p:spTgt spid="5439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4393"/>
                                        </p:tgtEl>
                                        <p:attrNameLst>
                                          <p:attrName>style.visibility</p:attrName>
                                        </p:attrNameLst>
                                      </p:cBhvr>
                                      <p:to>
                                        <p:strVal val="visible"/>
                                      </p:to>
                                    </p:set>
                                    <p:animEffect transition="in" filter="checkerboard(across)">
                                      <p:cBhvr>
                                        <p:cTn id="47" dur="500"/>
                                        <p:tgtEl>
                                          <p:spTgt spid="5439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4394"/>
                                        </p:tgtEl>
                                        <p:attrNameLst>
                                          <p:attrName>style.visibility</p:attrName>
                                        </p:attrNameLst>
                                      </p:cBhvr>
                                      <p:to>
                                        <p:strVal val="visible"/>
                                      </p:to>
                                    </p:set>
                                    <p:animEffect transition="in" filter="checkerboard(across)">
                                      <p:cBhvr>
                                        <p:cTn id="52" dur="500"/>
                                        <p:tgtEl>
                                          <p:spTgt spid="5439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54395">
                                            <p:txEl>
                                              <p:pRg st="0" end="0"/>
                                            </p:txEl>
                                          </p:spTgt>
                                        </p:tgtEl>
                                        <p:attrNameLst>
                                          <p:attrName>style.visibility</p:attrName>
                                        </p:attrNameLst>
                                      </p:cBhvr>
                                      <p:to>
                                        <p:strVal val="visible"/>
                                      </p:to>
                                    </p:set>
                                    <p:animEffect transition="in" filter="checkerboard(across)">
                                      <p:cBhvr>
                                        <p:cTn id="57" dur="500"/>
                                        <p:tgtEl>
                                          <p:spTgt spid="5439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4396"/>
                                        </p:tgtEl>
                                        <p:attrNameLst>
                                          <p:attrName>style.visibility</p:attrName>
                                        </p:attrNameLst>
                                      </p:cBhvr>
                                      <p:to>
                                        <p:strVal val="visible"/>
                                      </p:to>
                                    </p:set>
                                    <p:animEffect transition="in" filter="checkerboard(across)">
                                      <p:cBhvr>
                                        <p:cTn id="62" dur="500"/>
                                        <p:tgtEl>
                                          <p:spTgt spid="54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5" grpId="0"/>
      <p:bldP spid="54366" grpId="0"/>
      <p:bldP spid="54387" grpId="0"/>
      <p:bldP spid="54388" grpId="0"/>
      <p:bldP spid="54389" grpId="0"/>
      <p:bldP spid="54390" grpId="0"/>
      <p:bldP spid="54391" grpId="0"/>
      <p:bldP spid="54392" grpId="0"/>
      <p:bldP spid="54393" grpId="0"/>
      <p:bldP spid="54394" grpId="0"/>
      <p:bldP spid="543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p:nvPr/>
        </p:nvGrpSpPr>
        <p:grpSpPr bwMode="auto">
          <a:xfrm>
            <a:off x="5751514" y="3694114"/>
            <a:ext cx="3970337" cy="447675"/>
            <a:chOff x="2865" y="3017"/>
            <a:chExt cx="2502" cy="336"/>
          </a:xfrm>
        </p:grpSpPr>
        <p:sp useBgFill="1">
          <p:nvSpPr>
            <p:cNvPr id="19487" name="Text Box 43"/>
            <p:cNvSpPr txBox="1">
              <a:spLocks noChangeArrowheads="1"/>
            </p:cNvSpPr>
            <p:nvPr/>
          </p:nvSpPr>
          <p:spPr bwMode="auto">
            <a:xfrm>
              <a:off x="5088" y="3024"/>
              <a:ext cx="279"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a:solidFill>
                    <a:srgbClr val="A50021"/>
                  </a:solidFill>
                  <a:latin typeface="Tahoma" panose="020B0604030504040204" pitchFamily="34" charset="0"/>
                  <a:cs typeface="Arial" panose="020B0604020202020204" pitchFamily="34" charset="0"/>
                </a:rPr>
                <a:t>4</a:t>
              </a:r>
            </a:p>
          </p:txBody>
        </p:sp>
        <p:sp useBgFill="1">
          <p:nvSpPr>
            <p:cNvPr id="19488" name="Text Box 44"/>
            <p:cNvSpPr txBox="1">
              <a:spLocks noChangeArrowheads="1"/>
            </p:cNvSpPr>
            <p:nvPr/>
          </p:nvSpPr>
          <p:spPr bwMode="auto">
            <a:xfrm>
              <a:off x="4532" y="3024"/>
              <a:ext cx="27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a:solidFill>
                    <a:srgbClr val="A50021"/>
                  </a:solidFill>
                  <a:latin typeface="Tahoma" panose="020B0604030504040204" pitchFamily="34" charset="0"/>
                  <a:cs typeface="Arial" panose="020B0604020202020204" pitchFamily="34" charset="0"/>
                </a:rPr>
                <a:t>3</a:t>
              </a:r>
            </a:p>
          </p:txBody>
        </p:sp>
        <p:sp useBgFill="1">
          <p:nvSpPr>
            <p:cNvPr id="19489" name="Text Box 45"/>
            <p:cNvSpPr txBox="1">
              <a:spLocks noChangeArrowheads="1"/>
            </p:cNvSpPr>
            <p:nvPr/>
          </p:nvSpPr>
          <p:spPr bwMode="auto">
            <a:xfrm>
              <a:off x="3959" y="3017"/>
              <a:ext cx="277"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a:solidFill>
                    <a:srgbClr val="A50021"/>
                  </a:solidFill>
                  <a:latin typeface="Tahoma" panose="020B0604030504040204" pitchFamily="34" charset="0"/>
                  <a:cs typeface="Arial" panose="020B0604020202020204" pitchFamily="34" charset="0"/>
                </a:rPr>
                <a:t>2</a:t>
              </a:r>
            </a:p>
          </p:txBody>
        </p:sp>
        <p:sp useBgFill="1">
          <p:nvSpPr>
            <p:cNvPr id="19490" name="Text Box 46"/>
            <p:cNvSpPr txBox="1">
              <a:spLocks noChangeArrowheads="1"/>
            </p:cNvSpPr>
            <p:nvPr/>
          </p:nvSpPr>
          <p:spPr bwMode="auto">
            <a:xfrm>
              <a:off x="3421" y="3024"/>
              <a:ext cx="27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a:solidFill>
                    <a:srgbClr val="A50021"/>
                  </a:solidFill>
                  <a:latin typeface="Tahoma" panose="020B0604030504040204" pitchFamily="34" charset="0"/>
                  <a:cs typeface="Arial" panose="020B0604020202020204" pitchFamily="34" charset="0"/>
                </a:rPr>
                <a:t>1</a:t>
              </a:r>
            </a:p>
          </p:txBody>
        </p:sp>
        <p:sp useBgFill="1">
          <p:nvSpPr>
            <p:cNvPr id="19491" name="Text Box 47"/>
            <p:cNvSpPr txBox="1">
              <a:spLocks noChangeArrowheads="1"/>
            </p:cNvSpPr>
            <p:nvPr/>
          </p:nvSpPr>
          <p:spPr bwMode="auto">
            <a:xfrm>
              <a:off x="2865" y="3024"/>
              <a:ext cx="27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a:solidFill>
                    <a:srgbClr val="1F497D"/>
                  </a:solidFill>
                  <a:latin typeface="Tahoma" panose="020B0604030504040204" pitchFamily="34" charset="0"/>
                  <a:cs typeface="Arial" panose="020B0604020202020204" pitchFamily="34" charset="0"/>
                </a:rPr>
                <a:t>0</a:t>
              </a:r>
            </a:p>
          </p:txBody>
        </p:sp>
      </p:grpSp>
      <p:grpSp>
        <p:nvGrpSpPr>
          <p:cNvPr id="4" name="Group 51"/>
          <p:cNvGrpSpPr/>
          <p:nvPr/>
        </p:nvGrpSpPr>
        <p:grpSpPr bwMode="auto">
          <a:xfrm>
            <a:off x="2184400" y="3700464"/>
            <a:ext cx="3187700" cy="447675"/>
            <a:chOff x="344" y="2400"/>
            <a:chExt cx="2050" cy="336"/>
          </a:xfrm>
        </p:grpSpPr>
        <p:sp useBgFill="1">
          <p:nvSpPr>
            <p:cNvPr id="19483" name="Text Box 52"/>
            <p:cNvSpPr txBox="1">
              <a:spLocks noChangeArrowheads="1"/>
            </p:cNvSpPr>
            <p:nvPr/>
          </p:nvSpPr>
          <p:spPr bwMode="auto">
            <a:xfrm>
              <a:off x="344" y="2407"/>
              <a:ext cx="416"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a:solidFill>
                    <a:srgbClr val="006666"/>
                  </a:solidFill>
                  <a:latin typeface="Tahoma" panose="020B0604030504040204" pitchFamily="34" charset="0"/>
                  <a:cs typeface="Arial" panose="020B0604020202020204" pitchFamily="34" charset="0"/>
                </a:rPr>
                <a:t>-4</a:t>
              </a:r>
            </a:p>
          </p:txBody>
        </p:sp>
        <p:sp useBgFill="1">
          <p:nvSpPr>
            <p:cNvPr id="19484" name="Text Box 53"/>
            <p:cNvSpPr txBox="1">
              <a:spLocks noChangeArrowheads="1"/>
            </p:cNvSpPr>
            <p:nvPr/>
          </p:nvSpPr>
          <p:spPr bwMode="auto">
            <a:xfrm>
              <a:off x="912" y="2400"/>
              <a:ext cx="417"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a:solidFill>
                    <a:srgbClr val="006666"/>
                  </a:solidFill>
                  <a:latin typeface="Tahoma" panose="020B0604030504040204" pitchFamily="34" charset="0"/>
                  <a:cs typeface="Arial" panose="020B0604020202020204" pitchFamily="34" charset="0"/>
                </a:rPr>
                <a:t>-3</a:t>
              </a:r>
            </a:p>
          </p:txBody>
        </p:sp>
        <p:sp useBgFill="1">
          <p:nvSpPr>
            <p:cNvPr id="19485" name="Text Box 54"/>
            <p:cNvSpPr txBox="1">
              <a:spLocks noChangeArrowheads="1"/>
            </p:cNvSpPr>
            <p:nvPr/>
          </p:nvSpPr>
          <p:spPr bwMode="auto">
            <a:xfrm>
              <a:off x="1444" y="2407"/>
              <a:ext cx="41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a:solidFill>
                    <a:srgbClr val="006666"/>
                  </a:solidFill>
                  <a:latin typeface="Tahoma" panose="020B0604030504040204" pitchFamily="34" charset="0"/>
                  <a:cs typeface="Arial" panose="020B0604020202020204" pitchFamily="34" charset="0"/>
                </a:rPr>
                <a:t>-2</a:t>
              </a:r>
            </a:p>
          </p:txBody>
        </p:sp>
        <p:sp useBgFill="1">
          <p:nvSpPr>
            <p:cNvPr id="19486" name="Text Box 55"/>
            <p:cNvSpPr txBox="1">
              <a:spLocks noChangeArrowheads="1"/>
            </p:cNvSpPr>
            <p:nvPr/>
          </p:nvSpPr>
          <p:spPr bwMode="auto">
            <a:xfrm>
              <a:off x="1976" y="2407"/>
              <a:ext cx="418" cy="32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a:solidFill>
                    <a:srgbClr val="006666"/>
                  </a:solidFill>
                  <a:latin typeface="Tahoma" panose="020B0604030504040204" pitchFamily="34" charset="0"/>
                  <a:cs typeface="Arial" panose="020B0604020202020204" pitchFamily="34" charset="0"/>
                </a:rPr>
                <a:t>-1</a:t>
              </a:r>
            </a:p>
          </p:txBody>
        </p:sp>
      </p:grpSp>
      <p:grpSp>
        <p:nvGrpSpPr>
          <p:cNvPr id="6" name="Group 22"/>
          <p:cNvGrpSpPr/>
          <p:nvPr/>
        </p:nvGrpSpPr>
        <p:grpSpPr bwMode="auto">
          <a:xfrm>
            <a:off x="2012951" y="3573463"/>
            <a:ext cx="8380413" cy="146050"/>
            <a:chOff x="1854" y="3564"/>
            <a:chExt cx="6840" cy="180"/>
          </a:xfrm>
        </p:grpSpPr>
        <p:sp>
          <p:nvSpPr>
            <p:cNvPr id="19473" name="Line 23"/>
            <p:cNvSpPr>
              <a:spLocks noChangeShapeType="1"/>
            </p:cNvSpPr>
            <p:nvPr/>
          </p:nvSpPr>
          <p:spPr bwMode="auto">
            <a:xfrm>
              <a:off x="1854" y="3654"/>
              <a:ext cx="6840"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9474" name="Line 24"/>
            <p:cNvSpPr>
              <a:spLocks noChangeShapeType="1"/>
            </p:cNvSpPr>
            <p:nvPr/>
          </p:nvSpPr>
          <p:spPr bwMode="auto">
            <a:xfrm>
              <a:off x="656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9475" name="Line 25"/>
            <p:cNvSpPr>
              <a:spLocks noChangeShapeType="1"/>
            </p:cNvSpPr>
            <p:nvPr/>
          </p:nvSpPr>
          <p:spPr bwMode="auto">
            <a:xfrm>
              <a:off x="293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9476" name="Line 26"/>
            <p:cNvSpPr>
              <a:spLocks noChangeShapeType="1"/>
            </p:cNvSpPr>
            <p:nvPr/>
          </p:nvSpPr>
          <p:spPr bwMode="auto">
            <a:xfrm>
              <a:off x="581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9477" name="Line 27"/>
            <p:cNvSpPr>
              <a:spLocks noChangeShapeType="1"/>
            </p:cNvSpPr>
            <p:nvPr/>
          </p:nvSpPr>
          <p:spPr bwMode="auto">
            <a:xfrm>
              <a:off x="509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9478" name="Line 28"/>
            <p:cNvSpPr>
              <a:spLocks noChangeShapeType="1"/>
            </p:cNvSpPr>
            <p:nvPr/>
          </p:nvSpPr>
          <p:spPr bwMode="auto">
            <a:xfrm>
              <a:off x="437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9479" name="Line 29"/>
            <p:cNvSpPr>
              <a:spLocks noChangeShapeType="1"/>
            </p:cNvSpPr>
            <p:nvPr/>
          </p:nvSpPr>
          <p:spPr bwMode="auto">
            <a:xfrm>
              <a:off x="365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9480" name="Line 30"/>
            <p:cNvSpPr>
              <a:spLocks noChangeShapeType="1"/>
            </p:cNvSpPr>
            <p:nvPr/>
          </p:nvSpPr>
          <p:spPr bwMode="auto">
            <a:xfrm>
              <a:off x="797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9481" name="Line 31"/>
            <p:cNvSpPr>
              <a:spLocks noChangeShapeType="1"/>
            </p:cNvSpPr>
            <p:nvPr/>
          </p:nvSpPr>
          <p:spPr bwMode="auto">
            <a:xfrm>
              <a:off x="725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p:nvSpPr>
            <p:cNvPr id="19482" name="Line 32"/>
            <p:cNvSpPr>
              <a:spLocks noChangeShapeType="1"/>
            </p:cNvSpPr>
            <p:nvPr/>
          </p:nvSpPr>
          <p:spPr bwMode="auto">
            <a:xfrm>
              <a:off x="2214" y="3564"/>
              <a:ext cx="0" cy="18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endParaRPr>
            </a:p>
          </p:txBody>
        </p:sp>
      </p:grpSp>
      <p:sp>
        <p:nvSpPr>
          <p:cNvPr id="17517" name="AutoShape 109"/>
          <p:cNvSpPr/>
          <p:nvPr/>
        </p:nvSpPr>
        <p:spPr bwMode="auto">
          <a:xfrm rot="-5400000">
            <a:off x="3279776" y="2703514"/>
            <a:ext cx="193675" cy="3273425"/>
          </a:xfrm>
          <a:prstGeom prst="leftBrace">
            <a:avLst>
              <a:gd name="adj1" fmla="val 140847"/>
              <a:gd name="adj2" fmla="val 50000"/>
            </a:avLst>
          </a:prstGeom>
          <a:noFill/>
          <a:ln w="12700">
            <a:solidFill>
              <a:srgbClr val="00808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lang="vi-VN" altLang="vi-VN" sz="1600" b="1" u="sng">
              <a:solidFill>
                <a:prstClr val="black"/>
              </a:solidFill>
              <a:latin typeface="Arial" panose="020B0604020202020204" pitchFamily="34" charset="0"/>
              <a:cs typeface="Arial" panose="020B0604020202020204" pitchFamily="34" charset="0"/>
            </a:endParaRPr>
          </a:p>
        </p:txBody>
      </p:sp>
      <p:sp>
        <p:nvSpPr>
          <p:cNvPr id="17518" name="Text Box 110"/>
          <p:cNvSpPr txBox="1">
            <a:spLocks noChangeArrowheads="1"/>
          </p:cNvSpPr>
          <p:nvPr/>
        </p:nvSpPr>
        <p:spPr bwMode="auto">
          <a:xfrm>
            <a:off x="9788525" y="3738563"/>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800" b="1">
                <a:solidFill>
                  <a:srgbClr val="CC6600"/>
                </a:solidFill>
                <a:latin typeface="Tahoma" panose="020B0604030504040204" pitchFamily="34" charset="0"/>
                <a:cs typeface="Arial" panose="020B0604020202020204" pitchFamily="34" charset="0"/>
              </a:rPr>
              <a:t>…</a:t>
            </a:r>
          </a:p>
        </p:txBody>
      </p:sp>
      <p:sp>
        <p:nvSpPr>
          <p:cNvPr id="17519" name="AutoShape 111"/>
          <p:cNvSpPr/>
          <p:nvPr/>
        </p:nvSpPr>
        <p:spPr bwMode="auto">
          <a:xfrm rot="-5400000">
            <a:off x="8489951" y="2582864"/>
            <a:ext cx="180975" cy="3527425"/>
          </a:xfrm>
          <a:prstGeom prst="leftBrace">
            <a:avLst>
              <a:gd name="adj1" fmla="val 162427"/>
              <a:gd name="adj2" fmla="val 49657"/>
            </a:avLst>
          </a:prstGeom>
          <a:noFill/>
          <a:ln w="12700">
            <a:solidFill>
              <a:srgbClr val="CC66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lang="vi-VN" altLang="vi-VN" sz="1600" b="1">
              <a:solidFill>
                <a:srgbClr val="00FF00"/>
              </a:solidFill>
              <a:latin typeface="Arial" panose="020B0604020202020204" pitchFamily="34" charset="0"/>
              <a:cs typeface="Arial" panose="020B0604020202020204" pitchFamily="34" charset="0"/>
            </a:endParaRPr>
          </a:p>
        </p:txBody>
      </p:sp>
      <p:sp>
        <p:nvSpPr>
          <p:cNvPr id="17520" name="Text Box 112"/>
          <p:cNvSpPr txBox="1">
            <a:spLocks noChangeArrowheads="1"/>
          </p:cNvSpPr>
          <p:nvPr/>
        </p:nvSpPr>
        <p:spPr bwMode="auto">
          <a:xfrm>
            <a:off x="2536825" y="4438651"/>
            <a:ext cx="2033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u="sng">
                <a:solidFill>
                  <a:srgbClr val="008080"/>
                </a:solidFill>
                <a:latin typeface="Times New Roman" panose="02020603050405020304" pitchFamily="18" charset="0"/>
                <a:cs typeface="Times New Roman" panose="02020603050405020304" pitchFamily="18" charset="0"/>
              </a:rPr>
              <a:t>Số nguyên âm</a:t>
            </a:r>
          </a:p>
        </p:txBody>
      </p:sp>
      <p:sp>
        <p:nvSpPr>
          <p:cNvPr id="17521" name="Text Box 113"/>
          <p:cNvSpPr txBox="1">
            <a:spLocks noChangeArrowheads="1"/>
          </p:cNvSpPr>
          <p:nvPr/>
        </p:nvSpPr>
        <p:spPr bwMode="auto">
          <a:xfrm>
            <a:off x="7210425" y="4460876"/>
            <a:ext cx="3117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vi-VN" sz="2400" b="1" u="sng">
                <a:solidFill>
                  <a:srgbClr val="993366"/>
                </a:solidFill>
                <a:latin typeface="Times New Roman" panose="02020603050405020304" pitchFamily="18" charset="0"/>
                <a:cs typeface="Times New Roman" panose="02020603050405020304" pitchFamily="18" charset="0"/>
              </a:rPr>
              <a:t>Số nguyên dương</a:t>
            </a:r>
          </a:p>
        </p:txBody>
      </p:sp>
      <p:sp>
        <p:nvSpPr>
          <p:cNvPr id="17522" name="Text Box 114"/>
          <p:cNvSpPr txBox="1">
            <a:spLocks noChangeArrowheads="1"/>
          </p:cNvSpPr>
          <p:nvPr/>
        </p:nvSpPr>
        <p:spPr bwMode="auto">
          <a:xfrm>
            <a:off x="5627688" y="4351338"/>
            <a:ext cx="7413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400" b="1" u="sng">
                <a:solidFill>
                  <a:prstClr val="black"/>
                </a:solidFill>
                <a:latin typeface="Times New Roman" panose="02020603050405020304" pitchFamily="18" charset="0"/>
                <a:cs typeface="Times New Roman" panose="02020603050405020304" pitchFamily="18" charset="0"/>
              </a:rPr>
              <a:t>Số 0</a:t>
            </a:r>
          </a:p>
        </p:txBody>
      </p:sp>
      <p:sp>
        <p:nvSpPr>
          <p:cNvPr id="17523" name="AutoShape 115"/>
          <p:cNvSpPr/>
          <p:nvPr/>
        </p:nvSpPr>
        <p:spPr bwMode="auto">
          <a:xfrm rot="-5400000">
            <a:off x="5917407" y="2312194"/>
            <a:ext cx="209550" cy="5180013"/>
          </a:xfrm>
          <a:prstGeom prst="leftBrace">
            <a:avLst>
              <a:gd name="adj1" fmla="val 205997"/>
              <a:gd name="adj2" fmla="val 50000"/>
            </a:avLst>
          </a:prstGeom>
          <a:noFill/>
          <a:ln w="12700">
            <a:solidFill>
              <a:srgbClr val="FF0066"/>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pPr>
            <a:endParaRPr lang="vi-VN" altLang="vi-VN" sz="1600" b="1">
              <a:solidFill>
                <a:prstClr val="black"/>
              </a:solidFill>
              <a:latin typeface="Arial" panose="020B0604020202020204" pitchFamily="34" charset="0"/>
              <a:cs typeface="Arial" panose="020B0604020202020204" pitchFamily="34" charset="0"/>
            </a:endParaRPr>
          </a:p>
        </p:txBody>
      </p:sp>
      <p:sp>
        <p:nvSpPr>
          <p:cNvPr id="17524" name="Text Box 116"/>
          <p:cNvSpPr txBox="1">
            <a:spLocks noChangeArrowheads="1"/>
          </p:cNvSpPr>
          <p:nvPr/>
        </p:nvSpPr>
        <p:spPr bwMode="auto">
          <a:xfrm>
            <a:off x="1865313" y="3454401"/>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sz="2800" b="1">
                <a:solidFill>
                  <a:srgbClr val="0000FF"/>
                </a:solidFill>
                <a:latin typeface="Tahoma" panose="020B0604030504040204" pitchFamily="34" charset="0"/>
                <a:cs typeface="Arial" panose="020B0604020202020204" pitchFamily="34" charset="0"/>
              </a:rPr>
              <a:t>…</a:t>
            </a:r>
          </a:p>
        </p:txBody>
      </p:sp>
      <p:sp>
        <p:nvSpPr>
          <p:cNvPr id="17525" name="Text Box 117"/>
          <p:cNvSpPr txBox="1">
            <a:spLocks noChangeArrowheads="1"/>
          </p:cNvSpPr>
          <p:nvPr/>
        </p:nvSpPr>
        <p:spPr bwMode="auto">
          <a:xfrm>
            <a:off x="3935414" y="5157788"/>
            <a:ext cx="4175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vi-VN" sz="2400" b="1">
                <a:solidFill>
                  <a:srgbClr val="FF0000"/>
                </a:solidFill>
                <a:latin typeface="Times New Roman" panose="02020603050405020304" pitchFamily="18" charset="0"/>
                <a:cs typeface="Times New Roman" panose="02020603050405020304" pitchFamily="18" charset="0"/>
              </a:rPr>
              <a:t>Tập hợp các số nguyên</a:t>
            </a:r>
          </a:p>
        </p:txBody>
      </p:sp>
      <p:sp>
        <p:nvSpPr>
          <p:cNvPr id="17535" name="Text Box 127"/>
          <p:cNvSpPr txBox="1">
            <a:spLocks noChangeArrowheads="1"/>
          </p:cNvSpPr>
          <p:nvPr/>
        </p:nvSpPr>
        <p:spPr bwMode="auto">
          <a:xfrm>
            <a:off x="2135189" y="2924176"/>
            <a:ext cx="18002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buFontTx/>
              <a:buChar char="•"/>
            </a:pPr>
            <a:r>
              <a:rPr lang="en-US" altLang="vi-VN" sz="2400" b="1">
                <a:solidFill>
                  <a:srgbClr val="0000FF"/>
                </a:solidFill>
                <a:latin typeface="Times New Roman" panose="02020603050405020304" pitchFamily="18" charset="0"/>
                <a:cs typeface="Times New Roman" panose="02020603050405020304" pitchFamily="18" charset="0"/>
              </a:rPr>
              <a:t> Trục số:</a:t>
            </a:r>
          </a:p>
        </p:txBody>
      </p:sp>
      <p:sp>
        <p:nvSpPr>
          <p:cNvPr id="19471" name="TextBox 4"/>
          <p:cNvSpPr txBox="1">
            <a:spLocks noChangeArrowheads="1"/>
          </p:cNvSpPr>
          <p:nvPr/>
        </p:nvSpPr>
        <p:spPr bwMode="auto">
          <a:xfrm>
            <a:off x="1549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3. Biểu diễn số nguyên trên trục số</a:t>
            </a:r>
          </a:p>
        </p:txBody>
      </p:sp>
      <p:sp>
        <p:nvSpPr>
          <p:cNvPr id="19472"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Tree>
    <p:extLst>
      <p:ext uri="{BB962C8B-B14F-4D97-AF65-F5344CB8AC3E}">
        <p14:creationId xmlns:p14="http://schemas.microsoft.com/office/powerpoint/2010/main" val="389629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535"/>
                                        </p:tgtEl>
                                        <p:attrNameLst>
                                          <p:attrName>style.visibility</p:attrName>
                                        </p:attrNameLst>
                                      </p:cBhvr>
                                      <p:to>
                                        <p:strVal val="visible"/>
                                      </p:to>
                                    </p:set>
                                    <p:animEffect transition="in" filter="blinds(horizontal)">
                                      <p:cBhvr>
                                        <p:cTn id="7" dur="500"/>
                                        <p:tgtEl>
                                          <p:spTgt spid="175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518"/>
                                        </p:tgtEl>
                                        <p:attrNameLst>
                                          <p:attrName>style.visibility</p:attrName>
                                        </p:attrNameLst>
                                      </p:cBhvr>
                                      <p:to>
                                        <p:strVal val="visible"/>
                                      </p:to>
                                    </p:set>
                                    <p:animEffect transition="in" filter="blinds(horizontal)">
                                      <p:cBhvr>
                                        <p:cTn id="21" dur="500"/>
                                        <p:tgtEl>
                                          <p:spTgt spid="175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519"/>
                                        </p:tgtEl>
                                        <p:attrNameLst>
                                          <p:attrName>style.visibility</p:attrName>
                                        </p:attrNameLst>
                                      </p:cBhvr>
                                      <p:to>
                                        <p:strVal val="visible"/>
                                      </p:to>
                                    </p:set>
                                    <p:animEffect transition="in" filter="blinds(horizontal)">
                                      <p:cBhvr>
                                        <p:cTn id="26" dur="500"/>
                                        <p:tgtEl>
                                          <p:spTgt spid="175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521"/>
                                        </p:tgtEl>
                                        <p:attrNameLst>
                                          <p:attrName>style.visibility</p:attrName>
                                        </p:attrNameLst>
                                      </p:cBhvr>
                                      <p:to>
                                        <p:strVal val="visible"/>
                                      </p:to>
                                    </p:set>
                                    <p:animEffect transition="in" filter="blinds(horizontal)">
                                      <p:cBhvr>
                                        <p:cTn id="29" dur="500"/>
                                        <p:tgtEl>
                                          <p:spTgt spid="175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524"/>
                                        </p:tgtEl>
                                        <p:attrNameLst>
                                          <p:attrName>style.visibility</p:attrName>
                                        </p:attrNameLst>
                                      </p:cBhvr>
                                      <p:to>
                                        <p:strVal val="visible"/>
                                      </p:to>
                                    </p:set>
                                    <p:animEffect transition="in" filter="blinds(horizontal)">
                                      <p:cBhvr>
                                        <p:cTn id="32" dur="500"/>
                                        <p:tgtEl>
                                          <p:spTgt spid="175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517"/>
                                        </p:tgtEl>
                                        <p:attrNameLst>
                                          <p:attrName>style.visibility</p:attrName>
                                        </p:attrNameLst>
                                      </p:cBhvr>
                                      <p:to>
                                        <p:strVal val="visible"/>
                                      </p:to>
                                    </p:set>
                                    <p:animEffect transition="in" filter="blinds(horizontal)">
                                      <p:cBhvr>
                                        <p:cTn id="37" dur="500"/>
                                        <p:tgtEl>
                                          <p:spTgt spid="175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520"/>
                                        </p:tgtEl>
                                        <p:attrNameLst>
                                          <p:attrName>style.visibility</p:attrName>
                                        </p:attrNameLst>
                                      </p:cBhvr>
                                      <p:to>
                                        <p:strVal val="visible"/>
                                      </p:to>
                                    </p:set>
                                    <p:animEffect transition="in" filter="blinds(horizontal)">
                                      <p:cBhvr>
                                        <p:cTn id="40" dur="500"/>
                                        <p:tgtEl>
                                          <p:spTgt spid="175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7522"/>
                                        </p:tgtEl>
                                        <p:attrNameLst>
                                          <p:attrName>style.visibility</p:attrName>
                                        </p:attrNameLst>
                                      </p:cBhvr>
                                      <p:to>
                                        <p:strVal val="visible"/>
                                      </p:to>
                                    </p:set>
                                    <p:animEffect transition="in" filter="blinds(horizontal)">
                                      <p:cBhvr>
                                        <p:cTn id="45" dur="500"/>
                                        <p:tgtEl>
                                          <p:spTgt spid="175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7525"/>
                                        </p:tgtEl>
                                        <p:attrNameLst>
                                          <p:attrName>style.visibility</p:attrName>
                                        </p:attrNameLst>
                                      </p:cBhvr>
                                      <p:to>
                                        <p:strVal val="visible"/>
                                      </p:to>
                                    </p:set>
                                    <p:animEffect transition="in" filter="blinds(horizontal)">
                                      <p:cBhvr>
                                        <p:cTn id="50" dur="500"/>
                                        <p:tgtEl>
                                          <p:spTgt spid="1752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523"/>
                                        </p:tgtEl>
                                        <p:attrNameLst>
                                          <p:attrName>style.visibility</p:attrName>
                                        </p:attrNameLst>
                                      </p:cBhvr>
                                      <p:to>
                                        <p:strVal val="visible"/>
                                      </p:to>
                                    </p:set>
                                    <p:animEffect transition="in" filter="blinds(horizontal)">
                                      <p:cBhvr>
                                        <p:cTn id="53" dur="500"/>
                                        <p:tgtEl>
                                          <p:spTgt spid="1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7" grpId="0" animBg="1"/>
      <p:bldP spid="17518" grpId="0"/>
      <p:bldP spid="17519" grpId="0" animBg="1"/>
      <p:bldP spid="17520" grpId="0"/>
      <p:bldP spid="17521" grpId="0"/>
      <p:bldP spid="17522" grpId="0"/>
      <p:bldP spid="17523" grpId="0" animBg="1"/>
      <p:bldP spid="17524" grpId="0"/>
      <p:bldP spid="17525" grpId="0"/>
      <p:bldP spid="175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65" name="Text Box 93"/>
          <p:cNvSpPr txBox="1">
            <a:spLocks noChangeArrowheads="1"/>
          </p:cNvSpPr>
          <p:nvPr/>
        </p:nvSpPr>
        <p:spPr bwMode="auto">
          <a:xfrm>
            <a:off x="1666876" y="2667001"/>
            <a:ext cx="8799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400" b="1">
                <a:solidFill>
                  <a:prstClr val="black"/>
                </a:solidFill>
                <a:latin typeface="Times New Roman" panose="02020603050405020304" pitchFamily="18" charset="0"/>
                <a:cs typeface="Times New Roman" panose="02020603050405020304" pitchFamily="18" charset="0"/>
              </a:rPr>
              <a:t>Hãy cho biết các điểm a, b, c ở hình trên biểu diễn số nguyên nào?</a:t>
            </a:r>
          </a:p>
        </p:txBody>
      </p:sp>
      <p:sp>
        <p:nvSpPr>
          <p:cNvPr id="20483" name="TextBox 4"/>
          <p:cNvSpPr txBox="1">
            <a:spLocks noChangeArrowheads="1"/>
          </p:cNvSpPr>
          <p:nvPr/>
        </p:nvSpPr>
        <p:spPr bwMode="auto">
          <a:xfrm>
            <a:off x="1549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3. Biểu diễn số nguyên trên trục số</a:t>
            </a:r>
          </a:p>
        </p:txBody>
      </p:sp>
      <p:sp>
        <p:nvSpPr>
          <p:cNvPr id="20484"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pic>
        <p:nvPicPr>
          <p:cNvPr id="35842" name="Picture 2"/>
          <p:cNvPicPr>
            <a:picLocks noChangeAspect="1" noChangeArrowheads="1"/>
          </p:cNvPicPr>
          <p:nvPr/>
        </p:nvPicPr>
        <p:blipFill>
          <a:blip r:embed="rId2"/>
          <a:srcRect/>
          <a:stretch>
            <a:fillRect/>
          </a:stretch>
        </p:blipFill>
        <p:spPr bwMode="auto">
          <a:xfrm>
            <a:off x="1846264" y="1117601"/>
            <a:ext cx="8440737" cy="1103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 Box 93"/>
          <p:cNvSpPr txBox="1">
            <a:spLocks noChangeArrowheads="1"/>
          </p:cNvSpPr>
          <p:nvPr/>
        </p:nvSpPr>
        <p:spPr bwMode="auto">
          <a:xfrm>
            <a:off x="2882900" y="1760539"/>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400" b="1">
                <a:solidFill>
                  <a:prstClr val="black"/>
                </a:solidFill>
                <a:latin typeface="Times New Roman" panose="02020603050405020304" pitchFamily="18" charset="0"/>
                <a:cs typeface="Times New Roman" panose="02020603050405020304" pitchFamily="18" charset="0"/>
              </a:rPr>
              <a:t>-6</a:t>
            </a:r>
          </a:p>
        </p:txBody>
      </p:sp>
      <p:sp>
        <p:nvSpPr>
          <p:cNvPr id="37" name="Text Box 93"/>
          <p:cNvSpPr txBox="1">
            <a:spLocks noChangeArrowheads="1"/>
          </p:cNvSpPr>
          <p:nvPr/>
        </p:nvSpPr>
        <p:spPr bwMode="auto">
          <a:xfrm>
            <a:off x="5181600" y="1760539"/>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400" b="1">
                <a:solidFill>
                  <a:prstClr val="black"/>
                </a:solidFill>
                <a:latin typeface="Times New Roman" panose="02020603050405020304" pitchFamily="18" charset="0"/>
                <a:cs typeface="Times New Roman" panose="02020603050405020304" pitchFamily="18" charset="0"/>
              </a:rPr>
              <a:t>-2</a:t>
            </a:r>
          </a:p>
        </p:txBody>
      </p:sp>
      <p:sp>
        <p:nvSpPr>
          <p:cNvPr id="38" name="Text Box 93"/>
          <p:cNvSpPr txBox="1">
            <a:spLocks noChangeArrowheads="1"/>
          </p:cNvSpPr>
          <p:nvPr/>
        </p:nvSpPr>
        <p:spPr bwMode="auto">
          <a:xfrm>
            <a:off x="8064500" y="1760539"/>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vi-VN" sz="2400" b="1">
                <a:solidFill>
                  <a:prstClr val="black"/>
                </a:solidFill>
                <a:latin typeface="Times New Roman" panose="02020603050405020304" pitchFamily="18" charset="0"/>
                <a:cs typeface="Times New Roman" panose="02020603050405020304" pitchFamily="18" charset="0"/>
              </a:rPr>
              <a:t>3</a:t>
            </a:r>
          </a:p>
        </p:txBody>
      </p:sp>
      <p:sp>
        <p:nvSpPr>
          <p:cNvPr id="2" name="Snip and Round Single Corner Rectangle 1"/>
          <p:cNvSpPr/>
          <p:nvPr/>
        </p:nvSpPr>
        <p:spPr>
          <a:xfrm>
            <a:off x="2193926" y="3429000"/>
            <a:ext cx="7745095" cy="2819400"/>
          </a:xfrm>
          <a:prstGeom prst="snip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Hình biểu diễn các số nguyên như trên gọi là </a:t>
            </a:r>
            <a:r>
              <a:rPr lang="en-US" sz="2400" b="1" i="1" dirty="0">
                <a:solidFill>
                  <a:srgbClr val="FF0000"/>
                </a:solidFill>
                <a:latin typeface="Times New Roman" panose="02020603050405020304" pitchFamily="18" charset="0"/>
                <a:cs typeface="Times New Roman" panose="02020603050405020304" pitchFamily="18" charset="0"/>
              </a:rPr>
              <a:t>trục số</a:t>
            </a:r>
            <a:r>
              <a:rPr lang="en-US" sz="2400" b="1" dirty="0">
                <a:solidFill>
                  <a:prstClr val="black"/>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Điểm 0 ( không ) được gọi là điểm </a:t>
            </a:r>
            <a:r>
              <a:rPr lang="en-US" sz="2400" b="1" i="1" dirty="0">
                <a:solidFill>
                  <a:srgbClr val="FF0000"/>
                </a:solidFill>
                <a:latin typeface="Times New Roman" panose="02020603050405020304" pitchFamily="18" charset="0"/>
                <a:cs typeface="Times New Roman" panose="02020603050405020304" pitchFamily="18" charset="0"/>
              </a:rPr>
              <a:t>gốc</a:t>
            </a:r>
            <a:r>
              <a:rPr lang="en-US" sz="2400" b="1" dirty="0">
                <a:solidFill>
                  <a:prstClr val="black"/>
                </a:solidFill>
                <a:latin typeface="Times New Roman" panose="02020603050405020304" pitchFamily="18" charset="0"/>
                <a:cs typeface="Times New Roman" panose="02020603050405020304" pitchFamily="18" charset="0"/>
              </a:rPr>
              <a:t> của trục số.</a:t>
            </a:r>
          </a:p>
          <a:p>
            <a:pPr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Chiều từ trái sang phải gọi là </a:t>
            </a:r>
            <a:r>
              <a:rPr lang="en-US" sz="2400" b="1" i="1" dirty="0">
                <a:solidFill>
                  <a:srgbClr val="FF0000"/>
                </a:solidFill>
                <a:latin typeface="Times New Roman" panose="02020603050405020304" pitchFamily="18" charset="0"/>
                <a:cs typeface="Times New Roman" panose="02020603050405020304" pitchFamily="18" charset="0"/>
              </a:rPr>
              <a:t>chiều dương</a:t>
            </a:r>
            <a:r>
              <a:rPr lang="en-US" sz="2400" b="1" dirty="0">
                <a:solidFill>
                  <a:prstClr val="black"/>
                </a:solidFill>
                <a:latin typeface="Times New Roman" panose="02020603050405020304" pitchFamily="18" charset="0"/>
                <a:cs typeface="Times New Roman" panose="02020603050405020304" pitchFamily="18" charset="0"/>
              </a:rPr>
              <a:t>, chiều từ phải sang trái gọi là </a:t>
            </a:r>
            <a:r>
              <a:rPr lang="en-US" sz="2400" b="1" i="1" dirty="0">
                <a:solidFill>
                  <a:srgbClr val="FF0000"/>
                </a:solidFill>
                <a:latin typeface="Times New Roman" panose="02020603050405020304" pitchFamily="18" charset="0"/>
                <a:cs typeface="Times New Roman" panose="02020603050405020304" pitchFamily="18" charset="0"/>
              </a:rPr>
              <a:t>chiều âm</a:t>
            </a:r>
            <a:r>
              <a:rPr lang="en-US" sz="2400" b="1" dirty="0">
                <a:solidFill>
                  <a:prstClr val="black"/>
                </a:solidFill>
                <a:latin typeface="Times New Roman" panose="02020603050405020304" pitchFamily="18" charset="0"/>
                <a:cs typeface="Times New Roman" panose="02020603050405020304" pitchFamily="18" charset="0"/>
              </a:rPr>
              <a:t> của trục số.</a:t>
            </a:r>
          </a:p>
          <a:p>
            <a:pPr fontAlgn="base">
              <a:spcBef>
                <a:spcPct val="0"/>
              </a:spcBef>
              <a:spcAft>
                <a:spcPct val="0"/>
              </a:spcAft>
            </a:pPr>
            <a:r>
              <a:rPr lang="en-US" sz="2400" b="1" dirty="0">
                <a:solidFill>
                  <a:prstClr val="black"/>
                </a:solidFill>
                <a:latin typeface="Times New Roman" panose="02020603050405020304" pitchFamily="18" charset="0"/>
                <a:cs typeface="Times New Roman" panose="02020603050405020304" pitchFamily="18" charset="0"/>
              </a:rPr>
              <a:t>- Điểm biểu diễn số nguyên a trên trục số gọi là điểm a.</a:t>
            </a:r>
          </a:p>
          <a:p>
            <a:pPr fontAlgn="base">
              <a:spcBef>
                <a:spcPct val="0"/>
              </a:spcBef>
              <a:spcAft>
                <a:spcPct val="0"/>
              </a:spcAft>
            </a:pP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17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inVertical)">
                                      <p:cBhvr>
                                        <p:cTn id="7" dur="500"/>
                                        <p:tgtEl>
                                          <p:spTgt spid="358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365"/>
                                        </p:tgtEl>
                                        <p:attrNameLst>
                                          <p:attrName>style.visibility</p:attrName>
                                        </p:attrNameLst>
                                      </p:cBhvr>
                                      <p:to>
                                        <p:strVal val="visible"/>
                                      </p:to>
                                    </p:set>
                                    <p:animEffect transition="in" filter="barn(inVertical)">
                                      <p:cBhvr>
                                        <p:cTn id="10" dur="500"/>
                                        <p:tgtEl>
                                          <p:spTgt spid="543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5" grpId="0"/>
      <p:bldP spid="36" grpId="0"/>
      <p:bldP spid="37" grpId="0"/>
      <p:bldP spid="38" grpId="0"/>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1611313" y="549275"/>
            <a:ext cx="3219450" cy="521970"/>
          </a:xfrm>
          <a:prstGeom prst="rect">
            <a:avLst/>
          </a:prstGeom>
          <a:noFill/>
          <a:ln w="9525">
            <a:noFill/>
            <a:miter lim="800000"/>
          </a:ln>
          <a:effectLst/>
        </p:spPr>
        <p:txBody>
          <a:bodyPr>
            <a:spAutoFit/>
          </a:bodyPr>
          <a:lstStyle/>
          <a:p>
            <a:pPr fontAlgn="base">
              <a:spcBef>
                <a:spcPct val="50000"/>
              </a:spcBef>
              <a:spcAft>
                <a:spcPct val="0"/>
              </a:spcAft>
              <a:defRPr/>
            </a:pPr>
            <a:r>
              <a:rPr lang="vi-VN" altLang="en-US" sz="2800" b="1" dirty="0">
                <a:solidFill>
                  <a:srgbClr val="FFCC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Chương II</a:t>
            </a:r>
          </a:p>
        </p:txBody>
      </p:sp>
      <p:sp>
        <p:nvSpPr>
          <p:cNvPr id="45072" name="Text Box 16"/>
          <p:cNvSpPr txBox="1">
            <a:spLocks noChangeArrowheads="1"/>
          </p:cNvSpPr>
          <p:nvPr/>
        </p:nvSpPr>
        <p:spPr bwMode="auto">
          <a:xfrm>
            <a:off x="1638300" y="549275"/>
            <a:ext cx="3644900" cy="521970"/>
          </a:xfrm>
          <a:prstGeom prst="rect">
            <a:avLst/>
          </a:prstGeom>
          <a:noFill/>
          <a:ln w="9525">
            <a:noFill/>
            <a:miter lim="800000"/>
          </a:ln>
          <a:effectLst/>
        </p:spPr>
        <p:txBody>
          <a:bodyPr>
            <a:spAutoFit/>
          </a:bodyPr>
          <a:lstStyle/>
          <a:p>
            <a:pPr fontAlgn="base">
              <a:spcBef>
                <a:spcPct val="50000"/>
              </a:spcBef>
              <a:spcAft>
                <a:spcPct val="0"/>
              </a:spcAft>
              <a:defRPr/>
            </a:pPr>
            <a:r>
              <a:rPr lang="vi-VN" altLang="en-US" sz="2800" b="1" dirty="0">
                <a:solidFill>
                  <a:srgbClr val="66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Chương II</a:t>
            </a:r>
          </a:p>
        </p:txBody>
      </p:sp>
      <p:grpSp>
        <p:nvGrpSpPr>
          <p:cNvPr id="2" name="Group 18"/>
          <p:cNvGrpSpPr/>
          <p:nvPr/>
        </p:nvGrpSpPr>
        <p:grpSpPr bwMode="auto">
          <a:xfrm>
            <a:off x="3868739" y="436563"/>
            <a:ext cx="5813425" cy="715962"/>
            <a:chOff x="720" y="1390"/>
            <a:chExt cx="4442" cy="722"/>
          </a:xfrm>
        </p:grpSpPr>
        <p:sp>
          <p:nvSpPr>
            <p:cNvPr id="3079" name="WordArt 12"/>
            <p:cNvSpPr>
              <a:spLocks noChangeArrowheads="1" noChangeShapeType="1" noTextEdit="1"/>
            </p:cNvSpPr>
            <p:nvPr/>
          </p:nvSpPr>
          <p:spPr bwMode="auto">
            <a:xfrm>
              <a:off x="720" y="1392"/>
              <a:ext cx="4416" cy="72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2000" b="1" kern="10">
                  <a:solidFill>
                    <a:srgbClr val="FFFF00"/>
                  </a:solidFill>
                  <a:effectLst>
                    <a:outerShdw dist="35921" dir="2700000" algn="ctr" rotWithShape="0">
                      <a:srgbClr val="808080">
                        <a:alpha val="79999"/>
                      </a:srgbClr>
                    </a:outerShdw>
                  </a:effectLst>
                  <a:latin typeface="Tahoma" panose="020B0604030504040204"/>
                  <a:ea typeface="Tahoma" panose="020B0604030504040204"/>
                  <a:cs typeface="Tahoma" panose="020B0604030504040204"/>
                </a:rPr>
                <a:t> SỐ NGUYÊN</a:t>
              </a:r>
            </a:p>
          </p:txBody>
        </p:sp>
        <p:sp>
          <p:nvSpPr>
            <p:cNvPr id="3080" name="WordArt 17"/>
            <p:cNvSpPr>
              <a:spLocks noChangeArrowheads="1" noChangeShapeType="1" noTextEdit="1"/>
            </p:cNvSpPr>
            <p:nvPr/>
          </p:nvSpPr>
          <p:spPr bwMode="auto">
            <a:xfrm>
              <a:off x="746" y="1390"/>
              <a:ext cx="4416" cy="72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2000" b="1" kern="10">
                  <a:solidFill>
                    <a:srgbClr val="FF3399"/>
                  </a:solidFill>
                  <a:effectLst>
                    <a:outerShdw dist="35921" dir="2700000" algn="ctr" rotWithShape="0">
                      <a:srgbClr val="808080">
                        <a:alpha val="79999"/>
                      </a:srgbClr>
                    </a:outerShdw>
                  </a:effectLst>
                  <a:latin typeface="Tahoma" panose="020B0604030504040204"/>
                  <a:ea typeface="Tahoma" panose="020B0604030504040204"/>
                  <a:cs typeface="Tahoma" panose="020B0604030504040204"/>
                </a:rPr>
                <a:t> SỐ NGUYÊN</a:t>
              </a:r>
            </a:p>
          </p:txBody>
        </p:sp>
      </p:grpSp>
      <p:sp>
        <p:nvSpPr>
          <p:cNvPr id="3077" name="TextBox 2"/>
          <p:cNvSpPr txBox="1">
            <a:spLocks noChangeArrowheads="1"/>
          </p:cNvSpPr>
          <p:nvPr/>
        </p:nvSpPr>
        <p:spPr bwMode="auto">
          <a:xfrm>
            <a:off x="1727200" y="5410200"/>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000" b="1" dirty="0" err="1">
                <a:solidFill>
                  <a:prstClr val="black"/>
                </a:solidFill>
                <a:latin typeface="Times New Roman" panose="02020603050405020304" pitchFamily="18" charset="0"/>
                <a:cs typeface="Times New Roman" panose="02020603050405020304" pitchFamily="18" charset="0"/>
              </a:rPr>
              <a:t>Số</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tự</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nhiên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thường</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có</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thể</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dùng</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để</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biểu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diễn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các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độ</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cao</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trên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mực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nước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biển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với</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quy</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ước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mực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nước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biển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là</a:t>
            </a:r>
            <a:r>
              <a:rPr lang="en-US" sz="2000" b="1" dirty="0">
                <a:solidFill>
                  <a:prstClr val="black"/>
                </a:solidFill>
                <a:latin typeface="Times New Roman" panose="02020603050405020304" pitchFamily="18" charset="0"/>
                <a:cs typeface="Times New Roman" panose="02020603050405020304" pitchFamily="18" charset="0"/>
              </a:rPr>
              <a:t> 0.</a:t>
            </a:r>
          </a:p>
          <a:p>
            <a:pPr eaLnBrk="1" fontAlgn="base" hangingPunct="1">
              <a:spcBef>
                <a:spcPct val="0"/>
              </a:spcBef>
              <a:spcAft>
                <a:spcPct val="0"/>
              </a:spcAft>
            </a:pPr>
            <a:r>
              <a:rPr lang="en-US" sz="2000" b="1" dirty="0" err="1">
                <a:solidFill>
                  <a:prstClr val="black"/>
                </a:solidFill>
                <a:latin typeface="Times New Roman" panose="02020603050405020304" pitchFamily="18" charset="0"/>
                <a:cs typeface="Times New Roman" panose="02020603050405020304" pitchFamily="18" charset="0"/>
              </a:rPr>
              <a:t>Còn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loại</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số</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nào</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sẽ</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được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dùng</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để</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biểu</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diễn</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các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độ</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cao</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dưới</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mực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nước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biển</a:t>
            </a:r>
            <a:r>
              <a:rPr lang="en-US" sz="2000" b="1" dirty="0">
                <a:solidFill>
                  <a:prstClr val="black"/>
                </a:solidFill>
                <a:latin typeface="Times New Roman" panose="02020603050405020304" pitchFamily="18" charset="0"/>
                <a:cs typeface="Times New Roman" panose="02020603050405020304" pitchFamily="18" charset="0"/>
              </a:rPr>
              <a:t>?</a:t>
            </a:r>
          </a:p>
        </p:txBody>
      </p:sp>
      <p:pic>
        <p:nvPicPr>
          <p:cNvPr id="3082" name="Picture 10"/>
          <p:cNvPicPr>
            <a:picLocks noChangeAspect="1" noChangeArrowheads="1"/>
          </p:cNvPicPr>
          <p:nvPr/>
        </p:nvPicPr>
        <p:blipFill>
          <a:blip r:embed="rId2"/>
          <a:srcRect/>
          <a:stretch>
            <a:fillRect/>
          </a:stretch>
        </p:blipFill>
        <p:spPr bwMode="auto">
          <a:xfrm>
            <a:off x="1498600" y="1289685"/>
            <a:ext cx="9144000" cy="3902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8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randombar(horizontal)">
                                      <p:cBhvr>
                                        <p:cTn id="7" dur="500"/>
                                        <p:tgtEl>
                                          <p:spTgt spid="450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5072"/>
                                        </p:tgtEl>
                                        <p:attrNameLst>
                                          <p:attrName>style.visibility</p:attrName>
                                        </p:attrNameLst>
                                      </p:cBhvr>
                                      <p:to>
                                        <p:strVal val="visible"/>
                                      </p:to>
                                    </p:set>
                                    <p:animEffect transition="in" filter="randombar(horizontal)">
                                      <p:cBhvr>
                                        <p:cTn id="11" dur="500"/>
                                        <p:tgtEl>
                                          <p:spTgt spid="4507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77">
                                            <p:txEl>
                                              <p:pRg st="0" end="0"/>
                                            </p:txEl>
                                          </p:spTgt>
                                        </p:tgtEl>
                                        <p:attrNameLst>
                                          <p:attrName>style.visibility</p:attrName>
                                        </p:attrNameLst>
                                      </p:cBhvr>
                                      <p:to>
                                        <p:strVal val="visible"/>
                                      </p:to>
                                    </p:set>
                                    <p:animEffect transition="in" filter="barn(inVertical)">
                                      <p:cBhvr>
                                        <p:cTn id="20" dur="500"/>
                                        <p:tgtEl>
                                          <p:spTgt spid="3077">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077">
                                            <p:txEl>
                                              <p:pRg st="1" end="1"/>
                                            </p:txEl>
                                          </p:spTgt>
                                        </p:tgtEl>
                                        <p:attrNameLst>
                                          <p:attrName>style.visibility</p:attrName>
                                        </p:attrNameLst>
                                      </p:cBhvr>
                                      <p:to>
                                        <p:strVal val="visible"/>
                                      </p:to>
                                    </p:set>
                                    <p:animEffect transition="in" filter="barn(inVertical)">
                                      <p:cBhvr>
                                        <p:cTn id="23" dur="500"/>
                                        <p:tgtEl>
                                          <p:spTgt spid="3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bldLvl="0" animBg="1"/>
      <p:bldP spid="4507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506" name="Text Box 36"/>
          <p:cNvSpPr txBox="1">
            <a:spLocks noChangeArrowheads="1"/>
          </p:cNvSpPr>
          <p:nvPr/>
        </p:nvSpPr>
        <p:spPr bwMode="auto">
          <a:xfrm>
            <a:off x="8645525" y="4267200"/>
            <a:ext cx="533400" cy="3810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b="1">
                <a:solidFill>
                  <a:srgbClr val="0000FF"/>
                </a:solidFill>
                <a:latin typeface="Tahoma" panose="020B0604030504040204" pitchFamily="34" charset="0"/>
                <a:cs typeface="Arial" panose="020B0604020202020204" pitchFamily="34" charset="0"/>
              </a:rPr>
              <a:t>-1</a:t>
            </a:r>
          </a:p>
        </p:txBody>
      </p:sp>
      <p:sp useBgFill="1">
        <p:nvSpPr>
          <p:cNvPr id="21507" name="Text Box 32"/>
          <p:cNvSpPr txBox="1">
            <a:spLocks noChangeArrowheads="1"/>
          </p:cNvSpPr>
          <p:nvPr/>
        </p:nvSpPr>
        <p:spPr bwMode="auto">
          <a:xfrm>
            <a:off x="8550275" y="1485900"/>
            <a:ext cx="628650" cy="4191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b="1">
                <a:solidFill>
                  <a:srgbClr val="0000FF"/>
                </a:solidFill>
                <a:latin typeface="Tahoma" panose="020B0604030504040204" pitchFamily="34" charset="0"/>
                <a:cs typeface="Arial" panose="020B0604020202020204" pitchFamily="34" charset="0"/>
              </a:rPr>
              <a:t>+4</a:t>
            </a:r>
          </a:p>
        </p:txBody>
      </p:sp>
      <p:sp useBgFill="1">
        <p:nvSpPr>
          <p:cNvPr id="21508" name="Text Box 33"/>
          <p:cNvSpPr txBox="1">
            <a:spLocks noChangeArrowheads="1"/>
          </p:cNvSpPr>
          <p:nvPr/>
        </p:nvSpPr>
        <p:spPr bwMode="auto">
          <a:xfrm>
            <a:off x="8645525" y="5962650"/>
            <a:ext cx="457200" cy="3619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b="1">
                <a:solidFill>
                  <a:srgbClr val="0000FF"/>
                </a:solidFill>
                <a:latin typeface="Tahoma" panose="020B0604030504040204" pitchFamily="34" charset="0"/>
                <a:cs typeface="Arial" panose="020B0604020202020204" pitchFamily="34" charset="0"/>
              </a:rPr>
              <a:t>-4</a:t>
            </a:r>
          </a:p>
        </p:txBody>
      </p:sp>
      <p:sp useBgFill="1">
        <p:nvSpPr>
          <p:cNvPr id="21509" name="Text Box 34"/>
          <p:cNvSpPr txBox="1">
            <a:spLocks noChangeArrowheads="1"/>
          </p:cNvSpPr>
          <p:nvPr/>
        </p:nvSpPr>
        <p:spPr bwMode="auto">
          <a:xfrm>
            <a:off x="8645526" y="5372100"/>
            <a:ext cx="714375" cy="3429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b="1">
                <a:solidFill>
                  <a:srgbClr val="0000FF"/>
                </a:solidFill>
                <a:latin typeface="Tahoma" panose="020B0604030504040204" pitchFamily="34" charset="0"/>
                <a:cs typeface="Arial" panose="020B0604020202020204" pitchFamily="34" charset="0"/>
              </a:rPr>
              <a:t>-3</a:t>
            </a:r>
          </a:p>
        </p:txBody>
      </p:sp>
      <p:sp useBgFill="1">
        <p:nvSpPr>
          <p:cNvPr id="21510" name="Text Box 35"/>
          <p:cNvSpPr txBox="1">
            <a:spLocks noChangeArrowheads="1"/>
          </p:cNvSpPr>
          <p:nvPr/>
        </p:nvSpPr>
        <p:spPr bwMode="auto">
          <a:xfrm>
            <a:off x="8645526" y="4857750"/>
            <a:ext cx="771525" cy="4000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b="1">
                <a:solidFill>
                  <a:srgbClr val="0000FF"/>
                </a:solidFill>
                <a:latin typeface="Tahoma" panose="020B0604030504040204" pitchFamily="34" charset="0"/>
                <a:cs typeface="Arial" panose="020B0604020202020204" pitchFamily="34" charset="0"/>
              </a:rPr>
              <a:t>-2</a:t>
            </a:r>
          </a:p>
        </p:txBody>
      </p:sp>
      <p:sp useBgFill="1">
        <p:nvSpPr>
          <p:cNvPr id="21511" name="Text Box 37"/>
          <p:cNvSpPr txBox="1">
            <a:spLocks noChangeArrowheads="1"/>
          </p:cNvSpPr>
          <p:nvPr/>
        </p:nvSpPr>
        <p:spPr bwMode="auto">
          <a:xfrm>
            <a:off x="8578851" y="2028826"/>
            <a:ext cx="771525" cy="3333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b="1">
                <a:solidFill>
                  <a:srgbClr val="0000FF"/>
                </a:solidFill>
                <a:latin typeface="Tahoma" panose="020B0604030504040204" pitchFamily="34" charset="0"/>
                <a:cs typeface="Arial" panose="020B0604020202020204" pitchFamily="34" charset="0"/>
              </a:rPr>
              <a:t>+3</a:t>
            </a:r>
          </a:p>
        </p:txBody>
      </p:sp>
      <p:sp useBgFill="1">
        <p:nvSpPr>
          <p:cNvPr id="21512" name="Text Box 38"/>
          <p:cNvSpPr txBox="1">
            <a:spLocks noChangeArrowheads="1"/>
          </p:cNvSpPr>
          <p:nvPr/>
        </p:nvSpPr>
        <p:spPr bwMode="auto">
          <a:xfrm>
            <a:off x="8569326" y="2600326"/>
            <a:ext cx="790575" cy="4476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b="1">
                <a:solidFill>
                  <a:srgbClr val="0000FF"/>
                </a:solidFill>
                <a:latin typeface="Tahoma" panose="020B0604030504040204" pitchFamily="34" charset="0"/>
                <a:cs typeface="Arial" panose="020B0604020202020204" pitchFamily="34" charset="0"/>
              </a:rPr>
              <a:t>+2</a:t>
            </a:r>
          </a:p>
        </p:txBody>
      </p:sp>
      <p:sp useBgFill="1">
        <p:nvSpPr>
          <p:cNvPr id="21513" name="Text Box 39"/>
          <p:cNvSpPr txBox="1">
            <a:spLocks noChangeArrowheads="1"/>
          </p:cNvSpPr>
          <p:nvPr/>
        </p:nvSpPr>
        <p:spPr bwMode="auto">
          <a:xfrm>
            <a:off x="8588376" y="3171826"/>
            <a:ext cx="866775" cy="485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b="1">
                <a:solidFill>
                  <a:srgbClr val="0000FF"/>
                </a:solidFill>
                <a:latin typeface="Tahoma" panose="020B0604030504040204" pitchFamily="34" charset="0"/>
                <a:cs typeface="Arial" panose="020B0604020202020204" pitchFamily="34" charset="0"/>
              </a:rPr>
              <a:t>+1</a:t>
            </a:r>
          </a:p>
        </p:txBody>
      </p:sp>
      <p:sp useBgFill="1">
        <p:nvSpPr>
          <p:cNvPr id="21514" name="Text Box 40"/>
          <p:cNvSpPr txBox="1">
            <a:spLocks noChangeArrowheads="1"/>
          </p:cNvSpPr>
          <p:nvPr/>
        </p:nvSpPr>
        <p:spPr bwMode="auto">
          <a:xfrm>
            <a:off x="8702675" y="3705226"/>
            <a:ext cx="381000" cy="4095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vi-VN" b="1">
                <a:solidFill>
                  <a:srgbClr val="0000FF"/>
                </a:solidFill>
                <a:latin typeface="Tahoma" panose="020B0604030504040204" pitchFamily="34" charset="0"/>
                <a:cs typeface="Arial" panose="020B0604020202020204" pitchFamily="34" charset="0"/>
              </a:rPr>
              <a:t>0</a:t>
            </a:r>
          </a:p>
        </p:txBody>
      </p:sp>
      <p:grpSp>
        <p:nvGrpSpPr>
          <p:cNvPr id="21515" name="Group 41"/>
          <p:cNvGrpSpPr/>
          <p:nvPr/>
        </p:nvGrpSpPr>
        <p:grpSpPr bwMode="auto">
          <a:xfrm rot="-5400000">
            <a:off x="6440488" y="3729038"/>
            <a:ext cx="5286375" cy="114300"/>
            <a:chOff x="1854" y="3564"/>
            <a:chExt cx="6840" cy="180"/>
          </a:xfrm>
        </p:grpSpPr>
        <p:sp useBgFill="1">
          <p:nvSpPr>
            <p:cNvPr id="21519" name="Line 42"/>
            <p:cNvSpPr>
              <a:spLocks noChangeShapeType="1"/>
            </p:cNvSpPr>
            <p:nvPr/>
          </p:nvSpPr>
          <p:spPr bwMode="auto">
            <a:xfrm>
              <a:off x="1854" y="3654"/>
              <a:ext cx="6840" cy="0"/>
            </a:xfrm>
            <a:prstGeom prst="line">
              <a:avLst/>
            </a:prstGeom>
            <a:ln w="28575">
              <a:solidFill>
                <a:srgbClr val="0000FF"/>
              </a:solidFill>
              <a:round/>
              <a:tailEnd type="triangle" w="med" len="me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useBgFill="1">
          <p:nvSpPr>
            <p:cNvPr id="21520" name="Line 43"/>
            <p:cNvSpPr>
              <a:spLocks noChangeShapeType="1"/>
            </p:cNvSpPr>
            <p:nvPr/>
          </p:nvSpPr>
          <p:spPr bwMode="auto">
            <a:xfrm>
              <a:off x="6564" y="3564"/>
              <a:ext cx="0" cy="180"/>
            </a:xfrm>
            <a:prstGeom prst="line">
              <a:avLst/>
            </a:prstGeom>
            <a:ln w="28575">
              <a:solidFill>
                <a:srgbClr val="0000FF"/>
              </a:solidFill>
              <a:roun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useBgFill="1">
          <p:nvSpPr>
            <p:cNvPr id="21521" name="Line 44"/>
            <p:cNvSpPr>
              <a:spLocks noChangeShapeType="1"/>
            </p:cNvSpPr>
            <p:nvPr/>
          </p:nvSpPr>
          <p:spPr bwMode="auto">
            <a:xfrm>
              <a:off x="2934" y="3564"/>
              <a:ext cx="0" cy="180"/>
            </a:xfrm>
            <a:prstGeom prst="line">
              <a:avLst/>
            </a:prstGeom>
            <a:ln w="28575">
              <a:solidFill>
                <a:srgbClr val="0000FF"/>
              </a:solidFill>
              <a:roun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useBgFill="1">
          <p:nvSpPr>
            <p:cNvPr id="21522" name="Line 45"/>
            <p:cNvSpPr>
              <a:spLocks noChangeShapeType="1"/>
            </p:cNvSpPr>
            <p:nvPr/>
          </p:nvSpPr>
          <p:spPr bwMode="auto">
            <a:xfrm>
              <a:off x="5814" y="3564"/>
              <a:ext cx="0" cy="180"/>
            </a:xfrm>
            <a:prstGeom prst="line">
              <a:avLst/>
            </a:prstGeom>
            <a:ln w="28575">
              <a:solidFill>
                <a:srgbClr val="0000FF"/>
              </a:solidFill>
              <a:roun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useBgFill="1">
          <p:nvSpPr>
            <p:cNvPr id="21523" name="Line 46"/>
            <p:cNvSpPr>
              <a:spLocks noChangeShapeType="1"/>
            </p:cNvSpPr>
            <p:nvPr/>
          </p:nvSpPr>
          <p:spPr bwMode="auto">
            <a:xfrm>
              <a:off x="5094" y="3564"/>
              <a:ext cx="0" cy="180"/>
            </a:xfrm>
            <a:prstGeom prst="line">
              <a:avLst/>
            </a:prstGeom>
            <a:ln w="28575">
              <a:solidFill>
                <a:srgbClr val="0000FF"/>
              </a:solidFill>
              <a:roun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useBgFill="1">
          <p:nvSpPr>
            <p:cNvPr id="21524" name="Line 47"/>
            <p:cNvSpPr>
              <a:spLocks noChangeShapeType="1"/>
            </p:cNvSpPr>
            <p:nvPr/>
          </p:nvSpPr>
          <p:spPr bwMode="auto">
            <a:xfrm>
              <a:off x="4374" y="3564"/>
              <a:ext cx="0" cy="180"/>
            </a:xfrm>
            <a:prstGeom prst="line">
              <a:avLst/>
            </a:prstGeom>
            <a:ln w="28575">
              <a:solidFill>
                <a:srgbClr val="0000FF"/>
              </a:solidFill>
              <a:roun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useBgFill="1">
          <p:nvSpPr>
            <p:cNvPr id="21525" name="Line 48"/>
            <p:cNvSpPr>
              <a:spLocks noChangeShapeType="1"/>
            </p:cNvSpPr>
            <p:nvPr/>
          </p:nvSpPr>
          <p:spPr bwMode="auto">
            <a:xfrm>
              <a:off x="3654" y="3564"/>
              <a:ext cx="0" cy="180"/>
            </a:xfrm>
            <a:prstGeom prst="line">
              <a:avLst/>
            </a:prstGeom>
            <a:ln w="28575">
              <a:solidFill>
                <a:srgbClr val="0000FF"/>
              </a:solidFill>
              <a:roun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useBgFill="1">
          <p:nvSpPr>
            <p:cNvPr id="21526" name="Line 49"/>
            <p:cNvSpPr>
              <a:spLocks noChangeShapeType="1"/>
            </p:cNvSpPr>
            <p:nvPr/>
          </p:nvSpPr>
          <p:spPr bwMode="auto">
            <a:xfrm>
              <a:off x="7974" y="3564"/>
              <a:ext cx="0" cy="180"/>
            </a:xfrm>
            <a:prstGeom prst="line">
              <a:avLst/>
            </a:prstGeom>
            <a:ln w="28575">
              <a:solidFill>
                <a:srgbClr val="0000FF"/>
              </a:solidFill>
              <a:roun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useBgFill="1">
          <p:nvSpPr>
            <p:cNvPr id="21527" name="Line 50"/>
            <p:cNvSpPr>
              <a:spLocks noChangeShapeType="1"/>
            </p:cNvSpPr>
            <p:nvPr/>
          </p:nvSpPr>
          <p:spPr bwMode="auto">
            <a:xfrm>
              <a:off x="7254" y="3564"/>
              <a:ext cx="0" cy="180"/>
            </a:xfrm>
            <a:prstGeom prst="line">
              <a:avLst/>
            </a:prstGeom>
            <a:ln w="28575">
              <a:solidFill>
                <a:srgbClr val="0000FF"/>
              </a:solidFill>
              <a:roun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sp useBgFill="1">
          <p:nvSpPr>
            <p:cNvPr id="21528" name="Line 51"/>
            <p:cNvSpPr>
              <a:spLocks noChangeShapeType="1"/>
            </p:cNvSpPr>
            <p:nvPr/>
          </p:nvSpPr>
          <p:spPr bwMode="auto">
            <a:xfrm>
              <a:off x="2214" y="3564"/>
              <a:ext cx="0" cy="180"/>
            </a:xfrm>
            <a:prstGeom prst="line">
              <a:avLst/>
            </a:prstGeom>
            <a:ln w="28575">
              <a:solidFill>
                <a:srgbClr val="0000FF"/>
              </a:solidFill>
              <a:round/>
            </a:ln>
          </p:spPr>
          <p:txBody>
            <a:bodyPr/>
            <a:lstStyle/>
            <a:p>
              <a:pPr fontAlgn="base">
                <a:spcBef>
                  <a:spcPct val="0"/>
                </a:spcBef>
                <a:spcAft>
                  <a:spcPct val="0"/>
                </a:spcAft>
              </a:pPr>
              <a:endParaRPr lang="en-US">
                <a:solidFill>
                  <a:prstClr val="black"/>
                </a:solidFill>
                <a:latin typeface="Arial" panose="020B0604020202020204" pitchFamily="34" charset="0"/>
              </a:endParaRPr>
            </a:p>
          </p:txBody>
        </p:sp>
      </p:grpSp>
      <p:sp>
        <p:nvSpPr>
          <p:cNvPr id="21516" name="TextBox 4"/>
          <p:cNvSpPr txBox="1">
            <a:spLocks noChangeArrowheads="1"/>
          </p:cNvSpPr>
          <p:nvPr/>
        </p:nvSpPr>
        <p:spPr bwMode="auto">
          <a:xfrm>
            <a:off x="1549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3. Biểu diễn số nguyên trên trục số</a:t>
            </a:r>
          </a:p>
        </p:txBody>
      </p:sp>
      <p:sp>
        <p:nvSpPr>
          <p:cNvPr id="21517"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21518" name="TextBox 4"/>
          <p:cNvSpPr txBox="1">
            <a:spLocks noChangeArrowheads="1"/>
          </p:cNvSpPr>
          <p:nvPr/>
        </p:nvSpPr>
        <p:spPr bwMode="auto">
          <a:xfrm>
            <a:off x="3670300" y="5627689"/>
            <a:ext cx="429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Trục số vẽ thẳng đứng:</a:t>
            </a:r>
          </a:p>
        </p:txBody>
      </p:sp>
    </p:spTree>
    <p:extLst>
      <p:ext uri="{BB962C8B-B14F-4D97-AF65-F5344CB8AC3E}">
        <p14:creationId xmlns:p14="http://schemas.microsoft.com/office/powerpoint/2010/main" val="3166320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
          <p:cNvSpPr txBox="1">
            <a:spLocks noChangeArrowheads="1"/>
          </p:cNvSpPr>
          <p:nvPr/>
        </p:nvSpPr>
        <p:spPr bwMode="auto">
          <a:xfrm>
            <a:off x="1549400" y="498475"/>
            <a:ext cx="4851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4. Số đối của một số nguyên</a:t>
            </a:r>
          </a:p>
        </p:txBody>
      </p:sp>
      <p:sp>
        <p:nvSpPr>
          <p:cNvPr id="22531"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48" name="TextBox 4"/>
          <p:cNvSpPr txBox="1">
            <a:spLocks noChangeArrowheads="1"/>
          </p:cNvSpPr>
          <p:nvPr/>
        </p:nvSpPr>
        <p:spPr bwMode="auto">
          <a:xfrm>
            <a:off x="1817687" y="3752852"/>
            <a:ext cx="8088313" cy="954088"/>
          </a:xfrm>
          <a:prstGeom prst="rect">
            <a:avLst/>
          </a:prstGeom>
          <a:noFill/>
          <a:ln w="9525">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Hai số nguyên trên trục số nằm ở hai phía của điểm 0 và cách đều điểm 0 được gọi là </a:t>
            </a:r>
            <a:r>
              <a:rPr lang="en-US" sz="2800" b="1">
                <a:solidFill>
                  <a:srgbClr val="FF0000"/>
                </a:solidFill>
                <a:latin typeface="Times New Roman" panose="02020603050405020304" pitchFamily="18" charset="0"/>
                <a:cs typeface="Times New Roman" panose="02020603050405020304" pitchFamily="18" charset="0"/>
              </a:rPr>
              <a:t>hai số đối nhau</a:t>
            </a:r>
            <a:r>
              <a:rPr lang="en-US" sz="2800" b="1">
                <a:solidFill>
                  <a:prstClr val="black"/>
                </a:solidFill>
                <a:latin typeface="Times New Roman" panose="02020603050405020304" pitchFamily="18" charset="0"/>
                <a:cs typeface="Times New Roman" panose="02020603050405020304" pitchFamily="18" charset="0"/>
              </a:rPr>
              <a:t>.</a:t>
            </a:r>
          </a:p>
        </p:txBody>
      </p:sp>
      <p:pic>
        <p:nvPicPr>
          <p:cNvPr id="36866" name="Picture 2"/>
          <p:cNvPicPr>
            <a:picLocks noChangeAspect="1" noChangeArrowheads="1"/>
          </p:cNvPicPr>
          <p:nvPr/>
        </p:nvPicPr>
        <p:blipFill>
          <a:blip r:embed="rId2"/>
          <a:srcRect/>
          <a:stretch>
            <a:fillRect/>
          </a:stretch>
        </p:blipFill>
        <p:spPr bwMode="auto">
          <a:xfrm>
            <a:off x="1817688" y="1020763"/>
            <a:ext cx="8534400" cy="1509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4"/>
          <p:cNvSpPr txBox="1">
            <a:spLocks noChangeArrowheads="1"/>
          </p:cNvSpPr>
          <p:nvPr/>
        </p:nvSpPr>
        <p:spPr bwMode="auto">
          <a:xfrm>
            <a:off x="1410789" y="2691607"/>
            <a:ext cx="9209587" cy="52322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dirty="0" err="1">
                <a:solidFill>
                  <a:prstClr val="black"/>
                </a:solidFill>
                <a:latin typeface="Times New Roman" panose="02020603050405020304" pitchFamily="18" charset="0"/>
                <a:cs typeface="Times New Roman" panose="02020603050405020304" pitchFamily="18" charset="0"/>
              </a:rPr>
              <a:t>Trên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mỗi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điểm</a:t>
            </a:r>
            <a:r>
              <a:rPr lang="en-US" sz="2800" b="1" dirty="0">
                <a:solidFill>
                  <a:prstClr val="black"/>
                </a:solidFill>
                <a:latin typeface="Times New Roman" panose="02020603050405020304" pitchFamily="18" charset="0"/>
                <a:cs typeface="Times New Roman" panose="02020603050405020304" pitchFamily="18" charset="0"/>
              </a:rPr>
              <a:t> -6; 6 </a:t>
            </a:r>
            <a:r>
              <a:rPr lang="en-US" sz="2800" b="1" dirty="0" err="1">
                <a:solidFill>
                  <a:prstClr val="black"/>
                </a:solidFill>
                <a:latin typeface="Times New Roman" panose="02020603050405020304" pitchFamily="18" charset="0"/>
                <a:cs typeface="Times New Roman" panose="02020603050405020304" pitchFamily="18" charset="0"/>
              </a:rPr>
              <a:t>cách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điểm</a:t>
            </a:r>
            <a:r>
              <a:rPr lang="en-US" sz="2800" b="1" dirty="0">
                <a:solidFill>
                  <a:prstClr val="black"/>
                </a:solidFill>
                <a:latin typeface="Times New Roman" panose="02020603050405020304" pitchFamily="18" charset="0"/>
                <a:cs typeface="Times New Roman" panose="02020603050405020304" pitchFamily="18" charset="0"/>
              </a:rPr>
              <a:t> 0 </a:t>
            </a:r>
            <a:r>
              <a:rPr lang="en-US" sz="2800" b="1" dirty="0" err="1">
                <a:solidFill>
                  <a:prstClr val="black"/>
                </a:solidFill>
                <a:latin typeface="Times New Roman" panose="02020603050405020304" pitchFamily="18" charset="0"/>
                <a:cs typeface="Times New Roman" panose="02020603050405020304" pitchFamily="18" charset="0"/>
              </a:rPr>
              <a:t>bao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nhiêu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đơn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vị</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27" name="TextBox 4"/>
          <p:cNvSpPr txBox="1">
            <a:spLocks noChangeArrowheads="1"/>
          </p:cNvSpPr>
          <p:nvPr/>
        </p:nvSpPr>
        <p:spPr bwMode="auto">
          <a:xfrm>
            <a:off x="1790700" y="4738689"/>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dirty="0">
                <a:solidFill>
                  <a:srgbClr val="00B050"/>
                </a:solidFill>
                <a:latin typeface="Times New Roman" panose="02020603050405020304" pitchFamily="18" charset="0"/>
                <a:cs typeface="Times New Roman" panose="02020603050405020304" pitchFamily="18" charset="0"/>
              </a:rPr>
              <a:t>VD: </a:t>
            </a:r>
          </a:p>
        </p:txBody>
      </p:sp>
      <p:sp>
        <p:nvSpPr>
          <p:cNvPr id="28" name="TextBox 4"/>
          <p:cNvSpPr txBox="1">
            <a:spLocks noChangeArrowheads="1"/>
          </p:cNvSpPr>
          <p:nvPr/>
        </p:nvSpPr>
        <p:spPr bwMode="auto">
          <a:xfrm>
            <a:off x="2878138" y="4738689"/>
            <a:ext cx="6583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6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đối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-6, -6 </a:t>
            </a:r>
            <a:r>
              <a:rPr lang="en-US" sz="2800" b="1" dirty="0" err="1">
                <a:solidFill>
                  <a:prstClr val="black"/>
                </a:solidFill>
                <a:latin typeface="Times New Roman" panose="02020603050405020304" pitchFamily="18" charset="0"/>
                <a:cs typeface="Times New Roman" panose="02020603050405020304" pitchFamily="18" charset="0"/>
              </a:rPr>
              <a:t>là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đối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6.</a:t>
            </a:r>
          </a:p>
        </p:txBody>
      </p:sp>
      <p:sp>
        <p:nvSpPr>
          <p:cNvPr id="29" name="TextBox 4"/>
          <p:cNvSpPr txBox="1">
            <a:spLocks noChangeArrowheads="1"/>
          </p:cNvSpPr>
          <p:nvPr/>
        </p:nvSpPr>
        <p:spPr bwMode="auto">
          <a:xfrm>
            <a:off x="1790700" y="5262564"/>
            <a:ext cx="8142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US" sz="2400" dirty="0" err="1">
                <a:solidFill>
                  <a:srgbClr val="0000FF"/>
                </a:solidFill>
                <a:latin typeface="Times New Roman" panose="02020603050405020304" pitchFamily="18" charset="0"/>
                <a:cs typeface="Times New Roman" panose="02020603050405020304" pitchFamily="18" charset="0"/>
              </a:rPr>
              <a:t>Chú</a:t>
            </a:r>
            <a:r>
              <a:rPr lang="en-US" sz="2400" dirty="0">
                <a:solidFill>
                  <a:srgbClr val="0000FF"/>
                </a:solidFill>
                <a:latin typeface="Times New Roman" panose="02020603050405020304" pitchFamily="18" charset="0"/>
                <a:cs typeface="Times New Roman" panose="02020603050405020304" pitchFamily="18" charset="0"/>
              </a:rPr>
              <a:t> ý:</a:t>
            </a:r>
          </a:p>
          <a:p>
            <a:pPr marL="457200" indent="-457200" eaLnBrk="1" fontAlgn="base" hangingPunct="1">
              <a:spcBef>
                <a:spcPct val="0"/>
              </a:spcBef>
              <a:spcAft>
                <a:spcPct val="0"/>
              </a:spcAft>
              <a:buFontTx/>
              <a:buChar char="-"/>
              <a:defRPr/>
            </a:pP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âm</a:t>
            </a:r>
            <a:r>
              <a:rPr lang="en-US" sz="2400" dirty="0">
                <a:solidFill>
                  <a:srgbClr val="0000FF"/>
                </a:solidFill>
                <a:latin typeface="Times New Roman" panose="02020603050405020304" pitchFamily="18" charset="0"/>
                <a:cs typeface="Times New Roman" panose="02020603050405020304" pitchFamily="18" charset="0"/>
              </a:rPr>
              <a:t>.</a:t>
            </a:r>
          </a:p>
          <a:p>
            <a:pPr marL="457200" indent="-457200" eaLnBrk="1" fontAlgn="base" hangingPunct="1">
              <a:spcBef>
                <a:spcPct val="0"/>
              </a:spcBef>
              <a:spcAft>
                <a:spcPct val="0"/>
              </a:spcAft>
              <a:buFontTx/>
              <a:buChar char="-"/>
              <a:defRPr/>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âm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dương</a:t>
            </a:r>
            <a:r>
              <a:rPr lang="en-US" sz="2400" dirty="0">
                <a:solidFill>
                  <a:srgbClr val="0000FF"/>
                </a:solidFill>
                <a:latin typeface="Times New Roman" panose="02020603050405020304" pitchFamily="18" charset="0"/>
                <a:cs typeface="Times New Roman" panose="02020603050405020304" pitchFamily="18" charset="0"/>
              </a:rPr>
              <a:t>.</a:t>
            </a:r>
          </a:p>
          <a:p>
            <a:pPr marL="457200" indent="-457200" eaLnBrk="1" fontAlgn="base" hangingPunct="1">
              <a:spcBef>
                <a:spcPct val="0"/>
              </a:spcBef>
              <a:spcAft>
                <a:spcPct val="0"/>
              </a:spcAft>
              <a:buFontTx/>
              <a:buChar char="-"/>
              <a:defRPr/>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0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0.</a:t>
            </a:r>
          </a:p>
        </p:txBody>
      </p:sp>
    </p:spTree>
    <p:extLst>
      <p:ext uri="{BB962C8B-B14F-4D97-AF65-F5344CB8AC3E}">
        <p14:creationId xmlns:p14="http://schemas.microsoft.com/office/powerpoint/2010/main" val="376479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barn(inVertical)">
                                      <p:cBhvr>
                                        <p:cTn id="12" dur="5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26" grpId="0" animBg="1"/>
      <p:bldP spid="26" grpId="1" animBg="1"/>
      <p:bldP spid="27" grpId="0"/>
      <p:bldP spid="27" grpId="1"/>
      <p:bldP spid="28" grpId="0"/>
      <p:bldP spid="28" grpId="1"/>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
          <p:cNvSpPr txBox="1">
            <a:spLocks noChangeArrowheads="1"/>
          </p:cNvSpPr>
          <p:nvPr/>
        </p:nvSpPr>
        <p:spPr bwMode="auto">
          <a:xfrm>
            <a:off x="1549400" y="498475"/>
            <a:ext cx="4851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4. Số đối của một số nguyên</a:t>
            </a:r>
          </a:p>
        </p:txBody>
      </p:sp>
      <p:sp>
        <p:nvSpPr>
          <p:cNvPr id="23555"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23556" name="TextBox 4"/>
          <p:cNvSpPr txBox="1">
            <a:spLocks noChangeArrowheads="1"/>
          </p:cNvSpPr>
          <p:nvPr/>
        </p:nvSpPr>
        <p:spPr bwMode="auto">
          <a:xfrm>
            <a:off x="1790700" y="1447801"/>
            <a:ext cx="842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00B050"/>
                </a:solidFill>
                <a:latin typeface="Times New Roman" panose="02020603050405020304" pitchFamily="18" charset="0"/>
                <a:cs typeface="Times New Roman" panose="02020603050405020304" pitchFamily="18" charset="0"/>
              </a:rPr>
              <a:t>TH5: </a:t>
            </a:r>
            <a:r>
              <a:rPr lang="en-US" sz="2800" b="1">
                <a:solidFill>
                  <a:prstClr val="black"/>
                </a:solidFill>
                <a:latin typeface="Times New Roman" panose="02020603050405020304" pitchFamily="18" charset="0"/>
                <a:cs typeface="Times New Roman" panose="02020603050405020304" pitchFamily="18" charset="0"/>
              </a:rPr>
              <a:t>Tìm số đối của mỗi số sau: 5; -4; -10; 2021</a:t>
            </a:r>
          </a:p>
        </p:txBody>
      </p:sp>
    </p:spTree>
    <p:extLst>
      <p:ext uri="{BB962C8B-B14F-4D97-AF65-F5344CB8AC3E}">
        <p14:creationId xmlns:p14="http://schemas.microsoft.com/office/powerpoint/2010/main" val="133768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4546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b="1">
                <a:solidFill>
                  <a:prstClr val="white"/>
                </a:solidFill>
                <a:latin typeface="Times New Roman" panose="02020603050405020304" pitchFamily="18" charset="0"/>
                <a:cs typeface="Times New Roman" panose="02020603050405020304" pitchFamily="18" charset="0"/>
              </a:rPr>
              <a:t>LUYỆN TẬP</a:t>
            </a:r>
          </a:p>
        </p:txBody>
      </p:sp>
      <p:sp>
        <p:nvSpPr>
          <p:cNvPr id="11" name="TextBox 4"/>
          <p:cNvSpPr txBox="1">
            <a:spLocks noChangeArrowheads="1"/>
          </p:cNvSpPr>
          <p:nvPr/>
        </p:nvSpPr>
        <p:spPr bwMode="auto">
          <a:xfrm>
            <a:off x="1676400" y="8128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00B050"/>
                </a:solidFill>
                <a:latin typeface="Times New Roman" panose="02020603050405020304" pitchFamily="18" charset="0"/>
                <a:cs typeface="Times New Roman" panose="02020603050405020304" pitchFamily="18" charset="0"/>
              </a:rPr>
              <a:t>Bài 1:</a:t>
            </a:r>
            <a:r>
              <a:rPr lang="en-US" sz="2800" b="1">
                <a:solidFill>
                  <a:srgbClr val="FF0000"/>
                </a:solidFill>
                <a:latin typeface="Times New Roman" panose="02020603050405020304" pitchFamily="18" charset="0"/>
                <a:cs typeface="Times New Roman" panose="02020603050405020304" pitchFamily="18" charset="0"/>
              </a:rPr>
              <a:t> </a:t>
            </a:r>
            <a:r>
              <a:rPr lang="en-US" sz="2800" b="1">
                <a:solidFill>
                  <a:prstClr val="black"/>
                </a:solidFill>
                <a:latin typeface="Times New Roman" panose="02020603050405020304" pitchFamily="18" charset="0"/>
                <a:cs typeface="Times New Roman" panose="02020603050405020304" pitchFamily="18" charset="0"/>
              </a:rPr>
              <a:t>Dùng số nguyên thích hợp để diễn tả các tình huống sau:</a:t>
            </a:r>
          </a:p>
        </p:txBody>
      </p:sp>
      <p:sp>
        <p:nvSpPr>
          <p:cNvPr id="21" name="TextBox 4"/>
          <p:cNvSpPr txBox="1">
            <a:spLocks noChangeArrowheads="1"/>
          </p:cNvSpPr>
          <p:nvPr/>
        </p:nvSpPr>
        <p:spPr bwMode="auto">
          <a:xfrm>
            <a:off x="1676400" y="1766889"/>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a) Thưởng 5 điểm trong một cuộc thi đấu.</a:t>
            </a:r>
          </a:p>
        </p:txBody>
      </p:sp>
      <p:sp>
        <p:nvSpPr>
          <p:cNvPr id="22" name="TextBox 4"/>
          <p:cNvSpPr txBox="1">
            <a:spLocks noChangeArrowheads="1"/>
          </p:cNvSpPr>
          <p:nvPr/>
        </p:nvSpPr>
        <p:spPr bwMode="auto">
          <a:xfrm>
            <a:off x="1676400" y="2514601"/>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b) Bớt 2 điểm vì phạm luật.</a:t>
            </a:r>
          </a:p>
        </p:txBody>
      </p:sp>
      <p:sp>
        <p:nvSpPr>
          <p:cNvPr id="24" name="TextBox 4"/>
          <p:cNvSpPr txBox="1">
            <a:spLocks noChangeArrowheads="1"/>
          </p:cNvSpPr>
          <p:nvPr/>
        </p:nvSpPr>
        <p:spPr bwMode="auto">
          <a:xfrm>
            <a:off x="1676400" y="3124201"/>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c) Tăng 1 bậc lương do làm việc hiệu quả.</a:t>
            </a:r>
          </a:p>
        </p:txBody>
      </p:sp>
      <p:sp>
        <p:nvSpPr>
          <p:cNvPr id="26" name="TextBox 4"/>
          <p:cNvSpPr txBox="1">
            <a:spLocks noChangeArrowheads="1"/>
          </p:cNvSpPr>
          <p:nvPr/>
        </p:nvSpPr>
        <p:spPr bwMode="auto">
          <a:xfrm>
            <a:off x="1676400" y="3798889"/>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d) Hạ 2 bậc xếp loại do thi đấu kém.</a:t>
            </a:r>
          </a:p>
        </p:txBody>
      </p:sp>
      <p:sp>
        <p:nvSpPr>
          <p:cNvPr id="27" name="TextBox 4"/>
          <p:cNvSpPr txBox="1">
            <a:spLocks noChangeArrowheads="1"/>
          </p:cNvSpPr>
          <p:nvPr/>
        </p:nvSpPr>
        <p:spPr bwMode="auto">
          <a:xfrm>
            <a:off x="8305800" y="1766889"/>
            <a:ext cx="685800" cy="523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+5</a:t>
            </a:r>
          </a:p>
        </p:txBody>
      </p:sp>
      <p:sp>
        <p:nvSpPr>
          <p:cNvPr id="28" name="TextBox 4"/>
          <p:cNvSpPr txBox="1">
            <a:spLocks noChangeArrowheads="1"/>
          </p:cNvSpPr>
          <p:nvPr/>
        </p:nvSpPr>
        <p:spPr bwMode="auto">
          <a:xfrm>
            <a:off x="6172200" y="2538414"/>
            <a:ext cx="685800" cy="523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-2</a:t>
            </a:r>
          </a:p>
        </p:txBody>
      </p:sp>
      <p:sp>
        <p:nvSpPr>
          <p:cNvPr id="29" name="TextBox 4"/>
          <p:cNvSpPr txBox="1">
            <a:spLocks noChangeArrowheads="1"/>
          </p:cNvSpPr>
          <p:nvPr/>
        </p:nvSpPr>
        <p:spPr bwMode="auto">
          <a:xfrm>
            <a:off x="8191500" y="3124201"/>
            <a:ext cx="685800" cy="523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+1</a:t>
            </a:r>
          </a:p>
        </p:txBody>
      </p:sp>
      <p:sp>
        <p:nvSpPr>
          <p:cNvPr id="30" name="TextBox 4"/>
          <p:cNvSpPr txBox="1">
            <a:spLocks noChangeArrowheads="1"/>
          </p:cNvSpPr>
          <p:nvPr/>
        </p:nvSpPr>
        <p:spPr bwMode="auto">
          <a:xfrm>
            <a:off x="7264400" y="3798889"/>
            <a:ext cx="685800" cy="523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FF000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67338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4" grpId="0"/>
      <p:bldP spid="26" grpId="0"/>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4546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b="1">
                <a:solidFill>
                  <a:prstClr val="white"/>
                </a:solidFill>
                <a:latin typeface="Times New Roman" panose="02020603050405020304" pitchFamily="18" charset="0"/>
                <a:cs typeface="Times New Roman" panose="02020603050405020304" pitchFamily="18" charset="0"/>
              </a:rPr>
              <a:t>LUYỆN TẬP</a:t>
            </a:r>
          </a:p>
        </p:txBody>
      </p:sp>
      <p:sp>
        <p:nvSpPr>
          <p:cNvPr id="11" name="TextBox 4"/>
          <p:cNvSpPr txBox="1">
            <a:spLocks noChangeArrowheads="1"/>
          </p:cNvSpPr>
          <p:nvPr/>
        </p:nvSpPr>
        <p:spPr bwMode="auto">
          <a:xfrm>
            <a:off x="1676400" y="812801"/>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00B050"/>
                </a:solidFill>
                <a:latin typeface="Times New Roman" panose="02020603050405020304" pitchFamily="18" charset="0"/>
                <a:cs typeface="Times New Roman" panose="02020603050405020304" pitchFamily="18" charset="0"/>
              </a:rPr>
              <a:t>Bài 2:</a:t>
            </a:r>
            <a:r>
              <a:rPr lang="en-US" sz="2800" b="1">
                <a:solidFill>
                  <a:srgbClr val="FF0000"/>
                </a:solidFill>
                <a:latin typeface="Times New Roman" panose="02020603050405020304" pitchFamily="18" charset="0"/>
                <a:cs typeface="Times New Roman" panose="02020603050405020304" pitchFamily="18" charset="0"/>
              </a:rPr>
              <a:t> </a:t>
            </a:r>
            <a:r>
              <a:rPr lang="en-US" sz="2800" b="1">
                <a:solidFill>
                  <a:prstClr val="black"/>
                </a:solidFill>
                <a:latin typeface="Times New Roman" panose="02020603050405020304" pitchFamily="18" charset="0"/>
                <a:cs typeface="Times New Roman" panose="02020603050405020304" pitchFamily="18" charset="0"/>
              </a:rPr>
              <a:t>Các phát biểu sau đúng hay sai:</a:t>
            </a:r>
          </a:p>
        </p:txBody>
      </p:sp>
      <p:graphicFrame>
        <p:nvGraphicFramePr>
          <p:cNvPr id="2" name="Table 1"/>
          <p:cNvGraphicFramePr>
            <a:graphicFrameLocks noGrp="1"/>
          </p:cNvGraphicFramePr>
          <p:nvPr/>
        </p:nvGraphicFramePr>
        <p:xfrm>
          <a:off x="2552700" y="1676401"/>
          <a:ext cx="5448300" cy="4160835"/>
        </p:xfrm>
        <a:graphic>
          <a:graphicData uri="http://schemas.openxmlformats.org/drawingml/2006/table">
            <a:tbl>
              <a:tblPr firstRow="1" bandRow="1">
                <a:tableStyleId>{5C22544A-7EE6-4342-B048-85BDC9FD1C3A}</a:tableStyleId>
              </a:tblPr>
              <a:tblGrid>
                <a:gridCol w="2305050">
                  <a:extLst>
                    <a:ext uri="{9D8B030D-6E8A-4147-A177-3AD203B41FA5}">
                      <a16:colId xmlns:a16="http://schemas.microsoft.com/office/drawing/2014/main" val="20000"/>
                    </a:ext>
                  </a:extLst>
                </a:gridCol>
                <a:gridCol w="3143250">
                  <a:extLst>
                    <a:ext uri="{9D8B030D-6E8A-4147-A177-3AD203B41FA5}">
                      <a16:colId xmlns:a16="http://schemas.microsoft.com/office/drawing/2014/main" val="20001"/>
                    </a:ext>
                  </a:extLst>
                </a:gridCol>
              </a:tblGrid>
              <a:tr h="594405">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Câu</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hỏi</a:t>
                      </a: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Đáp</a:t>
                      </a:r>
                      <a:r>
                        <a:rPr lang="en-US" sz="2800" b="1" baseline="0" dirty="0" smtClean="0">
                          <a:solidFill>
                            <a:schemeClr val="tx1"/>
                          </a:solidFill>
                          <a:latin typeface="Times New Roman" panose="02020603050405020304" pitchFamily="18" charset="0"/>
                          <a:cs typeface="Times New Roman" panose="02020603050405020304" pitchFamily="18" charset="0"/>
                        </a:rPr>
                        <a:t> </a:t>
                      </a:r>
                      <a:r>
                        <a:rPr lang="en-US" sz="2800" b="1" baseline="0" dirty="0" err="1" smtClean="0">
                          <a:solidFill>
                            <a:schemeClr val="tx1"/>
                          </a:solidFill>
                          <a:latin typeface="Times New Roman" panose="02020603050405020304" pitchFamily="18" charset="0"/>
                          <a:cs typeface="Times New Roman" panose="02020603050405020304" pitchFamily="18" charset="0"/>
                        </a:rPr>
                        <a:t>án</a:t>
                      </a: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94405">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94405">
                <a:tc>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pSp>
        <p:nvGrpSpPr>
          <p:cNvPr id="9" name="Group 8"/>
          <p:cNvGrpSpPr/>
          <p:nvPr/>
        </p:nvGrpSpPr>
        <p:grpSpPr bwMode="auto">
          <a:xfrm>
            <a:off x="3028950" y="2317750"/>
            <a:ext cx="1543050" cy="3494088"/>
            <a:chOff x="1504950" y="2317821"/>
            <a:chExt cx="1543050" cy="3494017"/>
          </a:xfrm>
        </p:grpSpPr>
      </p:grpSp>
      <p:sp>
        <p:nvSpPr>
          <p:cNvPr id="20" name="TextBox 4"/>
          <p:cNvSpPr txBox="1">
            <a:spLocks noChangeArrowheads="1"/>
          </p:cNvSpPr>
          <p:nvPr/>
        </p:nvSpPr>
        <p:spPr bwMode="auto">
          <a:xfrm>
            <a:off x="5892800" y="2243139"/>
            <a:ext cx="1371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a:solidFill>
                  <a:prstClr val="black"/>
                </a:solidFill>
                <a:latin typeface="Times New Roman" panose="02020603050405020304" pitchFamily="18" charset="0"/>
                <a:cs typeface="Times New Roman" panose="02020603050405020304" pitchFamily="18" charset="0"/>
              </a:rPr>
              <a:t>Đúng </a:t>
            </a:r>
          </a:p>
        </p:txBody>
      </p:sp>
      <p:sp>
        <p:nvSpPr>
          <p:cNvPr id="23" name="TextBox 4"/>
          <p:cNvSpPr txBox="1">
            <a:spLocks noChangeArrowheads="1"/>
          </p:cNvSpPr>
          <p:nvPr/>
        </p:nvSpPr>
        <p:spPr bwMode="auto">
          <a:xfrm>
            <a:off x="5905500" y="2895601"/>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a:solidFill>
                  <a:prstClr val="black"/>
                </a:solidFill>
                <a:latin typeface="Times New Roman" panose="02020603050405020304" pitchFamily="18" charset="0"/>
                <a:cs typeface="Times New Roman" panose="02020603050405020304" pitchFamily="18" charset="0"/>
              </a:rPr>
              <a:t>Sai </a:t>
            </a:r>
          </a:p>
        </p:txBody>
      </p:sp>
      <p:sp>
        <p:nvSpPr>
          <p:cNvPr id="25" name="TextBox 4"/>
          <p:cNvSpPr txBox="1">
            <a:spLocks noChangeArrowheads="1"/>
          </p:cNvSpPr>
          <p:nvPr/>
        </p:nvSpPr>
        <p:spPr bwMode="auto">
          <a:xfrm>
            <a:off x="5892800" y="3489326"/>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a:solidFill>
                  <a:prstClr val="black"/>
                </a:solidFill>
                <a:latin typeface="Times New Roman" panose="02020603050405020304" pitchFamily="18" charset="0"/>
                <a:cs typeface="Times New Roman" panose="02020603050405020304" pitchFamily="18" charset="0"/>
              </a:rPr>
              <a:t>Đúng </a:t>
            </a:r>
          </a:p>
        </p:txBody>
      </p:sp>
      <p:sp>
        <p:nvSpPr>
          <p:cNvPr id="31" name="TextBox 4"/>
          <p:cNvSpPr txBox="1">
            <a:spLocks noChangeArrowheads="1"/>
          </p:cNvSpPr>
          <p:nvPr/>
        </p:nvSpPr>
        <p:spPr bwMode="auto">
          <a:xfrm>
            <a:off x="5892800" y="4048126"/>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a:solidFill>
                  <a:prstClr val="black"/>
                </a:solidFill>
                <a:latin typeface="Times New Roman" panose="02020603050405020304" pitchFamily="18" charset="0"/>
                <a:cs typeface="Times New Roman" panose="02020603050405020304" pitchFamily="18" charset="0"/>
              </a:rPr>
              <a:t>Đúng </a:t>
            </a:r>
          </a:p>
        </p:txBody>
      </p:sp>
      <p:sp>
        <p:nvSpPr>
          <p:cNvPr id="32" name="TextBox 4"/>
          <p:cNvSpPr txBox="1">
            <a:spLocks noChangeArrowheads="1"/>
          </p:cNvSpPr>
          <p:nvPr/>
        </p:nvSpPr>
        <p:spPr bwMode="auto">
          <a:xfrm>
            <a:off x="5892800" y="4724401"/>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a:solidFill>
                  <a:prstClr val="black"/>
                </a:solidFill>
                <a:latin typeface="Times New Roman" panose="02020603050405020304" pitchFamily="18" charset="0"/>
                <a:cs typeface="Times New Roman" panose="02020603050405020304" pitchFamily="18" charset="0"/>
              </a:rPr>
              <a:t>Đúng </a:t>
            </a:r>
          </a:p>
        </p:txBody>
      </p:sp>
      <p:sp>
        <p:nvSpPr>
          <p:cNvPr id="33" name="TextBox 4"/>
          <p:cNvSpPr txBox="1">
            <a:spLocks noChangeArrowheads="1"/>
          </p:cNvSpPr>
          <p:nvPr/>
        </p:nvSpPr>
        <p:spPr bwMode="auto">
          <a:xfrm>
            <a:off x="5892800" y="5248275"/>
            <a:ext cx="137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a:solidFill>
                  <a:prstClr val="black"/>
                </a:solidFill>
                <a:latin typeface="Times New Roman" panose="02020603050405020304" pitchFamily="18" charset="0"/>
                <a:cs typeface="Times New Roman" panose="02020603050405020304" pitchFamily="18" charset="0"/>
              </a:rPr>
              <a:t>Đúng </a:t>
            </a:r>
          </a:p>
        </p:txBody>
      </p:sp>
      <p:pic>
        <p:nvPicPr>
          <p:cNvPr id="25649" name="Object 2" descr="ppt/media/image1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17750"/>
            <a:ext cx="12271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0" name="Object 3" descr="ppt/media/image1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414" y="2874964"/>
            <a:ext cx="15255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1" name="Object 4" descr="ppt/media/image1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8950" y="3505200"/>
            <a:ext cx="14668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Object 5" descr="ppt/media/image19.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114800"/>
            <a:ext cx="12271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3" name="Object 6" descr="ppt/media/image20.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724400"/>
            <a:ext cx="11366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Object 7" descr="ppt/media/image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5301" y="5334000"/>
            <a:ext cx="14065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4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3" grpId="0"/>
      <p:bldP spid="25"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524000" y="1754189"/>
            <a:ext cx="9144000" cy="4752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Box 3"/>
          <p:cNvSpPr txBox="1">
            <a:spLocks noChangeArrowheads="1"/>
          </p:cNvSpPr>
          <p:nvPr/>
        </p:nvSpPr>
        <p:spPr bwMode="auto">
          <a:xfrm>
            <a:off x="4546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b="1" dirty="0">
                <a:solidFill>
                  <a:prstClr val="white"/>
                </a:solidFill>
                <a:latin typeface="Times New Roman" panose="02020603050405020304" pitchFamily="18" charset="0"/>
                <a:cs typeface="Times New Roman" panose="02020603050405020304" pitchFamily="18" charset="0"/>
              </a:rPr>
              <a:t>LUYỆN TẬP</a:t>
            </a:r>
          </a:p>
        </p:txBody>
      </p:sp>
      <p:sp>
        <p:nvSpPr>
          <p:cNvPr id="26628" name="TextBox 4"/>
          <p:cNvSpPr txBox="1">
            <a:spLocks noChangeArrowheads="1"/>
          </p:cNvSpPr>
          <p:nvPr/>
        </p:nvSpPr>
        <p:spPr bwMode="auto">
          <a:xfrm>
            <a:off x="1676400" y="690564"/>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800" b="1">
                <a:solidFill>
                  <a:srgbClr val="00B050"/>
                </a:solidFill>
                <a:latin typeface="Times New Roman" panose="02020603050405020304" pitchFamily="18" charset="0"/>
                <a:cs typeface="Times New Roman" panose="02020603050405020304" pitchFamily="18" charset="0"/>
              </a:rPr>
              <a:t>Bài 3:</a:t>
            </a:r>
            <a:r>
              <a:rPr lang="en-US" sz="2800" b="1">
                <a:solidFill>
                  <a:srgbClr val="FF0000"/>
                </a:solidFill>
                <a:latin typeface="Times New Roman" panose="02020603050405020304" pitchFamily="18" charset="0"/>
                <a:cs typeface="Times New Roman" panose="02020603050405020304" pitchFamily="18" charset="0"/>
              </a:rPr>
              <a:t> </a:t>
            </a:r>
            <a:r>
              <a:rPr lang="en-US" sz="2800" b="1">
                <a:solidFill>
                  <a:prstClr val="black"/>
                </a:solidFill>
                <a:latin typeface="Times New Roman" panose="02020603050405020304" pitchFamily="18" charset="0"/>
                <a:cs typeface="Times New Roman" panose="02020603050405020304" pitchFamily="18" charset="0"/>
              </a:rPr>
              <a:t>Số nguyên nào thích hợp cho các ô trống sau:</a:t>
            </a:r>
          </a:p>
        </p:txBody>
      </p:sp>
      <p:sp>
        <p:nvSpPr>
          <p:cNvPr id="27" name="TextBox 4"/>
          <p:cNvSpPr txBox="1">
            <a:spLocks noChangeArrowheads="1"/>
          </p:cNvSpPr>
          <p:nvPr/>
        </p:nvSpPr>
        <p:spPr bwMode="auto">
          <a:xfrm>
            <a:off x="4076700" y="2130426"/>
            <a:ext cx="609600" cy="523875"/>
          </a:xfrm>
          <a:prstGeom prst="rect">
            <a:avLst/>
          </a:prstGeom>
          <a:solidFill>
            <a:srgbClr val="92D050"/>
          </a:solidFill>
          <a:ln w="9525">
            <a:solidFill>
              <a:srgbClr val="0000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1</a:t>
            </a:r>
          </a:p>
        </p:txBody>
      </p:sp>
      <p:sp>
        <p:nvSpPr>
          <p:cNvPr id="13" name="TextBox 4"/>
          <p:cNvSpPr txBox="1">
            <a:spLocks noChangeArrowheads="1"/>
          </p:cNvSpPr>
          <p:nvPr/>
        </p:nvSpPr>
        <p:spPr bwMode="auto">
          <a:xfrm>
            <a:off x="7010400" y="3352801"/>
            <a:ext cx="609600" cy="523875"/>
          </a:xfrm>
          <a:prstGeom prst="rect">
            <a:avLst/>
          </a:prstGeom>
          <a:solidFill>
            <a:srgbClr val="92D050"/>
          </a:solidFill>
          <a:ln w="9525">
            <a:solidFill>
              <a:srgbClr val="0000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-3</a:t>
            </a:r>
          </a:p>
        </p:txBody>
      </p:sp>
      <p:sp>
        <p:nvSpPr>
          <p:cNvPr id="14" name="TextBox 4"/>
          <p:cNvSpPr txBox="1">
            <a:spLocks noChangeArrowheads="1"/>
          </p:cNvSpPr>
          <p:nvPr/>
        </p:nvSpPr>
        <p:spPr bwMode="auto">
          <a:xfrm>
            <a:off x="8572500" y="4787901"/>
            <a:ext cx="609600" cy="523875"/>
          </a:xfrm>
          <a:prstGeom prst="rect">
            <a:avLst/>
          </a:prstGeom>
          <a:solidFill>
            <a:srgbClr val="92D050"/>
          </a:solidFill>
          <a:ln w="9525">
            <a:solidFill>
              <a:srgbClr val="0000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0</a:t>
            </a:r>
          </a:p>
        </p:txBody>
      </p:sp>
      <p:sp>
        <p:nvSpPr>
          <p:cNvPr id="15" name="TextBox 4"/>
          <p:cNvSpPr txBox="1">
            <a:spLocks noChangeArrowheads="1"/>
          </p:cNvSpPr>
          <p:nvPr/>
        </p:nvSpPr>
        <p:spPr bwMode="auto">
          <a:xfrm>
            <a:off x="3124200" y="5908675"/>
            <a:ext cx="609600" cy="522288"/>
          </a:xfrm>
          <a:prstGeom prst="rect">
            <a:avLst/>
          </a:prstGeom>
          <a:solidFill>
            <a:srgbClr val="92D050"/>
          </a:solidFill>
          <a:ln w="9525">
            <a:solidFill>
              <a:srgbClr val="0000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800" b="1">
                <a:solidFill>
                  <a:prstClr val="black"/>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367598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5600" y="792193"/>
            <a:ext cx="5638800" cy="4401205"/>
          </a:xfrm>
          <a:prstGeom prst="rect">
            <a:avLst/>
          </a:prstGeom>
        </p:spPr>
        <p:txBody>
          <a:bodyPr wrap="square">
            <a:spAutoFit/>
          </a:bodyPr>
          <a:lstStyle/>
          <a:p>
            <a:pP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Bài</a:t>
            </a:r>
            <a:r>
              <a:rPr lang="en-US" sz="2800" b="1" dirty="0">
                <a:solidFill>
                  <a:srgbClr val="00B050"/>
                </a:solidFill>
                <a:latin typeface="Times New Roman" panose="02020603050405020304" pitchFamily="18" charset="0"/>
                <a:cs typeface="Times New Roman" panose="02020603050405020304" pitchFamily="18" charset="0"/>
              </a:rPr>
              <a:t> 4:</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Ông</a:t>
            </a:r>
            <a:r>
              <a:rPr lang="en-US" sz="2800" b="1" dirty="0">
                <a:solidFill>
                  <a:prstClr val="black"/>
                </a:solidFill>
                <a:latin typeface="Times New Roman" panose="02020603050405020304" pitchFamily="18" charset="0"/>
                <a:cs typeface="Times New Roman" panose="02020603050405020304" pitchFamily="18" charset="0"/>
              </a:rPr>
              <a:t> M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được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hai</a:t>
            </a:r>
            <a:r>
              <a:rPr lang="en-US" sz="2800" b="1" dirty="0">
                <a:solidFill>
                  <a:prstClr val="black"/>
                </a:solidFill>
                <a:latin typeface="Times New Roman" panose="02020603050405020304" pitchFamily="18" charset="0"/>
                <a:cs typeface="Times New Roman" panose="02020603050405020304" pitchFamily="18" charset="0"/>
              </a:rPr>
              <a:t> tin </a:t>
            </a:r>
            <a:r>
              <a:rPr lang="en-US" sz="2800" b="1" dirty="0" err="1">
                <a:solidFill>
                  <a:prstClr val="black"/>
                </a:solidFill>
                <a:latin typeface="Times New Roman" panose="02020603050405020304" pitchFamily="18" charset="0"/>
                <a:cs typeface="Times New Roman" panose="02020603050405020304" pitchFamily="18" charset="0"/>
              </a:rPr>
              <a:t>nhắn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từ</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ngân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hàng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nội</a:t>
            </a:r>
            <a:r>
              <a:rPr lang="en-US" sz="2800" b="1" dirty="0">
                <a:solidFill>
                  <a:prstClr val="black"/>
                </a:solidFill>
                <a:latin typeface="Times New Roman" panose="02020603050405020304" pitchFamily="18" charset="0"/>
                <a:cs typeface="Times New Roman" panose="02020603050405020304" pitchFamily="18" charset="0"/>
              </a:rPr>
              <a:t> dung </a:t>
            </a:r>
            <a:r>
              <a:rPr lang="en-US" sz="2800" b="1" dirty="0" err="1">
                <a:solidFill>
                  <a:prstClr val="black"/>
                </a:solidFill>
                <a:latin typeface="Times New Roman" panose="02020603050405020304" pitchFamily="18" charset="0"/>
                <a:cs typeface="Times New Roman" panose="02020603050405020304" pitchFamily="18" charset="0"/>
              </a:rPr>
              <a:t>như</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sau</a:t>
            </a:r>
            <a:r>
              <a:rPr lang="en-US" sz="2800" b="1" dirty="0">
                <a:solidFill>
                  <a:prstClr val="black"/>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a:t>
            </a:r>
            <a:r>
              <a:rPr lang="en-US" sz="2800" b="1" dirty="0" err="1">
                <a:solidFill>
                  <a:prstClr val="black"/>
                </a:solidFill>
                <a:latin typeface="Times New Roman" panose="02020603050405020304" pitchFamily="18" charset="0"/>
                <a:cs typeface="Times New Roman" panose="02020603050405020304" pitchFamily="18" charset="0"/>
              </a:rPr>
              <a:t>Tài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khoản</a:t>
            </a:r>
            <a:r>
              <a:rPr lang="en-US" sz="2800" b="1" dirty="0">
                <a:solidFill>
                  <a:prstClr val="black"/>
                </a:solidFill>
                <a:latin typeface="Times New Roman" panose="02020603050405020304" pitchFamily="18" charset="0"/>
                <a:cs typeface="Times New Roman" panose="02020603050405020304" pitchFamily="18" charset="0"/>
              </a:rPr>
              <a:t> …010.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tiền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giao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dịch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+160 000</a:t>
            </a:r>
            <a:r>
              <a:rPr lang="en-US" sz="2800" b="1" dirty="0">
                <a:solidFill>
                  <a:prstClr val="black"/>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800" b="1" dirty="0">
                <a:solidFill>
                  <a:prstClr val="black"/>
                </a:solidFill>
                <a:latin typeface="Times New Roman" panose="02020603050405020304" pitchFamily="18" charset="0"/>
                <a:cs typeface="Times New Roman" panose="02020603050405020304" pitchFamily="18" charset="0"/>
              </a:rPr>
              <a:t>“</a:t>
            </a:r>
            <a:r>
              <a:rPr lang="en-US" sz="2800" b="1" dirty="0" err="1">
                <a:solidFill>
                  <a:prstClr val="black"/>
                </a:solidFill>
                <a:latin typeface="Times New Roman" panose="02020603050405020304" pitchFamily="18" charset="0"/>
                <a:cs typeface="Times New Roman" panose="02020603050405020304" pitchFamily="18" charset="0"/>
              </a:rPr>
              <a:t>Tài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khoản</a:t>
            </a:r>
            <a:r>
              <a:rPr lang="en-US" sz="2800" b="1" dirty="0">
                <a:solidFill>
                  <a:prstClr val="black"/>
                </a:solidFill>
                <a:latin typeface="Times New Roman" panose="02020603050405020304" pitchFamily="18" charset="0"/>
                <a:cs typeface="Times New Roman" panose="02020603050405020304" pitchFamily="18" charset="0"/>
              </a:rPr>
              <a:t> …010.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tiền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giao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dịch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-4 000 000</a:t>
            </a:r>
            <a:r>
              <a:rPr lang="en-US" sz="2800" b="1" dirty="0">
                <a:solidFill>
                  <a:prstClr val="black"/>
                </a:solidFill>
                <a:latin typeface="Times New Roman" panose="02020603050405020304" pitchFamily="18" charset="0"/>
                <a:cs typeface="Times New Roman" panose="02020603050405020304" pitchFamily="18" charset="0"/>
              </a:rPr>
              <a:t>”</a:t>
            </a:r>
          </a:p>
          <a:p>
            <a:pPr algn="just" fontAlgn="base">
              <a:spcBef>
                <a:spcPct val="0"/>
              </a:spcBef>
              <a:spcAft>
                <a:spcPct val="0"/>
              </a:spcAft>
            </a:pP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thích</a:t>
            </a:r>
            <a:r>
              <a:rPr lang="en-US" sz="2800" b="1" dirty="0">
                <a:solidFill>
                  <a:prstClr val="black"/>
                </a:solidFill>
                <a:latin typeface="Times New Roman" panose="02020603050405020304" pitchFamily="18" charset="0"/>
                <a:cs typeface="Times New Roman" panose="02020603050405020304" pitchFamily="18" charset="0"/>
              </a:rPr>
              <a:t> ý </a:t>
            </a:r>
            <a:r>
              <a:rPr lang="en-US" sz="2800" b="1" dirty="0" err="1">
                <a:solidFill>
                  <a:prstClr val="black"/>
                </a:solidFill>
                <a:latin typeface="Times New Roman" panose="02020603050405020304" pitchFamily="18" charset="0"/>
                <a:cs typeface="Times New Roman" panose="02020603050405020304" pitchFamily="18" charset="0"/>
              </a:rPr>
              <a:t>nghĩa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âm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dương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trong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mỗi</a:t>
            </a:r>
            <a:r>
              <a:rPr lang="en-US" sz="2800" b="1" dirty="0">
                <a:solidFill>
                  <a:prstClr val="black"/>
                </a:solidFill>
                <a:latin typeface="Times New Roman" panose="02020603050405020304" pitchFamily="18" charset="0"/>
                <a:cs typeface="Times New Roman" panose="02020603050405020304" pitchFamily="18" charset="0"/>
              </a:rPr>
              <a:t> tin </a:t>
            </a:r>
            <a:r>
              <a:rPr lang="en-US" sz="2800" b="1" dirty="0" err="1">
                <a:solidFill>
                  <a:prstClr val="black"/>
                </a:solidFill>
                <a:latin typeface="Times New Roman" panose="02020603050405020304" pitchFamily="18" charset="0"/>
                <a:cs typeface="Times New Roman" panose="02020603050405020304" pitchFamily="18" charset="0"/>
              </a:rPr>
              <a:t>nhắn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trên</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401" y="401995"/>
            <a:ext cx="34035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4546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b="1" dirty="0">
                <a:solidFill>
                  <a:prstClr val="white"/>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88075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a:off x="2057401" y="1295400"/>
            <a:ext cx="7745095" cy="2819400"/>
          </a:xfrm>
          <a:prstGeom prst="snip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Trả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lời</a:t>
            </a:r>
            <a:endParaRPr lang="en-US" sz="2800" dirty="0">
              <a:solidFill>
                <a:srgbClr val="FF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1. “</a:t>
            </a:r>
            <a:r>
              <a:rPr lang="en-US" sz="2800" dirty="0" err="1">
                <a:solidFill>
                  <a:prstClr val="black"/>
                </a:solidFill>
                <a:latin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dịch</a:t>
            </a:r>
            <a:r>
              <a:rPr lang="en-US" sz="2800" dirty="0">
                <a:solidFill>
                  <a:prstClr val="black"/>
                </a:solidFill>
                <a:latin typeface="Times New Roman" panose="02020603050405020304" pitchFamily="18" charset="0"/>
                <a:cs typeface="Times New Roman" panose="02020603050405020304" pitchFamily="18" charset="0"/>
              </a:rPr>
              <a:t> +160 000”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160 000.</a:t>
            </a:r>
          </a:p>
          <a:p>
            <a:pPr fontAlgn="base">
              <a:spcBef>
                <a:spcPct val="0"/>
              </a:spcBef>
              <a:spcAft>
                <a:spcPct val="0"/>
              </a:spcAft>
            </a:pPr>
            <a:r>
              <a:rPr lang="en-US" sz="2800" dirty="0">
                <a:solidFill>
                  <a:srgbClr val="0000FF"/>
                </a:solidFill>
                <a:latin typeface="Times New Roman" panose="02020603050405020304" pitchFamily="18" charset="0"/>
                <a:cs typeface="Times New Roman" panose="02020603050405020304" pitchFamily="18" charset="0"/>
              </a:rPr>
              <a:t>2.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dịch</a:t>
            </a:r>
            <a:r>
              <a:rPr lang="en-US" sz="2800" dirty="0">
                <a:solidFill>
                  <a:srgbClr val="0000FF"/>
                </a:solidFill>
                <a:latin typeface="Times New Roman" panose="02020603050405020304" pitchFamily="18" charset="0"/>
                <a:cs typeface="Times New Roman" panose="02020603050405020304" pitchFamily="18" charset="0"/>
              </a:rPr>
              <a:t> -4 000 000…” </a:t>
            </a:r>
            <a:r>
              <a:rPr lang="en-US" sz="2800" dirty="0" err="1">
                <a:solidFill>
                  <a:srgbClr val="0000FF"/>
                </a:solidFill>
                <a:latin typeface="Times New Roman" panose="02020603050405020304" pitchFamily="18" charset="0"/>
                <a:cs typeface="Times New Roman" panose="02020603050405020304" pitchFamily="18" charset="0"/>
              </a:rPr>
              <a:t>nghĩa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4 000 000.</a:t>
            </a:r>
          </a:p>
        </p:txBody>
      </p:sp>
      <p:sp>
        <p:nvSpPr>
          <p:cNvPr id="4" name="TextBox 3"/>
          <p:cNvSpPr txBox="1">
            <a:spLocks noChangeArrowheads="1"/>
          </p:cNvSpPr>
          <p:nvPr/>
        </p:nvSpPr>
        <p:spPr bwMode="auto">
          <a:xfrm>
            <a:off x="4546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3200" b="1" dirty="0">
                <a:solidFill>
                  <a:prstClr val="white"/>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89361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546600" y="93664"/>
            <a:ext cx="2717800" cy="5835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vi-VN" altLang="en-US" sz="3200" b="1" dirty="0">
                <a:solidFill>
                  <a:prstClr val="white"/>
                </a:solidFill>
                <a:latin typeface="Times New Roman" panose="02020603050405020304" pitchFamily="18" charset="0"/>
                <a:cs typeface="Times New Roman" panose="02020603050405020304" pitchFamily="18" charset="0"/>
              </a:rPr>
              <a:t>DẶN DÒ</a:t>
            </a:r>
          </a:p>
        </p:txBody>
      </p:sp>
      <p:pic>
        <p:nvPicPr>
          <p:cNvPr id="3" name="Picture 2"/>
          <p:cNvPicPr>
            <a:picLocks noChangeAspect="1"/>
          </p:cNvPicPr>
          <p:nvPr/>
        </p:nvPicPr>
        <p:blipFill>
          <a:blip r:embed="rId2"/>
          <a:stretch>
            <a:fillRect/>
          </a:stretch>
        </p:blipFill>
        <p:spPr>
          <a:xfrm>
            <a:off x="1983106" y="996950"/>
            <a:ext cx="8164195" cy="2660650"/>
          </a:xfrm>
          <a:prstGeom prst="rect">
            <a:avLst/>
          </a:prstGeom>
        </p:spPr>
      </p:pic>
      <p:sp>
        <p:nvSpPr>
          <p:cNvPr id="5" name="Snip and Round Single Corner Rectangle 4"/>
          <p:cNvSpPr/>
          <p:nvPr/>
        </p:nvSpPr>
        <p:spPr>
          <a:xfrm>
            <a:off x="2743201" y="3962401"/>
            <a:ext cx="7310755" cy="1550035"/>
          </a:xfrm>
          <a:prstGeom prst="snip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vi-VN" altLang="en-US" sz="2000" b="1" dirty="0">
                <a:solidFill>
                  <a:prstClr val="black"/>
                </a:solidFill>
                <a:latin typeface="Times New Roman" panose="02020603050405020304" pitchFamily="18" charset="0"/>
                <a:cs typeface="Times New Roman" panose="02020603050405020304" pitchFamily="18" charset="0"/>
              </a:rPr>
              <a:t>- Các em về nhà xem lại các mục 1, 2, 3.</a:t>
            </a:r>
          </a:p>
          <a:p>
            <a:pPr fontAlgn="base">
              <a:spcBef>
                <a:spcPct val="0"/>
              </a:spcBef>
              <a:spcAft>
                <a:spcPct val="0"/>
              </a:spcAft>
            </a:pPr>
            <a:r>
              <a:rPr lang="vi-VN" altLang="en-US" sz="2000" b="1" dirty="0">
                <a:solidFill>
                  <a:prstClr val="black"/>
                </a:solidFill>
                <a:latin typeface="Times New Roman" panose="02020603050405020304" pitchFamily="18" charset="0"/>
                <a:cs typeface="Times New Roman" panose="02020603050405020304" pitchFamily="18" charset="0"/>
              </a:rPr>
              <a:t>- Luyện tập thêm các bài tập 1 - 6 trang 5</a:t>
            </a:r>
            <a:r>
              <a:rPr lang="en-US" altLang="en-US" sz="2000" b="1" dirty="0">
                <a:solidFill>
                  <a:prstClr val="black"/>
                </a:solidFill>
                <a:latin typeface="Times New Roman" panose="02020603050405020304" pitchFamily="18" charset="0"/>
                <a:cs typeface="Times New Roman" panose="02020603050405020304" pitchFamily="18" charset="0"/>
              </a:rPr>
              <a:t>3</a:t>
            </a:r>
            <a:r>
              <a:rPr lang="vi-VN" altLang="en-US" sz="2000" b="1" dirty="0">
                <a:solidFill>
                  <a:prstClr val="black"/>
                </a:solidFill>
                <a:latin typeface="Times New Roman" panose="02020603050405020304" pitchFamily="18" charset="0"/>
                <a:cs typeface="Times New Roman" panose="02020603050405020304" pitchFamily="18" charset="0"/>
              </a:rPr>
              <a:t>, 5</a:t>
            </a:r>
            <a:r>
              <a:rPr lang="en-US" altLang="en-US" sz="2000" b="1" dirty="0">
                <a:solidFill>
                  <a:prstClr val="black"/>
                </a:solidFill>
                <a:latin typeface="Times New Roman" panose="02020603050405020304" pitchFamily="18" charset="0"/>
                <a:cs typeface="Times New Roman" panose="02020603050405020304" pitchFamily="18" charset="0"/>
              </a:rPr>
              <a:t>4</a:t>
            </a:r>
            <a:r>
              <a:rPr lang="vi-VN" altLang="en-US" sz="2000" b="1" dirty="0">
                <a:solidFill>
                  <a:prstClr val="black"/>
                </a:solidFill>
                <a:latin typeface="Times New Roman" panose="02020603050405020304" pitchFamily="18" charset="0"/>
                <a:cs typeface="Times New Roman" panose="02020603050405020304" pitchFamily="18" charset="0"/>
              </a:rPr>
              <a:t> SGK</a:t>
            </a:r>
          </a:p>
        </p:txBody>
      </p:sp>
    </p:spTree>
    <p:extLst>
      <p:ext uri="{BB962C8B-B14F-4D97-AF65-F5344CB8AC3E}">
        <p14:creationId xmlns:p14="http://schemas.microsoft.com/office/powerpoint/2010/main" val="134802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descr="n3"/>
          <p:cNvPicPr>
            <a:picLocks noChangeAspect="1" noChangeArrowheads="1"/>
          </p:cNvPicPr>
          <p:nvPr/>
        </p:nvPicPr>
        <p:blipFill>
          <a:blip r:embed="rId2"/>
          <a:srcRect/>
          <a:stretch>
            <a:fillRect/>
          </a:stretch>
        </p:blipFill>
        <p:spPr bwMode="auto">
          <a:xfrm rot="-5400000" flipH="1" flipV="1">
            <a:off x="-1880393" y="3404394"/>
            <a:ext cx="68580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5" descr="n3"/>
          <p:cNvPicPr>
            <a:picLocks noChangeAspect="1" noChangeArrowheads="1"/>
          </p:cNvPicPr>
          <p:nvPr/>
        </p:nvPicPr>
        <p:blipFill>
          <a:blip r:embed="rId2"/>
          <a:srcRect/>
          <a:stretch>
            <a:fillRect/>
          </a:stretch>
        </p:blipFill>
        <p:spPr bwMode="auto">
          <a:xfrm rot="16200000" flipH="1">
            <a:off x="7215188" y="3405188"/>
            <a:ext cx="6858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5" descr="n3"/>
          <p:cNvPicPr>
            <a:picLocks noChangeAspect="1" noChangeArrowheads="1"/>
          </p:cNvPicPr>
          <p:nvPr/>
        </p:nvPicPr>
        <p:blipFill>
          <a:blip r:embed="rId2"/>
          <a:srcRect/>
          <a:stretch>
            <a:fillRect/>
          </a:stretch>
        </p:blipFill>
        <p:spPr bwMode="auto">
          <a:xfrm rot="10800000" flipH="1" flipV="1">
            <a:off x="1524000" y="-22225"/>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5" descr="n3"/>
          <p:cNvPicPr>
            <a:picLocks noChangeAspect="1" noChangeArrowheads="1"/>
          </p:cNvPicPr>
          <p:nvPr/>
        </p:nvPicPr>
        <p:blipFill>
          <a:blip r:embed="rId2"/>
          <a:srcRect/>
          <a:stretch>
            <a:fillRect/>
          </a:stretch>
        </p:blipFill>
        <p:spPr bwMode="auto">
          <a:xfrm rot="10800000" flipH="1" flipV="1">
            <a:off x="1524000" y="6858000"/>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15745" y="22227"/>
            <a:ext cx="5299669"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6000" b="1" spc="50" dirty="0">
                <a:ln w="11430"/>
                <a:solidFill>
                  <a:srgbClr val="FF0000"/>
                </a:solidFill>
                <a:effectLst>
                  <a:outerShdw blurRad="76200" dist="50800" dir="5400000" algn="tl" rotWithShape="0">
                    <a:srgbClr val="000000">
                      <a:alpha val="65000"/>
                    </a:srgbClr>
                  </a:outerShdw>
                </a:effectLst>
                <a:latin typeface="Arial" panose="020B0604020202020204" pitchFamily="34" charset="0"/>
              </a:rPr>
              <a:t>KHỞI ĐỘNG</a:t>
            </a:r>
          </a:p>
        </p:txBody>
      </p:sp>
      <p:pic>
        <p:nvPicPr>
          <p:cNvPr id="4106" name="Picture 10"/>
          <p:cNvPicPr>
            <a:picLocks noChangeAspect="1" noChangeArrowheads="1"/>
          </p:cNvPicPr>
          <p:nvPr/>
        </p:nvPicPr>
        <p:blipFill>
          <a:blip r:embed="rId3"/>
          <a:srcRect/>
          <a:stretch>
            <a:fillRect/>
          </a:stretch>
        </p:blipFill>
        <p:spPr bwMode="auto">
          <a:xfrm>
            <a:off x="1466850" y="1447800"/>
            <a:ext cx="9201150" cy="43434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4561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
          <p:cNvGrpSpPr>
            <a:grpSpLocks/>
          </p:cNvGrpSpPr>
          <p:nvPr/>
        </p:nvGrpSpPr>
        <p:grpSpPr bwMode="auto">
          <a:xfrm>
            <a:off x="0" y="73025"/>
            <a:ext cx="2008188" cy="2076450"/>
            <a:chOff x="403698" y="1872574"/>
            <a:chExt cx="2801566" cy="2714017"/>
          </a:xfrm>
        </p:grpSpPr>
        <p:sp>
          <p:nvSpPr>
            <p:cNvPr id="2" name="Oval 1"/>
            <p:cNvSpPr/>
            <p:nvPr/>
          </p:nvSpPr>
          <p:spPr>
            <a:xfrm>
              <a:off x="403698" y="1872574"/>
              <a:ext cx="2801566" cy="271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Oval 2"/>
            <p:cNvSpPr/>
            <p:nvPr/>
          </p:nvSpPr>
          <p:spPr>
            <a:xfrm>
              <a:off x="866566" y="2353959"/>
              <a:ext cx="1875830" cy="1751246"/>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4" name="Rectangle 3"/>
          <p:cNvSpPr/>
          <p:nvPr/>
        </p:nvSpPr>
        <p:spPr>
          <a:xfrm>
            <a:off x="3371418" y="1986329"/>
            <a:ext cx="2034531" cy="830997"/>
          </a:xfrm>
          <a:prstGeom prst="rect">
            <a:avLst/>
          </a:prstGeom>
        </p:spPr>
        <p:txBody>
          <a:bodyPr wrap="none">
            <a:spAutoFit/>
          </a:bodyPr>
          <a:lstStyle/>
          <a:p>
            <a:pPr lvl="0" fontAlgn="base">
              <a:spcBef>
                <a:spcPct val="0"/>
              </a:spcBef>
              <a:spcAft>
                <a:spcPct val="0"/>
              </a:spcAft>
            </a:pPr>
            <a:r>
              <a:rPr lang="en-US" sz="4800" dirty="0">
                <a:solidFill>
                  <a:srgbClr val="FF0000"/>
                </a:solidFill>
                <a:latin typeface="Arial" panose="020B0604020202020204" pitchFamily="34" charset="0"/>
              </a:rPr>
              <a:t>BÀI 1 :</a:t>
            </a:r>
          </a:p>
        </p:txBody>
      </p:sp>
      <p:sp>
        <p:nvSpPr>
          <p:cNvPr id="5" name="Rectangle 4"/>
          <p:cNvSpPr/>
          <p:nvPr/>
        </p:nvSpPr>
        <p:spPr>
          <a:xfrm>
            <a:off x="435741" y="2654179"/>
            <a:ext cx="10968133" cy="1754326"/>
          </a:xfrm>
          <a:prstGeom prst="rect">
            <a:avLst/>
          </a:prstGeom>
        </p:spPr>
        <p:txBody>
          <a:bodyPr wrap="square">
            <a:spAutoFit/>
          </a:bodyPr>
          <a:lstStyle/>
          <a:p>
            <a:pPr lvl="0" algn="ctr" fontAlgn="base">
              <a:spcBef>
                <a:spcPct val="0"/>
              </a:spcBef>
              <a:spcAft>
                <a:spcPct val="0"/>
              </a:spcAft>
            </a:pPr>
            <a:r>
              <a:rPr lang="en-US" sz="5400" b="1" kern="10" dirty="0">
                <a:solidFill>
                  <a:srgbClr val="FF0000"/>
                </a:solidFill>
                <a:effectLst>
                  <a:outerShdw dist="35921" dir="2700000" algn="ctr" rotWithShape="0">
                    <a:srgbClr val="808080">
                      <a:alpha val="50000"/>
                    </a:srgbClr>
                  </a:outerShdw>
                </a:effectLst>
                <a:latin typeface="Arial" panose="020B0604020202020204"/>
                <a:cs typeface="Arial" panose="020B0604020202020204"/>
              </a:rPr>
              <a:t>SỐ NGUYÊN ÂM VÀ TẬP HỢP CÁC SỐ NGUYÊN</a:t>
            </a:r>
          </a:p>
        </p:txBody>
      </p:sp>
      <p:sp>
        <p:nvSpPr>
          <p:cNvPr id="8" name="Rectangle 7"/>
          <p:cNvSpPr/>
          <p:nvPr/>
        </p:nvSpPr>
        <p:spPr>
          <a:xfrm>
            <a:off x="1913573" y="579815"/>
            <a:ext cx="7672834" cy="1569660"/>
          </a:xfrm>
          <a:prstGeom prst="rect">
            <a:avLst/>
          </a:prstGeom>
        </p:spPr>
        <p:txBody>
          <a:bodyPr wrap="square">
            <a:spAutoFit/>
          </a:bodyPr>
          <a:lstStyle/>
          <a:p>
            <a:pPr algn="ctr"/>
            <a:r>
              <a:rPr lang="en-US" sz="4800" b="1" dirty="0" err="1">
                <a:solidFill>
                  <a:srgbClr val="00B0F0"/>
                </a:solidFill>
                <a:latin typeface="Calibri" panose="020F0502020204030204" pitchFamily="34" charset="0"/>
                <a:ea typeface="Times New Roman" panose="02020603050405020304" pitchFamily="18" charset="0"/>
                <a:cs typeface="Times New Roman" panose="02020603050405020304" pitchFamily="18" charset="0"/>
              </a:rPr>
              <a:t>Chủ</a:t>
            </a:r>
            <a:r>
              <a:rPr lang="en-US" sz="48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dirty="0" err="1">
                <a:solidFill>
                  <a:srgbClr val="00B0F0"/>
                </a:solidFill>
                <a:latin typeface="Calibri" panose="020F0502020204030204" pitchFamily="34" charset="0"/>
                <a:ea typeface="Times New Roman" panose="02020603050405020304" pitchFamily="18" charset="0"/>
                <a:cs typeface="Times New Roman" panose="02020603050405020304" pitchFamily="18" charset="0"/>
              </a:rPr>
              <a:t>đề</a:t>
            </a:r>
            <a:r>
              <a:rPr lang="en-US" sz="48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 </a:t>
            </a:r>
            <a:r>
              <a:rPr lang="en-US" sz="4800" b="1" dirty="0" smtClean="0">
                <a:solidFill>
                  <a:srgbClr val="00B0F0"/>
                </a:solidFill>
                <a:latin typeface="Calibri" panose="020F0502020204030204" pitchFamily="34" charset="0"/>
                <a:ea typeface="Times New Roman" panose="02020603050405020304" pitchFamily="18" charset="0"/>
                <a:cs typeface="Times New Roman" panose="02020603050405020304" pitchFamily="18" charset="0"/>
              </a:rPr>
              <a:t>7:CÙNG TÌM HIỂU VỀ SỐ NGUYÊN</a:t>
            </a:r>
            <a:endParaRPr lang="en-US" dirty="0">
              <a:solidFill>
                <a:srgbClr val="00B0F0"/>
              </a:solidFill>
            </a:endParaRPr>
          </a:p>
        </p:txBody>
      </p:sp>
    </p:spTree>
    <p:extLst>
      <p:ext uri="{BB962C8B-B14F-4D97-AF65-F5344CB8AC3E}">
        <p14:creationId xmlns:p14="http://schemas.microsoft.com/office/powerpoint/2010/main" val="481162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549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200" b="1">
                <a:solidFill>
                  <a:srgbClr val="FF0000"/>
                </a:solidFill>
                <a:latin typeface="Times New Roman" panose="02020603050405020304" pitchFamily="18" charset="0"/>
                <a:cs typeface="Times New Roman" panose="02020603050405020304" pitchFamily="18" charset="0"/>
              </a:rPr>
              <a:t>1. Làm quen với số nguyên âm</a:t>
            </a:r>
          </a:p>
        </p:txBody>
      </p:sp>
      <p:sp>
        <p:nvSpPr>
          <p:cNvPr id="6147"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2" name="Rounded Rectangular Callout 1"/>
          <p:cNvSpPr/>
          <p:nvPr/>
        </p:nvSpPr>
        <p:spPr>
          <a:xfrm>
            <a:off x="4495800" y="1828801"/>
            <a:ext cx="5943600" cy="1116013"/>
          </a:xfrm>
          <a:prstGeom prst="wedgeRoundRectCallout">
            <a:avLst>
              <a:gd name="adj1" fmla="val -67575"/>
              <a:gd name="adj2" fmla="val 452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err="1">
                <a:solidFill>
                  <a:prstClr val="white"/>
                </a:solidFill>
                <a:latin typeface="Times New Roman" panose="02020603050405020304" pitchFamily="18" charset="0"/>
                <a:cs typeface="Times New Roman" panose="02020603050405020304" pitchFamily="18" charset="0"/>
              </a:rPr>
              <a:t>Hãy</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đọc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các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số</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chỉ</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nhiệt</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độ</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độ</a:t>
            </a:r>
            <a:r>
              <a:rPr lang="en-US" sz="2800" b="1" dirty="0">
                <a:solidFill>
                  <a:prstClr val="white"/>
                </a:solidFill>
                <a:latin typeface="Times New Roman" panose="02020603050405020304" pitchFamily="18" charset="0"/>
                <a:cs typeface="Times New Roman" panose="02020603050405020304" pitchFamily="18" charset="0"/>
              </a:rPr>
              <a:t> C) ở </a:t>
            </a:r>
            <a:r>
              <a:rPr lang="en-US" sz="2800" b="1" dirty="0" err="1">
                <a:solidFill>
                  <a:prstClr val="white"/>
                </a:solidFill>
                <a:latin typeface="Times New Roman" panose="02020603050405020304" pitchFamily="18" charset="0"/>
                <a:cs typeface="Times New Roman" panose="02020603050405020304" pitchFamily="18" charset="0"/>
              </a:rPr>
              <a:t>trên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mực</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số</a:t>
            </a:r>
            <a:r>
              <a:rPr lang="en-US" sz="2800" b="1" dirty="0">
                <a:solidFill>
                  <a:prstClr val="white"/>
                </a:solidFill>
                <a:latin typeface="Times New Roman" panose="02020603050405020304" pitchFamily="18" charset="0"/>
                <a:cs typeface="Times New Roman" panose="02020603050405020304" pitchFamily="18" charset="0"/>
              </a:rPr>
              <a:t> 0?</a:t>
            </a:r>
          </a:p>
        </p:txBody>
      </p:sp>
      <p:sp>
        <p:nvSpPr>
          <p:cNvPr id="14" name="Rounded Rectangular Callout 13"/>
          <p:cNvSpPr/>
          <p:nvPr/>
        </p:nvSpPr>
        <p:spPr>
          <a:xfrm>
            <a:off x="4689475" y="3429001"/>
            <a:ext cx="5943600" cy="1116013"/>
          </a:xfrm>
          <a:prstGeom prst="wedgeRoundRectCallout">
            <a:avLst>
              <a:gd name="adj1" fmla="val -72704"/>
              <a:gd name="adj2" fmla="val 4526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err="1">
                <a:solidFill>
                  <a:prstClr val="black"/>
                </a:solidFill>
                <a:latin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chỉ</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nhiệt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độ</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dưới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mực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số</a:t>
            </a:r>
            <a:r>
              <a:rPr lang="en-US" sz="2800" b="1" dirty="0">
                <a:solidFill>
                  <a:prstClr val="black"/>
                </a:solidFill>
                <a:latin typeface="Times New Roman" panose="02020603050405020304" pitchFamily="18" charset="0"/>
                <a:cs typeface="Times New Roman" panose="02020603050405020304" pitchFamily="18" charset="0"/>
              </a:rPr>
              <a:t> 0 </a:t>
            </a:r>
            <a:r>
              <a:rPr lang="en-US" sz="2800" b="1" dirty="0" err="1">
                <a:solidFill>
                  <a:prstClr val="black"/>
                </a:solidFill>
                <a:latin typeface="Times New Roman" panose="02020603050405020304" pitchFamily="18" charset="0"/>
                <a:cs typeface="Times New Roman" panose="02020603050405020304" pitchFamily="18" charset="0"/>
              </a:rPr>
              <a:t>có</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mang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dấu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gì</a:t>
            </a:r>
            <a:r>
              <a:rPr lang="en-US" sz="2800" b="1" dirty="0">
                <a:solidFill>
                  <a:prstClr val="black"/>
                </a:solidFill>
                <a:latin typeface="Times New Roman" panose="02020603050405020304" pitchFamily="18" charset="0"/>
                <a:cs typeface="Times New Roman" panose="02020603050405020304" pitchFamily="18" charset="0"/>
              </a:rPr>
              <a:t>?</a:t>
            </a:r>
          </a:p>
        </p:txBody>
      </p:sp>
      <p:sp>
        <p:nvSpPr>
          <p:cNvPr id="15" name="TextBox 4"/>
          <p:cNvSpPr txBox="1">
            <a:spLocks noChangeArrowheads="1"/>
          </p:cNvSpPr>
          <p:nvPr/>
        </p:nvSpPr>
        <p:spPr bwMode="auto">
          <a:xfrm>
            <a:off x="4786312" y="5029201"/>
            <a:ext cx="5749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200" b="1" dirty="0" err="1">
                <a:solidFill>
                  <a:prstClr val="black"/>
                </a:solidFill>
                <a:latin typeface="Times New Roman" panose="02020603050405020304" pitchFamily="18" charset="0"/>
                <a:cs typeface="Times New Roman" panose="02020603050405020304" pitchFamily="18" charset="0"/>
              </a:rPr>
              <a:t>Các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chỉ</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nhiệt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độ</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dưới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mực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số</a:t>
            </a:r>
            <a:r>
              <a:rPr lang="en-US" sz="3200" b="1" dirty="0">
                <a:solidFill>
                  <a:prstClr val="black"/>
                </a:solidFill>
                <a:latin typeface="Times New Roman" panose="02020603050405020304" pitchFamily="18" charset="0"/>
                <a:cs typeface="Times New Roman" panose="02020603050405020304" pitchFamily="18" charset="0"/>
              </a:rPr>
              <a:t> 0 </a:t>
            </a:r>
            <a:r>
              <a:rPr lang="en-US" sz="3200" b="1" dirty="0" err="1">
                <a:solidFill>
                  <a:prstClr val="black"/>
                </a:solidFill>
                <a:latin typeface="Times New Roman" panose="02020603050405020304" pitchFamily="18" charset="0"/>
                <a:cs typeface="Times New Roman" panose="02020603050405020304" pitchFamily="18" charset="0"/>
              </a:rPr>
              <a:t>có</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mang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dấu</a:t>
            </a:r>
            <a:r>
              <a:rPr lang="en-US" sz="3200" b="1" dirty="0">
                <a:solidFill>
                  <a:prstClr val="black"/>
                </a:solidFill>
                <a:latin typeface="Times New Roman" panose="02020603050405020304" pitchFamily="18" charset="0"/>
                <a:cs typeface="Times New Roman" panose="02020603050405020304" pitchFamily="18" charset="0"/>
              </a:rPr>
              <a:t> “–”</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082675"/>
            <a:ext cx="16668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6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0" presetClass="exit" presetSubtype="0" fill="hold" grpId="1"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 grpId="0" animBg="1"/>
      <p:bldP spid="2" grpId="1" animBg="1"/>
      <p:bldP spid="14" grpId="0" animBg="1"/>
      <p:bldP spid="14" grpId="1"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08076"/>
            <a:ext cx="59245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Box 4"/>
          <p:cNvSpPr txBox="1">
            <a:spLocks noChangeArrowheads="1"/>
          </p:cNvSpPr>
          <p:nvPr/>
        </p:nvSpPr>
        <p:spPr bwMode="auto">
          <a:xfrm>
            <a:off x="1549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200" b="1">
                <a:solidFill>
                  <a:srgbClr val="FF0000"/>
                </a:solidFill>
                <a:latin typeface="Times New Roman" panose="02020603050405020304" pitchFamily="18" charset="0"/>
                <a:cs typeface="Times New Roman" panose="02020603050405020304" pitchFamily="18" charset="0"/>
              </a:rPr>
              <a:t>1. Làm quen với số nguyên âm</a:t>
            </a:r>
          </a:p>
        </p:txBody>
      </p:sp>
      <p:sp>
        <p:nvSpPr>
          <p:cNvPr id="7172"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14" name="Rounded Rectangular Callout 13"/>
          <p:cNvSpPr/>
          <p:nvPr/>
        </p:nvSpPr>
        <p:spPr>
          <a:xfrm>
            <a:off x="3962400" y="5694364"/>
            <a:ext cx="5943600" cy="1114425"/>
          </a:xfrm>
          <a:prstGeom prst="wedgeRoundRectCallout">
            <a:avLst>
              <a:gd name="adj1" fmla="val -78046"/>
              <a:gd name="adj2" fmla="val -18812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err="1">
                <a:solidFill>
                  <a:prstClr val="black"/>
                </a:solidFill>
                <a:latin typeface="Times New Roman" panose="02020603050405020304" pitchFamily="18" charset="0"/>
                <a:cs typeface="Times New Roman" panose="02020603050405020304" pitchFamily="18" charset="0"/>
              </a:rPr>
              <a:t>Các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bậc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thang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có</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độ</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cao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mang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dấu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trừ</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thì</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nằm</a:t>
            </a:r>
            <a:r>
              <a:rPr lang="en-US" sz="2400" b="1" dirty="0">
                <a:solidFill>
                  <a:prstClr val="black"/>
                </a:solidFill>
                <a:latin typeface="Times New Roman" panose="02020603050405020304" pitchFamily="18" charset="0"/>
                <a:cs typeface="Times New Roman" panose="02020603050405020304" pitchFamily="18" charset="0"/>
              </a:rPr>
              <a:t> ở </a:t>
            </a:r>
            <a:r>
              <a:rPr lang="en-US" sz="2400" b="1" dirty="0" err="1">
                <a:solidFill>
                  <a:prstClr val="black"/>
                </a:solidFill>
                <a:latin typeface="Times New Roman" panose="02020603050405020304" pitchFamily="18" charset="0"/>
                <a:cs typeface="Times New Roman" panose="02020603050405020304" pitchFamily="18" charset="0"/>
              </a:rPr>
              <a:t>trên</a:t>
            </a:r>
            <a:r>
              <a:rPr lang="en-US" sz="2400" b="1" dirty="0">
                <a:solidFill>
                  <a:prstClr val="black"/>
                </a:solidFill>
                <a:latin typeface="Times New Roman" panose="02020603050405020304" pitchFamily="18" charset="0"/>
                <a:cs typeface="Times New Roman" panose="02020603050405020304" pitchFamily="18" charset="0"/>
              </a:rPr>
              <a:t> hay ở </a:t>
            </a:r>
            <a:r>
              <a:rPr lang="en-US" sz="2400" b="1" dirty="0" err="1">
                <a:solidFill>
                  <a:prstClr val="black"/>
                </a:solidFill>
                <a:latin typeface="Times New Roman" panose="02020603050405020304" pitchFamily="18" charset="0"/>
                <a:cs typeface="Times New Roman" panose="02020603050405020304" pitchFamily="18" charset="0"/>
              </a:rPr>
              <a:t>dưới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mực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nước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biển</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36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1549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200" b="1">
                <a:solidFill>
                  <a:srgbClr val="FF0000"/>
                </a:solidFill>
                <a:latin typeface="Times New Roman" panose="02020603050405020304" pitchFamily="18" charset="0"/>
                <a:cs typeface="Times New Roman" panose="02020603050405020304" pitchFamily="18" charset="0"/>
              </a:rPr>
              <a:t>1. Làm quen với số nguyên âm</a:t>
            </a:r>
          </a:p>
        </p:txBody>
      </p:sp>
      <p:sp>
        <p:nvSpPr>
          <p:cNvPr id="8195"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9" name="TextBox 4"/>
          <p:cNvSpPr txBox="1">
            <a:spLocks noChangeArrowheads="1"/>
          </p:cNvSpPr>
          <p:nvPr/>
        </p:nvSpPr>
        <p:spPr bwMode="auto">
          <a:xfrm>
            <a:off x="1727200" y="5181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sz="2400" b="1">
                <a:solidFill>
                  <a:srgbClr val="0000FF"/>
                </a:solidFill>
                <a:latin typeface="Times New Roman" panose="02020603050405020304" pitchFamily="18" charset="0"/>
                <a:cs typeface="Times New Roman" panose="02020603050405020304" pitchFamily="18" charset="0"/>
              </a:rPr>
              <a:t>Trong đời sống, để biểu diễn nhiệt độ dưới không độ, độ cao dưới mực nước biển, để thực hiện được phép trừ hai số tự nhiên… người ta cần sử dụng một loại số mới, đó là </a:t>
            </a:r>
            <a:r>
              <a:rPr lang="en-US" sz="2400" b="1">
                <a:solidFill>
                  <a:srgbClr val="FF0000"/>
                </a:solidFill>
                <a:latin typeface="Times New Roman" panose="02020603050405020304" pitchFamily="18" charset="0"/>
                <a:cs typeface="Times New Roman" panose="02020603050405020304" pitchFamily="18" charset="0"/>
              </a:rPr>
              <a:t>số nguyên âm</a:t>
            </a:r>
            <a:r>
              <a:rPr lang="en-US" sz="2400" b="1">
                <a:solidFill>
                  <a:srgbClr val="0000FF"/>
                </a:solidFill>
                <a:latin typeface="Times New Roman" panose="02020603050405020304" pitchFamily="18" charset="0"/>
                <a:cs typeface="Times New Roman" panose="02020603050405020304" pitchFamily="18" charset="0"/>
              </a:rPr>
              <a:t>.</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219200"/>
            <a:ext cx="1254125"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1447800"/>
            <a:ext cx="4837113"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8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1549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200" b="1">
                <a:solidFill>
                  <a:srgbClr val="FF0000"/>
                </a:solidFill>
                <a:latin typeface="Times New Roman" panose="02020603050405020304" pitchFamily="18" charset="0"/>
                <a:cs typeface="Times New Roman" panose="02020603050405020304" pitchFamily="18" charset="0"/>
              </a:rPr>
              <a:t>1. Làm quen với số nguyên âm</a:t>
            </a:r>
          </a:p>
        </p:txBody>
      </p:sp>
      <p:sp>
        <p:nvSpPr>
          <p:cNvPr id="9219"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9" name="TextBox 4"/>
          <p:cNvSpPr txBox="1">
            <a:spLocks noChangeArrowheads="1"/>
          </p:cNvSpPr>
          <p:nvPr/>
        </p:nvSpPr>
        <p:spPr bwMode="auto">
          <a:xfrm>
            <a:off x="1562100" y="1082675"/>
            <a:ext cx="8686800" cy="831850"/>
          </a:xfrm>
          <a:prstGeom prst="rect">
            <a:avLst/>
          </a:prstGeom>
          <a:noFill/>
          <a:ln w="9525">
            <a:solidFill>
              <a:srgbClr val="00B0F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sz="2400" b="1">
                <a:solidFill>
                  <a:prstClr val="black"/>
                </a:solidFill>
                <a:latin typeface="Times New Roman" panose="02020603050405020304" pitchFamily="18" charset="0"/>
                <a:cs typeface="Times New Roman" panose="02020603050405020304" pitchFamily="18" charset="0"/>
              </a:rPr>
              <a:t>Số nguyên âm được ghi như sau: -1; -2; -3;… và được đọc là: âm một, âm hai, âm ba… hoặc: trừ một, trừ hai, trừ ba, …</a:t>
            </a:r>
          </a:p>
        </p:txBody>
      </p:sp>
      <p:sp>
        <p:nvSpPr>
          <p:cNvPr id="9221" name="TextBox 4"/>
          <p:cNvSpPr txBox="1">
            <a:spLocks noChangeArrowheads="1"/>
          </p:cNvSpPr>
          <p:nvPr/>
        </p:nvSpPr>
        <p:spPr bwMode="auto">
          <a:xfrm>
            <a:off x="1524000" y="2438401"/>
            <a:ext cx="9410700"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a:solidFill>
                  <a:srgbClr val="00B050"/>
                </a:solidFill>
                <a:latin typeface="Times New Roman" panose="02020603050405020304" pitchFamily="18" charset="0"/>
                <a:cs typeface="Times New Roman" panose="02020603050405020304" pitchFamily="18" charset="0"/>
              </a:rPr>
              <a:t>TH1:</a:t>
            </a:r>
            <a:r>
              <a:rPr lang="en-US" sz="2700" b="1">
                <a:solidFill>
                  <a:srgbClr val="FF0000"/>
                </a:solidFill>
                <a:latin typeface="Times New Roman" panose="02020603050405020304" pitchFamily="18" charset="0"/>
                <a:cs typeface="Times New Roman" panose="02020603050405020304" pitchFamily="18" charset="0"/>
              </a:rPr>
              <a:t> </a:t>
            </a:r>
            <a:r>
              <a:rPr lang="en-US" sz="2700" b="1">
                <a:solidFill>
                  <a:prstClr val="black"/>
                </a:solidFill>
                <a:latin typeface="Times New Roman" panose="02020603050405020304" pitchFamily="18" charset="0"/>
                <a:cs typeface="Times New Roman" panose="02020603050405020304" pitchFamily="18" charset="0"/>
              </a:rPr>
              <a:t>Đọc các số  nguyên âm chỉ nhiệt độ dưới 0</a:t>
            </a:r>
            <a:r>
              <a:rPr lang="en-US" sz="2700" b="1" baseline="30000">
                <a:solidFill>
                  <a:prstClr val="black"/>
                </a:solidFill>
                <a:latin typeface="Times New Roman" panose="02020603050405020304" pitchFamily="18" charset="0"/>
                <a:cs typeface="Times New Roman" panose="02020603050405020304" pitchFamily="18" charset="0"/>
              </a:rPr>
              <a:t>0</a:t>
            </a:r>
            <a:r>
              <a:rPr lang="en-US" sz="2700" b="1">
                <a:solidFill>
                  <a:prstClr val="black"/>
                </a:solidFill>
                <a:latin typeface="Times New Roman" panose="02020603050405020304" pitchFamily="18" charset="0"/>
                <a:cs typeface="Times New Roman" panose="02020603050405020304" pitchFamily="18" charset="0"/>
              </a:rPr>
              <a:t>C sau đây:</a:t>
            </a:r>
          </a:p>
          <a:p>
            <a:pPr eaLnBrk="1" fontAlgn="base" hangingPunct="1">
              <a:lnSpc>
                <a:spcPct val="150000"/>
              </a:lnSpc>
              <a:spcBef>
                <a:spcPct val="0"/>
              </a:spcBef>
              <a:spcAft>
                <a:spcPct val="0"/>
              </a:spcAft>
            </a:pPr>
            <a:r>
              <a:rPr lang="en-US" sz="2700" b="1">
                <a:solidFill>
                  <a:srgbClr val="FF0000"/>
                </a:solidFill>
                <a:latin typeface="Times New Roman" panose="02020603050405020304" pitchFamily="18" charset="0"/>
                <a:cs typeface="Times New Roman" panose="02020603050405020304" pitchFamily="18" charset="0"/>
              </a:rPr>
              <a:t>                         -4</a:t>
            </a:r>
            <a:r>
              <a:rPr lang="en-US" sz="2700" b="1" baseline="30000">
                <a:solidFill>
                  <a:srgbClr val="FF0000"/>
                </a:solidFill>
                <a:latin typeface="Times New Roman" panose="02020603050405020304" pitchFamily="18" charset="0"/>
                <a:cs typeface="Times New Roman" panose="02020603050405020304" pitchFamily="18" charset="0"/>
              </a:rPr>
              <a:t>0</a:t>
            </a:r>
            <a:r>
              <a:rPr lang="en-US" sz="2700" b="1">
                <a:solidFill>
                  <a:srgbClr val="FF0000"/>
                </a:solidFill>
                <a:latin typeface="Times New Roman" panose="02020603050405020304" pitchFamily="18" charset="0"/>
                <a:cs typeface="Times New Roman" panose="02020603050405020304" pitchFamily="18" charset="0"/>
              </a:rPr>
              <a:t>C;  -10</a:t>
            </a:r>
            <a:r>
              <a:rPr lang="en-US" sz="2700" b="1" baseline="30000">
                <a:solidFill>
                  <a:srgbClr val="FF0000"/>
                </a:solidFill>
                <a:latin typeface="Times New Roman" panose="02020603050405020304" pitchFamily="18" charset="0"/>
                <a:cs typeface="Times New Roman" panose="02020603050405020304" pitchFamily="18" charset="0"/>
              </a:rPr>
              <a:t>0</a:t>
            </a:r>
            <a:r>
              <a:rPr lang="en-US" sz="2700" b="1">
                <a:solidFill>
                  <a:srgbClr val="FF0000"/>
                </a:solidFill>
                <a:latin typeface="Times New Roman" panose="02020603050405020304" pitchFamily="18" charset="0"/>
                <a:cs typeface="Times New Roman" panose="02020603050405020304" pitchFamily="18" charset="0"/>
              </a:rPr>
              <a:t>C;   -23</a:t>
            </a:r>
            <a:r>
              <a:rPr lang="en-US" sz="2700" b="1" baseline="30000">
                <a:solidFill>
                  <a:srgbClr val="FF0000"/>
                </a:solidFill>
                <a:latin typeface="Times New Roman" panose="02020603050405020304" pitchFamily="18" charset="0"/>
                <a:cs typeface="Times New Roman" panose="02020603050405020304" pitchFamily="18" charset="0"/>
              </a:rPr>
              <a:t>0</a:t>
            </a:r>
            <a:r>
              <a:rPr lang="en-US" sz="2700" b="1">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99659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arn(inVertical)">
                                      <p:cBhvr>
                                        <p:cTn id="1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1549400" y="498475"/>
            <a:ext cx="678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200" b="1">
                <a:solidFill>
                  <a:srgbClr val="FF0000"/>
                </a:solidFill>
                <a:latin typeface="Times New Roman" panose="02020603050405020304" pitchFamily="18" charset="0"/>
                <a:cs typeface="Times New Roman" panose="02020603050405020304" pitchFamily="18" charset="0"/>
              </a:rPr>
              <a:t>2. Tập hợp số nguyên</a:t>
            </a:r>
          </a:p>
        </p:txBody>
      </p:sp>
      <p:sp>
        <p:nvSpPr>
          <p:cNvPr id="10243" name="TextBox 3"/>
          <p:cNvSpPr txBox="1">
            <a:spLocks noChangeArrowheads="1"/>
          </p:cNvSpPr>
          <p:nvPr/>
        </p:nvSpPr>
        <p:spPr bwMode="auto">
          <a:xfrm>
            <a:off x="1549401" y="26988"/>
            <a:ext cx="9070975" cy="4619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sz="2400" b="1">
                <a:solidFill>
                  <a:prstClr val="white"/>
                </a:solidFill>
                <a:latin typeface="Times New Roman" panose="02020603050405020304" pitchFamily="18" charset="0"/>
                <a:cs typeface="Times New Roman" panose="02020603050405020304" pitchFamily="18" charset="0"/>
              </a:rPr>
              <a:t>BÀI 1:  SỐ NGUYÊN ÂM VÀ TẬP HỢP CÁC SỐ NGUYÊN</a:t>
            </a:r>
          </a:p>
        </p:txBody>
      </p:sp>
      <p:sp>
        <p:nvSpPr>
          <p:cNvPr id="8" name="TextBox 4"/>
          <p:cNvSpPr txBox="1">
            <a:spLocks noChangeArrowheads="1"/>
          </p:cNvSpPr>
          <p:nvPr/>
        </p:nvSpPr>
        <p:spPr bwMode="auto">
          <a:xfrm>
            <a:off x="2057400" y="1152526"/>
            <a:ext cx="44084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a:solidFill>
                  <a:prstClr val="black"/>
                </a:solidFill>
                <a:latin typeface="Times New Roman" panose="02020603050405020304" pitchFamily="18" charset="0"/>
                <a:cs typeface="Times New Roman" panose="02020603050405020304" pitchFamily="18" charset="0"/>
              </a:rPr>
              <a:t>N = {0; 1; 2; 3; …}  </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4851400" y="1143001"/>
            <a:ext cx="4408488"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a:solidFill>
                  <a:prstClr val="black"/>
                </a:solidFill>
                <a:latin typeface="Times New Roman" panose="02020603050405020304" pitchFamily="18" charset="0"/>
                <a:cs typeface="Times New Roman" panose="02020603050405020304" pitchFamily="18" charset="0"/>
              </a:rPr>
              <a:t>là tập hợp số tự nhiên</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7" name="TextBox 4"/>
          <p:cNvSpPr txBox="1">
            <a:spLocks noChangeArrowheads="1"/>
          </p:cNvSpPr>
          <p:nvPr/>
        </p:nvSpPr>
        <p:spPr bwMode="auto">
          <a:xfrm>
            <a:off x="2032000" y="1755776"/>
            <a:ext cx="6121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a:solidFill>
                  <a:prstClr val="black"/>
                </a:solidFill>
                <a:latin typeface="Times New Roman" panose="02020603050405020304" pitchFamily="18" charset="0"/>
                <a:cs typeface="Times New Roman" panose="02020603050405020304" pitchFamily="18" charset="0"/>
              </a:rPr>
              <a:t>Z = {…; -3; -2; -1; 0; 1; 2; 3; …}  </a:t>
            </a:r>
            <a:endParaRPr lang="en-US" sz="2700" b="1">
              <a:solidFill>
                <a:srgbClr val="FF0000"/>
              </a:solidFill>
              <a:latin typeface="Times New Roman" panose="02020603050405020304" pitchFamily="18" charset="0"/>
              <a:cs typeface="Times New Roman" panose="02020603050405020304" pitchFamily="18" charset="0"/>
            </a:endParaRPr>
          </a:p>
        </p:txBody>
      </p:sp>
      <p:sp>
        <p:nvSpPr>
          <p:cNvPr id="10" name="TextBox 4"/>
          <p:cNvSpPr txBox="1">
            <a:spLocks noChangeArrowheads="1"/>
          </p:cNvSpPr>
          <p:nvPr/>
        </p:nvSpPr>
        <p:spPr bwMode="auto">
          <a:xfrm>
            <a:off x="2756263" y="2563044"/>
            <a:ext cx="6254750" cy="715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sz="2700" b="1" dirty="0" err="1">
                <a:solidFill>
                  <a:prstClr val="black"/>
                </a:solidFill>
                <a:latin typeface="Times New Roman" panose="02020603050405020304" pitchFamily="18" charset="0"/>
                <a:cs typeface="Times New Roman" panose="02020603050405020304" pitchFamily="18" charset="0"/>
              </a:rPr>
              <a:t>Tập</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hợp</a:t>
            </a:r>
            <a:r>
              <a:rPr lang="en-US" sz="2700" b="1" dirty="0">
                <a:solidFill>
                  <a:prstClr val="black"/>
                </a:solidFill>
                <a:latin typeface="Times New Roman" panose="02020603050405020304" pitchFamily="18" charset="0"/>
                <a:cs typeface="Times New Roman" panose="02020603050405020304" pitchFamily="18" charset="0"/>
              </a:rPr>
              <a:t> Z </a:t>
            </a:r>
            <a:r>
              <a:rPr lang="en-US" sz="2700" b="1" dirty="0" err="1">
                <a:solidFill>
                  <a:prstClr val="black"/>
                </a:solidFill>
                <a:latin typeface="Times New Roman" panose="02020603050405020304" pitchFamily="18" charset="0"/>
                <a:cs typeface="Times New Roman" panose="02020603050405020304" pitchFamily="18" charset="0"/>
              </a:rPr>
              <a:t>gồm</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những</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loại</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số</a:t>
            </a:r>
            <a:r>
              <a:rPr lang="en-US" sz="2700" b="1" dirty="0">
                <a:solidFill>
                  <a:prstClr val="black"/>
                </a:solidFill>
                <a:latin typeface="Times New Roman" panose="02020603050405020304" pitchFamily="18" charset="0"/>
                <a:cs typeface="Times New Roman" panose="02020603050405020304" pitchFamily="18" charset="0"/>
              </a:rPr>
              <a:t> </a:t>
            </a:r>
            <a:r>
              <a:rPr lang="en-US" sz="2700" b="1" dirty="0" err="1">
                <a:solidFill>
                  <a:prstClr val="black"/>
                </a:solidFill>
                <a:latin typeface="Times New Roman" panose="02020603050405020304" pitchFamily="18" charset="0"/>
                <a:cs typeface="Times New Roman" panose="02020603050405020304" pitchFamily="18" charset="0"/>
              </a:rPr>
              <a:t>nào</a:t>
            </a:r>
            <a:r>
              <a:rPr lang="en-US" sz="2700" b="1" dirty="0">
                <a:solidFill>
                  <a:prstClr val="black"/>
                </a:solidFill>
                <a:latin typeface="Times New Roman" panose="02020603050405020304" pitchFamily="18" charset="0"/>
                <a:cs typeface="Times New Roman" panose="02020603050405020304" pitchFamily="18" charset="0"/>
              </a:rPr>
              <a:t>?</a:t>
            </a:r>
            <a:endParaRPr lang="en-US" sz="2700" b="1" dirty="0">
              <a:solidFill>
                <a:srgbClr val="FF0000"/>
              </a:solidFill>
              <a:latin typeface="Times New Roman" panose="02020603050405020304" pitchFamily="18" charset="0"/>
              <a:cs typeface="Times New Roman" panose="02020603050405020304" pitchFamily="18" charset="0"/>
            </a:endParaRPr>
          </a:p>
        </p:txBody>
      </p:sp>
      <p:sp>
        <p:nvSpPr>
          <p:cNvPr id="11" name="TextBox 4"/>
          <p:cNvSpPr txBox="1">
            <a:spLocks noChangeArrowheads="1"/>
          </p:cNvSpPr>
          <p:nvPr/>
        </p:nvSpPr>
        <p:spPr bwMode="auto">
          <a:xfrm>
            <a:off x="1549400" y="3421446"/>
            <a:ext cx="8940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Các</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số</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tự</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nhiên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khác</a:t>
            </a:r>
            <a:r>
              <a:rPr lang="en-US" sz="2700" dirty="0">
                <a:solidFill>
                  <a:srgbClr val="0000FF"/>
                </a:solidFill>
                <a:latin typeface="Times New Roman" panose="02020603050405020304" pitchFamily="18" charset="0"/>
                <a:cs typeface="Times New Roman" panose="02020603050405020304" pitchFamily="18" charset="0"/>
              </a:rPr>
              <a:t> 0 </a:t>
            </a:r>
            <a:r>
              <a:rPr lang="en-US" sz="2700" dirty="0" err="1">
                <a:solidFill>
                  <a:srgbClr val="0000FF"/>
                </a:solidFill>
                <a:latin typeface="Times New Roman" panose="02020603050405020304" pitchFamily="18" charset="0"/>
                <a:cs typeface="Times New Roman" panose="02020603050405020304" pitchFamily="18" charset="0"/>
              </a:rPr>
              <a:t>còn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được</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gọi</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là</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các</a:t>
            </a:r>
            <a:r>
              <a:rPr lang="en-US" sz="2700"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số</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nguyên</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dương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viết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là</a:t>
            </a:r>
            <a:r>
              <a:rPr lang="en-US" sz="2700" dirty="0">
                <a:solidFill>
                  <a:srgbClr val="0000FF"/>
                </a:solidFill>
                <a:latin typeface="Times New Roman" panose="02020603050405020304" pitchFamily="18" charset="0"/>
                <a:cs typeface="Times New Roman" panose="02020603050405020304" pitchFamily="18" charset="0"/>
              </a:rPr>
              <a:t>: +1; +2; +3;… </a:t>
            </a:r>
            <a:r>
              <a:rPr lang="en-US" sz="2700" dirty="0" err="1">
                <a:solidFill>
                  <a:srgbClr val="0000FF"/>
                </a:solidFill>
                <a:latin typeface="Times New Roman" panose="02020603050405020304" pitchFamily="18" charset="0"/>
                <a:cs typeface="Times New Roman" panose="02020603050405020304" pitchFamily="18" charset="0"/>
              </a:rPr>
              <a:t>hoặc</a:t>
            </a:r>
            <a:r>
              <a:rPr lang="en-US" sz="2700" dirty="0">
                <a:solidFill>
                  <a:srgbClr val="0000FF"/>
                </a:solidFill>
                <a:latin typeface="Times New Roman" panose="02020603050405020304" pitchFamily="18" charset="0"/>
                <a:cs typeface="Times New Roman" panose="02020603050405020304" pitchFamily="18" charset="0"/>
              </a:rPr>
              <a:t> 1; 2; 3; …</a:t>
            </a:r>
          </a:p>
        </p:txBody>
      </p:sp>
      <p:sp>
        <p:nvSpPr>
          <p:cNvPr id="12" name="TextBox 4"/>
          <p:cNvSpPr txBox="1">
            <a:spLocks noChangeArrowheads="1"/>
          </p:cNvSpPr>
          <p:nvPr/>
        </p:nvSpPr>
        <p:spPr bwMode="auto">
          <a:xfrm>
            <a:off x="1627551" y="4387059"/>
            <a:ext cx="8715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Các</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số</a:t>
            </a:r>
            <a:r>
              <a:rPr lang="en-US" sz="2700" dirty="0">
                <a:solidFill>
                  <a:srgbClr val="0000FF"/>
                </a:solidFill>
                <a:latin typeface="Times New Roman" panose="02020603050405020304" pitchFamily="18" charset="0"/>
                <a:cs typeface="Times New Roman" panose="02020603050405020304" pitchFamily="18" charset="0"/>
              </a:rPr>
              <a:t> -1; -2; -3; … </a:t>
            </a:r>
            <a:r>
              <a:rPr lang="en-US" sz="2700" dirty="0" err="1">
                <a:solidFill>
                  <a:srgbClr val="0000FF"/>
                </a:solidFill>
                <a:latin typeface="Times New Roman" panose="02020603050405020304" pitchFamily="18" charset="0"/>
                <a:cs typeface="Times New Roman" panose="02020603050405020304" pitchFamily="18" charset="0"/>
              </a:rPr>
              <a:t>là</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các</a:t>
            </a:r>
            <a:r>
              <a:rPr lang="en-US" sz="2700"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số</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nguyên</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âm</a:t>
            </a:r>
            <a:r>
              <a:rPr lang="en-US" sz="2700" dirty="0">
                <a:solidFill>
                  <a:srgbClr val="0000FF"/>
                </a:solidFill>
                <a:latin typeface="Times New Roman" panose="02020603050405020304" pitchFamily="18" charset="0"/>
                <a:cs typeface="Times New Roman" panose="02020603050405020304" pitchFamily="18" charset="0"/>
              </a:rPr>
              <a:t>.</a:t>
            </a:r>
          </a:p>
        </p:txBody>
      </p:sp>
      <p:sp>
        <p:nvSpPr>
          <p:cNvPr id="13" name="TextBox 4"/>
          <p:cNvSpPr txBox="1">
            <a:spLocks noChangeArrowheads="1"/>
          </p:cNvSpPr>
          <p:nvPr/>
        </p:nvSpPr>
        <p:spPr bwMode="auto">
          <a:xfrm>
            <a:off x="1627551" y="4977605"/>
            <a:ext cx="8715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Số</a:t>
            </a:r>
            <a:r>
              <a:rPr lang="en-US" sz="2700" dirty="0">
                <a:solidFill>
                  <a:srgbClr val="0000FF"/>
                </a:solidFill>
                <a:latin typeface="Times New Roman" panose="02020603050405020304" pitchFamily="18" charset="0"/>
                <a:cs typeface="Times New Roman" panose="02020603050405020304" pitchFamily="18" charset="0"/>
              </a:rPr>
              <a:t> 0 </a:t>
            </a:r>
            <a:r>
              <a:rPr lang="en-US" sz="2700" dirty="0" err="1">
                <a:solidFill>
                  <a:srgbClr val="0000FF"/>
                </a:solidFill>
                <a:latin typeface="Times New Roman" panose="02020603050405020304" pitchFamily="18" charset="0"/>
                <a:cs typeface="Times New Roman" panose="02020603050405020304" pitchFamily="18" charset="0"/>
              </a:rPr>
              <a:t>không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phải</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là</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số</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nguyên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dương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và</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cũng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không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phải</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là</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số</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nguyên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âm</a:t>
            </a:r>
            <a:r>
              <a:rPr lang="en-US" sz="27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40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10" grpId="0" animBg="1"/>
      <p:bldP spid="10" grpId="1" animBg="1"/>
      <p:bldP spid="11" grpId="0"/>
      <p:bldP spid="12" grpId="0"/>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1593</Words>
  <Application>Microsoft Office PowerPoint</Application>
  <PresentationFormat>Widescreen</PresentationFormat>
  <Paragraphs>198</Paragraphs>
  <Slides>28</Slides>
  <Notes>0</Notes>
  <HiddenSlides>0</HiddenSlides>
  <MMClips>0</MMClips>
  <ScaleCrop>false</ScaleCrop>
  <HeadingPairs>
    <vt:vector size="6" baseType="variant">
      <vt:variant>
        <vt:lpstr>Fonts Used</vt:lpstr>
      </vt:variant>
      <vt:variant>
        <vt:i4>6</vt:i4>
      </vt:variant>
      <vt:variant>
        <vt:lpstr>Theme</vt:lpstr>
      </vt:variant>
      <vt:variant>
        <vt:i4>28</vt:i4>
      </vt:variant>
      <vt:variant>
        <vt:lpstr>Slide Titles</vt:lpstr>
      </vt:variant>
      <vt:variant>
        <vt:i4>28</vt:i4>
      </vt:variant>
    </vt:vector>
  </HeadingPairs>
  <TitlesOfParts>
    <vt:vector size="62" baseType="lpstr">
      <vt:lpstr>Arial</vt:lpstr>
      <vt:lpstr>Calibri</vt:lpstr>
      <vt:lpstr>Tahoma</vt:lpstr>
      <vt:lpstr>Times New Roman</vt:lpstr>
      <vt:lpstr>Trebuchet MS</vt:lpstr>
      <vt:lpstr>Wingdings 3</vt:lpstr>
      <vt:lpstr>1_Office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Facet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2022-07-21T09:47:49Z</dcterms:created>
  <dcterms:modified xsi:type="dcterms:W3CDTF">2022-07-27T06:22:08Z</dcterms:modified>
</cp:coreProperties>
</file>