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FF33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/>
    <p:restoredTop sz="94660"/>
  </p:normalViewPr>
  <p:slideViewPr>
    <p:cSldViewPr showGuides="1"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4" y="5517232"/>
            <a:ext cx="9102716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4" y="176899"/>
            <a:ext cx="912964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634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17525" y="2203450"/>
          <a:ext cx="2654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3" imgW="2641600" imgH="889000" progId="Equation.DSMT4">
                  <p:embed/>
                </p:oleObj>
              </mc:Choice>
              <mc:Fallback>
                <p:oleObj r:id="rId3" imgW="2641600" imgH="889000" progId="Equation.DSMT4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25" y="2203450"/>
                        <a:ext cx="2654300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/>
          <p:nvPr/>
        </p:nvSpPr>
        <p:spPr>
          <a:xfrm>
            <a:off x="381000" y="990600"/>
            <a:ext cx="777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BÀI TẬP</a:t>
            </a:r>
            <a:r>
              <a:rPr lang="en-US" altLang="en-US" sz="2800" b="1" dirty="0"/>
              <a:t>:  </a:t>
            </a:r>
            <a:r>
              <a:rPr lang="en-US" altLang="en-US" sz="2800" b="1" u="sng" dirty="0">
                <a:solidFill>
                  <a:srgbClr val="FF0000"/>
                </a:solidFill>
              </a:rPr>
              <a:t>Bài 42 trang 54 SGK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603250" y="1562100"/>
            <a:ext cx="784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Làm tính chia: </a:t>
            </a: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3357563" y="2241550"/>
          <a:ext cx="1581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5" imgW="1574800" imgH="825500" progId="Equation.DSMT4">
                  <p:embed/>
                </p:oleObj>
              </mc:Choice>
              <mc:Fallback>
                <p:oleObj r:id="rId5" imgW="1574800" imgH="825500" progId="Equation.DSMT4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7563" y="2241550"/>
                        <a:ext cx="1581150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3360738" y="3181350"/>
          <a:ext cx="1544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7" imgW="1536700" imgH="787400" progId="Equation.DSMT4">
                  <p:embed/>
                </p:oleObj>
              </mc:Choice>
              <mc:Fallback>
                <p:oleObj r:id="rId7" imgW="1536700" imgH="787400" progId="Equation.DSMT4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0738" y="3181350"/>
                        <a:ext cx="1544637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3359150" y="4016375"/>
          <a:ext cx="9572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9" imgW="951865" imgH="786765" progId="Equation.DSMT4">
                  <p:embed/>
                </p:oleObj>
              </mc:Choice>
              <mc:Fallback>
                <p:oleObj r:id="rId9" imgW="951865" imgH="786765" progId="Equation.DSMT4">
                  <p:embed/>
                  <p:pic>
                    <p:nvPicPr>
                      <p:cNvPr id="0" name="Picture 31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59150" y="4016375"/>
                        <a:ext cx="957263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49275" y="2238375"/>
          <a:ext cx="252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3" imgW="2513330" imgH="723900" progId="Equation.DSMT4">
                  <p:embed/>
                </p:oleObj>
              </mc:Choice>
              <mc:Fallback>
                <p:oleObj r:id="rId3" imgW="2513330" imgH="723900" progId="Equation.DSMT4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2238375"/>
                        <a:ext cx="25273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/>
          <p:nvPr/>
        </p:nvSpPr>
        <p:spPr>
          <a:xfrm>
            <a:off x="381000" y="1143000"/>
            <a:ext cx="5651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u="sng" dirty="0"/>
              <a:t>Bài tập:</a:t>
            </a:r>
            <a:r>
              <a:rPr lang="en-US" altLang="en-US" sz="1800" b="1" u="sng" dirty="0"/>
              <a:t> </a:t>
            </a:r>
            <a:r>
              <a:rPr lang="en-US" altLang="en-US" sz="1800" b="1" dirty="0"/>
              <a:t>  </a:t>
            </a:r>
            <a:r>
              <a:rPr lang="en-US" altLang="en-US" sz="2400" b="1" u="sng" dirty="0">
                <a:solidFill>
                  <a:srgbClr val="FF0000"/>
                </a:solidFill>
              </a:rPr>
              <a:t>Bài 43 trang 54 SGK</a:t>
            </a:r>
          </a:p>
        </p:txBody>
      </p:sp>
      <p:sp>
        <p:nvSpPr>
          <p:cNvPr id="16392" name="Text Box 8"/>
          <p:cNvSpPr txBox="1"/>
          <p:nvPr/>
        </p:nvSpPr>
        <p:spPr>
          <a:xfrm>
            <a:off x="603250" y="1662113"/>
            <a:ext cx="7848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1" dirty="0"/>
              <a:t>Làm tính chia: 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124200" y="2286000"/>
          <a:ext cx="2286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5" imgW="2273300" imgH="723900" progId="Equation.DSMT4">
                  <p:embed/>
                </p:oleObj>
              </mc:Choice>
              <mc:Fallback>
                <p:oleObj r:id="rId5" imgW="2273300" imgH="723900" progId="Equation.DSMT4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2286000"/>
                        <a:ext cx="228600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124200" y="3124200"/>
          <a:ext cx="2527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7" imgW="2514600" imgH="787400" progId="Equation.DSMT4">
                  <p:embed/>
                </p:oleObj>
              </mc:Choice>
              <mc:Fallback>
                <p:oleObj r:id="rId7" imgW="2514600" imgH="787400" progId="Equation.DSMT4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3124200"/>
                        <a:ext cx="252730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3200400" y="4038600"/>
          <a:ext cx="1466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9" imgW="1460500" imgH="787400" progId="Equation.DSMT4">
                  <p:embed/>
                </p:oleObj>
              </mc:Choice>
              <mc:Fallback>
                <p:oleObj r:id="rId9" imgW="1460500" imgH="787400" progId="Equation.DSMT4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4038600"/>
                        <a:ext cx="146685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200400" y="4876800"/>
          <a:ext cx="14176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11" imgW="1409065" imgH="723900" progId="Equation.DSMT4">
                  <p:embed/>
                </p:oleObj>
              </mc:Choice>
              <mc:Fallback>
                <p:oleObj r:id="rId11" imgW="1409065" imgH="723900" progId="Equation.DSMT4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0400" y="4876800"/>
                        <a:ext cx="141763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3"/>
          <p:cNvSpPr/>
          <p:nvPr/>
        </p:nvSpPr>
        <p:spPr>
          <a:xfrm>
            <a:off x="0" y="0"/>
            <a:ext cx="868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457200" y="1968500"/>
            <a:ext cx="8534400" cy="9461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1/ BÀI VỪA HỌC:</a:t>
            </a:r>
            <a:r>
              <a:rPr lang="en-US" altLang="en-US" sz="2800" b="1" dirty="0"/>
              <a:t>* Học khái niệm về phân thức nghịch đảo, quy tắc chia phân thức.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1905000" y="1139825"/>
            <a:ext cx="5562600" cy="6413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/>
              <a:t>HƯỚNG DẪN VỀ NHÀ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457200" y="2895600"/>
            <a:ext cx="8534400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* Xem và làm lại các bài tập đã làm.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457200" y="3416300"/>
            <a:ext cx="8534400" cy="5191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* Làm bài tập 42b; 43b, c; 44 trang 54 SGK.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609600" y="3797300"/>
            <a:ext cx="8534400" cy="30845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just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2/ BÀI VỪA HỌC:</a:t>
            </a:r>
          </a:p>
          <a:p>
            <a:pPr marL="342900" lvl="0" indent="-342900" algn="just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* Đọc trước bài </a:t>
            </a:r>
          </a:p>
          <a:p>
            <a:pPr marL="342900" lvl="0" indent="-342900" algn="ctr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“Biến đổi các biểu thức hữu tỉ. Giá trị của phân thức”.</a:t>
            </a: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-Biểu thức hữu tỉ là biểu thức như thế nào?</a:t>
            </a:r>
          </a:p>
          <a:p>
            <a:pPr marL="342900" lvl="0" indent="-34290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-Giá trị của một phân thức</a:t>
            </a:r>
          </a:p>
        </p:txBody>
      </p:sp>
      <p:sp>
        <p:nvSpPr>
          <p:cNvPr id="12295" name="Rectangle 1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/>
          <p:nvPr/>
        </p:nvSpPr>
        <p:spPr>
          <a:xfrm>
            <a:off x="5181600" y="4191000"/>
            <a:ext cx="3352800" cy="3124200"/>
          </a:xfrm>
          <a:prstGeom prst="cloudCallout">
            <a:avLst>
              <a:gd name="adj1" fmla="val -88921"/>
              <a:gd name="adj2" fmla="val -33333"/>
            </a:avLst>
          </a:pr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Hai phân thức này gọi là nghịch đảo của nhau</a:t>
            </a: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33400" y="5181600"/>
          <a:ext cx="407828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4064000" imgH="1244600" progId="Equation.DSMT4">
                  <p:embed/>
                </p:oleObj>
              </mc:Choice>
              <mc:Fallback>
                <p:oleObj r:id="rId3" imgW="4064000" imgH="12446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5181600"/>
                        <a:ext cx="4078288" cy="124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914400" y="4038600"/>
          <a:ext cx="2895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5" imgW="1955165" imgH="774065" progId="Equation.DSMT4">
                  <p:embed/>
                </p:oleObj>
              </mc:Choice>
              <mc:Fallback>
                <p:oleObj r:id="rId5" imgW="1955165" imgH="774065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4038600"/>
                        <a:ext cx="289560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13"/>
          <p:cNvSpPr txBox="1"/>
          <p:nvPr/>
        </p:nvSpPr>
        <p:spPr>
          <a:xfrm rot="10800000" flipV="1">
            <a:off x="685800" y="668050"/>
            <a:ext cx="80835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-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  <p:sp>
        <p:nvSpPr>
          <p:cNvPr id="2054" name="Text Box 14"/>
          <p:cNvSpPr txBox="1"/>
          <p:nvPr/>
        </p:nvSpPr>
        <p:spPr>
          <a:xfrm>
            <a:off x="990600" y="2133600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1/ PHÂN THỨC NGHỊCH ĐẢO:</a:t>
            </a:r>
          </a:p>
        </p:txBody>
      </p:sp>
      <p:sp>
        <p:nvSpPr>
          <p:cNvPr id="2055" name="Text Box 15"/>
          <p:cNvSpPr txBox="1"/>
          <p:nvPr/>
        </p:nvSpPr>
        <p:spPr>
          <a:xfrm>
            <a:off x="685800" y="3048000"/>
            <a:ext cx="800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?1/ Làm tính nhân phân thức:</a:t>
            </a:r>
            <a:r>
              <a:rPr lang="en-US" altLang="en-US" sz="1800" dirty="0"/>
              <a:t>  </a:t>
            </a:r>
          </a:p>
        </p:txBody>
      </p:sp>
      <p:graphicFrame>
        <p:nvGraphicFramePr>
          <p:cNvPr id="2056" name="Object 16"/>
          <p:cNvGraphicFramePr>
            <a:graphicFrameLocks noChangeAspect="1"/>
          </p:cNvGraphicFramePr>
          <p:nvPr/>
        </p:nvGraphicFramePr>
        <p:xfrm>
          <a:off x="4876800" y="2819400"/>
          <a:ext cx="2895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7" imgW="1955165" imgH="774065" progId="Equation.DSMT4">
                  <p:embed/>
                </p:oleObj>
              </mc:Choice>
              <mc:Fallback>
                <p:oleObj r:id="rId7" imgW="1955165" imgH="774065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2819400"/>
                        <a:ext cx="289560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381000" y="2057400"/>
            <a:ext cx="8382000" cy="1277938"/>
          </a:xfrm>
          <a:prstGeom prst="rect">
            <a:avLst/>
          </a:prstGeom>
          <a:noFill/>
          <a:ln w="28575" cap="flat" cmpd="sng">
            <a:solidFill>
              <a:srgbClr val="FF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b="1" dirty="0"/>
              <a:t>Hai phân thức được</a:t>
            </a:r>
            <a:r>
              <a:rPr lang="en-US" altLang="en-US" sz="4400" b="1" dirty="0"/>
              <a:t> </a:t>
            </a:r>
            <a:r>
              <a:rPr lang="en-US" altLang="en-US" b="1" dirty="0"/>
              <a:t>gọi là nghịch đảo của nhau nếu tích của chúng bằng 1</a:t>
            </a:r>
          </a:p>
        </p:txBody>
      </p:sp>
      <p:sp>
        <p:nvSpPr>
          <p:cNvPr id="7184" name="Rectangle 16"/>
          <p:cNvSpPr/>
          <p:nvPr/>
        </p:nvSpPr>
        <p:spPr>
          <a:xfrm>
            <a:off x="457200" y="3352800"/>
            <a:ext cx="81041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Những phân thức nào thì có phân thức nghịch đảo? </a:t>
            </a:r>
          </a:p>
        </p:txBody>
      </p:sp>
      <p:sp>
        <p:nvSpPr>
          <p:cNvPr id="7185" name="Rectangle 17"/>
          <p:cNvSpPr/>
          <p:nvPr/>
        </p:nvSpPr>
        <p:spPr>
          <a:xfrm>
            <a:off x="609600" y="3962400"/>
            <a:ext cx="7467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Nếu       là một phân thức   khác 0 thì nghịch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đảo của phân thức       là phân thức nào?</a:t>
            </a:r>
            <a:r>
              <a:rPr lang="en-US" altLang="en-US" sz="2800" dirty="0"/>
              <a:t>  </a:t>
            </a:r>
          </a:p>
        </p:txBody>
      </p: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1447800" y="3810000"/>
          <a:ext cx="363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215900" imgH="508000" progId="Equation.DSMT4">
                  <p:embed/>
                </p:oleObj>
              </mc:Choice>
              <mc:Fallback>
                <p:oleObj r:id="rId3" imgW="215900" imgH="5080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810000"/>
                        <a:ext cx="363538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581400" y="4648200"/>
          <a:ext cx="363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5" imgW="215900" imgH="508000" progId="Equation.DSMT4">
                  <p:embed/>
                </p:oleObj>
              </mc:Choice>
              <mc:Fallback>
                <p:oleObj r:id="rId5" imgW="215900" imgH="5080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4648200"/>
                        <a:ext cx="363538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22"/>
          <p:cNvSpPr/>
          <p:nvPr/>
        </p:nvSpPr>
        <p:spPr>
          <a:xfrm>
            <a:off x="533400" y="304800"/>
            <a:ext cx="8153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-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  <p:sp>
        <p:nvSpPr>
          <p:cNvPr id="3080" name="Rectangle 23"/>
          <p:cNvSpPr/>
          <p:nvPr/>
        </p:nvSpPr>
        <p:spPr>
          <a:xfrm>
            <a:off x="685800" y="1476375"/>
            <a:ext cx="50276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1/ PHÂN THỨC NGHỊCH ĐẢO: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84" grpId="0"/>
      <p:bldP spid="7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/>
          <p:nvPr/>
        </p:nvSpPr>
        <p:spPr>
          <a:xfrm>
            <a:off x="685800" y="2514600"/>
            <a:ext cx="1965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Tổng quát: </a:t>
            </a: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905000" y="3200400"/>
          <a:ext cx="8937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888365" imgH="723900" progId="Equation.DSMT4">
                  <p:embed/>
                </p:oleObj>
              </mc:Choice>
              <mc:Fallback>
                <p:oleObj r:id="rId3" imgW="888365" imgH="7239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3200400"/>
                        <a:ext cx="893763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3"/>
          <p:cNvSpPr txBox="1"/>
          <p:nvPr/>
        </p:nvSpPr>
        <p:spPr>
          <a:xfrm>
            <a:off x="1066800" y="32766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Nếu </a:t>
            </a:r>
          </a:p>
        </p:txBody>
      </p:sp>
      <p:sp>
        <p:nvSpPr>
          <p:cNvPr id="8206" name="Text Box 14"/>
          <p:cNvSpPr txBox="1"/>
          <p:nvPr/>
        </p:nvSpPr>
        <p:spPr>
          <a:xfrm>
            <a:off x="2819400" y="32004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thì</a:t>
            </a:r>
            <a:r>
              <a:rPr lang="en-US" altLang="en-US" sz="2200" b="1" dirty="0"/>
              <a:t>  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3657600" y="3124200"/>
          <a:ext cx="13128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5" imgW="1307465" imgH="723900" progId="Equation.DSMT4">
                  <p:embed/>
                </p:oleObj>
              </mc:Choice>
              <mc:Fallback>
                <p:oleObj r:id="rId5" imgW="1307465" imgH="7239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00" y="3124200"/>
                        <a:ext cx="1312863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7467600" y="41148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7" imgW="304800" imgH="723900" progId="Equation.DSMT4">
                  <p:embed/>
                </p:oleObj>
              </mc:Choice>
              <mc:Fallback>
                <p:oleObj r:id="rId7" imgW="304800" imgH="7239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7600" y="41148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990600" y="40386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9" imgW="304800" imgH="723900" progId="Equation.DSMT4">
                  <p:embed/>
                </p:oleObj>
              </mc:Choice>
              <mc:Fallback>
                <p:oleObj r:id="rId9" imgW="304800" imgH="7239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0386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18"/>
          <p:cNvSpPr txBox="1"/>
          <p:nvPr/>
        </p:nvSpPr>
        <p:spPr>
          <a:xfrm>
            <a:off x="1371600" y="4191000"/>
            <a:ext cx="617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là phân thức nghịch đảo của phân thức  </a:t>
            </a:r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990600" y="48768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11" imgW="304800" imgH="723900" progId="Equation.DSMT4">
                  <p:embed/>
                </p:oleObj>
              </mc:Choice>
              <mc:Fallback>
                <p:oleObj r:id="rId11" imgW="304800" imgH="7239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0600" y="48768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 Box 20"/>
          <p:cNvSpPr txBox="1"/>
          <p:nvPr/>
        </p:nvSpPr>
        <p:spPr>
          <a:xfrm>
            <a:off x="1447800" y="4953000"/>
            <a:ext cx="66579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là phân thức nghịch đảo của phân thức  </a:t>
            </a: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7620000" y="48768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13" imgW="304800" imgH="723900" progId="Equation.DSMT4">
                  <p:embed/>
                </p:oleObj>
              </mc:Choice>
              <mc:Fallback>
                <p:oleObj r:id="rId13" imgW="304800" imgH="7239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0000" y="48768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762000" y="57150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15" imgW="304800" imgH="723900" progId="Equation.DSMT4">
                  <p:embed/>
                </p:oleObj>
              </mc:Choice>
              <mc:Fallback>
                <p:oleObj r:id="rId15" imgW="304800" imgH="7239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000" y="57150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Text Box 23"/>
          <p:cNvSpPr txBox="1"/>
          <p:nvPr/>
        </p:nvSpPr>
        <p:spPr>
          <a:xfrm>
            <a:off x="1295400" y="579120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và </a:t>
            </a:r>
          </a:p>
        </p:txBody>
      </p:sp>
      <p:graphicFrame>
        <p:nvGraphicFramePr>
          <p:cNvPr id="8216" name="Object 24"/>
          <p:cNvGraphicFramePr>
            <a:graphicFrameLocks noChangeAspect="1"/>
          </p:cNvGraphicFramePr>
          <p:nvPr/>
        </p:nvGraphicFramePr>
        <p:xfrm>
          <a:off x="2057400" y="57150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17" imgW="304800" imgH="723900" progId="Equation.DSMT4">
                  <p:embed/>
                </p:oleObj>
              </mc:Choice>
              <mc:Fallback>
                <p:oleObj r:id="rId17" imgW="304800" imgH="7239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57150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7" name="Text Box 25"/>
          <p:cNvSpPr txBox="1"/>
          <p:nvPr/>
        </p:nvSpPr>
        <p:spPr>
          <a:xfrm>
            <a:off x="2438400" y="5791200"/>
            <a:ext cx="61245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là hai phân thức nghịch đảo của  nhau.</a:t>
            </a:r>
          </a:p>
        </p:txBody>
      </p:sp>
      <p:sp>
        <p:nvSpPr>
          <p:cNvPr id="4113" name="Rectangle 27"/>
          <p:cNvSpPr/>
          <p:nvPr/>
        </p:nvSpPr>
        <p:spPr>
          <a:xfrm>
            <a:off x="381000" y="0"/>
            <a:ext cx="8305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  <p:sp>
        <p:nvSpPr>
          <p:cNvPr id="4114" name="Rectangle 28"/>
          <p:cNvSpPr/>
          <p:nvPr/>
        </p:nvSpPr>
        <p:spPr>
          <a:xfrm>
            <a:off x="457200" y="1755775"/>
            <a:ext cx="43370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1/ PHÂN THỨC NGHỊCH ĐẢO: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5" grpId="0"/>
      <p:bldP spid="8206" grpId="0"/>
      <p:bldP spid="8210" grpId="0"/>
      <p:bldP spid="8212" grpId="0"/>
      <p:bldP spid="8215" grpId="0"/>
      <p:bldP spid="8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/>
          <p:nvPr/>
        </p:nvSpPr>
        <p:spPr>
          <a:xfrm>
            <a:off x="152400" y="1219200"/>
            <a:ext cx="899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?2 Tìm phân thức nghịch đảo của các phân thức sau  </a:t>
            </a:r>
          </a:p>
        </p:txBody>
      </p:sp>
      <p:graphicFrame>
        <p:nvGraphicFramePr>
          <p:cNvPr id="9259" name="Group 43"/>
          <p:cNvGraphicFramePr>
            <a:graphicFrameLocks noGrp="1"/>
          </p:cNvGraphicFramePr>
          <p:nvPr/>
        </p:nvGraphicFramePr>
        <p:xfrm>
          <a:off x="361950" y="1752600"/>
          <a:ext cx="8610600" cy="3016250"/>
        </p:xfrm>
        <a:graphic>
          <a:graphicData uri="http://schemas.openxmlformats.org/drawingml/2006/table">
            <a:tbl>
              <a:tblPr/>
              <a:tblGrid>
                <a:gridCol w="172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Cho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thức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thức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nghịch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đảo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43" name="Object 34"/>
          <p:cNvGraphicFramePr>
            <a:graphicFrameLocks noChangeAspect="1"/>
          </p:cNvGraphicFramePr>
          <p:nvPr/>
        </p:nvGraphicFramePr>
        <p:xfrm>
          <a:off x="2743200" y="1981200"/>
          <a:ext cx="765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761365" imgH="761365" progId="Equation.DSMT4">
                  <p:embed/>
                </p:oleObj>
              </mc:Choice>
              <mc:Fallback>
                <p:oleObj r:id="rId3" imgW="761365" imgH="761365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981200"/>
                        <a:ext cx="765175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4" name="Object 35"/>
          <p:cNvGraphicFramePr>
            <a:graphicFrameLocks noChangeAspect="1"/>
          </p:cNvGraphicFramePr>
          <p:nvPr/>
        </p:nvGraphicFramePr>
        <p:xfrm>
          <a:off x="4089400" y="2057400"/>
          <a:ext cx="13001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1295400" imgH="762000" progId="Equation.DSMT4">
                  <p:embed/>
                </p:oleObj>
              </mc:Choice>
              <mc:Fallback>
                <p:oleObj r:id="rId5" imgW="1295400" imgH="76200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9400" y="2057400"/>
                        <a:ext cx="1300163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5" name="Object 36"/>
          <p:cNvGraphicFramePr>
            <a:graphicFrameLocks noChangeAspect="1"/>
          </p:cNvGraphicFramePr>
          <p:nvPr/>
        </p:nvGraphicFramePr>
        <p:xfrm>
          <a:off x="5994400" y="2057400"/>
          <a:ext cx="7000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7" imgW="698500" imgH="723900" progId="Equation.DSMT4">
                  <p:embed/>
                </p:oleObj>
              </mc:Choice>
              <mc:Fallback>
                <p:oleObj r:id="rId7" imgW="698500" imgH="7239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2057400"/>
                        <a:ext cx="7000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4" name="Object 38"/>
          <p:cNvGraphicFramePr>
            <a:graphicFrameLocks noChangeAspect="1"/>
          </p:cNvGraphicFramePr>
          <p:nvPr/>
        </p:nvGraphicFramePr>
        <p:xfrm>
          <a:off x="2527300" y="3429000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9" imgW="762000" imgH="787400" progId="Equation.DSMT4">
                  <p:embed/>
                </p:oleObj>
              </mc:Choice>
              <mc:Fallback>
                <p:oleObj r:id="rId9" imgW="762000" imgH="7874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27300" y="3429000"/>
                        <a:ext cx="766763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5" name="Object 39"/>
          <p:cNvGraphicFramePr>
            <a:graphicFrameLocks noChangeAspect="1"/>
          </p:cNvGraphicFramePr>
          <p:nvPr/>
        </p:nvGraphicFramePr>
        <p:xfrm>
          <a:off x="4038600" y="3352800"/>
          <a:ext cx="13001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11" imgW="1295400" imgH="736600" progId="Equation.DSMT4">
                  <p:embed/>
                </p:oleObj>
              </mc:Choice>
              <mc:Fallback>
                <p:oleObj r:id="rId11" imgW="1295400" imgH="736600" progId="Equation.DSMT4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38600" y="3352800"/>
                        <a:ext cx="1300163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" name="Object 41"/>
          <p:cNvGraphicFramePr>
            <a:graphicFrameLocks noChangeAspect="1"/>
          </p:cNvGraphicFramePr>
          <p:nvPr/>
        </p:nvGraphicFramePr>
        <p:xfrm>
          <a:off x="7543800" y="3276600"/>
          <a:ext cx="877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13" imgW="876300" imgH="736600" progId="Equation.DSMT4">
                  <p:embed/>
                </p:oleObj>
              </mc:Choice>
              <mc:Fallback>
                <p:oleObj r:id="rId13" imgW="876300" imgH="7366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43800" y="3276600"/>
                        <a:ext cx="877888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Rectangle 45"/>
          <p:cNvSpPr/>
          <p:nvPr/>
        </p:nvSpPr>
        <p:spPr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150" name="Text Box 46"/>
          <p:cNvSpPr txBox="1"/>
          <p:nvPr/>
        </p:nvSpPr>
        <p:spPr>
          <a:xfrm>
            <a:off x="7467600" y="2133600"/>
            <a:ext cx="12255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/>
              <a:t>3x + 2</a:t>
            </a:r>
          </a:p>
        </p:txBody>
      </p:sp>
      <p:sp>
        <p:nvSpPr>
          <p:cNvPr id="9263" name="Text Box 47"/>
          <p:cNvSpPr txBox="1"/>
          <p:nvPr/>
        </p:nvSpPr>
        <p:spPr>
          <a:xfrm>
            <a:off x="5943600" y="3352800"/>
            <a:ext cx="9286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6600FF"/>
                </a:solidFill>
              </a:rPr>
              <a:t>x - 2</a:t>
            </a:r>
          </a:p>
        </p:txBody>
      </p:sp>
      <p:sp>
        <p:nvSpPr>
          <p:cNvPr id="5152" name="Rectangle 48"/>
          <p:cNvSpPr/>
          <p:nvPr/>
        </p:nvSpPr>
        <p:spPr>
          <a:xfrm>
            <a:off x="533400" y="0"/>
            <a:ext cx="807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/>
          <p:nvPr/>
        </p:nvSpPr>
        <p:spPr>
          <a:xfrm>
            <a:off x="381000" y="0"/>
            <a:ext cx="8458200" cy="14619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800" b="1" dirty="0"/>
          </a:p>
        </p:txBody>
      </p:sp>
      <p:sp>
        <p:nvSpPr>
          <p:cNvPr id="11270" name="Text Box 6"/>
          <p:cNvSpPr txBox="1"/>
          <p:nvPr/>
        </p:nvSpPr>
        <p:spPr>
          <a:xfrm>
            <a:off x="-390525" y="2474913"/>
            <a:ext cx="86106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200" b="1" dirty="0"/>
              <a:t>	Muốn chia phân thức      cho phân thức       khác 0, ta 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5441950" y="2314575"/>
          <a:ext cx="2936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292100" imgH="723900" progId="Equation.DSMT4">
                  <p:embed/>
                </p:oleObj>
              </mc:Choice>
              <mc:Fallback>
                <p:oleObj r:id="rId3" imgW="292100" imgH="7239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1950" y="2314575"/>
                        <a:ext cx="2936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271838" y="2324100"/>
          <a:ext cx="3063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304800" imgH="723900" progId="Equation.DSMT4">
                  <p:embed/>
                </p:oleObj>
              </mc:Choice>
              <mc:Fallback>
                <p:oleObj r:id="rId5" imgW="304800" imgH="723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1838" y="2324100"/>
                        <a:ext cx="306387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/>
          <p:nvPr/>
        </p:nvSpPr>
        <p:spPr>
          <a:xfrm>
            <a:off x="533400" y="3105150"/>
            <a:ext cx="86106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200" b="1" dirty="0"/>
              <a:t>nhân      với phân thức </a:t>
            </a:r>
            <a:r>
              <a:rPr lang="en-US" altLang="en-US" sz="2200" b="1" dirty="0">
                <a:solidFill>
                  <a:srgbClr val="FF0000"/>
                </a:solidFill>
              </a:rPr>
              <a:t>nghịch đảo </a:t>
            </a:r>
            <a:r>
              <a:rPr lang="en-US" altLang="en-US" sz="2200" b="1" dirty="0"/>
              <a:t>của</a:t>
            </a: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1301750" y="2986088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7" imgW="304800" imgH="723900" progId="Equation.DSMT4">
                  <p:embed/>
                </p:oleObj>
              </mc:Choice>
              <mc:Fallback>
                <p:oleObj r:id="rId7" imgW="304800" imgH="7239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1750" y="2986088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5210175" y="2971800"/>
          <a:ext cx="2936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9" imgW="292100" imgH="723900" progId="Equation.DSMT4">
                  <p:embed/>
                </p:oleObj>
              </mc:Choice>
              <mc:Fallback>
                <p:oleObj r:id="rId9" imgW="292100" imgH="7239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0175" y="2971800"/>
                        <a:ext cx="2936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2209800" y="3695700"/>
          <a:ext cx="3063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11" imgW="304800" imgH="723900" progId="Equation.DSMT4">
                  <p:embed/>
                </p:oleObj>
              </mc:Choice>
              <mc:Fallback>
                <p:oleObj r:id="rId11" imgW="304800" imgH="7239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3695700"/>
                        <a:ext cx="306388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2590800" y="3676650"/>
          <a:ext cx="422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13" imgW="419100" imgH="723900" progId="Equation.DSMT4">
                  <p:embed/>
                </p:oleObj>
              </mc:Choice>
              <mc:Fallback>
                <p:oleObj r:id="rId13" imgW="419100" imgH="723900" progId="Equation.DSMT4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0800" y="3676650"/>
                        <a:ext cx="422275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3082925" y="3711575"/>
          <a:ext cx="9842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15" imgW="977900" imgH="736600" progId="Equation.DSMT4">
                  <p:embed/>
                </p:oleObj>
              </mc:Choice>
              <mc:Fallback>
                <p:oleObj r:id="rId15" imgW="977900" imgH="7366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82925" y="3711575"/>
                        <a:ext cx="984250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4633913" y="3778250"/>
          <a:ext cx="10842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17" imgW="1078865" imgH="812165" progId="Equation.DSMT4">
                  <p:embed/>
                </p:oleObj>
              </mc:Choice>
              <mc:Fallback>
                <p:oleObj r:id="rId17" imgW="1078865" imgH="812165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33913" y="3778250"/>
                        <a:ext cx="1084262" cy="81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6"/>
          <p:cNvSpPr/>
          <p:nvPr/>
        </p:nvSpPr>
        <p:spPr>
          <a:xfrm>
            <a:off x="298450" y="2301875"/>
            <a:ext cx="8458200" cy="2286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1281" name="Text Box 17"/>
          <p:cNvSpPr txBox="1"/>
          <p:nvPr/>
        </p:nvSpPr>
        <p:spPr>
          <a:xfrm>
            <a:off x="1220788" y="5470525"/>
            <a:ext cx="35433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/>
              <a:t>Thực chất phép chia cũng chính là phép nhân</a:t>
            </a:r>
          </a:p>
        </p:txBody>
      </p:sp>
      <p:sp>
        <p:nvSpPr>
          <p:cNvPr id="11282" name="AutoShape 18"/>
          <p:cNvSpPr/>
          <p:nvPr/>
        </p:nvSpPr>
        <p:spPr>
          <a:xfrm>
            <a:off x="1219200" y="4953000"/>
            <a:ext cx="3657600" cy="1905000"/>
          </a:xfrm>
          <a:prstGeom prst="wedgeEllipseCallout">
            <a:avLst>
              <a:gd name="adj1" fmla="val -10981"/>
              <a:gd name="adj2" fmla="val -8933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1283" name="AutoShape 19"/>
          <p:cNvSpPr/>
          <p:nvPr/>
        </p:nvSpPr>
        <p:spPr>
          <a:xfrm>
            <a:off x="1219200" y="4953000"/>
            <a:ext cx="3657600" cy="1905000"/>
          </a:xfrm>
          <a:prstGeom prst="wedgeEllipseCallout">
            <a:avLst>
              <a:gd name="adj1" fmla="val 16755"/>
              <a:gd name="adj2" fmla="val -9075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161" name="Rectangle 20"/>
          <p:cNvSpPr/>
          <p:nvPr/>
        </p:nvSpPr>
        <p:spPr>
          <a:xfrm>
            <a:off x="457200" y="1143000"/>
            <a:ext cx="4541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1/ PHÂN THỨC NGHỊCH ĐẢO:</a:t>
            </a:r>
          </a:p>
        </p:txBody>
      </p:sp>
      <p:sp>
        <p:nvSpPr>
          <p:cNvPr id="6162" name="Text Box 21"/>
          <p:cNvSpPr txBox="1"/>
          <p:nvPr/>
        </p:nvSpPr>
        <p:spPr>
          <a:xfrm>
            <a:off x="457200" y="15240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2/ PHÉP CHIA:</a:t>
            </a:r>
          </a:p>
        </p:txBody>
      </p:sp>
      <p:sp>
        <p:nvSpPr>
          <p:cNvPr id="6163" name="Text Box 22"/>
          <p:cNvSpPr txBox="1"/>
          <p:nvPr/>
        </p:nvSpPr>
        <p:spPr>
          <a:xfrm>
            <a:off x="533400" y="1828800"/>
            <a:ext cx="175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rgbClr val="6600FF"/>
                </a:solidFill>
              </a:rPr>
              <a:t>Quy tắc: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3" grpId="0"/>
      <p:bldP spid="11280" grpId="0" animBg="1"/>
      <p:bldP spid="11281" grpId="0"/>
      <p:bldP spid="11282" grpId="0" animBg="1"/>
      <p:bldP spid="112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/>
          <p:nvPr/>
        </p:nvSpPr>
        <p:spPr>
          <a:xfrm>
            <a:off x="228600" y="28956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?3 Làm tính chia:  </a:t>
            </a:r>
          </a:p>
        </p:txBody>
      </p:sp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3124200" y="2867025"/>
          <a:ext cx="10334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3" imgW="1028065" imgH="761365" progId="Equation.DSMT4">
                  <p:embed/>
                </p:oleObj>
              </mc:Choice>
              <mc:Fallback>
                <p:oleObj r:id="rId3" imgW="1028065" imgH="761365" progId="Equation.DSMT4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867025"/>
                        <a:ext cx="1033463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2" name="Object 24"/>
          <p:cNvGraphicFramePr>
            <a:graphicFrameLocks noChangeAspect="1"/>
          </p:cNvGraphicFramePr>
          <p:nvPr/>
        </p:nvGraphicFramePr>
        <p:xfrm>
          <a:off x="4162425" y="2876550"/>
          <a:ext cx="1006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5" imgW="1002665" imgH="735965" progId="Equation.DSMT4">
                  <p:embed/>
                </p:oleObj>
              </mc:Choice>
              <mc:Fallback>
                <p:oleObj r:id="rId5" imgW="1002665" imgH="735965" progId="Equation.DSMT4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2425" y="2876550"/>
                        <a:ext cx="1006475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25"/>
          <p:cNvGraphicFramePr>
            <a:graphicFrameLocks noChangeAspect="1"/>
          </p:cNvGraphicFramePr>
          <p:nvPr/>
        </p:nvGraphicFramePr>
        <p:xfrm>
          <a:off x="2286000" y="3829050"/>
          <a:ext cx="1006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7" imgW="1002665" imgH="735965" progId="Equation.DSMT4">
                  <p:embed/>
                </p:oleObj>
              </mc:Choice>
              <mc:Fallback>
                <p:oleObj r:id="rId7" imgW="1002665" imgH="735965" progId="Equation.DSMT4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3829050"/>
                        <a:ext cx="1006475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914400" y="3795713"/>
          <a:ext cx="13319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9" imgW="1320165" imgH="761365" progId="Equation.DSMT4">
                  <p:embed/>
                </p:oleObj>
              </mc:Choice>
              <mc:Fallback>
                <p:oleObj r:id="rId9" imgW="1320165" imgH="761365" progId="Equation.DSMT4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3795713"/>
                        <a:ext cx="1331913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4800600" y="3810000"/>
          <a:ext cx="993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11" imgW="989965" imgH="723900" progId="Equation.DSMT4">
                  <p:embed/>
                </p:oleObj>
              </mc:Choice>
              <mc:Fallback>
                <p:oleObj r:id="rId11" imgW="989965" imgH="723900" progId="Equation.DSMT4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0600" y="3810000"/>
                        <a:ext cx="993775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3438525" y="3776663"/>
          <a:ext cx="1276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13" imgW="1269365" imgH="761365" progId="Equation.DSMT4">
                  <p:embed/>
                </p:oleObj>
              </mc:Choice>
              <mc:Fallback>
                <p:oleObj r:id="rId13" imgW="1269365" imgH="761365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38525" y="3776663"/>
                        <a:ext cx="127635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" name="Object 30"/>
          <p:cNvGraphicFramePr>
            <a:graphicFrameLocks noChangeAspect="1"/>
          </p:cNvGraphicFramePr>
          <p:nvPr/>
        </p:nvGraphicFramePr>
        <p:xfrm>
          <a:off x="5791200" y="3810000"/>
          <a:ext cx="26431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15" imgW="2628900" imgH="787400" progId="Equation.DSMT4">
                  <p:embed/>
                </p:oleObj>
              </mc:Choice>
              <mc:Fallback>
                <p:oleObj r:id="rId15" imgW="2628900" imgH="787400" progId="Equation.DSMT4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1200" y="3810000"/>
                        <a:ext cx="2643188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9" name="Object 31"/>
          <p:cNvGraphicFramePr>
            <a:graphicFrameLocks noChangeAspect="1"/>
          </p:cNvGraphicFramePr>
          <p:nvPr/>
        </p:nvGraphicFramePr>
        <p:xfrm>
          <a:off x="5886450" y="4648200"/>
          <a:ext cx="14271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r:id="rId17" imgW="1422400" imgH="787400" progId="Equation.DSMT4">
                  <p:embed/>
                </p:oleObj>
              </mc:Choice>
              <mc:Fallback>
                <p:oleObj r:id="rId17" imgW="1422400" imgH="787400" progId="Equation.DSMT4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86450" y="4648200"/>
                        <a:ext cx="1427163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0" name="Object 32"/>
          <p:cNvGraphicFramePr>
            <a:graphicFrameLocks noChangeAspect="1"/>
          </p:cNvGraphicFramePr>
          <p:nvPr/>
        </p:nvGraphicFramePr>
        <p:xfrm>
          <a:off x="7391400" y="4648200"/>
          <a:ext cx="1136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19" imgW="1130300" imgH="736600" progId="Equation.DSMT4">
                  <p:embed/>
                </p:oleObj>
              </mc:Choice>
              <mc:Fallback>
                <p:oleObj r:id="rId19" imgW="1130300" imgH="736600" progId="Equation.DSMT4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91400" y="4648200"/>
                        <a:ext cx="1136650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2" name="Text Box 34"/>
          <p:cNvSpPr txBox="1"/>
          <p:nvPr/>
        </p:nvSpPr>
        <p:spPr>
          <a:xfrm>
            <a:off x="214313" y="3948113"/>
            <a:ext cx="8429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Giải:</a:t>
            </a:r>
          </a:p>
        </p:txBody>
      </p:sp>
      <p:sp>
        <p:nvSpPr>
          <p:cNvPr id="12323" name="Text Box 35"/>
          <p:cNvSpPr txBox="1"/>
          <p:nvPr/>
        </p:nvSpPr>
        <p:spPr>
          <a:xfrm>
            <a:off x="762000" y="5605463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/>
              <a:t>b) (x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 + 1) : (x + 2)   </a:t>
            </a:r>
          </a:p>
        </p:txBody>
      </p:sp>
      <p:sp>
        <p:nvSpPr>
          <p:cNvPr id="12324" name="Text Box 36"/>
          <p:cNvSpPr txBox="1"/>
          <p:nvPr/>
        </p:nvSpPr>
        <p:spPr>
          <a:xfrm>
            <a:off x="2971800" y="5635625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200" b="1" dirty="0"/>
              <a:t>   </a:t>
            </a:r>
            <a:r>
              <a:rPr lang="en-US" altLang="en-US" sz="2400" b="1" dirty="0"/>
              <a:t>= (x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 + 1) </a:t>
            </a:r>
          </a:p>
        </p:txBody>
      </p:sp>
      <p:graphicFrame>
        <p:nvGraphicFramePr>
          <p:cNvPr id="12325" name="Object 37"/>
          <p:cNvGraphicFramePr>
            <a:graphicFrameLocks noChangeAspect="1"/>
          </p:cNvGraphicFramePr>
          <p:nvPr/>
        </p:nvGraphicFramePr>
        <p:xfrm>
          <a:off x="4529138" y="5514975"/>
          <a:ext cx="8048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21" imgW="799465" imgH="723900" progId="Equation.DSMT4">
                  <p:embed/>
                </p:oleObj>
              </mc:Choice>
              <mc:Fallback>
                <p:oleObj r:id="rId21" imgW="799465" imgH="723900" progId="Equation.DSMT4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529138" y="5514975"/>
                        <a:ext cx="804862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6" name="Object 38"/>
          <p:cNvGraphicFramePr>
            <a:graphicFrameLocks noChangeAspect="1"/>
          </p:cNvGraphicFramePr>
          <p:nvPr/>
        </p:nvGraphicFramePr>
        <p:xfrm>
          <a:off x="5419725" y="5500688"/>
          <a:ext cx="10334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r:id="rId23" imgW="1028065" imgH="761365" progId="Equation.DSMT4">
                  <p:embed/>
                </p:oleObj>
              </mc:Choice>
              <mc:Fallback>
                <p:oleObj r:id="rId23" imgW="1028065" imgH="761365" progId="Equation.DSMT4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19725" y="5500688"/>
                        <a:ext cx="1033463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Text Box 40"/>
          <p:cNvSpPr txBox="1"/>
          <p:nvPr/>
        </p:nvSpPr>
        <p:spPr>
          <a:xfrm>
            <a:off x="381000" y="0"/>
            <a:ext cx="8458200" cy="14619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800" b="1" dirty="0"/>
          </a:p>
        </p:txBody>
      </p:sp>
      <p:sp>
        <p:nvSpPr>
          <p:cNvPr id="7186" name="Rectangle 41"/>
          <p:cNvSpPr/>
          <p:nvPr/>
        </p:nvSpPr>
        <p:spPr>
          <a:xfrm>
            <a:off x="457200" y="1143000"/>
            <a:ext cx="4541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1/ PHÂN THỨC NGHỊCH ĐẢO:</a:t>
            </a:r>
          </a:p>
        </p:txBody>
      </p:sp>
      <p:sp>
        <p:nvSpPr>
          <p:cNvPr id="7187" name="Text Box 43"/>
          <p:cNvSpPr txBox="1"/>
          <p:nvPr/>
        </p:nvSpPr>
        <p:spPr>
          <a:xfrm>
            <a:off x="457200" y="15240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2/ PHÉP CHIA: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22" grpId="0"/>
      <p:bldP spid="12323" grpId="0"/>
      <p:bldP spid="12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/>
          <p:nvPr/>
        </p:nvSpPr>
        <p:spPr>
          <a:xfrm>
            <a:off x="533400" y="9144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Áp dụng:</a:t>
            </a:r>
            <a:r>
              <a:rPr lang="en-US" altLang="en-US" sz="2200" b="1" dirty="0"/>
              <a:t>  </a:t>
            </a:r>
          </a:p>
        </p:txBody>
      </p:sp>
      <p:sp>
        <p:nvSpPr>
          <p:cNvPr id="13318" name="Text Box 6"/>
          <p:cNvSpPr txBox="1"/>
          <p:nvPr/>
        </p:nvSpPr>
        <p:spPr>
          <a:xfrm>
            <a:off x="685800" y="12954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?4 Làm tính chia:  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692169"/>
              </p:ext>
            </p:extLst>
          </p:nvPr>
        </p:nvGraphicFramePr>
        <p:xfrm>
          <a:off x="914400" y="1755775"/>
          <a:ext cx="17478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3" imgW="1739900" imgH="825500" progId="Equation.DSMT4">
                  <p:embed/>
                </p:oleObj>
              </mc:Choice>
              <mc:Fallback>
                <p:oleObj r:id="rId3" imgW="1739900" imgH="825500" progId="Equation.DSMT4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755775"/>
                        <a:ext cx="1747838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711200" y="2543175"/>
          <a:ext cx="22971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5" imgW="2286000" imgH="889000" progId="Equation.DSMT4">
                  <p:embed/>
                </p:oleObj>
              </mc:Choice>
              <mc:Fallback>
                <p:oleObj r:id="rId5" imgW="2286000" imgH="889000" progId="Equation.DSMT4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200" y="2543175"/>
                        <a:ext cx="2297113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698500" y="3400425"/>
          <a:ext cx="22717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7" imgW="2260600" imgH="889000" progId="Equation.DSMT4">
                  <p:embed/>
                </p:oleObj>
              </mc:Choice>
              <mc:Fallback>
                <p:oleObj r:id="rId7" imgW="2260600" imgH="889000" progId="Equation.DSMT4">
                  <p:embed/>
                  <p:pic>
                    <p:nvPicPr>
                      <p:cNvPr id="0" name="Picture 31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500" y="3400425"/>
                        <a:ext cx="2271713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704850" y="4356100"/>
          <a:ext cx="125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9" imgW="1244600" imgH="787400" progId="Equation.DSMT4">
                  <p:embed/>
                </p:oleObj>
              </mc:Choice>
              <mc:Fallback>
                <p:oleObj r:id="rId9" imgW="1244600" imgH="787400" progId="Equation.DSMT4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850" y="4356100"/>
                        <a:ext cx="125095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692150" y="5270500"/>
          <a:ext cx="1225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11" imgW="1219200" imgH="787400" progId="Equation.DSMT4">
                  <p:embed/>
                </p:oleObj>
              </mc:Choice>
              <mc:Fallback>
                <p:oleObj r:id="rId11" imgW="1219200" imgH="787400" progId="Equation.DSMT4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2150" y="5270500"/>
                        <a:ext cx="122555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2063750" y="5524500"/>
          <a:ext cx="3825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13" imgW="381000" imgH="279400" progId="Equation.DSMT4">
                  <p:embed/>
                </p:oleObj>
              </mc:Choice>
              <mc:Fallback>
                <p:oleObj r:id="rId13" imgW="381000" imgH="279400" progId="Equation.DSMT4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63750" y="5524500"/>
                        <a:ext cx="382588" cy="27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083175" y="1762125"/>
          <a:ext cx="17478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15" imgW="1739900" imgH="825500" progId="Equation.DSMT4">
                  <p:embed/>
                </p:oleObj>
              </mc:Choice>
              <mc:Fallback>
                <p:oleObj r:id="rId15" imgW="1739900" imgH="825500" progId="Equation.DSMT4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83175" y="1762125"/>
                        <a:ext cx="1747838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4859338" y="2581275"/>
          <a:ext cx="19272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17" imgW="1917700" imgH="825500" progId="Equation.DSMT4">
                  <p:embed/>
                </p:oleObj>
              </mc:Choice>
              <mc:Fallback>
                <p:oleObj r:id="rId17" imgW="1917700" imgH="825500" progId="Equation.DSMT4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59338" y="2581275"/>
                        <a:ext cx="1927225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4872038" y="3438525"/>
          <a:ext cx="16462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r:id="rId19" imgW="1638300" imgH="825500" progId="Equation.DSMT4">
                  <p:embed/>
                </p:oleObj>
              </mc:Choice>
              <mc:Fallback>
                <p:oleObj r:id="rId19" imgW="1638300" imgH="825500" progId="Equation.DSMT4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72038" y="3438525"/>
                        <a:ext cx="1646237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856163" y="4276725"/>
          <a:ext cx="16954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21" imgW="1689100" imgH="825500" progId="Equation.DSMT4">
                  <p:embed/>
                </p:oleObj>
              </mc:Choice>
              <mc:Fallback>
                <p:oleObj r:id="rId21" imgW="1689100" imgH="825500" progId="Equation.DSMT4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56163" y="4276725"/>
                        <a:ext cx="1695450" cy="825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Line 17"/>
          <p:cNvSpPr/>
          <p:nvPr/>
        </p:nvSpPr>
        <p:spPr>
          <a:xfrm>
            <a:off x="4038600" y="914400"/>
            <a:ext cx="0" cy="594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0" name="Text Box 18"/>
          <p:cNvSpPr txBox="1"/>
          <p:nvPr/>
        </p:nvSpPr>
        <p:spPr>
          <a:xfrm>
            <a:off x="4495800" y="11430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Cách khác:</a:t>
            </a:r>
            <a:r>
              <a:rPr lang="en-US" altLang="en-US" sz="2200" b="1" dirty="0"/>
              <a:t>  </a:t>
            </a:r>
          </a:p>
        </p:txBody>
      </p:sp>
      <p:sp>
        <p:nvSpPr>
          <p:cNvPr id="8208" name="Rectangle 19"/>
          <p:cNvSpPr/>
          <p:nvPr/>
        </p:nvSpPr>
        <p:spPr>
          <a:xfrm>
            <a:off x="304800" y="0"/>
            <a:ext cx="80772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6600FF"/>
                </a:solidFill>
              </a:rPr>
              <a:t> </a:t>
            </a:r>
            <a:r>
              <a:rPr lang="en-US" altLang="en-US" dirty="0">
                <a:solidFill>
                  <a:srgbClr val="6600FF"/>
                </a:solidFill>
              </a:rPr>
              <a:t>PHÉP CHIA CÁC PHÂN THỨC ĐẠI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/>
          <p:nvPr/>
        </p:nvSpPr>
        <p:spPr>
          <a:xfrm>
            <a:off x="533400" y="538163"/>
            <a:ext cx="3429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u="sng" dirty="0"/>
              <a:t>Chú ý: 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779588" y="1930400"/>
          <a:ext cx="1212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1205865" imgH="723900" progId="Equation.DSMT4">
                  <p:embed/>
                </p:oleObj>
              </mc:Choice>
              <mc:Fallback>
                <p:oleObj r:id="rId3" imgW="1205865" imgH="723900" progId="Equation.DSMT4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9588" y="1930400"/>
                        <a:ext cx="1212850" cy="72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/>
          <p:nvPr/>
        </p:nvSpPr>
        <p:spPr>
          <a:xfrm>
            <a:off x="304800" y="1014413"/>
            <a:ext cx="830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Đối với phép chia nhiều phân thức ta có thể thực hiện như sau: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3136900" y="1924050"/>
          <a:ext cx="1390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5" imgW="1384300" imgH="736600" progId="Equation.DSMT4">
                  <p:embed/>
                </p:oleObj>
              </mc:Choice>
              <mc:Fallback>
                <p:oleObj r:id="rId5" imgW="1384300" imgH="736600" progId="Equation.DSMT4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6900" y="1924050"/>
                        <a:ext cx="1390650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784725" y="1924050"/>
          <a:ext cx="10477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7" imgW="1041400" imgH="736600" progId="Equation.DSMT4">
                  <p:embed/>
                </p:oleObj>
              </mc:Choice>
              <mc:Fallback>
                <p:oleObj r:id="rId7" imgW="1041400" imgH="736600" progId="Equation.DSMT4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4725" y="1924050"/>
                        <a:ext cx="1047750" cy="73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644650" y="3178175"/>
          <a:ext cx="275272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9" imgW="2755900" imgH="2425700" progId="Equation.DSMT4">
                  <p:embed/>
                </p:oleObj>
              </mc:Choice>
              <mc:Fallback>
                <p:oleObj r:id="rId9" imgW="2755900" imgH="2425700" progId="Equation.DSMT4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4650" y="3178175"/>
                        <a:ext cx="2752725" cy="244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/>
          <p:nvPr/>
        </p:nvSpPr>
        <p:spPr>
          <a:xfrm>
            <a:off x="368300" y="2676525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Khi làm bài tập ta có thể áp dụng các công thức về dấu:</a:t>
            </a:r>
          </a:p>
        </p:txBody>
      </p:sp>
      <p:sp>
        <p:nvSpPr>
          <p:cNvPr id="9225" name="Rectangle 12"/>
          <p:cNvSpPr/>
          <p:nvPr/>
        </p:nvSpPr>
        <p:spPr>
          <a:xfrm>
            <a:off x="381000" y="0"/>
            <a:ext cx="876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6600FF"/>
                </a:solidFill>
              </a:rPr>
              <a:t>PHÉP </a:t>
            </a:r>
            <a:r>
              <a:rPr lang="en-US" altLang="en-US" sz="2800" b="1" dirty="0">
                <a:solidFill>
                  <a:srgbClr val="6600FF"/>
                </a:solidFill>
              </a:rPr>
              <a:t>CHIA CÁC PHÂN THỨC ĐẠI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1434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467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 New Roman</vt:lpstr>
      <vt:lpstr>Default Design</vt:lpstr>
      <vt:lpstr>MathType 6.0 Equation</vt:lpstr>
      <vt:lpstr>Giáo viên Toán: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60</cp:revision>
  <dcterms:created xsi:type="dcterms:W3CDTF">2011-11-25T14:07:13Z</dcterms:created>
  <dcterms:modified xsi:type="dcterms:W3CDTF">2022-08-07T14:14:11Z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