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256" r:id="rId3"/>
    <p:sldId id="258" r:id="rId4"/>
    <p:sldId id="259" r:id="rId5"/>
    <p:sldId id="260" r:id="rId6"/>
    <p:sldId id="262" r:id="rId7"/>
    <p:sldId id="263" r:id="rId8"/>
    <p:sldId id="264" r:id="rId9"/>
    <p:sldId id="265" r:id="rId10"/>
    <p:sldId id="267" r:id="rId11"/>
    <p:sldId id="269" r:id="rId12"/>
    <p:sldId id="268" r:id="rId13"/>
    <p:sldId id="270" r:id="rId14"/>
    <p:sldId id="271" r:id="rId15"/>
    <p:sldId id="274" r:id="rId16"/>
    <p:sldId id="275" r:id="rId17"/>
    <p:sldId id="272" r:id="rId18"/>
    <p:sldId id="273"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F14B-1E76-8D1B-8525-3E387A4F00E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70163D9-4B15-A2B8-E40D-E6531364972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7E1DC18-1572-35CE-1FD2-7F753B43AA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086600"/>
          </a:xfrm>
          <a:prstGeom prst="rect">
            <a:avLst/>
          </a:prstGeom>
        </p:spPr>
      </p:pic>
    </p:spTree>
    <p:extLst>
      <p:ext uri="{BB962C8B-B14F-4D97-AF65-F5344CB8AC3E}">
        <p14:creationId xmlns:p14="http://schemas.microsoft.com/office/powerpoint/2010/main" val="270208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u="sng">
                <a:solidFill>
                  <a:srgbClr val="FF0000"/>
                </a:solidFill>
                <a:latin typeface="Arial" pitchFamily="34" charset="0"/>
                <a:cs typeface="Arial" pitchFamily="34" charset="0"/>
              </a:rPr>
              <a:t>1. Đặc điểm chung của Đất Việt Nam</a:t>
            </a:r>
          </a:p>
        </p:txBody>
      </p:sp>
      <p:sp>
        <p:nvSpPr>
          <p:cNvPr id="3" name="Content Placeholder 2"/>
          <p:cNvSpPr>
            <a:spLocks noGrp="1"/>
          </p:cNvSpPr>
          <p:nvPr>
            <p:ph idx="1"/>
          </p:nvPr>
        </p:nvSpPr>
        <p:spPr>
          <a:xfrm>
            <a:off x="457200" y="1143000"/>
            <a:ext cx="8229600" cy="5410200"/>
          </a:xfrm>
        </p:spPr>
        <p:txBody>
          <a:bodyPr>
            <a:normAutofit fontScale="47500" lnSpcReduction="20000"/>
          </a:bodyPr>
          <a:lstStyle/>
          <a:p>
            <a:pPr marL="457200" indent="-457200">
              <a:buAutoNum type="alphaLcParenR"/>
            </a:pPr>
            <a:r>
              <a:rPr lang="vi-VN" sz="3800" i="1" u="sng">
                <a:latin typeface="Arial" pitchFamily="34" charset="0"/>
                <a:cs typeface="Arial" pitchFamily="34" charset="0"/>
              </a:rPr>
              <a:t>Đất nước ta rất đa dạng, thể hiện rõ tính chất nhiệt đới gió mùa ẩm của thiên nhiên Việt Nam:</a:t>
            </a:r>
            <a:endParaRPr lang="en-US" sz="3800" i="1" u="sng">
              <a:latin typeface="Arial" pitchFamily="34" charset="0"/>
              <a:cs typeface="Arial" pitchFamily="34" charset="0"/>
            </a:endParaRPr>
          </a:p>
          <a:p>
            <a:pPr marL="457200" indent="-457200">
              <a:buAutoNum type="alphaLcParenR"/>
            </a:pPr>
            <a:r>
              <a:rPr lang="en-US" sz="3800" i="1" u="sng">
                <a:latin typeface="Arial" pitchFamily="34" charset="0"/>
                <a:cs typeface="Arial" pitchFamily="34" charset="0"/>
              </a:rPr>
              <a:t>Nước ta có ba nhóm đất chính:</a:t>
            </a:r>
          </a:p>
          <a:p>
            <a:pPr marL="457200" indent="-457200">
              <a:buNone/>
            </a:pPr>
            <a:r>
              <a:rPr lang="en-US" sz="3800" b="1">
                <a:latin typeface="Arial" pitchFamily="34" charset="0"/>
                <a:cs typeface="Arial" pitchFamily="34" charset="0"/>
              </a:rPr>
              <a:t>- Đất Feralit</a:t>
            </a:r>
            <a:r>
              <a:rPr lang="en-US" sz="3800">
                <a:latin typeface="Arial" pitchFamily="34" charset="0"/>
                <a:cs typeface="Arial" pitchFamily="34" charset="0"/>
              </a:rPr>
              <a:t> phân bố ở Vùng đồi núi thấp chiếm tỉ lệ DT khoảng 65% , một số đặc tính, giá trị : </a:t>
            </a:r>
            <a:br>
              <a:rPr lang="en-US" sz="3800">
                <a:latin typeface="Arial" pitchFamily="34" charset="0"/>
                <a:cs typeface="Arial" pitchFamily="34" charset="0"/>
              </a:rPr>
            </a:br>
            <a:r>
              <a:rPr lang="en-US" sz="3800">
                <a:latin typeface="Arial" pitchFamily="34" charset="0"/>
                <a:cs typeface="Arial" pitchFamily="34" charset="0"/>
              </a:rPr>
              <a:t>+Chua, nghèo chất dinh dưỡng, nhiều sét.</a:t>
            </a:r>
            <a:br>
              <a:rPr lang="en-US" sz="3800">
                <a:latin typeface="Arial" pitchFamily="34" charset="0"/>
                <a:cs typeface="Arial" pitchFamily="34" charset="0"/>
              </a:rPr>
            </a:br>
            <a:r>
              <a:rPr lang="en-US" sz="3800">
                <a:latin typeface="Arial" pitchFamily="34" charset="0"/>
                <a:cs typeface="Arial" pitchFamily="34" charset="0"/>
              </a:rPr>
              <a:t>+ Đất có màu đỏ vàng do chứa nhiều hợp chất sắt, nhôm,thường tích tụ kết vón thành đá ong =&gt; Đất xấu ít có giá trị đối với trồng trọt.</a:t>
            </a:r>
            <a:br>
              <a:rPr lang="en-US" sz="3800">
                <a:latin typeface="Arial" pitchFamily="34" charset="0"/>
                <a:cs typeface="Arial" pitchFamily="34" charset="0"/>
              </a:rPr>
            </a:br>
            <a:r>
              <a:rPr lang="en-US" sz="3800">
                <a:latin typeface="Arial" pitchFamily="34" charset="0"/>
                <a:cs typeface="Arial" pitchFamily="34" charset="0"/>
              </a:rPr>
              <a:t>+Đất hình thành trên đá Badan, đá vôi có màu đỏ sẫm hoặc đỏ vàng, có độ phì cao, thích hợp với nhiều loại cây công nghiệp.</a:t>
            </a:r>
          </a:p>
          <a:p>
            <a:pPr marL="457200" indent="-457200">
              <a:buNone/>
            </a:pPr>
            <a:r>
              <a:rPr lang="en-US" sz="3800" b="1">
                <a:latin typeface="Arial" pitchFamily="34" charset="0"/>
                <a:cs typeface="Arial" pitchFamily="34" charset="0"/>
              </a:rPr>
              <a:t>-Đất mùn</a:t>
            </a:r>
            <a:r>
              <a:rPr lang="en-US" sz="3800">
                <a:latin typeface="Arial" pitchFamily="34" charset="0"/>
                <a:cs typeface="Arial" pitchFamily="34" charset="0"/>
              </a:rPr>
              <a:t> phân bố ở trên núi cao chiếm tỉ lệ DT khoảng 11% , một số đặc tính, giá trị </a:t>
            </a:r>
            <a:br>
              <a:rPr lang="en-US" sz="3800">
                <a:latin typeface="Arial" pitchFamily="34" charset="0"/>
                <a:cs typeface="Arial" pitchFamily="34" charset="0"/>
              </a:rPr>
            </a:br>
            <a:r>
              <a:rPr lang="en-US" sz="3800">
                <a:latin typeface="Arial" pitchFamily="34" charset="0"/>
                <a:cs typeface="Arial" pitchFamily="34" charset="0"/>
              </a:rPr>
              <a:t>+Hình thành dưới rừng cận nhiệt đới hoặc ôn đới.</a:t>
            </a:r>
            <a:br>
              <a:rPr lang="en-US" sz="3800">
                <a:latin typeface="Arial" pitchFamily="34" charset="0"/>
                <a:cs typeface="Arial" pitchFamily="34" charset="0"/>
              </a:rPr>
            </a:br>
            <a:r>
              <a:rPr lang="en-US" sz="3800">
                <a:latin typeface="Arial" pitchFamily="34" charset="0"/>
                <a:cs typeface="Arial" pitchFamily="34" charset="0"/>
              </a:rPr>
              <a:t>+Có giá trị lớn đối với việc trồng và bảo vệ rừng đầu nguồn.</a:t>
            </a:r>
          </a:p>
          <a:p>
            <a:pPr marL="457200" indent="-457200">
              <a:buNone/>
            </a:pPr>
            <a:r>
              <a:rPr lang="en-US" sz="3800" b="1">
                <a:latin typeface="Arial" pitchFamily="34" charset="0"/>
                <a:cs typeface="Arial" pitchFamily="34" charset="0"/>
              </a:rPr>
              <a:t>Đất bồi tụ phù sa</a:t>
            </a:r>
            <a:r>
              <a:rPr lang="en-US" sz="3800">
                <a:latin typeface="Arial" pitchFamily="34" charset="0"/>
                <a:cs typeface="Arial" pitchFamily="34" charset="0"/>
              </a:rPr>
              <a:t> phân bố ở vùng đồng bằng ven biển, chiếm tỉ lệ DT khoảng 24%, một số đặc tính, giá trị :</a:t>
            </a:r>
            <a:br>
              <a:rPr lang="en-US" sz="3800">
                <a:latin typeface="Arial" pitchFamily="34" charset="0"/>
                <a:cs typeface="Arial" pitchFamily="34" charset="0"/>
              </a:rPr>
            </a:br>
            <a:r>
              <a:rPr lang="en-US" sz="3800">
                <a:latin typeface="Arial" pitchFamily="34" charset="0"/>
                <a:cs typeface="Arial" pitchFamily="34" charset="0"/>
              </a:rPr>
              <a:t>+Chiếm diện tích rộng lớn, phì nhiêu: Tơi, xốp, ít chua, giàu mùn…</a:t>
            </a:r>
            <a:br>
              <a:rPr lang="en-US" sz="3800">
                <a:latin typeface="Arial" pitchFamily="34" charset="0"/>
                <a:cs typeface="Arial" pitchFamily="34" charset="0"/>
              </a:rPr>
            </a:br>
            <a:r>
              <a:rPr lang="en-US" sz="3800">
                <a:latin typeface="Arial" pitchFamily="34" charset="0"/>
                <a:cs typeface="Arial" pitchFamily="34" charset="0"/>
              </a:rPr>
              <a:t>+ Chia thành nhiều loại, phân bố ở nhiều nơi: Đất trong đê, đất ngoài đê, đất phù sa ngọt, đất mặn, đất chua phèn…</a:t>
            </a:r>
            <a:br>
              <a:rPr lang="en-US" sz="3800">
                <a:latin typeface="Arial" pitchFamily="34" charset="0"/>
                <a:cs typeface="Arial" pitchFamily="34" charset="0"/>
              </a:rPr>
            </a:br>
            <a:r>
              <a:rPr lang="en-US" sz="3800">
                <a:latin typeface="Arial" pitchFamily="34" charset="0"/>
                <a:cs typeface="Arial" pitchFamily="34" charset="0"/>
              </a:rPr>
              <a:t>+Nhìn chung rất thích hợp trồng lúa, hoa màu và cây ăn quả, cây công nghiệp ngắn ngày…</a:t>
            </a:r>
            <a:endParaRPr lang="en-US" sz="3800" i="1" u="sng">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4)">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4)">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4)">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đất feralit.jpg"/>
          <p:cNvPicPr>
            <a:picLocks noGrp="1" noChangeAspect="1"/>
          </p:cNvPicPr>
          <p:nvPr>
            <p:ph idx="1"/>
          </p:nvPr>
        </p:nvPicPr>
        <p:blipFill>
          <a:blip r:embed="rId2"/>
          <a:stretch>
            <a:fillRect/>
          </a:stretch>
        </p:blipFill>
        <p:spPr>
          <a:xfrm>
            <a:off x="457200" y="304800"/>
            <a:ext cx="8077200" cy="5943600"/>
          </a:xfrm>
        </p:spPr>
      </p:pic>
      <p:sp>
        <p:nvSpPr>
          <p:cNvPr id="6" name="Rectangle 5"/>
          <p:cNvSpPr/>
          <p:nvPr/>
        </p:nvSpPr>
        <p:spPr>
          <a:xfrm>
            <a:off x="3124200" y="6324600"/>
            <a:ext cx="27432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Arial" pitchFamily="34" charset="0"/>
                <a:cs typeface="Arial" pitchFamily="34" charset="0"/>
              </a:rPr>
              <a:t>Đất feralt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đất mùn.jpg"/>
          <p:cNvPicPr>
            <a:picLocks noGrp="1" noChangeAspect="1"/>
          </p:cNvPicPr>
          <p:nvPr>
            <p:ph idx="1"/>
          </p:nvPr>
        </p:nvPicPr>
        <p:blipFill>
          <a:blip r:embed="rId2"/>
          <a:stretch>
            <a:fillRect/>
          </a:stretch>
        </p:blipFill>
        <p:spPr>
          <a:xfrm>
            <a:off x="685800" y="304800"/>
            <a:ext cx="7772400" cy="5867399"/>
          </a:xfrm>
        </p:spPr>
      </p:pic>
      <p:sp>
        <p:nvSpPr>
          <p:cNvPr id="5" name="Rectangle 4"/>
          <p:cNvSpPr/>
          <p:nvPr/>
        </p:nvSpPr>
        <p:spPr>
          <a:xfrm>
            <a:off x="3352800" y="6248400"/>
            <a:ext cx="28194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Arial" pitchFamily="34" charset="0"/>
                <a:cs typeface="Arial" pitchFamily="34" charset="0"/>
              </a:rPr>
              <a:t>Đất mùn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đất bồi tụ phù sa.JPG"/>
          <p:cNvPicPr>
            <a:picLocks noGrp="1" noChangeAspect="1"/>
          </p:cNvPicPr>
          <p:nvPr>
            <p:ph idx="1"/>
          </p:nvPr>
        </p:nvPicPr>
        <p:blipFill>
          <a:blip r:embed="rId2" cstate="print"/>
          <a:stretch>
            <a:fillRect/>
          </a:stretch>
        </p:blipFill>
        <p:spPr>
          <a:xfrm>
            <a:off x="228600" y="381000"/>
            <a:ext cx="8686800" cy="5668963"/>
          </a:xfrm>
        </p:spPr>
      </p:pic>
      <p:sp>
        <p:nvSpPr>
          <p:cNvPr id="5" name="Rectangle 4"/>
          <p:cNvSpPr/>
          <p:nvPr/>
        </p:nvSpPr>
        <p:spPr>
          <a:xfrm>
            <a:off x="2895600" y="6096000"/>
            <a:ext cx="3276600" cy="6858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itchFamily="34" charset="0"/>
                <a:cs typeface="Arial" pitchFamily="34" charset="0"/>
              </a:rPr>
              <a:t>Đất phù sa bồi tụ</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u="sng">
                <a:solidFill>
                  <a:srgbClr val="FF0000"/>
                </a:solidFill>
                <a:latin typeface="Arial" pitchFamily="34" charset="0"/>
                <a:cs typeface="Arial" pitchFamily="34" charset="0"/>
              </a:rPr>
              <a:t>2. Thực trạng</a:t>
            </a:r>
            <a:r>
              <a:rPr lang="en-US" sz="2400" u="sng">
                <a:latin typeface="Arial" pitchFamily="34" charset="0"/>
                <a:cs typeface="Arial" pitchFamily="34" charset="0"/>
              </a:rPr>
              <a:t>:</a:t>
            </a:r>
          </a:p>
        </p:txBody>
      </p:sp>
      <p:pic>
        <p:nvPicPr>
          <p:cNvPr id="4" name="Content Placeholder 3" descr="thực trạng sử dụng đất.jpg"/>
          <p:cNvPicPr>
            <a:picLocks noGrp="1" noChangeAspect="1"/>
          </p:cNvPicPr>
          <p:nvPr>
            <p:ph idx="1"/>
          </p:nvPr>
        </p:nvPicPr>
        <p:blipFill>
          <a:blip r:embed="rId2"/>
          <a:stretch>
            <a:fillRect/>
          </a:stretch>
        </p:blipFill>
        <p:spPr>
          <a:xfrm>
            <a:off x="609600" y="1174326"/>
            <a:ext cx="8001000" cy="5455074"/>
          </a:xfrm>
        </p:spPr>
      </p:pic>
      <p:sp>
        <p:nvSpPr>
          <p:cNvPr id="7" name="Cloud Callout 6"/>
          <p:cNvSpPr/>
          <p:nvPr/>
        </p:nvSpPr>
        <p:spPr>
          <a:xfrm>
            <a:off x="5334000" y="0"/>
            <a:ext cx="3048000" cy="1447800"/>
          </a:xfrm>
          <a:prstGeom prst="cloudCallout">
            <a:avLst>
              <a:gd name="adj1" fmla="val -205076"/>
              <a:gd name="adj2" fmla="val 1170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C00000"/>
                </a:solidFill>
                <a:latin typeface="Arial" pitchFamily="34" charset="0"/>
                <a:cs typeface="Arial" pitchFamily="34" charset="0"/>
              </a:rPr>
              <a:t>Giá trị nguồn tài nguyên đất ở ta?? (vai trò)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04800"/>
            <a:ext cx="8229600" cy="6096000"/>
          </a:xfrm>
        </p:spPr>
        <p:txBody>
          <a:bodyPr>
            <a:normAutofit fontScale="25000" lnSpcReduction="20000"/>
          </a:bodyPr>
          <a:lstStyle/>
          <a:p>
            <a:pPr algn="ctr">
              <a:buNone/>
            </a:pPr>
            <a:r>
              <a:rPr lang="vi-VN" sz="5600" b="1">
                <a:latin typeface="Arial" pitchFamily="34" charset="0"/>
                <a:cs typeface="Arial" pitchFamily="34" charset="0"/>
              </a:rPr>
              <a:t>LUẬT ĐẤT ĐAI</a:t>
            </a:r>
          </a:p>
          <a:p>
            <a:pPr>
              <a:buNone/>
            </a:pPr>
            <a:r>
              <a:rPr lang="vi-VN" sz="5600" b="1">
                <a:latin typeface="Arial" pitchFamily="34" charset="0"/>
                <a:cs typeface="Arial" pitchFamily="34" charset="0"/>
              </a:rPr>
              <a:t>CỦA QUỐC HỘI NƯỚC CỘNG HÒA XÃ HỘI CHỦ NGHĨA VIỆT NAM SỐ13/2003/QH11 VỀ ĐẤT</a:t>
            </a:r>
            <a:r>
              <a:rPr lang="en-US" sz="5600" b="1">
                <a:latin typeface="Arial" pitchFamily="34" charset="0"/>
                <a:cs typeface="Arial" pitchFamily="34" charset="0"/>
              </a:rPr>
              <a:t> </a:t>
            </a:r>
            <a:r>
              <a:rPr lang="vi-VN" sz="5600" b="1">
                <a:latin typeface="Arial" pitchFamily="34" charset="0"/>
                <a:cs typeface="Arial" pitchFamily="34" charset="0"/>
              </a:rPr>
              <a:t>ĐAI</a:t>
            </a:r>
            <a:endParaRPr lang="vi-VN" sz="5600">
              <a:latin typeface="Arial" pitchFamily="34" charset="0"/>
              <a:cs typeface="Arial" pitchFamily="34" charset="0"/>
            </a:endParaRPr>
          </a:p>
          <a:p>
            <a:pPr>
              <a:buNone/>
            </a:pPr>
            <a:r>
              <a:rPr lang="vi-VN" sz="5600" i="1">
                <a:latin typeface="Arial" pitchFamily="34" charset="0"/>
                <a:cs typeface="Arial" pitchFamily="34" charset="0"/>
              </a:rPr>
              <a:t>Căn cứ vào Hiến pháp nước Cộng hoà xã hội chủ nghĩa Việt Nam năm 1992 đã được sửa đổi, bổ sung theo Nghị quyết số 51/2001/QH10 ngày 25 tháng 12 năm 2001 của Quốc hội khoá X, kỳ họp thứ 10;</a:t>
            </a:r>
            <a:endParaRPr lang="vi-VN" sz="5600">
              <a:latin typeface="Arial" pitchFamily="34" charset="0"/>
              <a:cs typeface="Arial" pitchFamily="34" charset="0"/>
            </a:endParaRPr>
          </a:p>
          <a:p>
            <a:pPr>
              <a:buNone/>
            </a:pPr>
            <a:r>
              <a:rPr lang="vi-VN" sz="5600" i="1">
                <a:latin typeface="Arial" pitchFamily="34" charset="0"/>
                <a:cs typeface="Arial" pitchFamily="34" charset="0"/>
              </a:rPr>
              <a:t>Luật này quy định về quản lý và sử dụng đất đai.</a:t>
            </a:r>
            <a:endParaRPr lang="vi-VN" sz="5600">
              <a:latin typeface="Arial" pitchFamily="34" charset="0"/>
              <a:cs typeface="Arial" pitchFamily="34" charset="0"/>
            </a:endParaRPr>
          </a:p>
          <a:p>
            <a:pPr>
              <a:buNone/>
            </a:pPr>
            <a:r>
              <a:rPr lang="vi-VN" sz="5600" b="1">
                <a:latin typeface="Arial" pitchFamily="34" charset="0"/>
                <a:cs typeface="Arial" pitchFamily="34" charset="0"/>
              </a:rPr>
              <a:t>CHƯƠNG I</a:t>
            </a:r>
            <a:br>
              <a:rPr lang="vi-VN" sz="5600" b="1">
                <a:latin typeface="Arial" pitchFamily="34" charset="0"/>
                <a:cs typeface="Arial" pitchFamily="34" charset="0"/>
              </a:rPr>
            </a:br>
            <a:r>
              <a:rPr lang="vi-VN" sz="5600" b="1">
                <a:latin typeface="Arial" pitchFamily="34" charset="0"/>
                <a:cs typeface="Arial" pitchFamily="34" charset="0"/>
              </a:rPr>
              <a:t>NHỮNG QUY ĐỊNH CHUNG</a:t>
            </a:r>
            <a:endParaRPr lang="vi-VN" sz="5600">
              <a:latin typeface="Arial" pitchFamily="34" charset="0"/>
              <a:cs typeface="Arial" pitchFamily="34" charset="0"/>
            </a:endParaRPr>
          </a:p>
          <a:p>
            <a:pPr>
              <a:buNone/>
            </a:pPr>
            <a:r>
              <a:rPr lang="vi-VN" sz="5600" b="1">
                <a:latin typeface="Arial" pitchFamily="34" charset="0"/>
                <a:cs typeface="Arial" pitchFamily="34" charset="0"/>
              </a:rPr>
              <a:t>Điều 1. Phạm vi điều chỉnh</a:t>
            </a:r>
            <a:endParaRPr lang="vi-VN" sz="5600">
              <a:latin typeface="Arial" pitchFamily="34" charset="0"/>
              <a:cs typeface="Arial" pitchFamily="34" charset="0"/>
            </a:endParaRPr>
          </a:p>
          <a:p>
            <a:pPr>
              <a:buNone/>
            </a:pPr>
            <a:r>
              <a:rPr lang="en-US" sz="5600">
                <a:latin typeface="Arial" pitchFamily="34" charset="0"/>
                <a:cs typeface="Arial" pitchFamily="34" charset="0"/>
              </a:rPr>
              <a:t>       </a:t>
            </a:r>
            <a:r>
              <a:rPr lang="vi-VN" sz="5600">
                <a:latin typeface="Arial" pitchFamily="34" charset="0"/>
                <a:cs typeface="Arial" pitchFamily="34" charset="0"/>
              </a:rPr>
              <a:t>Luật này quy định về quyền hạn và trách nhiệm của Nhà nước đại diện chủ sở hữu toàn dân về đất đai và thống nhất quản lý về đất đai, chế độ quản lý và sử dụng đất đai, quyền và nghĩa vụ của người sử dụng đất.</a:t>
            </a:r>
          </a:p>
          <a:p>
            <a:pPr>
              <a:buNone/>
            </a:pPr>
            <a:r>
              <a:rPr lang="vi-VN" sz="5600" b="1">
                <a:latin typeface="Arial" pitchFamily="34" charset="0"/>
                <a:cs typeface="Arial" pitchFamily="34" charset="0"/>
              </a:rPr>
              <a:t>Điều 2. Đối tượng áp dụng</a:t>
            </a:r>
            <a:endParaRPr lang="vi-VN" sz="5600">
              <a:latin typeface="Arial" pitchFamily="34" charset="0"/>
              <a:cs typeface="Arial" pitchFamily="34" charset="0"/>
            </a:endParaRPr>
          </a:p>
          <a:p>
            <a:pPr>
              <a:buNone/>
            </a:pPr>
            <a:r>
              <a:rPr lang="vi-VN" sz="5600">
                <a:latin typeface="Arial" pitchFamily="34" charset="0"/>
                <a:cs typeface="Arial" pitchFamily="34" charset="0"/>
              </a:rPr>
              <a:t>Đối tượng áp dụng Luật này bao gồm:</a:t>
            </a:r>
          </a:p>
          <a:p>
            <a:pPr>
              <a:buNone/>
            </a:pPr>
            <a:r>
              <a:rPr lang="vi-VN" sz="5600">
                <a:latin typeface="Arial" pitchFamily="34" charset="0"/>
                <a:cs typeface="Arial" pitchFamily="34" charset="0"/>
              </a:rPr>
              <a:t>1. Cơ quan nhà nước thực hiện quyền hạn và trách nhiệm đại diện chủ sở hữu toàn dân về đất đai, thực hiện nhiệm vụ thống nhất quản lý nhà nước về đất đai;</a:t>
            </a:r>
          </a:p>
          <a:p>
            <a:pPr>
              <a:buNone/>
            </a:pPr>
            <a:r>
              <a:rPr lang="vi-VN" sz="5600">
                <a:latin typeface="Arial" pitchFamily="34" charset="0"/>
                <a:cs typeface="Arial" pitchFamily="34" charset="0"/>
              </a:rPr>
              <a:t>2. Người sử dụng đất;</a:t>
            </a:r>
          </a:p>
          <a:p>
            <a:pPr>
              <a:buNone/>
            </a:pPr>
            <a:r>
              <a:rPr lang="vi-VN" sz="5600">
                <a:latin typeface="Arial" pitchFamily="34" charset="0"/>
                <a:cs typeface="Arial" pitchFamily="34" charset="0"/>
              </a:rPr>
              <a:t>3. Các đối tượng khác có liên quan đến việc quản lý, sử dụng đất.</a:t>
            </a:r>
          </a:p>
          <a:p>
            <a:pPr>
              <a:buNone/>
            </a:pPr>
            <a:r>
              <a:rPr lang="vi-VN" sz="5600" b="1">
                <a:latin typeface="Arial" pitchFamily="34" charset="0"/>
                <a:cs typeface="Arial" pitchFamily="34" charset="0"/>
              </a:rPr>
              <a:t>Điều 3. Áp dụng pháp luật</a:t>
            </a:r>
            <a:endParaRPr lang="vi-VN" sz="5600">
              <a:latin typeface="Arial" pitchFamily="34" charset="0"/>
              <a:cs typeface="Arial" pitchFamily="34" charset="0"/>
            </a:endParaRPr>
          </a:p>
          <a:p>
            <a:pPr>
              <a:buNone/>
            </a:pPr>
            <a:r>
              <a:rPr lang="vi-VN" sz="5600">
                <a:latin typeface="Arial" pitchFamily="34" charset="0"/>
                <a:cs typeface="Arial" pitchFamily="34" charset="0"/>
              </a:rPr>
              <a:t>1. Việc quản lý và sử dụng đất đai phải tuân theo quy định của Luật này. Trường hợp Luật này không quy định thì áp dụng các quy định của pháp luật có liên quan.</a:t>
            </a:r>
          </a:p>
          <a:p>
            <a:pPr>
              <a:buNone/>
            </a:pPr>
            <a:r>
              <a:rPr lang="vi-VN" sz="5600">
                <a:latin typeface="Arial" pitchFamily="34" charset="0"/>
                <a:cs typeface="Arial" pitchFamily="34" charset="0"/>
              </a:rPr>
              <a:t>2. Trường hợp điều ước quốc tế mà Cộng hoà xã hội chủ nghĩa Việt Nam ký kết hoặc gia nhập có quy định khác với quy định của Luật này thì áp dụng quy định của điều ước quốc tế đó.</a:t>
            </a:r>
          </a:p>
          <a:p>
            <a:pPr>
              <a:buNone/>
            </a:pPr>
            <a:r>
              <a:rPr lang="vi-VN" sz="5600" b="1">
                <a:latin typeface="Arial" pitchFamily="34" charset="0"/>
                <a:cs typeface="Arial" pitchFamily="34" charset="0"/>
              </a:rPr>
              <a:t>Điều 4. Giải thích từ ngữ</a:t>
            </a:r>
            <a:endParaRPr lang="vi-VN" sz="5600">
              <a:latin typeface="Arial" pitchFamily="34" charset="0"/>
              <a:cs typeface="Arial" pitchFamily="34" charset="0"/>
            </a:endParaRPr>
          </a:p>
          <a:p>
            <a:pPr>
              <a:buNone/>
            </a:pPr>
            <a:r>
              <a:rPr lang="vi-VN" sz="5600">
                <a:latin typeface="Arial" pitchFamily="34" charset="0"/>
                <a:cs typeface="Arial" pitchFamily="34" charset="0"/>
              </a:rPr>
              <a:t>Trong Luật này, các từ ngữ dưới đây được hiểu như sau:</a:t>
            </a:r>
          </a:p>
          <a:p>
            <a:pPr>
              <a:buNone/>
            </a:pPr>
            <a:r>
              <a:rPr lang="vi-VN" sz="5600">
                <a:latin typeface="Arial" pitchFamily="34" charset="0"/>
                <a:cs typeface="Arial" pitchFamily="34" charset="0"/>
              </a:rPr>
              <a:t>1. Nhà nước giao đất là việc Nhà nước trao quyền sử dụng đất bằng quyết định hành chính cho đối tượng có nhu cầu sử dụng đất.</a:t>
            </a:r>
          </a:p>
          <a:p>
            <a:pPr>
              <a:buNone/>
            </a:pPr>
            <a:r>
              <a:rPr lang="vi-VN" sz="5600">
                <a:latin typeface="Arial" pitchFamily="34" charset="0"/>
                <a:cs typeface="Arial" pitchFamily="34" charset="0"/>
              </a:rPr>
              <a:t>2. Nhà nước cho thuê đất là việc Nhà nước trao quyền sử dụng đất bằng hợp đồng cho đối tượng có nhu cầu sử dụng đất.</a:t>
            </a:r>
          </a:p>
          <a:p>
            <a:pPr>
              <a:buNone/>
            </a:pPr>
            <a:endParaRPr lang="vi-V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25000" lnSpcReduction="20000"/>
          </a:bodyPr>
          <a:lstStyle/>
          <a:p>
            <a:r>
              <a:rPr lang="vi-VN" sz="6000">
                <a:latin typeface="Arial" pitchFamily="34" charset="0"/>
                <a:cs typeface="Arial" pitchFamily="34" charset="0"/>
              </a:rPr>
              <a:t>3. Nhà nước công nhận quyền sử dụng đất đối với người đang sử dụng đất ổn định là việc Nhà nước cấp giấy chứng nhận quyền sử dụng đất lần đầu cho người đó. 4. Nhận chuyển quyền sử dụng đất là việc xác lập quyền sử dụng đất do được người khác chuyển quyền sử dụng đất theo quy định của pháp luật thông qua các hình thức chuyển đổi, chuyển nhượng, thừa kế, tặng cho quyền sử dụng đất hoặc góp vốn bằng quyền sử dụng đất mà hình thành pháp nhân mới.</a:t>
            </a:r>
          </a:p>
          <a:p>
            <a:r>
              <a:rPr lang="vi-VN" sz="6000">
                <a:latin typeface="Arial" pitchFamily="34" charset="0"/>
                <a:cs typeface="Arial" pitchFamily="34" charset="0"/>
              </a:rPr>
              <a:t>5. Thu hồi đất là việc Nhà nước ra quyết định hành chính để thu lại quyền sử dụng đất hoặc thu lại đất đã giao cho tổ chức, Uỷ ban nhân dân xã, phường, thị trấn quản lý theo quy định của Luật này.</a:t>
            </a:r>
          </a:p>
          <a:p>
            <a:r>
              <a:rPr lang="vi-VN" sz="6000">
                <a:latin typeface="Arial" pitchFamily="34" charset="0"/>
                <a:cs typeface="Arial" pitchFamily="34" charset="0"/>
              </a:rPr>
              <a:t>6. Bồi thường khi Nhà nước thu hồi đất là việc Nhà nước trả lại giá trị quyền sử dụng đất đối với diện tích đất bị thu hồi cho người bị thu hồi đất.</a:t>
            </a:r>
          </a:p>
          <a:p>
            <a:r>
              <a:rPr lang="vi-VN" sz="6000">
                <a:latin typeface="Arial" pitchFamily="34" charset="0"/>
                <a:cs typeface="Arial" pitchFamily="34" charset="0"/>
              </a:rPr>
              <a:t>7. Hỗ trợ khi Nhà nước thu hồi đất là việc Nhà nước giúp đỡ người bị thu hồi đất thông qua đào tạo nghề mới, bố trí việc làm mới, cấp kinh phí để di dời đến địa điểm mới.</a:t>
            </a:r>
          </a:p>
          <a:p>
            <a:r>
              <a:rPr lang="vi-VN" sz="6000">
                <a:latin typeface="Arial" pitchFamily="34" charset="0"/>
                <a:cs typeface="Arial" pitchFamily="34" charset="0"/>
              </a:rPr>
              <a:t>8. Hồ sơ địa giới hành chính là hồ sơ phục vụ quản lý nhà nước đối với địa giới hành chính.</a:t>
            </a:r>
          </a:p>
          <a:p>
            <a:r>
              <a:rPr lang="vi-VN" sz="6000">
                <a:latin typeface="Arial" pitchFamily="34" charset="0"/>
                <a:cs typeface="Arial" pitchFamily="34" charset="0"/>
              </a:rPr>
              <a:t>9. Bản đồ địa giới hành chính là bản đồ thể hiện các mốc địa giới hành chính và các yếu tố địa vật, địa hình có liên quan đến mốc địa giới hành chính.</a:t>
            </a:r>
          </a:p>
          <a:p>
            <a:r>
              <a:rPr lang="vi-VN" sz="6000">
                <a:latin typeface="Arial" pitchFamily="34" charset="0"/>
                <a:cs typeface="Arial" pitchFamily="34" charset="0"/>
              </a:rPr>
              <a:t>10. Bản đồ hành chính là bản đồ thể hiện ranh giới các đơn vị hành chính kèm theo địa danh và một số yếu tố chính về tự nhiên, kinh tế, xã hội.</a:t>
            </a:r>
          </a:p>
          <a:p>
            <a:r>
              <a:rPr lang="vi-VN" sz="6000">
                <a:latin typeface="Arial" pitchFamily="34" charset="0"/>
                <a:cs typeface="Arial" pitchFamily="34" charset="0"/>
              </a:rPr>
              <a:t>11. Thửa đất là phần diện tích đất được giới hạn bởi ranh giới xác định trên thực địa hoặc được mô tả trên hồ sơ.</a:t>
            </a:r>
          </a:p>
          <a:p>
            <a:r>
              <a:rPr lang="vi-VN" sz="6000">
                <a:latin typeface="Arial" pitchFamily="34" charset="0"/>
                <a:cs typeface="Arial" pitchFamily="34" charset="0"/>
              </a:rPr>
              <a:t>12. Hồ sơ địa chính là hồ sơ phục vụ quản lý nhà nước đối với việc sử dụng đất.</a:t>
            </a:r>
          </a:p>
          <a:p>
            <a:r>
              <a:rPr lang="vi-VN" sz="6000">
                <a:latin typeface="Arial" pitchFamily="34" charset="0"/>
                <a:cs typeface="Arial" pitchFamily="34" charset="0"/>
              </a:rPr>
              <a:t>13. Bản đồ địa chính là bản đồ thể hiện các thửa đất và các yếu tố địa lý có liên quan, lập theo đơn vị hành chính xã, phường, thị trấn, được cơ quan nhà nước có thẩm quyền xác nhận.</a:t>
            </a:r>
          </a:p>
          <a:p>
            <a:r>
              <a:rPr lang="vi-VN" sz="6000">
                <a:latin typeface="Arial" pitchFamily="34" charset="0"/>
                <a:cs typeface="Arial" pitchFamily="34" charset="0"/>
              </a:rPr>
              <a:t>14. Sổ địa chính là sổ được lập cho từng đơn vị xã, phường, thị trấn để ghi người sử dụng đất và các thông tin về sử dụng đất của người đó.</a:t>
            </a:r>
          </a:p>
          <a:p>
            <a:r>
              <a:rPr lang="vi-VN" sz="6000">
                <a:latin typeface="Arial" pitchFamily="34" charset="0"/>
                <a:cs typeface="Arial" pitchFamily="34" charset="0"/>
              </a:rPr>
              <a:t>15. Sổ mục kê đất đai là sổ được lập cho từng đơn vị xã, phường, thị trấn để ghi các thửa đất và các thông tin về thửa đất đó.</a:t>
            </a:r>
          </a:p>
          <a:p>
            <a:r>
              <a:rPr lang="vi-VN" sz="6000">
                <a:latin typeface="Arial" pitchFamily="34" charset="0"/>
                <a:cs typeface="Arial" pitchFamily="34" charset="0"/>
              </a:rPr>
              <a:t>16. Sổ theo dõi biến động đất đai là sổ được lập để theo dõi các trường hợp có thay đổi trong sử dụng đất gồm thay đổi kích thước và hình dạng thửa đất, người sử dụng đất, mục đích sử dụng đất, thời hạn sử dụng đất, quyền và nghĩa vụ của người sử dụng đất</a:t>
            </a:r>
            <a:r>
              <a:rPr lang="en-US" sz="6000">
                <a:latin typeface="Arial" pitchFamily="34" charset="0"/>
                <a:cs typeface="Arial" pitchFamily="34" charset="0"/>
              </a:rPr>
              <a:t>.</a:t>
            </a:r>
            <a:endParaRPr lang="vi-VN" sz="6000">
              <a:latin typeface="Arial" pitchFamily="34" charset="0"/>
              <a:cs typeface="Arial" pitchFamily="34" charset="0"/>
            </a:endParaRPr>
          </a:p>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u="sng">
                <a:solidFill>
                  <a:srgbClr val="FF0000"/>
                </a:solidFill>
                <a:latin typeface="Arial" pitchFamily="34" charset="0"/>
                <a:cs typeface="Arial" pitchFamily="34" charset="0"/>
              </a:rPr>
              <a:t>2. Thực trạng:</a:t>
            </a:r>
            <a:endParaRPr lang="en-US" sz="2800"/>
          </a:p>
        </p:txBody>
      </p:sp>
      <p:pic>
        <p:nvPicPr>
          <p:cNvPr id="4" name="Content Placeholder 3" descr="vai trò của đát.jpg"/>
          <p:cNvPicPr>
            <a:picLocks noGrp="1" noChangeAspect="1"/>
          </p:cNvPicPr>
          <p:nvPr>
            <p:ph idx="1"/>
          </p:nvPr>
        </p:nvPicPr>
        <p:blipFill>
          <a:blip r:embed="rId2"/>
          <a:stretch>
            <a:fillRect/>
          </a:stretch>
        </p:blipFill>
        <p:spPr>
          <a:xfrm>
            <a:off x="228600" y="1117116"/>
            <a:ext cx="8534400" cy="5740884"/>
          </a:xfrm>
        </p:spPr>
      </p:pic>
      <p:sp>
        <p:nvSpPr>
          <p:cNvPr id="5" name="Cloud Callout 4"/>
          <p:cNvSpPr/>
          <p:nvPr/>
        </p:nvSpPr>
        <p:spPr>
          <a:xfrm>
            <a:off x="4419600" y="0"/>
            <a:ext cx="4267200" cy="1524000"/>
          </a:xfrm>
          <a:prstGeom prst="cloudCallout">
            <a:avLst>
              <a:gd name="adj1" fmla="val -75419"/>
              <a:gd name="adj2" fmla="val 941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C00000"/>
                </a:solidFill>
                <a:latin typeface="Arial" pitchFamily="34" charset="0"/>
                <a:cs typeface="Arial" pitchFamily="34" charset="0"/>
              </a:rPr>
              <a:t>Là một công dân của đất nước em phải làm gì để bảo vệ tài nguyên đất của nước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u="sng">
                <a:solidFill>
                  <a:srgbClr val="FF0000"/>
                </a:solidFill>
                <a:latin typeface="Arial" pitchFamily="34" charset="0"/>
                <a:cs typeface="Arial" pitchFamily="34" charset="0"/>
              </a:rPr>
              <a:t>1. Đặc điểm chung của Đất Việt Nam:</a:t>
            </a:r>
            <a:br>
              <a:rPr lang="en-US" sz="2400" u="sng">
                <a:solidFill>
                  <a:srgbClr val="FF0000"/>
                </a:solidFill>
                <a:latin typeface="Arial" pitchFamily="34" charset="0"/>
                <a:cs typeface="Arial" pitchFamily="34" charset="0"/>
              </a:rPr>
            </a:br>
            <a:r>
              <a:rPr lang="en-US" sz="2400" u="sng">
                <a:solidFill>
                  <a:srgbClr val="FF0000"/>
                </a:solidFill>
                <a:latin typeface="Arial" pitchFamily="34" charset="0"/>
                <a:cs typeface="Arial" pitchFamily="34" charset="0"/>
              </a:rPr>
              <a:t>2. Vấn đề sử dụng và cải tạo ruộng đất ở Việt Nam:</a:t>
            </a:r>
            <a:endParaRPr lang="en-US" sz="2400">
              <a:latin typeface="Arial" pitchFamily="34" charset="0"/>
              <a:cs typeface="Arial" pitchFamily="34" charset="0"/>
            </a:endParaRPr>
          </a:p>
        </p:txBody>
      </p:sp>
      <p:sp>
        <p:nvSpPr>
          <p:cNvPr id="3" name="Content Placeholder 2"/>
          <p:cNvSpPr>
            <a:spLocks noGrp="1"/>
          </p:cNvSpPr>
          <p:nvPr>
            <p:ph idx="1"/>
          </p:nvPr>
        </p:nvSpPr>
        <p:spPr>
          <a:xfrm>
            <a:off x="457200" y="1295400"/>
            <a:ext cx="8229600" cy="4830763"/>
          </a:xfrm>
        </p:spPr>
        <p:txBody>
          <a:bodyPr>
            <a:normAutofit/>
          </a:bodyPr>
          <a:lstStyle/>
          <a:p>
            <a:pPr>
              <a:buFontTx/>
              <a:buChar char="-"/>
            </a:pPr>
            <a:r>
              <a:rPr lang="en-US" sz="2400">
                <a:latin typeface="Arial" pitchFamily="34" charset="0"/>
                <a:cs typeface="Arial" pitchFamily="34" charset="0"/>
              </a:rPr>
              <a:t>Đất là tài nguyên hết sức quý giá.</a:t>
            </a:r>
            <a:br>
              <a:rPr lang="en-US" sz="2400">
                <a:latin typeface="Arial" pitchFamily="34" charset="0"/>
                <a:cs typeface="Arial" pitchFamily="34" charset="0"/>
              </a:rPr>
            </a:br>
            <a:r>
              <a:rPr lang="en-US" sz="2400">
                <a:latin typeface="Arial" pitchFamily="34" charset="0"/>
                <a:cs typeface="Arial" pitchFamily="34" charset="0"/>
              </a:rPr>
              <a:t>- Thực trạng: </a:t>
            </a:r>
            <a:br>
              <a:rPr lang="en-US" sz="2400">
                <a:latin typeface="Arial" pitchFamily="34" charset="0"/>
                <a:cs typeface="Arial" pitchFamily="34" charset="0"/>
              </a:rPr>
            </a:br>
            <a:r>
              <a:rPr lang="en-US" sz="2400">
                <a:latin typeface="Arial" pitchFamily="34" charset="0"/>
                <a:cs typeface="Arial" pitchFamily="34" charset="0"/>
              </a:rPr>
              <a:t>+ Nhiều vùng đất được cải tạo và được sử dụng có hiệu quả.</a:t>
            </a:r>
            <a:br>
              <a:rPr lang="en-US" sz="2400">
                <a:latin typeface="Arial" pitchFamily="34" charset="0"/>
                <a:cs typeface="Arial" pitchFamily="34" charset="0"/>
              </a:rPr>
            </a:br>
            <a:r>
              <a:rPr lang="en-US" sz="2400">
                <a:latin typeface="Arial" pitchFamily="34" charset="0"/>
                <a:cs typeface="Arial" pitchFamily="34" charset="0"/>
              </a:rPr>
              <a:t>+ Tuy nhiên vẫn còn nhiều điều chưa hợp lí, tài nguyên đất bị giảm sút : 50% diện tích đất tự nhiên cần cải tạo,đất trống, đồi trọc bị xói mòn tới &gt;10 triệu ha </a:t>
            </a:r>
          </a:p>
          <a:p>
            <a:pPr>
              <a:buNone/>
            </a:pPr>
            <a:r>
              <a:rPr lang="en-US" sz="2400">
                <a:latin typeface="Arial" pitchFamily="34" charset="0"/>
                <a:cs typeface="Arial" pitchFamily="34" charset="0"/>
              </a:rPr>
              <a:t>- Biện pháp bảo vệ:</a:t>
            </a:r>
            <a:br>
              <a:rPr lang="en-US" sz="2400">
                <a:latin typeface="Arial" pitchFamily="34" charset="0"/>
                <a:cs typeface="Arial" pitchFamily="34" charset="0"/>
              </a:rPr>
            </a:br>
            <a:r>
              <a:rPr lang="en-US" sz="2400">
                <a:latin typeface="Arial" pitchFamily="34" charset="0"/>
                <a:cs typeface="Arial" pitchFamily="34" charset="0"/>
              </a:rPr>
              <a:t>+ Sử dụng đất hợp lí, có hiệu quả, có biện pháp bảo về đất: chống xói mòn,rửa trôi,bạc màu đất ở vùng đồi núi; cải tạo chua mặn, phèn ở vùng đồng bằng ven biển.</a:t>
            </a:r>
          </a:p>
          <a:p>
            <a:pPr>
              <a:buNone/>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a:solidFill>
                  <a:srgbClr val="FF0000"/>
                </a:solidFill>
                <a:latin typeface="Arial" pitchFamily="34" charset="0"/>
                <a:cs typeface="Arial" pitchFamily="34" charset="0"/>
              </a:rPr>
              <a:t>Bài tập về nhà:</a:t>
            </a:r>
          </a:p>
        </p:txBody>
      </p:sp>
      <p:sp>
        <p:nvSpPr>
          <p:cNvPr id="3" name="Content Placeholder 2"/>
          <p:cNvSpPr>
            <a:spLocks noGrp="1"/>
          </p:cNvSpPr>
          <p:nvPr>
            <p:ph idx="1"/>
          </p:nvPr>
        </p:nvSpPr>
        <p:spPr/>
        <p:txBody>
          <a:bodyPr>
            <a:normAutofit/>
          </a:bodyPr>
          <a:lstStyle/>
          <a:p>
            <a:pPr>
              <a:buNone/>
            </a:pPr>
            <a:r>
              <a:rPr lang="en-US" sz="2800">
                <a:latin typeface="Arial" pitchFamily="34" charset="0"/>
                <a:cs typeface="Arial" pitchFamily="34" charset="0"/>
              </a:rPr>
              <a:t>Học bài đặc điểm Đất Việt Nam</a:t>
            </a:r>
          </a:p>
          <a:p>
            <a:pPr>
              <a:buNone/>
            </a:pPr>
            <a:r>
              <a:rPr lang="en-US" sz="2800">
                <a:latin typeface="Arial" pitchFamily="34" charset="0"/>
                <a:cs typeface="Arial" pitchFamily="34" charset="0"/>
              </a:rPr>
              <a:t>Soạn bài đặc điểm sinh vật Việt Nam.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EarthOrthographic_400.jpg"/>
          <p:cNvPicPr>
            <a:picLocks noGrp="1" noChangeAspect="1"/>
          </p:cNvPicPr>
          <p:nvPr>
            <p:ph idx="1"/>
          </p:nvPr>
        </p:nvPicPr>
        <p:blipFill>
          <a:blip r:embed="rId2"/>
          <a:stretch>
            <a:fillRect/>
          </a:stretch>
        </p:blipFill>
        <p:spPr>
          <a:xfrm>
            <a:off x="1143000" y="251302"/>
            <a:ext cx="7086600" cy="630189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4" name="Rectangle 13"/>
          <p:cNvSpPr/>
          <p:nvPr/>
        </p:nvSpPr>
        <p:spPr>
          <a:xfrm>
            <a:off x="1295400" y="685800"/>
            <a:ext cx="6553200" cy="685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Arial" pitchFamily="34" charset="0"/>
                <a:cs typeface="Arial" pitchFamily="34" charset="0"/>
              </a:rPr>
              <a:t>BÀI 36: ĐẶC ĐiỂM ĐẤT ViỆT NAM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nen-dep-chu-de-dong-vat-cho-powerpoint-hinh-anh-3.jpg"/>
          <p:cNvPicPr>
            <a:picLocks noGrp="1" noChangeAspect="1"/>
          </p:cNvPicPr>
          <p:nvPr>
            <p:ph idx="1"/>
          </p:nvPr>
        </p:nvPicPr>
        <p:blipFill>
          <a:blip r:embed="rId2"/>
          <a:stretch>
            <a:fillRect/>
          </a:stretch>
        </p:blipFill>
        <p:spPr>
          <a:xfrm>
            <a:off x="228601" y="304800"/>
            <a:ext cx="8915400" cy="6049963"/>
          </a:xfrm>
        </p:spPr>
      </p:pic>
      <p:sp>
        <p:nvSpPr>
          <p:cNvPr id="6" name="Flowchart: Punched Tape 5"/>
          <p:cNvSpPr/>
          <p:nvPr/>
        </p:nvSpPr>
        <p:spPr>
          <a:xfrm rot="20232209">
            <a:off x="393869" y="1047398"/>
            <a:ext cx="7004414" cy="3445196"/>
          </a:xfrm>
          <a:prstGeom prst="flowChartPunchedTap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a:solidFill>
                  <a:srgbClr val="FF0000"/>
                </a:solidFill>
                <a:latin typeface="Arial" pitchFamily="34" charset="0"/>
                <a:cs typeface="Arial" pitchFamily="34" charset="0"/>
              </a:rPr>
              <a:t>C</a:t>
            </a:r>
            <a:r>
              <a:rPr lang="en-US" sz="8000">
                <a:solidFill>
                  <a:srgbClr val="FFC000"/>
                </a:solidFill>
                <a:latin typeface="Arial" pitchFamily="34" charset="0"/>
                <a:cs typeface="Arial" pitchFamily="34" charset="0"/>
              </a:rPr>
              <a:t>h</a:t>
            </a:r>
            <a:r>
              <a:rPr lang="en-US" sz="8000">
                <a:solidFill>
                  <a:srgbClr val="92D050"/>
                </a:solidFill>
                <a:latin typeface="Arial" pitchFamily="34" charset="0"/>
                <a:cs typeface="Arial" pitchFamily="34" charset="0"/>
              </a:rPr>
              <a:t>ú</a:t>
            </a:r>
            <a:r>
              <a:rPr lang="en-US" sz="8000">
                <a:solidFill>
                  <a:srgbClr val="FFFF00"/>
                </a:solidFill>
                <a:latin typeface="Arial" pitchFamily="34" charset="0"/>
                <a:cs typeface="Arial" pitchFamily="34" charset="0"/>
              </a:rPr>
              <a:t>c</a:t>
            </a:r>
            <a:r>
              <a:rPr lang="en-US" sz="8000">
                <a:blipFill>
                  <a:blip r:embed="rId4"/>
                  <a:tile tx="0" ty="0" sx="100000" sy="100000" flip="none" algn="tl"/>
                </a:blipFill>
                <a:latin typeface="Arial" pitchFamily="34" charset="0"/>
                <a:cs typeface="Arial" pitchFamily="34" charset="0"/>
              </a:rPr>
              <a:t> </a:t>
            </a:r>
            <a:r>
              <a:rPr lang="en-US" sz="8000">
                <a:solidFill>
                  <a:srgbClr val="FFFF00"/>
                </a:solidFill>
                <a:latin typeface="Arial" pitchFamily="34" charset="0"/>
                <a:cs typeface="Arial" pitchFamily="34" charset="0"/>
              </a:rPr>
              <a:t>c</a:t>
            </a:r>
            <a:r>
              <a:rPr lang="en-US" sz="8000">
                <a:solidFill>
                  <a:srgbClr val="92D050"/>
                </a:solidFill>
                <a:latin typeface="Arial" pitchFamily="34" charset="0"/>
                <a:cs typeface="Arial" pitchFamily="34" charset="0"/>
              </a:rPr>
              <a:t>á</a:t>
            </a:r>
            <a:r>
              <a:rPr lang="en-US" sz="8000">
                <a:solidFill>
                  <a:srgbClr val="FF0000"/>
                </a:solidFill>
                <a:latin typeface="Arial" pitchFamily="34" charset="0"/>
                <a:cs typeface="Arial" pitchFamily="34" charset="0"/>
              </a:rPr>
              <a:t>c</a:t>
            </a:r>
            <a:r>
              <a:rPr lang="en-US" sz="8000">
                <a:blipFill>
                  <a:blip r:embed="rId4"/>
                  <a:tile tx="0" ty="0" sx="100000" sy="100000" flip="none" algn="tl"/>
                </a:blipFill>
                <a:latin typeface="Arial" pitchFamily="34" charset="0"/>
                <a:cs typeface="Arial" pitchFamily="34" charset="0"/>
              </a:rPr>
              <a:t> </a:t>
            </a:r>
            <a:r>
              <a:rPr lang="en-US" sz="8000">
                <a:solidFill>
                  <a:schemeClr val="tx2">
                    <a:lumMod val="60000"/>
                    <a:lumOff val="40000"/>
                  </a:schemeClr>
                </a:solidFill>
                <a:latin typeface="Arial" pitchFamily="34" charset="0"/>
                <a:cs typeface="Arial" pitchFamily="34" charset="0"/>
              </a:rPr>
              <a:t>e</a:t>
            </a:r>
            <a:r>
              <a:rPr lang="en-US" sz="8000">
                <a:solidFill>
                  <a:schemeClr val="accent3">
                    <a:lumMod val="75000"/>
                  </a:schemeClr>
                </a:solidFill>
                <a:latin typeface="Arial" pitchFamily="34" charset="0"/>
                <a:cs typeface="Arial" pitchFamily="34" charset="0"/>
              </a:rPr>
              <a:t>m </a:t>
            </a:r>
            <a:r>
              <a:rPr lang="en-US" sz="8000">
                <a:solidFill>
                  <a:schemeClr val="accent2"/>
                </a:solidFill>
                <a:latin typeface="Arial" pitchFamily="34" charset="0"/>
                <a:cs typeface="Arial" pitchFamily="34" charset="0"/>
              </a:rPr>
              <a:t>h</a:t>
            </a:r>
            <a:r>
              <a:rPr lang="en-US" sz="8000">
                <a:solidFill>
                  <a:srgbClr val="7030A0"/>
                </a:solidFill>
                <a:latin typeface="Arial" pitchFamily="34" charset="0"/>
                <a:cs typeface="Arial" pitchFamily="34" charset="0"/>
              </a:rPr>
              <a:t>ọ</a:t>
            </a:r>
            <a:r>
              <a:rPr lang="en-US" sz="8000">
                <a:solidFill>
                  <a:srgbClr val="FFC000"/>
                </a:solidFill>
                <a:latin typeface="Arial" pitchFamily="34" charset="0"/>
                <a:cs typeface="Arial" pitchFamily="34" charset="0"/>
              </a:rPr>
              <a:t>c</a:t>
            </a:r>
            <a:r>
              <a:rPr lang="en-US" sz="8000">
                <a:blipFill>
                  <a:blip r:embed="rId4"/>
                  <a:tile tx="0" ty="0" sx="100000" sy="100000" flip="none" algn="tl"/>
                </a:blipFill>
                <a:latin typeface="Arial" pitchFamily="34" charset="0"/>
                <a:cs typeface="Arial" pitchFamily="34" charset="0"/>
              </a:rPr>
              <a:t> </a:t>
            </a:r>
            <a:r>
              <a:rPr lang="en-US" sz="8000">
                <a:solidFill>
                  <a:srgbClr val="0070C0"/>
                </a:solidFill>
                <a:latin typeface="Arial" pitchFamily="34" charset="0"/>
                <a:cs typeface="Arial" pitchFamily="34" charset="0"/>
              </a:rPr>
              <a:t>t</a:t>
            </a:r>
            <a:r>
              <a:rPr lang="en-US" sz="8000">
                <a:solidFill>
                  <a:schemeClr val="tx1"/>
                </a:solidFill>
                <a:latin typeface="Arial" pitchFamily="34" charset="0"/>
                <a:cs typeface="Arial" pitchFamily="34" charset="0"/>
              </a:rPr>
              <a:t>ố</a:t>
            </a:r>
            <a:r>
              <a:rPr lang="en-US" sz="8000">
                <a:solidFill>
                  <a:schemeClr val="accent6"/>
                </a:solidFill>
                <a:latin typeface="Arial" pitchFamily="34" charset="0"/>
                <a:cs typeface="Arial" pitchFamily="34" charset="0"/>
              </a:rPr>
              <a:t>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0"/>
            <a:ext cx="4038600" cy="6126163"/>
          </a:xfrm>
        </p:spPr>
        <p:txBody>
          <a:bodyPr>
            <a:normAutofit/>
          </a:bodyPr>
          <a:lstStyle/>
          <a:p>
            <a:pPr marL="457200" indent="-457200">
              <a:buAutoNum type="arabicPeriod"/>
            </a:pPr>
            <a:r>
              <a:rPr lang="en-US" sz="2400" u="sng">
                <a:solidFill>
                  <a:srgbClr val="FF0000"/>
                </a:solidFill>
                <a:latin typeface="Arial" pitchFamily="34" charset="0"/>
                <a:cs typeface="Arial" pitchFamily="34" charset="0"/>
              </a:rPr>
              <a:t>Đặc điểm chung của đất Việt Nam:</a:t>
            </a:r>
          </a:p>
          <a:p>
            <a:pPr marL="457200" indent="-457200">
              <a:buNone/>
            </a:pPr>
            <a:endParaRPr lang="en-US" sz="2400" u="sng">
              <a:solidFill>
                <a:srgbClr val="FF0000"/>
              </a:solidFill>
              <a:latin typeface="Arial" pitchFamily="34" charset="0"/>
              <a:cs typeface="Arial" pitchFamily="34" charset="0"/>
            </a:endParaRPr>
          </a:p>
        </p:txBody>
      </p:sp>
      <p:pic>
        <p:nvPicPr>
          <p:cNvPr id="9" name="Content Placeholder 8" descr="11.png"/>
          <p:cNvPicPr>
            <a:picLocks noGrp="1" noChangeAspect="1"/>
          </p:cNvPicPr>
          <p:nvPr>
            <p:ph sz="half" idx="2"/>
          </p:nvPr>
        </p:nvPicPr>
        <p:blipFill>
          <a:blip r:embed="rId2"/>
          <a:stretch>
            <a:fillRect/>
          </a:stretch>
        </p:blipFill>
        <p:spPr>
          <a:xfrm>
            <a:off x="4419600" y="0"/>
            <a:ext cx="4419600" cy="6858000"/>
          </a:xfrm>
          <a:ln w="28575">
            <a:solidFill>
              <a:schemeClr val="tx1"/>
            </a:solidFill>
          </a:ln>
        </p:spPr>
      </p:pic>
      <p:sp>
        <p:nvSpPr>
          <p:cNvPr id="10" name="Cloud Callout 9"/>
          <p:cNvSpPr/>
          <p:nvPr/>
        </p:nvSpPr>
        <p:spPr>
          <a:xfrm>
            <a:off x="1143000" y="1981200"/>
            <a:ext cx="3352800" cy="1676400"/>
          </a:xfrm>
          <a:prstGeom prst="cloudCallout">
            <a:avLst>
              <a:gd name="adj1" fmla="val 67046"/>
              <a:gd name="adj2" fmla="val -3179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00">
                <a:latin typeface="Arial" pitchFamily="34" charset="0"/>
                <a:cs typeface="Arial" pitchFamily="34" charset="0"/>
              </a:rPr>
              <a:t>Dựa vào kiến thức đã học em nào có thể cho cô biết những nhân tố tạo nên Đất?</a:t>
            </a:r>
          </a:p>
        </p:txBody>
      </p:sp>
      <p:sp>
        <p:nvSpPr>
          <p:cNvPr id="12" name="Rounded Rectangular Callout 11"/>
          <p:cNvSpPr/>
          <p:nvPr/>
        </p:nvSpPr>
        <p:spPr>
          <a:xfrm>
            <a:off x="1066800" y="1981200"/>
            <a:ext cx="3505200" cy="1752600"/>
          </a:xfrm>
          <a:prstGeom prst="wedgeRoundRectCallout">
            <a:avLst>
              <a:gd name="adj1" fmla="val 68652"/>
              <a:gd name="adj2" fmla="val -3729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a:latin typeface="Arial" pitchFamily="34" charset="0"/>
                <a:cs typeface="Arial" pitchFamily="34" charset="0"/>
              </a:rPr>
              <a:t>Đá mẹ, địa hình, khí hậu nguồn nước, sinh vật và sự tác động của con người.</a:t>
            </a:r>
          </a:p>
        </p:txBody>
      </p:sp>
      <p:sp>
        <p:nvSpPr>
          <p:cNvPr id="13" name="Rectangle 12"/>
          <p:cNvSpPr/>
          <p:nvPr/>
        </p:nvSpPr>
        <p:spPr>
          <a:xfrm>
            <a:off x="4419600" y="6400800"/>
            <a:ext cx="44196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latin typeface="Arial" pitchFamily="34" charset="0"/>
                <a:cs typeface="Arial" pitchFamily="34" charset="0"/>
              </a:rPr>
              <a:t>Atlat:  Thổ nhưỡng Việt Nam</a:t>
            </a:r>
          </a:p>
        </p:txBody>
      </p:sp>
      <p:sp>
        <p:nvSpPr>
          <p:cNvPr id="15" name="Cloud Callout 14"/>
          <p:cNvSpPr/>
          <p:nvPr/>
        </p:nvSpPr>
        <p:spPr>
          <a:xfrm>
            <a:off x="228600" y="762000"/>
            <a:ext cx="3276600" cy="1828800"/>
          </a:xfrm>
          <a:prstGeom prst="cloudCallout">
            <a:avLst>
              <a:gd name="adj1" fmla="val 106109"/>
              <a:gd name="adj2" fmla="val -25721"/>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a:latin typeface="Arial" pitchFamily="34" charset="0"/>
                <a:cs typeface="Arial" pitchFamily="34" charset="0"/>
              </a:rPr>
              <a:t>Dựa vào kiến thức em nào có thể cho cô biết các thành phần chính cấu tạo nên đất?</a:t>
            </a:r>
          </a:p>
        </p:txBody>
      </p:sp>
      <p:sp>
        <p:nvSpPr>
          <p:cNvPr id="16" name="Rectangular Callout 15"/>
          <p:cNvSpPr/>
          <p:nvPr/>
        </p:nvSpPr>
        <p:spPr>
          <a:xfrm>
            <a:off x="1524000" y="1143000"/>
            <a:ext cx="2362200" cy="1143000"/>
          </a:xfrm>
          <a:prstGeom prst="wedgeRectCallout">
            <a:avLst>
              <a:gd name="adj1" fmla="val 87554"/>
              <a:gd name="adj2" fmla="val -71766"/>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a:latin typeface="Arial" pitchFamily="34" charset="0"/>
                <a:cs typeface="Arial" pitchFamily="34" charset="0"/>
              </a:rPr>
              <a:t>Gồm hai thành phần chính: thành phần khoáng và thành phần hữu cơ.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amond(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par>
                                <p:cTn id="18" presetID="8" presetClass="exit" presetSubtype="16" fill="hold" grpId="1" nodeType="withEffect">
                                  <p:stCondLst>
                                    <p:cond delay="0"/>
                                  </p:stCondLst>
                                  <p:childTnLst>
                                    <p:animEffect transition="out" filter="diamond(in)">
                                      <p:cBhvr>
                                        <p:cTn id="19" dur="2000"/>
                                        <p:tgtEl>
                                          <p:spTgt spid="16"/>
                                        </p:tgtEl>
                                      </p:cBhvr>
                                    </p:animEffect>
                                    <p:set>
                                      <p:cBhvr>
                                        <p:cTn id="20" dur="1" fill="hold">
                                          <p:stCondLst>
                                            <p:cond delay="19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i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4)">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15" grpId="1" animBg="1"/>
      <p:bldP spid="16" grpId="0" animBg="1"/>
      <p:bldP spid="1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u="sng">
                <a:solidFill>
                  <a:srgbClr val="FF0000"/>
                </a:solidFill>
                <a:latin typeface="Arial" pitchFamily="34" charset="0"/>
                <a:cs typeface="Arial" pitchFamily="34" charset="0"/>
              </a:rPr>
              <a:t>1. Đặc điểm chung của ĐẤt Việt Nam: </a:t>
            </a:r>
          </a:p>
        </p:txBody>
      </p:sp>
      <p:pic>
        <p:nvPicPr>
          <p:cNvPr id="4" name="Content Placeholder 3" descr="hc3acnh-36-1-lc3a1t-cc3a1t-c491e1bb8ba-hc3acnh-the1bb95-nhc6b0e1bba1ng-theo-vc4a9-tuye1babfn-20ob-le1bb9bp-8.png"/>
          <p:cNvPicPr>
            <a:picLocks noGrp="1" noChangeAspect="1"/>
          </p:cNvPicPr>
          <p:nvPr>
            <p:ph idx="1"/>
          </p:nvPr>
        </p:nvPicPr>
        <p:blipFill>
          <a:blip r:embed="rId2"/>
          <a:stretch>
            <a:fillRect/>
          </a:stretch>
        </p:blipFill>
        <p:spPr>
          <a:xfrm>
            <a:off x="457200" y="1447801"/>
            <a:ext cx="8229600" cy="4343399"/>
          </a:xfrm>
        </p:spPr>
      </p:pic>
      <p:sp>
        <p:nvSpPr>
          <p:cNvPr id="5" name="Rectangle 4"/>
          <p:cNvSpPr/>
          <p:nvPr/>
        </p:nvSpPr>
        <p:spPr>
          <a:xfrm>
            <a:off x="914400" y="5943600"/>
            <a:ext cx="75438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itchFamily="34" charset="0"/>
                <a:cs typeface="Arial" pitchFamily="34" charset="0"/>
              </a:rPr>
              <a:t>Hình 36.1. Lát cắt địa hình- thổ nhưởng theo vĩ tuyến 20</a:t>
            </a:r>
            <a:r>
              <a:rPr lang="en-US" sz="2000" b="1">
                <a:solidFill>
                  <a:schemeClr val="tx1"/>
                </a:solidFill>
                <a:latin typeface="Arial" pitchFamily="34" charset="0"/>
                <a:ea typeface="MS Mincho"/>
                <a:cs typeface="Arial" pitchFamily="34" charset="0"/>
              </a:rPr>
              <a:t>oB</a:t>
            </a:r>
            <a:endParaRPr lang="en-US" sz="2000" b="1">
              <a:solidFill>
                <a:schemeClr val="tx1"/>
              </a:solidFill>
              <a:latin typeface="Arial" pitchFamily="34" charset="0"/>
              <a:cs typeface="Arial" pitchFamily="34" charset="0"/>
            </a:endParaRPr>
          </a:p>
        </p:txBody>
      </p:sp>
      <p:sp>
        <p:nvSpPr>
          <p:cNvPr id="6" name="Cloud Callout 5"/>
          <p:cNvSpPr/>
          <p:nvPr/>
        </p:nvSpPr>
        <p:spPr>
          <a:xfrm>
            <a:off x="5715000" y="228600"/>
            <a:ext cx="3429000" cy="1676400"/>
          </a:xfrm>
          <a:prstGeom prst="cloudCallout">
            <a:avLst>
              <a:gd name="adj1" fmla="val -56457"/>
              <a:gd name="adj2" fmla="val 84776"/>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b="1">
                <a:solidFill>
                  <a:schemeClr val="tx1"/>
                </a:solidFill>
                <a:latin typeface="Arial" pitchFamily="34" charset="0"/>
                <a:cs typeface="Arial" pitchFamily="34" charset="0"/>
              </a:rPr>
              <a:t>Em hãy đọc tên các loại Đất ghi ở hình 36.1?</a:t>
            </a:r>
          </a:p>
        </p:txBody>
      </p:sp>
      <p:sp>
        <p:nvSpPr>
          <p:cNvPr id="7" name="Rounded Rectangular Callout 6"/>
          <p:cNvSpPr/>
          <p:nvPr/>
        </p:nvSpPr>
        <p:spPr>
          <a:xfrm>
            <a:off x="5867400" y="304800"/>
            <a:ext cx="3276600" cy="1143000"/>
          </a:xfrm>
          <a:prstGeom prst="wedgeRoundRectCallout">
            <a:avLst>
              <a:gd name="adj1" fmla="val -46203"/>
              <a:gd name="adj2" fmla="val 134015"/>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a:t> Đất vùng đồi núi, đất vùng đồng bằng, đất vùng ven biển.</a:t>
            </a:r>
            <a:endParaRPr lang="en-US">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u="sng">
                <a:solidFill>
                  <a:srgbClr val="FF0000"/>
                </a:solidFill>
                <a:latin typeface="Arial" pitchFamily="34" charset="0"/>
                <a:cs typeface="Arial" pitchFamily="34" charset="0"/>
              </a:rPr>
              <a:t>1. Đặc điểm chung của Đất Việt Nam</a:t>
            </a:r>
          </a:p>
        </p:txBody>
      </p:sp>
      <p:sp>
        <p:nvSpPr>
          <p:cNvPr id="3" name="Content Placeholder 2"/>
          <p:cNvSpPr>
            <a:spLocks noGrp="1"/>
          </p:cNvSpPr>
          <p:nvPr>
            <p:ph idx="1"/>
          </p:nvPr>
        </p:nvSpPr>
        <p:spPr/>
        <p:txBody>
          <a:bodyPr/>
          <a:lstStyle/>
          <a:p>
            <a:pPr marL="457200" indent="-457200">
              <a:buAutoNum type="alphaLcParenR"/>
            </a:pPr>
            <a:r>
              <a:rPr lang="vi-VN" sz="2400" i="1" u="sng">
                <a:latin typeface="Arial" pitchFamily="34" charset="0"/>
                <a:cs typeface="Arial" pitchFamily="34" charset="0"/>
              </a:rPr>
              <a:t>Đất nước ta rất đa dạng, thể hiện rõ tính chất nhiệt đới gió mùa ẩm của thiên nhiên Việt Nam:</a:t>
            </a:r>
            <a:r>
              <a:rPr lang="vi-VN" sz="2400">
                <a:latin typeface="Arial" pitchFamily="34" charset="0"/>
                <a:cs typeface="Arial" pitchFamily="34" charset="0"/>
              </a:rPr>
              <a:t/>
            </a:r>
            <a:br>
              <a:rPr lang="vi-VN" sz="2400">
                <a:latin typeface="Arial" pitchFamily="34" charset="0"/>
                <a:cs typeface="Arial" pitchFamily="34" charset="0"/>
              </a:rPr>
            </a:br>
            <a:r>
              <a:rPr lang="vi-VN" sz="2400">
                <a:latin typeface="Arial" pitchFamily="34" charset="0"/>
                <a:cs typeface="Arial" pitchFamily="34" charset="0"/>
              </a:rPr>
              <a:t>- Nước ta có nhiều loại đất khác nhau: Đất vùng đồi núi, đất vùng đồng bằng, đất vùng ven biển.</a:t>
            </a:r>
            <a:br>
              <a:rPr lang="vi-VN" sz="2400">
                <a:latin typeface="Arial" pitchFamily="34" charset="0"/>
                <a:cs typeface="Arial" pitchFamily="34" charset="0"/>
              </a:rPr>
            </a:br>
            <a:r>
              <a:rPr lang="vi-VN" sz="2400">
                <a:latin typeface="Arial" pitchFamily="34" charset="0"/>
                <a:cs typeface="Arial" pitchFamily="34" charset="0"/>
              </a:rPr>
              <a:t>- NN:  Do nhiều nhân tố tạo thành: Đá mẹ, địa hình, khí hậu, thuỷ văn, sinh vật và sự tác động của con người.</a:t>
            </a:r>
            <a:endParaRPr lang="en-US" sz="2400">
              <a:latin typeface="Arial" pitchFamily="34" charset="0"/>
              <a:cs typeface="Arial" pitchFamily="34" charset="0"/>
            </a:endParaRPr>
          </a:p>
          <a:p>
            <a:pPr marL="457200" indent="-457200">
              <a:buAutoNum type="alphaLcParenR"/>
            </a:pPr>
            <a:r>
              <a:rPr lang="en-US" sz="2400" i="1" u="sng">
                <a:latin typeface="Arial" pitchFamily="34" charset="0"/>
                <a:cs typeface="Arial" pitchFamily="34" charset="0"/>
              </a:rPr>
              <a:t>Nước ta có ba nhóm đất chính:</a:t>
            </a:r>
          </a:p>
          <a:p>
            <a:pPr marL="457200" indent="-457200">
              <a:buNone/>
            </a:pPr>
            <a:endParaRPr lang="en-US" sz="2400" i="1" u="sng">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a:solidFill>
                  <a:srgbClr val="FF0000"/>
                </a:solidFill>
                <a:latin typeface="Arial" pitchFamily="34" charset="0"/>
                <a:cs typeface="Arial" pitchFamily="34" charset="0"/>
              </a:rPr>
              <a:t>Câu hỏi thảo luận </a:t>
            </a:r>
          </a:p>
        </p:txBody>
      </p:sp>
      <p:pic>
        <p:nvPicPr>
          <p:cNvPr id="5" name="Content Placeholder 4" descr="hc3acnh-36-1-lc3a1t-cc3a1t-c491e1bb8ba-hc3acnh-the1bb95-nhc6b0e1bba1ng-theo-vc4a9-tuye1babfn-20ob-le1bb9bp-8.png"/>
          <p:cNvPicPr>
            <a:picLocks noGrp="1" noChangeAspect="1"/>
          </p:cNvPicPr>
          <p:nvPr>
            <p:ph sz="half" idx="1"/>
          </p:nvPr>
        </p:nvPicPr>
        <p:blipFill>
          <a:blip r:embed="rId2"/>
          <a:stretch>
            <a:fillRect/>
          </a:stretch>
        </p:blipFill>
        <p:spPr>
          <a:xfrm>
            <a:off x="457200" y="1371600"/>
            <a:ext cx="4038600" cy="4572000"/>
          </a:xfrm>
        </p:spPr>
      </p:pic>
      <p:pic>
        <p:nvPicPr>
          <p:cNvPr id="6" name="Content Placeholder 5" descr="DL8B36H36.2.jpg"/>
          <p:cNvPicPr>
            <a:picLocks noGrp="1" noChangeAspect="1"/>
          </p:cNvPicPr>
          <p:nvPr>
            <p:ph sz="half" idx="2"/>
          </p:nvPr>
        </p:nvPicPr>
        <p:blipFill>
          <a:blip r:embed="rId3"/>
          <a:stretch>
            <a:fillRect/>
          </a:stretch>
        </p:blipFill>
        <p:spPr>
          <a:xfrm>
            <a:off x="4572000" y="1371601"/>
            <a:ext cx="4343400" cy="4495800"/>
          </a:xfrm>
        </p:spPr>
      </p:pic>
      <p:sp>
        <p:nvSpPr>
          <p:cNvPr id="7" name="Rectangle 6"/>
          <p:cNvSpPr/>
          <p:nvPr/>
        </p:nvSpPr>
        <p:spPr>
          <a:xfrm>
            <a:off x="457200" y="5943600"/>
            <a:ext cx="40386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itchFamily="34" charset="0"/>
                <a:cs typeface="Arial" pitchFamily="34" charset="0"/>
              </a:rPr>
              <a:t>Hình 36.1 lát cắt địa hình – thổ nhưỡng theo vĩ tuyến 20oB</a:t>
            </a:r>
          </a:p>
        </p:txBody>
      </p:sp>
      <p:sp>
        <p:nvSpPr>
          <p:cNvPr id="8" name="Rectangle 7"/>
          <p:cNvSpPr/>
          <p:nvPr/>
        </p:nvSpPr>
        <p:spPr>
          <a:xfrm>
            <a:off x="4572000" y="5943600"/>
            <a:ext cx="4038600" cy="6858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itchFamily="34" charset="0"/>
                <a:cs typeface="Arial" pitchFamily="34" charset="0"/>
              </a:rPr>
              <a:t>Hình 36.2 Lược đồ phần bố các loại đất chính ở Việt Nam</a:t>
            </a:r>
          </a:p>
        </p:txBody>
      </p:sp>
      <p:sp>
        <p:nvSpPr>
          <p:cNvPr id="10" name="Cloud Callout 9"/>
          <p:cNvSpPr/>
          <p:nvPr/>
        </p:nvSpPr>
        <p:spPr>
          <a:xfrm>
            <a:off x="3810000" y="0"/>
            <a:ext cx="4648200" cy="1371600"/>
          </a:xfrm>
          <a:prstGeom prst="cloudCallout">
            <a:avLst>
              <a:gd name="adj1" fmla="val -39831"/>
              <a:gd name="adj2" fmla="val 144924"/>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b="1">
                <a:latin typeface="Arial" pitchFamily="34" charset="0"/>
                <a:cs typeface="Arial" pitchFamily="34" charset="0"/>
              </a:rPr>
              <a:t>Dựa vào hình 36.1 và 36.2 điền thông tin còn thiếu vào bảng bên dưới???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u="sng">
                <a:solidFill>
                  <a:srgbClr val="FF0000"/>
                </a:solidFill>
                <a:latin typeface="Arial" pitchFamily="34" charset="0"/>
                <a:cs typeface="Arial" pitchFamily="34" charset="0"/>
              </a:rPr>
              <a:t>Câu hỏi thảo luận</a:t>
            </a:r>
          </a:p>
        </p:txBody>
      </p:sp>
      <p:graphicFrame>
        <p:nvGraphicFramePr>
          <p:cNvPr id="4" name="Content Placeholder 5"/>
          <p:cNvGraphicFramePr>
            <a:graphicFrameLocks/>
          </p:cNvGraphicFramePr>
          <p:nvPr/>
        </p:nvGraphicFramePr>
        <p:xfrm>
          <a:off x="609599" y="1600200"/>
          <a:ext cx="8305801" cy="5179516"/>
        </p:xfrm>
        <a:graphic>
          <a:graphicData uri="http://schemas.openxmlformats.org/drawingml/2006/table">
            <a:tbl>
              <a:tblPr firstRow="1" bandRow="1">
                <a:tableStyleId>{17292A2E-F333-43FB-9621-5CBBE7FDCDCB}</a:tableStyleId>
              </a:tblPr>
              <a:tblGrid>
                <a:gridCol w="4114088">
                  <a:extLst>
                    <a:ext uri="{9D8B030D-6E8A-4147-A177-3AD203B41FA5}">
                      <a16:colId xmlns:a16="http://schemas.microsoft.com/office/drawing/2014/main" val="20000"/>
                    </a:ext>
                  </a:extLst>
                </a:gridCol>
                <a:gridCol w="4191713">
                  <a:extLst>
                    <a:ext uri="{9D8B030D-6E8A-4147-A177-3AD203B41FA5}">
                      <a16:colId xmlns:a16="http://schemas.microsoft.com/office/drawing/2014/main" val="20001"/>
                    </a:ext>
                  </a:extLst>
                </a:gridCol>
              </a:tblGrid>
              <a:tr h="769099">
                <a:tc>
                  <a:txBody>
                    <a:bodyPr/>
                    <a:lstStyle/>
                    <a:p>
                      <a:pPr algn="ctr"/>
                      <a:r>
                        <a:rPr lang="en-US">
                          <a:latin typeface="Arial" pitchFamily="34" charset="0"/>
                          <a:cs typeface="Arial" pitchFamily="34" charset="0"/>
                        </a:rPr>
                        <a:t>Các</a:t>
                      </a:r>
                      <a:r>
                        <a:rPr lang="en-US" baseline="0">
                          <a:latin typeface="Arial" pitchFamily="34" charset="0"/>
                          <a:cs typeface="Arial" pitchFamily="34" charset="0"/>
                        </a:rPr>
                        <a:t> nhóm Đất</a:t>
                      </a:r>
                      <a:endParaRPr lang="en-US">
                        <a:latin typeface="Arial" pitchFamily="34" charset="0"/>
                        <a:cs typeface="Arial" pitchFamily="34" charset="0"/>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en-US"/>
                        <a:t>Điều kiện</a:t>
                      </a:r>
                      <a:r>
                        <a:rPr lang="en-US" baseline="0"/>
                        <a:t> hình thành các nhóm Đất</a:t>
                      </a:r>
                      <a:endParaRPr lang="en-US"/>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69099">
                <a:tc>
                  <a:txBody>
                    <a:bodyPr/>
                    <a:lstStyle/>
                    <a:p>
                      <a:r>
                        <a:rPr lang="en-US" sz="2400">
                          <a:latin typeface="Arial" pitchFamily="34" charset="0"/>
                          <a:cs typeface="Arial" pitchFamily="34" charset="0"/>
                        </a:rPr>
                        <a:t>Đất</a:t>
                      </a:r>
                      <a:r>
                        <a:rPr lang="en-US" sz="2400" baseline="0">
                          <a:latin typeface="Arial" pitchFamily="34" charset="0"/>
                          <a:cs typeface="Arial" pitchFamily="34" charset="0"/>
                        </a:rPr>
                        <a:t> mùn núi cao</a:t>
                      </a:r>
                      <a:endParaRPr lang="en-US" sz="2400">
                        <a:latin typeface="Arial" pitchFamily="34" charset="0"/>
                        <a:cs typeface="Arial" pitchFamily="34" charset="0"/>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a:latin typeface="Arial" pitchFamily="34" charset="0"/>
                          <a:cs typeface="Arial" pitchFamily="34" charset="0"/>
                        </a:rPr>
                        <a:t>Hình</a:t>
                      </a:r>
                      <a:r>
                        <a:rPr lang="en-US" baseline="0">
                          <a:latin typeface="Arial" pitchFamily="34" charset="0"/>
                          <a:cs typeface="Arial" pitchFamily="34" charset="0"/>
                        </a:rPr>
                        <a:t> thành trên các loại đá núi cao, nhiệt độ thấp, lớp phủ thực vật dày.</a:t>
                      </a:r>
                      <a:endParaRPr lang="en-US">
                        <a:latin typeface="Arial" pitchFamily="34" charset="0"/>
                        <a:cs typeface="Arial" pitchFamily="34" charset="0"/>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07503">
                <a:tc>
                  <a:txBody>
                    <a:bodyPr/>
                    <a:lstStyle/>
                    <a:p>
                      <a:r>
                        <a:rPr lang="en-US" sz="2400">
                          <a:latin typeface="Arial" pitchFamily="34" charset="0"/>
                          <a:cs typeface="Arial" pitchFamily="34" charset="0"/>
                        </a:rPr>
                        <a:t>Đất</a:t>
                      </a:r>
                      <a:r>
                        <a:rPr lang="en-US" sz="2400" baseline="0">
                          <a:latin typeface="Arial" pitchFamily="34" charset="0"/>
                          <a:cs typeface="Arial" pitchFamily="34" charset="0"/>
                        </a:rPr>
                        <a:t> feralit đỏ vàng</a:t>
                      </a:r>
                      <a:endParaRPr lang="en-US" sz="2400">
                        <a:latin typeface="Arial" pitchFamily="34" charset="0"/>
                        <a:cs typeface="Arial" pitchFamily="34" charset="0"/>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a:latin typeface="Arial" pitchFamily="34" charset="0"/>
                          <a:cs typeface="Arial" pitchFamily="34" charset="0"/>
                        </a:rPr>
                        <a:t>Hình</a:t>
                      </a:r>
                      <a:r>
                        <a:rPr lang="en-US" baseline="0">
                          <a:latin typeface="Arial" pitchFamily="34" charset="0"/>
                          <a:cs typeface="Arial" pitchFamily="34" charset="0"/>
                        </a:rPr>
                        <a:t> thành trên các loại đá vùng đồi núi thấp, chịu sự chi phối của nhiệt độ lượng mưa  và độ che phủ của thực vật.</a:t>
                      </a:r>
                      <a:endParaRPr lang="en-US">
                        <a:latin typeface="Arial" pitchFamily="34" charset="0"/>
                        <a:cs typeface="Arial" pitchFamily="34" charset="0"/>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69099">
                <a:tc>
                  <a:txBody>
                    <a:bodyPr/>
                    <a:lstStyle/>
                    <a:p>
                      <a:r>
                        <a:rPr lang="en-US" sz="2400">
                          <a:latin typeface="Arial" pitchFamily="34" charset="0"/>
                          <a:cs typeface="Arial" pitchFamily="34" charset="0"/>
                        </a:rPr>
                        <a:t>Đất</a:t>
                      </a:r>
                      <a:r>
                        <a:rPr lang="en-US" sz="2400" baseline="0">
                          <a:latin typeface="Arial" pitchFamily="34" charset="0"/>
                          <a:cs typeface="Arial" pitchFamily="34" charset="0"/>
                        </a:rPr>
                        <a:t> bồi tụ phù sa (trong đê)</a:t>
                      </a:r>
                      <a:endParaRPr lang="en-US" sz="2400">
                        <a:latin typeface="Arial" pitchFamily="34" charset="0"/>
                        <a:cs typeface="Arial" pitchFamily="34" charset="0"/>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a:t>Do phù</a:t>
                      </a:r>
                      <a:r>
                        <a:rPr lang="en-US" baseline="0"/>
                        <a:t> sa sông bồi tụ ở các đồng bằng</a:t>
                      </a:r>
                      <a:endParaRPr lang="en-US"/>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69099">
                <a:tc>
                  <a:txBody>
                    <a:bodyPr/>
                    <a:lstStyle/>
                    <a:p>
                      <a:r>
                        <a:rPr lang="en-US" sz="2400">
                          <a:latin typeface="Arial" pitchFamily="34" charset="0"/>
                          <a:cs typeface="Arial" pitchFamily="34" charset="0"/>
                        </a:rPr>
                        <a:t>Đất</a:t>
                      </a:r>
                      <a:r>
                        <a:rPr lang="en-US" sz="2400" baseline="0">
                          <a:latin typeface="Arial" pitchFamily="34" charset="0"/>
                          <a:cs typeface="Arial" pitchFamily="34" charset="0"/>
                        </a:rPr>
                        <a:t> bãi ven sông</a:t>
                      </a:r>
                      <a:endParaRPr lang="en-US" sz="2400">
                        <a:latin typeface="Arial" pitchFamily="34" charset="0"/>
                        <a:cs typeface="Arial" pitchFamily="34" charset="0"/>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a:t>Do phù</a:t>
                      </a:r>
                      <a:r>
                        <a:rPr lang="en-US" baseline="0"/>
                        <a:t> sa bồi tụ thường xuyên ở các vùng nằm ngoài đê.</a:t>
                      </a:r>
                      <a:endParaRPr lang="en-US"/>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69099">
                <a:tc>
                  <a:txBody>
                    <a:bodyPr/>
                    <a:lstStyle/>
                    <a:p>
                      <a:r>
                        <a:rPr lang="en-US" sz="2400">
                          <a:latin typeface="Arial" pitchFamily="34" charset="0"/>
                          <a:cs typeface="Arial" pitchFamily="34" charset="0"/>
                        </a:rPr>
                        <a:t>Đất mặn</a:t>
                      </a:r>
                      <a:r>
                        <a:rPr lang="en-US" sz="2400" baseline="0">
                          <a:latin typeface="Arial" pitchFamily="34" charset="0"/>
                          <a:cs typeface="Arial" pitchFamily="34" charset="0"/>
                        </a:rPr>
                        <a:t> ven biển</a:t>
                      </a:r>
                      <a:endParaRPr lang="en-US" sz="2400">
                        <a:latin typeface="Arial" pitchFamily="34" charset="0"/>
                        <a:cs typeface="Arial" pitchFamily="34" charset="0"/>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lang="en-US"/>
                        <a:t>Hình</a:t>
                      </a:r>
                      <a:r>
                        <a:rPr lang="en-US" baseline="0"/>
                        <a:t> thành ở các vùng đồng bằng ven biển, chịu sự chi phối bởi sự xâm nhập của nước biển.</a:t>
                      </a:r>
                      <a:endParaRPr lang="en-US"/>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5" name="Cloud Callout 4"/>
          <p:cNvSpPr/>
          <p:nvPr/>
        </p:nvSpPr>
        <p:spPr>
          <a:xfrm>
            <a:off x="3810000" y="0"/>
            <a:ext cx="4648200" cy="1371600"/>
          </a:xfrm>
          <a:prstGeom prst="cloudCallout">
            <a:avLst>
              <a:gd name="adj1" fmla="val -39831"/>
              <a:gd name="adj2" fmla="val 144924"/>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b="1">
                <a:latin typeface="Arial" pitchFamily="34" charset="0"/>
                <a:cs typeface="Arial" pitchFamily="34" charset="0"/>
              </a:rPr>
              <a:t>Dựa vào hình 36.1 và 36.2 điền thông tin còn thiếu vào bảng bên dưới??? </a:t>
            </a:r>
          </a:p>
        </p:txBody>
      </p:sp>
      <p:sp>
        <p:nvSpPr>
          <p:cNvPr id="7" name="Rectangle 6"/>
          <p:cNvSpPr/>
          <p:nvPr/>
        </p:nvSpPr>
        <p:spPr>
          <a:xfrm>
            <a:off x="4724400" y="2362200"/>
            <a:ext cx="4191000" cy="762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8" name="Rectangle 7"/>
          <p:cNvSpPr/>
          <p:nvPr/>
        </p:nvSpPr>
        <p:spPr>
          <a:xfrm>
            <a:off x="4724400" y="3124200"/>
            <a:ext cx="4191000" cy="1219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24400" y="4343400"/>
            <a:ext cx="4191000" cy="762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24400" y="5105400"/>
            <a:ext cx="4191000" cy="76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24400" y="5867400"/>
            <a:ext cx="4191000" cy="990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0" nodeType="clickEffect">
                                  <p:stCondLst>
                                    <p:cond delay="0"/>
                                  </p:stCondLst>
                                  <p:childTnLst>
                                    <p:animEffect transition="out" filter="strips(downLeft)">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grpId="0" nodeType="clickEffect">
                                  <p:stCondLst>
                                    <p:cond delay="0"/>
                                  </p:stCondLst>
                                  <p:childTnLst>
                                    <p:animEffect transition="out" filter="strips(downLeft)">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grpId="0" nodeType="clickEffect">
                                  <p:stCondLst>
                                    <p:cond delay="0"/>
                                  </p:stCondLst>
                                  <p:childTnLst>
                                    <p:animEffect transition="out" filter="strips(downLeft)">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xit" presetSubtype="12" fill="hold" grpId="0" nodeType="clickEffect">
                                  <p:stCondLst>
                                    <p:cond delay="0"/>
                                  </p:stCondLst>
                                  <p:childTnLst>
                                    <p:animEffect transition="out" filter="strips(downLeft)">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u="sng">
                <a:solidFill>
                  <a:srgbClr val="FF0000"/>
                </a:solidFill>
                <a:latin typeface="Arial" pitchFamily="34" charset="0"/>
                <a:cs typeface="Arial" pitchFamily="34" charset="0"/>
              </a:rPr>
              <a:t>b) Nước ta 3 nhóm dất:</a:t>
            </a:r>
          </a:p>
        </p:txBody>
      </p:sp>
      <p:pic>
        <p:nvPicPr>
          <p:cNvPr id="6" name="Content Placeholder 5" descr="DL8B36H36.2.jpg"/>
          <p:cNvPicPr>
            <a:picLocks noGrp="1" noChangeAspect="1"/>
          </p:cNvPicPr>
          <p:nvPr>
            <p:ph idx="1"/>
          </p:nvPr>
        </p:nvPicPr>
        <p:blipFill>
          <a:blip r:embed="rId2"/>
          <a:stretch>
            <a:fillRect/>
          </a:stretch>
        </p:blipFill>
        <p:spPr>
          <a:xfrm>
            <a:off x="609600" y="1143000"/>
            <a:ext cx="8534400" cy="5486400"/>
          </a:xfrm>
        </p:spPr>
      </p:pic>
      <p:sp>
        <p:nvSpPr>
          <p:cNvPr id="7" name="Cloud Callout 6"/>
          <p:cNvSpPr/>
          <p:nvPr/>
        </p:nvSpPr>
        <p:spPr>
          <a:xfrm>
            <a:off x="5562600" y="304800"/>
            <a:ext cx="3276600" cy="1905000"/>
          </a:xfrm>
          <a:prstGeom prst="cloudCallout">
            <a:avLst>
              <a:gd name="adj1" fmla="val -117803"/>
              <a:gd name="adj2" fmla="val 13423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Dựa vào hình 36.2 hãy nói cho cô biết nước ta có bao nhiêu nhóm đất chính, đó là nững nhóm đât nào</a:t>
            </a:r>
          </a:p>
        </p:txBody>
      </p:sp>
      <p:sp>
        <p:nvSpPr>
          <p:cNvPr id="8" name="Rectangle 7"/>
          <p:cNvSpPr/>
          <p:nvPr/>
        </p:nvSpPr>
        <p:spPr>
          <a:xfrm>
            <a:off x="5410200" y="457200"/>
            <a:ext cx="373380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a:latin typeface="Arial" pitchFamily="34" charset="0"/>
                <a:cs typeface="Arial" pitchFamily="34" charset="0"/>
              </a:rPr>
              <a:t>Nước ta có ba nhóm đất chính: nhóm đất feralit,nhóm đất mùn núi cao, nhóm đất bòi tụ phù sa sông.</a:t>
            </a:r>
          </a:p>
        </p:txBody>
      </p:sp>
      <p:sp>
        <p:nvSpPr>
          <p:cNvPr id="9" name="Cloud Callout 8"/>
          <p:cNvSpPr/>
          <p:nvPr/>
        </p:nvSpPr>
        <p:spPr>
          <a:xfrm>
            <a:off x="5181600" y="0"/>
            <a:ext cx="4267200" cy="2438400"/>
          </a:xfrm>
          <a:prstGeom prst="cloudCallout">
            <a:avLst>
              <a:gd name="adj1" fmla="val -80113"/>
              <a:gd name="adj2" fmla="val 144116"/>
            </a:avLst>
          </a:prstGeom>
        </p:spPr>
        <p:style>
          <a:lnRef idx="2">
            <a:schemeClr val="dk1"/>
          </a:lnRef>
          <a:fillRef idx="1">
            <a:schemeClr val="lt1"/>
          </a:fillRef>
          <a:effectRef idx="0">
            <a:schemeClr val="dk1"/>
          </a:effectRef>
          <a:fontRef idx="minor">
            <a:schemeClr val="dk1"/>
          </a:fontRef>
        </p:style>
        <p:txBody>
          <a:bodyPr rtlCol="0" anchor="ctr"/>
          <a:lstStyle/>
          <a:p>
            <a:r>
              <a:rPr lang="en-US" sz="2000">
                <a:latin typeface="Arial" pitchFamily="34" charset="0"/>
                <a:cs typeface="Arial" pitchFamily="34" charset="0"/>
              </a:rPr>
              <a:t>Hãy đọc sgk/126 và 128,xem hình 36.2 để tìm hiểu thông tin về 3 nhóm đất này và hoàn thành bảng bên dưới?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grpId="1" nodeType="clickEffect">
                                  <p:stCondLst>
                                    <p:cond delay="0"/>
                                  </p:stCondLst>
                                  <p:childTnLst>
                                    <p:animEffect transition="out" filter="strips(downLeft)">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8" presetClass="exit" presetSubtype="12" fill="hold" grpId="1" nodeType="withEffect">
                                  <p:stCondLst>
                                    <p:cond delay="0"/>
                                  </p:stCondLst>
                                  <p:childTnLst>
                                    <p:animEffect transition="out" filter="strips(downLeft)">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amond(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166841"/>
          <a:ext cx="9144000" cy="7010400"/>
        </p:xfrm>
        <a:graphic>
          <a:graphicData uri="http://schemas.openxmlformats.org/drawingml/2006/table">
            <a:tbl>
              <a:tblPr firstRow="1" bandRow="1">
                <a:tableStyleId>{284E427A-3D55-4303-BF80-6455036E1DE7}</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694806">
                <a:tc>
                  <a:txBody>
                    <a:bodyPr/>
                    <a:lstStyle/>
                    <a:p>
                      <a:pPr algn="ctr"/>
                      <a:r>
                        <a:rPr lang="en-US" sz="2000">
                          <a:latin typeface="Arial" pitchFamily="34" charset="0"/>
                          <a:cs typeface="Arial" pitchFamily="34" charset="0"/>
                        </a:rPr>
                        <a:t>Các</a:t>
                      </a:r>
                      <a:r>
                        <a:rPr lang="en-US" sz="2000" baseline="0">
                          <a:latin typeface="Arial" pitchFamily="34" charset="0"/>
                          <a:cs typeface="Arial" pitchFamily="34" charset="0"/>
                        </a:rPr>
                        <a:t> nhóm đất</a:t>
                      </a:r>
                      <a:endParaRPr lang="en-US" sz="2000">
                        <a:latin typeface="Arial" pitchFamily="34" charset="0"/>
                        <a:cs typeface="Arial" pitchFamily="34" charset="0"/>
                      </a:endParaRPr>
                    </a:p>
                  </a:txBody>
                  <a:tcPr anchor="ctr">
                    <a:lnR w="28575" cap="flat" cmpd="sng" algn="ctr">
                      <a:solidFill>
                        <a:schemeClr val="accent2">
                          <a:lumMod val="75000"/>
                        </a:schemeClr>
                      </a:solidFill>
                      <a:prstDash val="solid"/>
                      <a:round/>
                      <a:headEnd type="none" w="med" len="med"/>
                      <a:tailEnd type="none" w="med" len="med"/>
                    </a:lnR>
                    <a:lnB w="28575" cap="flat" cmpd="sng" algn="ctr">
                      <a:solidFill>
                        <a:schemeClr val="accent2">
                          <a:lumMod val="75000"/>
                        </a:schemeClr>
                      </a:solidFill>
                      <a:prstDash val="solid"/>
                      <a:round/>
                      <a:headEnd type="none" w="med" len="med"/>
                      <a:tailEnd type="none" w="med" len="med"/>
                    </a:lnB>
                  </a:tcPr>
                </a:tc>
                <a:tc>
                  <a:txBody>
                    <a:bodyPr/>
                    <a:lstStyle/>
                    <a:p>
                      <a:pPr algn="ctr"/>
                      <a:r>
                        <a:rPr lang="en-US" sz="2000">
                          <a:latin typeface="Arial" pitchFamily="34" charset="0"/>
                          <a:cs typeface="Arial" pitchFamily="34" charset="0"/>
                        </a:rPr>
                        <a:t>Phân</a:t>
                      </a:r>
                      <a:r>
                        <a:rPr lang="en-US" sz="2000" baseline="0">
                          <a:latin typeface="Arial" pitchFamily="34" charset="0"/>
                          <a:cs typeface="Arial" pitchFamily="34" charset="0"/>
                        </a:rPr>
                        <a:t> bố</a:t>
                      </a:r>
                      <a:endParaRPr lang="en-US" sz="2000">
                        <a:latin typeface="Arial" pitchFamily="34" charset="0"/>
                        <a:cs typeface="Arial" pitchFamily="34" charset="0"/>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B w="28575" cap="flat" cmpd="sng" algn="ctr">
                      <a:solidFill>
                        <a:schemeClr val="accent2">
                          <a:lumMod val="75000"/>
                        </a:schemeClr>
                      </a:solidFill>
                      <a:prstDash val="solid"/>
                      <a:round/>
                      <a:headEnd type="none" w="med" len="med"/>
                      <a:tailEnd type="none" w="med" len="med"/>
                    </a:lnB>
                  </a:tcPr>
                </a:tc>
                <a:tc>
                  <a:txBody>
                    <a:bodyPr/>
                    <a:lstStyle/>
                    <a:p>
                      <a:pPr algn="ctr"/>
                      <a:r>
                        <a:rPr lang="en-US" sz="2000">
                          <a:latin typeface="Arial" pitchFamily="34" charset="0"/>
                          <a:cs typeface="Arial" pitchFamily="34" charset="0"/>
                        </a:rPr>
                        <a:t>Tỷ lệ</a:t>
                      </a:r>
                      <a:r>
                        <a:rPr lang="en-US" sz="2000" baseline="0">
                          <a:latin typeface="Arial" pitchFamily="34" charset="0"/>
                          <a:cs typeface="Arial" pitchFamily="34" charset="0"/>
                        </a:rPr>
                        <a:t> </a:t>
                      </a:r>
                      <a:endParaRPr lang="en-US" sz="2000">
                        <a:latin typeface="Arial" pitchFamily="34" charset="0"/>
                        <a:cs typeface="Arial" pitchFamily="34" charset="0"/>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B w="28575" cap="flat" cmpd="sng" algn="ctr">
                      <a:solidFill>
                        <a:schemeClr val="accent2">
                          <a:lumMod val="75000"/>
                        </a:schemeClr>
                      </a:solidFill>
                      <a:prstDash val="solid"/>
                      <a:round/>
                      <a:headEnd type="none" w="med" len="med"/>
                      <a:tailEnd type="none" w="med" len="med"/>
                    </a:lnB>
                  </a:tcPr>
                </a:tc>
                <a:tc>
                  <a:txBody>
                    <a:bodyPr/>
                    <a:lstStyle/>
                    <a:p>
                      <a:pPr algn="ctr"/>
                      <a:r>
                        <a:rPr lang="en-US" sz="2000">
                          <a:latin typeface="Arial" pitchFamily="34" charset="0"/>
                          <a:cs typeface="Arial" pitchFamily="34" charset="0"/>
                        </a:rPr>
                        <a:t>Đặc tính</a:t>
                      </a: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B w="28575" cap="flat" cmpd="sng" algn="ctr">
                      <a:solidFill>
                        <a:schemeClr val="accent2">
                          <a:lumMod val="75000"/>
                        </a:schemeClr>
                      </a:solidFill>
                      <a:prstDash val="solid"/>
                      <a:round/>
                      <a:headEnd type="none" w="med" len="med"/>
                      <a:tailEnd type="none" w="med" len="med"/>
                    </a:lnB>
                  </a:tcPr>
                </a:tc>
                <a:tc>
                  <a:txBody>
                    <a:bodyPr/>
                    <a:lstStyle/>
                    <a:p>
                      <a:pPr algn="ctr"/>
                      <a:r>
                        <a:rPr lang="en-US" sz="2000">
                          <a:latin typeface="Arial" pitchFamily="34" charset="0"/>
                          <a:cs typeface="Arial" pitchFamily="34" charset="0"/>
                        </a:rPr>
                        <a:t>Giá</a:t>
                      </a:r>
                      <a:r>
                        <a:rPr lang="en-US" sz="2000" baseline="0">
                          <a:latin typeface="Arial" pitchFamily="34" charset="0"/>
                          <a:cs typeface="Arial" pitchFamily="34" charset="0"/>
                        </a:rPr>
                        <a:t> trị</a:t>
                      </a:r>
                      <a:endParaRPr lang="en-US" sz="2000">
                        <a:latin typeface="Arial" pitchFamily="34" charset="0"/>
                        <a:cs typeface="Arial" pitchFamily="34" charset="0"/>
                      </a:endParaRPr>
                    </a:p>
                  </a:txBody>
                  <a:tcPr anchor="ctr">
                    <a:lnL w="28575" cap="flat" cmpd="sng" algn="ctr">
                      <a:solidFill>
                        <a:schemeClr val="accent2">
                          <a:lumMod val="75000"/>
                        </a:schemeClr>
                      </a:solidFill>
                      <a:prstDash val="solid"/>
                      <a:round/>
                      <a:headEnd type="none" w="med" len="med"/>
                      <a:tailEnd type="none" w="med" len="med"/>
                    </a:lnL>
                    <a:lnB w="28575"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722906">
                <a:tc>
                  <a:txBody>
                    <a:bodyPr/>
                    <a:lstStyle/>
                    <a:p>
                      <a:r>
                        <a:rPr lang="en-US" sz="2000">
                          <a:latin typeface="Arial" pitchFamily="34" charset="0"/>
                          <a:cs typeface="Arial" pitchFamily="34" charset="0"/>
                        </a:rPr>
                        <a:t>Nhóm</a:t>
                      </a:r>
                      <a:r>
                        <a:rPr lang="en-US" sz="2000" baseline="0">
                          <a:latin typeface="Arial" pitchFamily="34" charset="0"/>
                          <a:cs typeface="Arial" pitchFamily="34" charset="0"/>
                        </a:rPr>
                        <a:t> đất feralit</a:t>
                      </a:r>
                      <a:endParaRPr lang="en-US" sz="2000">
                        <a:latin typeface="Arial" pitchFamily="34" charset="0"/>
                        <a:cs typeface="Arial" pitchFamily="34" charset="0"/>
                      </a:endParaRPr>
                    </a:p>
                  </a:txBody>
                  <a:tcPr anchor="ctr">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ctr"/>
                      <a:r>
                        <a:rPr lang="en-US">
                          <a:latin typeface="Arial" pitchFamily="34" charset="0"/>
                          <a:cs typeface="Arial" pitchFamily="34" charset="0"/>
                        </a:rPr>
                        <a:t>Đồi núi</a:t>
                      </a:r>
                      <a:r>
                        <a:rPr lang="en-US" baseline="0">
                          <a:latin typeface="Arial" pitchFamily="34" charset="0"/>
                          <a:cs typeface="Arial" pitchFamily="34" charset="0"/>
                        </a:rPr>
                        <a:t> thấp</a:t>
                      </a:r>
                      <a:endParaRPr lang="en-US">
                        <a:latin typeface="Arial" pitchFamily="34" charset="0"/>
                        <a:cs typeface="Arial" pitchFamily="34" charset="0"/>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ctr"/>
                      <a:r>
                        <a:rPr lang="en-US">
                          <a:latin typeface="Arial" pitchFamily="34" charset="0"/>
                          <a:cs typeface="Arial" pitchFamily="34" charset="0"/>
                        </a:rPr>
                        <a:t>65%</a:t>
                      </a: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l"/>
                      <a:r>
                        <a:rPr lang="en-US" sz="1800" kern="1200">
                          <a:solidFill>
                            <a:schemeClr val="dk1"/>
                          </a:solidFill>
                          <a:latin typeface="+mn-lt"/>
                          <a:ea typeface="+mn-ea"/>
                          <a:cs typeface="+mn-cs"/>
                        </a:rPr>
                        <a:t>Chua, nghèo chất dinh dưỡng, nhiều sét.</a:t>
                      </a:r>
                      <a:br>
                        <a:rPr lang="en-US" sz="1800" kern="1200">
                          <a:solidFill>
                            <a:schemeClr val="dk1"/>
                          </a:solidFill>
                          <a:latin typeface="+mn-lt"/>
                          <a:ea typeface="+mn-ea"/>
                          <a:cs typeface="+mn-cs"/>
                        </a:rPr>
                      </a:br>
                      <a:endParaRPr lang="en-US">
                        <a:latin typeface="Arial" pitchFamily="34" charset="0"/>
                        <a:cs typeface="Arial" pitchFamily="34" charset="0"/>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l"/>
                      <a:r>
                        <a:rPr lang="en-US" sz="1800" kern="1200">
                          <a:solidFill>
                            <a:schemeClr val="dk1"/>
                          </a:solidFill>
                          <a:latin typeface="+mn-lt"/>
                          <a:ea typeface="+mn-ea"/>
                          <a:cs typeface="+mn-cs"/>
                        </a:rPr>
                        <a:t>Đất có màu đỏ vàng do chứa nhiều hợp chất sắt, nhôm, thường tích tụ kết vón thành đá ong =&gt; Đất xấu ít có giá trị đối với trồng trọt.</a:t>
                      </a:r>
                      <a:br>
                        <a:rPr lang="en-US" sz="1800" kern="1200">
                          <a:solidFill>
                            <a:schemeClr val="dk1"/>
                          </a:solidFill>
                          <a:latin typeface="+mn-lt"/>
                          <a:ea typeface="+mn-ea"/>
                          <a:cs typeface="+mn-cs"/>
                        </a:rPr>
                      </a:br>
                      <a:endParaRPr lang="en-US">
                        <a:latin typeface="Arial" pitchFamily="34" charset="0"/>
                        <a:cs typeface="Arial" pitchFamily="34" charset="0"/>
                      </a:endParaRPr>
                    </a:p>
                  </a:txBody>
                  <a:tcPr anchor="ctr">
                    <a:lnL w="28575" cap="flat" cmpd="sng" algn="ctr">
                      <a:solidFill>
                        <a:schemeClr val="accent2">
                          <a:lumMod val="75000"/>
                        </a:schemeClr>
                      </a:solidFill>
                      <a:prstDash val="solid"/>
                      <a:round/>
                      <a:headEnd type="none" w="med" len="med"/>
                      <a:tailEnd type="none" w="med" len="med"/>
                    </a:lnL>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281368">
                <a:tc>
                  <a:txBody>
                    <a:bodyPr/>
                    <a:lstStyle/>
                    <a:p>
                      <a:r>
                        <a:rPr lang="en-US" sz="2000">
                          <a:latin typeface="Arial" pitchFamily="34" charset="0"/>
                          <a:cs typeface="Arial" pitchFamily="34" charset="0"/>
                        </a:rPr>
                        <a:t>Nhóm</a:t>
                      </a:r>
                      <a:r>
                        <a:rPr lang="en-US" sz="2000" baseline="0">
                          <a:latin typeface="Arial" pitchFamily="34" charset="0"/>
                          <a:cs typeface="Arial" pitchFamily="34" charset="0"/>
                        </a:rPr>
                        <a:t> đất mùn núi cao</a:t>
                      </a:r>
                      <a:endParaRPr lang="en-US" sz="2000">
                        <a:latin typeface="Arial" pitchFamily="34" charset="0"/>
                        <a:cs typeface="Arial" pitchFamily="34" charset="0"/>
                      </a:endParaRPr>
                    </a:p>
                  </a:txBody>
                  <a:tcPr anchor="ctr">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ctr"/>
                      <a:r>
                        <a:rPr lang="en-US">
                          <a:latin typeface="Arial" pitchFamily="34" charset="0"/>
                          <a:cs typeface="Arial" pitchFamily="34" charset="0"/>
                        </a:rPr>
                        <a:t>Núi</a:t>
                      </a:r>
                      <a:r>
                        <a:rPr lang="en-US" baseline="0">
                          <a:latin typeface="Arial" pitchFamily="34" charset="0"/>
                          <a:cs typeface="Arial" pitchFamily="34" charset="0"/>
                        </a:rPr>
                        <a:t> cao</a:t>
                      </a:r>
                      <a:endParaRPr lang="en-US">
                        <a:latin typeface="Arial" pitchFamily="34" charset="0"/>
                        <a:cs typeface="Arial" pitchFamily="34" charset="0"/>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ctr"/>
                      <a:r>
                        <a:rPr lang="en-US"/>
                        <a:t>11%</a:t>
                      </a: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l"/>
                      <a:r>
                        <a:rPr lang="en-US" sz="1800" kern="1200">
                          <a:solidFill>
                            <a:schemeClr val="dk1"/>
                          </a:solidFill>
                          <a:latin typeface="Arial" pitchFamily="34" charset="0"/>
                          <a:ea typeface="+mn-ea"/>
                          <a:cs typeface="Arial" pitchFamily="34" charset="0"/>
                        </a:rPr>
                        <a:t>Hình thành dưới rừng cận nhiệt đới hoặc ôn đới.</a:t>
                      </a:r>
                      <a:r>
                        <a:rPr lang="en-US" sz="1800" kern="1200">
                          <a:solidFill>
                            <a:schemeClr val="dk1"/>
                          </a:solidFill>
                          <a:latin typeface="+mn-lt"/>
                          <a:ea typeface="+mn-ea"/>
                          <a:cs typeface="+mn-cs"/>
                        </a:rPr>
                        <a:t/>
                      </a:r>
                      <a:br>
                        <a:rPr lang="en-US" sz="1800" kern="1200">
                          <a:solidFill>
                            <a:schemeClr val="dk1"/>
                          </a:solidFill>
                          <a:latin typeface="+mn-lt"/>
                          <a:ea typeface="+mn-ea"/>
                          <a:cs typeface="+mn-cs"/>
                        </a:rPr>
                      </a:br>
                      <a:endParaRPr lang="en-US"/>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l"/>
                      <a:r>
                        <a:rPr lang="en-US" sz="1800" kern="1200">
                          <a:solidFill>
                            <a:schemeClr val="dk1"/>
                          </a:solidFill>
                          <a:latin typeface="Arial" pitchFamily="34" charset="0"/>
                          <a:ea typeface="+mn-ea"/>
                          <a:cs typeface="Arial" pitchFamily="34" charset="0"/>
                        </a:rPr>
                        <a:t>Có giá trị lớn đối với việc trồng và bảo vệ rừng đầu nguồn</a:t>
                      </a:r>
                      <a:endParaRPr lang="en-US">
                        <a:latin typeface="Arial" pitchFamily="34" charset="0"/>
                        <a:cs typeface="Arial" pitchFamily="34" charset="0"/>
                      </a:endParaRPr>
                    </a:p>
                  </a:txBody>
                  <a:tcPr anchor="ctr">
                    <a:lnL w="28575" cap="flat" cmpd="sng" algn="ctr">
                      <a:solidFill>
                        <a:schemeClr val="accent2">
                          <a:lumMod val="75000"/>
                        </a:schemeClr>
                      </a:solidFill>
                      <a:prstDash val="solid"/>
                      <a:round/>
                      <a:headEnd type="none" w="med" len="med"/>
                      <a:tailEnd type="none" w="med" len="med"/>
                    </a:lnL>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1761881">
                <a:tc>
                  <a:txBody>
                    <a:bodyPr/>
                    <a:lstStyle/>
                    <a:p>
                      <a:r>
                        <a:rPr lang="en-US" sz="2000">
                          <a:latin typeface="Arial" pitchFamily="34" charset="0"/>
                          <a:cs typeface="Arial" pitchFamily="34" charset="0"/>
                        </a:rPr>
                        <a:t>Nhóm</a:t>
                      </a:r>
                      <a:r>
                        <a:rPr lang="en-US" sz="2000" baseline="0">
                          <a:latin typeface="Arial" pitchFamily="34" charset="0"/>
                          <a:cs typeface="Arial" pitchFamily="34" charset="0"/>
                        </a:rPr>
                        <a:t> đất bồi tụ phù sa sông và biển</a:t>
                      </a:r>
                      <a:endParaRPr lang="en-US" sz="2000">
                        <a:latin typeface="Arial" pitchFamily="34" charset="0"/>
                        <a:cs typeface="Arial" pitchFamily="34" charset="0"/>
                      </a:endParaRPr>
                    </a:p>
                  </a:txBody>
                  <a:tcPr anchor="ctr">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tcPr>
                </a:tc>
                <a:tc>
                  <a:txBody>
                    <a:bodyPr/>
                    <a:lstStyle/>
                    <a:p>
                      <a:pPr algn="ctr"/>
                      <a:r>
                        <a:rPr lang="en-US">
                          <a:latin typeface="Arial" pitchFamily="34" charset="0"/>
                          <a:cs typeface="Arial" pitchFamily="34" charset="0"/>
                        </a:rPr>
                        <a:t>Vùng</a:t>
                      </a:r>
                      <a:r>
                        <a:rPr lang="en-US" baseline="0">
                          <a:latin typeface="Arial" pitchFamily="34" charset="0"/>
                          <a:cs typeface="Arial" pitchFamily="34" charset="0"/>
                        </a:rPr>
                        <a:t> đồng bằng ven biển</a:t>
                      </a:r>
                      <a:endParaRPr lang="en-US">
                        <a:latin typeface="Arial" pitchFamily="34" charset="0"/>
                        <a:cs typeface="Arial" pitchFamily="34" charset="0"/>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tcPr>
                </a:tc>
                <a:tc>
                  <a:txBody>
                    <a:bodyPr/>
                    <a:lstStyle/>
                    <a:p>
                      <a:pPr algn="ctr"/>
                      <a:r>
                        <a:rPr lang="en-US">
                          <a:latin typeface="Arial" pitchFamily="34" charset="0"/>
                          <a:cs typeface="Arial" pitchFamily="34" charset="0"/>
                        </a:rPr>
                        <a:t>24%</a:t>
                      </a: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tcPr>
                </a:tc>
                <a:tc>
                  <a:txBody>
                    <a:bodyPr/>
                    <a:lstStyle/>
                    <a:p>
                      <a:pPr algn="l"/>
                      <a:r>
                        <a:rPr lang="en-US" sz="1800" kern="1200">
                          <a:solidFill>
                            <a:schemeClr val="dk1"/>
                          </a:solidFill>
                          <a:latin typeface="Arial" pitchFamily="34" charset="0"/>
                          <a:ea typeface="+mn-ea"/>
                          <a:cs typeface="Arial" pitchFamily="34" charset="0"/>
                        </a:rPr>
                        <a:t>Chiếm diện tích rộng lớn, phì nhiêu: Tơi, xốp, ít chua, giàu mùn…</a:t>
                      </a:r>
                      <a:br>
                        <a:rPr lang="en-US" sz="1800" kern="1200">
                          <a:solidFill>
                            <a:schemeClr val="dk1"/>
                          </a:solidFill>
                          <a:latin typeface="Arial" pitchFamily="34" charset="0"/>
                          <a:ea typeface="+mn-ea"/>
                          <a:cs typeface="Arial" pitchFamily="34" charset="0"/>
                        </a:rPr>
                      </a:br>
                      <a:endParaRPr lang="en-US">
                        <a:latin typeface="Arial" pitchFamily="34" charset="0"/>
                        <a:cs typeface="Arial" pitchFamily="34" charset="0"/>
                      </a:endParaRPr>
                    </a:p>
                  </a:txBody>
                  <a:tcP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latin typeface="Arial" pitchFamily="34" charset="0"/>
                          <a:ea typeface="+mn-ea"/>
                          <a:cs typeface="Arial" pitchFamily="34" charset="0"/>
                        </a:rPr>
                        <a:t>Nhìn chung rất thích hợp trồng lúa, hoa màu và cây ăn quả, cây công nghiệp</a:t>
                      </a:r>
                      <a:r>
                        <a:rPr lang="en-US" sz="1800" kern="1200" baseline="0">
                          <a:solidFill>
                            <a:schemeClr val="dk1"/>
                          </a:solidFill>
                          <a:latin typeface="Arial" pitchFamily="34" charset="0"/>
                          <a:ea typeface="+mn-ea"/>
                          <a:cs typeface="Arial" pitchFamily="34" charset="0"/>
                        </a:rPr>
                        <a:t>  nhắn ngày…</a:t>
                      </a:r>
                      <a:endParaRPr lang="en-US" sz="1800" kern="1200">
                        <a:solidFill>
                          <a:schemeClr val="dk1"/>
                        </a:solidFill>
                        <a:latin typeface="+mn-lt"/>
                        <a:ea typeface="+mn-ea"/>
                        <a:cs typeface="+mn-cs"/>
                      </a:endParaRPr>
                    </a:p>
                    <a:p>
                      <a:pPr algn="ctr"/>
                      <a:endParaRPr lang="en-US"/>
                    </a:p>
                  </a:txBody>
                  <a:tcPr anchor="ctr">
                    <a:lnL w="28575" cap="flat" cmpd="sng" algn="ctr">
                      <a:solidFill>
                        <a:schemeClr val="accent2">
                          <a:lumMod val="75000"/>
                        </a:schemeClr>
                      </a:solidFill>
                      <a:prstDash val="solid"/>
                      <a:round/>
                      <a:headEnd type="none" w="med" len="med"/>
                      <a:tailEnd type="none" w="med" len="med"/>
                    </a:lnL>
                    <a:lnT w="28575" cap="flat" cmpd="sng" algn="ctr">
                      <a:solidFill>
                        <a:schemeClr val="accent2">
                          <a:lumMod val="75000"/>
                        </a:schemeClr>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8" name="Rectangle 7"/>
          <p:cNvSpPr/>
          <p:nvPr/>
        </p:nvSpPr>
        <p:spPr>
          <a:xfrm>
            <a:off x="1828800" y="914400"/>
            <a:ext cx="1828800" cy="28194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57600" y="914400"/>
            <a:ext cx="1828800" cy="28194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15200" y="914400"/>
            <a:ext cx="1828800" cy="28194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86400" y="914400"/>
            <a:ext cx="1828800" cy="28194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57600" y="3733800"/>
            <a:ext cx="1828800" cy="14478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828800" y="3733800"/>
            <a:ext cx="1828800" cy="14478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86400" y="3733800"/>
            <a:ext cx="1828800" cy="14478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15200" y="3733800"/>
            <a:ext cx="1828800" cy="14478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 y="5181600"/>
            <a:ext cx="1828800" cy="18288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657600" y="5181600"/>
            <a:ext cx="1828800" cy="18288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86400" y="5181600"/>
            <a:ext cx="1828800" cy="18288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315200" y="5181600"/>
            <a:ext cx="1828800" cy="18288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0" nodeType="clickEffect">
                                  <p:stCondLst>
                                    <p:cond delay="0"/>
                                  </p:stCondLst>
                                  <p:childTnLst>
                                    <p:animEffect transition="out" filter="strips(downLeft)">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grpId="0" nodeType="clickEffect">
                                  <p:stCondLst>
                                    <p:cond delay="0"/>
                                  </p:stCondLst>
                                  <p:childTnLst>
                                    <p:animEffect transition="out" filter="strips(downLeft)">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grpId="0" nodeType="clickEffect">
                                  <p:stCondLst>
                                    <p:cond delay="0"/>
                                  </p:stCondLst>
                                  <p:childTnLst>
                                    <p:animEffect transition="out" filter="strips(downLeft)">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xit" presetSubtype="12" fill="hold" grpId="0" nodeType="clickEffect">
                                  <p:stCondLst>
                                    <p:cond delay="0"/>
                                  </p:stCondLst>
                                  <p:childTnLst>
                                    <p:animEffect transition="out" filter="strips(downLeft)">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8" presetClass="exit" presetSubtype="12" fill="hold" grpId="0" nodeType="clickEffect">
                                  <p:stCondLst>
                                    <p:cond delay="0"/>
                                  </p:stCondLst>
                                  <p:childTnLst>
                                    <p:animEffect transition="out" filter="strips(downLeft)">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8" presetClass="exit" presetSubtype="12" fill="hold" grpId="0" nodeType="clickEffect">
                                  <p:stCondLst>
                                    <p:cond delay="0"/>
                                  </p:stCondLst>
                                  <p:childTnLst>
                                    <p:animEffect transition="out" filter="strips(downLeft)">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8" presetClass="exit" presetSubtype="12" fill="hold" grpId="0" nodeType="clickEffect">
                                  <p:stCondLst>
                                    <p:cond delay="0"/>
                                  </p:stCondLst>
                                  <p:childTnLst>
                                    <p:animEffect transition="out" filter="strips(downLeft)">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8" presetClass="exit" presetSubtype="12" fill="hold" grpId="0" nodeType="clickEffect">
                                  <p:stCondLst>
                                    <p:cond delay="0"/>
                                  </p:stCondLst>
                                  <p:childTnLst>
                                    <p:animEffect transition="out" filter="strips(downLeft)">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8" presetClass="exit" presetSubtype="12" fill="hold" grpId="0" nodeType="clickEffect">
                                  <p:stCondLst>
                                    <p:cond delay="0"/>
                                  </p:stCondLst>
                                  <p:childTnLst>
                                    <p:animEffect transition="out" filter="strips(downLeft)">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8" presetClass="exit" presetSubtype="12" fill="hold" grpId="0" nodeType="clickEffect">
                                  <p:stCondLst>
                                    <p:cond delay="0"/>
                                  </p:stCondLst>
                                  <p:childTnLst>
                                    <p:animEffect transition="out" filter="strips(downLeft)">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8" presetClass="exit" presetSubtype="12" fill="hold" grpId="0" nodeType="clickEffect">
                                  <p:stCondLst>
                                    <p:cond delay="0"/>
                                  </p:stCondLst>
                                  <p:childTnLst>
                                    <p:animEffect transition="out" filter="strips(downLeft)">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756</Words>
  <Application>Microsoft Office PowerPoint</Application>
  <PresentationFormat>On-screen Show (4:3)</PresentationFormat>
  <Paragraphs>108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MS Mincho</vt:lpstr>
      <vt:lpstr>Office Theme</vt:lpstr>
      <vt:lpstr>PowerPoint Presentation</vt:lpstr>
      <vt:lpstr>PowerPoint Presentation</vt:lpstr>
      <vt:lpstr>PowerPoint Presentation</vt:lpstr>
      <vt:lpstr>1. Đặc điểm chung của ĐẤt Việt Nam: </vt:lpstr>
      <vt:lpstr>1. Đặc điểm chung của Đất Việt Nam</vt:lpstr>
      <vt:lpstr>Câu hỏi thảo luận </vt:lpstr>
      <vt:lpstr>Câu hỏi thảo luận</vt:lpstr>
      <vt:lpstr>b) Nước ta 3 nhóm dất:</vt:lpstr>
      <vt:lpstr>PowerPoint Presentation</vt:lpstr>
      <vt:lpstr>1. Đặc điểm chung của Đất Việt Nam</vt:lpstr>
      <vt:lpstr>PowerPoint Presentation</vt:lpstr>
      <vt:lpstr>PowerPoint Presentation</vt:lpstr>
      <vt:lpstr>PowerPoint Presentation</vt:lpstr>
      <vt:lpstr>2. Thực trạng:</vt:lpstr>
      <vt:lpstr>PowerPoint Presentation</vt:lpstr>
      <vt:lpstr>PowerPoint Presentation</vt:lpstr>
      <vt:lpstr>2. Thực trạng:</vt:lpstr>
      <vt:lpstr>1. Đặc điểm chung của Đất Việt Nam: 2. Vấn đề sử dụng và cải tạo ruộng đất ở Việt Nam:</vt:lpstr>
      <vt:lpstr>Bài tập về nhà:</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X453M</dc:creator>
  <cp:lastModifiedBy>Admin</cp:lastModifiedBy>
  <cp:revision>53</cp:revision>
  <dcterms:created xsi:type="dcterms:W3CDTF">2006-08-16T00:00:00Z</dcterms:created>
  <dcterms:modified xsi:type="dcterms:W3CDTF">2022-08-18T14:55:27Z</dcterms:modified>
</cp:coreProperties>
</file>