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9" r:id="rId2"/>
    <p:sldId id="281" r:id="rId3"/>
    <p:sldId id="256" r:id="rId4"/>
    <p:sldId id="292" r:id="rId5"/>
    <p:sldId id="293" r:id="rId6"/>
    <p:sldId id="270" r:id="rId7"/>
    <p:sldId id="257" r:id="rId8"/>
    <p:sldId id="288" r:id="rId9"/>
    <p:sldId id="258" r:id="rId10"/>
    <p:sldId id="259" r:id="rId11"/>
    <p:sldId id="271" r:id="rId12"/>
    <p:sldId id="272" r:id="rId13"/>
    <p:sldId id="274" r:id="rId14"/>
    <p:sldId id="297" r:id="rId15"/>
    <p:sldId id="273" r:id="rId16"/>
    <p:sldId id="264" r:id="rId17"/>
    <p:sldId id="261" r:id="rId18"/>
    <p:sldId id="282" r:id="rId19"/>
    <p:sldId id="284" r:id="rId20"/>
    <p:sldId id="276" r:id="rId21"/>
    <p:sldId id="295" r:id="rId22"/>
    <p:sldId id="285" r:id="rId23"/>
    <p:sldId id="286" r:id="rId24"/>
    <p:sldId id="287" r:id="rId25"/>
    <p:sldId id="29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84" autoAdjust="0"/>
  </p:normalViewPr>
  <p:slideViewPr>
    <p:cSldViewPr snapToGrid="0">
      <p:cViewPr varScale="1">
        <p:scale>
          <a:sx n="87" d="100"/>
          <a:sy n="87" d="100"/>
        </p:scale>
        <p:origin x="1358"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E2B02A-D3CF-40C0-86DB-4B769A02C2AB}"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2B02A-D3CF-40C0-86DB-4B769A02C2AB}"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2B02A-D3CF-40C0-86DB-4B769A02C2AB}"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2B02A-D3CF-40C0-86DB-4B769A02C2AB}"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2B02A-D3CF-40C0-86DB-4B769A02C2AB}"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037F-EBA5-44A8-9F41-115475EF4EA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E2B02A-D3CF-40C0-86DB-4B769A02C2AB}" type="datetimeFigureOut">
              <a:rPr lang="en-US" smtClean="0"/>
              <a:t>8/18/2022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1E037F-EBA5-44A8-9F41-115475EF4EA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277736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401218" y="2163757"/>
          <a:ext cx="6454924" cy="3522075"/>
        </p:xfrm>
        <a:graphic>
          <a:graphicData uri="http://schemas.openxmlformats.org/drawingml/2006/table">
            <a:tbl>
              <a:tblPr>
                <a:tableStyleId>{5C22544A-7EE6-4342-B048-85BDC9FD1C3A}</a:tableStyleId>
              </a:tblPr>
              <a:tblGrid>
                <a:gridCol w="3227462">
                  <a:extLst>
                    <a:ext uri="{9D8B030D-6E8A-4147-A177-3AD203B41FA5}">
                      <a16:colId xmlns:a16="http://schemas.microsoft.com/office/drawing/2014/main" val="20000"/>
                    </a:ext>
                  </a:extLst>
                </a:gridCol>
                <a:gridCol w="3227462">
                  <a:extLst>
                    <a:ext uri="{9D8B030D-6E8A-4147-A177-3AD203B41FA5}">
                      <a16:colId xmlns:a16="http://schemas.microsoft.com/office/drawing/2014/main" val="20001"/>
                    </a:ext>
                  </a:extLst>
                </a:gridCol>
              </a:tblGrid>
              <a:tr h="889122">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kéo</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đẩy</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32953">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8" name="Title 1"/>
          <p:cNvSpPr txBox="1"/>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2 </a:t>
            </a:r>
            <a:endParaRPr lang="en-US" u="sng" dirty="0"/>
          </a:p>
        </p:txBody>
      </p:sp>
      <p:sp>
        <p:nvSpPr>
          <p:cNvPr id="9" name="Title 1"/>
          <p:cNvSpPr txBox="1"/>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các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Title 1"/>
          <p:cNvSpPr>
            <a:spLocks noGrp="1"/>
          </p:cNvSpPr>
          <p:nvPr>
            <p:ph type="title"/>
          </p:nvPr>
        </p:nvSpPr>
        <p:spPr>
          <a:xfrm>
            <a:off x="628650" y="365126"/>
            <a:ext cx="7886700" cy="429633"/>
          </a:xfrm>
        </p:spPr>
        <p:txBody>
          <a:bodyPr/>
          <a:lstStyle/>
          <a:p>
            <a:r>
              <a:rPr lang="en-US" sz="1800" b="1" kern="1200">
                <a:solidFill>
                  <a:srgbClr val="FF0000"/>
                </a:solidFill>
                <a:effectLst/>
                <a:latin typeface="Times New Roman" panose="02020603050405020304" pitchFamily="18" charset="0"/>
                <a:ea typeface="Times New Roman" panose="02020603050405020304" pitchFamily="18" charset="0"/>
              </a:rPr>
              <a:t>I. </a:t>
            </a:r>
            <a:r>
              <a:rPr lang="en-US" sz="1800" b="1" u="sng" kern="1200">
                <a:solidFill>
                  <a:srgbClr val="FF0000"/>
                </a:solidFill>
                <a:effectLst/>
                <a:latin typeface="Times New Roman" panose="02020603050405020304" pitchFamily="18" charset="0"/>
                <a:ea typeface="Times New Roman" panose="02020603050405020304" pitchFamily="18" charset="0"/>
              </a:rPr>
              <a:t>LỰC</a:t>
            </a:r>
            <a:r>
              <a:rPr lang="en-US" sz="1800" b="1" kern="1200">
                <a:solidFill>
                  <a:srgbClr val="FF0000"/>
                </a:solidFill>
                <a:effectLst/>
                <a:latin typeface="Times New Roman" panose="02020603050405020304" pitchFamily="18" charset="0"/>
                <a:ea typeface="Times New Roman" panose="02020603050405020304" pitchFamily="18" charset="0"/>
              </a:rPr>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p:cNvSpPr txBox="1"/>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p:cNvSpPr>
            <a:spLocks noGrp="1"/>
          </p:cNvSpPr>
          <p:nvPr>
            <p:ph sz="half" idx="1"/>
          </p:nvPr>
        </p:nvSpPr>
        <p:spPr>
          <a:xfrm>
            <a:off x="628650" y="1674976"/>
            <a:ext cx="3886200" cy="4319677"/>
          </a:xfrm>
        </p:spPr>
        <p:txBody>
          <a:bodyPr/>
          <a:lstStyle/>
          <a:p>
            <a:pPr marL="0" indent="0">
              <a:buNone/>
            </a:pPr>
            <a:r>
              <a:rPr lang="en-US" u="sng">
                <a:solidFill>
                  <a:srgbClr val="7030A0"/>
                </a:solidFill>
                <a:latin typeface="Times New Roman" panose="02020603050405020304" pitchFamily="18" charset="0"/>
                <a:cs typeface="Times New Roman" panose="02020603050405020304" pitchFamily="18" charset="0"/>
              </a:rPr>
              <a:t>2.1.Độ lớn của lực:</a:t>
            </a:r>
          </a:p>
          <a:p>
            <a:pPr marL="0" indent="0">
              <a:buNone/>
            </a:pPr>
            <a:r>
              <a:rPr lang="en-US">
                <a:latin typeface="Times New Roman" panose="02020603050405020304" pitchFamily="18" charset="0"/>
                <a:cs typeface="Times New Roman" panose="02020603050405020304" pitchFamily="18" charset="0"/>
              </a:rPr>
              <a:t>Bạn A thực hiện bóp lần lượt một quả bóng cao su như hình 35.5. Em hãy cho biết lực tác dụng lên quả bóng cao su trong trường hợp nào mạnh hơn.Tại sao?</a:t>
            </a:r>
          </a:p>
          <a:p>
            <a:pPr>
              <a:buFontTx/>
              <a:buChar char="-"/>
            </a:pPr>
            <a:r>
              <a:rPr lang="en-US">
                <a:solidFill>
                  <a:srgbClr val="FF0000"/>
                </a:solidFill>
                <a:latin typeface="Times New Roman" panose="02020603050405020304" pitchFamily="18" charset="0"/>
                <a:cs typeface="Times New Roman" panose="02020603050405020304" pitchFamily="18" charset="0"/>
              </a:rPr>
              <a:t>Lực tác dụng lên quả bóng cao su ở hình b mạnh hơn </a:t>
            </a:r>
          </a:p>
          <a:p>
            <a:pPr>
              <a:buFontTx/>
              <a:buChar char="-"/>
            </a:pPr>
            <a:r>
              <a:rPr lang="en-US">
                <a:solidFill>
                  <a:srgbClr val="FF0000"/>
                </a:solidFill>
                <a:latin typeface="Times New Roman" panose="02020603050405020304" pitchFamily="18" charset="0"/>
                <a:cs typeface="Times New Roman" panose="02020603050405020304" pitchFamily="18" charset="0"/>
              </a:rPr>
              <a:t>Vì quả bóng ở hình b biến dạng nhiều hơn quả bóng hình a.</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629152" y="1975859"/>
            <a:ext cx="3947663" cy="2891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2000"/>
                                        <p:tgtEl>
                                          <p:spTgt spid="10">
                                            <p:txEl>
                                              <p:pRg st="0" end="0"/>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2000"/>
                                        <p:tgtEl>
                                          <p:spTgt spid="10">
                                            <p:txEl>
                                              <p:pRg st="1" end="1"/>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1000"/>
                                        <p:tgtEl>
                                          <p:spTgt spid="10">
                                            <p:txEl>
                                              <p:pRg st="2" end="2"/>
                                            </p:txEl>
                                          </p:spTgt>
                                        </p:tgtEl>
                                      </p:cBhvr>
                                    </p:animEffect>
                                    <p:anim calcmode="lin" valueType="num">
                                      <p:cBhvr>
                                        <p:cTn id="2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1000"/>
                                        <p:tgtEl>
                                          <p:spTgt spid="10">
                                            <p:txEl>
                                              <p:pRg st="3" end="3"/>
                                            </p:txEl>
                                          </p:spTgt>
                                        </p:tgtEl>
                                      </p:cBhvr>
                                    </p:animEffect>
                                    <p:anim calcmode="lin" valueType="num">
                                      <p:cBhvr>
                                        <p:cTn id="3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p:cNvSpPr txBox="1"/>
          <p:nvPr/>
        </p:nvSpPr>
        <p:spPr>
          <a:xfrm>
            <a:off x="346639" y="643254"/>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p:cNvSpPr>
            <a:spLocks noGrp="1"/>
          </p:cNvSpPr>
          <p:nvPr>
            <p:ph sz="half" idx="1"/>
          </p:nvPr>
        </p:nvSpPr>
        <p:spPr>
          <a:xfrm>
            <a:off x="628650" y="1141474"/>
            <a:ext cx="4524464" cy="4853180"/>
          </a:xfrm>
        </p:spPr>
        <p:txBody>
          <a:bodyPr>
            <a:normAutofit lnSpcReduction="10000"/>
          </a:bodyPr>
          <a:lstStyle/>
          <a:p>
            <a:pPr marL="0" indent="0">
              <a:buNone/>
            </a:pPr>
            <a:r>
              <a:rPr lang="en-US" sz="2200" u="sng">
                <a:solidFill>
                  <a:srgbClr val="7030A0"/>
                </a:solidFill>
                <a:latin typeface="Times New Roman" panose="02020603050405020304" pitchFamily="18" charset="0"/>
                <a:cs typeface="Times New Roman" panose="02020603050405020304" pitchFamily="18" charset="0"/>
              </a:rPr>
              <a:t>2.2.Hướng của lực:</a:t>
            </a:r>
          </a:p>
          <a:p>
            <a:pPr marL="0" indent="0">
              <a:buNone/>
            </a:pPr>
            <a:r>
              <a:rPr lang="en-US" sz="1800">
                <a:latin typeface="Times New Roman" panose="02020603050405020304" pitchFamily="18" charset="0"/>
                <a:cs typeface="Times New Roman" panose="02020603050405020304" pitchFamily="18" charset="0"/>
              </a:rPr>
              <a:t>Thực hiện thí nghiệm như hình 35.2, 35.3 và cho biết: </a:t>
            </a:r>
          </a:p>
          <a:p>
            <a:pPr marL="0" indent="0">
              <a:buNone/>
            </a:pPr>
            <a:r>
              <a:rPr lang="en-US">
                <a:latin typeface="Times New Roman" panose="02020603050405020304" pitchFamily="18" charset="0"/>
                <a:cs typeface="Times New Roman" panose="02020603050405020304" pitchFamily="18" charset="0"/>
              </a:rPr>
              <a:t>a)Khi gắn vật vào lò xo treo thẳng đứng thì lo xo dãn ra theo hướng nào? </a:t>
            </a:r>
          </a:p>
          <a:p>
            <a:pPr marL="0" indent="0">
              <a:buNone/>
            </a:pPr>
            <a:r>
              <a:rPr lang="en-US">
                <a:solidFill>
                  <a:srgbClr val="FF0000"/>
                </a:solidFill>
                <a:latin typeface="Times New Roman" panose="02020603050405020304" pitchFamily="18" charset="0"/>
                <a:cs typeface="Times New Roman" panose="02020603050405020304" pitchFamily="18" charset="0"/>
              </a:rPr>
              <a:t>-Lò xo dãn ra theo hướng thẳng đứng đi xuống.</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lò xo có hướng thẳng đứng đi xuống.</a:t>
            </a:r>
          </a:p>
          <a:p>
            <a:pPr marL="0" indent="0">
              <a:buNone/>
            </a:pPr>
            <a:r>
              <a:rPr lang="en-US">
                <a:latin typeface="Times New Roman" panose="02020603050405020304" pitchFamily="18" charset="0"/>
                <a:cs typeface="Times New Roman" panose="02020603050405020304" pitchFamily="18" charset="0"/>
              </a:rPr>
              <a:t>b)Kéo khối gỗ trượt trên mặt bàn thì khối gỗ trượt theo hướng nào?</a:t>
            </a:r>
          </a:p>
          <a:p>
            <a:pPr marL="0" indent="0">
              <a:buNone/>
            </a:pPr>
            <a:r>
              <a:rPr lang="en-US">
                <a:solidFill>
                  <a:srgbClr val="FF0000"/>
                </a:solidFill>
                <a:latin typeface="Times New Roman" panose="02020603050405020304" pitchFamily="18" charset="0"/>
                <a:cs typeface="Times New Roman" panose="02020603050405020304" pitchFamily="18" charset="0"/>
              </a:rPr>
              <a:t>-Khối gỗ trượt theo hướng nằm ngang từ phải qua trái.</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khối gỗ có hướng nằm ngang từ phải qua trái.</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23279" y="1239338"/>
            <a:ext cx="1298042" cy="2467790"/>
          </a:xfrm>
          <a:prstGeom prst="rect">
            <a:avLst/>
          </a:prstGeom>
        </p:spPr>
      </p:pic>
      <p:pic>
        <p:nvPicPr>
          <p:cNvPr id="3" name="Picture 2"/>
          <p:cNvPicPr>
            <a:picLocks noChangeAspect="1"/>
          </p:cNvPicPr>
          <p:nvPr/>
        </p:nvPicPr>
        <p:blipFill>
          <a:blip r:embed="rId3"/>
          <a:stretch>
            <a:fillRect/>
          </a:stretch>
        </p:blipFill>
        <p:spPr>
          <a:xfrm>
            <a:off x="5443537" y="3851529"/>
            <a:ext cx="2924175" cy="2143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500"/>
                                        <p:tgtEl>
                                          <p:spTgt spid="7">
                                            <p:txEl>
                                              <p:pRg st="0" end="0"/>
                                            </p:txEl>
                                          </p:spTgt>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500"/>
                                        <p:tgtEl>
                                          <p:spTgt spid="10">
                                            <p:txEl>
                                              <p:pRg st="0" end="0"/>
                                            </p:txEl>
                                          </p:spTgt>
                                        </p:tgtEl>
                                      </p:cBhvr>
                                    </p:animEffect>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circle(in)">
                                      <p:cBhvr>
                                        <p:cTn id="24" dur="1000"/>
                                        <p:tgtEl>
                                          <p:spTgt spid="10">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circle(in)">
                                      <p:cBhvr>
                                        <p:cTn id="32" dur="10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circle(in)">
                                      <p:cBhvr>
                                        <p:cTn id="37" dur="1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circle(in)">
                                      <p:cBhvr>
                                        <p:cTn id="42" dur="1000"/>
                                        <p:tgtEl>
                                          <p:spTgt spid="10">
                                            <p:txEl>
                                              <p:pRg st="5" end="5"/>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1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animEffect transition="in" filter="circle(in)">
                                      <p:cBhvr>
                                        <p:cTn id="50" dur="1000"/>
                                        <p:tgtEl>
                                          <p:spTgt spid="10">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animEffect transition="in" filter="circle(in)">
                                      <p:cBhvr>
                                        <p:cTn id="55" dur="1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70119" y="1603487"/>
            <a:ext cx="2916957" cy="3651026"/>
          </a:xfrm>
          <a:prstGeom prst="rect">
            <a:avLst/>
          </a:prstGeom>
        </p:spPr>
      </p:pic>
      <p:sp>
        <p:nvSpPr>
          <p:cNvPr id="5" name="Content Placeholder 8"/>
          <p:cNvSpPr>
            <a:spLocks noGrp="1"/>
          </p:cNvSpPr>
          <p:nvPr/>
        </p:nvSpPr>
        <p:spPr>
          <a:xfrm>
            <a:off x="822533" y="1255192"/>
            <a:ext cx="4351101" cy="28968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solidFill>
                  <a:srgbClr val="FF0000"/>
                </a:solidFill>
                <a:latin typeface="Times New Roman" panose="02020603050405020304" pitchFamily="18" charset="0"/>
                <a:cs typeface="Times New Roman" panose="02020603050405020304" pitchFamily="18" charset="0"/>
              </a:rPr>
              <a:t>2.</a:t>
            </a:r>
            <a:r>
              <a:rPr lang="en-US" sz="1800" b="1" u="sng">
                <a:solidFill>
                  <a:srgbClr val="FF0000"/>
                </a:solidFill>
                <a:latin typeface="Times New Roman" panose="02020603050405020304" pitchFamily="18" charset="0"/>
                <a:cs typeface="Times New Roman" panose="02020603050405020304" pitchFamily="18" charset="0"/>
              </a:rPr>
              <a:t>Tìm hiểu về độ lớn và hướng của lực</a:t>
            </a:r>
            <a:endParaRPr lang="en-US" u="sng"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độ lớn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hướng xác </a:t>
            </a:r>
            <a:r>
              <a:rPr lang="en-US" err="1">
                <a:latin typeface="Times New Roman" panose="02020603050405020304" pitchFamily="18" charset="0"/>
                <a:cs typeface="Times New Roman" panose="02020603050405020304" pitchFamily="18" charset="0"/>
              </a:rPr>
              <a:t>định</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lớn của lực diễn tả độ mạnh,yếu của lực đó.</a:t>
            </a:r>
          </a:p>
          <a:p>
            <a:r>
              <a:rPr lang="en-US">
                <a:latin typeface="Times New Roman" panose="02020603050405020304" pitchFamily="18" charset="0"/>
                <a:cs typeface="Times New Roman" panose="02020603050405020304" pitchFamily="18" charset="0"/>
              </a:rPr>
              <a:t>Kí hiệu của lực là F</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a:t>
            </a:r>
            <a:r>
              <a:rPr lang="en-US">
                <a:latin typeface="Times New Roman" panose="02020603050405020304" pitchFamily="18" charset="0"/>
                <a:cs typeface="Times New Roman" panose="02020603050405020304" pitchFamily="18" charset="0"/>
              </a:rPr>
              <a:t> Newton </a:t>
            </a:r>
            <a:r>
              <a:rPr lang="en-US" dirty="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N)</a:t>
            </a:r>
          </a:p>
        </p:txBody>
      </p:sp>
      <p:sp>
        <p:nvSpPr>
          <p:cNvPr id="6" name="Title 1"/>
          <p:cNvSpPr txBox="1"/>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pic>
        <p:nvPicPr>
          <p:cNvPr id="7" name="Picture 2" descr="E:\2 Ho so chuyen mon\2012\Hinh dong\School+Book+Sport+Clock\book\Book-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033" y="1255192"/>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anim calcmode="lin" valueType="num">
                                      <p:cBhvr>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anim calcmode="lin" valueType="num">
                                      <p:cBhvr>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1000"/>
                                        <p:tgtEl>
                                          <p:spTgt spid="7"/>
                                        </p:tgtEl>
                                      </p:cBhvr>
                                    </p:animEffect>
                                  </p:childTnLst>
                                  <p:subTnLst>
                                    <p:audio>
                                      <p:cMediaNode vol="43000">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p:cNvSpPr/>
          <p:nvPr/>
        </p:nvSpPr>
        <p:spPr>
          <a:xfrm>
            <a:off x="2815604" y="196461"/>
            <a:ext cx="3871244" cy="1410056"/>
          </a:xfrm>
          <a:prstGeom prst="cloudCallout">
            <a:avLst>
              <a:gd name="adj1" fmla="val -47102"/>
              <a:gd name="adj2" fmla="val 6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Tại sao nói Lực là một đại lượng vectơ</a:t>
            </a:r>
          </a:p>
        </p:txBody>
      </p:sp>
      <p:pic>
        <p:nvPicPr>
          <p:cNvPr id="12" name="Picture 11"/>
          <p:cNvPicPr>
            <a:picLocks noChangeAspect="1"/>
          </p:cNvPicPr>
          <p:nvPr/>
        </p:nvPicPr>
        <p:blipFill>
          <a:blip r:embed="rId2"/>
          <a:stretch>
            <a:fillRect/>
          </a:stretch>
        </p:blipFill>
        <p:spPr>
          <a:xfrm>
            <a:off x="944314" y="2102173"/>
            <a:ext cx="2133600" cy="1724025"/>
          </a:xfrm>
          <a:prstGeom prst="rect">
            <a:avLst/>
          </a:prstGeom>
        </p:spPr>
      </p:pic>
      <p:sp>
        <p:nvSpPr>
          <p:cNvPr id="14" name="Content Placeholder 13"/>
          <p:cNvSpPr>
            <a:spLocks noGrp="1"/>
          </p:cNvSpPr>
          <p:nvPr>
            <p:ph sz="quarter" idx="13"/>
          </p:nvPr>
        </p:nvSpPr>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2" name="TextBox 1"/>
          <p:cNvSpPr txBox="1"/>
          <p:nvPr/>
        </p:nvSpPr>
        <p:spPr>
          <a:xfrm>
            <a:off x="944314" y="4144710"/>
            <a:ext cx="7088733"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-Lực không chỉ có độ lớn mà còn có cả hướng (phương và chiều) của nó.</a:t>
            </a:r>
          </a:p>
          <a:p>
            <a:r>
              <a:rPr lang="en-US" sz="2400">
                <a:latin typeface="Times New Roman" panose="02020603050405020304" pitchFamily="18" charset="0"/>
                <a:cs typeface="Times New Roman" panose="02020603050405020304" pitchFamily="18" charset="0"/>
              </a:rPr>
              <a:t>-Một đại lượng vừa có độ lớn, vừa có phương và chiều là một đại lượng vectơ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1)">
            <a:hlinkClick r:id="" action="ppaction://media"/>
          </p:cNvPr>
          <p:cNvPicPr>
            <a:picLocks noChangeAspect="1"/>
          </p:cNvPicPr>
          <p:nvPr>
            <a:videoFile r:link="rId1"/>
            <p:extLst>
              <p:ext uri="{DAA4B4D4-6D71-4841-9C94-3DE7FCFB9230}">
                <p14:media xmlns:p14="http://schemas.microsoft.com/office/powerpoint/2010/main" r:embed="rId2">
                  <p14:trim st="47218" end="292964"/>
                </p14:media>
              </p:ext>
            </p:extLst>
          </p:nvPr>
        </p:nvPicPr>
        <p:blipFill>
          <a:blip r:embed="rId4"/>
          <a:stretch>
            <a:fillRect/>
          </a:stretch>
        </p:blipFill>
        <p:spPr>
          <a:xfrm>
            <a:off x="1401874" y="1084211"/>
            <a:ext cx="6169335" cy="4316200"/>
          </a:xfrm>
          <a:prstGeom prst="rect">
            <a:avLst/>
          </a:prstGeom>
        </p:spPr>
      </p:pic>
      <p:sp>
        <p:nvSpPr>
          <p:cNvPr id="6" name="Title 1"/>
          <p:cNvSpPr txBox="1"/>
          <p:nvPr/>
        </p:nvSpPr>
        <p:spPr>
          <a:xfrm>
            <a:off x="902116" y="5822000"/>
            <a:ext cx="7886700" cy="7368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a:solidFill>
                <a:srgbClr val="C0000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777667" y="5587343"/>
            <a:ext cx="7806049" cy="1061829"/>
          </a:xfrm>
          <a:prstGeom prst="rect">
            <a:avLst/>
          </a:prstGeom>
          <a:noFill/>
        </p:spPr>
        <p:txBody>
          <a:bodyPr wrap="square" rtlCol="0">
            <a:spAutoFit/>
          </a:bodyPr>
          <a:lstStyle/>
          <a:p>
            <a:r>
              <a:rPr lang="en-US" sz="1500">
                <a:solidFill>
                  <a:srgbClr val="C00000"/>
                </a:solidFill>
                <a:latin typeface="Times New Roman" panose="02020603050405020304" pitchFamily="18" charset="0"/>
                <a:ea typeface="Times New Roman" panose="02020603050405020304" pitchFamily="18" charset="0"/>
              </a:rPr>
              <a:t>Tên lửa Ariane 5 đã đưa vệ tinh Vinasat-2 của viên thông Việt Nam lên không gian. Khi xuất phát, động cơ của Arian 5 đã tạo ra 1 lực đẩy gấp 1,5 lần trọng lựơng tên lửa, đưa tên lửa nặng 800 tấn nhanh chóng rời mặt đất.</a:t>
            </a:r>
          </a:p>
          <a:p>
            <a:endParaRPr lang="en-US"/>
          </a:p>
        </p:txBody>
      </p:sp>
      <p:sp>
        <p:nvSpPr>
          <p:cNvPr id="4" name="TextBox 3"/>
          <p:cNvSpPr txBox="1"/>
          <p:nvPr/>
        </p:nvSpPr>
        <p:spPr>
          <a:xfrm>
            <a:off x="777667" y="299104"/>
            <a:ext cx="7417750" cy="923330"/>
          </a:xfrm>
          <a:prstGeom prst="rect">
            <a:avLst/>
          </a:prstGeom>
          <a:noFill/>
        </p:spPr>
        <p:txBody>
          <a:bodyPr wrap="square" rtlCol="0">
            <a:spAutoFit/>
          </a:bodyPr>
          <a:lstStyle/>
          <a:p>
            <a:r>
              <a:rPr lang="en-US" sz="1800">
                <a:solidFill>
                  <a:srgbClr val="C00000"/>
                </a:solidFill>
                <a:latin typeface="Times New Roman" panose="02020603050405020304" pitchFamily="18" charset="0"/>
                <a:ea typeface="Times New Roman" panose="02020603050405020304" pitchFamily="18" charset="0"/>
              </a:rPr>
              <a:t>Để có thể biểu diễn các lực tác dụng lên tên lửa thay cho các mô tả bằng lời, ta cần thực hiện như thế nào?</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828"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kern="1200">
                <a:solidFill>
                  <a:srgbClr val="FF0000"/>
                </a:solidFill>
                <a:effectLst/>
                <a:latin typeface="Times New Roman" panose="02020603050405020304" pitchFamily="18" charset="0"/>
                <a:ea typeface="Times New Roman" panose="02020603050405020304" pitchFamily="18" charset="0"/>
              </a:rPr>
              <a:t>II. </a:t>
            </a:r>
            <a:r>
              <a:rPr lang="vi-VN" sz="1800" b="1" u="sng" kern="1200">
                <a:solidFill>
                  <a:srgbClr val="FF0000"/>
                </a:solidFill>
                <a:effectLst/>
                <a:latin typeface="Times New Roman" panose="02020603050405020304" pitchFamily="18" charset="0"/>
                <a:ea typeface="Times New Roman" panose="02020603050405020304" pitchFamily="18" charset="0"/>
              </a:rPr>
              <a:t>Tìm </a:t>
            </a:r>
            <a:r>
              <a:rPr lang="vi-VN" sz="1800" b="1" u="sng" kern="1200" dirty="0">
                <a:solidFill>
                  <a:srgbClr val="FF0000"/>
                </a:solidFill>
                <a:effectLst/>
                <a:latin typeface="Times New Roman" panose="02020603050405020304" pitchFamily="18" charset="0"/>
                <a:ea typeface="Times New Roman" panose="02020603050405020304" pitchFamily="18" charset="0"/>
              </a:rPr>
              <a:t>hiểu cách biểu diễn lực </a:t>
            </a:r>
            <a:endParaRPr lang="en-US" u="sng" dirty="0"/>
          </a:p>
        </p:txBody>
      </p:sp>
      <p:sp>
        <p:nvSpPr>
          <p:cNvPr id="5" name="Content Placeholder 8"/>
          <p:cNvSpPr txBox="1"/>
          <p:nvPr/>
        </p:nvSpPr>
        <p:spPr>
          <a:xfrm>
            <a:off x="628650" y="1171070"/>
            <a:ext cx="3943350" cy="32149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u="sng" dirty="0" err="1">
                <a:latin typeface="Times New Roman" panose="02020603050405020304" pitchFamily="18" charset="0"/>
                <a:cs typeface="Times New Roman" panose="02020603050405020304" pitchFamily="18" charset="0"/>
              </a:rPr>
              <a:t>Biểu</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diễn</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lực</a:t>
            </a:r>
            <a:endParaRPr lang="en-US" b="1" u="sng"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tên</a:t>
            </a:r>
            <a:r>
              <a:rPr lang="en-US">
                <a:latin typeface="Times New Roman" panose="02020603050405020304" pitchFamily="18" charset="0"/>
                <a:cs typeface="Times New Roman" panose="02020603050405020304" pitchFamily="18" charset="0"/>
              </a:rPr>
              <a:t> 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Gốc</a:t>
            </a:r>
            <a:r>
              <a:rPr lang="en-US">
                <a:latin typeface="Times New Roman" panose="02020603050405020304" pitchFamily="18" charset="0"/>
                <a:cs typeface="Times New Roman" panose="02020603050405020304" pitchFamily="18" charset="0"/>
              </a:rPr>
              <a:t>: là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Hướng (phương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chiều) cùng hướng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lực tác dụng.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a:t>
            </a:r>
          </a:p>
        </p:txBody>
      </p:sp>
      <p:sp>
        <p:nvSpPr>
          <p:cNvPr id="8" name="Content Placeholder 8"/>
          <p:cNvSpPr txBox="1"/>
          <p:nvPr/>
        </p:nvSpPr>
        <p:spPr>
          <a:xfrm>
            <a:off x="5018785" y="3179828"/>
            <a:ext cx="3943350" cy="216231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a:latin typeface="Times New Roman" panose="02020603050405020304" pitchFamily="18" charset="0"/>
                <a:cs typeface="Times New Roman" panose="02020603050405020304" pitchFamily="18" charset="0"/>
              </a:rPr>
              <a:t>: tại điểm A của vật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Phương: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phải</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F=</a:t>
            </a:r>
            <a:r>
              <a:rPr lang="en-US" dirty="0" err="1">
                <a:latin typeface="Times New Roman" panose="02020603050405020304" pitchFamily="18" charset="0"/>
                <a:cs typeface="Times New Roman" panose="02020603050405020304" pitchFamily="18" charset="0"/>
              </a:rPr>
              <a:t>4N</a:t>
            </a:r>
            <a:endParaRPr 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724400" y="1104245"/>
            <a:ext cx="3543300" cy="885825"/>
          </a:xfrm>
          <a:prstGeom prst="rect">
            <a:avLst/>
          </a:prstGeom>
        </p:spPr>
      </p:pic>
      <p:pic>
        <p:nvPicPr>
          <p:cNvPr id="10" name="Picture 2" descr="E:\2 Ho so chuyen mon\2012\Hinh dong\School+Book+Sport+Clock\book\Book-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 y="931491"/>
            <a:ext cx="407487" cy="33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8961" y="5418034"/>
            <a:ext cx="5691499" cy="1200329"/>
          </a:xfrm>
          <a:prstGeom prst="rect">
            <a:avLst/>
          </a:prstGeom>
          <a:noFill/>
        </p:spPr>
        <p:txBody>
          <a:bodyPr wrap="square" rtlCol="0">
            <a:spAutoFit/>
          </a:bodyPr>
          <a:lstStyle/>
          <a:p>
            <a:r>
              <a:rPr lang="en-US" sz="2400" i="1" u="sng">
                <a:solidFill>
                  <a:srgbClr val="C00000"/>
                </a:solidFill>
                <a:latin typeface="Times New Roman" panose="02020603050405020304" pitchFamily="18" charset="0"/>
                <a:cs typeface="Times New Roman" panose="02020603050405020304" pitchFamily="18" charset="0"/>
              </a:rPr>
              <a:t>Lưu ý kí hiệu của:</a:t>
            </a:r>
          </a:p>
          <a:p>
            <a:r>
              <a:rPr lang="en-US" sz="2400">
                <a:latin typeface="Times New Roman" panose="02020603050405020304" pitchFamily="18" charset="0"/>
                <a:cs typeface="Times New Roman" panose="02020603050405020304" pitchFamily="18" charset="0"/>
              </a:rPr>
              <a:t>Vectơ lực 		:   </a:t>
            </a:r>
            <a:r>
              <a:rPr lang="en-US" sz="2400" b="1">
                <a:latin typeface="+mj-lt"/>
                <a:cs typeface="Times New Roman" panose="02020603050405020304" pitchFamily="18" charset="0"/>
              </a:rPr>
              <a:t>F</a:t>
            </a:r>
          </a:p>
          <a:p>
            <a:r>
              <a:rPr lang="en-US" sz="2400">
                <a:latin typeface="Times New Roman" panose="02020603050405020304" pitchFamily="18" charset="0"/>
                <a:cs typeface="Times New Roman" panose="02020603050405020304" pitchFamily="18" charset="0"/>
              </a:rPr>
              <a:t>Độ lớn của lực 	:   </a:t>
            </a:r>
            <a:r>
              <a:rPr lang="en-US" sz="2400"/>
              <a:t>F</a:t>
            </a:r>
          </a:p>
        </p:txBody>
      </p:sp>
      <p:grpSp>
        <p:nvGrpSpPr>
          <p:cNvPr id="11" name="Group 10"/>
          <p:cNvGrpSpPr/>
          <p:nvPr/>
        </p:nvGrpSpPr>
        <p:grpSpPr>
          <a:xfrm>
            <a:off x="7692277" y="951550"/>
            <a:ext cx="361240" cy="458995"/>
            <a:chOff x="1700000" y="3079186"/>
            <a:chExt cx="361240" cy="458995"/>
          </a:xfrm>
        </p:grpSpPr>
        <p:sp>
          <p:nvSpPr>
            <p:cNvPr id="12" name="Title 1"/>
            <p:cNvSpPr txBox="1"/>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4448637" y="5841479"/>
            <a:ext cx="259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496050" y="2325641"/>
            <a:ext cx="538906" cy="259308"/>
            <a:chOff x="2920621" y="4415050"/>
            <a:chExt cx="885967" cy="259308"/>
          </a:xfrm>
        </p:grpSpPr>
        <p:cxnSp>
          <p:nvCxnSpPr>
            <p:cNvPr id="15" name="Straight Connector 14"/>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981700" y="2560850"/>
            <a:ext cx="4572000" cy="36933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1cm ứng với 1N</a:t>
            </a:r>
            <a:endParaRPr lang="en-US" sz="1800" dirty="0">
              <a:latin typeface="Times New Roman" panose="02020603050405020304" pitchFamily="18" charset="0"/>
              <a:cs typeface="Times New Roman" panose="02020603050405020304" pitchFamily="18" charset="0"/>
            </a:endParaRPr>
          </a:p>
        </p:txBody>
      </p:sp>
      <p:sp>
        <p:nvSpPr>
          <p:cNvPr id="20" name="Title 1"/>
          <p:cNvSpPr txBox="1"/>
          <p:nvPr/>
        </p:nvSpPr>
        <p:spPr>
          <a:xfrm>
            <a:off x="5728491" y="1145360"/>
            <a:ext cx="253209" cy="5303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1000"/>
                                        <p:tgtEl>
                                          <p:spTgt spid="10"/>
                                        </p:tgtEl>
                                      </p:cBhvr>
                                    </p:animEffect>
                                  </p:childTnLst>
                                  <p:subTnLst>
                                    <p:audio>
                                      <p:cMediaNode vol="43000">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1000"/>
                                        <p:tgtEl>
                                          <p:spTgt spid="8">
                                            <p:txEl>
                                              <p:pRg st="2" end="2"/>
                                            </p:txEl>
                                          </p:spTgt>
                                        </p:tgtEl>
                                      </p:cBhvr>
                                    </p:animEffect>
                                    <p:anim calcmode="lin" valueType="num">
                                      <p:cBhvr>
                                        <p:cTn id="5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1000"/>
                                        <p:tgtEl>
                                          <p:spTgt spid="8">
                                            <p:txEl>
                                              <p:pRg st="3" end="3"/>
                                            </p:txEl>
                                          </p:spTgt>
                                        </p:tgtEl>
                                      </p:cBhvr>
                                    </p:animEffect>
                                    <p:anim calcmode="lin" valueType="num">
                                      <p:cBhvr>
                                        <p:cTn id="5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1000"/>
                                        <p:tgtEl>
                                          <p:spTgt spid="8">
                                            <p:txEl>
                                              <p:pRg st="4" end="4"/>
                                            </p:txEl>
                                          </p:spTgt>
                                        </p:tgtEl>
                                      </p:cBhvr>
                                    </p:animEffect>
                                    <p:anim calcmode="lin" valueType="num">
                                      <p:cBhvr>
                                        <p:cTn id="6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42"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22" presetClass="entr" presetSubtype="4"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1000"/>
                                        <p:tgtEl>
                                          <p:spTgt spid="6"/>
                                        </p:tgtEl>
                                      </p:cBhvr>
                                    </p:animEffect>
                                    <p:anim calcmode="lin" valueType="num">
                                      <p:cBhvr>
                                        <p:cTn id="91" dur="1000" fill="hold"/>
                                        <p:tgtEl>
                                          <p:spTgt spid="6"/>
                                        </p:tgtEl>
                                        <p:attrNameLst>
                                          <p:attrName>ppt_x</p:attrName>
                                        </p:attrNameLst>
                                      </p:cBhvr>
                                      <p:tavLst>
                                        <p:tav tm="0">
                                          <p:val>
                                            <p:strVal val="#ppt_x"/>
                                          </p:val>
                                        </p:tav>
                                        <p:tav tm="100000">
                                          <p:val>
                                            <p:strVal val="#ppt_x"/>
                                          </p:val>
                                        </p:tav>
                                      </p:tavLst>
                                    </p:anim>
                                    <p:anim calcmode="lin" valueType="num">
                                      <p:cBhvr>
                                        <p:cTn id="92" dur="1000" fill="hold"/>
                                        <p:tgtEl>
                                          <p:spTgt spid="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1" name="Rectangle 31"/>
          <p:cNvSpPr>
            <a:spLocks noChangeArrowheads="1"/>
          </p:cNvSpPr>
          <p:nvPr/>
        </p:nvSpPr>
        <p:spPr bwMode="auto">
          <a:xfrm>
            <a:off x="111097" y="808715"/>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rPr>
              <a:t>Độ lớn lực kéo ở hình 35.3 là 3N.Hãy biểu diễn  lực đó trên hình vẽ.</a:t>
            </a:r>
            <a:endParaRPr lang="en-US" altLang="en-US" sz="2400" b="1">
              <a:latin typeface="Times New Roman" panose="02020603050405020304" pitchFamily="18" charset="0"/>
            </a:endParaRPr>
          </a:p>
        </p:txBody>
      </p:sp>
      <p:sp>
        <p:nvSpPr>
          <p:cNvPr id="19" name="Title 1"/>
          <p:cNvSpPr txBox="1"/>
          <p:nvPr/>
        </p:nvSpPr>
        <p:spPr>
          <a:xfrm>
            <a:off x="628650" y="365126"/>
            <a:ext cx="7886700"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pic>
        <p:nvPicPr>
          <p:cNvPr id="3" name="Picture 2"/>
          <p:cNvPicPr>
            <a:picLocks noChangeAspect="1"/>
          </p:cNvPicPr>
          <p:nvPr/>
        </p:nvPicPr>
        <p:blipFill>
          <a:blip r:embed="rId2"/>
          <a:stretch>
            <a:fillRect/>
          </a:stretch>
        </p:blipFill>
        <p:spPr>
          <a:xfrm>
            <a:off x="1902156" y="2190750"/>
            <a:ext cx="4703359" cy="3396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1">
                                            <p:txEl>
                                              <p:pRg st="0" end="0"/>
                                            </p:txEl>
                                          </p:spTgt>
                                        </p:tgtEl>
                                        <p:attrNameLst>
                                          <p:attrName>style.visibility</p:attrName>
                                        </p:attrNameLst>
                                      </p:cBhvr>
                                      <p:to>
                                        <p:strVal val="visible"/>
                                      </p:to>
                                    </p:set>
                                    <p:animEffect transition="in" filter="fade">
                                      <p:cBhvr>
                                        <p:cTn id="7" dur="500"/>
                                        <p:tgtEl>
                                          <p:spTgt spid="102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6" name="Rectangle 26"/>
          <p:cNvSpPr>
            <a:spLocks noChangeArrowheads="1"/>
          </p:cNvSpPr>
          <p:nvPr/>
        </p:nvSpPr>
        <p:spPr bwMode="auto">
          <a:xfrm>
            <a:off x="4864289" y="2945848"/>
            <a:ext cx="1524000" cy="1371600"/>
          </a:xfrm>
          <a:prstGeom prst="rect">
            <a:avLst/>
          </a:prstGeom>
          <a:solidFill>
            <a:srgbClr val="0000FF"/>
          </a:solidFill>
          <a:ln w="38100">
            <a:solidFill>
              <a:schemeClr val="tx1"/>
            </a:solidFill>
            <a:miter lim="800000"/>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46" name="Rectangle 6"/>
          <p:cNvSpPr>
            <a:spLocks noChangeArrowheads="1"/>
          </p:cNvSpPr>
          <p:nvPr/>
        </p:nvSpPr>
        <p:spPr bwMode="auto">
          <a:xfrm>
            <a:off x="3943634" y="4343606"/>
            <a:ext cx="2819400" cy="152400"/>
          </a:xfrm>
          <a:prstGeom prst="rect">
            <a:avLst/>
          </a:prstGeom>
          <a:solidFill>
            <a:schemeClr val="accent1"/>
          </a:solidFill>
          <a:ln w="38100">
            <a:solidFill>
              <a:srgbClr val="FF9900"/>
            </a:solidFill>
            <a:miter lim="800000"/>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71" name="Rectangle 31"/>
          <p:cNvSpPr>
            <a:spLocks noChangeArrowheads="1"/>
          </p:cNvSpPr>
          <p:nvPr/>
        </p:nvSpPr>
        <p:spPr bwMode="auto">
          <a:xfrm>
            <a:off x="376019" y="838200"/>
            <a:ext cx="86483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000" b="1">
                <a:solidFill>
                  <a:srgbClr val="FF0000"/>
                </a:solidFill>
                <a:latin typeface="Times New Roman" panose="02020603050405020304" pitchFamily="18" charset="0"/>
              </a:rPr>
              <a:t>Độ lớn lực kéo ở hình 35.3 là 3N.</a:t>
            </a:r>
            <a:r>
              <a:rPr lang="en-US" altLang="en-US" sz="2000" b="1">
                <a:solidFill>
                  <a:srgbClr val="FF0000"/>
                </a:solidFill>
                <a:latin typeface="Times New Roman" panose="02020603050405020304" pitchFamily="18" charset="0"/>
              </a:rPr>
              <a:t> </a:t>
            </a:r>
            <a:r>
              <a:rPr lang="vi-VN" altLang="en-US" sz="2000" b="1">
                <a:solidFill>
                  <a:srgbClr val="FF0000"/>
                </a:solidFill>
                <a:latin typeface="Times New Roman" panose="02020603050405020304" pitchFamily="18" charset="0"/>
              </a:rPr>
              <a:t>Hãy biểu diễn các lực đó trên hình vẽ.</a:t>
            </a:r>
            <a:endParaRPr lang="en-US" altLang="en-US" sz="2000" b="1">
              <a:latin typeface="Times New Roman" panose="02020603050405020304" pitchFamily="18" charset="0"/>
            </a:endParaRPr>
          </a:p>
        </p:txBody>
      </p:sp>
      <p:grpSp>
        <p:nvGrpSpPr>
          <p:cNvPr id="18" name="Group 17"/>
          <p:cNvGrpSpPr/>
          <p:nvPr/>
        </p:nvGrpSpPr>
        <p:grpSpPr>
          <a:xfrm>
            <a:off x="2044887" y="3473354"/>
            <a:ext cx="2819401" cy="259308"/>
            <a:chOff x="1949353" y="4087504"/>
            <a:chExt cx="2819401" cy="259308"/>
          </a:xfrm>
        </p:grpSpPr>
        <p:sp>
          <p:nvSpPr>
            <p:cNvPr id="22" name="Line 9"/>
            <p:cNvSpPr>
              <a:spLocks noChangeShapeType="1"/>
            </p:cNvSpPr>
            <p:nvPr/>
          </p:nvSpPr>
          <p:spPr bwMode="auto">
            <a:xfrm flipH="1" flipV="1">
              <a:off x="1949353" y="4217158"/>
              <a:ext cx="2819401" cy="2986"/>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 name="Straight Connector 8"/>
            <p:cNvCxnSpPr/>
            <p:nvPr/>
          </p:nvCxnSpPr>
          <p:spPr>
            <a:xfrm>
              <a:off x="2920621"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06588"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700000" y="3079186"/>
            <a:ext cx="361240" cy="458995"/>
            <a:chOff x="1700000" y="3079186"/>
            <a:chExt cx="361240" cy="458995"/>
          </a:xfrm>
        </p:grpSpPr>
        <p:sp>
          <p:nvSpPr>
            <p:cNvPr id="19" name="Title 1"/>
            <p:cNvSpPr txBox="1"/>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011603" y="4797187"/>
            <a:ext cx="885967" cy="259308"/>
            <a:chOff x="2920621" y="4415050"/>
            <a:chExt cx="885967" cy="259308"/>
          </a:xfrm>
        </p:grpSpPr>
        <p:cxnSp>
          <p:nvCxnSpPr>
            <p:cNvPr id="16" name="Straight Connector 15"/>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itle 1"/>
          <p:cNvSpPr txBox="1"/>
          <p:nvPr/>
        </p:nvSpPr>
        <p:spPr>
          <a:xfrm>
            <a:off x="2607581" y="5186149"/>
            <a:ext cx="3511170"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1cm ứng với 1N</a:t>
            </a:r>
            <a:endParaRPr lang="en-US" sz="2400" dirty="0">
              <a:latin typeface="Times New Roman" panose="02020603050405020304" pitchFamily="18" charset="0"/>
              <a:cs typeface="Times New Roman" panose="02020603050405020304" pitchFamily="18" charset="0"/>
            </a:endParaRPr>
          </a:p>
        </p:txBody>
      </p:sp>
      <p:sp>
        <p:nvSpPr>
          <p:cNvPr id="21" name="Title 1"/>
          <p:cNvSpPr txBox="1"/>
          <p:nvPr/>
        </p:nvSpPr>
        <p:spPr>
          <a:xfrm>
            <a:off x="4535991" y="3150892"/>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271"/>
                                        </p:tgtEl>
                                        <p:attrNameLst>
                                          <p:attrName>style.visibility</p:attrName>
                                        </p:attrNameLst>
                                      </p:cBhvr>
                                      <p:to>
                                        <p:strVal val="visible"/>
                                      </p:to>
                                    </p:set>
                                    <p:anim calcmode="lin" valueType="num">
                                      <p:cBhvr>
                                        <p:cTn id="7" dur="1000" fill="hold"/>
                                        <p:tgtEl>
                                          <p:spTgt spid="10271"/>
                                        </p:tgtEl>
                                        <p:attrNameLst>
                                          <p:attrName>ppt_w</p:attrName>
                                        </p:attrNameLst>
                                      </p:cBhvr>
                                      <p:tavLst>
                                        <p:tav tm="0">
                                          <p:val>
                                            <p:strVal val="#ppt_w*0.70"/>
                                          </p:val>
                                        </p:tav>
                                        <p:tav tm="100000">
                                          <p:val>
                                            <p:strVal val="#ppt_w"/>
                                          </p:val>
                                        </p:tav>
                                      </p:tavLst>
                                    </p:anim>
                                    <p:anim calcmode="lin" valueType="num">
                                      <p:cBhvr>
                                        <p:cTn id="8" dur="1000" fill="hold"/>
                                        <p:tgtEl>
                                          <p:spTgt spid="10271"/>
                                        </p:tgtEl>
                                        <p:attrNameLst>
                                          <p:attrName>ppt_h</p:attrName>
                                        </p:attrNameLst>
                                      </p:cBhvr>
                                      <p:tavLst>
                                        <p:tav tm="0">
                                          <p:val>
                                            <p:strVal val="#ppt_h"/>
                                          </p:val>
                                        </p:tav>
                                        <p:tav tm="100000">
                                          <p:val>
                                            <p:strVal val="#ppt_h"/>
                                          </p:val>
                                        </p:tav>
                                      </p:tavLst>
                                    </p:anim>
                                    <p:animEffect transition="in" filter="fade">
                                      <p:cBhvr>
                                        <p:cTn id="9" dur="1000"/>
                                        <p:tgtEl>
                                          <p:spTgt spid="1027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500" fill="hold"/>
                                        <p:tgtEl>
                                          <p:spTgt spid="10246"/>
                                        </p:tgtEl>
                                        <p:attrNameLst>
                                          <p:attrName>ppt_w</p:attrName>
                                        </p:attrNameLst>
                                      </p:cBhvr>
                                      <p:tavLst>
                                        <p:tav tm="0">
                                          <p:val>
                                            <p:fltVal val="0"/>
                                          </p:val>
                                        </p:tav>
                                        <p:tav tm="100000">
                                          <p:val>
                                            <p:strVal val="#ppt_w"/>
                                          </p:val>
                                        </p:tav>
                                      </p:tavLst>
                                    </p:anim>
                                    <p:anim calcmode="lin" valueType="num">
                                      <p:cBhvr>
                                        <p:cTn id="15" dur="500" fill="hold"/>
                                        <p:tgtEl>
                                          <p:spTgt spid="10246"/>
                                        </p:tgtEl>
                                        <p:attrNameLst>
                                          <p:attrName>ppt_h</p:attrName>
                                        </p:attrNameLst>
                                      </p:cBhvr>
                                      <p:tavLst>
                                        <p:tav tm="0">
                                          <p:val>
                                            <p:strVal val="#ppt_h"/>
                                          </p:val>
                                        </p:tav>
                                        <p:tav tm="100000">
                                          <p:val>
                                            <p:strVal val="#ppt_h"/>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10266"/>
                                        </p:tgtEl>
                                        <p:attrNameLst>
                                          <p:attrName>style.visibility</p:attrName>
                                        </p:attrNameLst>
                                      </p:cBhvr>
                                      <p:to>
                                        <p:strVal val="visible"/>
                                      </p:to>
                                    </p:set>
                                    <p:anim calcmode="lin" valueType="num">
                                      <p:cBhvr>
                                        <p:cTn id="21" dur="500" fill="hold"/>
                                        <p:tgtEl>
                                          <p:spTgt spid="10266"/>
                                        </p:tgtEl>
                                        <p:attrNameLst>
                                          <p:attrName>ppt_w</p:attrName>
                                        </p:attrNameLst>
                                      </p:cBhvr>
                                      <p:tavLst>
                                        <p:tav tm="0">
                                          <p:val>
                                            <p:fltVal val="0"/>
                                          </p:val>
                                        </p:tav>
                                        <p:tav tm="100000">
                                          <p:val>
                                            <p:strVal val="#ppt_w"/>
                                          </p:val>
                                        </p:tav>
                                      </p:tavLst>
                                    </p:anim>
                                    <p:anim calcmode="lin" valueType="num">
                                      <p:cBhvr>
                                        <p:cTn id="22" dur="500" fill="hold"/>
                                        <p:tgtEl>
                                          <p:spTgt spid="1026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46" grpId="0" animBg="1"/>
      <p:bldP spid="10271" grpId="0"/>
      <p:bldP spid="3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kern="1200">
                <a:solidFill>
                  <a:srgbClr val="FF0000"/>
                </a:solidFill>
                <a:effectLst/>
                <a:latin typeface="Times New Roman" panose="02020603050405020304" pitchFamily="18" charset="0"/>
                <a:ea typeface="Times New Roman" panose="02020603050405020304" pitchFamily="18" charset="0"/>
              </a:rPr>
              <a:t>II. </a:t>
            </a:r>
            <a:r>
              <a:rPr lang="vi-VN" sz="1800" b="1" u="sng" kern="1200">
                <a:solidFill>
                  <a:srgbClr val="FF0000"/>
                </a:solidFill>
                <a:effectLst/>
                <a:latin typeface="Times New Roman" panose="02020603050405020304" pitchFamily="18" charset="0"/>
                <a:ea typeface="Times New Roman" panose="02020603050405020304" pitchFamily="18" charset="0"/>
              </a:rPr>
              <a:t>Tìm </a:t>
            </a:r>
            <a:r>
              <a:rPr lang="vi-VN" sz="1800" b="1" u="sng" kern="1200" dirty="0">
                <a:solidFill>
                  <a:srgbClr val="FF0000"/>
                </a:solidFill>
                <a:effectLst/>
                <a:latin typeface="Times New Roman" panose="02020603050405020304" pitchFamily="18" charset="0"/>
                <a:ea typeface="Times New Roman" panose="02020603050405020304" pitchFamily="18" charset="0"/>
              </a:rPr>
              <a:t>hiểu cách biểu diễn lực </a:t>
            </a:r>
            <a:endParaRPr lang="en-US" u="sng" dirty="0"/>
          </a:p>
        </p:txBody>
      </p:sp>
      <p:sp>
        <p:nvSpPr>
          <p:cNvPr id="8" name="Content Placeholder 8"/>
          <p:cNvSpPr txBox="1"/>
          <p:nvPr/>
        </p:nvSpPr>
        <p:spPr>
          <a:xfrm>
            <a:off x="2967572" y="1743342"/>
            <a:ext cx="6176428" cy="33643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u="sng">
                <a:latin typeface="Times New Roman" panose="02020603050405020304" pitchFamily="18" charset="0"/>
                <a:cs typeface="Times New Roman" panose="02020603050405020304" pitchFamily="18" charset="0"/>
              </a:rPr>
              <a:t>Ghi nhớ</a:t>
            </a:r>
            <a:r>
              <a:rPr lang="en-US">
                <a:latin typeface="Times New Roman" panose="02020603050405020304" pitchFamily="18" charset="0"/>
                <a:cs typeface="Times New Roman" panose="02020603050405020304" pitchFamily="18" charset="0"/>
              </a:rPr>
              <a:t>:</a:t>
            </a:r>
          </a:p>
          <a:p>
            <a:r>
              <a:rPr lang="en-US">
                <a:solidFill>
                  <a:srgbClr val="C00000"/>
                </a:solidFill>
                <a:latin typeface="Times New Roman" panose="02020603050405020304" pitchFamily="18" charset="0"/>
                <a:cs typeface="Times New Roman" panose="02020603050405020304" pitchFamily="18" charset="0"/>
              </a:rPr>
              <a:t>Lực:</a:t>
            </a:r>
            <a:r>
              <a:rPr lang="en-US">
                <a:latin typeface="Times New Roman" panose="02020603050405020304" pitchFamily="18" charset="0"/>
                <a:cs typeface="Times New Roman" panose="02020603050405020304" pitchFamily="18" charset="0"/>
              </a:rPr>
              <a:t> </a:t>
            </a:r>
            <a:r>
              <a:rPr lang="en-US">
                <a:latin typeface="Times New Roman" panose="02020603050405020304" pitchFamily="18" charset="0"/>
                <a:ea typeface="Times New Roman" panose="02020603050405020304" pitchFamily="18" charset="0"/>
              </a:rPr>
              <a:t>Tác dụng đẩy hoặc kéo của vật này lên vật khác </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Kí hiệu của lực</a:t>
            </a:r>
            <a:r>
              <a:rPr lang="en-US">
                <a:latin typeface="Times New Roman" panose="02020603050405020304" pitchFamily="18" charset="0"/>
                <a:cs typeface="Times New Roman" panose="02020603050405020304" pitchFamily="18" charset="0"/>
              </a:rPr>
              <a:t>: F (Force)</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Đơn vị của lực</a:t>
            </a:r>
            <a:r>
              <a:rPr lang="en-US">
                <a:latin typeface="Times New Roman" panose="02020603050405020304" pitchFamily="18" charset="0"/>
                <a:cs typeface="Times New Roman" panose="02020603050405020304" pitchFamily="18" charset="0"/>
              </a:rPr>
              <a:t>: N (Newton)</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Đặc trưng của lực</a:t>
            </a:r>
            <a:r>
              <a:rPr lang="en-US">
                <a:latin typeface="Times New Roman" panose="02020603050405020304" pitchFamily="18" charset="0"/>
                <a:cs typeface="Times New Roman" panose="02020603050405020304" pitchFamily="18" charset="0"/>
              </a:rPr>
              <a:t>: điểm đặt, phương, chiều, độ lớn.</a:t>
            </a:r>
          </a:p>
          <a:p>
            <a:r>
              <a:rPr lang="en-US">
                <a:solidFill>
                  <a:srgbClr val="C00000"/>
                </a:solidFill>
                <a:latin typeface="Times New Roman" panose="02020603050405020304" pitchFamily="18" charset="0"/>
                <a:cs typeface="Times New Roman" panose="02020603050405020304" pitchFamily="18" charset="0"/>
              </a:rPr>
              <a:t>Biểu diễn lực lên hình vẽ :</a:t>
            </a:r>
            <a:r>
              <a:rPr lang="en-US">
                <a:latin typeface="Times New Roman" panose="02020603050405020304" pitchFamily="18" charset="0"/>
                <a:cs typeface="Times New Roman" panose="02020603050405020304" pitchFamily="18" charset="0"/>
              </a:rPr>
              <a:t>bằng một</a:t>
            </a:r>
            <a:r>
              <a:rPr lang="en-US">
                <a:solidFill>
                  <a:srgbClr val="C0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mũi tên</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8196" y="940616"/>
            <a:ext cx="2619375" cy="3438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anim calcmode="lin" valueType="num">
                                      <p:cBhvr>
                                        <p:cTn id="3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2442" y="1982624"/>
            <a:ext cx="3957854" cy="3915667"/>
          </a:xfrm>
          <a:prstGeom prst="rect">
            <a:avLst/>
          </a:prstGeom>
        </p:spPr>
      </p:pic>
      <p:pic>
        <p:nvPicPr>
          <p:cNvPr id="5" name="Picture 4"/>
          <p:cNvPicPr>
            <a:picLocks noChangeAspect="1"/>
          </p:cNvPicPr>
          <p:nvPr/>
        </p:nvPicPr>
        <p:blipFill>
          <a:blip r:embed="rId3"/>
          <a:stretch>
            <a:fillRect/>
          </a:stretch>
        </p:blipFill>
        <p:spPr>
          <a:xfrm>
            <a:off x="4572000" y="1965532"/>
            <a:ext cx="4059253" cy="3915667"/>
          </a:xfrm>
          <a:prstGeom prst="rect">
            <a:avLst/>
          </a:prstGeom>
        </p:spPr>
      </p:pic>
      <p:sp>
        <p:nvSpPr>
          <p:cNvPr id="6" name="TextBox 5"/>
          <p:cNvSpPr txBox="1"/>
          <p:nvPr/>
        </p:nvSpPr>
        <p:spPr>
          <a:xfrm>
            <a:off x="422442" y="897308"/>
            <a:ext cx="8208811"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 </a:t>
            </a:r>
            <a:r>
              <a:rPr lang="en-US" u="sng">
                <a:solidFill>
                  <a:srgbClr val="7030A0"/>
                </a:solidFill>
                <a:latin typeface="Times New Roman" panose="02020603050405020304" pitchFamily="18" charset="0"/>
                <a:cs typeface="Times New Roman" panose="02020603050405020304" pitchFamily="18" charset="0"/>
              </a:rPr>
              <a:t>Vì sao</a:t>
            </a:r>
            <a:r>
              <a:rPr lang="en-US">
                <a:solidFill>
                  <a:srgbClr val="7030A0"/>
                </a:solidFill>
                <a:latin typeface="Times New Roman" panose="02020603050405020304" pitchFamily="18" charset="0"/>
                <a:cs typeface="Times New Roman" panose="02020603050405020304" pitchFamily="18" charset="0"/>
              </a:rPr>
              <a:t>:</a:t>
            </a:r>
          </a:p>
          <a:p>
            <a:r>
              <a:rPr lang="en-US">
                <a:solidFill>
                  <a:srgbClr val="7030A0"/>
                </a:solidFill>
                <a:latin typeface="Times New Roman" panose="02020603050405020304" pitchFamily="18" charset="0"/>
                <a:cs typeface="Times New Roman" panose="02020603050405020304" pitchFamily="18" charset="0"/>
              </a:rPr>
              <a:t>-Xe cùng người ngồi trên xe chuyển động được?</a:t>
            </a:r>
          </a:p>
          <a:p>
            <a:r>
              <a:rPr lang="en-US">
                <a:solidFill>
                  <a:srgbClr val="7030A0"/>
                </a:solidFill>
                <a:latin typeface="Times New Roman" panose="02020603050405020304" pitchFamily="18" charset="0"/>
                <a:cs typeface="Times New Roman" panose="02020603050405020304" pitchFamily="18" charset="0"/>
              </a:rPr>
              <a:t>-Buồm, ván và người cùng chuyển động được?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Times New Roman" panose="02020603050405020304" pitchFamily="18" charset="0"/>
                <a:cs typeface="Times New Roman" panose="02020603050405020304" pitchFamily="18" charset="0"/>
              </a:rPr>
              <a:t>III.</a:t>
            </a:r>
            <a:r>
              <a:rPr lang="en-US" u="sng">
                <a:solidFill>
                  <a:srgbClr val="FF0000"/>
                </a:solidFill>
                <a:latin typeface="Times New Roman" panose="02020603050405020304" pitchFamily="18" charset="0"/>
                <a:cs typeface="Times New Roman" panose="02020603050405020304" pitchFamily="18" charset="0"/>
              </a:rPr>
              <a:t>VẬN DỤNG</a:t>
            </a:r>
            <a:r>
              <a:rPr lang="en-US">
                <a:solidFill>
                  <a:srgbClr val="FF0000"/>
                </a:solidFill>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solidFill>
                  <a:schemeClr val="accent1">
                    <a:lumMod val="75000"/>
                  </a:schemeClr>
                </a:solidFill>
                <a:latin typeface="Times New Roman" panose="02020603050405020304" pitchFamily="18" charset="0"/>
                <a:cs typeface="Times New Roman" panose="02020603050405020304" pitchFamily="18" charset="0"/>
              </a:rPr>
              <a:t>Trò chơi Ai nhanh hơn?</a:t>
            </a:r>
          </a:p>
        </p:txBody>
      </p:sp>
      <p:sp>
        <p:nvSpPr>
          <p:cNvPr id="3" name="Content Placeholder 2"/>
          <p:cNvSpPr>
            <a:spLocks noGrp="1"/>
          </p:cNvSpPr>
          <p:nvPr>
            <p:ph idx="1"/>
          </p:nvPr>
        </p:nvSpPr>
        <p:spPr>
          <a:xfrm>
            <a:off x="628650" y="1529697"/>
            <a:ext cx="7886700" cy="5084748"/>
          </a:xfrm>
        </p:spPr>
        <p:txBody>
          <a:bodyPr>
            <a:normAutofit lnSpcReduction="10000"/>
          </a:bodyPr>
          <a:lstStyle/>
          <a:p>
            <a:pPr marL="0" indent="0">
              <a:buNone/>
            </a:pPr>
            <a:r>
              <a:rPr lang="en-US" sz="2000" b="1" u="sng">
                <a:latin typeface="Times New Roman" panose="02020603050405020304" pitchFamily="18" charset="0"/>
                <a:cs typeface="Times New Roman" panose="02020603050405020304" pitchFamily="18" charset="0"/>
              </a:rPr>
              <a:t>Câu 1</a:t>
            </a:r>
            <a:r>
              <a:rPr lang="en-US" sz="2000">
                <a:latin typeface="Times New Roman" panose="02020603050405020304" pitchFamily="18" charset="0"/>
                <a:cs typeface="Times New Roman" panose="02020603050405020304" pitchFamily="18" charset="0"/>
              </a:rPr>
              <a:t>:Nêu hai ví dụ về vật này tác dụng đẩy hoặc kéo lên vật khác:</a:t>
            </a:r>
          </a:p>
          <a:p>
            <a:pPr marL="0" indent="0">
              <a:buNone/>
            </a:pPr>
            <a:r>
              <a:rPr lang="en-US" sz="2000">
                <a:solidFill>
                  <a:srgbClr val="FF0000"/>
                </a:solidFill>
                <a:latin typeface="Times New Roman" panose="02020603050405020304" pitchFamily="18" charset="0"/>
                <a:cs typeface="Times New Roman" panose="02020603050405020304" pitchFamily="18" charset="0"/>
              </a:rPr>
              <a:t>-Khi kéo cờ, lực kéo từ tay HS làm cho dây và cờ chuyển động.</a:t>
            </a:r>
          </a:p>
          <a:p>
            <a:pPr marL="0" indent="0">
              <a:buNone/>
            </a:pPr>
            <a:r>
              <a:rPr lang="en-US" sz="2000">
                <a:solidFill>
                  <a:srgbClr val="FF0000"/>
                </a:solidFill>
                <a:latin typeface="Times New Roman" panose="02020603050405020304" pitchFamily="18" charset="0"/>
                <a:cs typeface="Times New Roman" panose="02020603050405020304" pitchFamily="18" charset="0"/>
              </a:rPr>
              <a:t>-Em bé đẩy cửa một lực.</a:t>
            </a:r>
          </a:p>
          <a:p>
            <a:pPr marL="0" indent="0">
              <a:buNone/>
            </a:pPr>
            <a:r>
              <a:rPr lang="en-US" sz="2000" b="1" u="sng">
                <a:latin typeface="Times New Roman" panose="02020603050405020304" pitchFamily="18" charset="0"/>
                <a:cs typeface="Times New Roman" panose="02020603050405020304" pitchFamily="18" charset="0"/>
              </a:rPr>
              <a:t>Câu 2</a:t>
            </a:r>
            <a:r>
              <a:rPr lang="en-US" sz="2000">
                <a:latin typeface="Times New Roman" panose="02020603050405020304" pitchFamily="18" charset="0"/>
                <a:cs typeface="Times New Roman" panose="02020603050405020304" pitchFamily="18" charset="0"/>
              </a:rPr>
              <a:t>:Gió đã tác dụng vào dù của người nhảy dù một lực gì?</a:t>
            </a:r>
            <a:endParaRPr lang="vi-VN" sz="2000">
              <a:latin typeface="Times New Roman" panose="02020603050405020304" pitchFamily="18" charset="0"/>
              <a:cs typeface="Times New Roman" panose="02020603050405020304" pitchFamily="18" charset="0"/>
            </a:endParaRPr>
          </a:p>
          <a:p>
            <a:pPr marL="0" indent="0">
              <a:buNone/>
            </a:pPr>
            <a:r>
              <a:rPr lang="vi-VN" sz="2000">
                <a:latin typeface="Times New Roman" panose="02020603050405020304" pitchFamily="18" charset="0"/>
                <a:cs typeface="Times New Roman" panose="02020603050405020304" pitchFamily="18" charset="0"/>
              </a:rPr>
              <a:t>A.Lực </a:t>
            </a:r>
            <a:r>
              <a:rPr lang="en-US" sz="2000">
                <a:latin typeface="Times New Roman" panose="02020603050405020304" pitchFamily="18" charset="0"/>
                <a:cs typeface="Times New Roman" panose="02020603050405020304" pitchFamily="18" charset="0"/>
              </a:rPr>
              <a:t>kéo</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B.Lực </a:t>
            </a:r>
            <a:r>
              <a:rPr lang="en-US" sz="2000">
                <a:latin typeface="Times New Roman" panose="02020603050405020304" pitchFamily="18" charset="0"/>
                <a:cs typeface="Times New Roman" panose="02020603050405020304" pitchFamily="18" charset="0"/>
              </a:rPr>
              <a:t>đẩy</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C.</a:t>
            </a:r>
            <a:r>
              <a:rPr lang="en-US" sz="2000">
                <a:latin typeface="Times New Roman" panose="02020603050405020304" pitchFamily="18" charset="0"/>
                <a:cs typeface="Times New Roman" panose="02020603050405020304" pitchFamily="18" charset="0"/>
              </a:rPr>
              <a:t>Lực nén</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D.Lực </a:t>
            </a:r>
            <a:r>
              <a:rPr lang="en-US" sz="2000">
                <a:latin typeface="Times New Roman" panose="02020603050405020304" pitchFamily="18" charset="0"/>
                <a:cs typeface="Times New Roman" panose="02020603050405020304" pitchFamily="18" charset="0"/>
              </a:rPr>
              <a:t>hút</a:t>
            </a:r>
            <a:r>
              <a:rPr lang="vi-VN"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a:p>
            <a:pPr marL="0" indent="0">
              <a:buNone/>
            </a:pPr>
            <a:r>
              <a:rPr lang="en-US" sz="2000" b="1" u="sng">
                <a:latin typeface="Times New Roman" panose="02020603050405020304" pitchFamily="18" charset="0"/>
                <a:cs typeface="Times New Roman" panose="02020603050405020304" pitchFamily="18" charset="0"/>
              </a:rPr>
              <a:t>Câu 3:</a:t>
            </a:r>
            <a:r>
              <a:rPr lang="en-US" sz="2000">
                <a:latin typeface="Times New Roman" panose="02020603050405020304" pitchFamily="18" charset="0"/>
                <a:cs typeface="Times New Roman" panose="02020603050405020304" pitchFamily="18" charset="0"/>
              </a:rPr>
              <a:t> Nêu hướng và độ lớn các lực trong hình vẽ sau, biết tỉ lệ xích 1cm ứng với 10N</a:t>
            </a:r>
          </a:p>
          <a:p>
            <a:pPr marL="0" indent="0">
              <a:buNone/>
            </a:pPr>
            <a:r>
              <a:rPr lang="en-US" sz="2000">
                <a:solidFill>
                  <a:srgbClr val="C00000"/>
                </a:solidFill>
                <a:latin typeface="Times New Roman" panose="02020603050405020304" pitchFamily="18" charset="0"/>
                <a:cs typeface="Times New Roman" panose="02020603050405020304" pitchFamily="18" charset="0"/>
              </a:rPr>
              <a:t>-Điểm đặt:Tại B</a:t>
            </a:r>
          </a:p>
          <a:p>
            <a:pPr marL="0" indent="0">
              <a:buNone/>
            </a:pPr>
            <a:r>
              <a:rPr lang="en-US" sz="2000">
                <a:solidFill>
                  <a:srgbClr val="C00000"/>
                </a:solidFill>
                <a:latin typeface="Times New Roman" panose="02020603050405020304" pitchFamily="18" charset="0"/>
                <a:cs typeface="Times New Roman" panose="02020603050405020304" pitchFamily="18" charset="0"/>
              </a:rPr>
              <a:t>-Phương:thẳng đứng</a:t>
            </a:r>
          </a:p>
          <a:p>
            <a:pPr marL="0" indent="0">
              <a:buNone/>
            </a:pPr>
            <a:r>
              <a:rPr lang="en-US" sz="2000">
                <a:solidFill>
                  <a:srgbClr val="C00000"/>
                </a:solidFill>
                <a:latin typeface="Times New Roman" panose="02020603050405020304" pitchFamily="18" charset="0"/>
                <a:cs typeface="Times New Roman" panose="02020603050405020304" pitchFamily="18" charset="0"/>
              </a:rPr>
              <a:t>-Chiều:hướng lên</a:t>
            </a:r>
          </a:p>
          <a:p>
            <a:pPr marL="0" indent="0">
              <a:buNone/>
            </a:pPr>
            <a:r>
              <a:rPr lang="en-US" sz="2000">
                <a:solidFill>
                  <a:srgbClr val="C00000"/>
                </a:solidFill>
                <a:latin typeface="Times New Roman" panose="02020603050405020304" pitchFamily="18" charset="0"/>
                <a:cs typeface="Times New Roman" panose="02020603050405020304" pitchFamily="18" charset="0"/>
              </a:rPr>
              <a:t>-Độ lớn: F=20N</a:t>
            </a:r>
          </a:p>
        </p:txBody>
      </p:sp>
      <p:sp>
        <p:nvSpPr>
          <p:cNvPr id="5" name="TextBox 4"/>
          <p:cNvSpPr txBox="1"/>
          <p:nvPr/>
        </p:nvSpPr>
        <p:spPr>
          <a:xfrm>
            <a:off x="628650" y="3203187"/>
            <a:ext cx="4572000" cy="400110"/>
          </a:xfrm>
          <a:prstGeom prst="rect">
            <a:avLst/>
          </a:prstGeom>
          <a:noFill/>
        </p:spPr>
        <p:txBody>
          <a:bodyPr wrap="square">
            <a:spAutoFit/>
          </a:bodyPr>
          <a:lstStyle/>
          <a:p>
            <a:pPr marL="0" indent="0">
              <a:buNone/>
            </a:pPr>
            <a:r>
              <a:rPr lang="vi-VN" sz="2000">
                <a:solidFill>
                  <a:srgbClr val="FF0000"/>
                </a:solidFill>
                <a:latin typeface="Times New Roman" panose="02020603050405020304" pitchFamily="18" charset="0"/>
                <a:cs typeface="Times New Roman" panose="02020603050405020304" pitchFamily="18" charset="0"/>
              </a:rPr>
              <a:t>B.</a:t>
            </a:r>
            <a:r>
              <a:rPr lang="en-US" sz="2000">
                <a:solidFill>
                  <a:srgbClr val="FF0000"/>
                </a:solidFill>
                <a:latin typeface="Times New Roman" panose="02020603050405020304" pitchFamily="18" charset="0"/>
                <a:cs typeface="Times New Roman" panose="02020603050405020304" pitchFamily="18" charset="0"/>
              </a:rPr>
              <a:t>L</a:t>
            </a:r>
            <a:r>
              <a:rPr lang="vi-VN" sz="2000">
                <a:solidFill>
                  <a:srgbClr val="FF0000"/>
                </a:solidFill>
                <a:latin typeface="Times New Roman" panose="02020603050405020304" pitchFamily="18" charset="0"/>
                <a:cs typeface="Times New Roman" panose="02020603050405020304" pitchFamily="18" charset="0"/>
              </a:rPr>
              <a:t>ực </a:t>
            </a:r>
            <a:r>
              <a:rPr lang="en-US" sz="2000">
                <a:solidFill>
                  <a:srgbClr val="FF0000"/>
                </a:solidFill>
                <a:latin typeface="Times New Roman" panose="02020603050405020304" pitchFamily="18" charset="0"/>
                <a:cs typeface="Times New Roman" panose="02020603050405020304" pitchFamily="18" charset="0"/>
              </a:rPr>
              <a:t>đẩy</a:t>
            </a:r>
            <a:endParaRPr lang="vi-VN" sz="200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444217" y="4861240"/>
            <a:ext cx="1285875" cy="125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1000"/>
                                        <p:tgtEl>
                                          <p:spTgt spid="3">
                                            <p:txEl>
                                              <p:pRg st="10" end="10"/>
                                            </p:txEl>
                                          </p:spTgt>
                                        </p:tgtEl>
                                      </p:cBhvr>
                                    </p:animEffect>
                                    <p:anim calcmode="lin" valueType="num">
                                      <p:cBhvr>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1000"/>
                                        <p:tgtEl>
                                          <p:spTgt spid="3">
                                            <p:txEl>
                                              <p:pRg st="11" end="11"/>
                                            </p:txEl>
                                          </p:spTgt>
                                        </p:tgtEl>
                                      </p:cBhvr>
                                    </p:animEffect>
                                    <p:anim calcmode="lin" valueType="num">
                                      <p:cBhvr>
                                        <p:cTn id="7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fade">
                                      <p:cBhvr>
                                        <p:cTn id="76" dur="1000"/>
                                        <p:tgtEl>
                                          <p:spTgt spid="3">
                                            <p:txEl>
                                              <p:pRg st="12" end="12"/>
                                            </p:txEl>
                                          </p:spTgt>
                                        </p:tgtEl>
                                      </p:cBhvr>
                                    </p:animEffect>
                                    <p:anim calcmode="lin" valueType="num">
                                      <p:cBhvr>
                                        <p:cTn id="7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7"/>
            <a:ext cx="7886700" cy="341832"/>
          </a:xfrm>
        </p:spPr>
        <p:txBody>
          <a:bodyPr>
            <a:normAutofit fontScale="90000"/>
          </a:bodyPr>
          <a:lstStyle/>
          <a:p>
            <a:r>
              <a:rPr lang="en-US" sz="2000" b="1" u="sng">
                <a:effectLst/>
                <a:latin typeface="Times New Roman" panose="02020603050405020304" pitchFamily="18" charset="0"/>
                <a:ea typeface="Times New Roman" panose="02020603050405020304" pitchFamily="18" charset="0"/>
              </a:rPr>
              <a:t>Phiếu học tập số 2</a:t>
            </a:r>
            <a:r>
              <a:rPr lang="en-US" sz="2000" b="1">
                <a:effectLst/>
                <a:latin typeface="Times New Roman" panose="02020603050405020304" pitchFamily="18" charset="0"/>
                <a:ea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Biểu diễn lực sau bằng mũi tên</a:t>
            </a:r>
            <a:r>
              <a:rPr lang="en-US" sz="2000" b="1">
                <a:effectLst/>
                <a:latin typeface="Times New Roman" panose="02020603050405020304" pitchFamily="18" charset="0"/>
                <a:ea typeface="Times New Roman" panose="02020603050405020304" pitchFamily="18" charset="0"/>
              </a:rPr>
              <a:t> </a:t>
            </a:r>
            <a:r>
              <a:rPr lang="en-US"/>
              <a:t/>
            </a:r>
            <a:br>
              <a:rPr lang="en-US"/>
            </a:br>
            <a:endParaRPr lang="en-US"/>
          </a:p>
        </p:txBody>
      </p:sp>
      <p:sp>
        <p:nvSpPr>
          <p:cNvPr id="3" name="Content Placeholder 2"/>
          <p:cNvSpPr>
            <a:spLocks noGrp="1"/>
          </p:cNvSpPr>
          <p:nvPr>
            <p:ph idx="1"/>
          </p:nvPr>
        </p:nvSpPr>
        <p:spPr>
          <a:xfrm>
            <a:off x="560284" y="888763"/>
            <a:ext cx="7886700" cy="5870961"/>
          </a:xfrm>
        </p:spPr>
        <p:txBody>
          <a:bodyPr/>
          <a:lstStyle/>
          <a:p>
            <a:pPr marL="0" indent="0">
              <a:buNone/>
            </a:pPr>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một vật theo Phương ngang bằng 1 lực có chiều từ trái sang phải, độ lớn bằng 40N(chọn tỉ xích 1cm ứng với 20N).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lớn 100N (chọn tỉ xích 1cm ứng với 25N).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1800">
                <a:effectLst/>
                <a:latin typeface="Times New Roman" panose="02020603050405020304" pitchFamily="18" charset="0"/>
                <a:ea typeface="Calibri" panose="020F0502020204030204" pitchFamily="34" charset="0"/>
                <a:cs typeface="Times New Roman" panose="02020603050405020304" pitchFamily="18" charset="0"/>
              </a:rPr>
              <a:t>40</a:t>
            </a:r>
            <a:r>
              <a:rPr lang="en-US" sz="18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endParaRPr lang="en-US"/>
          </a:p>
        </p:txBody>
      </p:sp>
      <p:pic>
        <p:nvPicPr>
          <p:cNvPr id="4" name="Picture 3"/>
          <p:cNvPicPr>
            <a:picLocks noChangeAspect="1"/>
          </p:cNvPicPr>
          <p:nvPr/>
        </p:nvPicPr>
        <p:blipFill>
          <a:blip r:embed="rId2"/>
          <a:stretch>
            <a:fillRect/>
          </a:stretch>
        </p:blipFill>
        <p:spPr>
          <a:xfrm>
            <a:off x="856246" y="5158608"/>
            <a:ext cx="1998302" cy="1300366"/>
          </a:xfrm>
          <a:prstGeom prst="rect">
            <a:avLst/>
          </a:prstGeom>
        </p:spPr>
      </p:pic>
      <p:sp>
        <p:nvSpPr>
          <p:cNvPr id="6" name="TextBox 5"/>
          <p:cNvSpPr txBox="1"/>
          <p:nvPr/>
        </p:nvSpPr>
        <p:spPr>
          <a:xfrm>
            <a:off x="3863790" y="4850129"/>
            <a:ext cx="4423963" cy="1477328"/>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1 vật theo Phương ngang bằng 1 lực có chiều từ trái sang phải, độ lớn bằng 40N(chọn tỉ xích 1cm ứng với 20N).</a:t>
            </a:r>
            <a:endParaRPr lang="en-US" sz="1800" dirty="0">
              <a:latin typeface="Times New Roman" panose="02020603050405020304" pitchFamily="18" charset="0"/>
              <a:cs typeface="Times New Roman" panose="02020603050405020304" pitchFamily="18" charset="0"/>
            </a:endParaRPr>
          </a:p>
        </p:txBody>
      </p:sp>
      <p:sp>
        <p:nvSpPr>
          <p:cNvPr id="6" name="Title 1"/>
          <p:cNvSpPr txBox="1"/>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dirty="0" err="1">
                <a:effectLst/>
                <a:latin typeface="Times New Roman" panose="02020603050405020304" pitchFamily="18" charset="0"/>
                <a:ea typeface="Times New Roman" panose="02020603050405020304" pitchFamily="18" charset="0"/>
              </a:rPr>
              <a:t>Phiếu</a:t>
            </a:r>
            <a:r>
              <a:rPr lang="en-US" sz="1800" b="1" dirty="0">
                <a:effectLst/>
                <a:latin typeface="Times New Roman" panose="02020603050405020304" pitchFamily="18" charset="0"/>
                <a:ea typeface="Times New Roman" panose="02020603050405020304" pitchFamily="18" charset="0"/>
              </a:rPr>
              <a:t> </a:t>
            </a:r>
            <a:r>
              <a:rPr lang="en-US" sz="1800" b="1" err="1">
                <a:effectLst/>
                <a:latin typeface="Times New Roman" panose="02020603050405020304" pitchFamily="18" charset="0"/>
                <a:ea typeface="Times New Roman" panose="02020603050405020304" pitchFamily="18" charset="0"/>
              </a:rPr>
              <a:t>học</a:t>
            </a:r>
            <a:r>
              <a:rPr lang="en-US" sz="1800" b="1">
                <a:effectLst/>
                <a:latin typeface="Times New Roman" panose="02020603050405020304" pitchFamily="18" charset="0"/>
                <a:ea typeface="Times New Roman" panose="02020603050405020304" pitchFamily="18" charset="0"/>
              </a:rPr>
              <a:t>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dirty="0"/>
          </a:p>
        </p:txBody>
      </p:sp>
      <p:pic>
        <p:nvPicPr>
          <p:cNvPr id="7" name="Picture 6"/>
          <p:cNvPicPr>
            <a:picLocks noChangeAspect="1"/>
          </p:cNvPicPr>
          <p:nvPr/>
        </p:nvPicPr>
        <p:blipFill>
          <a:blip r:embed="rId2"/>
          <a:stretch>
            <a:fillRect/>
          </a:stretch>
        </p:blipFill>
        <p:spPr>
          <a:xfrm>
            <a:off x="1467858" y="3705014"/>
            <a:ext cx="5195718" cy="815710"/>
          </a:xfrm>
          <a:prstGeom prst="rect">
            <a:avLst/>
          </a:prstGeom>
        </p:spPr>
      </p:pic>
      <p:grpSp>
        <p:nvGrpSpPr>
          <p:cNvPr id="12" name="Group 11"/>
          <p:cNvGrpSpPr/>
          <p:nvPr/>
        </p:nvGrpSpPr>
        <p:grpSpPr>
          <a:xfrm>
            <a:off x="3249844" y="4925593"/>
            <a:ext cx="675769" cy="259308"/>
            <a:chOff x="2920621" y="4415050"/>
            <a:chExt cx="885967" cy="259308"/>
          </a:xfrm>
        </p:grpSpPr>
        <p:cxnSp>
          <p:nvCxnSpPr>
            <p:cNvPr id="13" name="Straight Connector 12"/>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249845" y="3587554"/>
            <a:ext cx="1586249" cy="667847"/>
            <a:chOff x="3249845" y="3587554"/>
            <a:chExt cx="1586249" cy="667847"/>
          </a:xfrm>
        </p:grpSpPr>
        <p:sp>
          <p:nvSpPr>
            <p:cNvPr id="9" name="Line 9"/>
            <p:cNvSpPr>
              <a:spLocks noChangeShapeType="1"/>
            </p:cNvSpPr>
            <p:nvPr/>
          </p:nvSpPr>
          <p:spPr bwMode="auto">
            <a:xfrm rot="10800000" flipH="1" flipV="1">
              <a:off x="3249845" y="4109883"/>
              <a:ext cx="1322155" cy="64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1" name="Straight Connector 10"/>
            <p:cNvCxnSpPr/>
            <p:nvPr/>
          </p:nvCxnSpPr>
          <p:spPr>
            <a:xfrm rot="10800000">
              <a:off x="3925613" y="3996093"/>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474854" y="3587554"/>
              <a:ext cx="361240" cy="458995"/>
              <a:chOff x="1700000" y="3079186"/>
              <a:chExt cx="361240" cy="458995"/>
            </a:xfrm>
          </p:grpSpPr>
          <p:sp>
            <p:nvSpPr>
              <p:cNvPr id="17" name="Title 1"/>
              <p:cNvSpPr txBox="1"/>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8" name="Straight Arrow Connector 17"/>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itle 1"/>
          <p:cNvSpPr txBox="1"/>
          <p:nvPr/>
        </p:nvSpPr>
        <p:spPr>
          <a:xfrm>
            <a:off x="3198329" y="3714414"/>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22" name="Title 1"/>
          <p:cNvSpPr txBox="1"/>
          <p:nvPr/>
        </p:nvSpPr>
        <p:spPr>
          <a:xfrm>
            <a:off x="3256400" y="5175506"/>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20 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lờn 100N (chọn tỉ xích 1cm ứng với 25N).</a:t>
            </a:r>
            <a:endParaRPr lang="en-US" sz="1800" dirty="0">
              <a:latin typeface="Times New Roman" panose="02020603050405020304" pitchFamily="18" charset="0"/>
              <a:cs typeface="Times New Roman" panose="02020603050405020304" pitchFamily="18" charset="0"/>
            </a:endParaRPr>
          </a:p>
        </p:txBody>
      </p:sp>
      <p:sp>
        <p:nvSpPr>
          <p:cNvPr id="6" name="Title 1"/>
          <p:cNvSpPr txBox="1"/>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9" name="Picture 18"/>
          <p:cNvPicPr>
            <a:picLocks noChangeAspect="1"/>
          </p:cNvPicPr>
          <p:nvPr/>
        </p:nvPicPr>
        <p:blipFill>
          <a:blip r:embed="rId2"/>
          <a:stretch>
            <a:fillRect/>
          </a:stretch>
        </p:blipFill>
        <p:spPr>
          <a:xfrm>
            <a:off x="3436629" y="4757326"/>
            <a:ext cx="1038225" cy="942975"/>
          </a:xfrm>
          <a:prstGeom prst="rect">
            <a:avLst/>
          </a:prstGeom>
        </p:spPr>
      </p:pic>
      <p:grpSp>
        <p:nvGrpSpPr>
          <p:cNvPr id="24" name="Group 23"/>
          <p:cNvGrpSpPr/>
          <p:nvPr/>
        </p:nvGrpSpPr>
        <p:grpSpPr>
          <a:xfrm rot="16200000">
            <a:off x="4736118" y="4569404"/>
            <a:ext cx="650951" cy="259308"/>
            <a:chOff x="2920621" y="4415050"/>
            <a:chExt cx="885967" cy="259308"/>
          </a:xfrm>
        </p:grpSpPr>
        <p:cxnSp>
          <p:nvCxnSpPr>
            <p:cNvPr id="25" name="Straight Connector 24"/>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825709" y="2416472"/>
            <a:ext cx="259686" cy="2632879"/>
            <a:chOff x="3825709" y="2416472"/>
            <a:chExt cx="259686" cy="2632879"/>
          </a:xfrm>
        </p:grpSpPr>
        <p:sp>
          <p:nvSpPr>
            <p:cNvPr id="28" name="Line 9"/>
            <p:cNvSpPr>
              <a:spLocks noChangeShapeType="1"/>
            </p:cNvSpPr>
            <p:nvPr/>
          </p:nvSpPr>
          <p:spPr bwMode="auto">
            <a:xfrm rot="5400000" flipH="1">
              <a:off x="2636315" y="3732912"/>
              <a:ext cx="2632879"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9" name="Straight Connector 28"/>
            <p:cNvCxnSpPr/>
            <p:nvPr/>
          </p:nvCxnSpPr>
          <p:spPr>
            <a:xfrm rot="16200000" flipV="1">
              <a:off x="3955741" y="424392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V="1">
              <a:off x="3955363" y="359297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3955363" y="2937771"/>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107640" y="2266050"/>
            <a:ext cx="361240" cy="458995"/>
            <a:chOff x="1700000" y="3079186"/>
            <a:chExt cx="361240" cy="458995"/>
          </a:xfrm>
        </p:grpSpPr>
        <p:sp>
          <p:nvSpPr>
            <p:cNvPr id="33" name="Title 1"/>
            <p:cNvSpPr txBox="1"/>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34" name="Straight Arrow Connector 33"/>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le 1"/>
          <p:cNvSpPr txBox="1"/>
          <p:nvPr/>
        </p:nvSpPr>
        <p:spPr>
          <a:xfrm>
            <a:off x="3623335" y="4693210"/>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18" name="Title 1"/>
          <p:cNvSpPr txBox="1"/>
          <p:nvPr/>
        </p:nvSpPr>
        <p:spPr>
          <a:xfrm>
            <a:off x="5228475" y="4467830"/>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25 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505" y="1157699"/>
            <a:ext cx="7886699" cy="954107"/>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2000">
                <a:effectLst/>
                <a:latin typeface="Times New Roman" panose="02020603050405020304" pitchFamily="18" charset="0"/>
                <a:ea typeface="Calibri" panose="020F0502020204030204" pitchFamily="34" charset="0"/>
                <a:cs typeface="Times New Roman" panose="02020603050405020304" pitchFamily="18" charset="0"/>
              </a:rPr>
              <a:t>40</a:t>
            </a:r>
            <a:r>
              <a:rPr lang="en-US" sz="20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endParaRPr lang="en-US" sz="1800" dirty="0">
              <a:latin typeface="Times New Roman" panose="02020603050405020304" pitchFamily="18" charset="0"/>
              <a:cs typeface="Times New Roman" panose="02020603050405020304" pitchFamily="18" charset="0"/>
            </a:endParaRPr>
          </a:p>
        </p:txBody>
      </p:sp>
      <p:sp>
        <p:nvSpPr>
          <p:cNvPr id="6" name="Title 1"/>
          <p:cNvSpPr txBox="1"/>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7" name="Picture 16"/>
          <p:cNvPicPr>
            <a:picLocks noChangeAspect="1"/>
          </p:cNvPicPr>
          <p:nvPr/>
        </p:nvPicPr>
        <p:blipFill>
          <a:blip r:embed="rId2"/>
          <a:stretch>
            <a:fillRect/>
          </a:stretch>
        </p:blipFill>
        <p:spPr>
          <a:xfrm>
            <a:off x="531505" y="3429000"/>
            <a:ext cx="1998302" cy="1300366"/>
          </a:xfrm>
          <a:prstGeom prst="rect">
            <a:avLst/>
          </a:prstGeom>
        </p:spPr>
      </p:pic>
      <p:pic>
        <p:nvPicPr>
          <p:cNvPr id="18" name="Picture 17"/>
          <p:cNvPicPr>
            <a:picLocks noChangeAspect="1"/>
          </p:cNvPicPr>
          <p:nvPr/>
        </p:nvPicPr>
        <p:blipFill>
          <a:blip r:embed="rId3"/>
          <a:stretch>
            <a:fillRect/>
          </a:stretch>
        </p:blipFill>
        <p:spPr>
          <a:xfrm>
            <a:off x="3937592" y="4053091"/>
            <a:ext cx="2209800" cy="676275"/>
          </a:xfrm>
          <a:prstGeom prst="rect">
            <a:avLst/>
          </a:prstGeom>
        </p:spPr>
      </p:pic>
      <p:grpSp>
        <p:nvGrpSpPr>
          <p:cNvPr id="7" name="Group 6"/>
          <p:cNvGrpSpPr/>
          <p:nvPr/>
        </p:nvGrpSpPr>
        <p:grpSpPr>
          <a:xfrm rot="394133">
            <a:off x="4591366" y="3382289"/>
            <a:ext cx="2027298" cy="638499"/>
            <a:chOff x="4479349" y="3303354"/>
            <a:chExt cx="2027298" cy="638499"/>
          </a:xfrm>
        </p:grpSpPr>
        <p:sp>
          <p:nvSpPr>
            <p:cNvPr id="21" name="Line 9"/>
            <p:cNvSpPr>
              <a:spLocks noChangeShapeType="1"/>
            </p:cNvSpPr>
            <p:nvPr/>
          </p:nvSpPr>
          <p:spPr bwMode="auto">
            <a:xfrm rot="8165844" flipH="1" flipV="1">
              <a:off x="4479349" y="3609352"/>
              <a:ext cx="2027298" cy="18841"/>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2" name="Straight Connector 21"/>
            <p:cNvCxnSpPr/>
            <p:nvPr/>
          </p:nvCxnSpPr>
          <p:spPr>
            <a:xfrm flipH="1" flipV="1">
              <a:off x="5155180" y="3755017"/>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623940" y="3303354"/>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717016" y="5027681"/>
            <a:ext cx="650951" cy="510234"/>
            <a:chOff x="2920621" y="4415050"/>
            <a:chExt cx="885967" cy="259308"/>
          </a:xfrm>
        </p:grpSpPr>
        <p:cxnSp>
          <p:nvCxnSpPr>
            <p:cNvPr id="37" name="Straight Connector 36"/>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344204" y="2681246"/>
            <a:ext cx="361240" cy="458995"/>
            <a:chOff x="1700000" y="3079186"/>
            <a:chExt cx="361240" cy="458995"/>
          </a:xfrm>
        </p:grpSpPr>
        <p:sp>
          <p:nvSpPr>
            <p:cNvPr id="41" name="Title 1"/>
            <p:cNvSpPr txBox="1"/>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42" name="Straight Arrow Connector 41"/>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itle 1"/>
              <p:cNvSpPr txBox="1"/>
              <p:nvPr/>
            </p:nvSpPr>
            <p:spPr>
              <a:xfrm>
                <a:off x="5237051" y="389004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𝟒𝟎</m:t>
                        </m:r>
                      </m:e>
                      <m:sup>
                        <m:r>
                          <a:rPr lang="en-US" sz="1800" b="1" i="1" smtClean="0">
                            <a:latin typeface="Cambria Math" panose="02040503050406030204" pitchFamily="18" charset="0"/>
                          </a:rPr>
                          <m:t>𝟎</m:t>
                        </m:r>
                      </m:sup>
                    </m:sSup>
                  </m:oMath>
                </a14:m>
                <a:r>
                  <a:rPr lang="en-US" sz="1800" b="1"/>
                  <a:t> </a:t>
                </a:r>
              </a:p>
            </p:txBody>
          </p:sp>
        </mc:Choice>
        <mc:Fallback xmlns="">
          <p:sp>
            <p:nvSpPr>
              <p:cNvPr id="20" name="Title 1"/>
              <p:cNvSpPr txBox="1">
                <a:spLocks noRot="1" noChangeAspect="1" noMove="1" noResize="1" noEditPoints="1" noAdjustHandles="1" noChangeArrowheads="1" noChangeShapeType="1" noTextEdit="1"/>
              </p:cNvSpPr>
              <p:nvPr/>
            </p:nvSpPr>
            <p:spPr>
              <a:xfrm>
                <a:off x="5237051" y="3890048"/>
                <a:ext cx="809317" cy="450760"/>
              </a:xfrm>
              <a:prstGeom prst="rect">
                <a:avLst/>
              </a:prstGeom>
              <a:blipFill rotWithShape="1">
                <a:blip r:embed="rId4"/>
                <a:stretch>
                  <a:fillRect l="-25" t="-8" r="66" b="129"/>
                </a:stretch>
              </a:blipFill>
            </p:spPr>
            <p:txBody>
              <a:bodyPr/>
              <a:lstStyle/>
              <a:p>
                <a:r>
                  <a:rPr lang="en-US" altLang="en-US">
                    <a:noFill/>
                  </a:rPr>
                  <a:t> </a:t>
                </a:r>
              </a:p>
            </p:txBody>
          </p:sp>
        </mc:Fallback>
      </mc:AlternateContent>
      <p:cxnSp>
        <p:nvCxnSpPr>
          <p:cNvPr id="3" name="Straight Connector 2"/>
          <p:cNvCxnSpPr>
            <a:stCxn id="21" idx="0"/>
          </p:cNvCxnSpPr>
          <p:nvPr/>
        </p:nvCxnSpPr>
        <p:spPr>
          <a:xfrm>
            <a:off x="4793771" y="4304976"/>
            <a:ext cx="2405519" cy="1498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itle 1"/>
          <p:cNvSpPr txBox="1"/>
          <p:nvPr/>
        </p:nvSpPr>
        <p:spPr>
          <a:xfrm>
            <a:off x="4759293" y="538151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10 N </a:t>
            </a:r>
          </a:p>
        </p:txBody>
      </p:sp>
      <p:sp>
        <p:nvSpPr>
          <p:cNvPr id="10" name="Arc 9"/>
          <p:cNvSpPr/>
          <p:nvPr/>
        </p:nvSpPr>
        <p:spPr>
          <a:xfrm>
            <a:off x="5048518" y="4053091"/>
            <a:ext cx="184375" cy="45741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doraemon.mid">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8400" y="4410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104394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hlinkClick r:id="" action="ppaction://noaction"/>
          </p:cNvPr>
          <p:cNvSpPr txBox="1"/>
          <p:nvPr/>
        </p:nvSpPr>
        <p:spPr bwMode="auto">
          <a:xfrm>
            <a:off x="2514600" y="933450"/>
            <a:ext cx="3429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sz="3200" b="1">
              <a:solidFill>
                <a:srgbClr val="0000CC"/>
              </a:solidFill>
              <a:latin typeface="Times New Roman" panose="02020603050405020304" pitchFamily="18" charset="0"/>
              <a:cs typeface="Times New Roman" panose="02020603050405020304" pitchFamily="18" charset="0"/>
            </a:endParaRPr>
          </a:p>
          <a:p>
            <a:pPr algn="ctr" eaLnBrk="1" hangingPunct="1"/>
            <a:endParaRPr lang="en-US" sz="3200" b="1">
              <a:solidFill>
                <a:srgbClr val="0000CC"/>
              </a:solidFill>
              <a:latin typeface="Times New Roman" panose="02020603050405020304" pitchFamily="18" charset="0"/>
              <a:cs typeface="Times New Roman" panose="02020603050405020304" pitchFamily="18" charset="0"/>
            </a:endParaRPr>
          </a:p>
          <a:p>
            <a:pPr algn="ctr" eaLnBrk="1" hangingPunct="1"/>
            <a:endParaRPr lang="en-US" sz="3200" b="1">
              <a:solidFill>
                <a:srgbClr val="0000CC"/>
              </a:solidFill>
              <a:latin typeface="Times New Roman" panose="02020603050405020304" pitchFamily="18" charset="0"/>
              <a:cs typeface="Times New Roman" panose="02020603050405020304" pitchFamily="18" charset="0"/>
            </a:endParaRPr>
          </a:p>
          <a:p>
            <a:pPr algn="ctr" eaLnBrk="1" hangingPunct="1"/>
            <a:r>
              <a:rPr lang="en-US" sz="3200" b="1">
                <a:solidFill>
                  <a:srgbClr val="0000CC"/>
                </a:solidFill>
                <a:latin typeface="Times New Roman" panose="02020603050405020304" pitchFamily="18" charset="0"/>
                <a:cs typeface="Times New Roman" panose="02020603050405020304" pitchFamily="18" charset="0"/>
              </a:rPr>
              <a:t>- Học bài </a:t>
            </a:r>
            <a:endParaRPr lang="vi-VN" sz="3200" b="1">
              <a:solidFill>
                <a:srgbClr val="0000CC"/>
              </a:solidFill>
              <a:latin typeface="Times New Roman" panose="02020603050405020304" pitchFamily="18" charset="0"/>
              <a:cs typeface="Times New Roman" panose="02020603050405020304" pitchFamily="18" charset="0"/>
            </a:endParaRPr>
          </a:p>
        </p:txBody>
      </p:sp>
      <p:sp>
        <p:nvSpPr>
          <p:cNvPr id="7" name="Title 1"/>
          <p:cNvSpPr txBox="1"/>
          <p:nvPr/>
        </p:nvSpPr>
        <p:spPr bwMode="auto">
          <a:xfrm>
            <a:off x="2286000" y="29718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Chuẩn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err="1">
                <a:solidFill>
                  <a:srgbClr val="0000CC"/>
                </a:solidFill>
                <a:latin typeface="Times New Roman" panose="02020603050405020304" pitchFamily="18" charset="0"/>
                <a:cs typeface="Times New Roman" panose="02020603050405020304" pitchFamily="18" charset="0"/>
              </a:rPr>
              <a:t>bị</a:t>
            </a:r>
            <a:r>
              <a:rPr lang="en-US" sz="3200" b="1">
                <a:solidFill>
                  <a:srgbClr val="0000CC"/>
                </a:solidFill>
                <a:latin typeface="Times New Roman" panose="02020603050405020304" pitchFamily="18" charset="0"/>
                <a:cs typeface="Times New Roman" panose="02020603050405020304" pitchFamily="18" charset="0"/>
              </a:rPr>
              <a:t> Bài 36:</a:t>
            </a:r>
            <a:endParaRPr lang="en-US" sz="32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sz="3200" b="1">
                <a:solidFill>
                  <a:srgbClr val="FF0000"/>
                </a:solidFill>
                <a:latin typeface="Times New Roman" panose="02020603050405020304" pitchFamily="18" charset="0"/>
                <a:cs typeface="Times New Roman" panose="02020603050405020304" pitchFamily="18" charset="0"/>
              </a:rPr>
              <a:t>TÁC DỤNG CỦA LỰC</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p:nvPr/>
        </p:nvSpPr>
        <p:spPr bwMode="auto">
          <a:xfrm>
            <a:off x="2756452" y="18288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4" name="Title 1"/>
          <p:cNvSpPr txBox="1"/>
          <p:nvPr/>
        </p:nvSpPr>
        <p:spPr>
          <a:xfrm rot="242483">
            <a:off x="4391465" y="177605"/>
            <a:ext cx="2667000" cy="8382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DẶN DÒ </a:t>
            </a:r>
            <a:endPar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38000"/>
                    </a14:imgEffect>
                  </a14:imgLayer>
                </a14:imgProps>
              </a:ext>
            </a:extLst>
          </a:blip>
          <a:stretch>
            <a:fillRect/>
          </a:stretch>
        </p:blipFill>
        <p:spPr>
          <a:xfrm>
            <a:off x="0" y="1885949"/>
            <a:ext cx="9144000" cy="4972051"/>
          </a:xfrm>
          <a:prstGeom prst="rect">
            <a:avLst/>
          </a:prstGeom>
          <a:noFill/>
        </p:spPr>
      </p:pic>
      <p:sp>
        <p:nvSpPr>
          <p:cNvPr id="2" name="Title 1"/>
          <p:cNvSpPr>
            <a:spLocks noGrp="1"/>
          </p:cNvSpPr>
          <p:nvPr>
            <p:ph type="ctrTitle"/>
          </p:nvPr>
        </p:nvSpPr>
        <p:spPr>
          <a:xfrm>
            <a:off x="692728" y="0"/>
            <a:ext cx="7138013" cy="1028700"/>
          </a:xfrm>
        </p:spPr>
        <p:txBody>
          <a:bodyPr>
            <a:normAutofit/>
          </a:bodyPr>
          <a:lstStyle/>
          <a:p>
            <a:r>
              <a:rPr lang="en-US" sz="4500" u="sng" err="1">
                <a:solidFill>
                  <a:srgbClr val="FF0000"/>
                </a:solidFill>
                <a:latin typeface="Times New Roman" panose="02020603050405020304" pitchFamily="18" charset="0"/>
                <a:cs typeface="Times New Roman" panose="02020603050405020304" pitchFamily="18" charset="0"/>
              </a:rPr>
              <a:t>Chủ</a:t>
            </a:r>
            <a:r>
              <a:rPr lang="en-US" sz="4500" u="sng">
                <a:solidFill>
                  <a:srgbClr val="FF0000"/>
                </a:solidFill>
                <a:latin typeface="Times New Roman" panose="02020603050405020304" pitchFamily="18" charset="0"/>
                <a:cs typeface="Times New Roman" panose="02020603050405020304" pitchFamily="18" charset="0"/>
              </a:rPr>
              <a:t> </a:t>
            </a:r>
            <a:r>
              <a:rPr lang="en-US" sz="4500" u="sng" dirty="0">
                <a:solidFill>
                  <a:srgbClr val="FF0000"/>
                </a:solidFill>
                <a:latin typeface="Times New Roman" panose="02020603050405020304" pitchFamily="18" charset="0"/>
                <a:cs typeface="Times New Roman" panose="02020603050405020304" pitchFamily="18" charset="0"/>
              </a:rPr>
              <a:t>Đ</a:t>
            </a:r>
            <a:r>
              <a:rPr lang="en-US" sz="4500" u="sng">
                <a:solidFill>
                  <a:srgbClr val="FF0000"/>
                </a:solidFill>
                <a:latin typeface="Times New Roman" panose="02020603050405020304" pitchFamily="18" charset="0"/>
                <a:cs typeface="Times New Roman" panose="02020603050405020304" pitchFamily="18" charset="0"/>
              </a:rPr>
              <a:t>ề </a:t>
            </a:r>
            <a:r>
              <a:rPr lang="en-US" sz="4500" u="sng" dirty="0">
                <a:solidFill>
                  <a:srgbClr val="FF0000"/>
                </a:solidFill>
                <a:latin typeface="Times New Roman" panose="02020603050405020304" pitchFamily="18" charset="0"/>
                <a:cs typeface="Times New Roman" panose="02020603050405020304" pitchFamily="18" charset="0"/>
              </a:rPr>
              <a:t>9</a:t>
            </a:r>
            <a:r>
              <a:rPr lang="en-US" sz="4500">
                <a:solidFill>
                  <a:srgbClr val="FF0000"/>
                </a:solidFill>
                <a:latin typeface="Times New Roman" panose="02020603050405020304" pitchFamily="18" charset="0"/>
                <a:cs typeface="Times New Roman" panose="02020603050405020304" pitchFamily="18" charset="0"/>
              </a:rPr>
              <a:t>: LỰC</a:t>
            </a:r>
            <a:endParaRPr lang="en-US" sz="45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02993" y="1200149"/>
            <a:ext cx="6517482" cy="1371599"/>
          </a:xfrm>
        </p:spPr>
        <p:txBody>
          <a:bodyPr>
            <a:normAutofit/>
          </a:bodyPr>
          <a:lstStyle/>
          <a:p>
            <a:r>
              <a:rPr lang="en-US" sz="2400" b="1" u="sng" err="1">
                <a:solidFill>
                  <a:srgbClr val="0070C0"/>
                </a:solidFill>
                <a:latin typeface="Times New Roman" panose="02020603050405020304" pitchFamily="18" charset="0"/>
                <a:cs typeface="Times New Roman" panose="02020603050405020304" pitchFamily="18" charset="0"/>
              </a:rPr>
              <a:t>Bài</a:t>
            </a:r>
            <a:r>
              <a:rPr lang="en-US" sz="2400" b="1" u="sng">
                <a:solidFill>
                  <a:srgbClr val="0070C0"/>
                </a:solidFill>
                <a:latin typeface="Times New Roman" panose="02020603050405020304" pitchFamily="18" charset="0"/>
                <a:cs typeface="Times New Roman" panose="02020603050405020304" pitchFamily="18" charset="0"/>
              </a:rPr>
              <a:t> 35</a:t>
            </a:r>
            <a:r>
              <a:rPr lang="en-US" sz="2400">
                <a:solidFill>
                  <a:srgbClr val="0070C0"/>
                </a:solidFill>
                <a:latin typeface="Times New Roman" panose="02020603050405020304" pitchFamily="18" charset="0"/>
                <a:cs typeface="Times New Roman" panose="02020603050405020304" pitchFamily="18" charset="0"/>
              </a:rPr>
              <a:t>: LỰC VÀ BIỂU DIỄN LỰC</a:t>
            </a:r>
            <a:endParaRPr lang="en-US" sz="24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5013"/>
            <a:ext cx="7886700" cy="525676"/>
          </a:xfrm>
        </p:spPr>
        <p:txBody>
          <a:bodyPr>
            <a:normAutofit fontScale="90000"/>
          </a:bodyPr>
          <a:lstStyle/>
          <a:p>
            <a:r>
              <a:rPr lang="en-US" b="1" u="sng" dirty="0">
                <a:solidFill>
                  <a:schemeClr val="accent5">
                    <a:lumMod val="75000"/>
                  </a:schemeClr>
                </a:solidFill>
                <a:latin typeface="Times New Roman" panose="02020603050405020304" pitchFamily="18" charset="0"/>
                <a:cs typeface="Times New Roman" panose="02020603050405020304" pitchFamily="18" charset="0"/>
              </a:rPr>
              <a:t>MỤC TIÊU</a:t>
            </a:r>
            <a:r>
              <a:rPr lang="en-US" b="1"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Lấy được ví dụ để chứng tỏ lực là sự đẩy hoặc sự kéo</a:t>
            </a:r>
            <a:endParaRPr lang="en-US" dirty="0">
              <a:solidFill>
                <a:srgbClr val="7030A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Biểu diễn được một lực bằng một mũi tên có điểm đặt tại vật chịu tác dụng lực, có độ lớn và theo hướng của sự kéo hoặc đẩy.</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213" y="447040"/>
            <a:ext cx="6692054" cy="369332"/>
          </a:xfrm>
          <a:prstGeom prst="rect">
            <a:avLst/>
          </a:prstGeom>
          <a:noFill/>
        </p:spPr>
        <p:txBody>
          <a:bodyPr wrap="square" rtlCol="0">
            <a:spAutoFit/>
          </a:bodyPr>
          <a:lstStyle/>
          <a:p>
            <a:r>
              <a:rPr lang="en-US" sz="1800" b="1" u="sng">
                <a:solidFill>
                  <a:srgbClr val="0070C0"/>
                </a:solidFill>
                <a:latin typeface="Times New Roman" panose="02020603050405020304" pitchFamily="18" charset="0"/>
                <a:cs typeface="Times New Roman" panose="02020603050405020304" pitchFamily="18" charset="0"/>
              </a:rPr>
              <a:t>Bài 35</a:t>
            </a:r>
            <a:r>
              <a:rPr lang="en-US" sz="1800">
                <a:solidFill>
                  <a:srgbClr val="0070C0"/>
                </a:solidFill>
                <a:latin typeface="Times New Roman" panose="02020603050405020304" pitchFamily="18" charset="0"/>
                <a:cs typeface="Times New Roman" panose="02020603050405020304" pitchFamily="18" charset="0"/>
              </a:rPr>
              <a:t>: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46030"/>
            <a:ext cx="3001274" cy="596688"/>
          </a:xfrm>
        </p:spPr>
        <p:txBody>
          <a:bodyPr>
            <a:noAutofit/>
          </a:bodyPr>
          <a:lstStyle/>
          <a:p>
            <a:r>
              <a:rPr lang="vi-VN" sz="4000" b="1" dirty="0">
                <a:solidFill>
                  <a:schemeClr val="accent5">
                    <a:lumMod val="75000"/>
                  </a:schemeClr>
                </a:solidFill>
              </a:rPr>
              <a:t>NỘI DUNG:</a:t>
            </a:r>
            <a:endParaRPr lang="en-US" sz="4000" b="1" dirty="0">
              <a:solidFill>
                <a:schemeClr val="accent5">
                  <a:lumMod val="75000"/>
                </a:schemeClr>
              </a:solidFill>
            </a:endParaRPr>
          </a:p>
        </p:txBody>
      </p:sp>
      <p:sp>
        <p:nvSpPr>
          <p:cNvPr id="4" name="Rectangle 3"/>
          <p:cNvSpPr/>
          <p:nvPr/>
        </p:nvSpPr>
        <p:spPr>
          <a:xfrm>
            <a:off x="369146" y="423906"/>
            <a:ext cx="7040880" cy="369332"/>
          </a:xfrm>
          <a:prstGeom prst="rect">
            <a:avLst/>
          </a:prstGeom>
        </p:spPr>
        <p:txBody>
          <a:bodyPr wrap="square">
            <a:spAutoFit/>
          </a:bodyPr>
          <a:lstStyle/>
          <a:p>
            <a:r>
              <a:rPr lang="en-US" sz="1800">
                <a:solidFill>
                  <a:srgbClr val="0070C0"/>
                </a:solidFill>
                <a:latin typeface="Times New Roman" panose="02020603050405020304" pitchFamily="18" charset="0"/>
                <a:cs typeface="Times New Roman" panose="02020603050405020304" pitchFamily="18" charset="0"/>
              </a:rPr>
              <a:t>Bài 35: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9892" y="1733973"/>
            <a:ext cx="2809082" cy="369332"/>
          </a:xfrm>
          <a:prstGeom prst="rect">
            <a:avLst/>
          </a:prstGeom>
          <a:noFill/>
        </p:spPr>
        <p:txBody>
          <a:bodyPr wrap="square" rtlCol="0">
            <a:spAutoFit/>
          </a:bodyPr>
          <a:lstStyle/>
          <a:p>
            <a:r>
              <a:rPr lang="vi-VN" b="1" dirty="0">
                <a:solidFill>
                  <a:srgbClr val="7030A0"/>
                </a:solidFill>
                <a:latin typeface="+mj-lt"/>
              </a:rPr>
              <a:t>I</a:t>
            </a:r>
            <a:r>
              <a:rPr lang="vi-VN" b="1">
                <a:solidFill>
                  <a:srgbClr val="7030A0"/>
                </a:solidFill>
                <a:latin typeface="+mj-lt"/>
              </a:rPr>
              <a:t>. </a:t>
            </a:r>
            <a:r>
              <a:rPr lang="en-US" b="1">
                <a:solidFill>
                  <a:srgbClr val="7030A0"/>
                </a:solidFill>
                <a:latin typeface="Times New Roman" panose="02020603050405020304" pitchFamily="18" charset="0"/>
                <a:cs typeface="Times New Roman" panose="02020603050405020304" pitchFamily="18" charset="0"/>
              </a:rPr>
              <a:t>LỰC</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83733" y="2194560"/>
            <a:ext cx="5723467"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BIỂU DIỄN LỰC.</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81760" y="2655147"/>
            <a:ext cx="6353386"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VẬN DỤNG</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9" name="Content Placeholder 8"/>
          <p:cNvSpPr>
            <a:spLocks noGrp="1"/>
          </p:cNvSpPr>
          <p:nvPr>
            <p:ph sz="half" idx="1"/>
          </p:nvPr>
        </p:nvSpPr>
        <p:spPr>
          <a:xfrm>
            <a:off x="628650" y="1361567"/>
            <a:ext cx="3886200" cy="4848734"/>
          </a:xfrm>
        </p:spPr>
        <p:txBody>
          <a:bodyPr>
            <a:normAutofit/>
          </a:bodyPr>
          <a:lstStyle/>
          <a:p>
            <a:pPr marL="0" indent="0">
              <a:buNone/>
            </a:pPr>
            <a:r>
              <a:rPr lang="en-US" sz="2000" b="1">
                <a:latin typeface="Times New Roman" panose="02020603050405020304" pitchFamily="18" charset="0"/>
                <a:cs typeface="Times New Roman" panose="02020603050405020304" pitchFamily="18" charset="0"/>
              </a:rPr>
              <a:t>Thực hiện thí nghiệm như hình 35.1 và 35.2 và trả lời câu hỏi:</a:t>
            </a:r>
            <a:endParaRPr lang="en-US" sz="2000" b="1"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Để </a:t>
            </a:r>
            <a:r>
              <a:rPr lang="en-US" sz="2000" err="1">
                <a:latin typeface="Times New Roman" panose="02020603050405020304" pitchFamily="18" charset="0"/>
                <a:cs typeface="Times New Roman" panose="02020603050405020304" pitchFamily="18" charset="0"/>
              </a:rPr>
              <a:t>đóng</a:t>
            </a:r>
            <a:r>
              <a:rPr lang="en-US" sz="2000">
                <a:latin typeface="Times New Roman" panose="02020603050405020304" pitchFamily="18" charset="0"/>
                <a:cs typeface="Times New Roman" panose="02020603050405020304" pitchFamily="18" charset="0"/>
              </a:rPr>
              <a:t> cánh cửa, em đã làm như thế nào?</a:t>
            </a:r>
            <a:endParaRPr lang="en-US" sz="2000" dirty="0">
              <a:latin typeface="Times New Roman" panose="02020603050405020304" pitchFamily="18" charset="0"/>
              <a:cs typeface="Times New Roman" panose="02020603050405020304" pitchFamily="18" charset="0"/>
            </a:endParaRPr>
          </a:p>
          <a:p>
            <a:pPr marL="0" indent="0">
              <a:buNone/>
            </a:pPr>
            <a:r>
              <a:rPr lang="en-US" sz="2000">
                <a:solidFill>
                  <a:srgbClr val="FF0000"/>
                </a:solidFill>
                <a:latin typeface="Times New Roman" panose="02020603050405020304" pitchFamily="18" charset="0"/>
                <a:cs typeface="Times New Roman" panose="02020603050405020304" pitchFamily="18" charset="0"/>
              </a:rPr>
              <a:t>- Em dùng tay đẩy cánh cửa.</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Em hãy cho biết vật nặng đã làm lò xo thay đổi ra sao?</a:t>
            </a:r>
          </a:p>
          <a:p>
            <a:pPr marL="0" indent="0">
              <a:buNone/>
            </a:pPr>
            <a:r>
              <a:rPr lang="en-US" sz="2000">
                <a:solidFill>
                  <a:srgbClr val="FF0000"/>
                </a:solidFill>
                <a:latin typeface="Times New Roman" panose="02020603050405020304" pitchFamily="18" charset="0"/>
                <a:cs typeface="Times New Roman" panose="02020603050405020304" pitchFamily="18" charset="0"/>
              </a:rPr>
              <a:t>- Vật nặng kéo lò xo dãn ra</a:t>
            </a:r>
          </a:p>
        </p:txBody>
      </p:sp>
      <p:sp>
        <p:nvSpPr>
          <p:cNvPr id="7" name="Title 1"/>
          <p:cNvSpPr txBox="1"/>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1. </a:t>
            </a:r>
            <a:r>
              <a:rPr lang="vi-VN" sz="1800" b="1" u="sng">
                <a:solidFill>
                  <a:srgbClr val="FF0000"/>
                </a:solidFill>
                <a:latin typeface="Times New Roman" panose="02020603050405020304" pitchFamily="18" charset="0"/>
                <a:ea typeface="Times New Roman" panose="02020603050405020304" pitchFamily="18" charset="0"/>
              </a:rPr>
              <a:t>Tìm </a:t>
            </a:r>
            <a:r>
              <a:rPr lang="vi-VN" sz="1800" b="1" u="sng" dirty="0">
                <a:solidFill>
                  <a:srgbClr val="FF0000"/>
                </a:solidFill>
                <a:latin typeface="Times New Roman" panose="02020603050405020304" pitchFamily="18" charset="0"/>
                <a:ea typeface="Times New Roman" panose="02020603050405020304" pitchFamily="18" charset="0"/>
              </a:rPr>
              <a:t>hiểu về lực</a:t>
            </a:r>
            <a:endParaRPr lang="en-US" u="sng" dirty="0"/>
          </a:p>
        </p:txBody>
      </p:sp>
      <p:pic>
        <p:nvPicPr>
          <p:cNvPr id="3" name="Picture 2"/>
          <p:cNvPicPr>
            <a:picLocks noChangeAspect="1"/>
          </p:cNvPicPr>
          <p:nvPr/>
        </p:nvPicPr>
        <p:blipFill>
          <a:blip r:embed="rId2"/>
          <a:stretch>
            <a:fillRect/>
          </a:stretch>
        </p:blipFill>
        <p:spPr>
          <a:xfrm>
            <a:off x="5238750" y="1182023"/>
            <a:ext cx="3333750" cy="2246977"/>
          </a:xfrm>
          <a:prstGeom prst="rect">
            <a:avLst/>
          </a:prstGeom>
        </p:spPr>
      </p:pic>
      <p:pic>
        <p:nvPicPr>
          <p:cNvPr id="6" name="Picture 5"/>
          <p:cNvPicPr>
            <a:picLocks noChangeAspect="1"/>
          </p:cNvPicPr>
          <p:nvPr/>
        </p:nvPicPr>
        <p:blipFill>
          <a:blip r:embed="rId3"/>
          <a:stretch>
            <a:fillRect/>
          </a:stretch>
        </p:blipFill>
        <p:spPr>
          <a:xfrm>
            <a:off x="6256604" y="3526864"/>
            <a:ext cx="1298042" cy="2467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txBox="1"/>
          <p:nvPr/>
        </p:nvSpPr>
        <p:spPr>
          <a:xfrm>
            <a:off x="4572000" y="3357293"/>
            <a:ext cx="3886200" cy="209562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a:latin typeface="Times New Roman" panose="02020603050405020304" pitchFamily="18" charset="0"/>
                <a:cs typeface="Times New Roman" panose="02020603050405020304" pitchFamily="18" charset="0"/>
              </a:rPr>
              <a:t>Nhận xét: không khí chuyển động tạo thành gió……….vào cánh buồm, làm cho buồm, ván và người di chuyển</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819756"/>
            <a:ext cx="4117308" cy="2496118"/>
          </a:xfrm>
          <a:prstGeom prst="rect">
            <a:avLst/>
          </a:prstGeom>
        </p:spPr>
      </p:pic>
      <p:pic>
        <p:nvPicPr>
          <p:cNvPr id="8" name="Picture 7"/>
          <p:cNvPicPr>
            <a:picLocks noChangeAspect="1"/>
          </p:cNvPicPr>
          <p:nvPr/>
        </p:nvPicPr>
        <p:blipFill>
          <a:blip r:embed="rId4"/>
          <a:stretch>
            <a:fillRect/>
          </a:stretch>
        </p:blipFill>
        <p:spPr>
          <a:xfrm>
            <a:off x="0" y="3368950"/>
            <a:ext cx="4117308" cy="2580637"/>
          </a:xfrm>
          <a:prstGeom prst="rect">
            <a:avLst/>
          </a:prstGeom>
        </p:spPr>
      </p:pic>
      <p:sp>
        <p:nvSpPr>
          <p:cNvPr id="9" name="Title 1"/>
          <p:cNvSpPr txBox="1"/>
          <p:nvPr/>
        </p:nvSpPr>
        <p:spPr>
          <a:xfrm>
            <a:off x="778775" y="5951301"/>
            <a:ext cx="8143098" cy="85040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a:solidFill>
                  <a:srgbClr val="FF0000"/>
                </a:solidFill>
                <a:latin typeface="Times New Roman" panose="02020603050405020304" pitchFamily="18" charset="0"/>
                <a:ea typeface="Times New Roman" panose="02020603050405020304" pitchFamily="18" charset="0"/>
              </a:rPr>
              <a:t>-Tác dụng đẩy hoặc kéo của vật này lên vật khác được gọi là lực</a:t>
            </a:r>
          </a:p>
          <a:p>
            <a:endParaRPr lang="en-US" sz="2000">
              <a:solidFill>
                <a:srgbClr val="FF0000"/>
              </a:solidFill>
              <a:latin typeface="Times New Roman" panose="02020603050405020304" pitchFamily="18" charset="0"/>
              <a:ea typeface="Times New Roman" panose="02020603050405020304" pitchFamily="18" charset="0"/>
            </a:endParaRPr>
          </a:p>
        </p:txBody>
      </p:sp>
      <p:pic>
        <p:nvPicPr>
          <p:cNvPr id="10" name="Picture 2" descr="E:\2 Ho so chuyen mon\2012\Hinh dong\School+Book+Sport+Clock\book\Book-0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275" y="6323551"/>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155557" y="3599729"/>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Đẩy</a:t>
            </a:r>
          </a:p>
        </p:txBody>
      </p:sp>
      <p:sp>
        <p:nvSpPr>
          <p:cNvPr id="12" name="TextBox 11"/>
          <p:cNvSpPr txBox="1"/>
          <p:nvPr/>
        </p:nvSpPr>
        <p:spPr>
          <a:xfrm>
            <a:off x="7508904" y="1218520"/>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Kéo</a:t>
            </a:r>
          </a:p>
        </p:txBody>
      </p:sp>
      <p:sp>
        <p:nvSpPr>
          <p:cNvPr id="15" name="Content Placeholder 8"/>
          <p:cNvSpPr txBox="1"/>
          <p:nvPr/>
        </p:nvSpPr>
        <p:spPr>
          <a:xfrm>
            <a:off x="4514850" y="978741"/>
            <a:ext cx="3914633" cy="183875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u="sng">
                <a:latin typeface="Times New Roman" panose="02020603050405020304" pitchFamily="18" charset="0"/>
                <a:cs typeface="Times New Roman" panose="02020603050405020304" pitchFamily="18" charset="0"/>
              </a:rPr>
              <a:t>Nhận xét</a:t>
            </a:r>
            <a:r>
              <a:rPr lang="en-US" sz="2000">
                <a:latin typeface="Times New Roman" panose="02020603050405020304" pitchFamily="18" charset="0"/>
                <a:cs typeface="Times New Roman" panose="02020603050405020304" pitchFamily="18" charset="0"/>
              </a:rPr>
              <a:t>: xe và người ngồi trên xe chuyển động được nhờ Ngựa…</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sp>
        <p:nvSpPr>
          <p:cNvPr id="18" name="Title 1"/>
          <p:cNvSpPr txBox="1"/>
          <p:nvPr/>
        </p:nvSpPr>
        <p:spPr>
          <a:xfrm>
            <a:off x="571500" y="257577"/>
            <a:ext cx="7886700" cy="560465"/>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AutoNum type="romanUcPeriod"/>
            </a:pPr>
            <a:r>
              <a:rPr lang="en-US" sz="2000" b="1" u="sng">
                <a:solidFill>
                  <a:srgbClr val="FF0000"/>
                </a:solidFill>
                <a:latin typeface="Times New Roman" panose="02020603050405020304" pitchFamily="18" charset="0"/>
                <a:ea typeface="Times New Roman" panose="02020603050405020304" pitchFamily="18" charset="0"/>
              </a:rPr>
              <a:t>Lực</a:t>
            </a:r>
          </a:p>
          <a:p>
            <a:r>
              <a:rPr lang="en-US" sz="2000" b="1">
                <a:solidFill>
                  <a:srgbClr val="FF0000"/>
                </a:solidFill>
                <a:latin typeface="Times New Roman" panose="02020603050405020304" pitchFamily="18" charset="0"/>
                <a:ea typeface="Times New Roman" panose="02020603050405020304" pitchFamily="18" charset="0"/>
              </a:rPr>
              <a:t>	1. </a:t>
            </a:r>
            <a:r>
              <a:rPr lang="vi-VN" sz="2000" b="1" u="sng">
                <a:solidFill>
                  <a:srgbClr val="FF0000"/>
                </a:solidFill>
                <a:ea typeface="Times New Roman" panose="02020603050405020304" pitchFamily="18" charset="0"/>
              </a:rPr>
              <a:t>Tìm hiểu về lực</a:t>
            </a:r>
            <a:endParaRPr lang="en-US" sz="2000" b="1" u="sng">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50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nodeType="withEffect">
                                  <p:stCondLst>
                                    <p:cond delay="5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1000"/>
                                        <p:tgtEl>
                                          <p:spTgt spid="10"/>
                                        </p:tgtEl>
                                      </p:cBhvr>
                                    </p:animEffect>
                                  </p:childTnLst>
                                  <p:subTnLst>
                                    <p:audio>
                                      <p:cMediaNode vol="43000">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3"/>
          <p:cNvSpPr txBox="1"/>
          <p:nvPr/>
        </p:nvSpPr>
        <p:spPr>
          <a:xfrm>
            <a:off x="685565" y="1924318"/>
            <a:ext cx="7772870" cy="30093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u="sng">
                <a:solidFill>
                  <a:srgbClr val="FF0000"/>
                </a:solidFill>
                <a:latin typeface="Times New Roman" panose="02020603050405020304" pitchFamily="18" charset="0"/>
                <a:cs typeface="Times New Roman" panose="02020603050405020304" pitchFamily="18" charset="0"/>
              </a:rPr>
              <a:t>Lưu ý</a:t>
            </a:r>
            <a:r>
              <a:rPr lang="en-US" sz="2600">
                <a:solidFill>
                  <a:srgbClr val="FF0000"/>
                </a:solidFill>
                <a:latin typeface="Times New Roman" panose="02020603050405020304" pitchFamily="18" charset="0"/>
                <a:cs typeface="Times New Roman" panose="02020603050405020304" pitchFamily="18" charset="0"/>
              </a:rPr>
              <a:t>:</a:t>
            </a:r>
          </a:p>
          <a:p>
            <a:pPr>
              <a:buFontTx/>
              <a:buChar char="-"/>
            </a:pPr>
            <a:r>
              <a:rPr lang="en-US" sz="2600">
                <a:latin typeface="Times New Roman" panose="02020603050405020304" pitchFamily="18" charset="0"/>
                <a:cs typeface="Times New Roman" panose="02020603050405020304" pitchFamily="18" charset="0"/>
              </a:rPr>
              <a:t>Trong tiếng Việt có nhiều từ để chỉ các lực cụ thể như: lực kéo, lực đẩy, lực hút, lực nâng, lực nén,… Tuy nhiên tất cả các lực đều có thể quy về tác dụng </a:t>
            </a:r>
            <a:r>
              <a:rPr lang="en-US" sz="2600">
                <a:solidFill>
                  <a:srgbClr val="FF0000"/>
                </a:solidFill>
                <a:latin typeface="Times New Roman" panose="02020603050405020304" pitchFamily="18" charset="0"/>
                <a:cs typeface="Times New Roman" panose="02020603050405020304" pitchFamily="18" charset="0"/>
              </a:rPr>
              <a:t>đẩy </a:t>
            </a:r>
            <a:r>
              <a:rPr lang="en-US" sz="2600">
                <a:latin typeface="Times New Roman" panose="02020603050405020304" pitchFamily="18" charset="0"/>
                <a:cs typeface="Times New Roman" panose="02020603050405020304" pitchFamily="18" charset="0"/>
              </a:rPr>
              <a:t>về phía này hoặc </a:t>
            </a:r>
            <a:r>
              <a:rPr lang="en-US" sz="2600">
                <a:solidFill>
                  <a:srgbClr val="FF0000"/>
                </a:solidFill>
                <a:latin typeface="Times New Roman" panose="02020603050405020304" pitchFamily="18" charset="0"/>
                <a:cs typeface="Times New Roman" panose="02020603050405020304" pitchFamily="18" charset="0"/>
              </a:rPr>
              <a:t>kéo</a:t>
            </a:r>
            <a:r>
              <a:rPr lang="en-US" sz="2600">
                <a:latin typeface="Times New Roman" panose="02020603050405020304" pitchFamily="18" charset="0"/>
                <a:cs typeface="Times New Roman" panose="02020603050405020304" pitchFamily="18" charset="0"/>
              </a:rPr>
              <a:t> về phía kia.</a:t>
            </a:r>
          </a:p>
          <a:p>
            <a:pPr>
              <a:buFontTx/>
              <a:buChar char="-"/>
            </a:pPr>
            <a:r>
              <a:rPr lang="en-US" sz="2600">
                <a:latin typeface="Times New Roman" panose="02020603050405020304" pitchFamily="18" charset="0"/>
                <a:cs typeface="Times New Roman" panose="02020603050405020304" pitchFamily="18" charset="0"/>
              </a:rPr>
              <a:t>Ta thường kí hiệu một lực là </a:t>
            </a:r>
            <a:r>
              <a:rPr lang="en-US" sz="2600">
                <a:solidFill>
                  <a:srgbClr val="FF0000"/>
                </a:solidFill>
                <a:latin typeface="Times New Roman" panose="02020603050405020304" pitchFamily="18" charset="0"/>
                <a:cs typeface="Times New Roman" panose="02020603050405020304" pitchFamily="18" charset="0"/>
              </a:rPr>
              <a:t>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a:t>
            </a:r>
            <a:r>
              <a:rPr lang="en-US" sz="1800" b="1" u="sng">
                <a:latin typeface="Times New Roman" panose="02020603050405020304" pitchFamily="18" charset="0"/>
                <a:ea typeface="Times New Roman" panose="02020603050405020304" pitchFamily="18" charset="0"/>
              </a:rPr>
              <a:t>2</a:t>
            </a:r>
            <a:r>
              <a:rPr lang="en-US" sz="1800" b="1">
                <a:latin typeface="Times New Roman" panose="02020603050405020304" pitchFamily="18" charset="0"/>
                <a:ea typeface="Times New Roman" panose="02020603050405020304" pitchFamily="18" charset="0"/>
              </a:rPr>
              <a:t>:</a:t>
            </a:r>
            <a:endParaRPr lang="en-US" dirty="0"/>
          </a:p>
        </p:txBody>
      </p:sp>
      <p:sp>
        <p:nvSpPr>
          <p:cNvPr id="5" name="Title 1"/>
          <p:cNvSpPr txBox="1"/>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itle 1"/>
          <p:cNvSpPr txBox="1"/>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grpSp>
        <p:nvGrpSpPr>
          <p:cNvPr id="26" name="Group 25"/>
          <p:cNvGrpSpPr/>
          <p:nvPr/>
        </p:nvGrpSpPr>
        <p:grpSpPr>
          <a:xfrm>
            <a:off x="1047519" y="1773446"/>
            <a:ext cx="6541147" cy="3449902"/>
            <a:chOff x="1047519" y="1773446"/>
            <a:chExt cx="6541147" cy="3449902"/>
          </a:xfrm>
        </p:grpSpPr>
        <p:sp>
          <p:nvSpPr>
            <p:cNvPr id="12" name="Title 1"/>
            <p:cNvSpPr txBox="1"/>
            <p:nvPr/>
          </p:nvSpPr>
          <p:spPr>
            <a:xfrm>
              <a:off x="1802575" y="1773447"/>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A</a:t>
              </a:r>
              <a:endParaRPr lang="en-US" sz="2400" dirty="0">
                <a:latin typeface="Times New Roman" panose="02020603050405020304" pitchFamily="18" charset="0"/>
                <a:cs typeface="Times New Roman" panose="02020603050405020304" pitchFamily="18" charset="0"/>
              </a:endParaRPr>
            </a:p>
          </p:txBody>
        </p:sp>
        <p:sp>
          <p:nvSpPr>
            <p:cNvPr id="20" name="Title 1"/>
            <p:cNvSpPr txBox="1"/>
            <p:nvPr/>
          </p:nvSpPr>
          <p:spPr>
            <a:xfrm>
              <a:off x="4118789" y="177344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cs typeface="Times New Roman" panose="02020603050405020304" pitchFamily="18" charset="0"/>
              </a:endParaRPr>
            </a:p>
          </p:txBody>
        </p:sp>
        <p:sp>
          <p:nvSpPr>
            <p:cNvPr id="21" name="Title 1"/>
            <p:cNvSpPr txBox="1"/>
            <p:nvPr/>
          </p:nvSpPr>
          <p:spPr>
            <a:xfrm>
              <a:off x="6391095" y="1787378"/>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p:txBody>
        </p:sp>
        <p:sp>
          <p:nvSpPr>
            <p:cNvPr id="22" name="Title 1"/>
            <p:cNvSpPr txBox="1"/>
            <p:nvPr/>
          </p:nvSpPr>
          <p:spPr>
            <a:xfrm>
              <a:off x="1802574" y="342665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D</a:t>
              </a:r>
              <a:endParaRPr lang="en-US" sz="2400" dirty="0">
                <a:latin typeface="Times New Roman" panose="02020603050405020304" pitchFamily="18" charset="0"/>
                <a:cs typeface="Times New Roman" panose="02020603050405020304" pitchFamily="18" charset="0"/>
              </a:endParaRPr>
            </a:p>
          </p:txBody>
        </p:sp>
        <p:sp>
          <p:nvSpPr>
            <p:cNvPr id="23" name="Title 1"/>
            <p:cNvSpPr txBox="1"/>
            <p:nvPr/>
          </p:nvSpPr>
          <p:spPr>
            <a:xfrm>
              <a:off x="4118789" y="3427455"/>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E</a:t>
              </a:r>
              <a:endParaRPr lang="en-US" sz="2400" dirty="0">
                <a:latin typeface="Times New Roman" panose="02020603050405020304" pitchFamily="18" charset="0"/>
                <a:cs typeface="Times New Roman" panose="02020603050405020304" pitchFamily="18" charset="0"/>
              </a:endParaRPr>
            </a:p>
          </p:txBody>
        </p:sp>
        <p:sp>
          <p:nvSpPr>
            <p:cNvPr id="24" name="Title 1"/>
            <p:cNvSpPr txBox="1"/>
            <p:nvPr/>
          </p:nvSpPr>
          <p:spPr>
            <a:xfrm>
              <a:off x="6391094" y="3395541"/>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F</a:t>
              </a:r>
              <a:endParaRPr lang="en-US" sz="2400"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1047519" y="2260316"/>
              <a:ext cx="6541147" cy="2963032"/>
              <a:chOff x="1047519" y="2260316"/>
              <a:chExt cx="6541147" cy="2963032"/>
            </a:xfrm>
          </p:grpSpPr>
          <p:grpSp>
            <p:nvGrpSpPr>
              <p:cNvPr id="7" name="Group 6"/>
              <p:cNvGrpSpPr/>
              <p:nvPr/>
            </p:nvGrpSpPr>
            <p:grpSpPr>
              <a:xfrm>
                <a:off x="1058357" y="2260316"/>
                <a:ext cx="6530309" cy="2948077"/>
                <a:chOff x="878894" y="2251772"/>
                <a:chExt cx="6530309" cy="2948077"/>
              </a:xfrm>
            </p:grpSpPr>
            <p:pic>
              <p:nvPicPr>
                <p:cNvPr id="13" name="Picture 12" descr="Description: A person standing on a beach  Description automatically generated"/>
                <p:cNvPicPr/>
                <p:nvPr/>
              </p:nvPicPr>
              <p:blipFill>
                <a:blip r:embed="rId2">
                  <a:extLst>
                    <a:ext uri="{28A0092B-C50C-407E-A947-70E740481C1C}">
                      <a14:useLocalDpi xmlns:a14="http://schemas.microsoft.com/office/drawing/2010/main" val="0"/>
                    </a:ext>
                  </a:extLst>
                </a:blip>
                <a:srcRect/>
                <a:stretch>
                  <a:fillRect/>
                </a:stretch>
              </p:blipFill>
              <p:spPr bwMode="auto">
                <a:xfrm>
                  <a:off x="878894" y="2266727"/>
                  <a:ext cx="1865630" cy="1247775"/>
                </a:xfrm>
                <a:prstGeom prst="rect">
                  <a:avLst/>
                </a:prstGeom>
                <a:noFill/>
                <a:ln>
                  <a:noFill/>
                </a:ln>
              </p:spPr>
            </p:pic>
            <p:pic>
              <p:nvPicPr>
                <p:cNvPr id="14" name="Picture 13" descr="Description: A close up of a horse drawn carriage traveling down a dirt road  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921" y="2251772"/>
                  <a:ext cx="1794005" cy="1262730"/>
                </a:xfrm>
                <a:prstGeom prst="rect">
                  <a:avLst/>
                </a:prstGeom>
                <a:noFill/>
                <a:ln>
                  <a:noFill/>
                </a:ln>
              </p:spPr>
            </p:pic>
            <p:pic>
              <p:nvPicPr>
                <p:cNvPr id="15" name="Picture 14" descr="Description: A picture containing sport, exercise device  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5391256" y="2266727"/>
                  <a:ext cx="2017947" cy="1262730"/>
                </a:xfrm>
                <a:prstGeom prst="rect">
                  <a:avLst/>
                </a:prstGeom>
                <a:noFill/>
                <a:ln>
                  <a:noFill/>
                </a:ln>
              </p:spPr>
            </p:pic>
            <p:pic>
              <p:nvPicPr>
                <p:cNvPr id="16" name="Picture 15" descr="Description: A person preparing food in a kitchen  Description automatically generat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895" y="3952074"/>
                  <a:ext cx="1865630" cy="1247775"/>
                </a:xfrm>
                <a:prstGeom prst="rect">
                  <a:avLst/>
                </a:prstGeom>
                <a:noFill/>
                <a:ln>
                  <a:noFill/>
                </a:ln>
              </p:spPr>
            </p:pic>
            <p:pic>
              <p:nvPicPr>
                <p:cNvPr id="17" name="Picture 16" descr="Description: /var/folders/lz/8zv4v6zs1pb2plrg9q2t90b00000gn/T/com.microsoft.Word/Content.MSO/99EC86C.tmp"/>
                <p:cNvPicPr/>
                <p:nvPr/>
              </p:nvPicPr>
              <p:blipFill>
                <a:blip r:embed="rId6">
                  <a:extLst>
                    <a:ext uri="{28A0092B-C50C-407E-A947-70E740481C1C}">
                      <a14:useLocalDpi xmlns:a14="http://schemas.microsoft.com/office/drawing/2010/main" val="0"/>
                    </a:ext>
                  </a:extLst>
                </a:blip>
                <a:srcRect/>
                <a:stretch>
                  <a:fillRect/>
                </a:stretch>
              </p:blipFill>
              <p:spPr bwMode="auto">
                <a:xfrm>
                  <a:off x="3230921" y="3952074"/>
                  <a:ext cx="1794005" cy="1247775"/>
                </a:xfrm>
                <a:prstGeom prst="rect">
                  <a:avLst/>
                </a:prstGeom>
                <a:noFill/>
                <a:ln>
                  <a:noFill/>
                </a:ln>
              </p:spPr>
            </p:pic>
            <p:pic>
              <p:nvPicPr>
                <p:cNvPr id="18" name="Picture 17" descr="Description: A person wearing a costume  Description automatically generated"/>
                <p:cNvPicPr/>
                <p:nvPr/>
              </p:nvPicPr>
              <p:blipFill>
                <a:blip r:embed="rId7">
                  <a:extLst>
                    <a:ext uri="{28A0092B-C50C-407E-A947-70E740481C1C}">
                      <a14:useLocalDpi xmlns:a14="http://schemas.microsoft.com/office/drawing/2010/main" val="0"/>
                    </a:ext>
                  </a:extLst>
                </a:blip>
                <a:srcRect/>
                <a:stretch>
                  <a:fillRect/>
                </a:stretch>
              </p:blipFill>
              <p:spPr bwMode="auto">
                <a:xfrm>
                  <a:off x="5450536" y="3952074"/>
                  <a:ext cx="1958667" cy="1247775"/>
                </a:xfrm>
                <a:prstGeom prst="rect">
                  <a:avLst/>
                </a:prstGeom>
                <a:noFill/>
                <a:ln>
                  <a:noFill/>
                </a:ln>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9598" y="3960618"/>
                <a:ext cx="1865630" cy="126273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519" y="3960617"/>
                <a:ext cx="1871664" cy="1247776"/>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55" y="2275270"/>
                <a:ext cx="1865630" cy="1230234"/>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1383</Words>
  <Application>Microsoft Office PowerPoint</Application>
  <PresentationFormat>On-screen Show (4:3)</PresentationFormat>
  <Paragraphs>165</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Wingdings</vt:lpstr>
      <vt:lpstr>Office Theme</vt:lpstr>
      <vt:lpstr>PowerPoint Presentation</vt:lpstr>
      <vt:lpstr>PowerPoint Presentation</vt:lpstr>
      <vt:lpstr>Chủ Đề 9: LỰC</vt:lpstr>
      <vt:lpstr>MỤC TIÊU:</vt:lpstr>
      <vt:lpstr>NỘI DUNG:</vt:lpstr>
      <vt:lpstr>PowerPoint Presentation</vt:lpstr>
      <vt:lpstr>PowerPoint Presentation</vt:lpstr>
      <vt:lpstr>PowerPoint Presentation</vt:lpstr>
      <vt:lpstr>PowerPoint Presentation</vt:lpstr>
      <vt:lpstr>I.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III.VẬN DỤNG: Trò chơi Ai nhanh hơn?</vt:lpstr>
      <vt:lpstr>Phiếu học tập số 2: Biểu diễn lực sau bằng mũi tên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9: Lực</dc:title>
  <dc:creator>Nguyễn Viết Hùng - TCIS</dc:creator>
  <cp:lastModifiedBy>Asus</cp:lastModifiedBy>
  <cp:revision>67</cp:revision>
  <dcterms:created xsi:type="dcterms:W3CDTF">2021-07-13T03:30:00Z</dcterms:created>
  <dcterms:modified xsi:type="dcterms:W3CDTF">2022-08-18T08:07:01Z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EBEBC926E35A4150A5127C51C590A272</vt:lpwstr>
  </property>
  <property fmtid="{D5CDD505-2E9C-101B-9397-08002B2CF9AE}" pid="3" name="KSOProductBuildVer">
    <vt:lpwstr>1033-11.2.0.10463</vt:lpwstr>
  </property>
</Properties>
</file>