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309" r:id="rId2"/>
    <p:sldId id="310" r:id="rId3"/>
    <p:sldId id="264" r:id="rId4"/>
    <p:sldId id="259" r:id="rId5"/>
    <p:sldId id="267" r:id="rId6"/>
    <p:sldId id="260" r:id="rId7"/>
    <p:sldId id="261" r:id="rId8"/>
    <p:sldId id="262" r:id="rId9"/>
    <p:sldId id="268" r:id="rId10"/>
    <p:sldId id="276" r:id="rId11"/>
    <p:sldId id="269" r:id="rId12"/>
    <p:sldId id="290" r:id="rId13"/>
    <p:sldId id="277" r:id="rId14"/>
    <p:sldId id="270" r:id="rId15"/>
    <p:sldId id="271" r:id="rId16"/>
    <p:sldId id="272" r:id="rId17"/>
    <p:sldId id="278" r:id="rId18"/>
    <p:sldId id="280" r:id="rId19"/>
    <p:sldId id="283" r:id="rId20"/>
    <p:sldId id="284" r:id="rId21"/>
    <p:sldId id="285" r:id="rId22"/>
    <p:sldId id="286" r:id="rId23"/>
    <p:sldId id="287" r:id="rId24"/>
    <p:sldId id="281" r:id="rId25"/>
    <p:sldId id="282" r:id="rId26"/>
    <p:sldId id="291" r:id="rId27"/>
    <p:sldId id="273" r:id="rId28"/>
    <p:sldId id="292" r:id="rId29"/>
    <p:sldId id="308" r:id="rId30"/>
    <p:sldId id="295" r:id="rId31"/>
    <p:sldId id="294" r:id="rId32"/>
    <p:sldId id="296" r:id="rId33"/>
    <p:sldId id="297" r:id="rId34"/>
    <p:sldId id="288" r:id="rId35"/>
    <p:sldId id="299" r:id="rId36"/>
    <p:sldId id="300" r:id="rId37"/>
    <p:sldId id="298" r:id="rId38"/>
    <p:sldId id="301" r:id="rId39"/>
    <p:sldId id="274" r:id="rId40"/>
    <p:sldId id="275" r:id="rId41"/>
    <p:sldId id="302" r:id="rId42"/>
    <p:sldId id="303" r:id="rId43"/>
    <p:sldId id="304" r:id="rId44"/>
    <p:sldId id="305" r:id="rId45"/>
    <p:sldId id="289" r:id="rId46"/>
    <p:sldId id="306" r:id="rId47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33CC"/>
    <a:srgbClr val="000066"/>
    <a:srgbClr val="0066CC"/>
    <a:srgbClr val="0000CC"/>
    <a:srgbClr val="990000"/>
    <a:srgbClr val="800000"/>
    <a:srgbClr val="FF0066"/>
    <a:srgbClr val="6600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C3DE2-9C96-48FB-91E3-CA777F4C7DC9}" type="datetimeFigureOut">
              <a:rPr lang="id-ID" smtClean="0"/>
              <a:pPr/>
              <a:t>12/08/2022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C9B73-BB53-4794-B364-3A65FEA71C9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52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9B73-BB53-4794-B364-3A65FEA71C95}" type="slidenum">
              <a:rPr lang="id-ID" smtClean="0"/>
              <a:pPr/>
              <a:t>46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0325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F4330-095F-47C2-ACAE-627AA871BEF5}" type="datetime1">
              <a:rPr lang="id-ID" smtClean="0"/>
              <a:pPr/>
              <a:t>12/08/2022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091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0FBE5-9A44-4B42-9FDE-34AF730AAD7F}" type="datetime1">
              <a:rPr lang="id-ID" smtClean="0"/>
              <a:pPr/>
              <a:t>12/08/2022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48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8962-DC53-42B2-A1F3-A767FA9B5F4E}" type="datetime1">
              <a:rPr lang="id-ID" smtClean="0"/>
              <a:pPr/>
              <a:t>12/08/2022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24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0E87-3576-4143-82CF-8C8C50A6346B}" type="datetime1">
              <a:rPr lang="id-ID" smtClean="0"/>
              <a:pPr/>
              <a:t>12/08/2022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073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D901-7105-410A-8244-2D90B4F9DBDD}" type="datetime1">
              <a:rPr lang="id-ID" smtClean="0"/>
              <a:pPr/>
              <a:t>12/08/2022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953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2FF-A11B-4FD4-A83B-4C9F1CAD1223}" type="datetime1">
              <a:rPr lang="id-ID" smtClean="0"/>
              <a:pPr/>
              <a:t>12/08/2022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694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90C-0898-481E-8F74-095A43533816}" type="datetime1">
              <a:rPr lang="id-ID" smtClean="0"/>
              <a:pPr/>
              <a:t>12/08/2022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0749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9E5B-B0AE-4DAE-ADA9-707CBA980D37}" type="datetime1">
              <a:rPr lang="id-ID" smtClean="0"/>
              <a:pPr/>
              <a:t>12/08/2022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0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C9B-45E4-4DF4-902A-08FCCDB1139C}" type="datetime1">
              <a:rPr lang="id-ID" smtClean="0"/>
              <a:pPr/>
              <a:t>12/08/2022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1662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F3F58-B79E-4B9F-ADCB-0D9A4AA1C6D5}" type="datetime1">
              <a:rPr lang="id-ID" smtClean="0"/>
              <a:pPr/>
              <a:t>12/08/2022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903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F3D7-F9AE-48FE-92EE-7909477782A6}" type="datetime1">
              <a:rPr lang="id-ID" smtClean="0"/>
              <a:pPr/>
              <a:t>12/08/2022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047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7D369-9059-4994-99B4-E10E43531798}" type="datetime1">
              <a:rPr lang="id-ID" smtClean="0"/>
              <a:pPr/>
              <a:t>12/08/2022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8C506-1674-47BB-927C-F4F94A60E3A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4055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21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o.gov.vn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8530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794" y="1123406"/>
            <a:ext cx="360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4406" y="1828800"/>
            <a:ext cx="9183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4406" y="3219189"/>
            <a:ext cx="805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GDP.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10</a:t>
            </a:fld>
            <a:endParaRPr lang="id-ID"/>
          </a:p>
        </p:txBody>
      </p:sp>
      <p:sp>
        <p:nvSpPr>
          <p:cNvPr id="9" name="Rounded Rectangle 8"/>
          <p:cNvSpPr/>
          <p:nvPr/>
        </p:nvSpPr>
        <p:spPr>
          <a:xfrm>
            <a:off x="601250" y="50625"/>
            <a:ext cx="11071638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5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ả lời câu hỏi 3 Bài 33 Trang 121 SGK Địa lí lớp 9 - BAIVIET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77" y="851789"/>
            <a:ext cx="8441677" cy="372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7874305" y="1724308"/>
            <a:ext cx="4355795" cy="3729276"/>
          </a:xfrm>
          <a:prstGeom prst="cloud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177" y="4714396"/>
            <a:ext cx="7030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2003, ĐNB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50,1%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VN.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42%.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803" y="6284056"/>
            <a:ext cx="777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id-ID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11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23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 vấn đề cần chuyển đổi của vùng kinh tế Đông Nam B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796977"/>
            <a:ext cx="9397335" cy="58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97335" y="2511297"/>
            <a:ext cx="26146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12</a:t>
            </a:fld>
            <a:endParaRPr lang="id-ID"/>
          </a:p>
        </p:txBody>
      </p:sp>
      <p:sp>
        <p:nvSpPr>
          <p:cNvPr id="7" name="Rounded Rectangle 6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794" y="1123406"/>
            <a:ext cx="360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984" y="1845014"/>
            <a:ext cx="9183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984" y="2991265"/>
            <a:ext cx="805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GDP.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5984" y="3645073"/>
            <a:ext cx="10292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(42% - 2017).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13</a:t>
            </a:fld>
            <a:endParaRPr lang="id-ID"/>
          </a:p>
        </p:txBody>
      </p:sp>
      <p:sp>
        <p:nvSpPr>
          <p:cNvPr id="10" name="Rounded Rectangle 9"/>
          <p:cNvSpPr/>
          <p:nvPr/>
        </p:nvSpPr>
        <p:spPr>
          <a:xfrm>
            <a:off x="601250" y="50625"/>
            <a:ext cx="11114500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bản đồ kinh tế vùng đông nam b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" y="856530"/>
            <a:ext cx="4114800" cy="553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5524" y="6356350"/>
            <a:ext cx="389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5672138" y="1355283"/>
            <a:ext cx="4872625" cy="3183395"/>
          </a:xfrm>
          <a:prstGeom prst="cloud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6325" y="4414838"/>
            <a:ext cx="69865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14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01250" y="50625"/>
            <a:ext cx="11285950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gular Pentagon 2"/>
          <p:cNvSpPr/>
          <p:nvPr/>
        </p:nvSpPr>
        <p:spPr>
          <a:xfrm>
            <a:off x="3815739" y="2264587"/>
            <a:ext cx="3181611" cy="2918564"/>
          </a:xfrm>
          <a:prstGeom prst="pent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Hexagon 4"/>
          <p:cNvSpPr/>
          <p:nvPr/>
        </p:nvSpPr>
        <p:spPr>
          <a:xfrm>
            <a:off x="4034161" y="2705836"/>
            <a:ext cx="2796436" cy="2430049"/>
          </a:xfrm>
          <a:prstGeom prst="hexagon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4377845" y="3012919"/>
            <a:ext cx="2285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ĐNB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id-ID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35021" y="1723320"/>
            <a:ext cx="980751" cy="1013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15772" y="1723320"/>
            <a:ext cx="2674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395707" y="3122032"/>
            <a:ext cx="1324236" cy="2059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719943" y="3122032"/>
            <a:ext cx="36544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725396" y="1046759"/>
            <a:ext cx="3562090" cy="616152"/>
          </a:xfrm>
          <a:prstGeom prst="round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5846" y="1792608"/>
            <a:ext cx="382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707157" y="3253271"/>
            <a:ext cx="3646643" cy="682751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61020" y="4125017"/>
            <a:ext cx="44681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CN;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PT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3734322" y="1579302"/>
            <a:ext cx="888565" cy="10584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61270" y="1577313"/>
            <a:ext cx="3573052" cy="1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142483" y="926981"/>
            <a:ext cx="3539384" cy="542639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KT- XH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2483" y="1645405"/>
            <a:ext cx="39785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CSVC - CSHT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3668038" y="4696791"/>
            <a:ext cx="709807" cy="364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68584" y="4703722"/>
            <a:ext cx="338040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56758" y="4808964"/>
            <a:ext cx="3677564" cy="878873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5844872"/>
            <a:ext cx="5763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15</a:t>
            </a:fld>
            <a:endParaRPr lang="id-ID"/>
          </a:p>
        </p:txBody>
      </p:sp>
      <p:sp>
        <p:nvSpPr>
          <p:cNvPr id="23" name="Rounded Rectangle 22"/>
          <p:cNvSpPr/>
          <p:nvPr/>
        </p:nvSpPr>
        <p:spPr>
          <a:xfrm>
            <a:off x="601249" y="50625"/>
            <a:ext cx="11314525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20" grpId="0"/>
      <p:bldP spid="26" grpId="0" animBg="1"/>
      <p:bldP spid="28" grpId="0"/>
      <p:bldP spid="35" grpId="0" animBg="1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ao thông vận tải - Địa lí 9 | Địa lí lớp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" y="45592"/>
            <a:ext cx="4167466" cy="63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0634" y="3253176"/>
            <a:ext cx="8092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SGK/52,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ĐNB.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é lộ những đường bay hãng hàng không của tỷ phú Phạm Nhật Vượng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543" y="766381"/>
            <a:ext cx="3519382" cy="22271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iao thông hỗn loạn vì không phân làn đường - Giao Thô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3360">
            <a:off x="8446797" y="1132967"/>
            <a:ext cx="3230645" cy="214838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ín hiệu tích cực cho thị trường du lịch tàu biển Việt Nam - Tổng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013">
            <a:off x="4455860" y="4718653"/>
            <a:ext cx="3249592" cy="2173616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É TÀU LỬA SÀI GÒN ĐI DIÊU TRÌ BÌNH ĐỊ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690">
            <a:off x="8452664" y="4582908"/>
            <a:ext cx="3410734" cy="227382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6401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794" y="1123406"/>
            <a:ext cx="360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984" y="1706699"/>
            <a:ext cx="9183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984" y="2782435"/>
            <a:ext cx="805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GDP.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5984" y="3367210"/>
            <a:ext cx="10292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(42% - 2017).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5984" y="4489112"/>
            <a:ext cx="9528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TP HCM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991" y="5528482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17</a:t>
            </a:fld>
            <a:endParaRPr lang="id-ID"/>
          </a:p>
        </p:txBody>
      </p:sp>
      <p:sp>
        <p:nvSpPr>
          <p:cNvPr id="13" name="Rounded Rectangle 12"/>
          <p:cNvSpPr/>
          <p:nvPr/>
        </p:nvSpPr>
        <p:spPr>
          <a:xfrm>
            <a:off x="154930" y="121080"/>
            <a:ext cx="10099965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36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1" y="745974"/>
            <a:ext cx="4065695" cy="572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7796" y="6367528"/>
            <a:ext cx="393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2360" y="1752040"/>
            <a:ext cx="79640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VN (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18)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 HCM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id-ID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18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01249" y="50625"/>
            <a:ext cx="11043063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giaot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huthichgiaothong"/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47675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6998" name="Freeform 6"/>
          <p:cNvSpPr>
            <a:spLocks/>
          </p:cNvSpPr>
          <p:nvPr/>
        </p:nvSpPr>
        <p:spPr bwMode="auto">
          <a:xfrm>
            <a:off x="7324725" y="1457326"/>
            <a:ext cx="3333750" cy="790575"/>
          </a:xfrm>
          <a:custGeom>
            <a:avLst/>
            <a:gdLst>
              <a:gd name="T0" fmla="*/ 2147483647 w 2100"/>
              <a:gd name="T1" fmla="*/ 2147483647 h 498"/>
              <a:gd name="T2" fmla="*/ 2147483647 w 2100"/>
              <a:gd name="T3" fmla="*/ 0 h 498"/>
              <a:gd name="T4" fmla="*/ 2147483647 w 2100"/>
              <a:gd name="T5" fmla="*/ 2147483647 h 498"/>
              <a:gd name="T6" fmla="*/ 2147483647 w 2100"/>
              <a:gd name="T7" fmla="*/ 2147483647 h 498"/>
              <a:gd name="T8" fmla="*/ 2147483647 w 2100"/>
              <a:gd name="T9" fmla="*/ 2147483647 h 498"/>
              <a:gd name="T10" fmla="*/ 2147483647 w 2100"/>
              <a:gd name="T11" fmla="*/ 2147483647 h 498"/>
              <a:gd name="T12" fmla="*/ 2147483647 w 2100"/>
              <a:gd name="T13" fmla="*/ 2147483647 h 498"/>
              <a:gd name="T14" fmla="*/ 2147483647 w 2100"/>
              <a:gd name="T15" fmla="*/ 2147483647 h 498"/>
              <a:gd name="T16" fmla="*/ 2147483647 w 2100"/>
              <a:gd name="T17" fmla="*/ 2147483647 h 498"/>
              <a:gd name="T18" fmla="*/ 2147483647 w 2100"/>
              <a:gd name="T19" fmla="*/ 2147483647 h 498"/>
              <a:gd name="T20" fmla="*/ 2147483647 w 2100"/>
              <a:gd name="T21" fmla="*/ 2147483647 h 498"/>
              <a:gd name="T22" fmla="*/ 2147483647 w 2100"/>
              <a:gd name="T23" fmla="*/ 2147483647 h 498"/>
              <a:gd name="T24" fmla="*/ 2147483647 w 2100"/>
              <a:gd name="T25" fmla="*/ 2147483647 h 498"/>
              <a:gd name="T26" fmla="*/ 2147483647 w 2100"/>
              <a:gd name="T27" fmla="*/ 2147483647 h 498"/>
              <a:gd name="T28" fmla="*/ 2147483647 w 2100"/>
              <a:gd name="T29" fmla="*/ 2147483647 h 498"/>
              <a:gd name="T30" fmla="*/ 2147483647 w 2100"/>
              <a:gd name="T31" fmla="*/ 2147483647 h 498"/>
              <a:gd name="T32" fmla="*/ 2147483647 w 2100"/>
              <a:gd name="T33" fmla="*/ 2147483647 h 498"/>
              <a:gd name="T34" fmla="*/ 2147483647 w 2100"/>
              <a:gd name="T35" fmla="*/ 2147483647 h 498"/>
              <a:gd name="T36" fmla="*/ 2147483647 w 2100"/>
              <a:gd name="T37" fmla="*/ 2147483647 h 498"/>
              <a:gd name="T38" fmla="*/ 2147483647 w 2100"/>
              <a:gd name="T39" fmla="*/ 2147483647 h 498"/>
              <a:gd name="T40" fmla="*/ 2147483647 w 2100"/>
              <a:gd name="T41" fmla="*/ 2147483647 h 498"/>
              <a:gd name="T42" fmla="*/ 2147483647 w 2100"/>
              <a:gd name="T43" fmla="*/ 2147483647 h 498"/>
              <a:gd name="T44" fmla="*/ 2147483647 w 2100"/>
              <a:gd name="T45" fmla="*/ 2147483647 h 498"/>
              <a:gd name="T46" fmla="*/ 2147483647 w 2100"/>
              <a:gd name="T47" fmla="*/ 2147483647 h 498"/>
              <a:gd name="T48" fmla="*/ 2147483647 w 2100"/>
              <a:gd name="T49" fmla="*/ 2147483647 h 498"/>
              <a:gd name="T50" fmla="*/ 2147483647 w 2100"/>
              <a:gd name="T51" fmla="*/ 2147483647 h 498"/>
              <a:gd name="T52" fmla="*/ 0 w 2100"/>
              <a:gd name="T53" fmla="*/ 2147483647 h 49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100"/>
              <a:gd name="T82" fmla="*/ 0 h 498"/>
              <a:gd name="T83" fmla="*/ 2100 w 2100"/>
              <a:gd name="T84" fmla="*/ 498 h 49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100" h="498">
                <a:moveTo>
                  <a:pt x="2100" y="12"/>
                </a:moveTo>
                <a:cubicBezTo>
                  <a:pt x="2063" y="37"/>
                  <a:pt x="2051" y="12"/>
                  <a:pt x="2016" y="0"/>
                </a:cubicBezTo>
                <a:cubicBezTo>
                  <a:pt x="1927" y="5"/>
                  <a:pt x="1840" y="17"/>
                  <a:pt x="1752" y="30"/>
                </a:cubicBezTo>
                <a:cubicBezTo>
                  <a:pt x="1703" y="79"/>
                  <a:pt x="1663" y="137"/>
                  <a:pt x="1614" y="186"/>
                </a:cubicBezTo>
                <a:cubicBezTo>
                  <a:pt x="1606" y="210"/>
                  <a:pt x="1588" y="221"/>
                  <a:pt x="1578" y="246"/>
                </a:cubicBezTo>
                <a:cubicBezTo>
                  <a:pt x="1566" y="277"/>
                  <a:pt x="1563" y="318"/>
                  <a:pt x="1524" y="330"/>
                </a:cubicBezTo>
                <a:cubicBezTo>
                  <a:pt x="1510" y="334"/>
                  <a:pt x="1521" y="312"/>
                  <a:pt x="1482" y="336"/>
                </a:cubicBezTo>
                <a:cubicBezTo>
                  <a:pt x="1466" y="334"/>
                  <a:pt x="1450" y="327"/>
                  <a:pt x="1434" y="330"/>
                </a:cubicBezTo>
                <a:cubicBezTo>
                  <a:pt x="1420" y="333"/>
                  <a:pt x="1412" y="351"/>
                  <a:pt x="1398" y="354"/>
                </a:cubicBezTo>
                <a:cubicBezTo>
                  <a:pt x="1388" y="356"/>
                  <a:pt x="1378" y="358"/>
                  <a:pt x="1368" y="360"/>
                </a:cubicBezTo>
                <a:cubicBezTo>
                  <a:pt x="1345" y="383"/>
                  <a:pt x="1309" y="371"/>
                  <a:pt x="1296" y="390"/>
                </a:cubicBezTo>
                <a:cubicBezTo>
                  <a:pt x="1262" y="402"/>
                  <a:pt x="1230" y="420"/>
                  <a:pt x="1194" y="426"/>
                </a:cubicBezTo>
                <a:cubicBezTo>
                  <a:pt x="1188" y="427"/>
                  <a:pt x="1194" y="409"/>
                  <a:pt x="1188" y="408"/>
                </a:cubicBezTo>
                <a:cubicBezTo>
                  <a:pt x="1175" y="406"/>
                  <a:pt x="1164" y="416"/>
                  <a:pt x="1152" y="420"/>
                </a:cubicBezTo>
                <a:cubicBezTo>
                  <a:pt x="1097" y="438"/>
                  <a:pt x="1035" y="433"/>
                  <a:pt x="978" y="426"/>
                </a:cubicBezTo>
                <a:cubicBezTo>
                  <a:pt x="938" y="410"/>
                  <a:pt x="895" y="400"/>
                  <a:pt x="858" y="378"/>
                </a:cubicBezTo>
                <a:cubicBezTo>
                  <a:pt x="842" y="369"/>
                  <a:pt x="822" y="344"/>
                  <a:pt x="822" y="336"/>
                </a:cubicBezTo>
                <a:cubicBezTo>
                  <a:pt x="761" y="340"/>
                  <a:pt x="671" y="349"/>
                  <a:pt x="612" y="336"/>
                </a:cubicBezTo>
                <a:cubicBezTo>
                  <a:pt x="606" y="335"/>
                  <a:pt x="617" y="324"/>
                  <a:pt x="618" y="318"/>
                </a:cubicBezTo>
                <a:cubicBezTo>
                  <a:pt x="619" y="310"/>
                  <a:pt x="618" y="302"/>
                  <a:pt x="618" y="294"/>
                </a:cubicBezTo>
                <a:cubicBezTo>
                  <a:pt x="554" y="290"/>
                  <a:pt x="490" y="282"/>
                  <a:pt x="426" y="282"/>
                </a:cubicBezTo>
                <a:cubicBezTo>
                  <a:pt x="419" y="282"/>
                  <a:pt x="415" y="293"/>
                  <a:pt x="408" y="294"/>
                </a:cubicBezTo>
                <a:cubicBezTo>
                  <a:pt x="394" y="295"/>
                  <a:pt x="380" y="290"/>
                  <a:pt x="366" y="288"/>
                </a:cubicBezTo>
                <a:cubicBezTo>
                  <a:pt x="325" y="247"/>
                  <a:pt x="280" y="266"/>
                  <a:pt x="222" y="270"/>
                </a:cubicBezTo>
                <a:cubicBezTo>
                  <a:pt x="208" y="312"/>
                  <a:pt x="182" y="351"/>
                  <a:pt x="138" y="366"/>
                </a:cubicBezTo>
                <a:cubicBezTo>
                  <a:pt x="109" y="402"/>
                  <a:pt x="81" y="435"/>
                  <a:pt x="48" y="468"/>
                </a:cubicBezTo>
                <a:cubicBezTo>
                  <a:pt x="35" y="481"/>
                  <a:pt x="0" y="498"/>
                  <a:pt x="0" y="498"/>
                </a:cubicBezTo>
              </a:path>
            </a:pathLst>
          </a:cu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596999" name="Freeform 7"/>
          <p:cNvSpPr>
            <a:spLocks/>
          </p:cNvSpPr>
          <p:nvPr/>
        </p:nvSpPr>
        <p:spPr bwMode="auto">
          <a:xfrm>
            <a:off x="4333875" y="2209800"/>
            <a:ext cx="2997200" cy="3587750"/>
          </a:xfrm>
          <a:custGeom>
            <a:avLst/>
            <a:gdLst>
              <a:gd name="T0" fmla="*/ 2147483647 w 1888"/>
              <a:gd name="T1" fmla="*/ 0 h 2260"/>
              <a:gd name="T2" fmla="*/ 2147483647 w 1888"/>
              <a:gd name="T3" fmla="*/ 2147483647 h 2260"/>
              <a:gd name="T4" fmla="*/ 2147483647 w 1888"/>
              <a:gd name="T5" fmla="*/ 2147483647 h 2260"/>
              <a:gd name="T6" fmla="*/ 2147483647 w 1888"/>
              <a:gd name="T7" fmla="*/ 2147483647 h 2260"/>
              <a:gd name="T8" fmla="*/ 2147483647 w 1888"/>
              <a:gd name="T9" fmla="*/ 2147483647 h 2260"/>
              <a:gd name="T10" fmla="*/ 2147483647 w 1888"/>
              <a:gd name="T11" fmla="*/ 2147483647 h 2260"/>
              <a:gd name="T12" fmla="*/ 2147483647 w 1888"/>
              <a:gd name="T13" fmla="*/ 2147483647 h 2260"/>
              <a:gd name="T14" fmla="*/ 2147483647 w 1888"/>
              <a:gd name="T15" fmla="*/ 2147483647 h 2260"/>
              <a:gd name="T16" fmla="*/ 2147483647 w 1888"/>
              <a:gd name="T17" fmla="*/ 2147483647 h 2260"/>
              <a:gd name="T18" fmla="*/ 2147483647 w 1888"/>
              <a:gd name="T19" fmla="*/ 2147483647 h 2260"/>
              <a:gd name="T20" fmla="*/ 2147483647 w 1888"/>
              <a:gd name="T21" fmla="*/ 2147483647 h 2260"/>
              <a:gd name="T22" fmla="*/ 2147483647 w 1888"/>
              <a:gd name="T23" fmla="*/ 2147483647 h 2260"/>
              <a:gd name="T24" fmla="*/ 2147483647 w 1888"/>
              <a:gd name="T25" fmla="*/ 2147483647 h 2260"/>
              <a:gd name="T26" fmla="*/ 2147483647 w 1888"/>
              <a:gd name="T27" fmla="*/ 2147483647 h 2260"/>
              <a:gd name="T28" fmla="*/ 2147483647 w 1888"/>
              <a:gd name="T29" fmla="*/ 2147483647 h 2260"/>
              <a:gd name="T30" fmla="*/ 2147483647 w 1888"/>
              <a:gd name="T31" fmla="*/ 2147483647 h 2260"/>
              <a:gd name="T32" fmla="*/ 2147483647 w 1888"/>
              <a:gd name="T33" fmla="*/ 2147483647 h 2260"/>
              <a:gd name="T34" fmla="*/ 2147483647 w 1888"/>
              <a:gd name="T35" fmla="*/ 2147483647 h 2260"/>
              <a:gd name="T36" fmla="*/ 2147483647 w 1888"/>
              <a:gd name="T37" fmla="*/ 2147483647 h 2260"/>
              <a:gd name="T38" fmla="*/ 2147483647 w 1888"/>
              <a:gd name="T39" fmla="*/ 2147483647 h 2260"/>
              <a:gd name="T40" fmla="*/ 2147483647 w 1888"/>
              <a:gd name="T41" fmla="*/ 2147483647 h 2260"/>
              <a:gd name="T42" fmla="*/ 2147483647 w 1888"/>
              <a:gd name="T43" fmla="*/ 2147483647 h 2260"/>
              <a:gd name="T44" fmla="*/ 2147483647 w 1888"/>
              <a:gd name="T45" fmla="*/ 2147483647 h 2260"/>
              <a:gd name="T46" fmla="*/ 2147483647 w 1888"/>
              <a:gd name="T47" fmla="*/ 2147483647 h 2260"/>
              <a:gd name="T48" fmla="*/ 2147483647 w 1888"/>
              <a:gd name="T49" fmla="*/ 2147483647 h 2260"/>
              <a:gd name="T50" fmla="*/ 2147483647 w 1888"/>
              <a:gd name="T51" fmla="*/ 2147483647 h 2260"/>
              <a:gd name="T52" fmla="*/ 2147483647 w 1888"/>
              <a:gd name="T53" fmla="*/ 2147483647 h 2260"/>
              <a:gd name="T54" fmla="*/ 2147483647 w 1888"/>
              <a:gd name="T55" fmla="*/ 2147483647 h 2260"/>
              <a:gd name="T56" fmla="*/ 2147483647 w 1888"/>
              <a:gd name="T57" fmla="*/ 2147483647 h 2260"/>
              <a:gd name="T58" fmla="*/ 2147483647 w 1888"/>
              <a:gd name="T59" fmla="*/ 2147483647 h 2260"/>
              <a:gd name="T60" fmla="*/ 2147483647 w 1888"/>
              <a:gd name="T61" fmla="*/ 2147483647 h 2260"/>
              <a:gd name="T62" fmla="*/ 2147483647 w 1888"/>
              <a:gd name="T63" fmla="*/ 2147483647 h 2260"/>
              <a:gd name="T64" fmla="*/ 2147483647 w 1888"/>
              <a:gd name="T65" fmla="*/ 2147483647 h 226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88"/>
              <a:gd name="T100" fmla="*/ 0 h 2260"/>
              <a:gd name="T101" fmla="*/ 1888 w 1888"/>
              <a:gd name="T102" fmla="*/ 2260 h 226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88" h="2260">
                <a:moveTo>
                  <a:pt x="1888" y="0"/>
                </a:moveTo>
                <a:cubicBezTo>
                  <a:pt x="1858" y="10"/>
                  <a:pt x="1835" y="2"/>
                  <a:pt x="1816" y="30"/>
                </a:cubicBezTo>
                <a:cubicBezTo>
                  <a:pt x="1814" y="52"/>
                  <a:pt x="1816" y="75"/>
                  <a:pt x="1810" y="96"/>
                </a:cubicBezTo>
                <a:cubicBezTo>
                  <a:pt x="1793" y="155"/>
                  <a:pt x="1740" y="146"/>
                  <a:pt x="1690" y="150"/>
                </a:cubicBezTo>
                <a:cubicBezTo>
                  <a:pt x="1684" y="154"/>
                  <a:pt x="1672" y="162"/>
                  <a:pt x="1672" y="162"/>
                </a:cubicBezTo>
                <a:lnTo>
                  <a:pt x="1516" y="408"/>
                </a:lnTo>
                <a:cubicBezTo>
                  <a:pt x="1366" y="388"/>
                  <a:pt x="1351" y="386"/>
                  <a:pt x="1228" y="396"/>
                </a:cubicBezTo>
                <a:cubicBezTo>
                  <a:pt x="1206" y="463"/>
                  <a:pt x="1192" y="439"/>
                  <a:pt x="1102" y="450"/>
                </a:cubicBezTo>
                <a:cubicBezTo>
                  <a:pt x="1090" y="454"/>
                  <a:pt x="1078" y="458"/>
                  <a:pt x="1066" y="462"/>
                </a:cubicBezTo>
                <a:cubicBezTo>
                  <a:pt x="1060" y="464"/>
                  <a:pt x="1045" y="445"/>
                  <a:pt x="1048" y="468"/>
                </a:cubicBezTo>
                <a:cubicBezTo>
                  <a:pt x="1031" y="585"/>
                  <a:pt x="1024" y="564"/>
                  <a:pt x="1138" y="564"/>
                </a:cubicBezTo>
                <a:cubicBezTo>
                  <a:pt x="1104" y="624"/>
                  <a:pt x="1074" y="687"/>
                  <a:pt x="1036" y="744"/>
                </a:cubicBezTo>
                <a:cubicBezTo>
                  <a:pt x="1032" y="749"/>
                  <a:pt x="1036" y="729"/>
                  <a:pt x="1030" y="726"/>
                </a:cubicBezTo>
                <a:cubicBezTo>
                  <a:pt x="1024" y="723"/>
                  <a:pt x="1018" y="730"/>
                  <a:pt x="1012" y="732"/>
                </a:cubicBezTo>
                <a:cubicBezTo>
                  <a:pt x="995" y="745"/>
                  <a:pt x="982" y="762"/>
                  <a:pt x="964" y="774"/>
                </a:cubicBezTo>
                <a:cubicBezTo>
                  <a:pt x="910" y="810"/>
                  <a:pt x="985" y="745"/>
                  <a:pt x="928" y="792"/>
                </a:cubicBezTo>
                <a:cubicBezTo>
                  <a:pt x="910" y="807"/>
                  <a:pt x="886" y="846"/>
                  <a:pt x="886" y="846"/>
                </a:cubicBezTo>
                <a:cubicBezTo>
                  <a:pt x="884" y="856"/>
                  <a:pt x="880" y="866"/>
                  <a:pt x="880" y="876"/>
                </a:cubicBezTo>
                <a:cubicBezTo>
                  <a:pt x="880" y="894"/>
                  <a:pt x="886" y="930"/>
                  <a:pt x="886" y="930"/>
                </a:cubicBezTo>
                <a:lnTo>
                  <a:pt x="1132" y="1272"/>
                </a:lnTo>
                <a:cubicBezTo>
                  <a:pt x="1084" y="1320"/>
                  <a:pt x="1038" y="1370"/>
                  <a:pt x="988" y="1416"/>
                </a:cubicBezTo>
                <a:cubicBezTo>
                  <a:pt x="970" y="1432"/>
                  <a:pt x="922" y="1446"/>
                  <a:pt x="922" y="1446"/>
                </a:cubicBezTo>
                <a:cubicBezTo>
                  <a:pt x="875" y="1493"/>
                  <a:pt x="853" y="1522"/>
                  <a:pt x="832" y="1584"/>
                </a:cubicBezTo>
                <a:cubicBezTo>
                  <a:pt x="820" y="1680"/>
                  <a:pt x="792" y="1662"/>
                  <a:pt x="694" y="1668"/>
                </a:cubicBezTo>
                <a:cubicBezTo>
                  <a:pt x="625" y="1703"/>
                  <a:pt x="742" y="1647"/>
                  <a:pt x="598" y="1686"/>
                </a:cubicBezTo>
                <a:cubicBezTo>
                  <a:pt x="590" y="1688"/>
                  <a:pt x="588" y="1700"/>
                  <a:pt x="580" y="1704"/>
                </a:cubicBezTo>
                <a:cubicBezTo>
                  <a:pt x="545" y="1722"/>
                  <a:pt x="488" y="1720"/>
                  <a:pt x="460" y="1728"/>
                </a:cubicBezTo>
                <a:lnTo>
                  <a:pt x="364" y="1752"/>
                </a:lnTo>
                <a:cubicBezTo>
                  <a:pt x="346" y="1760"/>
                  <a:pt x="329" y="1773"/>
                  <a:pt x="310" y="1776"/>
                </a:cubicBezTo>
                <a:cubicBezTo>
                  <a:pt x="175" y="1800"/>
                  <a:pt x="224" y="1754"/>
                  <a:pt x="190" y="1788"/>
                </a:cubicBezTo>
                <a:cubicBezTo>
                  <a:pt x="158" y="1818"/>
                  <a:pt x="66" y="1883"/>
                  <a:pt x="46" y="1944"/>
                </a:cubicBezTo>
                <a:cubicBezTo>
                  <a:pt x="41" y="2000"/>
                  <a:pt x="29" y="2072"/>
                  <a:pt x="34" y="2112"/>
                </a:cubicBezTo>
                <a:cubicBezTo>
                  <a:pt x="28" y="2235"/>
                  <a:pt x="0" y="2260"/>
                  <a:pt x="34" y="2226"/>
                </a:cubicBezTo>
              </a:path>
            </a:pathLst>
          </a:cu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597000" name="Freeform 8"/>
          <p:cNvSpPr>
            <a:spLocks/>
          </p:cNvSpPr>
          <p:nvPr/>
        </p:nvSpPr>
        <p:spPr bwMode="auto">
          <a:xfrm>
            <a:off x="7620001" y="1981201"/>
            <a:ext cx="593725" cy="1038225"/>
          </a:xfrm>
          <a:custGeom>
            <a:avLst/>
            <a:gdLst>
              <a:gd name="T0" fmla="*/ 0 w 374"/>
              <a:gd name="T1" fmla="*/ 0 h 654"/>
              <a:gd name="T2" fmla="*/ 2147483647 w 374"/>
              <a:gd name="T3" fmla="*/ 2147483647 h 654"/>
              <a:gd name="T4" fmla="*/ 2147483647 w 374"/>
              <a:gd name="T5" fmla="*/ 2147483647 h 654"/>
              <a:gd name="T6" fmla="*/ 2147483647 w 374"/>
              <a:gd name="T7" fmla="*/ 2147483647 h 654"/>
              <a:gd name="T8" fmla="*/ 2147483647 w 374"/>
              <a:gd name="T9" fmla="*/ 2147483647 h 654"/>
              <a:gd name="T10" fmla="*/ 2147483647 w 374"/>
              <a:gd name="T11" fmla="*/ 2147483647 h 654"/>
              <a:gd name="T12" fmla="*/ 2147483647 w 374"/>
              <a:gd name="T13" fmla="*/ 2147483647 h 654"/>
              <a:gd name="T14" fmla="*/ 2147483647 w 374"/>
              <a:gd name="T15" fmla="*/ 2147483647 h 654"/>
              <a:gd name="T16" fmla="*/ 2147483647 w 374"/>
              <a:gd name="T17" fmla="*/ 2147483647 h 654"/>
              <a:gd name="T18" fmla="*/ 2147483647 w 374"/>
              <a:gd name="T19" fmla="*/ 2147483647 h 654"/>
              <a:gd name="T20" fmla="*/ 2147483647 w 374"/>
              <a:gd name="T21" fmla="*/ 2147483647 h 654"/>
              <a:gd name="T22" fmla="*/ 2147483647 w 374"/>
              <a:gd name="T23" fmla="*/ 2147483647 h 654"/>
              <a:gd name="T24" fmla="*/ 2147483647 w 374"/>
              <a:gd name="T25" fmla="*/ 2147483647 h 654"/>
              <a:gd name="T26" fmla="*/ 2147483647 w 374"/>
              <a:gd name="T27" fmla="*/ 2147483647 h 6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74"/>
              <a:gd name="T43" fmla="*/ 0 h 654"/>
              <a:gd name="T44" fmla="*/ 374 w 374"/>
              <a:gd name="T45" fmla="*/ 654 h 6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74" h="654">
                <a:moveTo>
                  <a:pt x="0" y="0"/>
                </a:moveTo>
                <a:cubicBezTo>
                  <a:pt x="0" y="0"/>
                  <a:pt x="75" y="25"/>
                  <a:pt x="84" y="48"/>
                </a:cubicBezTo>
                <a:cubicBezTo>
                  <a:pt x="96" y="77"/>
                  <a:pt x="78" y="118"/>
                  <a:pt x="114" y="132"/>
                </a:cubicBezTo>
                <a:cubicBezTo>
                  <a:pt x="128" y="137"/>
                  <a:pt x="142" y="140"/>
                  <a:pt x="156" y="144"/>
                </a:cubicBezTo>
                <a:cubicBezTo>
                  <a:pt x="162" y="150"/>
                  <a:pt x="174" y="162"/>
                  <a:pt x="174" y="162"/>
                </a:cubicBezTo>
                <a:cubicBezTo>
                  <a:pt x="180" y="204"/>
                  <a:pt x="179" y="248"/>
                  <a:pt x="192" y="288"/>
                </a:cubicBezTo>
                <a:cubicBezTo>
                  <a:pt x="219" y="369"/>
                  <a:pt x="238" y="293"/>
                  <a:pt x="222" y="342"/>
                </a:cubicBezTo>
                <a:cubicBezTo>
                  <a:pt x="226" y="362"/>
                  <a:pt x="223" y="371"/>
                  <a:pt x="234" y="402"/>
                </a:cubicBezTo>
                <a:cubicBezTo>
                  <a:pt x="249" y="475"/>
                  <a:pt x="227" y="396"/>
                  <a:pt x="258" y="450"/>
                </a:cubicBezTo>
                <a:cubicBezTo>
                  <a:pt x="270" y="472"/>
                  <a:pt x="254" y="479"/>
                  <a:pt x="282" y="492"/>
                </a:cubicBezTo>
                <a:cubicBezTo>
                  <a:pt x="303" y="501"/>
                  <a:pt x="326" y="503"/>
                  <a:pt x="348" y="510"/>
                </a:cubicBezTo>
                <a:cubicBezTo>
                  <a:pt x="354" y="516"/>
                  <a:pt x="363" y="520"/>
                  <a:pt x="366" y="528"/>
                </a:cubicBezTo>
                <a:cubicBezTo>
                  <a:pt x="374" y="551"/>
                  <a:pt x="305" y="601"/>
                  <a:pt x="294" y="618"/>
                </a:cubicBezTo>
                <a:cubicBezTo>
                  <a:pt x="285" y="631"/>
                  <a:pt x="264" y="654"/>
                  <a:pt x="264" y="654"/>
                </a:cubicBez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56450" y="114300"/>
            <a:ext cx="1054100" cy="2133600"/>
            <a:chOff x="3548" y="72"/>
            <a:chExt cx="664" cy="1344"/>
          </a:xfrm>
        </p:grpSpPr>
        <p:sp>
          <p:nvSpPr>
            <p:cNvPr id="14368" name="Freeform 10"/>
            <p:cNvSpPr>
              <a:spLocks/>
            </p:cNvSpPr>
            <p:nvPr/>
          </p:nvSpPr>
          <p:spPr bwMode="auto">
            <a:xfrm>
              <a:off x="3548" y="72"/>
              <a:ext cx="160" cy="1344"/>
            </a:xfrm>
            <a:custGeom>
              <a:avLst/>
              <a:gdLst>
                <a:gd name="T0" fmla="*/ 16 w 160"/>
                <a:gd name="T1" fmla="*/ 1344 h 1344"/>
                <a:gd name="T2" fmla="*/ 40 w 160"/>
                <a:gd name="T3" fmla="*/ 1266 h 1344"/>
                <a:gd name="T4" fmla="*/ 52 w 160"/>
                <a:gd name="T5" fmla="*/ 1236 h 1344"/>
                <a:gd name="T6" fmla="*/ 88 w 160"/>
                <a:gd name="T7" fmla="*/ 1224 h 1344"/>
                <a:gd name="T8" fmla="*/ 160 w 160"/>
                <a:gd name="T9" fmla="*/ 1194 h 1344"/>
                <a:gd name="T10" fmla="*/ 142 w 160"/>
                <a:gd name="T11" fmla="*/ 1158 h 1344"/>
                <a:gd name="T12" fmla="*/ 112 w 160"/>
                <a:gd name="T13" fmla="*/ 1134 h 1344"/>
                <a:gd name="T14" fmla="*/ 100 w 160"/>
                <a:gd name="T15" fmla="*/ 1116 h 1344"/>
                <a:gd name="T16" fmla="*/ 70 w 160"/>
                <a:gd name="T17" fmla="*/ 954 h 1344"/>
                <a:gd name="T18" fmla="*/ 4 w 160"/>
                <a:gd name="T19" fmla="*/ 888 h 1344"/>
                <a:gd name="T20" fmla="*/ 22 w 160"/>
                <a:gd name="T21" fmla="*/ 882 h 1344"/>
                <a:gd name="T22" fmla="*/ 40 w 160"/>
                <a:gd name="T23" fmla="*/ 864 h 1344"/>
                <a:gd name="T24" fmla="*/ 64 w 160"/>
                <a:gd name="T25" fmla="*/ 816 h 1344"/>
                <a:gd name="T26" fmla="*/ 70 w 160"/>
                <a:gd name="T27" fmla="*/ 570 h 1344"/>
                <a:gd name="T28" fmla="*/ 58 w 160"/>
                <a:gd name="T29" fmla="*/ 426 h 1344"/>
                <a:gd name="T30" fmla="*/ 34 w 160"/>
                <a:gd name="T31" fmla="*/ 228 h 1344"/>
                <a:gd name="T32" fmla="*/ 52 w 160"/>
                <a:gd name="T33" fmla="*/ 90 h 1344"/>
                <a:gd name="T34" fmla="*/ 46 w 160"/>
                <a:gd name="T35" fmla="*/ 24 h 1344"/>
                <a:gd name="T36" fmla="*/ 28 w 160"/>
                <a:gd name="T37" fmla="*/ 18 h 1344"/>
                <a:gd name="T38" fmla="*/ 28 w 160"/>
                <a:gd name="T39" fmla="*/ 0 h 13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60"/>
                <a:gd name="T61" fmla="*/ 0 h 1344"/>
                <a:gd name="T62" fmla="*/ 160 w 160"/>
                <a:gd name="T63" fmla="*/ 1344 h 13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60" h="1344">
                  <a:moveTo>
                    <a:pt x="16" y="1344"/>
                  </a:moveTo>
                  <a:cubicBezTo>
                    <a:pt x="9" y="1309"/>
                    <a:pt x="9" y="1287"/>
                    <a:pt x="40" y="1266"/>
                  </a:cubicBezTo>
                  <a:cubicBezTo>
                    <a:pt x="68" y="1308"/>
                    <a:pt x="33" y="1255"/>
                    <a:pt x="52" y="1236"/>
                  </a:cubicBezTo>
                  <a:cubicBezTo>
                    <a:pt x="61" y="1227"/>
                    <a:pt x="76" y="1228"/>
                    <a:pt x="88" y="1224"/>
                  </a:cubicBezTo>
                  <a:cubicBezTo>
                    <a:pt x="114" y="1215"/>
                    <a:pt x="137" y="1209"/>
                    <a:pt x="160" y="1194"/>
                  </a:cubicBezTo>
                  <a:cubicBezTo>
                    <a:pt x="153" y="1183"/>
                    <a:pt x="151" y="1168"/>
                    <a:pt x="142" y="1158"/>
                  </a:cubicBezTo>
                  <a:cubicBezTo>
                    <a:pt x="134" y="1148"/>
                    <a:pt x="121" y="1143"/>
                    <a:pt x="112" y="1134"/>
                  </a:cubicBezTo>
                  <a:cubicBezTo>
                    <a:pt x="107" y="1129"/>
                    <a:pt x="104" y="1122"/>
                    <a:pt x="100" y="1116"/>
                  </a:cubicBezTo>
                  <a:cubicBezTo>
                    <a:pt x="98" y="1085"/>
                    <a:pt x="100" y="984"/>
                    <a:pt x="70" y="954"/>
                  </a:cubicBezTo>
                  <a:cubicBezTo>
                    <a:pt x="48" y="932"/>
                    <a:pt x="21" y="914"/>
                    <a:pt x="4" y="888"/>
                  </a:cubicBezTo>
                  <a:cubicBezTo>
                    <a:pt x="0" y="883"/>
                    <a:pt x="17" y="886"/>
                    <a:pt x="22" y="882"/>
                  </a:cubicBezTo>
                  <a:cubicBezTo>
                    <a:pt x="29" y="877"/>
                    <a:pt x="35" y="871"/>
                    <a:pt x="40" y="864"/>
                  </a:cubicBezTo>
                  <a:cubicBezTo>
                    <a:pt x="54" y="847"/>
                    <a:pt x="56" y="837"/>
                    <a:pt x="64" y="816"/>
                  </a:cubicBezTo>
                  <a:cubicBezTo>
                    <a:pt x="66" y="734"/>
                    <a:pt x="71" y="652"/>
                    <a:pt x="70" y="570"/>
                  </a:cubicBezTo>
                  <a:cubicBezTo>
                    <a:pt x="69" y="522"/>
                    <a:pt x="53" y="461"/>
                    <a:pt x="58" y="426"/>
                  </a:cubicBezTo>
                  <a:cubicBezTo>
                    <a:pt x="55" y="336"/>
                    <a:pt x="75" y="289"/>
                    <a:pt x="34" y="228"/>
                  </a:cubicBezTo>
                  <a:cubicBezTo>
                    <a:pt x="43" y="182"/>
                    <a:pt x="37" y="134"/>
                    <a:pt x="52" y="90"/>
                  </a:cubicBezTo>
                  <a:cubicBezTo>
                    <a:pt x="50" y="68"/>
                    <a:pt x="53" y="45"/>
                    <a:pt x="46" y="24"/>
                  </a:cubicBezTo>
                  <a:cubicBezTo>
                    <a:pt x="44" y="18"/>
                    <a:pt x="32" y="23"/>
                    <a:pt x="28" y="18"/>
                  </a:cubicBezTo>
                  <a:cubicBezTo>
                    <a:pt x="24" y="13"/>
                    <a:pt x="28" y="6"/>
                    <a:pt x="28" y="0"/>
                  </a:cubicBezTo>
                </a:path>
              </a:pathLst>
            </a:cu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d-ID"/>
            </a:p>
          </p:txBody>
        </p:sp>
        <p:sp>
          <p:nvSpPr>
            <p:cNvPr id="14369" name="Freeform 11"/>
            <p:cNvSpPr>
              <a:spLocks/>
            </p:cNvSpPr>
            <p:nvPr/>
          </p:nvSpPr>
          <p:spPr bwMode="auto">
            <a:xfrm>
              <a:off x="3612" y="282"/>
              <a:ext cx="600" cy="360"/>
            </a:xfrm>
            <a:custGeom>
              <a:avLst/>
              <a:gdLst>
                <a:gd name="T0" fmla="*/ 600 w 600"/>
                <a:gd name="T1" fmla="*/ 0 h 360"/>
                <a:gd name="T2" fmla="*/ 528 w 600"/>
                <a:gd name="T3" fmla="*/ 48 h 360"/>
                <a:gd name="T4" fmla="*/ 468 w 600"/>
                <a:gd name="T5" fmla="*/ 114 h 360"/>
                <a:gd name="T6" fmla="*/ 408 w 600"/>
                <a:gd name="T7" fmla="*/ 186 h 360"/>
                <a:gd name="T8" fmla="*/ 318 w 600"/>
                <a:gd name="T9" fmla="*/ 246 h 360"/>
                <a:gd name="T10" fmla="*/ 264 w 600"/>
                <a:gd name="T11" fmla="*/ 282 h 360"/>
                <a:gd name="T12" fmla="*/ 168 w 600"/>
                <a:gd name="T13" fmla="*/ 288 h 360"/>
                <a:gd name="T14" fmla="*/ 150 w 600"/>
                <a:gd name="T15" fmla="*/ 294 h 360"/>
                <a:gd name="T16" fmla="*/ 90 w 600"/>
                <a:gd name="T17" fmla="*/ 300 h 360"/>
                <a:gd name="T18" fmla="*/ 72 w 600"/>
                <a:gd name="T19" fmla="*/ 318 h 360"/>
                <a:gd name="T20" fmla="*/ 18 w 600"/>
                <a:gd name="T21" fmla="*/ 342 h 360"/>
                <a:gd name="T22" fmla="*/ 0 w 600"/>
                <a:gd name="T23" fmla="*/ 360 h 3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0"/>
                <a:gd name="T37" fmla="*/ 0 h 360"/>
                <a:gd name="T38" fmla="*/ 600 w 600"/>
                <a:gd name="T39" fmla="*/ 360 h 3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0" h="360">
                  <a:moveTo>
                    <a:pt x="600" y="0"/>
                  </a:moveTo>
                  <a:cubicBezTo>
                    <a:pt x="562" y="13"/>
                    <a:pt x="553" y="15"/>
                    <a:pt x="528" y="48"/>
                  </a:cubicBezTo>
                  <a:cubicBezTo>
                    <a:pt x="521" y="69"/>
                    <a:pt x="485" y="93"/>
                    <a:pt x="468" y="114"/>
                  </a:cubicBezTo>
                  <a:cubicBezTo>
                    <a:pt x="445" y="143"/>
                    <a:pt x="442" y="165"/>
                    <a:pt x="408" y="186"/>
                  </a:cubicBezTo>
                  <a:cubicBezTo>
                    <a:pt x="377" y="206"/>
                    <a:pt x="347" y="225"/>
                    <a:pt x="318" y="246"/>
                  </a:cubicBezTo>
                  <a:cubicBezTo>
                    <a:pt x="304" y="256"/>
                    <a:pt x="283" y="279"/>
                    <a:pt x="264" y="282"/>
                  </a:cubicBezTo>
                  <a:cubicBezTo>
                    <a:pt x="232" y="287"/>
                    <a:pt x="200" y="286"/>
                    <a:pt x="168" y="288"/>
                  </a:cubicBezTo>
                  <a:cubicBezTo>
                    <a:pt x="162" y="290"/>
                    <a:pt x="156" y="293"/>
                    <a:pt x="150" y="294"/>
                  </a:cubicBezTo>
                  <a:cubicBezTo>
                    <a:pt x="130" y="297"/>
                    <a:pt x="109" y="294"/>
                    <a:pt x="90" y="300"/>
                  </a:cubicBezTo>
                  <a:cubicBezTo>
                    <a:pt x="82" y="302"/>
                    <a:pt x="79" y="313"/>
                    <a:pt x="72" y="318"/>
                  </a:cubicBezTo>
                  <a:cubicBezTo>
                    <a:pt x="58" y="328"/>
                    <a:pt x="35" y="336"/>
                    <a:pt x="18" y="342"/>
                  </a:cubicBezTo>
                  <a:cubicBezTo>
                    <a:pt x="12" y="348"/>
                    <a:pt x="0" y="360"/>
                    <a:pt x="0" y="360"/>
                  </a:cubicBezTo>
                </a:path>
              </a:pathLst>
            </a:cu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d-ID"/>
            </a:p>
          </p:txBody>
        </p:sp>
        <p:sp>
          <p:nvSpPr>
            <p:cNvPr id="14370" name="Freeform 12"/>
            <p:cNvSpPr>
              <a:spLocks/>
            </p:cNvSpPr>
            <p:nvPr/>
          </p:nvSpPr>
          <p:spPr bwMode="auto">
            <a:xfrm>
              <a:off x="3623" y="558"/>
              <a:ext cx="277" cy="522"/>
            </a:xfrm>
            <a:custGeom>
              <a:avLst/>
              <a:gdLst>
                <a:gd name="T0" fmla="*/ 277 w 277"/>
                <a:gd name="T1" fmla="*/ 0 h 522"/>
                <a:gd name="T2" fmla="*/ 241 w 277"/>
                <a:gd name="T3" fmla="*/ 90 h 522"/>
                <a:gd name="T4" fmla="*/ 187 w 277"/>
                <a:gd name="T5" fmla="*/ 180 h 522"/>
                <a:gd name="T6" fmla="*/ 181 w 277"/>
                <a:gd name="T7" fmla="*/ 234 h 522"/>
                <a:gd name="T8" fmla="*/ 163 w 277"/>
                <a:gd name="T9" fmla="*/ 252 h 522"/>
                <a:gd name="T10" fmla="*/ 43 w 277"/>
                <a:gd name="T11" fmla="*/ 378 h 522"/>
                <a:gd name="T12" fmla="*/ 13 w 277"/>
                <a:gd name="T13" fmla="*/ 474 h 522"/>
                <a:gd name="T14" fmla="*/ 1 w 277"/>
                <a:gd name="T15" fmla="*/ 498 h 5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7"/>
                <a:gd name="T25" fmla="*/ 0 h 522"/>
                <a:gd name="T26" fmla="*/ 277 w 277"/>
                <a:gd name="T27" fmla="*/ 522 h 5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7" h="522">
                  <a:moveTo>
                    <a:pt x="277" y="0"/>
                  </a:moveTo>
                  <a:cubicBezTo>
                    <a:pt x="265" y="35"/>
                    <a:pt x="264" y="60"/>
                    <a:pt x="241" y="90"/>
                  </a:cubicBezTo>
                  <a:cubicBezTo>
                    <a:pt x="228" y="130"/>
                    <a:pt x="210" y="145"/>
                    <a:pt x="187" y="180"/>
                  </a:cubicBezTo>
                  <a:cubicBezTo>
                    <a:pt x="185" y="198"/>
                    <a:pt x="187" y="217"/>
                    <a:pt x="181" y="234"/>
                  </a:cubicBezTo>
                  <a:cubicBezTo>
                    <a:pt x="178" y="242"/>
                    <a:pt x="168" y="245"/>
                    <a:pt x="163" y="252"/>
                  </a:cubicBezTo>
                  <a:cubicBezTo>
                    <a:pt x="127" y="298"/>
                    <a:pt x="102" y="358"/>
                    <a:pt x="43" y="378"/>
                  </a:cubicBezTo>
                  <a:cubicBezTo>
                    <a:pt x="20" y="412"/>
                    <a:pt x="24" y="435"/>
                    <a:pt x="13" y="474"/>
                  </a:cubicBezTo>
                  <a:cubicBezTo>
                    <a:pt x="0" y="522"/>
                    <a:pt x="1" y="477"/>
                    <a:pt x="1" y="498"/>
                  </a:cubicBezTo>
                </a:path>
              </a:pathLst>
            </a:cu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d-ID"/>
            </a:p>
          </p:txBody>
        </p:sp>
      </p:grpSp>
      <p:sp>
        <p:nvSpPr>
          <p:cNvPr id="597005" name="Freeform 13"/>
          <p:cNvSpPr>
            <a:spLocks/>
          </p:cNvSpPr>
          <p:nvPr/>
        </p:nvSpPr>
        <p:spPr bwMode="auto">
          <a:xfrm>
            <a:off x="8162926" y="381001"/>
            <a:ext cx="2124075" cy="1533525"/>
          </a:xfrm>
          <a:custGeom>
            <a:avLst/>
            <a:gdLst>
              <a:gd name="T0" fmla="*/ 2147483647 w 1338"/>
              <a:gd name="T1" fmla="*/ 2147483647 h 966"/>
              <a:gd name="T2" fmla="*/ 0 w 1338"/>
              <a:gd name="T3" fmla="*/ 2147483647 h 966"/>
              <a:gd name="T4" fmla="*/ 2147483647 w 1338"/>
              <a:gd name="T5" fmla="*/ 2147483647 h 966"/>
              <a:gd name="T6" fmla="*/ 2147483647 w 1338"/>
              <a:gd name="T7" fmla="*/ 2147483647 h 966"/>
              <a:gd name="T8" fmla="*/ 2147483647 w 1338"/>
              <a:gd name="T9" fmla="*/ 2147483647 h 966"/>
              <a:gd name="T10" fmla="*/ 2147483647 w 1338"/>
              <a:gd name="T11" fmla="*/ 2147483647 h 966"/>
              <a:gd name="T12" fmla="*/ 2147483647 w 1338"/>
              <a:gd name="T13" fmla="*/ 2147483647 h 966"/>
              <a:gd name="T14" fmla="*/ 2147483647 w 1338"/>
              <a:gd name="T15" fmla="*/ 2147483647 h 966"/>
              <a:gd name="T16" fmla="*/ 2147483647 w 1338"/>
              <a:gd name="T17" fmla="*/ 2147483647 h 966"/>
              <a:gd name="T18" fmla="*/ 2147483647 w 1338"/>
              <a:gd name="T19" fmla="*/ 2147483647 h 966"/>
              <a:gd name="T20" fmla="*/ 2147483647 w 1338"/>
              <a:gd name="T21" fmla="*/ 2147483647 h 966"/>
              <a:gd name="T22" fmla="*/ 2147483647 w 1338"/>
              <a:gd name="T23" fmla="*/ 2147483647 h 966"/>
              <a:gd name="T24" fmla="*/ 2147483647 w 1338"/>
              <a:gd name="T25" fmla="*/ 2147483647 h 966"/>
              <a:gd name="T26" fmla="*/ 2147483647 w 1338"/>
              <a:gd name="T27" fmla="*/ 2147483647 h 966"/>
              <a:gd name="T28" fmla="*/ 2147483647 w 1338"/>
              <a:gd name="T29" fmla="*/ 2147483647 h 966"/>
              <a:gd name="T30" fmla="*/ 2147483647 w 1338"/>
              <a:gd name="T31" fmla="*/ 2147483647 h 966"/>
              <a:gd name="T32" fmla="*/ 2147483647 w 1338"/>
              <a:gd name="T33" fmla="*/ 2147483647 h 966"/>
              <a:gd name="T34" fmla="*/ 2147483647 w 1338"/>
              <a:gd name="T35" fmla="*/ 2147483647 h 966"/>
              <a:gd name="T36" fmla="*/ 2147483647 w 1338"/>
              <a:gd name="T37" fmla="*/ 2147483647 h 966"/>
              <a:gd name="T38" fmla="*/ 2147483647 w 1338"/>
              <a:gd name="T39" fmla="*/ 2147483647 h 966"/>
              <a:gd name="T40" fmla="*/ 2147483647 w 1338"/>
              <a:gd name="T41" fmla="*/ 2147483647 h 966"/>
              <a:gd name="T42" fmla="*/ 2147483647 w 1338"/>
              <a:gd name="T43" fmla="*/ 2147483647 h 966"/>
              <a:gd name="T44" fmla="*/ 2147483647 w 1338"/>
              <a:gd name="T45" fmla="*/ 2147483647 h 966"/>
              <a:gd name="T46" fmla="*/ 2147483647 w 1338"/>
              <a:gd name="T47" fmla="*/ 2147483647 h 966"/>
              <a:gd name="T48" fmla="*/ 2147483647 w 1338"/>
              <a:gd name="T49" fmla="*/ 2147483647 h 966"/>
              <a:gd name="T50" fmla="*/ 2147483647 w 1338"/>
              <a:gd name="T51" fmla="*/ 2147483647 h 966"/>
              <a:gd name="T52" fmla="*/ 2147483647 w 1338"/>
              <a:gd name="T53" fmla="*/ 2147483647 h 966"/>
              <a:gd name="T54" fmla="*/ 2147483647 w 1338"/>
              <a:gd name="T55" fmla="*/ 2147483647 h 966"/>
              <a:gd name="T56" fmla="*/ 2147483647 w 1338"/>
              <a:gd name="T57" fmla="*/ 0 h 9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338"/>
              <a:gd name="T88" fmla="*/ 0 h 966"/>
              <a:gd name="T89" fmla="*/ 1338 w 1338"/>
              <a:gd name="T90" fmla="*/ 966 h 96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338" h="966">
                <a:moveTo>
                  <a:pt x="96" y="966"/>
                </a:moveTo>
                <a:cubicBezTo>
                  <a:pt x="67" y="937"/>
                  <a:pt x="30" y="936"/>
                  <a:pt x="0" y="906"/>
                </a:cubicBezTo>
                <a:cubicBezTo>
                  <a:pt x="17" y="880"/>
                  <a:pt x="9" y="858"/>
                  <a:pt x="36" y="840"/>
                </a:cubicBezTo>
                <a:cubicBezTo>
                  <a:pt x="38" y="824"/>
                  <a:pt x="33" y="805"/>
                  <a:pt x="42" y="792"/>
                </a:cubicBezTo>
                <a:cubicBezTo>
                  <a:pt x="49" y="782"/>
                  <a:pt x="78" y="780"/>
                  <a:pt x="78" y="780"/>
                </a:cubicBezTo>
                <a:cubicBezTo>
                  <a:pt x="84" y="763"/>
                  <a:pt x="78" y="740"/>
                  <a:pt x="90" y="726"/>
                </a:cubicBezTo>
                <a:cubicBezTo>
                  <a:pt x="98" y="716"/>
                  <a:pt x="114" y="718"/>
                  <a:pt x="126" y="714"/>
                </a:cubicBezTo>
                <a:cubicBezTo>
                  <a:pt x="138" y="710"/>
                  <a:pt x="162" y="702"/>
                  <a:pt x="162" y="702"/>
                </a:cubicBezTo>
                <a:cubicBezTo>
                  <a:pt x="202" y="676"/>
                  <a:pt x="244" y="653"/>
                  <a:pt x="282" y="624"/>
                </a:cubicBezTo>
                <a:cubicBezTo>
                  <a:pt x="287" y="620"/>
                  <a:pt x="256" y="638"/>
                  <a:pt x="288" y="606"/>
                </a:cubicBezTo>
                <a:cubicBezTo>
                  <a:pt x="318" y="596"/>
                  <a:pt x="350" y="592"/>
                  <a:pt x="378" y="576"/>
                </a:cubicBezTo>
                <a:cubicBezTo>
                  <a:pt x="385" y="572"/>
                  <a:pt x="379" y="559"/>
                  <a:pt x="384" y="552"/>
                </a:cubicBezTo>
                <a:cubicBezTo>
                  <a:pt x="388" y="546"/>
                  <a:pt x="396" y="544"/>
                  <a:pt x="402" y="540"/>
                </a:cubicBezTo>
                <a:cubicBezTo>
                  <a:pt x="406" y="520"/>
                  <a:pt x="407" y="499"/>
                  <a:pt x="414" y="480"/>
                </a:cubicBezTo>
                <a:cubicBezTo>
                  <a:pt x="417" y="472"/>
                  <a:pt x="427" y="469"/>
                  <a:pt x="432" y="462"/>
                </a:cubicBezTo>
                <a:cubicBezTo>
                  <a:pt x="465" y="416"/>
                  <a:pt x="501" y="447"/>
                  <a:pt x="540" y="426"/>
                </a:cubicBezTo>
                <a:cubicBezTo>
                  <a:pt x="617" y="385"/>
                  <a:pt x="604" y="392"/>
                  <a:pt x="648" y="348"/>
                </a:cubicBezTo>
                <a:cubicBezTo>
                  <a:pt x="659" y="316"/>
                  <a:pt x="670" y="314"/>
                  <a:pt x="702" y="306"/>
                </a:cubicBezTo>
                <a:cubicBezTo>
                  <a:pt x="726" y="300"/>
                  <a:pt x="774" y="288"/>
                  <a:pt x="774" y="288"/>
                </a:cubicBezTo>
                <a:cubicBezTo>
                  <a:pt x="804" y="292"/>
                  <a:pt x="834" y="299"/>
                  <a:pt x="864" y="300"/>
                </a:cubicBezTo>
                <a:cubicBezTo>
                  <a:pt x="897" y="302"/>
                  <a:pt x="910" y="288"/>
                  <a:pt x="936" y="276"/>
                </a:cubicBezTo>
                <a:cubicBezTo>
                  <a:pt x="953" y="268"/>
                  <a:pt x="974" y="269"/>
                  <a:pt x="990" y="258"/>
                </a:cubicBezTo>
                <a:cubicBezTo>
                  <a:pt x="1002" y="250"/>
                  <a:pt x="1008" y="229"/>
                  <a:pt x="1026" y="234"/>
                </a:cubicBezTo>
                <a:cubicBezTo>
                  <a:pt x="1073" y="152"/>
                  <a:pt x="1031" y="198"/>
                  <a:pt x="1182" y="186"/>
                </a:cubicBezTo>
                <a:cubicBezTo>
                  <a:pt x="1227" y="183"/>
                  <a:pt x="1265" y="157"/>
                  <a:pt x="1296" y="126"/>
                </a:cubicBezTo>
                <a:cubicBezTo>
                  <a:pt x="1298" y="116"/>
                  <a:pt x="1297" y="105"/>
                  <a:pt x="1302" y="96"/>
                </a:cubicBezTo>
                <a:cubicBezTo>
                  <a:pt x="1311" y="82"/>
                  <a:pt x="1338" y="60"/>
                  <a:pt x="1338" y="60"/>
                </a:cubicBezTo>
                <a:cubicBezTo>
                  <a:pt x="1331" y="40"/>
                  <a:pt x="1332" y="48"/>
                  <a:pt x="1332" y="36"/>
                </a:cubicBezTo>
                <a:lnTo>
                  <a:pt x="1338" y="0"/>
                </a:ln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597006" name="Freeform 14"/>
          <p:cNvSpPr>
            <a:spLocks/>
          </p:cNvSpPr>
          <p:nvPr/>
        </p:nvSpPr>
        <p:spPr bwMode="auto">
          <a:xfrm>
            <a:off x="8515351" y="9526"/>
            <a:ext cx="1381125" cy="1781175"/>
          </a:xfrm>
          <a:custGeom>
            <a:avLst/>
            <a:gdLst>
              <a:gd name="T0" fmla="*/ 0 w 870"/>
              <a:gd name="T1" fmla="*/ 2147483647 h 1122"/>
              <a:gd name="T2" fmla="*/ 2147483647 w 870"/>
              <a:gd name="T3" fmla="*/ 2147483647 h 1122"/>
              <a:gd name="T4" fmla="*/ 2147483647 w 870"/>
              <a:gd name="T5" fmla="*/ 2147483647 h 1122"/>
              <a:gd name="T6" fmla="*/ 2147483647 w 870"/>
              <a:gd name="T7" fmla="*/ 2147483647 h 1122"/>
              <a:gd name="T8" fmla="*/ 2147483647 w 870"/>
              <a:gd name="T9" fmla="*/ 2147483647 h 1122"/>
              <a:gd name="T10" fmla="*/ 2147483647 w 870"/>
              <a:gd name="T11" fmla="*/ 2147483647 h 1122"/>
              <a:gd name="T12" fmla="*/ 2147483647 w 870"/>
              <a:gd name="T13" fmla="*/ 2147483647 h 1122"/>
              <a:gd name="T14" fmla="*/ 2147483647 w 870"/>
              <a:gd name="T15" fmla="*/ 2147483647 h 1122"/>
              <a:gd name="T16" fmla="*/ 2147483647 w 870"/>
              <a:gd name="T17" fmla="*/ 2147483647 h 1122"/>
              <a:gd name="T18" fmla="*/ 2147483647 w 870"/>
              <a:gd name="T19" fmla="*/ 2147483647 h 1122"/>
              <a:gd name="T20" fmla="*/ 2147483647 w 870"/>
              <a:gd name="T21" fmla="*/ 2147483647 h 1122"/>
              <a:gd name="T22" fmla="*/ 2147483647 w 870"/>
              <a:gd name="T23" fmla="*/ 2147483647 h 1122"/>
              <a:gd name="T24" fmla="*/ 2147483647 w 870"/>
              <a:gd name="T25" fmla="*/ 2147483647 h 1122"/>
              <a:gd name="T26" fmla="*/ 2147483647 w 870"/>
              <a:gd name="T27" fmla="*/ 2147483647 h 1122"/>
              <a:gd name="T28" fmla="*/ 2147483647 w 870"/>
              <a:gd name="T29" fmla="*/ 2147483647 h 1122"/>
              <a:gd name="T30" fmla="*/ 2147483647 w 870"/>
              <a:gd name="T31" fmla="*/ 2147483647 h 1122"/>
              <a:gd name="T32" fmla="*/ 2147483647 w 870"/>
              <a:gd name="T33" fmla="*/ 2147483647 h 1122"/>
              <a:gd name="T34" fmla="*/ 2147483647 w 870"/>
              <a:gd name="T35" fmla="*/ 2147483647 h 1122"/>
              <a:gd name="T36" fmla="*/ 2147483647 w 870"/>
              <a:gd name="T37" fmla="*/ 2147483647 h 11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70"/>
              <a:gd name="T58" fmla="*/ 0 h 1122"/>
              <a:gd name="T59" fmla="*/ 870 w 870"/>
              <a:gd name="T60" fmla="*/ 1122 h 112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70" h="1122">
                <a:moveTo>
                  <a:pt x="0" y="114"/>
                </a:moveTo>
                <a:cubicBezTo>
                  <a:pt x="28" y="105"/>
                  <a:pt x="57" y="102"/>
                  <a:pt x="84" y="90"/>
                </a:cubicBezTo>
                <a:cubicBezTo>
                  <a:pt x="91" y="87"/>
                  <a:pt x="95" y="81"/>
                  <a:pt x="102" y="78"/>
                </a:cubicBezTo>
                <a:cubicBezTo>
                  <a:pt x="114" y="73"/>
                  <a:pt x="126" y="70"/>
                  <a:pt x="138" y="66"/>
                </a:cubicBezTo>
                <a:cubicBezTo>
                  <a:pt x="159" y="59"/>
                  <a:pt x="161" y="41"/>
                  <a:pt x="180" y="30"/>
                </a:cubicBezTo>
                <a:cubicBezTo>
                  <a:pt x="191" y="23"/>
                  <a:pt x="148" y="0"/>
                  <a:pt x="216" y="18"/>
                </a:cubicBezTo>
                <a:cubicBezTo>
                  <a:pt x="433" y="47"/>
                  <a:pt x="337" y="28"/>
                  <a:pt x="432" y="60"/>
                </a:cubicBezTo>
                <a:cubicBezTo>
                  <a:pt x="471" y="99"/>
                  <a:pt x="506" y="121"/>
                  <a:pt x="558" y="138"/>
                </a:cubicBezTo>
                <a:cubicBezTo>
                  <a:pt x="575" y="155"/>
                  <a:pt x="594" y="172"/>
                  <a:pt x="612" y="186"/>
                </a:cubicBezTo>
                <a:cubicBezTo>
                  <a:pt x="623" y="195"/>
                  <a:pt x="648" y="210"/>
                  <a:pt x="648" y="210"/>
                </a:cubicBezTo>
                <a:cubicBezTo>
                  <a:pt x="684" y="264"/>
                  <a:pt x="617" y="356"/>
                  <a:pt x="684" y="378"/>
                </a:cubicBezTo>
                <a:cubicBezTo>
                  <a:pt x="714" y="422"/>
                  <a:pt x="699" y="402"/>
                  <a:pt x="726" y="438"/>
                </a:cubicBezTo>
                <a:cubicBezTo>
                  <a:pt x="737" y="472"/>
                  <a:pt x="728" y="452"/>
                  <a:pt x="768" y="492"/>
                </a:cubicBezTo>
                <a:cubicBezTo>
                  <a:pt x="774" y="498"/>
                  <a:pt x="786" y="510"/>
                  <a:pt x="786" y="510"/>
                </a:cubicBezTo>
                <a:cubicBezTo>
                  <a:pt x="805" y="568"/>
                  <a:pt x="770" y="624"/>
                  <a:pt x="792" y="690"/>
                </a:cubicBezTo>
                <a:cubicBezTo>
                  <a:pt x="797" y="778"/>
                  <a:pt x="790" y="825"/>
                  <a:pt x="858" y="876"/>
                </a:cubicBezTo>
                <a:cubicBezTo>
                  <a:pt x="870" y="912"/>
                  <a:pt x="864" y="877"/>
                  <a:pt x="840" y="918"/>
                </a:cubicBezTo>
                <a:cubicBezTo>
                  <a:pt x="833" y="929"/>
                  <a:pt x="832" y="942"/>
                  <a:pt x="828" y="954"/>
                </a:cubicBezTo>
                <a:cubicBezTo>
                  <a:pt x="836" y="1010"/>
                  <a:pt x="840" y="1065"/>
                  <a:pt x="840" y="1122"/>
                </a:cubicBez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597007" name="Oval 15"/>
          <p:cNvSpPr>
            <a:spLocks noChangeArrowheads="1"/>
          </p:cNvSpPr>
          <p:nvPr/>
        </p:nvSpPr>
        <p:spPr bwMode="auto">
          <a:xfrm>
            <a:off x="5029200" y="48006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1A</a:t>
            </a:r>
          </a:p>
        </p:txBody>
      </p:sp>
      <p:sp>
        <p:nvSpPr>
          <p:cNvPr id="597008" name="Oval 16"/>
          <p:cNvSpPr>
            <a:spLocks noChangeArrowheads="1"/>
          </p:cNvSpPr>
          <p:nvPr/>
        </p:nvSpPr>
        <p:spPr bwMode="auto">
          <a:xfrm>
            <a:off x="8839200" y="1981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1A</a:t>
            </a:r>
          </a:p>
        </p:txBody>
      </p:sp>
      <p:sp>
        <p:nvSpPr>
          <p:cNvPr id="597009" name="Oval 17"/>
          <p:cNvSpPr>
            <a:spLocks noChangeArrowheads="1"/>
          </p:cNvSpPr>
          <p:nvPr/>
        </p:nvSpPr>
        <p:spPr bwMode="auto">
          <a:xfrm>
            <a:off x="5776913" y="3824288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1A</a:t>
            </a:r>
          </a:p>
        </p:txBody>
      </p:sp>
      <p:sp>
        <p:nvSpPr>
          <p:cNvPr id="597010" name="Oval 18"/>
          <p:cNvSpPr>
            <a:spLocks noChangeArrowheads="1"/>
          </p:cNvSpPr>
          <p:nvPr/>
        </p:nvSpPr>
        <p:spPr bwMode="auto">
          <a:xfrm>
            <a:off x="6357938" y="268605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1A</a:t>
            </a:r>
          </a:p>
        </p:txBody>
      </p:sp>
      <p:sp>
        <p:nvSpPr>
          <p:cNvPr id="597011" name="Oval 19"/>
          <p:cNvSpPr>
            <a:spLocks noChangeArrowheads="1"/>
          </p:cNvSpPr>
          <p:nvPr/>
        </p:nvSpPr>
        <p:spPr bwMode="auto">
          <a:xfrm>
            <a:off x="9901238" y="457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597012" name="Oval 20"/>
          <p:cNvSpPr>
            <a:spLocks noChangeArrowheads="1"/>
          </p:cNvSpPr>
          <p:nvPr/>
        </p:nvSpPr>
        <p:spPr bwMode="auto">
          <a:xfrm>
            <a:off x="8396288" y="12954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597013" name="Oval 21"/>
          <p:cNvSpPr>
            <a:spLocks noChangeArrowheads="1"/>
          </p:cNvSpPr>
          <p:nvPr/>
        </p:nvSpPr>
        <p:spPr bwMode="auto">
          <a:xfrm>
            <a:off x="7696200" y="22098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51</a:t>
            </a:r>
          </a:p>
        </p:txBody>
      </p:sp>
      <p:sp>
        <p:nvSpPr>
          <p:cNvPr id="597014" name="Oval 22"/>
          <p:cNvSpPr>
            <a:spLocks noChangeArrowheads="1"/>
          </p:cNvSpPr>
          <p:nvPr/>
        </p:nvSpPr>
        <p:spPr bwMode="auto">
          <a:xfrm>
            <a:off x="7072313" y="457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597015" name="Oval 23"/>
          <p:cNvSpPr>
            <a:spLocks noChangeArrowheads="1"/>
          </p:cNvSpPr>
          <p:nvPr/>
        </p:nvSpPr>
        <p:spPr bwMode="auto">
          <a:xfrm>
            <a:off x="7315200" y="7620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597016" name="Freeform 24"/>
          <p:cNvSpPr>
            <a:spLocks/>
          </p:cNvSpPr>
          <p:nvPr/>
        </p:nvSpPr>
        <p:spPr bwMode="auto">
          <a:xfrm>
            <a:off x="4800600" y="1349375"/>
            <a:ext cx="2311400" cy="623888"/>
          </a:xfrm>
          <a:custGeom>
            <a:avLst/>
            <a:gdLst>
              <a:gd name="T0" fmla="*/ 2147483647 w 1456"/>
              <a:gd name="T1" fmla="*/ 2147483647 h 393"/>
              <a:gd name="T2" fmla="*/ 2147483647 w 1456"/>
              <a:gd name="T3" fmla="*/ 2147483647 h 393"/>
              <a:gd name="T4" fmla="*/ 2147483647 w 1456"/>
              <a:gd name="T5" fmla="*/ 2147483647 h 393"/>
              <a:gd name="T6" fmla="*/ 2147483647 w 1456"/>
              <a:gd name="T7" fmla="*/ 2147483647 h 393"/>
              <a:gd name="T8" fmla="*/ 2147483647 w 1456"/>
              <a:gd name="T9" fmla="*/ 2147483647 h 393"/>
              <a:gd name="T10" fmla="*/ 2147483647 w 1456"/>
              <a:gd name="T11" fmla="*/ 2147483647 h 393"/>
              <a:gd name="T12" fmla="*/ 2147483647 w 1456"/>
              <a:gd name="T13" fmla="*/ 2147483647 h 393"/>
              <a:gd name="T14" fmla="*/ 2147483647 w 1456"/>
              <a:gd name="T15" fmla="*/ 2147483647 h 393"/>
              <a:gd name="T16" fmla="*/ 2147483647 w 1456"/>
              <a:gd name="T17" fmla="*/ 2147483647 h 393"/>
              <a:gd name="T18" fmla="*/ 2147483647 w 1456"/>
              <a:gd name="T19" fmla="*/ 2147483647 h 393"/>
              <a:gd name="T20" fmla="*/ 2147483647 w 1456"/>
              <a:gd name="T21" fmla="*/ 2147483647 h 393"/>
              <a:gd name="T22" fmla="*/ 2147483647 w 1456"/>
              <a:gd name="T23" fmla="*/ 0 h 393"/>
              <a:gd name="T24" fmla="*/ 0 w 1456"/>
              <a:gd name="T25" fmla="*/ 2147483647 h 3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56"/>
              <a:gd name="T40" fmla="*/ 0 h 393"/>
              <a:gd name="T41" fmla="*/ 1456 w 1456"/>
              <a:gd name="T42" fmla="*/ 393 h 39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56" h="393">
                <a:moveTo>
                  <a:pt x="1456" y="393"/>
                </a:moveTo>
                <a:cubicBezTo>
                  <a:pt x="1427" y="372"/>
                  <a:pt x="1392" y="362"/>
                  <a:pt x="1365" y="339"/>
                </a:cubicBezTo>
                <a:cubicBezTo>
                  <a:pt x="1300" y="282"/>
                  <a:pt x="1345" y="301"/>
                  <a:pt x="1291" y="284"/>
                </a:cubicBezTo>
                <a:cubicBezTo>
                  <a:pt x="1247" y="249"/>
                  <a:pt x="1218" y="216"/>
                  <a:pt x="1163" y="201"/>
                </a:cubicBezTo>
                <a:cubicBezTo>
                  <a:pt x="1052" y="208"/>
                  <a:pt x="1029" y="208"/>
                  <a:pt x="944" y="229"/>
                </a:cubicBezTo>
                <a:cubicBezTo>
                  <a:pt x="889" y="226"/>
                  <a:pt x="779" y="220"/>
                  <a:pt x="779" y="220"/>
                </a:cubicBezTo>
                <a:lnTo>
                  <a:pt x="528" y="158"/>
                </a:lnTo>
                <a:cubicBezTo>
                  <a:pt x="480" y="142"/>
                  <a:pt x="434" y="120"/>
                  <a:pt x="384" y="110"/>
                </a:cubicBezTo>
                <a:cubicBezTo>
                  <a:pt x="325" y="98"/>
                  <a:pt x="261" y="109"/>
                  <a:pt x="203" y="92"/>
                </a:cubicBezTo>
                <a:cubicBezTo>
                  <a:pt x="182" y="86"/>
                  <a:pt x="176" y="58"/>
                  <a:pt x="158" y="46"/>
                </a:cubicBezTo>
                <a:cubicBezTo>
                  <a:pt x="140" y="34"/>
                  <a:pt x="124" y="16"/>
                  <a:pt x="103" y="9"/>
                </a:cubicBezTo>
                <a:cubicBezTo>
                  <a:pt x="94" y="6"/>
                  <a:pt x="75" y="0"/>
                  <a:pt x="75" y="0"/>
                </a:cubicBezTo>
                <a:lnTo>
                  <a:pt x="0" y="254"/>
                </a:ln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597017" name="Freeform 25"/>
          <p:cNvSpPr>
            <a:spLocks/>
          </p:cNvSpPr>
          <p:nvPr/>
        </p:nvSpPr>
        <p:spPr bwMode="auto">
          <a:xfrm>
            <a:off x="5283201" y="1"/>
            <a:ext cx="1363663" cy="1654175"/>
          </a:xfrm>
          <a:custGeom>
            <a:avLst/>
            <a:gdLst>
              <a:gd name="T0" fmla="*/ 2147483647 w 859"/>
              <a:gd name="T1" fmla="*/ 2147483647 h 1042"/>
              <a:gd name="T2" fmla="*/ 2147483647 w 859"/>
              <a:gd name="T3" fmla="*/ 2147483647 h 1042"/>
              <a:gd name="T4" fmla="*/ 2147483647 w 859"/>
              <a:gd name="T5" fmla="*/ 2147483647 h 1042"/>
              <a:gd name="T6" fmla="*/ 2147483647 w 859"/>
              <a:gd name="T7" fmla="*/ 2147483647 h 1042"/>
              <a:gd name="T8" fmla="*/ 2147483647 w 859"/>
              <a:gd name="T9" fmla="*/ 2147483647 h 1042"/>
              <a:gd name="T10" fmla="*/ 2147483647 w 859"/>
              <a:gd name="T11" fmla="*/ 2147483647 h 1042"/>
              <a:gd name="T12" fmla="*/ 2147483647 w 859"/>
              <a:gd name="T13" fmla="*/ 2147483647 h 1042"/>
              <a:gd name="T14" fmla="*/ 2147483647 w 859"/>
              <a:gd name="T15" fmla="*/ 2147483647 h 1042"/>
              <a:gd name="T16" fmla="*/ 2147483647 w 859"/>
              <a:gd name="T17" fmla="*/ 2147483647 h 1042"/>
              <a:gd name="T18" fmla="*/ 2147483647 w 859"/>
              <a:gd name="T19" fmla="*/ 2147483647 h 1042"/>
              <a:gd name="T20" fmla="*/ 2147483647 w 859"/>
              <a:gd name="T21" fmla="*/ 2147483647 h 1042"/>
              <a:gd name="T22" fmla="*/ 2147483647 w 859"/>
              <a:gd name="T23" fmla="*/ 2147483647 h 1042"/>
              <a:gd name="T24" fmla="*/ 2147483647 w 859"/>
              <a:gd name="T25" fmla="*/ 2147483647 h 1042"/>
              <a:gd name="T26" fmla="*/ 2147483647 w 859"/>
              <a:gd name="T27" fmla="*/ 2147483647 h 1042"/>
              <a:gd name="T28" fmla="*/ 0 w 859"/>
              <a:gd name="T29" fmla="*/ 0 h 104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59"/>
              <a:gd name="T46" fmla="*/ 0 h 1042"/>
              <a:gd name="T47" fmla="*/ 859 w 859"/>
              <a:gd name="T48" fmla="*/ 1042 h 104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59" h="1042">
                <a:moveTo>
                  <a:pt x="859" y="1042"/>
                </a:moveTo>
                <a:cubicBezTo>
                  <a:pt x="819" y="1015"/>
                  <a:pt x="795" y="973"/>
                  <a:pt x="768" y="933"/>
                </a:cubicBezTo>
                <a:cubicBezTo>
                  <a:pt x="765" y="905"/>
                  <a:pt x="775" y="873"/>
                  <a:pt x="759" y="850"/>
                </a:cubicBezTo>
                <a:cubicBezTo>
                  <a:pt x="748" y="835"/>
                  <a:pt x="720" y="850"/>
                  <a:pt x="704" y="841"/>
                </a:cubicBezTo>
                <a:cubicBezTo>
                  <a:pt x="696" y="836"/>
                  <a:pt x="699" y="823"/>
                  <a:pt x="695" y="814"/>
                </a:cubicBezTo>
                <a:cubicBezTo>
                  <a:pt x="687" y="798"/>
                  <a:pt x="673" y="792"/>
                  <a:pt x="667" y="768"/>
                </a:cubicBezTo>
                <a:lnTo>
                  <a:pt x="608" y="672"/>
                </a:lnTo>
                <a:lnTo>
                  <a:pt x="560" y="480"/>
                </a:lnTo>
                <a:lnTo>
                  <a:pt x="512" y="288"/>
                </a:lnTo>
                <a:lnTo>
                  <a:pt x="416" y="192"/>
                </a:lnTo>
                <a:lnTo>
                  <a:pt x="224" y="96"/>
                </a:lnTo>
                <a:cubicBezTo>
                  <a:pt x="102" y="54"/>
                  <a:pt x="265" y="115"/>
                  <a:pt x="146" y="55"/>
                </a:cubicBezTo>
                <a:cubicBezTo>
                  <a:pt x="138" y="51"/>
                  <a:pt x="174" y="71"/>
                  <a:pt x="165" y="73"/>
                </a:cubicBezTo>
                <a:cubicBezTo>
                  <a:pt x="144" y="77"/>
                  <a:pt x="122" y="67"/>
                  <a:pt x="101" y="64"/>
                </a:cubicBezTo>
                <a:cubicBezTo>
                  <a:pt x="68" y="42"/>
                  <a:pt x="36" y="18"/>
                  <a:pt x="0" y="0"/>
                </a:cubicBez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597018" name="Oval 26"/>
          <p:cNvSpPr>
            <a:spLocks noChangeArrowheads="1"/>
          </p:cNvSpPr>
          <p:nvPr/>
        </p:nvSpPr>
        <p:spPr bwMode="auto">
          <a:xfrm>
            <a:off x="6781800" y="16764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22</a:t>
            </a:r>
          </a:p>
        </p:txBody>
      </p:sp>
      <p:sp>
        <p:nvSpPr>
          <p:cNvPr id="597019" name="Oval 27"/>
          <p:cNvSpPr>
            <a:spLocks noChangeArrowheads="1"/>
          </p:cNvSpPr>
          <p:nvPr/>
        </p:nvSpPr>
        <p:spPr bwMode="auto">
          <a:xfrm>
            <a:off x="6324600" y="1219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22B</a:t>
            </a:r>
          </a:p>
        </p:txBody>
      </p:sp>
      <p:sp>
        <p:nvSpPr>
          <p:cNvPr id="597020" name="Oval 28"/>
          <p:cNvSpPr>
            <a:spLocks noChangeArrowheads="1"/>
          </p:cNvSpPr>
          <p:nvPr/>
        </p:nvSpPr>
        <p:spPr bwMode="auto">
          <a:xfrm>
            <a:off x="9677400" y="12954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28</a:t>
            </a:r>
          </a:p>
        </p:txBody>
      </p:sp>
      <p:sp>
        <p:nvSpPr>
          <p:cNvPr id="597021" name="Oval 29"/>
          <p:cNvSpPr>
            <a:spLocks noChangeArrowheads="1"/>
          </p:cNvSpPr>
          <p:nvPr/>
        </p:nvSpPr>
        <p:spPr bwMode="auto">
          <a:xfrm>
            <a:off x="9372600" y="138113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28</a:t>
            </a:r>
          </a:p>
        </p:txBody>
      </p:sp>
      <p:sp>
        <p:nvSpPr>
          <p:cNvPr id="597022" name="Oval 30"/>
          <p:cNvSpPr>
            <a:spLocks noChangeArrowheads="1"/>
          </p:cNvSpPr>
          <p:nvPr/>
        </p:nvSpPr>
        <p:spPr bwMode="auto">
          <a:xfrm>
            <a:off x="8077200" y="76200"/>
            <a:ext cx="609600" cy="6096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400" b="1" baseline="4000">
                <a:solidFill>
                  <a:srgbClr val="FF0066"/>
                </a:solidFill>
                <a:latin typeface="Arial" panose="020B0604020202020204" pitchFamily="34" charset="0"/>
              </a:rPr>
              <a:t>ĐƯỜNG</a:t>
            </a:r>
            <a:endParaRPr lang="en-US" sz="1400" b="1">
              <a:solidFill>
                <a:srgbClr val="FF0066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400" b="1">
                <a:solidFill>
                  <a:srgbClr val="FF0066"/>
                </a:solidFill>
                <a:latin typeface="Arial" panose="020B0604020202020204" pitchFamily="34" charset="0"/>
              </a:rPr>
              <a:t>HCM</a:t>
            </a:r>
          </a:p>
        </p:txBody>
      </p:sp>
      <p:sp>
        <p:nvSpPr>
          <p:cNvPr id="14364" name="Line 31"/>
          <p:cNvSpPr>
            <a:spLocks noChangeShapeType="1"/>
          </p:cNvSpPr>
          <p:nvPr/>
        </p:nvSpPr>
        <p:spPr bwMode="auto">
          <a:xfrm>
            <a:off x="8458200" y="4648200"/>
            <a:ext cx="5334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4365" name="Line 32"/>
          <p:cNvSpPr>
            <a:spLocks noChangeShapeType="1"/>
          </p:cNvSpPr>
          <p:nvPr/>
        </p:nvSpPr>
        <p:spPr bwMode="auto">
          <a:xfrm flipH="1">
            <a:off x="8458200" y="4862513"/>
            <a:ext cx="533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4366" name="Text Box 33"/>
          <p:cNvSpPr txBox="1">
            <a:spLocks noChangeArrowheads="1"/>
          </p:cNvSpPr>
          <p:nvPr/>
        </p:nvSpPr>
        <p:spPr bwMode="auto">
          <a:xfrm>
            <a:off x="1600200" y="106364"/>
            <a:ext cx="2209800" cy="57943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Đường ô tô</a:t>
            </a:r>
          </a:p>
        </p:txBody>
      </p:sp>
      <p:pic>
        <p:nvPicPr>
          <p:cNvPr id="597026" name="Picture 34" descr="morning_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2286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766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7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7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9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59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7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97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97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59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97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97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97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97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597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1000"/>
                                        <p:tgtEl>
                                          <p:spTgt spid="59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7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97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08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9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9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8" grpId="0" animBg="1"/>
      <p:bldP spid="596999" grpId="0" animBg="1"/>
      <p:bldP spid="597000" grpId="0" animBg="1"/>
      <p:bldP spid="597005" grpId="0" animBg="1"/>
      <p:bldP spid="597006" grpId="0" animBg="1"/>
      <p:bldP spid="597007" grpId="0" animBg="1"/>
      <p:bldP spid="597008" grpId="0" animBg="1"/>
      <p:bldP spid="597009" grpId="0" animBg="1"/>
      <p:bldP spid="597010" grpId="0" animBg="1"/>
      <p:bldP spid="597011" grpId="0" animBg="1"/>
      <p:bldP spid="597012" grpId="0" animBg="1"/>
      <p:bldP spid="597013" grpId="0" animBg="1"/>
      <p:bldP spid="597014" grpId="0" animBg="1"/>
      <p:bldP spid="597015" grpId="0" animBg="1"/>
      <p:bldP spid="597016" grpId="0" animBg="1"/>
      <p:bldP spid="597017" grpId="0" animBg="1"/>
      <p:bldP spid="597018" grpId="0" animBg="1"/>
      <p:bldP spid="597019" grpId="0" animBg="1"/>
      <p:bldP spid="597020" grpId="0" animBg="1"/>
      <p:bldP spid="597021" grpId="0" animBg="1"/>
      <p:bldP spid="5970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743201" y="1258958"/>
            <a:ext cx="9448799" cy="5367128"/>
            <a:chOff x="1365362" y="3004323"/>
            <a:chExt cx="6310086" cy="3552599"/>
          </a:xfrm>
        </p:grpSpPr>
        <p:grpSp>
          <p:nvGrpSpPr>
            <p:cNvPr id="7" name="Group 46"/>
            <p:cNvGrpSpPr>
              <a:grpSpLocks/>
            </p:cNvGrpSpPr>
            <p:nvPr/>
          </p:nvGrpSpPr>
          <p:grpSpPr bwMode="auto">
            <a:xfrm>
              <a:off x="1365362" y="3004323"/>
              <a:ext cx="6310086" cy="1748660"/>
              <a:chOff x="1728357" y="1304449"/>
              <a:chExt cx="5477985" cy="1518067"/>
            </a:xfrm>
          </p:grpSpPr>
          <p:grpSp>
            <p:nvGrpSpPr>
              <p:cNvPr id="17" name="Group 49"/>
              <p:cNvGrpSpPr>
                <a:grpSpLocks/>
              </p:cNvGrpSpPr>
              <p:nvPr/>
            </p:nvGrpSpPr>
            <p:grpSpPr bwMode="auto">
              <a:xfrm>
                <a:off x="1803761" y="1455304"/>
                <a:ext cx="5402581" cy="1367212"/>
                <a:chOff x="1803761" y="1455304"/>
                <a:chExt cx="5402581" cy="1367212"/>
              </a:xfrm>
            </p:grpSpPr>
            <p:pic>
              <p:nvPicPr>
                <p:cNvPr id="22" name="Picture 345" descr="shadow_1_m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2286492" y="1455304"/>
                  <a:ext cx="4640094" cy="1250224"/>
                </a:xfrm>
                <a:prstGeom prst="rect">
                  <a:avLst/>
                </a:prstGeom>
                <a:solidFill>
                  <a:schemeClr val="accent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3006294" y="1531391"/>
                  <a:ext cx="3829336" cy="61335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23000"/>
                        <a:lumOff val="77000"/>
                      </a:schemeClr>
                    </a:gs>
                    <a:gs pos="50000">
                      <a:schemeClr val="bg1">
                        <a:shade val="67500"/>
                        <a:satMod val="115000"/>
                        <a:lumMod val="33000"/>
                        <a:lumOff val="67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200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TÌNH HÌNH PHÁT TRIỂN KINH TẾ</a:t>
                  </a:r>
                </a:p>
              </p:txBody>
            </p:sp>
          </p:grpSp>
          <p:grpSp>
            <p:nvGrpSpPr>
              <p:cNvPr id="18" name="Group 50"/>
              <p:cNvGrpSpPr>
                <a:grpSpLocks/>
              </p:cNvGrpSpPr>
              <p:nvPr/>
            </p:nvGrpSpPr>
            <p:grpSpPr bwMode="auto">
              <a:xfrm>
                <a:off x="1728357" y="1304449"/>
                <a:ext cx="2001385" cy="1320641"/>
                <a:chOff x="1728357" y="1304449"/>
                <a:chExt cx="2001385" cy="1320641"/>
              </a:xfrm>
            </p:grpSpPr>
            <p:sp>
              <p:nvSpPr>
                <p:cNvPr id="19" name="Right Triangle 18"/>
                <p:cNvSpPr/>
                <p:nvPr/>
              </p:nvSpPr>
              <p:spPr>
                <a:xfrm flipH="1">
                  <a:off x="2114228" y="2473953"/>
                  <a:ext cx="172264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Right Triangle 19"/>
                <p:cNvSpPr/>
                <p:nvPr/>
              </p:nvSpPr>
              <p:spPr>
                <a:xfrm flipH="1">
                  <a:off x="3449616" y="1305057"/>
                  <a:ext cx="172263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Trapezoid 2"/>
                <p:cNvSpPr/>
                <p:nvPr/>
              </p:nvSpPr>
              <p:spPr>
                <a:xfrm rot="19191503">
                  <a:off x="1728357" y="1571091"/>
                  <a:ext cx="2001014" cy="464526"/>
                </a:xfrm>
                <a:custGeom>
                  <a:avLst/>
                  <a:gdLst>
                    <a:gd name="connsiteX0" fmla="*/ 0 w 1828800"/>
                    <a:gd name="connsiteY0" fmla="*/ 457200 h 457200"/>
                    <a:gd name="connsiteX1" fmla="*/ 114300 w 1828800"/>
                    <a:gd name="connsiteY1" fmla="*/ 0 h 457200"/>
                    <a:gd name="connsiteX2" fmla="*/ 1714500 w 1828800"/>
                    <a:gd name="connsiteY2" fmla="*/ 0 h 457200"/>
                    <a:gd name="connsiteX3" fmla="*/ 1828800 w 1828800"/>
                    <a:gd name="connsiteY3" fmla="*/ 457200 h 457200"/>
                    <a:gd name="connsiteX4" fmla="*/ 0 w 1828800"/>
                    <a:gd name="connsiteY4" fmla="*/ 457200 h 457200"/>
                    <a:gd name="connsiteX0" fmla="*/ 0 w 1828800"/>
                    <a:gd name="connsiteY0" fmla="*/ 463642 h 463642"/>
                    <a:gd name="connsiteX1" fmla="*/ 402156 w 1828800"/>
                    <a:gd name="connsiteY1" fmla="*/ 0 h 463642"/>
                    <a:gd name="connsiteX2" fmla="*/ 1714500 w 1828800"/>
                    <a:gd name="connsiteY2" fmla="*/ 6442 h 463642"/>
                    <a:gd name="connsiteX3" fmla="*/ 1828800 w 1828800"/>
                    <a:gd name="connsiteY3" fmla="*/ 463642 h 463642"/>
                    <a:gd name="connsiteX4" fmla="*/ 0 w 1828800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714500 w 2001385"/>
                    <a:gd name="connsiteY2" fmla="*/ 6442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514076 w 2001385"/>
                    <a:gd name="connsiteY2" fmla="*/ 7706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385" h="463642">
                      <a:moveTo>
                        <a:pt x="0" y="463642"/>
                      </a:moveTo>
                      <a:lnTo>
                        <a:pt x="402156" y="0"/>
                      </a:lnTo>
                      <a:lnTo>
                        <a:pt x="1514076" y="7706"/>
                      </a:lnTo>
                      <a:lnTo>
                        <a:pt x="2001385" y="426441"/>
                      </a:lnTo>
                      <a:lnTo>
                        <a:pt x="0" y="4636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67000"/>
                        <a:lumOff val="33000"/>
                      </a:schemeClr>
                    </a:gs>
                    <a:gs pos="42000">
                      <a:schemeClr val="bg1">
                        <a:shade val="67500"/>
                        <a:satMod val="115000"/>
                        <a:lumMod val="38000"/>
                        <a:lumOff val="62000"/>
                      </a:schemeClr>
                    </a:gs>
                    <a:gs pos="84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3600000" scaled="0"/>
                  <a:tileRect/>
                </a:gradFill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800" b="1" dirty="0" err="1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Phần</a:t>
                  </a:r>
                  <a:r>
                    <a:rPr lang="en-US" sz="2800" b="1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IV</a:t>
                  </a:r>
                  <a:endPara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8" name="Group 63"/>
            <p:cNvGrpSpPr>
              <a:grpSpLocks/>
            </p:cNvGrpSpPr>
            <p:nvPr/>
          </p:nvGrpSpPr>
          <p:grpSpPr bwMode="auto">
            <a:xfrm>
              <a:off x="1381212" y="4808760"/>
              <a:ext cx="6294236" cy="1748162"/>
              <a:chOff x="1742117" y="1304881"/>
              <a:chExt cx="5464225" cy="1517635"/>
            </a:xfrm>
          </p:grpSpPr>
          <p:grpSp>
            <p:nvGrpSpPr>
              <p:cNvPr id="9" name="Group 67"/>
              <p:cNvGrpSpPr>
                <a:grpSpLocks/>
              </p:cNvGrpSpPr>
              <p:nvPr/>
            </p:nvGrpSpPr>
            <p:grpSpPr bwMode="auto">
              <a:xfrm>
                <a:off x="1803761" y="1455127"/>
                <a:ext cx="5402581" cy="1367389"/>
                <a:chOff x="1803761" y="1455127"/>
                <a:chExt cx="5402581" cy="1367389"/>
              </a:xfrm>
            </p:grpSpPr>
            <p:pic>
              <p:nvPicPr>
                <p:cNvPr id="14" name="Picture 345" descr="shadow_1_m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2286492" y="1455127"/>
                  <a:ext cx="4640094" cy="1250224"/>
                </a:xfrm>
                <a:prstGeom prst="rect">
                  <a:avLst/>
                </a:prstGeom>
                <a:solidFill>
                  <a:schemeClr val="tx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006294" y="1561266"/>
                  <a:ext cx="3829336" cy="102967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23000"/>
                        <a:lumOff val="77000"/>
                      </a:schemeClr>
                    </a:gs>
                    <a:gs pos="50000">
                      <a:schemeClr val="bg1">
                        <a:shade val="67500"/>
                        <a:satMod val="115000"/>
                        <a:lumMod val="33000"/>
                        <a:lumOff val="67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200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 TRUNG TÂM KT VÀ VÙNG KT TRỌNG ĐIỂM PHÍA NAM</a:t>
                  </a:r>
                  <a:endPara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68"/>
              <p:cNvGrpSpPr>
                <a:grpSpLocks/>
              </p:cNvGrpSpPr>
              <p:nvPr/>
            </p:nvGrpSpPr>
            <p:grpSpPr bwMode="auto">
              <a:xfrm>
                <a:off x="1742117" y="1304881"/>
                <a:ext cx="2001014" cy="1320522"/>
                <a:chOff x="1742117" y="1304881"/>
                <a:chExt cx="2001014" cy="1320522"/>
              </a:xfrm>
            </p:grpSpPr>
            <p:sp>
              <p:nvSpPr>
                <p:cNvPr id="11" name="Right Triangle 10"/>
                <p:cNvSpPr/>
                <p:nvPr/>
              </p:nvSpPr>
              <p:spPr>
                <a:xfrm flipH="1">
                  <a:off x="2114228" y="2473777"/>
                  <a:ext cx="172264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Right Triangle 11"/>
                <p:cNvSpPr/>
                <p:nvPr/>
              </p:nvSpPr>
              <p:spPr>
                <a:xfrm flipH="1">
                  <a:off x="3449616" y="1304881"/>
                  <a:ext cx="172263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Trapezoid 2"/>
                <p:cNvSpPr/>
                <p:nvPr/>
              </p:nvSpPr>
              <p:spPr>
                <a:xfrm rot="19191503">
                  <a:off x="1742117" y="1553342"/>
                  <a:ext cx="2001014" cy="464526"/>
                </a:xfrm>
                <a:custGeom>
                  <a:avLst/>
                  <a:gdLst>
                    <a:gd name="connsiteX0" fmla="*/ 0 w 1828800"/>
                    <a:gd name="connsiteY0" fmla="*/ 457200 h 457200"/>
                    <a:gd name="connsiteX1" fmla="*/ 114300 w 1828800"/>
                    <a:gd name="connsiteY1" fmla="*/ 0 h 457200"/>
                    <a:gd name="connsiteX2" fmla="*/ 1714500 w 1828800"/>
                    <a:gd name="connsiteY2" fmla="*/ 0 h 457200"/>
                    <a:gd name="connsiteX3" fmla="*/ 1828800 w 1828800"/>
                    <a:gd name="connsiteY3" fmla="*/ 457200 h 457200"/>
                    <a:gd name="connsiteX4" fmla="*/ 0 w 1828800"/>
                    <a:gd name="connsiteY4" fmla="*/ 457200 h 457200"/>
                    <a:gd name="connsiteX0" fmla="*/ 0 w 1828800"/>
                    <a:gd name="connsiteY0" fmla="*/ 463642 h 463642"/>
                    <a:gd name="connsiteX1" fmla="*/ 402156 w 1828800"/>
                    <a:gd name="connsiteY1" fmla="*/ 0 h 463642"/>
                    <a:gd name="connsiteX2" fmla="*/ 1714500 w 1828800"/>
                    <a:gd name="connsiteY2" fmla="*/ 6442 h 463642"/>
                    <a:gd name="connsiteX3" fmla="*/ 1828800 w 1828800"/>
                    <a:gd name="connsiteY3" fmla="*/ 463642 h 463642"/>
                    <a:gd name="connsiteX4" fmla="*/ 0 w 1828800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714500 w 2001385"/>
                    <a:gd name="connsiteY2" fmla="*/ 6442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514076 w 2001385"/>
                    <a:gd name="connsiteY2" fmla="*/ 7706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385" h="463642">
                      <a:moveTo>
                        <a:pt x="0" y="463642"/>
                      </a:moveTo>
                      <a:lnTo>
                        <a:pt x="402156" y="0"/>
                      </a:lnTo>
                      <a:lnTo>
                        <a:pt x="1514076" y="7706"/>
                      </a:lnTo>
                      <a:lnTo>
                        <a:pt x="2001385" y="426441"/>
                      </a:lnTo>
                      <a:lnTo>
                        <a:pt x="0" y="4636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67000"/>
                        <a:lumOff val="33000"/>
                      </a:schemeClr>
                    </a:gs>
                    <a:gs pos="42000">
                      <a:schemeClr val="bg1">
                        <a:shade val="67500"/>
                        <a:satMod val="115000"/>
                        <a:lumMod val="38000"/>
                        <a:lumOff val="62000"/>
                      </a:schemeClr>
                    </a:gs>
                    <a:gs pos="84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3600000" scaled="0"/>
                  <a:tileRect/>
                </a:gradFill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200" b="1" dirty="0" err="1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Phần</a:t>
                  </a:r>
                  <a:r>
                    <a:rPr lang="en-US" sz="3200" b="1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</a:t>
                  </a:r>
                  <a:endPara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33" name="Isosceles Triangle 32"/>
          <p:cNvSpPr/>
          <p:nvPr/>
        </p:nvSpPr>
        <p:spPr>
          <a:xfrm rot="10396838">
            <a:off x="160726" y="2513593"/>
            <a:ext cx="3139623" cy="3386146"/>
          </a:xfrm>
          <a:prstGeom prst="triangle">
            <a:avLst>
              <a:gd name="adj" fmla="val 4777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21445776">
            <a:off x="128254" y="1853840"/>
            <a:ext cx="3460765" cy="3244428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65828" y="2925795"/>
            <a:ext cx="3422797" cy="4816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2</a:t>
            </a:fld>
            <a:endParaRPr lang="id-ID"/>
          </a:p>
        </p:txBody>
      </p:sp>
      <p:sp>
        <p:nvSpPr>
          <p:cNvPr id="27" name="Rounded Rectangle 26"/>
          <p:cNvSpPr/>
          <p:nvPr/>
        </p:nvSpPr>
        <p:spPr>
          <a:xfrm>
            <a:off x="601250" y="50625"/>
            <a:ext cx="10787186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32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iaot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huthichgiaothong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47675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8022" name="Oval 6"/>
          <p:cNvSpPr>
            <a:spLocks noChangeArrowheads="1"/>
          </p:cNvSpPr>
          <p:nvPr/>
        </p:nvSpPr>
        <p:spPr bwMode="auto">
          <a:xfrm>
            <a:off x="9901238" y="457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598023" name="Freeform 7"/>
          <p:cNvSpPr>
            <a:spLocks/>
          </p:cNvSpPr>
          <p:nvPr/>
        </p:nvSpPr>
        <p:spPr bwMode="auto">
          <a:xfrm>
            <a:off x="7405688" y="1335088"/>
            <a:ext cx="3200400" cy="774700"/>
          </a:xfrm>
          <a:custGeom>
            <a:avLst/>
            <a:gdLst>
              <a:gd name="T0" fmla="*/ 2147483647 w 2016"/>
              <a:gd name="T1" fmla="*/ 2147483647 h 488"/>
              <a:gd name="T2" fmla="*/ 2147483647 w 2016"/>
              <a:gd name="T3" fmla="*/ 2147483647 h 488"/>
              <a:gd name="T4" fmla="*/ 2147483647 w 2016"/>
              <a:gd name="T5" fmla="*/ 2147483647 h 488"/>
              <a:gd name="T6" fmla="*/ 2147483647 w 2016"/>
              <a:gd name="T7" fmla="*/ 2147483647 h 488"/>
              <a:gd name="T8" fmla="*/ 2147483647 w 2016"/>
              <a:gd name="T9" fmla="*/ 2147483647 h 488"/>
              <a:gd name="T10" fmla="*/ 2147483647 w 2016"/>
              <a:gd name="T11" fmla="*/ 2147483647 h 488"/>
              <a:gd name="T12" fmla="*/ 2147483647 w 2016"/>
              <a:gd name="T13" fmla="*/ 2147483647 h 488"/>
              <a:gd name="T14" fmla="*/ 2147483647 w 2016"/>
              <a:gd name="T15" fmla="*/ 2147483647 h 488"/>
              <a:gd name="T16" fmla="*/ 2147483647 w 2016"/>
              <a:gd name="T17" fmla="*/ 2147483647 h 488"/>
              <a:gd name="T18" fmla="*/ 2147483647 w 2016"/>
              <a:gd name="T19" fmla="*/ 2147483647 h 488"/>
              <a:gd name="T20" fmla="*/ 2147483647 w 2016"/>
              <a:gd name="T21" fmla="*/ 2147483647 h 488"/>
              <a:gd name="T22" fmla="*/ 2147483647 w 2016"/>
              <a:gd name="T23" fmla="*/ 2147483647 h 488"/>
              <a:gd name="T24" fmla="*/ 2147483647 w 2016"/>
              <a:gd name="T25" fmla="*/ 2147483647 h 488"/>
              <a:gd name="T26" fmla="*/ 0 w 2016"/>
              <a:gd name="T27" fmla="*/ 2147483647 h 4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16"/>
              <a:gd name="T43" fmla="*/ 0 h 488"/>
              <a:gd name="T44" fmla="*/ 2016 w 2016"/>
              <a:gd name="T45" fmla="*/ 488 h 4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16" h="488">
                <a:moveTo>
                  <a:pt x="2016" y="8"/>
                </a:moveTo>
                <a:cubicBezTo>
                  <a:pt x="1968" y="4"/>
                  <a:pt x="1920" y="0"/>
                  <a:pt x="1872" y="8"/>
                </a:cubicBezTo>
                <a:cubicBezTo>
                  <a:pt x="1824" y="16"/>
                  <a:pt x="1776" y="24"/>
                  <a:pt x="1728" y="56"/>
                </a:cubicBezTo>
                <a:cubicBezTo>
                  <a:pt x="1680" y="88"/>
                  <a:pt x="1640" y="152"/>
                  <a:pt x="1584" y="200"/>
                </a:cubicBezTo>
                <a:cubicBezTo>
                  <a:pt x="1528" y="248"/>
                  <a:pt x="1448" y="312"/>
                  <a:pt x="1392" y="344"/>
                </a:cubicBezTo>
                <a:cubicBezTo>
                  <a:pt x="1336" y="376"/>
                  <a:pt x="1296" y="376"/>
                  <a:pt x="1248" y="392"/>
                </a:cubicBezTo>
                <a:cubicBezTo>
                  <a:pt x="1200" y="408"/>
                  <a:pt x="1152" y="456"/>
                  <a:pt x="1104" y="440"/>
                </a:cubicBezTo>
                <a:cubicBezTo>
                  <a:pt x="1056" y="424"/>
                  <a:pt x="1008" y="312"/>
                  <a:pt x="960" y="296"/>
                </a:cubicBezTo>
                <a:cubicBezTo>
                  <a:pt x="912" y="280"/>
                  <a:pt x="872" y="336"/>
                  <a:pt x="816" y="344"/>
                </a:cubicBezTo>
                <a:cubicBezTo>
                  <a:pt x="760" y="352"/>
                  <a:pt x="672" y="336"/>
                  <a:pt x="624" y="344"/>
                </a:cubicBezTo>
                <a:cubicBezTo>
                  <a:pt x="576" y="352"/>
                  <a:pt x="584" y="392"/>
                  <a:pt x="528" y="392"/>
                </a:cubicBezTo>
                <a:cubicBezTo>
                  <a:pt x="472" y="392"/>
                  <a:pt x="352" y="352"/>
                  <a:pt x="288" y="344"/>
                </a:cubicBezTo>
                <a:cubicBezTo>
                  <a:pt x="224" y="336"/>
                  <a:pt x="192" y="320"/>
                  <a:pt x="144" y="344"/>
                </a:cubicBezTo>
                <a:cubicBezTo>
                  <a:pt x="96" y="368"/>
                  <a:pt x="48" y="428"/>
                  <a:pt x="0" y="488"/>
                </a:cubicBezTo>
              </a:path>
            </a:pathLst>
          </a:custGeom>
          <a:noFill/>
          <a:ln w="76200">
            <a:pattFill prst="dkVert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8458200" y="4648200"/>
            <a:ext cx="5334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>
            <a:off x="8458200" y="4862513"/>
            <a:ext cx="533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598026" name="Text Box 10"/>
          <p:cNvSpPr txBox="1">
            <a:spLocks noChangeArrowheads="1"/>
          </p:cNvSpPr>
          <p:nvPr/>
        </p:nvSpPr>
        <p:spPr bwMode="auto">
          <a:xfrm>
            <a:off x="6543674" y="1"/>
            <a:ext cx="4124325" cy="58477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</a:rPr>
              <a:t>Đoàn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tàu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Thống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</a:t>
            </a:r>
            <a:r>
              <a:rPr lang="en-US" sz="3200" b="1" dirty="0" err="1" smtClean="0">
                <a:solidFill>
                  <a:srgbClr val="0000FF"/>
                </a:solidFill>
              </a:rPr>
              <a:t>hất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98027" name="Picture 11" descr="6A8E72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9" t="3334" r="8905" b="82222"/>
          <a:stretch>
            <a:fillRect/>
          </a:stretch>
        </p:blipFill>
        <p:spPr bwMode="auto">
          <a:xfrm>
            <a:off x="6584238" y="598488"/>
            <a:ext cx="3443124" cy="96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8028" name="AutoShape 12"/>
          <p:cNvSpPr>
            <a:spLocks noChangeArrowheads="1"/>
          </p:cNvSpPr>
          <p:nvPr/>
        </p:nvSpPr>
        <p:spPr bwMode="auto">
          <a:xfrm>
            <a:off x="1828800" y="1219200"/>
            <a:ext cx="3429000" cy="457200"/>
          </a:xfrm>
          <a:prstGeom prst="wedgeRoundRectCallout">
            <a:avLst>
              <a:gd name="adj1" fmla="val 113657"/>
              <a:gd name="adj2" fmla="val 145139"/>
              <a:gd name="adj3" fmla="val 16667"/>
            </a:avLst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FF0066"/>
                </a:solidFill>
              </a:rPr>
              <a:t>NHÀ GA  </a:t>
            </a:r>
            <a:r>
              <a:rPr lang="en-US" sz="1800" b="1" dirty="0" smtClean="0">
                <a:solidFill>
                  <a:srgbClr val="0000FF"/>
                </a:solidFill>
              </a:rPr>
              <a:t>TP</a:t>
            </a:r>
            <a:r>
              <a:rPr lang="en-US" sz="1800" b="1" dirty="0">
                <a:solidFill>
                  <a:srgbClr val="0000FF"/>
                </a:solidFill>
              </a:rPr>
              <a:t>. HỒ CHÍ MINH</a:t>
            </a:r>
          </a:p>
        </p:txBody>
      </p:sp>
      <p:sp>
        <p:nvSpPr>
          <p:cNvPr id="598029" name="Text Box 13"/>
          <p:cNvSpPr txBox="1">
            <a:spLocks noChangeArrowheads="1"/>
          </p:cNvSpPr>
          <p:nvPr/>
        </p:nvSpPr>
        <p:spPr bwMode="auto">
          <a:xfrm>
            <a:off x="1524000" y="0"/>
            <a:ext cx="3733800" cy="598488"/>
          </a:xfrm>
          <a:prstGeom prst="rect">
            <a:avLst/>
          </a:prstGeom>
          <a:solidFill>
            <a:srgbClr val="CCFFCC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Đường sắt Bắc Nam</a:t>
            </a:r>
          </a:p>
        </p:txBody>
      </p:sp>
      <p:sp>
        <p:nvSpPr>
          <p:cNvPr id="598030" name="AutoShape 14"/>
          <p:cNvSpPr>
            <a:spLocks noChangeArrowheads="1"/>
          </p:cNvSpPr>
          <p:nvPr/>
        </p:nvSpPr>
        <p:spPr bwMode="auto">
          <a:xfrm>
            <a:off x="10534651" y="1295400"/>
            <a:ext cx="265113" cy="223838"/>
          </a:xfrm>
          <a:prstGeom prst="star5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463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8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8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598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0"/>
                                        <p:tgtEl>
                                          <p:spTgt spid="598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8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8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8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8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2000"/>
                                        <p:tgtEl>
                                          <p:spTgt spid="598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9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 tmFilter="0, 0; .2, .5; .8, .5; 1, 0"/>
                                        <p:tgtEl>
                                          <p:spTgt spid="598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500" autoRev="1" fill="hold"/>
                                        <p:tgtEl>
                                          <p:spTgt spid="598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22" grpId="0" animBg="1"/>
      <p:bldP spid="598023" grpId="0" animBg="1"/>
      <p:bldP spid="598023" grpId="1" animBg="1"/>
      <p:bldP spid="598026" grpId="0" animBg="1"/>
      <p:bldP spid="598028" grpId="0" animBg="1"/>
      <p:bldP spid="5980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6A8E7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59111" r="7500" b="284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chuthichgiaot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5" r="41667" b="40477"/>
          <a:stretch>
            <a:fillRect/>
          </a:stretch>
        </p:blipFill>
        <p:spPr bwMode="auto">
          <a:xfrm>
            <a:off x="8534400" y="5867400"/>
            <a:ext cx="2133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1524000" y="0"/>
            <a:ext cx="2286000" cy="57943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Đường biển</a:t>
            </a:r>
          </a:p>
        </p:txBody>
      </p:sp>
      <p:pic>
        <p:nvPicPr>
          <p:cNvPr id="16395" name="Picture 13" descr="SHIPVAC1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r="11627" b="18750"/>
          <a:stretch>
            <a:fillRect/>
          </a:stretch>
        </p:blipFill>
        <p:spPr bwMode="auto">
          <a:xfrm>
            <a:off x="1524000" y="590550"/>
            <a:ext cx="3429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 Box 14"/>
          <p:cNvSpPr txBox="1">
            <a:spLocks noChangeArrowheads="1"/>
          </p:cNvSpPr>
          <p:nvPr/>
        </p:nvSpPr>
        <p:spPr bwMode="auto">
          <a:xfrm>
            <a:off x="8610600" y="57150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400" i="1">
                <a:solidFill>
                  <a:srgbClr val="FF0066"/>
                </a:solidFill>
              </a:rPr>
              <a:t>- - - -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327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iaothong_VungDNB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-53788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54864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600083" name="AutoShape 19"/>
          <p:cNvSpPr>
            <a:spLocks noChangeArrowheads="1"/>
          </p:cNvSpPr>
          <p:nvPr/>
        </p:nvSpPr>
        <p:spPr bwMode="auto">
          <a:xfrm>
            <a:off x="876300" y="1842954"/>
            <a:ext cx="2286000" cy="609600"/>
          </a:xfrm>
          <a:prstGeom prst="wedgeRoundRectCallout">
            <a:avLst>
              <a:gd name="adj1" fmla="val 123819"/>
              <a:gd name="adj2" fmla="val 27606"/>
              <a:gd name="adj3" fmla="val 16667"/>
            </a:avLst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>
                <a:solidFill>
                  <a:srgbClr val="0000FF"/>
                </a:solidFill>
              </a:rPr>
              <a:t>SÂN BAY</a:t>
            </a:r>
            <a:r>
              <a:rPr lang="en-US" sz="1800" b="1">
                <a:solidFill>
                  <a:srgbClr val="FF0066"/>
                </a:solidFill>
              </a:rPr>
              <a:t> </a:t>
            </a:r>
          </a:p>
          <a:p>
            <a:pPr algn="ctr"/>
            <a:r>
              <a:rPr lang="en-US" sz="1800" b="1">
                <a:solidFill>
                  <a:srgbClr val="FF0066"/>
                </a:solidFill>
              </a:rPr>
              <a:t>TÂN SƠN NHẤT</a:t>
            </a: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1524000" y="-76200"/>
            <a:ext cx="3276600" cy="523220"/>
          </a:xfrm>
          <a:prstGeom prst="rect">
            <a:avLst/>
          </a:prstGeom>
          <a:solidFill>
            <a:srgbClr val="CCFF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</a:rPr>
              <a:t>Đường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hàng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không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600088" name="Picture 24" descr="__AVI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14">
            <a:off x="4829501" y="1982015"/>
            <a:ext cx="6858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0091" name="Picture 27" descr="san_bay1244_400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40614" r="14000" b="37201"/>
          <a:stretch>
            <a:fillRect/>
          </a:stretch>
        </p:blipFill>
        <p:spPr bwMode="auto">
          <a:xfrm>
            <a:off x="1524000" y="457200"/>
            <a:ext cx="327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690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00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00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600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600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083" grpId="0" animBg="1"/>
      <p:bldP spid="60008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inh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 descr="hinh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-122238"/>
            <a:ext cx="9296400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614363" y="6423025"/>
            <a:ext cx="11258549" cy="46166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ĐNÁ.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05" name="Line 5"/>
          <p:cNvSpPr>
            <a:spLocks noChangeShapeType="1"/>
          </p:cNvSpPr>
          <p:nvPr/>
        </p:nvSpPr>
        <p:spPr bwMode="auto">
          <a:xfrm flipV="1">
            <a:off x="4343400" y="2667000"/>
            <a:ext cx="0" cy="2743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>
            <a:off x="3124201" y="2209801"/>
            <a:ext cx="1254125" cy="5889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07" name="Line 7"/>
          <p:cNvSpPr>
            <a:spLocks noChangeShapeType="1"/>
          </p:cNvSpPr>
          <p:nvPr/>
        </p:nvSpPr>
        <p:spPr bwMode="auto">
          <a:xfrm>
            <a:off x="2438401" y="1676401"/>
            <a:ext cx="1939925" cy="11223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4191001" y="1219201"/>
            <a:ext cx="187325" cy="15795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3657601" y="1524001"/>
            <a:ext cx="720725" cy="12747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0" name="Line 10"/>
          <p:cNvSpPr>
            <a:spLocks noChangeShapeType="1"/>
          </p:cNvSpPr>
          <p:nvPr/>
        </p:nvSpPr>
        <p:spPr bwMode="auto">
          <a:xfrm flipV="1">
            <a:off x="3429001" y="2798764"/>
            <a:ext cx="949325" cy="108743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 flipH="1" flipV="1">
            <a:off x="4378325" y="2798763"/>
            <a:ext cx="1600200" cy="990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2" name="Line 12"/>
          <p:cNvSpPr>
            <a:spLocks noChangeShapeType="1"/>
          </p:cNvSpPr>
          <p:nvPr/>
        </p:nvSpPr>
        <p:spPr bwMode="auto">
          <a:xfrm flipH="1">
            <a:off x="4378326" y="2057401"/>
            <a:ext cx="2784475" cy="7413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3" name="Line 13"/>
          <p:cNvSpPr>
            <a:spLocks noChangeShapeType="1"/>
          </p:cNvSpPr>
          <p:nvPr/>
        </p:nvSpPr>
        <p:spPr bwMode="auto">
          <a:xfrm flipV="1">
            <a:off x="3810001" y="2798764"/>
            <a:ext cx="568325" cy="139223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4" name="Line 14"/>
          <p:cNvSpPr>
            <a:spLocks noChangeShapeType="1"/>
          </p:cNvSpPr>
          <p:nvPr/>
        </p:nvSpPr>
        <p:spPr bwMode="auto">
          <a:xfrm flipH="1" flipV="1">
            <a:off x="4378326" y="2798764"/>
            <a:ext cx="3698875" cy="299243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5" name="Oval 15"/>
          <p:cNvSpPr>
            <a:spLocks noChangeArrowheads="1"/>
          </p:cNvSpPr>
          <p:nvPr/>
        </p:nvSpPr>
        <p:spPr bwMode="auto">
          <a:xfrm>
            <a:off x="4267200" y="2667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102416" name="Text Box 16"/>
          <p:cNvSpPr txBox="1">
            <a:spLocks noChangeArrowheads="1"/>
          </p:cNvSpPr>
          <p:nvPr/>
        </p:nvSpPr>
        <p:spPr bwMode="auto">
          <a:xfrm>
            <a:off x="3657600" y="2667001"/>
            <a:ext cx="220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00FF"/>
                </a:solidFill>
              </a:rPr>
              <a:t>TP HCM</a:t>
            </a:r>
          </a:p>
        </p:txBody>
      </p:sp>
      <p:sp>
        <p:nvSpPr>
          <p:cNvPr id="102417" name="AutoShape 17"/>
          <p:cNvSpPr>
            <a:spLocks noChangeArrowheads="1"/>
          </p:cNvSpPr>
          <p:nvPr/>
        </p:nvSpPr>
        <p:spPr bwMode="auto">
          <a:xfrm>
            <a:off x="4223792" y="2636912"/>
            <a:ext cx="152400" cy="209550"/>
          </a:xfrm>
          <a:prstGeom prst="star5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83354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0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3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8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3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 animBg="1"/>
      <p:bldP spid="102406" grpId="0" animBg="1"/>
      <p:bldP spid="102407" grpId="0" animBg="1"/>
      <p:bldP spid="102408" grpId="0" animBg="1"/>
      <p:bldP spid="102409" grpId="0" animBg="1"/>
      <p:bldP spid="102410" grpId="0" animBg="1"/>
      <p:bldP spid="102411" grpId="0" animBg="1"/>
      <p:bldP spid="102412" grpId="0" animBg="1"/>
      <p:bldP spid="102413" grpId="0" animBg="1"/>
      <p:bldP spid="102414" grpId="0" animBg="1"/>
      <p:bldP spid="1024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1250" y="1570837"/>
            <a:ext cx="10796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SGK/121,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id-ID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500+ THUẬT NGỮ TIẾNG ANH CHUYÊN NGÀNH XUẤT NHẬP KHẨU &amp; LOGISTIC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76" y="3534725"/>
            <a:ext cx="3605024" cy="300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24</a:t>
            </a:fld>
            <a:endParaRPr lang="id-ID"/>
          </a:p>
        </p:txBody>
      </p:sp>
      <p:sp>
        <p:nvSpPr>
          <p:cNvPr id="7" name="Rounded Rectangle 6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2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6232887" y="1876627"/>
            <a:ext cx="8294" cy="4571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3372" y="1388573"/>
            <a:ext cx="521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id-ID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2179" y="1410825"/>
            <a:ext cx="5511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id-ID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Nhựa đường Petrolimex: “Đi tắt đón đầu” - Petrolimex - Tập đoà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0" y="208516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35000" y="6006364"/>
            <a:ext cx="1891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4082" y="5934296"/>
            <a:ext cx="318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1649" y="6023879"/>
            <a:ext cx="3607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3134" y="6078432"/>
            <a:ext cx="1565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9848" y="6059449"/>
            <a:ext cx="268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6" name="Picture 14" descr="Cơ Sở, Máy Móc &amp; Thiết Bị - Quảng cáo Cường Kh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18" y="1990621"/>
            <a:ext cx="5715000" cy="399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261199" y="6012082"/>
            <a:ext cx="4089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8" name="Picture 16" descr="Nguyên liệu, vật tư của hoạt động gia công, sản xuất xuất khẩu đều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169" y="2018879"/>
            <a:ext cx="5571949" cy="391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173147" y="5975895"/>
            <a:ext cx="326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10" name="Picture 18" descr="Đồ dùng trong nhà tắm cao cấp màu đen kim mjj201804130013 - YiYi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71" y="2001953"/>
            <a:ext cx="5658544" cy="398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08046" y="6017929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47905" y="6506730"/>
            <a:ext cx="2743200" cy="365125"/>
          </a:xfrm>
        </p:spPr>
        <p:txBody>
          <a:bodyPr/>
          <a:lstStyle/>
          <a:p>
            <a:fld id="{AC78C506-1674-47BB-927C-F4F94A60E3AA}" type="slidenum">
              <a:rPr lang="id-ID" smtClean="0"/>
              <a:pPr/>
              <a:t>25</a:t>
            </a:fld>
            <a:endParaRPr lang="id-ID"/>
          </a:p>
        </p:txBody>
      </p:sp>
      <p:sp>
        <p:nvSpPr>
          <p:cNvPr id="23" name="Rounded Rectangle 22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ế biến thủy sản: phải gắn xuất khẩu với tiêu thụ nội đị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9" y="2094945"/>
            <a:ext cx="5685063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Lượng hàng may mặc Việt Nam xuất khẩu vào Hàn Quốc lớn thứ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23" y="2059283"/>
            <a:ext cx="5703473" cy="38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Những bệnh lý bàn chân liên quan đến giày dép - KhoaHoc.t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31" y="2030175"/>
            <a:ext cx="5757856" cy="389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Xuất khẩu đồ gỗ mang về 2,6 tỷ USD trong 4 tháng 20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61" y="2065545"/>
            <a:ext cx="5715000" cy="389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94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  <p:bldP spid="18" grpId="0"/>
      <p:bldP spid="19" grpId="0"/>
      <p:bldP spid="19" grpId="1"/>
      <p:bldP spid="20" grpId="0"/>
      <p:bldP spid="20" grpId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12" y="6334780"/>
            <a:ext cx="5938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2014)</a:t>
            </a:r>
            <a:endParaRPr lang="id-ID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http://images1.cafef.vn/Images/Uploaded/Share/28b964cf5f445e7d5446ce2a9880867f/2013/05/12/Top-X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1575253"/>
            <a:ext cx="6155247" cy="351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mages1.cafef.vn/Images/Uploaded/Share/28b964cf5f445e7d5446ce2a9880867f/2013/05/12/Top-N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49" y="1662073"/>
            <a:ext cx="5906817" cy="35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6725" y="5487984"/>
            <a:ext cx="10887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 HCM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id-ID" sz="32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26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0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ướng dẫn sử dụng Atlat địa lí Việt Nam trang “Giao Thông” (tr. 23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" name="AutoShape 4" descr="Hướng dẫn sử dụng Atlat địa lí Việt Nam trang “Giao Thông” (tr. 23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6146" name="Picture 2" descr="Infographics] Thành phố Hồ Chí Minh: Đầu tàu kinh tế của cả nước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1" b="29027"/>
          <a:stretch/>
        </p:blipFill>
        <p:spPr bwMode="auto">
          <a:xfrm>
            <a:off x="6025635" y="1489389"/>
            <a:ext cx="5585546" cy="523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9125" y="6191857"/>
            <a:ext cx="510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id-ID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375" y="1932652"/>
            <a:ext cx="4916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TP HCM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27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7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P. Hồ Chí Minh: Hạ tầng giao thông là “đòn bẩy” của sự bứt phá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630" y="862340"/>
            <a:ext cx="3870218" cy="24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oi quỹ đất của cảng Sài Gò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216" y="1594279"/>
            <a:ext cx="3816875" cy="24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bản đồ kinh tế vùng đông nam bộ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" b="27048"/>
          <a:stretch/>
        </p:blipFill>
        <p:spPr bwMode="auto">
          <a:xfrm>
            <a:off x="247741" y="325447"/>
            <a:ext cx="3235030" cy="25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5244" y="3039528"/>
            <a:ext cx="1993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5943" y="3509857"/>
            <a:ext cx="289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10600" y="4071327"/>
            <a:ext cx="252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6715" y="5156016"/>
            <a:ext cx="10887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 HỒ CHÍ MINH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id-ID" sz="32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 descr="bttvhqn blog: DẤU &quot;HỎI NGÃ&quot; TRONG VĂN CHƯƠNG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41" y="5159506"/>
            <a:ext cx="685414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58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P. Hồ Chí Minh: Hạ tầng giao thông là “đòn bẩy” của sự bứt phá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14" y="726712"/>
            <a:ext cx="3870218" cy="24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oi quỹ đất của cảng Sài Gò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843" y="1323103"/>
            <a:ext cx="3816875" cy="24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bản đồ kinh tế vùng đông nam bộ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" b="27048"/>
          <a:stretch/>
        </p:blipFill>
        <p:spPr bwMode="auto">
          <a:xfrm>
            <a:off x="177503" y="316914"/>
            <a:ext cx="3235030" cy="25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663" y="3000442"/>
            <a:ext cx="1993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6267" y="3363274"/>
            <a:ext cx="234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17756" y="3761901"/>
            <a:ext cx="2528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430" y="4476809"/>
            <a:ext cx="117257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VTĐL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CSHT SX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29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9848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G_Oval 58"/>
          <p:cNvSpPr/>
          <p:nvPr/>
        </p:nvSpPr>
        <p:spPr bwMode="gray">
          <a:xfrm>
            <a:off x="9652224" y="2952679"/>
            <a:ext cx="2313709" cy="1877409"/>
          </a:xfrm>
          <a:prstGeom prst="ellipse">
            <a:avLst/>
          </a:prstGeom>
          <a:solidFill>
            <a:srgbClr val="002060"/>
          </a:solidFill>
          <a:ln w="28575">
            <a:noFill/>
          </a:ln>
          <a:effectLst>
            <a:outerShdw blurRad="152400" dist="1270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000000"/>
            </a:lightRig>
          </a:scene3d>
          <a:sp3d prstMaterial="dkEdge">
            <a:bevelT w="190500" h="190500"/>
            <a:contourClr>
              <a:srgbClr val="000000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75992" y="3190738"/>
            <a:ext cx="2036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ĐNB</a:t>
            </a:r>
            <a:endParaRPr lang="id-ID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15027" y="311004"/>
            <a:ext cx="8089012" cy="1176936"/>
            <a:chOff x="4862513" y="1295400"/>
            <a:chExt cx="2833687" cy="1498600"/>
          </a:xfrm>
        </p:grpSpPr>
        <p:sp>
          <p:nvSpPr>
            <p:cNvPr id="11" name="Rectangle 10"/>
            <p:cNvSpPr/>
            <p:nvPr/>
          </p:nvSpPr>
          <p:spPr>
            <a:xfrm>
              <a:off x="4873626" y="1295400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73626" y="1295400"/>
              <a:ext cx="2822574" cy="381000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4862513" y="1739900"/>
              <a:ext cx="2822574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reeform 13"/>
          <p:cNvSpPr/>
          <p:nvPr/>
        </p:nvSpPr>
        <p:spPr>
          <a:xfrm>
            <a:off x="163388" y="828866"/>
            <a:ext cx="333811" cy="468902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2380" y="733495"/>
            <a:ext cx="4046833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vi-V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0" y="5624880"/>
            <a:ext cx="8183773" cy="1212909"/>
            <a:chOff x="4862513" y="1295400"/>
            <a:chExt cx="2833687" cy="1498600"/>
          </a:xfrm>
        </p:grpSpPr>
        <p:sp>
          <p:nvSpPr>
            <p:cNvPr id="17" name="Rectangle 16"/>
            <p:cNvSpPr/>
            <p:nvPr/>
          </p:nvSpPr>
          <p:spPr>
            <a:xfrm>
              <a:off x="4873626" y="1295400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73626" y="1295400"/>
              <a:ext cx="2822574" cy="381000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862513" y="1739900"/>
              <a:ext cx="2822574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3993044"/>
            <a:ext cx="8151033" cy="1534709"/>
            <a:chOff x="4862513" y="1295400"/>
            <a:chExt cx="2833687" cy="1498600"/>
          </a:xfrm>
        </p:grpSpPr>
        <p:sp>
          <p:nvSpPr>
            <p:cNvPr id="23" name="Rectangle 22"/>
            <p:cNvSpPr/>
            <p:nvPr/>
          </p:nvSpPr>
          <p:spPr>
            <a:xfrm>
              <a:off x="4873626" y="1295400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73626" y="1295400"/>
              <a:ext cx="2822574" cy="381000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862513" y="1739900"/>
              <a:ext cx="2822574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Freeform 25"/>
          <p:cNvSpPr/>
          <p:nvPr/>
        </p:nvSpPr>
        <p:spPr>
          <a:xfrm>
            <a:off x="122721" y="4654897"/>
            <a:ext cx="302237" cy="48808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14"/>
          <p:cNvGrpSpPr>
            <a:grpSpLocks/>
          </p:cNvGrpSpPr>
          <p:nvPr/>
        </p:nvGrpSpPr>
        <p:grpSpPr bwMode="auto">
          <a:xfrm>
            <a:off x="0" y="2761080"/>
            <a:ext cx="8097711" cy="1088493"/>
            <a:chOff x="4862513" y="1295400"/>
            <a:chExt cx="2833687" cy="1498600"/>
          </a:xfrm>
        </p:grpSpPr>
        <p:sp>
          <p:nvSpPr>
            <p:cNvPr id="29" name="Rectangle 28"/>
            <p:cNvSpPr/>
            <p:nvPr/>
          </p:nvSpPr>
          <p:spPr>
            <a:xfrm>
              <a:off x="4873626" y="1295400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73626" y="1295400"/>
              <a:ext cx="2822574" cy="381000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862513" y="1739900"/>
              <a:ext cx="2822574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Freeform 31"/>
          <p:cNvSpPr/>
          <p:nvPr/>
        </p:nvSpPr>
        <p:spPr>
          <a:xfrm>
            <a:off x="163388" y="6193372"/>
            <a:ext cx="303939" cy="44199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66C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7076" y="6123660"/>
            <a:ext cx="72656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TP HCM,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14"/>
          <p:cNvGrpSpPr>
            <a:grpSpLocks/>
          </p:cNvGrpSpPr>
          <p:nvPr/>
        </p:nvGrpSpPr>
        <p:grpSpPr bwMode="auto">
          <a:xfrm>
            <a:off x="1" y="1662190"/>
            <a:ext cx="8120861" cy="952707"/>
            <a:chOff x="4862513" y="1295400"/>
            <a:chExt cx="2833687" cy="1498600"/>
          </a:xfrm>
        </p:grpSpPr>
        <p:sp>
          <p:nvSpPr>
            <p:cNvPr id="35" name="Rectangle 34"/>
            <p:cNvSpPr/>
            <p:nvPr/>
          </p:nvSpPr>
          <p:spPr>
            <a:xfrm>
              <a:off x="4873626" y="1295400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73626" y="1295400"/>
              <a:ext cx="2822574" cy="381000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862513" y="1739900"/>
              <a:ext cx="2822574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Freeform 37"/>
          <p:cNvSpPr/>
          <p:nvPr/>
        </p:nvSpPr>
        <p:spPr>
          <a:xfrm>
            <a:off x="122721" y="2076097"/>
            <a:ext cx="325588" cy="42573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83557" y="1993875"/>
            <a:ext cx="763727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(59,3%).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130200" y="3233843"/>
            <a:ext cx="337710" cy="46582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5711" y="3192324"/>
            <a:ext cx="6872681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SX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698" y="4442307"/>
            <a:ext cx="7726075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19634" y="6694553"/>
            <a:ext cx="2743200" cy="365125"/>
          </a:xfrm>
        </p:spPr>
        <p:txBody>
          <a:bodyPr/>
          <a:lstStyle/>
          <a:p>
            <a:fld id="{AC78C506-1674-47BB-927C-F4F94A60E3AA}" type="slidenum">
              <a:rPr lang="id-ID" smtClean="0"/>
              <a:pPr/>
              <a:t>3</a:t>
            </a:fld>
            <a:endParaRPr lang="id-ID"/>
          </a:p>
        </p:txBody>
      </p:sp>
      <p:cxnSp>
        <p:nvCxnSpPr>
          <p:cNvPr id="20" name="Straight Arrow Connector 19"/>
          <p:cNvCxnSpPr>
            <a:endCxn id="11" idx="3"/>
          </p:cNvCxnSpPr>
          <p:nvPr/>
        </p:nvCxnSpPr>
        <p:spPr>
          <a:xfrm flipH="1" flipV="1">
            <a:off x="8104039" y="899472"/>
            <a:ext cx="1548185" cy="2865107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8214349" y="2501833"/>
            <a:ext cx="1407704" cy="1226413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9" idx="3"/>
          </p:cNvCxnSpPr>
          <p:nvPr/>
        </p:nvCxnSpPr>
        <p:spPr>
          <a:xfrm flipH="1" flipV="1">
            <a:off x="8097711" y="3305327"/>
            <a:ext cx="1554513" cy="424341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8214349" y="3764578"/>
            <a:ext cx="1437875" cy="890319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8199061" y="3764578"/>
            <a:ext cx="1453163" cy="276148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85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 animBg="1"/>
      <p:bldP spid="32" grpId="0" animBg="1"/>
      <p:bldP spid="33" grpId="0"/>
      <p:bldP spid="38" grpId="0" animBg="1"/>
      <p:bldP spid="39" grpId="0"/>
      <p:bldP spid="42" grpId="0" animBg="1"/>
      <p:bldP spid="43" grpId="0"/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5984" y="807195"/>
            <a:ext cx="360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984" y="1376745"/>
            <a:ext cx="9183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984" y="2207742"/>
            <a:ext cx="805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GDP.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406" y="2727396"/>
            <a:ext cx="10292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(42% - 2017).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4406" y="3279184"/>
            <a:ext cx="952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TP HCM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4406" y="3830972"/>
            <a:ext cx="10558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ĐNB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(TP HCM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528" y="4563130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30</a:t>
            </a:fld>
            <a:endParaRPr lang="id-ID"/>
          </a:p>
        </p:txBody>
      </p:sp>
      <p:sp>
        <p:nvSpPr>
          <p:cNvPr id="10" name="Rounded Rectangle 9"/>
          <p:cNvSpPr/>
          <p:nvPr/>
        </p:nvSpPr>
        <p:spPr>
          <a:xfrm>
            <a:off x="782872" y="20336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49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Bí thư Đinh La Thăng: Đổi tên cũng phải giữ lại thương hiệu 'địa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2" y="80663"/>
            <a:ext cx="3895060" cy="26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212" y="2925317"/>
            <a:ext cx="28146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 descr="Những điều nên biết khi đến khu du lịch Suối Tiên - Giao Th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67" y="830645"/>
            <a:ext cx="3870531" cy="261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04705" y="3728856"/>
            <a:ext cx="373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0" name="Picture 8" descr="Kinh nghiệm đi tắm biển Vũng Tàu bãi nào đẹp? &quot;không thể bỏ sót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969" y="1370028"/>
            <a:ext cx="3719249" cy="279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54280" y="4213967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542" y="4786690"/>
            <a:ext cx="11838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SGK,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ĐNB.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31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994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Bí thư Đinh La Thăng: Đổi tên cũng phải giữ lại thương hiệu 'địa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8" y="139485"/>
            <a:ext cx="3895060" cy="237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9265" y="2763157"/>
            <a:ext cx="28146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 descr="Những điều nên biết khi đến khu du lịch Suối Tiên - Giao Th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96" y="1302252"/>
            <a:ext cx="3870531" cy="24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60734" y="3703596"/>
            <a:ext cx="373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0" name="Picture 8" descr="Kinh nghiệm đi tắm biển Vũng Tàu bãi nào đẹp? &quot;không thể bỏ sót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84" y="1703732"/>
            <a:ext cx="3719249" cy="24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27199" y="4291705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834" y="4934365"/>
            <a:ext cx="10857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TP HCM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4" descr="book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55" y="5690481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32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298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ản đồ du lịch Thành phố Hồ Chí Minh. Tourist map. Carte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5"/>
          <a:stretch/>
        </p:blipFill>
        <p:spPr bwMode="auto">
          <a:xfrm>
            <a:off x="0" y="-16418"/>
            <a:ext cx="5250873" cy="685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5597237" y="0"/>
            <a:ext cx="5333999" cy="2978726"/>
          </a:xfrm>
          <a:prstGeom prst="cloud">
            <a:avLst/>
          </a:prstGeom>
          <a:solidFill>
            <a:srgbClr val="002060"/>
          </a:solidFill>
          <a:ln>
            <a:solidFill>
              <a:srgbClr val="FFFF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TP HCM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7909" y="3103418"/>
            <a:ext cx="64839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HCM,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)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33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351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ổ phần hóa DNNN 'ì ạch', TP.HCM bị nhắc nh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20" y="2714454"/>
            <a:ext cx="3057856" cy="1782966"/>
          </a:xfrm>
          <a:prstGeom prst="cloud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Mua bảo hiểm ô tô Vũng Tàu - Tổng Công ty Bảo hiểm Bảo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1" y="1149927"/>
            <a:ext cx="2616249" cy="1569750"/>
          </a:xfrm>
          <a:prstGeom prst="wedgeEllipseCallout">
            <a:avLst>
              <a:gd name="adj1" fmla="val 44063"/>
              <a:gd name="adj2" fmla="val 57168"/>
            </a:avLst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Tour Du Lịch Côn Đảo 3 Ngày Từ Hải Phò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50" y="3063404"/>
            <a:ext cx="2662700" cy="1746732"/>
          </a:xfrm>
          <a:prstGeom prst="wedgeEllipseCallout">
            <a:avLst>
              <a:gd name="adj1" fmla="val -64885"/>
              <a:gd name="adj2" fmla="val -35784"/>
            </a:avLst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oa Dalat Travel - Công ty du lịch uy tín tại Đà Lạt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AutoShape 10" descr="Hoa Dalat Travel - Công ty du lịch uy tín tại Đà Lạt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7420" name="Picture 12" descr="Saigontourist - Du lịch Tết Nguyên Đán 2020 tại Đà Lạt - Tra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18" y="1001301"/>
            <a:ext cx="2397117" cy="1707703"/>
          </a:xfrm>
          <a:prstGeom prst="wedgeEllipseCallout">
            <a:avLst>
              <a:gd name="adj1" fmla="val -45327"/>
              <a:gd name="adj2" fmla="val 50434"/>
            </a:avLst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Tour du lịch Đà Nẵng Nha Trang 4 ngày 3 đêm giá r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8446"/>
            <a:ext cx="2290833" cy="1557106"/>
          </a:xfrm>
          <a:prstGeom prst="wedgeEllipseCallout">
            <a:avLst>
              <a:gd name="adj1" fmla="val 47503"/>
              <a:gd name="adj2" fmla="val -69326"/>
            </a:avLst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Đánh thức tiềm năng du lịch Đồng bằng sông Cửu Lo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6" b="4591"/>
          <a:stretch/>
        </p:blipFill>
        <p:spPr bwMode="auto">
          <a:xfrm>
            <a:off x="3183498" y="4875259"/>
            <a:ext cx="2244589" cy="1754432"/>
          </a:xfrm>
          <a:prstGeom prst="wedgeEllipseCallout">
            <a:avLst>
              <a:gd name="adj1" fmla="val -47151"/>
              <a:gd name="adj2" fmla="val -72811"/>
            </a:avLst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97830" y="934082"/>
            <a:ext cx="4816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 HCM du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id-ID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avel transportation stock vector. Illustration of sailing - 4182577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45" y="2735553"/>
            <a:ext cx="3549644" cy="3277438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10946" y="6113689"/>
            <a:ext cx="437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34</a:t>
            </a:fld>
            <a:endParaRPr lang="id-ID"/>
          </a:p>
        </p:txBody>
      </p:sp>
      <p:sp>
        <p:nvSpPr>
          <p:cNvPr id="16" name="Rounded Rectangle 15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4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/>
          <p:cNvSpPr/>
          <p:nvPr/>
        </p:nvSpPr>
        <p:spPr>
          <a:xfrm>
            <a:off x="864296" y="1039661"/>
            <a:ext cx="7746304" cy="1477328"/>
          </a:xfrm>
          <a:prstGeom prst="doubleWave">
            <a:avLst/>
          </a:prstGeom>
          <a:solidFill>
            <a:srgbClr val="6600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id-ID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2" descr="Cách trả lời phỏng vấn cho câu hỏi: “Thế mạnh lớn nhất của bạn là gì?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2" name="Picture 4" descr="Cùng HR Insider khám phá điểm mạnh của bạn tại nơi làm việ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81919"/>
            <a:ext cx="3255660" cy="28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0401" y="5807313"/>
            <a:ext cx="3297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id-ID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6" descr="Tăng trưởng kinh tế: Áp lực thúc đẩy gia tăng cải các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6" name="Picture 8" descr="Tăng trưởng kinh tế: Áp lực thúc đẩy gia tăng cải c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55" y="2876111"/>
            <a:ext cx="2952100" cy="28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24555" y="5845919"/>
            <a:ext cx="3177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endParaRPr lang="id-ID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3695" y="5807314"/>
            <a:ext cx="3369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id-ID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35</a:t>
            </a:fld>
            <a:endParaRPr lang="id-ID"/>
          </a:p>
        </p:txBody>
      </p:sp>
      <p:sp>
        <p:nvSpPr>
          <p:cNvPr id="13" name="Rounded Rectangle 12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ương cao nhất: Không phải GĐ Tài chính cũng chẳng phải GĐ Côn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95" y="2956508"/>
            <a:ext cx="3577010" cy="27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54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613" y="2747107"/>
            <a:ext cx="261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613" y="1177447"/>
            <a:ext cx="8367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TÌNH HÌNH PHÁT TRIỂN KINH TẾ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8613" y="3331882"/>
            <a:ext cx="11346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CÁC TRUNG TÂM KINH TẾ VÀ VÙNG KINH TẾ TRỌNG ĐIỂM PHÍA NAM</a:t>
            </a:r>
            <a:endParaRPr lang="id-ID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523" y="4409100"/>
            <a:ext cx="8201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912" y="4208002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36</a:t>
            </a:fld>
            <a:endParaRPr lang="id-ID"/>
          </a:p>
        </p:txBody>
      </p:sp>
      <p:sp>
        <p:nvSpPr>
          <p:cNvPr id="9" name="Rounded Rectangle 8"/>
          <p:cNvSpPr/>
          <p:nvPr/>
        </p:nvSpPr>
        <p:spPr>
          <a:xfrm>
            <a:off x="612774" y="60787"/>
            <a:ext cx="11102975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25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ướng dẫn sử dụng Atlat địa lí Việt Nam trang “vùng Đông Nam Bộ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60"/>
          <a:stretch/>
        </p:blipFill>
        <p:spPr bwMode="auto">
          <a:xfrm>
            <a:off x="0" y="914400"/>
            <a:ext cx="7283331" cy="507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5854" y="6085398"/>
            <a:ext cx="466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3331" y="1106516"/>
            <a:ext cx="4791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ĐNB.</a:t>
            </a:r>
            <a:endParaRPr lang="id-ID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54927" y="4591481"/>
            <a:ext cx="4759037" cy="789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13964" y="4269809"/>
            <a:ext cx="362750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323011" y="3831487"/>
            <a:ext cx="4779818" cy="2909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839093" y="5464317"/>
            <a:ext cx="3747654" cy="193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57271" y="3437423"/>
            <a:ext cx="320040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6038" y="5252314"/>
            <a:ext cx="307570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37</a:t>
            </a:fld>
            <a:endParaRPr lang="id-ID"/>
          </a:p>
        </p:txBody>
      </p:sp>
      <p:sp>
        <p:nvSpPr>
          <p:cNvPr id="17" name="Rounded Rectangle 16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00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944949"/>
            <a:ext cx="10652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CÁC TRUNG TÂM KINH TẾ VÀ VÙNG KINH TẾ TRỌNG ĐIỂM PHÍA NAM</a:t>
            </a:r>
            <a:endParaRPr lang="id-ID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8176" y="2045641"/>
            <a:ext cx="8201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4225" y="2914058"/>
            <a:ext cx="10238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TP HCM,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8176" y="4176355"/>
            <a:ext cx="863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254" y="3823440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38</a:t>
            </a:fld>
            <a:endParaRPr lang="id-ID"/>
          </a:p>
        </p:txBody>
      </p:sp>
      <p:sp>
        <p:nvSpPr>
          <p:cNvPr id="13" name="Rounded Rectangle 12"/>
          <p:cNvSpPr/>
          <p:nvPr/>
        </p:nvSpPr>
        <p:spPr>
          <a:xfrm>
            <a:off x="-1" y="-16418"/>
            <a:ext cx="11097491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4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ướng dẫn sử dụng Atlat địa lí Việt Nam trang “Các Vùng Kinh Tế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1122219"/>
            <a:ext cx="5140036" cy="431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1672" y="5439496"/>
            <a:ext cx="5957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7245926" y="1006306"/>
            <a:ext cx="3713019" cy="4222462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ounded Rectangle 10"/>
          <p:cNvSpPr/>
          <p:nvPr/>
        </p:nvSpPr>
        <p:spPr>
          <a:xfrm>
            <a:off x="6795653" y="1829064"/>
            <a:ext cx="4613564" cy="831273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19455" y="2901205"/>
            <a:ext cx="4613564" cy="89787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19455" y="4058059"/>
            <a:ext cx="4613564" cy="85898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19,3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9127" y="6356350"/>
            <a:ext cx="4336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2015</a:t>
            </a:r>
            <a:endParaRPr lang="id-ID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39</a:t>
            </a:fld>
            <a:endParaRPr lang="id-ID"/>
          </a:p>
        </p:txBody>
      </p:sp>
      <p:sp>
        <p:nvSpPr>
          <p:cNvPr id="16" name="Rounded Rectangle 15"/>
          <p:cNvSpPr/>
          <p:nvPr/>
        </p:nvSpPr>
        <p:spPr>
          <a:xfrm>
            <a:off x="612774" y="60787"/>
            <a:ext cx="11217275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1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3098893">
            <a:off x="1135115" y="2607838"/>
            <a:ext cx="3258249" cy="2963313"/>
          </a:xfrm>
          <a:prstGeom prst="triangle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Isosceles Triangle 11"/>
          <p:cNvSpPr/>
          <p:nvPr/>
        </p:nvSpPr>
        <p:spPr>
          <a:xfrm>
            <a:off x="801667" y="2354893"/>
            <a:ext cx="3118980" cy="291856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VỤ</a:t>
            </a:r>
            <a:endParaRPr lang="id-ID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2" descr="Đổi mới mô hình tăng trưởng để phát triển nhanh và bền vữ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028" name="Picture 4" descr="Mối quan hệ giữa lạm phát và tăng trưởng kinh tế Việt Nam: Nghiê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34" y="1165633"/>
            <a:ext cx="4496843" cy="237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9298975">
            <a:off x="5830470" y="1901692"/>
            <a:ext cx="332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NHANH</a:t>
            </a:r>
            <a:endParaRPr lang="id-ID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Thương mại điện tử Việt Nam tăng trưởng 30% - [BIZTEK] - CHUYÊ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436" y="3855271"/>
            <a:ext cx="4593840" cy="274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96000" y="4647156"/>
            <a:ext cx="1244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 DẠNG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435228" y="2843213"/>
            <a:ext cx="2452006" cy="14981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457184" y="4375304"/>
            <a:ext cx="24300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684054" y="6380766"/>
            <a:ext cx="4903201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id-ID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Hướng dẫn sử dụng Atlat địa lí Việt Nam trang “vùng Đông Nam Bộ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101" y="954277"/>
            <a:ext cx="4931105" cy="548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4</a:t>
            </a:fld>
            <a:endParaRPr lang="id-ID"/>
          </a:p>
        </p:txBody>
      </p:sp>
      <p:sp>
        <p:nvSpPr>
          <p:cNvPr id="15" name="Rounded Rectangle 14"/>
          <p:cNvSpPr/>
          <p:nvPr/>
        </p:nvSpPr>
        <p:spPr>
          <a:xfrm>
            <a:off x="601249" y="50625"/>
            <a:ext cx="11161259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/>
      <p:bldP spid="16" grpId="1"/>
      <p:bldP spid="17" grpId="0"/>
      <p:bldP spid="17" grpId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646015"/>
              </p:ext>
            </p:extLst>
          </p:nvPr>
        </p:nvGraphicFramePr>
        <p:xfrm>
          <a:off x="997528" y="2396067"/>
          <a:ext cx="9310253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2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3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9694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GDP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9694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KT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id-ID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lang="id-ID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60,3</a:t>
                      </a:r>
                      <a:endParaRPr lang="id-ID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8654" y="1126115"/>
            <a:ext cx="12053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33.2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so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2002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100%)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654" y="5614094"/>
            <a:ext cx="10325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so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40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015828"/>
              </p:ext>
            </p:extLst>
          </p:nvPr>
        </p:nvGraphicFramePr>
        <p:xfrm>
          <a:off x="1149928" y="2074745"/>
          <a:ext cx="9310253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2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3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9694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GDP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9694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KT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id-ID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lang="id-ID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60,3</a:t>
                      </a:r>
                      <a:endParaRPr lang="id-ID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8654" y="997527"/>
            <a:ext cx="12053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33.2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so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2002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100%)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847" y="5524758"/>
            <a:ext cx="11030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41</a:t>
            </a:fld>
            <a:endParaRPr lang="id-ID"/>
          </a:p>
        </p:txBody>
      </p:sp>
      <p:sp>
        <p:nvSpPr>
          <p:cNvPr id="9" name="Rounded Rectangle 8"/>
          <p:cNvSpPr/>
          <p:nvPr/>
        </p:nvSpPr>
        <p:spPr>
          <a:xfrm>
            <a:off x="-1" y="-16418"/>
            <a:ext cx="12192001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709" y="1064326"/>
            <a:ext cx="11346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CÁC TRUNG TÂM KINH TẾ VÀ VÙNG KINH TẾ TRỌNG ĐIỂM PHÍA NAM</a:t>
            </a:r>
            <a:endParaRPr lang="id-ID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709" y="2049931"/>
            <a:ext cx="8201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181" y="2749932"/>
            <a:ext cx="10238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TP HCM,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709" y="3975628"/>
            <a:ext cx="863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Nam: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613" y="4708881"/>
            <a:ext cx="11030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462" y="5574637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42</a:t>
            </a:fld>
            <a:endParaRPr lang="id-ID"/>
          </a:p>
        </p:txBody>
      </p:sp>
      <p:sp>
        <p:nvSpPr>
          <p:cNvPr id="10" name="Rounded Rectangle 9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853995"/>
              </p:ext>
            </p:extLst>
          </p:nvPr>
        </p:nvGraphicFramePr>
        <p:xfrm>
          <a:off x="2399000" y="2572674"/>
          <a:ext cx="755116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6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9694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GDP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9694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KT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35,4</a:t>
                      </a:r>
                      <a:endParaRPr lang="id-ID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2775" y="1254702"/>
            <a:ext cx="10358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so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2007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100%)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5381" y="6136700"/>
            <a:ext cx="4018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id-ID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43</a:t>
            </a:fld>
            <a:endParaRPr lang="id-ID"/>
          </a:p>
        </p:txBody>
      </p:sp>
      <p:sp>
        <p:nvSpPr>
          <p:cNvPr id="7" name="Rounded Rectangle 6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66395" y="150879"/>
            <a:ext cx="3322433" cy="762000"/>
          </a:xfrm>
          <a:prstGeom prst="round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id-ID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75855" y="969818"/>
            <a:ext cx="9476509" cy="540327"/>
          </a:xfrm>
          <a:custGeom>
            <a:avLst/>
            <a:gdLst>
              <a:gd name="connsiteX0" fmla="*/ 0 w 12025745"/>
              <a:gd name="connsiteY0" fmla="*/ 180109 h 1108364"/>
              <a:gd name="connsiteX1" fmla="*/ 83127 w 12025745"/>
              <a:gd name="connsiteY1" fmla="*/ 207818 h 1108364"/>
              <a:gd name="connsiteX2" fmla="*/ 124691 w 12025745"/>
              <a:gd name="connsiteY2" fmla="*/ 249382 h 1108364"/>
              <a:gd name="connsiteX3" fmla="*/ 166254 w 12025745"/>
              <a:gd name="connsiteY3" fmla="*/ 277091 h 1108364"/>
              <a:gd name="connsiteX4" fmla="*/ 387927 w 12025745"/>
              <a:gd name="connsiteY4" fmla="*/ 374073 h 1108364"/>
              <a:gd name="connsiteX5" fmla="*/ 498764 w 12025745"/>
              <a:gd name="connsiteY5" fmla="*/ 429491 h 1108364"/>
              <a:gd name="connsiteX6" fmla="*/ 623454 w 12025745"/>
              <a:gd name="connsiteY6" fmla="*/ 512618 h 1108364"/>
              <a:gd name="connsiteX7" fmla="*/ 678873 w 12025745"/>
              <a:gd name="connsiteY7" fmla="*/ 554182 h 1108364"/>
              <a:gd name="connsiteX8" fmla="*/ 720436 w 12025745"/>
              <a:gd name="connsiteY8" fmla="*/ 568037 h 1108364"/>
              <a:gd name="connsiteX9" fmla="*/ 803564 w 12025745"/>
              <a:gd name="connsiteY9" fmla="*/ 623455 h 1108364"/>
              <a:gd name="connsiteX10" fmla="*/ 845127 w 12025745"/>
              <a:gd name="connsiteY10" fmla="*/ 651164 h 1108364"/>
              <a:gd name="connsiteX11" fmla="*/ 900545 w 12025745"/>
              <a:gd name="connsiteY11" fmla="*/ 665018 h 1108364"/>
              <a:gd name="connsiteX12" fmla="*/ 983673 w 12025745"/>
              <a:gd name="connsiteY12" fmla="*/ 692727 h 1108364"/>
              <a:gd name="connsiteX13" fmla="*/ 1066800 w 12025745"/>
              <a:gd name="connsiteY13" fmla="*/ 748146 h 1108364"/>
              <a:gd name="connsiteX14" fmla="*/ 1191491 w 12025745"/>
              <a:gd name="connsiteY14" fmla="*/ 775855 h 1108364"/>
              <a:gd name="connsiteX15" fmla="*/ 1288473 w 12025745"/>
              <a:gd name="connsiteY15" fmla="*/ 831273 h 1108364"/>
              <a:gd name="connsiteX16" fmla="*/ 1343891 w 12025745"/>
              <a:gd name="connsiteY16" fmla="*/ 845127 h 1108364"/>
              <a:gd name="connsiteX17" fmla="*/ 1399309 w 12025745"/>
              <a:gd name="connsiteY17" fmla="*/ 872837 h 1108364"/>
              <a:gd name="connsiteX18" fmla="*/ 1496291 w 12025745"/>
              <a:gd name="connsiteY18" fmla="*/ 900546 h 1108364"/>
              <a:gd name="connsiteX19" fmla="*/ 1537854 w 12025745"/>
              <a:gd name="connsiteY19" fmla="*/ 928255 h 1108364"/>
              <a:gd name="connsiteX20" fmla="*/ 1676400 w 12025745"/>
              <a:gd name="connsiteY20" fmla="*/ 955964 h 1108364"/>
              <a:gd name="connsiteX21" fmla="*/ 1731818 w 12025745"/>
              <a:gd name="connsiteY21" fmla="*/ 969818 h 1108364"/>
              <a:gd name="connsiteX22" fmla="*/ 1814945 w 12025745"/>
              <a:gd name="connsiteY22" fmla="*/ 997527 h 1108364"/>
              <a:gd name="connsiteX23" fmla="*/ 1898073 w 12025745"/>
              <a:gd name="connsiteY23" fmla="*/ 1025237 h 1108364"/>
              <a:gd name="connsiteX24" fmla="*/ 2147454 w 12025745"/>
              <a:gd name="connsiteY24" fmla="*/ 1052946 h 1108364"/>
              <a:gd name="connsiteX25" fmla="*/ 2244436 w 12025745"/>
              <a:gd name="connsiteY25" fmla="*/ 1080655 h 1108364"/>
              <a:gd name="connsiteX26" fmla="*/ 2715491 w 12025745"/>
              <a:gd name="connsiteY26" fmla="*/ 1108364 h 1108364"/>
              <a:gd name="connsiteX27" fmla="*/ 3366654 w 12025745"/>
              <a:gd name="connsiteY27" fmla="*/ 1094509 h 1108364"/>
              <a:gd name="connsiteX28" fmla="*/ 3449782 w 12025745"/>
              <a:gd name="connsiteY28" fmla="*/ 1066800 h 1108364"/>
              <a:gd name="connsiteX29" fmla="*/ 3574473 w 12025745"/>
              <a:gd name="connsiteY29" fmla="*/ 1039091 h 1108364"/>
              <a:gd name="connsiteX30" fmla="*/ 3616036 w 12025745"/>
              <a:gd name="connsiteY30" fmla="*/ 1025237 h 1108364"/>
              <a:gd name="connsiteX31" fmla="*/ 3685309 w 12025745"/>
              <a:gd name="connsiteY31" fmla="*/ 983673 h 1108364"/>
              <a:gd name="connsiteX32" fmla="*/ 3823854 w 12025745"/>
              <a:gd name="connsiteY32" fmla="*/ 928255 h 1108364"/>
              <a:gd name="connsiteX33" fmla="*/ 3934691 w 12025745"/>
              <a:gd name="connsiteY33" fmla="*/ 900546 h 1108364"/>
              <a:gd name="connsiteX34" fmla="*/ 4059382 w 12025745"/>
              <a:gd name="connsiteY34" fmla="*/ 845127 h 1108364"/>
              <a:gd name="connsiteX35" fmla="*/ 4100945 w 12025745"/>
              <a:gd name="connsiteY35" fmla="*/ 831273 h 1108364"/>
              <a:gd name="connsiteX36" fmla="*/ 4253345 w 12025745"/>
              <a:gd name="connsiteY36" fmla="*/ 803564 h 1108364"/>
              <a:gd name="connsiteX37" fmla="*/ 4502727 w 12025745"/>
              <a:gd name="connsiteY37" fmla="*/ 789709 h 1108364"/>
              <a:gd name="connsiteX38" fmla="*/ 5320145 w 12025745"/>
              <a:gd name="connsiteY38" fmla="*/ 831273 h 1108364"/>
              <a:gd name="connsiteX39" fmla="*/ 5361709 w 12025745"/>
              <a:gd name="connsiteY39" fmla="*/ 845127 h 1108364"/>
              <a:gd name="connsiteX40" fmla="*/ 5403273 w 12025745"/>
              <a:gd name="connsiteY40" fmla="*/ 872837 h 1108364"/>
              <a:gd name="connsiteX41" fmla="*/ 5527964 w 12025745"/>
              <a:gd name="connsiteY41" fmla="*/ 914400 h 1108364"/>
              <a:gd name="connsiteX42" fmla="*/ 5611091 w 12025745"/>
              <a:gd name="connsiteY42" fmla="*/ 928255 h 1108364"/>
              <a:gd name="connsiteX43" fmla="*/ 5694218 w 12025745"/>
              <a:gd name="connsiteY43" fmla="*/ 969818 h 1108364"/>
              <a:gd name="connsiteX44" fmla="*/ 5805054 w 12025745"/>
              <a:gd name="connsiteY44" fmla="*/ 1011382 h 1108364"/>
              <a:gd name="connsiteX45" fmla="*/ 5846618 w 12025745"/>
              <a:gd name="connsiteY45" fmla="*/ 1039091 h 1108364"/>
              <a:gd name="connsiteX46" fmla="*/ 5957454 w 12025745"/>
              <a:gd name="connsiteY46" fmla="*/ 1052946 h 1108364"/>
              <a:gd name="connsiteX47" fmla="*/ 6276109 w 12025745"/>
              <a:gd name="connsiteY47" fmla="*/ 1066800 h 1108364"/>
              <a:gd name="connsiteX48" fmla="*/ 6525491 w 12025745"/>
              <a:gd name="connsiteY48" fmla="*/ 1094509 h 1108364"/>
              <a:gd name="connsiteX49" fmla="*/ 6885709 w 12025745"/>
              <a:gd name="connsiteY49" fmla="*/ 1080655 h 1108364"/>
              <a:gd name="connsiteX50" fmla="*/ 6982691 w 12025745"/>
              <a:gd name="connsiteY50" fmla="*/ 1066800 h 1108364"/>
              <a:gd name="connsiteX51" fmla="*/ 7065818 w 12025745"/>
              <a:gd name="connsiteY51" fmla="*/ 1039091 h 1108364"/>
              <a:gd name="connsiteX52" fmla="*/ 7121236 w 12025745"/>
              <a:gd name="connsiteY52" fmla="*/ 1025237 h 1108364"/>
              <a:gd name="connsiteX53" fmla="*/ 7162800 w 12025745"/>
              <a:gd name="connsiteY53" fmla="*/ 997527 h 1108364"/>
              <a:gd name="connsiteX54" fmla="*/ 7273636 w 12025745"/>
              <a:gd name="connsiteY54" fmla="*/ 969818 h 1108364"/>
              <a:gd name="connsiteX55" fmla="*/ 7356764 w 12025745"/>
              <a:gd name="connsiteY55" fmla="*/ 928255 h 1108364"/>
              <a:gd name="connsiteX56" fmla="*/ 7439891 w 12025745"/>
              <a:gd name="connsiteY56" fmla="*/ 886691 h 1108364"/>
              <a:gd name="connsiteX57" fmla="*/ 7536873 w 12025745"/>
              <a:gd name="connsiteY57" fmla="*/ 817418 h 1108364"/>
              <a:gd name="connsiteX58" fmla="*/ 7564582 w 12025745"/>
              <a:gd name="connsiteY58" fmla="*/ 775855 h 1108364"/>
              <a:gd name="connsiteX59" fmla="*/ 7703127 w 12025745"/>
              <a:gd name="connsiteY59" fmla="*/ 706582 h 1108364"/>
              <a:gd name="connsiteX60" fmla="*/ 7730836 w 12025745"/>
              <a:gd name="connsiteY60" fmla="*/ 665018 h 1108364"/>
              <a:gd name="connsiteX61" fmla="*/ 7772400 w 12025745"/>
              <a:gd name="connsiteY61" fmla="*/ 651164 h 1108364"/>
              <a:gd name="connsiteX62" fmla="*/ 7897091 w 12025745"/>
              <a:gd name="connsiteY62" fmla="*/ 609600 h 1108364"/>
              <a:gd name="connsiteX63" fmla="*/ 7952509 w 12025745"/>
              <a:gd name="connsiteY63" fmla="*/ 568037 h 1108364"/>
              <a:gd name="connsiteX64" fmla="*/ 7994073 w 12025745"/>
              <a:gd name="connsiteY64" fmla="*/ 554182 h 1108364"/>
              <a:gd name="connsiteX65" fmla="*/ 8104909 w 12025745"/>
              <a:gd name="connsiteY65" fmla="*/ 526473 h 1108364"/>
              <a:gd name="connsiteX66" fmla="*/ 8160327 w 12025745"/>
              <a:gd name="connsiteY66" fmla="*/ 512618 h 1108364"/>
              <a:gd name="connsiteX67" fmla="*/ 8382000 w 12025745"/>
              <a:gd name="connsiteY67" fmla="*/ 484909 h 1108364"/>
              <a:gd name="connsiteX68" fmla="*/ 8465127 w 12025745"/>
              <a:gd name="connsiteY68" fmla="*/ 457200 h 1108364"/>
              <a:gd name="connsiteX69" fmla="*/ 8700654 w 12025745"/>
              <a:gd name="connsiteY69" fmla="*/ 401782 h 1108364"/>
              <a:gd name="connsiteX70" fmla="*/ 8783782 w 12025745"/>
              <a:gd name="connsiteY70" fmla="*/ 374073 h 1108364"/>
              <a:gd name="connsiteX71" fmla="*/ 8853054 w 12025745"/>
              <a:gd name="connsiteY71" fmla="*/ 360218 h 1108364"/>
              <a:gd name="connsiteX72" fmla="*/ 8936182 w 12025745"/>
              <a:gd name="connsiteY72" fmla="*/ 332509 h 1108364"/>
              <a:gd name="connsiteX73" fmla="*/ 9074727 w 12025745"/>
              <a:gd name="connsiteY73" fmla="*/ 304800 h 1108364"/>
              <a:gd name="connsiteX74" fmla="*/ 9157854 w 12025745"/>
              <a:gd name="connsiteY74" fmla="*/ 277091 h 1108364"/>
              <a:gd name="connsiteX75" fmla="*/ 9795164 w 12025745"/>
              <a:gd name="connsiteY75" fmla="*/ 249382 h 1108364"/>
              <a:gd name="connsiteX76" fmla="*/ 10072254 w 12025745"/>
              <a:gd name="connsiteY76" fmla="*/ 221673 h 1108364"/>
              <a:gd name="connsiteX77" fmla="*/ 10196945 w 12025745"/>
              <a:gd name="connsiteY77" fmla="*/ 193964 h 1108364"/>
              <a:gd name="connsiteX78" fmla="*/ 10390909 w 12025745"/>
              <a:gd name="connsiteY78" fmla="*/ 180109 h 1108364"/>
              <a:gd name="connsiteX79" fmla="*/ 11236036 w 12025745"/>
              <a:gd name="connsiteY79" fmla="*/ 193964 h 1108364"/>
              <a:gd name="connsiteX80" fmla="*/ 11554691 w 12025745"/>
              <a:gd name="connsiteY80" fmla="*/ 166255 h 1108364"/>
              <a:gd name="connsiteX81" fmla="*/ 11596254 w 12025745"/>
              <a:gd name="connsiteY81" fmla="*/ 138546 h 1108364"/>
              <a:gd name="connsiteX82" fmla="*/ 11693236 w 12025745"/>
              <a:gd name="connsiteY82" fmla="*/ 110837 h 1108364"/>
              <a:gd name="connsiteX83" fmla="*/ 11873345 w 12025745"/>
              <a:gd name="connsiteY83" fmla="*/ 69273 h 1108364"/>
              <a:gd name="connsiteX84" fmla="*/ 11956473 w 12025745"/>
              <a:gd name="connsiteY84" fmla="*/ 27709 h 1108364"/>
              <a:gd name="connsiteX85" fmla="*/ 12025745 w 12025745"/>
              <a:gd name="connsiteY85" fmla="*/ 0 h 110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2025745" h="1108364">
                <a:moveTo>
                  <a:pt x="0" y="180109"/>
                </a:moveTo>
                <a:cubicBezTo>
                  <a:pt x="27709" y="189345"/>
                  <a:pt x="57595" y="193633"/>
                  <a:pt x="83127" y="207818"/>
                </a:cubicBezTo>
                <a:cubicBezTo>
                  <a:pt x="100255" y="217333"/>
                  <a:pt x="109639" y="236839"/>
                  <a:pt x="124691" y="249382"/>
                </a:cubicBezTo>
                <a:cubicBezTo>
                  <a:pt x="137483" y="260042"/>
                  <a:pt x="151797" y="268830"/>
                  <a:pt x="166254" y="277091"/>
                </a:cubicBezTo>
                <a:cubicBezTo>
                  <a:pt x="240617" y="319584"/>
                  <a:pt x="303635" y="331927"/>
                  <a:pt x="387927" y="374073"/>
                </a:cubicBezTo>
                <a:cubicBezTo>
                  <a:pt x="424873" y="392546"/>
                  <a:pt x="464395" y="406578"/>
                  <a:pt x="498764" y="429491"/>
                </a:cubicBezTo>
                <a:cubicBezTo>
                  <a:pt x="540327" y="457200"/>
                  <a:pt x="583492" y="482646"/>
                  <a:pt x="623454" y="512618"/>
                </a:cubicBezTo>
                <a:cubicBezTo>
                  <a:pt x="641927" y="526473"/>
                  <a:pt x="658824" y="542725"/>
                  <a:pt x="678873" y="554182"/>
                </a:cubicBezTo>
                <a:cubicBezTo>
                  <a:pt x="691553" y="561428"/>
                  <a:pt x="707670" y="560945"/>
                  <a:pt x="720436" y="568037"/>
                </a:cubicBezTo>
                <a:cubicBezTo>
                  <a:pt x="749547" y="584210"/>
                  <a:pt x="775855" y="604982"/>
                  <a:pt x="803564" y="623455"/>
                </a:cubicBezTo>
                <a:cubicBezTo>
                  <a:pt x="817418" y="632691"/>
                  <a:pt x="828973" y="647126"/>
                  <a:pt x="845127" y="651164"/>
                </a:cubicBezTo>
                <a:cubicBezTo>
                  <a:pt x="863600" y="655782"/>
                  <a:pt x="882307" y="659547"/>
                  <a:pt x="900545" y="665018"/>
                </a:cubicBezTo>
                <a:cubicBezTo>
                  <a:pt x="928521" y="673411"/>
                  <a:pt x="983673" y="692727"/>
                  <a:pt x="983673" y="692727"/>
                </a:cubicBezTo>
                <a:cubicBezTo>
                  <a:pt x="1011382" y="711200"/>
                  <a:pt x="1034144" y="741615"/>
                  <a:pt x="1066800" y="748146"/>
                </a:cubicBezTo>
                <a:cubicBezTo>
                  <a:pt x="1154744" y="765734"/>
                  <a:pt x="1113228" y="756289"/>
                  <a:pt x="1191491" y="775855"/>
                </a:cubicBezTo>
                <a:cubicBezTo>
                  <a:pt x="1225946" y="798825"/>
                  <a:pt x="1248293" y="816206"/>
                  <a:pt x="1288473" y="831273"/>
                </a:cubicBezTo>
                <a:cubicBezTo>
                  <a:pt x="1306302" y="837959"/>
                  <a:pt x="1325418" y="840509"/>
                  <a:pt x="1343891" y="845127"/>
                </a:cubicBezTo>
                <a:cubicBezTo>
                  <a:pt x="1362364" y="854364"/>
                  <a:pt x="1379971" y="865585"/>
                  <a:pt x="1399309" y="872837"/>
                </a:cubicBezTo>
                <a:cubicBezTo>
                  <a:pt x="1434832" y="886158"/>
                  <a:pt x="1462789" y="883795"/>
                  <a:pt x="1496291" y="900546"/>
                </a:cubicBezTo>
                <a:cubicBezTo>
                  <a:pt x="1511184" y="907993"/>
                  <a:pt x="1521939" y="923358"/>
                  <a:pt x="1537854" y="928255"/>
                </a:cubicBezTo>
                <a:cubicBezTo>
                  <a:pt x="1582868" y="942105"/>
                  <a:pt x="1630349" y="946096"/>
                  <a:pt x="1676400" y="955964"/>
                </a:cubicBezTo>
                <a:cubicBezTo>
                  <a:pt x="1695018" y="959954"/>
                  <a:pt x="1713580" y="964347"/>
                  <a:pt x="1731818" y="969818"/>
                </a:cubicBezTo>
                <a:cubicBezTo>
                  <a:pt x="1759794" y="978211"/>
                  <a:pt x="1787236" y="988291"/>
                  <a:pt x="1814945" y="997527"/>
                </a:cubicBezTo>
                <a:cubicBezTo>
                  <a:pt x="1842654" y="1006764"/>
                  <a:pt x="1869262" y="1020435"/>
                  <a:pt x="1898073" y="1025237"/>
                </a:cubicBezTo>
                <a:cubicBezTo>
                  <a:pt x="2036054" y="1048233"/>
                  <a:pt x="1953206" y="1036758"/>
                  <a:pt x="2147454" y="1052946"/>
                </a:cubicBezTo>
                <a:cubicBezTo>
                  <a:pt x="2179781" y="1062182"/>
                  <a:pt x="2211187" y="1075668"/>
                  <a:pt x="2244436" y="1080655"/>
                </a:cubicBezTo>
                <a:cubicBezTo>
                  <a:pt x="2323687" y="1092542"/>
                  <a:pt x="2683124" y="1106823"/>
                  <a:pt x="2715491" y="1108364"/>
                </a:cubicBezTo>
                <a:cubicBezTo>
                  <a:pt x="2932545" y="1103746"/>
                  <a:pt x="3149898" y="1106778"/>
                  <a:pt x="3366654" y="1094509"/>
                </a:cubicBezTo>
                <a:cubicBezTo>
                  <a:pt x="3395815" y="1092858"/>
                  <a:pt x="3421141" y="1072528"/>
                  <a:pt x="3449782" y="1066800"/>
                </a:cubicBezTo>
                <a:cubicBezTo>
                  <a:pt x="3497407" y="1057275"/>
                  <a:pt x="3528812" y="1052137"/>
                  <a:pt x="3574473" y="1039091"/>
                </a:cubicBezTo>
                <a:cubicBezTo>
                  <a:pt x="3588515" y="1035079"/>
                  <a:pt x="3602182" y="1029855"/>
                  <a:pt x="3616036" y="1025237"/>
                </a:cubicBezTo>
                <a:cubicBezTo>
                  <a:pt x="3662115" y="979156"/>
                  <a:pt x="3622360" y="1010651"/>
                  <a:pt x="3685309" y="983673"/>
                </a:cubicBezTo>
                <a:cubicBezTo>
                  <a:pt x="3749967" y="955963"/>
                  <a:pt x="3745012" y="944024"/>
                  <a:pt x="3823854" y="928255"/>
                </a:cubicBezTo>
                <a:cubicBezTo>
                  <a:pt x="3907447" y="911536"/>
                  <a:pt x="3870787" y="921846"/>
                  <a:pt x="3934691" y="900546"/>
                </a:cubicBezTo>
                <a:cubicBezTo>
                  <a:pt x="4001221" y="834014"/>
                  <a:pt x="3949610" y="869521"/>
                  <a:pt x="4059382" y="845127"/>
                </a:cubicBezTo>
                <a:cubicBezTo>
                  <a:pt x="4073638" y="841959"/>
                  <a:pt x="4086777" y="834815"/>
                  <a:pt x="4100945" y="831273"/>
                </a:cubicBezTo>
                <a:cubicBezTo>
                  <a:pt x="4124147" y="825473"/>
                  <a:pt x="4234809" y="805109"/>
                  <a:pt x="4253345" y="803564"/>
                </a:cubicBezTo>
                <a:cubicBezTo>
                  <a:pt x="4336313" y="796650"/>
                  <a:pt x="4419600" y="794327"/>
                  <a:pt x="4502727" y="789709"/>
                </a:cubicBezTo>
                <a:cubicBezTo>
                  <a:pt x="4772369" y="795102"/>
                  <a:pt x="5055942" y="755787"/>
                  <a:pt x="5320145" y="831273"/>
                </a:cubicBezTo>
                <a:cubicBezTo>
                  <a:pt x="5334187" y="835285"/>
                  <a:pt x="5347854" y="840509"/>
                  <a:pt x="5361709" y="845127"/>
                </a:cubicBezTo>
                <a:cubicBezTo>
                  <a:pt x="5375564" y="854364"/>
                  <a:pt x="5388380" y="865390"/>
                  <a:pt x="5403273" y="872837"/>
                </a:cubicBezTo>
                <a:cubicBezTo>
                  <a:pt x="5443929" y="893166"/>
                  <a:pt x="5483864" y="905580"/>
                  <a:pt x="5527964" y="914400"/>
                </a:cubicBezTo>
                <a:cubicBezTo>
                  <a:pt x="5555510" y="919909"/>
                  <a:pt x="5583382" y="923637"/>
                  <a:pt x="5611091" y="928255"/>
                </a:cubicBezTo>
                <a:cubicBezTo>
                  <a:pt x="5690966" y="981506"/>
                  <a:pt x="5613913" y="935402"/>
                  <a:pt x="5694218" y="969818"/>
                </a:cubicBezTo>
                <a:cubicBezTo>
                  <a:pt x="5795652" y="1013289"/>
                  <a:pt x="5702876" y="985837"/>
                  <a:pt x="5805054" y="1011382"/>
                </a:cubicBezTo>
                <a:cubicBezTo>
                  <a:pt x="5818909" y="1020618"/>
                  <a:pt x="5830554" y="1034710"/>
                  <a:pt x="5846618" y="1039091"/>
                </a:cubicBezTo>
                <a:cubicBezTo>
                  <a:pt x="5882539" y="1048888"/>
                  <a:pt x="5920298" y="1050549"/>
                  <a:pt x="5957454" y="1052946"/>
                </a:cubicBezTo>
                <a:cubicBezTo>
                  <a:pt x="6063552" y="1059791"/>
                  <a:pt x="6169891" y="1062182"/>
                  <a:pt x="6276109" y="1066800"/>
                </a:cubicBezTo>
                <a:cubicBezTo>
                  <a:pt x="6374181" y="1099491"/>
                  <a:pt x="6347576" y="1094509"/>
                  <a:pt x="6525491" y="1094509"/>
                </a:cubicBezTo>
                <a:cubicBezTo>
                  <a:pt x="6645652" y="1094509"/>
                  <a:pt x="6765636" y="1085273"/>
                  <a:pt x="6885709" y="1080655"/>
                </a:cubicBezTo>
                <a:cubicBezTo>
                  <a:pt x="6918036" y="1076037"/>
                  <a:pt x="6950872" y="1074143"/>
                  <a:pt x="6982691" y="1066800"/>
                </a:cubicBezTo>
                <a:cubicBezTo>
                  <a:pt x="7011151" y="1060232"/>
                  <a:pt x="7037482" y="1046175"/>
                  <a:pt x="7065818" y="1039091"/>
                </a:cubicBezTo>
                <a:lnTo>
                  <a:pt x="7121236" y="1025237"/>
                </a:lnTo>
                <a:cubicBezTo>
                  <a:pt x="7135091" y="1016000"/>
                  <a:pt x="7147209" y="1003374"/>
                  <a:pt x="7162800" y="997527"/>
                </a:cubicBezTo>
                <a:cubicBezTo>
                  <a:pt x="7226051" y="973808"/>
                  <a:pt x="7222349" y="995462"/>
                  <a:pt x="7273636" y="969818"/>
                </a:cubicBezTo>
                <a:cubicBezTo>
                  <a:pt x="7381055" y="916108"/>
                  <a:pt x="7252302" y="963074"/>
                  <a:pt x="7356764" y="928255"/>
                </a:cubicBezTo>
                <a:cubicBezTo>
                  <a:pt x="7475876" y="848846"/>
                  <a:pt x="7325172" y="944051"/>
                  <a:pt x="7439891" y="886691"/>
                </a:cubicBezTo>
                <a:cubicBezTo>
                  <a:pt x="7455623" y="878825"/>
                  <a:pt x="7530599" y="823692"/>
                  <a:pt x="7536873" y="817418"/>
                </a:cubicBezTo>
                <a:cubicBezTo>
                  <a:pt x="7548647" y="805644"/>
                  <a:pt x="7552051" y="786820"/>
                  <a:pt x="7564582" y="775855"/>
                </a:cubicBezTo>
                <a:cubicBezTo>
                  <a:pt x="7630562" y="718123"/>
                  <a:pt x="7634264" y="723798"/>
                  <a:pt x="7703127" y="706582"/>
                </a:cubicBezTo>
                <a:cubicBezTo>
                  <a:pt x="7712363" y="692727"/>
                  <a:pt x="7717834" y="675420"/>
                  <a:pt x="7730836" y="665018"/>
                </a:cubicBezTo>
                <a:cubicBezTo>
                  <a:pt x="7742240" y="655895"/>
                  <a:pt x="7758358" y="655176"/>
                  <a:pt x="7772400" y="651164"/>
                </a:cubicBezTo>
                <a:cubicBezTo>
                  <a:pt x="7824092" y="636395"/>
                  <a:pt x="7846517" y="637696"/>
                  <a:pt x="7897091" y="609600"/>
                </a:cubicBezTo>
                <a:cubicBezTo>
                  <a:pt x="7917276" y="598386"/>
                  <a:pt x="7932461" y="579493"/>
                  <a:pt x="7952509" y="568037"/>
                </a:cubicBezTo>
                <a:cubicBezTo>
                  <a:pt x="7965189" y="560791"/>
                  <a:pt x="7979983" y="558025"/>
                  <a:pt x="7994073" y="554182"/>
                </a:cubicBezTo>
                <a:cubicBezTo>
                  <a:pt x="8030813" y="544162"/>
                  <a:pt x="8067964" y="535709"/>
                  <a:pt x="8104909" y="526473"/>
                </a:cubicBezTo>
                <a:cubicBezTo>
                  <a:pt x="8123382" y="521855"/>
                  <a:pt x="8141477" y="515311"/>
                  <a:pt x="8160327" y="512618"/>
                </a:cubicBezTo>
                <a:cubicBezTo>
                  <a:pt x="8298708" y="492850"/>
                  <a:pt x="8224853" y="502370"/>
                  <a:pt x="8382000" y="484909"/>
                </a:cubicBezTo>
                <a:cubicBezTo>
                  <a:pt x="8409709" y="475673"/>
                  <a:pt x="8436905" y="464726"/>
                  <a:pt x="8465127" y="457200"/>
                </a:cubicBezTo>
                <a:cubicBezTo>
                  <a:pt x="8522284" y="441958"/>
                  <a:pt x="8642166" y="421278"/>
                  <a:pt x="8700654" y="401782"/>
                </a:cubicBezTo>
                <a:cubicBezTo>
                  <a:pt x="8728363" y="392546"/>
                  <a:pt x="8755603" y="381758"/>
                  <a:pt x="8783782" y="374073"/>
                </a:cubicBezTo>
                <a:cubicBezTo>
                  <a:pt x="8806500" y="367877"/>
                  <a:pt x="8830336" y="366414"/>
                  <a:pt x="8853054" y="360218"/>
                </a:cubicBezTo>
                <a:cubicBezTo>
                  <a:pt x="8881233" y="352533"/>
                  <a:pt x="8907541" y="338237"/>
                  <a:pt x="8936182" y="332509"/>
                </a:cubicBezTo>
                <a:cubicBezTo>
                  <a:pt x="8982364" y="323273"/>
                  <a:pt x="9029037" y="316223"/>
                  <a:pt x="9074727" y="304800"/>
                </a:cubicBezTo>
                <a:cubicBezTo>
                  <a:pt x="9103063" y="297716"/>
                  <a:pt x="9128732" y="279331"/>
                  <a:pt x="9157854" y="277091"/>
                </a:cubicBezTo>
                <a:cubicBezTo>
                  <a:pt x="9369865" y="260783"/>
                  <a:pt x="9582727" y="258618"/>
                  <a:pt x="9795164" y="249382"/>
                </a:cubicBezTo>
                <a:cubicBezTo>
                  <a:pt x="9993528" y="209707"/>
                  <a:pt x="9661053" y="273072"/>
                  <a:pt x="10072254" y="221673"/>
                </a:cubicBezTo>
                <a:cubicBezTo>
                  <a:pt x="10114503" y="216392"/>
                  <a:pt x="10154725" y="199471"/>
                  <a:pt x="10196945" y="193964"/>
                </a:cubicBezTo>
                <a:cubicBezTo>
                  <a:pt x="10261220" y="185580"/>
                  <a:pt x="10326254" y="184727"/>
                  <a:pt x="10390909" y="180109"/>
                </a:cubicBezTo>
                <a:lnTo>
                  <a:pt x="11236036" y="193964"/>
                </a:lnTo>
                <a:cubicBezTo>
                  <a:pt x="11483958" y="193964"/>
                  <a:pt x="11432303" y="207049"/>
                  <a:pt x="11554691" y="166255"/>
                </a:cubicBezTo>
                <a:cubicBezTo>
                  <a:pt x="11568545" y="157019"/>
                  <a:pt x="11581361" y="145993"/>
                  <a:pt x="11596254" y="138546"/>
                </a:cubicBezTo>
                <a:cubicBezTo>
                  <a:pt x="11619539" y="126903"/>
                  <a:pt x="11671035" y="117497"/>
                  <a:pt x="11693236" y="110837"/>
                </a:cubicBezTo>
                <a:cubicBezTo>
                  <a:pt x="11831552" y="69342"/>
                  <a:pt x="11720384" y="91124"/>
                  <a:pt x="11873345" y="69273"/>
                </a:cubicBezTo>
                <a:cubicBezTo>
                  <a:pt x="11918884" y="38914"/>
                  <a:pt x="11906284" y="42049"/>
                  <a:pt x="11956473" y="27709"/>
                </a:cubicBezTo>
                <a:cubicBezTo>
                  <a:pt x="12021315" y="9183"/>
                  <a:pt x="11997368" y="28379"/>
                  <a:pt x="12025745" y="0"/>
                </a:cubicBezTo>
              </a:path>
            </a:pathLst>
          </a:custGeom>
          <a:noFill/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ghtning Bolt 7"/>
          <p:cNvSpPr/>
          <p:nvPr/>
        </p:nvSpPr>
        <p:spPr>
          <a:xfrm>
            <a:off x="635578" y="969817"/>
            <a:ext cx="432954" cy="1295821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ghtning Bolt 8"/>
          <p:cNvSpPr/>
          <p:nvPr/>
        </p:nvSpPr>
        <p:spPr>
          <a:xfrm>
            <a:off x="2732809" y="1510146"/>
            <a:ext cx="604406" cy="914400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ghtning Bolt 9"/>
          <p:cNvSpPr/>
          <p:nvPr/>
        </p:nvSpPr>
        <p:spPr>
          <a:xfrm>
            <a:off x="4966855" y="1357748"/>
            <a:ext cx="353290" cy="914398"/>
          </a:xfrm>
          <a:prstGeom prst="lightningBol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ghtning Bolt 10"/>
          <p:cNvSpPr/>
          <p:nvPr/>
        </p:nvSpPr>
        <p:spPr>
          <a:xfrm rot="21227071">
            <a:off x="7644709" y="1195165"/>
            <a:ext cx="381001" cy="1052943"/>
          </a:xfrm>
          <a:prstGeom prst="lightningBol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ghtning Bolt 11"/>
          <p:cNvSpPr/>
          <p:nvPr/>
        </p:nvSpPr>
        <p:spPr>
          <a:xfrm>
            <a:off x="10080111" y="955963"/>
            <a:ext cx="393926" cy="955966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531204" y="1302327"/>
            <a:ext cx="669920" cy="609602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2705014" y="1569752"/>
            <a:ext cx="734461" cy="702394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4951732" y="1523999"/>
            <a:ext cx="654165" cy="630804"/>
          </a:xfrm>
          <a:prstGeom prst="triangl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7580634" y="1418962"/>
            <a:ext cx="626917" cy="6409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9967543" y="1136779"/>
            <a:ext cx="775560" cy="678165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424546"/>
            <a:ext cx="18426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GIỚI HẠN LÃNH THỔ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2070" y="2387170"/>
            <a:ext cx="23414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TỰ NHIÊN VÀ TÀI NGUYÊN THIÊN NHIÊN</a:t>
            </a:r>
            <a:endParaRPr lang="id-ID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0132" y="2428733"/>
            <a:ext cx="18911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DÂN CƯ XÃ HỘI</a:t>
            </a:r>
            <a:endParaRPr lang="id-ID" sz="32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3118" y="2391358"/>
            <a:ext cx="21323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HÌNH PHÁT TRIỂN KINH TẾ</a:t>
            </a:r>
            <a:endParaRPr lang="id-ID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85667" y="2078891"/>
            <a:ext cx="20816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TTKT VÀ VÙNG KTTĐ PHÍA NAM</a:t>
            </a:r>
            <a:endParaRPr lang="id-ID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44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0343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27711" y="128062"/>
            <a:ext cx="5582889" cy="513567"/>
          </a:xfrm>
          <a:prstGeom prst="round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VẼ BIỂU ĐỒ</a:t>
            </a:r>
            <a:endParaRPr lang="id-ID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5987"/>
            <a:ext cx="355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3/SGK/123</a:t>
            </a:r>
            <a:endParaRPr lang="id-ID" sz="3200" b="1" u="sng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800" y="1123913"/>
            <a:ext cx="911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2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818024"/>
              </p:ext>
            </p:extLst>
          </p:nvPr>
        </p:nvGraphicFramePr>
        <p:xfrm>
          <a:off x="666631" y="1708688"/>
          <a:ext cx="9917481" cy="2324137"/>
        </p:xfrm>
        <a:graphic>
          <a:graphicData uri="http://schemas.openxmlformats.org/drawingml/2006/table">
            <a:tbl>
              <a:tblPr/>
              <a:tblGrid>
                <a:gridCol w="3801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1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3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8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Diện tích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 số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GDP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4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 Box 233"/>
          <p:cNvSpPr txBox="1">
            <a:spLocks noChangeArrowheads="1"/>
          </p:cNvSpPr>
          <p:nvPr/>
        </p:nvSpPr>
        <p:spPr bwMode="auto">
          <a:xfrm>
            <a:off x="4531291" y="2727245"/>
            <a:ext cx="1981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u="sng" dirty="0"/>
              <a:t>28,0 x 100</a:t>
            </a:r>
            <a:endParaRPr lang="en-US" dirty="0"/>
          </a:p>
          <a:p>
            <a:pPr algn="ctr"/>
            <a:r>
              <a:rPr lang="en-US" dirty="0"/>
              <a:t>71.2</a:t>
            </a:r>
          </a:p>
          <a:p>
            <a:pPr algn="ctr"/>
            <a:r>
              <a:rPr lang="en-US" dirty="0"/>
              <a:t>=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39,2 %</a:t>
            </a:r>
          </a:p>
        </p:txBody>
      </p:sp>
      <p:sp>
        <p:nvSpPr>
          <p:cNvPr id="9" name="Text Box 234"/>
          <p:cNvSpPr txBox="1">
            <a:spLocks noChangeArrowheads="1"/>
          </p:cNvSpPr>
          <p:nvPr/>
        </p:nvSpPr>
        <p:spPr bwMode="auto">
          <a:xfrm>
            <a:off x="6512491" y="2788869"/>
            <a:ext cx="1981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u="sng" dirty="0"/>
              <a:t>12,3 x 100</a:t>
            </a:r>
            <a:endParaRPr lang="en-US" dirty="0"/>
          </a:p>
          <a:p>
            <a:pPr algn="ctr"/>
            <a:r>
              <a:rPr lang="en-US" dirty="0"/>
              <a:t>31.3</a:t>
            </a:r>
          </a:p>
          <a:p>
            <a:pPr algn="ctr"/>
            <a:r>
              <a:rPr lang="en-US" dirty="0"/>
              <a:t>=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39,3 %</a:t>
            </a:r>
          </a:p>
        </p:txBody>
      </p:sp>
      <p:sp>
        <p:nvSpPr>
          <p:cNvPr id="10" name="Text Box 235"/>
          <p:cNvSpPr txBox="1">
            <a:spLocks noChangeArrowheads="1"/>
          </p:cNvSpPr>
          <p:nvPr/>
        </p:nvSpPr>
        <p:spPr bwMode="auto">
          <a:xfrm>
            <a:off x="8493691" y="2752394"/>
            <a:ext cx="1981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u="sng" dirty="0"/>
              <a:t>188,1 x 100</a:t>
            </a:r>
            <a:endParaRPr lang="en-US" dirty="0"/>
          </a:p>
          <a:p>
            <a:pPr algn="ctr"/>
            <a:r>
              <a:rPr lang="en-US" dirty="0"/>
              <a:t>289.5</a:t>
            </a:r>
          </a:p>
          <a:p>
            <a:pPr algn="ctr"/>
            <a:r>
              <a:rPr lang="en-US" dirty="0"/>
              <a:t>=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65,0 %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055" y="4148715"/>
            <a:ext cx="10667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055" y="4611231"/>
            <a:ext cx="118259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KTTĐ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1/3; GDP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KTTĐ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KTTĐ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45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753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225636" y="360218"/>
            <a:ext cx="2840182" cy="70658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id-ID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5269" y="1856078"/>
            <a:ext cx="99752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</a:t>
            </a:r>
          </a:p>
          <a:p>
            <a:pPr marL="285750" indent="-285750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3/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/123</a:t>
            </a:r>
          </a:p>
          <a:p>
            <a:pPr marL="285750" indent="-285750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id-ID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46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787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9452" y="2783092"/>
            <a:ext cx="261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9452" y="1213432"/>
            <a:ext cx="8367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TÌNH HÌNH PHÁT TRIỂN KINH TẾ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5</a:t>
            </a:fld>
            <a:endParaRPr lang="id-ID"/>
          </a:p>
        </p:txBody>
      </p:sp>
      <p:sp>
        <p:nvSpPr>
          <p:cNvPr id="7" name="Rounded Rectangle 6"/>
          <p:cNvSpPr/>
          <p:nvPr/>
        </p:nvSpPr>
        <p:spPr>
          <a:xfrm>
            <a:off x="601250" y="50625"/>
            <a:ext cx="11071638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2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722663" y="645465"/>
            <a:ext cx="4835047" cy="2843409"/>
          </a:xfrm>
          <a:prstGeom prst="cloud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ctr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5573" y="1040316"/>
            <a:ext cx="95465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ho biểu đồ: BIỂU ĐỒ CƠ CẤU GDP CỦA CÁC NGÀNH DỊCH VỤ, NĂM 2002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37" y="2904195"/>
            <a:ext cx="7948765" cy="35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2663" y="6277302"/>
            <a:ext cx="10296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13.1: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(2002)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6</a:t>
            </a:fld>
            <a:endParaRPr lang="id-ID" dirty="0"/>
          </a:p>
        </p:txBody>
      </p:sp>
      <p:sp>
        <p:nvSpPr>
          <p:cNvPr id="8" name="Rounded Rectangle 7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Phát triển thương mại điện tử ở Việt Nam trong bối cảnh kinh tế s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2294" name="Picture 6" descr="Tìm hiểu ERP dùng trong doanh nghiệp thương mại phân ph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981" y="726557"/>
            <a:ext cx="3820680" cy="258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55008" y="3201589"/>
            <a:ext cx="268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6" name="Picture 8" descr="Ngành giao thông vận tải là gì? Học ngành GTVT ra trường làm gì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40497"/>
            <a:ext cx="3674628" cy="23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328" y="3280764"/>
            <a:ext cx="312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8" name="Picture 10" descr="Vi phạm về giá cước và khuyến mại, 5 nhà mạng bị xử phạt hơn 1 tỷ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51917"/>
            <a:ext cx="4026854" cy="24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5455" y="6248089"/>
            <a:ext cx="334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0" name="Picture 12" descr="Du Lịch MICE Ở Đông Nam Bộ - Thế Mạnh Và Xu Hướng Phát Triể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40" y="3797173"/>
            <a:ext cx="3725521" cy="24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26791" y="6365557"/>
            <a:ext cx="1838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09891" y="1959069"/>
            <a:ext cx="3645074" cy="35314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SGK/121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ĐNB.</a:t>
            </a:r>
            <a:endParaRPr lang="id-ID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7</a:t>
            </a:fld>
            <a:endParaRPr lang="id-ID"/>
          </a:p>
        </p:txBody>
      </p:sp>
      <p:sp>
        <p:nvSpPr>
          <p:cNvPr id="14" name="Rounded Rectangle 13"/>
          <p:cNvSpPr/>
          <p:nvPr/>
        </p:nvSpPr>
        <p:spPr>
          <a:xfrm>
            <a:off x="155575" y="68500"/>
            <a:ext cx="11603038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794" y="1123406"/>
            <a:ext cx="360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4406" y="1828800"/>
            <a:ext cx="9183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8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01249" y="50625"/>
            <a:ext cx="10628725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398087"/>
              </p:ext>
            </p:extLst>
          </p:nvPr>
        </p:nvGraphicFramePr>
        <p:xfrm>
          <a:off x="383147" y="1684738"/>
          <a:ext cx="11325496" cy="2974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6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7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9159">
                <a:tc>
                  <a:txBody>
                    <a:bodyPr/>
                    <a:lstStyle/>
                    <a:p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r>
                        <a:rPr lang="en-US" sz="28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id-ID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77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lẻ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35,8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34,9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33,11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</a:t>
                      </a:r>
                      <a:endParaRPr lang="id-ID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31,3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31,3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30,3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33,8</a:t>
                      </a:r>
                      <a:endParaRPr lang="id-ID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4583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  <a:endParaRPr lang="id-ID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8460" y="740096"/>
            <a:ext cx="11194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33.1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ĐNB 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100%)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480" y="4614786"/>
            <a:ext cx="471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guồn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id-ID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https://www.gso.gov.vn</a:t>
            </a:r>
            <a:r>
              <a:rPr lang="id-ID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5472621"/>
            <a:ext cx="12192000" cy="109728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5001829"/>
            <a:ext cx="12192000" cy="1856171"/>
          </a:xfrm>
          <a:prstGeom prst="round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1/3 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1/5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8461" y="1729144"/>
            <a:ext cx="5751923" cy="813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1251" y="1991476"/>
            <a:ext cx="195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id-ID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4377" y="1729144"/>
            <a:ext cx="1131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d-ID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pPr/>
              <a:t>9</a:t>
            </a:fld>
            <a:endParaRPr lang="id-ID" dirty="0"/>
          </a:p>
        </p:txBody>
      </p:sp>
      <p:sp>
        <p:nvSpPr>
          <p:cNvPr id="12" name="Rounded Rectangle 11"/>
          <p:cNvSpPr/>
          <p:nvPr/>
        </p:nvSpPr>
        <p:spPr>
          <a:xfrm>
            <a:off x="601249" y="50625"/>
            <a:ext cx="11200225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70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2604</TotalTime>
  <Words>2522</Words>
  <Application>Microsoft Office PowerPoint</Application>
  <PresentationFormat>Widescreen</PresentationFormat>
  <Paragraphs>348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225</cp:revision>
  <dcterms:created xsi:type="dcterms:W3CDTF">2020-04-13T03:40:38Z</dcterms:created>
  <dcterms:modified xsi:type="dcterms:W3CDTF">2022-08-12T03:30:51Z</dcterms:modified>
</cp:coreProperties>
</file>