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346" r:id="rId2"/>
    <p:sldId id="256" r:id="rId3"/>
    <p:sldId id="258" r:id="rId4"/>
    <p:sldId id="297" r:id="rId5"/>
    <p:sldId id="288" r:id="rId6"/>
    <p:sldId id="299" r:id="rId7"/>
    <p:sldId id="300" r:id="rId8"/>
    <p:sldId id="301" r:id="rId9"/>
    <p:sldId id="306" r:id="rId10"/>
    <p:sldId id="307" r:id="rId11"/>
    <p:sldId id="308" r:id="rId12"/>
    <p:sldId id="313" r:id="rId13"/>
    <p:sldId id="314" r:id="rId14"/>
    <p:sldId id="309" r:id="rId15"/>
    <p:sldId id="310" r:id="rId16"/>
    <p:sldId id="311" r:id="rId17"/>
    <p:sldId id="312" r:id="rId18"/>
    <p:sldId id="316" r:id="rId19"/>
    <p:sldId id="291" r:id="rId20"/>
    <p:sldId id="317" r:id="rId21"/>
    <p:sldId id="318" r:id="rId22"/>
    <p:sldId id="319" r:id="rId23"/>
    <p:sldId id="289" r:id="rId24"/>
    <p:sldId id="290" r:id="rId25"/>
    <p:sldId id="293" r:id="rId26"/>
    <p:sldId id="294" r:id="rId27"/>
    <p:sldId id="295" r:id="rId28"/>
    <p:sldId id="320" r:id="rId29"/>
    <p:sldId id="321" r:id="rId30"/>
    <p:sldId id="322" r:id="rId31"/>
    <p:sldId id="323" r:id="rId32"/>
    <p:sldId id="324" r:id="rId33"/>
    <p:sldId id="325" r:id="rId34"/>
    <p:sldId id="326" r:id="rId35"/>
    <p:sldId id="327" r:id="rId36"/>
    <p:sldId id="328" r:id="rId37"/>
    <p:sldId id="345" r:id="rId38"/>
    <p:sldId id="329" r:id="rId39"/>
    <p:sldId id="330" r:id="rId40"/>
    <p:sldId id="331" r:id="rId41"/>
    <p:sldId id="342" r:id="rId42"/>
    <p:sldId id="332" r:id="rId43"/>
    <p:sldId id="333" r:id="rId44"/>
    <p:sldId id="334" r:id="rId45"/>
    <p:sldId id="343" r:id="rId4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0066"/>
    <a:srgbClr val="CC3300"/>
    <a:srgbClr val="333333"/>
    <a:srgbClr val="FFFFFF"/>
    <a:srgbClr val="C0C0C0"/>
    <a:srgbClr val="357DA9"/>
    <a:srgbClr val="C5C5C5"/>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3743" autoAdjust="0"/>
  </p:normalViewPr>
  <p:slideViewPr>
    <p:cSldViewPr>
      <p:cViewPr varScale="1">
        <p:scale>
          <a:sx n="68" d="100"/>
          <a:sy n="68" d="100"/>
        </p:scale>
        <p:origin x="141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fld id="{EF4B73B2-970B-4C3F-9638-ED0769C1C267}"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ln>
          <a:effectLst/>
        </p:spPr>
        <p:txBody>
          <a:bodyPr wrap="none" anchor="ctr"/>
          <a:lstStyle/>
          <a:p>
            <a:endParaRPr lang="en-US"/>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ln>
          <a:effectLst/>
        </p:spPr>
        <p:txBody>
          <a:bodyPr wrap="none" anchor="ctr"/>
          <a:lstStyle/>
          <a:p>
            <a:endParaRPr lang="en-US"/>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ln>
          <a:effectLst/>
        </p:spPr>
        <p:txBody>
          <a:bodyPr wrap="none" anchor="ctr"/>
          <a:lstStyle/>
          <a:p>
            <a:endParaRPr lang="en-US"/>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ln>
          <a:effectLst/>
        </p:spPr>
        <p:txBody>
          <a:bodyPr wrap="none" anchor="ctr"/>
          <a:lstStyle/>
          <a:p>
            <a:endParaRPr lang="en-US"/>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ln>
          <a:effectLst/>
        </p:spPr>
        <p:txBody>
          <a:bodyPr wrap="none" anchor="ctr"/>
          <a:lstStyle/>
          <a:p>
            <a:endParaRPr lang="en-US"/>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ln>
          <a:effectLst/>
        </p:spPr>
        <p:txBody>
          <a:bodyPr wrap="none" anchor="ctr"/>
          <a:lstStyle/>
          <a:p>
            <a:endParaRPr lang="en-US"/>
          </a:p>
        </p:txBody>
      </p:sp>
      <p:grpSp>
        <p:nvGrpSpPr>
          <p:cNvPr id="3147" name="Group 75"/>
          <p:cNvGrpSpPr/>
          <p:nvPr/>
        </p:nvGrpSpPr>
        <p:grpSpPr bwMode="auto">
          <a:xfrm>
            <a:off x="112713" y="5954713"/>
            <a:ext cx="8936037" cy="631825"/>
            <a:chOff x="71" y="3751"/>
            <a:chExt cx="5629" cy="398"/>
          </a:xfrm>
        </p:grpSpPr>
        <p:sp>
          <p:nvSpPr>
            <p:cNvPr id="3096" name="Freeform 24"/>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ln>
            <a:effectLst/>
          </p:spPr>
          <p:txBody>
            <a:bodyPr/>
            <a:lstStyle/>
            <a:p>
              <a:endParaRPr lang="en-US"/>
            </a:p>
          </p:txBody>
        </p:sp>
        <p:sp>
          <p:nvSpPr>
            <p:cNvPr id="3097" name="Freeform 25"/>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ln>
            <a:effectLst/>
          </p:spPr>
          <p:txBody>
            <a:bodyPr/>
            <a:lstStyle/>
            <a:p>
              <a:endParaRPr lang="en-US"/>
            </a:p>
          </p:txBody>
        </p:sp>
        <p:sp>
          <p:nvSpPr>
            <p:cNvPr id="3098" name="Freeform 26"/>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ln>
            <a:effectLst/>
          </p:spPr>
          <p:txBody>
            <a:bodyPr/>
            <a:lstStyle/>
            <a:p>
              <a:endParaRPr lang="en-US"/>
            </a:p>
          </p:txBody>
        </p:sp>
      </p:grpSp>
      <p:grpSp>
        <p:nvGrpSpPr>
          <p:cNvPr id="3079" name="Group 7"/>
          <p:cNvGrpSpPr/>
          <p:nvPr/>
        </p:nvGrpSpPr>
        <p:grpSpPr bwMode="auto">
          <a:xfrm rot="10800000">
            <a:off x="6003925" y="1778000"/>
            <a:ext cx="2768600" cy="779463"/>
            <a:chOff x="1566" y="164"/>
            <a:chExt cx="1455" cy="425"/>
          </a:xfrm>
        </p:grpSpPr>
        <p:sp>
          <p:nvSpPr>
            <p:cNvPr id="3080" name="Freeform 8"/>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ln>
          </p:spPr>
          <p:txBody>
            <a:bodyPr/>
            <a:lstStyle/>
            <a:p>
              <a:endParaRPr lang="en-US"/>
            </a:p>
          </p:txBody>
        </p:sp>
        <p:sp>
          <p:nvSpPr>
            <p:cNvPr id="3081" name="Freeform 9"/>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ln>
          </p:spPr>
          <p:txBody>
            <a:bodyPr/>
            <a:lstStyle/>
            <a:p>
              <a:endParaRPr lang="en-US"/>
            </a:p>
          </p:txBody>
        </p:sp>
        <p:sp>
          <p:nvSpPr>
            <p:cNvPr id="3082" name="Freeform 10"/>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ln>
          </p:spPr>
          <p:txBody>
            <a:bodyPr/>
            <a:lstStyle/>
            <a:p>
              <a:endParaRPr lang="en-US"/>
            </a:p>
          </p:txBody>
        </p:sp>
        <p:sp>
          <p:nvSpPr>
            <p:cNvPr id="3083" name="Freeform 11"/>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ln>
          </p:spPr>
          <p:txBody>
            <a:bodyPr/>
            <a:lstStyle/>
            <a:p>
              <a:endParaRPr lang="en-US"/>
            </a:p>
          </p:txBody>
        </p:sp>
        <p:sp>
          <p:nvSpPr>
            <p:cNvPr id="3084" name="Freeform 12"/>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ln>
          </p:spPr>
          <p:txBody>
            <a:bodyPr/>
            <a:lstStyle/>
            <a:p>
              <a:endParaRPr lang="en-US"/>
            </a:p>
          </p:txBody>
        </p:sp>
        <p:sp>
          <p:nvSpPr>
            <p:cNvPr id="3085" name="Freeform 13"/>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ln>
          </p:spPr>
          <p:txBody>
            <a:bodyPr/>
            <a:lstStyle/>
            <a:p>
              <a:endParaRPr lang="en-US"/>
            </a:p>
          </p:txBody>
        </p:sp>
        <p:sp>
          <p:nvSpPr>
            <p:cNvPr id="3086" name="Freeform 14"/>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ln>
          </p:spPr>
          <p:txBody>
            <a:bodyPr/>
            <a:lstStyle/>
            <a:p>
              <a:endParaRPr lang="en-US"/>
            </a:p>
          </p:txBody>
        </p:sp>
        <p:sp>
          <p:nvSpPr>
            <p:cNvPr id="3087" name="Freeform 15"/>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ln>
          </p:spPr>
          <p:txBody>
            <a:bodyPr/>
            <a:lstStyle/>
            <a:p>
              <a:endParaRPr lang="en-US"/>
            </a:p>
          </p:txBody>
        </p:sp>
        <p:sp>
          <p:nvSpPr>
            <p:cNvPr id="3088" name="Freeform 16"/>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ln>
          </p:spPr>
          <p:txBody>
            <a:bodyPr/>
            <a:lstStyle/>
            <a:p>
              <a:endParaRPr lang="en-US"/>
            </a:p>
          </p:txBody>
        </p:sp>
        <p:sp>
          <p:nvSpPr>
            <p:cNvPr id="3089" name="Freeform 17"/>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ln>
          </p:spPr>
          <p:txBody>
            <a:bodyPr/>
            <a:lstStyle/>
            <a:p>
              <a:endParaRPr lang="en-US"/>
            </a:p>
          </p:txBody>
        </p:sp>
        <p:sp>
          <p:nvSpPr>
            <p:cNvPr id="3090" name="Freeform 18"/>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ln>
          </p:spPr>
          <p:txBody>
            <a:bodyPr/>
            <a:lstStyle/>
            <a:p>
              <a:endParaRPr lang="en-US"/>
            </a:p>
          </p:txBody>
        </p:sp>
        <p:sp>
          <p:nvSpPr>
            <p:cNvPr id="3091" name="Freeform 19"/>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ln>
          </p:spPr>
          <p:txBody>
            <a:bodyPr/>
            <a:lstStyle/>
            <a:p>
              <a:endParaRPr lang="en-US"/>
            </a:p>
          </p:txBody>
        </p:sp>
        <p:sp>
          <p:nvSpPr>
            <p:cNvPr id="3092" name="Freeform 20"/>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ln>
          </p:spPr>
          <p:txBody>
            <a:bodyPr/>
            <a:lstStyle/>
            <a:p>
              <a:endParaRPr lang="en-US"/>
            </a:p>
          </p:txBody>
        </p:sp>
        <p:sp>
          <p:nvSpPr>
            <p:cNvPr id="3093" name="Freeform 21"/>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ln>
          </p:spPr>
          <p:txBody>
            <a:bodyPr/>
            <a:lstStyle/>
            <a:p>
              <a:endParaRPr lang="en-US"/>
            </a:p>
          </p:txBody>
        </p:sp>
        <p:sp>
          <p:nvSpPr>
            <p:cNvPr id="3094" name="Freeform 22"/>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ln>
          </p:spPr>
          <p:txBody>
            <a:bodyPr/>
            <a:lstStyle/>
            <a:p>
              <a:endParaRPr lang="en-US"/>
            </a:p>
          </p:txBody>
        </p:sp>
        <p:sp>
          <p:nvSpPr>
            <p:cNvPr id="3095" name="Freeform 23"/>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ln>
          </p:spPr>
          <p:txBody>
            <a:bodyPr/>
            <a:lstStyle/>
            <a:p>
              <a:endParaRPr lang="en-US"/>
            </a:p>
          </p:txBody>
        </p:sp>
      </p:grpSp>
      <p:sp>
        <p:nvSpPr>
          <p:cNvPr id="3099" name="Freeform 27" descr="Dark upward diagonal"/>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ln>
          <a:effectLst/>
        </p:spPr>
        <p:txBody>
          <a:bodyPr/>
          <a:lstStyle/>
          <a:p>
            <a:endParaRPr lang="en-US"/>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ln>
          <a:effectLst/>
        </p:spPr>
        <p:txBody>
          <a:bodyPr wrap="none" anchor="ctr"/>
          <a:lstStyle/>
          <a:p>
            <a:endParaRPr lang="en-US"/>
          </a:p>
        </p:txBody>
      </p:sp>
      <p:grpSp>
        <p:nvGrpSpPr>
          <p:cNvPr id="3146" name="Group 74"/>
          <p:cNvGrpSpPr/>
          <p:nvPr/>
        </p:nvGrpSpPr>
        <p:grpSpPr bwMode="auto">
          <a:xfrm>
            <a:off x="85725" y="854075"/>
            <a:ext cx="8982075" cy="1131888"/>
            <a:chOff x="54" y="538"/>
            <a:chExt cx="5658" cy="713"/>
          </a:xfrm>
        </p:grpSpPr>
        <p:sp>
          <p:nvSpPr>
            <p:cNvPr id="3102" name="Freeform 30"/>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ln>
            <a:effectLst/>
          </p:spPr>
          <p:txBody>
            <a:bodyPr/>
            <a:lstStyle/>
            <a:p>
              <a:endParaRPr lang="en-US"/>
            </a:p>
          </p:txBody>
        </p:sp>
        <p:sp>
          <p:nvSpPr>
            <p:cNvPr id="3103" name="Freeform 31"/>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ln>
            <a:effectLst/>
          </p:spPr>
          <p:txBody>
            <a:bodyPr/>
            <a:lstStyle/>
            <a:p>
              <a:endParaRPr lang="en-US"/>
            </a:p>
          </p:txBody>
        </p:sp>
        <p:sp>
          <p:nvSpPr>
            <p:cNvPr id="3104" name="Freeform 32"/>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ln>
            <a:effectLst/>
          </p:spPr>
          <p:txBody>
            <a:bodyPr/>
            <a:lstStyle/>
            <a:p>
              <a:endParaRPr lang="en-US"/>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ln>
          <a:effectLst/>
        </p:spPr>
        <p:txBody>
          <a:bodyPr wrap="none" anchor="ctr"/>
          <a:lstStyle/>
          <a:p>
            <a:endParaRPr lang="en-US"/>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ln>
          <a:effectLst/>
        </p:spPr>
        <p:txBody>
          <a:bodyPr wrap="none" anchor="ctr"/>
          <a:lstStyle/>
          <a:p>
            <a:endParaRPr lang="en-US"/>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ln>
          <a:effectLst/>
        </p:spPr>
        <p:txBody>
          <a:bodyPr wrap="none" anchor="ctr"/>
          <a:lstStyle/>
          <a:p>
            <a:endParaRPr lang="en-US"/>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ln>
          <a:effectLst/>
        </p:spPr>
        <p:txBody>
          <a:bodyPr wrap="none" anchor="ctr"/>
          <a:lstStyle/>
          <a:p>
            <a:endParaRPr lang="en-US"/>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ln>
          <a:effectLst/>
        </p:spPr>
        <p:txBody>
          <a:bodyPr wrap="none" anchor="ctr"/>
          <a:lstStyle/>
          <a:p>
            <a:endParaRPr lang="en-US"/>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anose="02020603050405020304"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2B313B9D-78DA-4CDA-BBC3-B4B66CF0B4C2}" type="slidenum">
              <a:rPr lang="en-US"/>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ln>
          <a:effectLst/>
        </p:spPr>
        <p:txBody>
          <a:bodyPr wrap="none">
            <a:spAutoFit/>
          </a:bodyPr>
          <a:lstStyle/>
          <a:p>
            <a:pPr algn="l"/>
            <a:r>
              <a:rPr lang="en-US" sz="2200">
                <a:solidFill>
                  <a:srgbClr val="FFFFFF"/>
                </a:solidFill>
                <a:latin typeface="Arial Black" panose="020B0A04020102020204" pitchFamily="34" charset="0"/>
              </a:rPr>
              <a:t>L/O/G/O</a:t>
            </a: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ln>
          <a:effectLst/>
        </p:spPr>
        <p:txBody>
          <a:bodyPr wrap="none" anchor="ctr"/>
          <a:lstStyle/>
          <a:p>
            <a:endParaRPr lang="en-US"/>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smtClean="0"/>
              <a:t>Click to edit Master title style</a:t>
            </a:r>
            <a:endParaRPr lang="en-US"/>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ln>
          <a:effectLst/>
        </p:spPr>
        <p:txBody>
          <a:bodyPr wrap="none" anchor="ctr"/>
          <a:lstStyle/>
          <a:p>
            <a:endParaRPr lang="en-US"/>
          </a:p>
        </p:txBody>
      </p:sp>
      <p:sp>
        <p:nvSpPr>
          <p:cNvPr id="50" name="Text Box 37"/>
          <p:cNvSpPr txBox="1">
            <a:spLocks noChangeArrowheads="1"/>
          </p:cNvSpPr>
          <p:nvPr userDrawn="1"/>
        </p:nvSpPr>
        <p:spPr bwMode="gray">
          <a:xfrm>
            <a:off x="108686" y="6291590"/>
            <a:ext cx="2024914" cy="261610"/>
          </a:xfrm>
          <a:prstGeom prst="rect">
            <a:avLst/>
          </a:prstGeom>
          <a:noFill/>
          <a:ln w="9525">
            <a:noFill/>
            <a:miter lim="800000"/>
          </a:ln>
          <a:effectLst/>
        </p:spPr>
        <p:txBody>
          <a:bodyPr wrap="none">
            <a:spAutoFit/>
          </a:bodyPr>
          <a:lstStyle/>
          <a:p>
            <a:r>
              <a:rPr lang="en-US" sz="1100" kern="1200" smtClean="0">
                <a:solidFill>
                  <a:schemeClr val="tx1"/>
                </a:solidFill>
                <a:latin typeface="Arial" panose="020B0604020202020204" pitchFamily="34" charset="0"/>
                <a:ea typeface="+mn-ea"/>
                <a:cs typeface="+mn-cs"/>
              </a:rPr>
              <a:t>http://dichvudanhvanban.com</a:t>
            </a:r>
            <a:endParaRPr lang="en-US" sz="1100" kern="1200">
              <a:solidFill>
                <a:schemeClr val="tx1"/>
              </a:solidFill>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647639-4FA0-432E-B60B-8914257ABE68}"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A4EA63-11F9-4AFC-B323-3AD5EA62FA7C}"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470B65D5-A5EB-4E72-9AA2-EC914BB7854C}"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D29B-685A-494B-B492-A3906677DB02}"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7657A3-BEBB-47C7-8A26-E09FF5B4376F}"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033DCA-1996-4086-A892-B393D068EFA8}"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0F1AD2-00B3-4584-A578-17C9DB1DACFE}"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6CC5F7-4C40-401D-95D2-5E6CD477427A}"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868B90-396B-4522-BE48-9266D68C2527}"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49F797-FE61-4292-82B0-84D8644FE2A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2CA2BE-922C-4A41-8C6D-C40DC7FD51F2}"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p:nvPr/>
        </p:nvGrpSpPr>
        <p:grpSpPr bwMode="auto">
          <a:xfrm>
            <a:off x="6553200" y="6013450"/>
            <a:ext cx="2392363" cy="563563"/>
            <a:chOff x="1566" y="164"/>
            <a:chExt cx="1455" cy="425"/>
          </a:xfrm>
        </p:grpSpPr>
        <p:sp>
          <p:nvSpPr>
            <p:cNvPr id="1032" name="Freeform 8"/>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ln>
          </p:spPr>
          <p:txBody>
            <a:bodyPr/>
            <a:lstStyle/>
            <a:p>
              <a:endParaRPr lang="en-US"/>
            </a:p>
          </p:txBody>
        </p:sp>
        <p:sp>
          <p:nvSpPr>
            <p:cNvPr id="1033" name="Freeform 9"/>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ln>
          </p:spPr>
          <p:txBody>
            <a:bodyPr/>
            <a:lstStyle/>
            <a:p>
              <a:endParaRPr lang="en-US"/>
            </a:p>
          </p:txBody>
        </p:sp>
        <p:sp>
          <p:nvSpPr>
            <p:cNvPr id="1034" name="Freeform 10"/>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ln>
          </p:spPr>
          <p:txBody>
            <a:bodyPr/>
            <a:lstStyle/>
            <a:p>
              <a:endParaRPr lang="en-US"/>
            </a:p>
          </p:txBody>
        </p:sp>
        <p:sp>
          <p:nvSpPr>
            <p:cNvPr id="1035" name="Freeform 11"/>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ln>
          </p:spPr>
          <p:txBody>
            <a:bodyPr/>
            <a:lstStyle/>
            <a:p>
              <a:endParaRPr lang="en-US"/>
            </a:p>
          </p:txBody>
        </p:sp>
        <p:sp>
          <p:nvSpPr>
            <p:cNvPr id="1036" name="Freeform 12"/>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ln>
          </p:spPr>
          <p:txBody>
            <a:bodyPr/>
            <a:lstStyle/>
            <a:p>
              <a:endParaRPr lang="en-US"/>
            </a:p>
          </p:txBody>
        </p:sp>
        <p:sp>
          <p:nvSpPr>
            <p:cNvPr id="1037" name="Freeform 13"/>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ln>
          </p:spPr>
          <p:txBody>
            <a:bodyPr/>
            <a:lstStyle/>
            <a:p>
              <a:endParaRPr lang="en-US"/>
            </a:p>
          </p:txBody>
        </p:sp>
        <p:sp>
          <p:nvSpPr>
            <p:cNvPr id="1038" name="Freeform 14"/>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ln>
          </p:spPr>
          <p:txBody>
            <a:bodyPr/>
            <a:lstStyle/>
            <a:p>
              <a:endParaRPr lang="en-US"/>
            </a:p>
          </p:txBody>
        </p:sp>
        <p:sp>
          <p:nvSpPr>
            <p:cNvPr id="1039" name="Freeform 15"/>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ln>
          </p:spPr>
          <p:txBody>
            <a:bodyPr/>
            <a:lstStyle/>
            <a:p>
              <a:endParaRPr lang="en-US"/>
            </a:p>
          </p:txBody>
        </p:sp>
        <p:sp>
          <p:nvSpPr>
            <p:cNvPr id="1040" name="Freeform 16"/>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ln>
          </p:spPr>
          <p:txBody>
            <a:bodyPr/>
            <a:lstStyle/>
            <a:p>
              <a:endParaRPr lang="en-US"/>
            </a:p>
          </p:txBody>
        </p:sp>
        <p:sp>
          <p:nvSpPr>
            <p:cNvPr id="1041" name="Freeform 17"/>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ln>
          </p:spPr>
          <p:txBody>
            <a:bodyPr/>
            <a:lstStyle/>
            <a:p>
              <a:endParaRPr lang="en-US"/>
            </a:p>
          </p:txBody>
        </p:sp>
        <p:sp>
          <p:nvSpPr>
            <p:cNvPr id="1042" name="Freeform 18"/>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ln>
          </p:spPr>
          <p:txBody>
            <a:bodyPr/>
            <a:lstStyle/>
            <a:p>
              <a:endParaRPr lang="en-US"/>
            </a:p>
          </p:txBody>
        </p:sp>
        <p:sp>
          <p:nvSpPr>
            <p:cNvPr id="1043" name="Freeform 19"/>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ln>
          </p:spPr>
          <p:txBody>
            <a:bodyPr/>
            <a:lstStyle/>
            <a:p>
              <a:endParaRPr lang="en-US"/>
            </a:p>
          </p:txBody>
        </p:sp>
        <p:sp>
          <p:nvSpPr>
            <p:cNvPr id="1044" name="Freeform 20"/>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ln>
          </p:spPr>
          <p:txBody>
            <a:bodyPr/>
            <a:lstStyle/>
            <a:p>
              <a:endParaRPr lang="en-US"/>
            </a:p>
          </p:txBody>
        </p:sp>
        <p:sp>
          <p:nvSpPr>
            <p:cNvPr id="1045" name="Freeform 21"/>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ln>
          </p:spPr>
          <p:txBody>
            <a:bodyPr/>
            <a:lstStyle/>
            <a:p>
              <a:endParaRPr lang="en-US"/>
            </a:p>
          </p:txBody>
        </p:sp>
        <p:sp>
          <p:nvSpPr>
            <p:cNvPr id="1046" name="Freeform 22"/>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ln>
          </p:spPr>
          <p:txBody>
            <a:bodyPr/>
            <a:lstStyle/>
            <a:p>
              <a:endParaRPr lang="en-US"/>
            </a:p>
          </p:txBody>
        </p:sp>
        <p:sp>
          <p:nvSpPr>
            <p:cNvPr id="1047" name="Freeform 23"/>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ln>
          </p:spPr>
          <p:txBody>
            <a:bodyPr/>
            <a:lstStyle/>
            <a:p>
              <a:endParaRPr lang="en-US"/>
            </a:p>
          </p:txBody>
        </p:sp>
      </p:grpSp>
      <p:sp>
        <p:nvSpPr>
          <p:cNvPr id="1049" name="Freeform 25"/>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ln>
          <a:effectLst/>
        </p:spPr>
        <p:txBody>
          <a:bodyPr/>
          <a:lstStyle/>
          <a:p>
            <a:endParaRPr lang="en-US"/>
          </a:p>
        </p:txBody>
      </p:sp>
      <p:sp>
        <p:nvSpPr>
          <p:cNvPr id="1050" name="Freeform 26"/>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ln>
          <a:effectLst/>
        </p:spPr>
        <p:txBody>
          <a:bodyPr/>
          <a:lstStyle/>
          <a:p>
            <a:endParaRPr lang="en-US"/>
          </a:p>
        </p:txBody>
      </p:sp>
      <p:sp>
        <p:nvSpPr>
          <p:cNvPr id="1051" name="Freeform 27" descr="Dark upward diagonal"/>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ln>
          <a:effectLst/>
        </p:spPr>
        <p:txBody>
          <a:bodyPr/>
          <a:lstStyle/>
          <a:p>
            <a:endParaRPr lang="en-US"/>
          </a:p>
        </p:txBody>
      </p:sp>
      <p:sp>
        <p:nvSpPr>
          <p:cNvPr id="1052" name="Freeform 28"/>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ln>
          <a:effectLst/>
        </p:spPr>
        <p:txBody>
          <a:bodyPr/>
          <a:lstStyle/>
          <a:p>
            <a:endParaRPr lang="en-US"/>
          </a:p>
        </p:txBody>
      </p:sp>
      <p:sp>
        <p:nvSpPr>
          <p:cNvPr id="1053" name="Freeform 29"/>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ln>
          <a:effectLst/>
        </p:spPr>
        <p:txBody>
          <a:bodyPr/>
          <a:lstStyle/>
          <a:p>
            <a:endParaRPr lang="en-US"/>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ln>
          <a:effectLst/>
        </p:spPr>
        <p:txBody>
          <a:bodyPr wrap="none" anchor="ctr"/>
          <a:lstStyle/>
          <a:p>
            <a:endParaRPr lang="en-US"/>
          </a:p>
        </p:txBody>
      </p:sp>
      <p:sp>
        <p:nvSpPr>
          <p:cNvPr id="1059" name="Freeform 35"/>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ln>
          <a:effectLst/>
        </p:spPr>
        <p:txBody>
          <a:bodyPr/>
          <a:lstStyle/>
          <a:p>
            <a:endParaRPr lang="en-US"/>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ln>
          <a:effectLst/>
        </p:spPr>
        <p:txBody>
          <a:bodyPr vert="horz" wrap="square" lIns="91440" tIns="45720" rIns="91440" bIns="45720" numCol="1" anchor="ctr" anchorCtr="0" compatLnSpc="1"/>
          <a:lstStyle/>
          <a:p>
            <a:pPr lvl="0"/>
            <a:r>
              <a:rPr lang="en-US"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ln>
          <a:effec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ln>
          <a:effectLst/>
        </p:spPr>
        <p:txBody>
          <a:bodyPr vert="horz" wrap="square" lIns="91440" tIns="45720" rIns="91440" bIns="45720" numCol="1" anchor="t" anchorCtr="0" compatLnSpc="1"/>
          <a:lstStyle>
            <a:lvl1pPr algn="l">
              <a:defRPr sz="1000">
                <a:solidFill>
                  <a:srgbClr val="000000"/>
                </a:solidFill>
              </a:defRPr>
            </a:lvl1pPr>
          </a:lstStyle>
          <a:p>
            <a:endParaRPr 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ln>
          <a:effectLst/>
        </p:spPr>
        <p:txBody>
          <a:bodyPr vert="horz" wrap="square" lIns="91440" tIns="45720" rIns="91440" bIns="45720" numCol="1" anchor="t" anchorCtr="0" compatLnSpc="1"/>
          <a:lstStyle>
            <a:lvl1pP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ln>
          <a:effectLst/>
        </p:spPr>
        <p:txBody>
          <a:bodyPr vert="horz" wrap="square" lIns="91440" tIns="45720" rIns="91440" bIns="45720" numCol="1" anchor="t" anchorCtr="0" compatLnSpc="1"/>
          <a:lstStyle>
            <a:lvl1pPr algn="r">
              <a:defRPr sz="1000">
                <a:solidFill>
                  <a:srgbClr val="000000"/>
                </a:solidFill>
              </a:defRPr>
            </a:lvl1pPr>
          </a:lstStyle>
          <a:p>
            <a:fld id="{A2F32D12-589A-4C6C-9C18-7BB957B4D226}" type="slidenum">
              <a:rPr lang="en-US"/>
              <a:t>‹#›</a:t>
            </a:fld>
            <a:endParaRPr lang="en-US"/>
          </a:p>
        </p:txBody>
      </p:sp>
      <p:sp>
        <p:nvSpPr>
          <p:cNvPr id="1061" name="Text Box 37"/>
          <p:cNvSpPr txBox="1">
            <a:spLocks noChangeArrowheads="1"/>
          </p:cNvSpPr>
          <p:nvPr/>
        </p:nvSpPr>
        <p:spPr bwMode="gray">
          <a:xfrm>
            <a:off x="21032" y="6454775"/>
            <a:ext cx="2024914" cy="261610"/>
          </a:xfrm>
          <a:prstGeom prst="rect">
            <a:avLst/>
          </a:prstGeom>
          <a:noFill/>
          <a:ln w="9525">
            <a:noFill/>
            <a:miter lim="800000"/>
          </a:ln>
          <a:effectLst/>
        </p:spPr>
        <p:txBody>
          <a:bodyPr wrap="none">
            <a:spAutoFit/>
          </a:bodyPr>
          <a:lstStyle/>
          <a:p>
            <a:r>
              <a:rPr lang="en-US" sz="1100" kern="1200" smtClean="0">
                <a:solidFill>
                  <a:schemeClr val="tx1"/>
                </a:solidFill>
                <a:latin typeface="Arial" panose="020B0604020202020204" pitchFamily="34" charset="0"/>
                <a:ea typeface="+mn-ea"/>
                <a:cs typeface="+mn-cs"/>
              </a:rPr>
              <a:t>http://dichvudanhvanban.com</a:t>
            </a:r>
            <a:endParaRPr lang="en-US" sz="1100" kern="1200">
              <a:solidFill>
                <a:schemeClr val="tx1"/>
              </a:solidFill>
              <a:latin typeface="Arial" panose="020B0604020202020204" pitchFamily="34" charset="0"/>
              <a:ea typeface="+mn-ea"/>
              <a:cs typeface="+mn-cs"/>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4" cstate="print"/>
            <a:srcRect/>
            <a:stretch>
              <a:fillRect/>
            </a:stretch>
          </a:blipFill>
          <a:ln w="9525">
            <a:solidFill>
              <a:srgbClr val="FFFFFF"/>
            </a:solidFill>
            <a:miter lim="800000"/>
          </a:ln>
          <a:effectLst/>
        </p:spPr>
        <p:txBody>
          <a:bodyPr wrap="none" anchor="ctr"/>
          <a:lstStyle/>
          <a:p>
            <a:endParaRPr lang="en-US"/>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5" cstate="print"/>
            <a:srcRect/>
            <a:stretch>
              <a:fillRect/>
            </a:stretch>
          </a:blipFill>
          <a:ln w="9525">
            <a:solidFill>
              <a:srgbClr val="FFFFFF"/>
            </a:solidFill>
            <a:miter lim="800000"/>
          </a:ln>
          <a:effectLst/>
        </p:spPr>
        <p:txBody>
          <a:bodyPr wrap="none" anchor="ctr"/>
          <a:lstStyle/>
          <a:p>
            <a:endParaRPr lang="en-US"/>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ln>
          <a:effec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1.jpe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1.jpeg"/><Relationship Id="rId9" Type="http://schemas.openxmlformats.org/officeDocument/2006/relationships/image" Target="../media/image47.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1.jpeg"/><Relationship Id="rId9" Type="http://schemas.openxmlformats.org/officeDocument/2006/relationships/image" Target="../media/image47.pn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61.jpe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61.jpe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27922-B228-4DDA-BD24-FB1DE626BDF5}"/>
              </a:ext>
            </a:extLst>
          </p:cNvPr>
          <p:cNvPicPr>
            <a:picLocks noChangeAspect="1"/>
          </p:cNvPicPr>
          <p:nvPr/>
        </p:nvPicPr>
        <p:blipFill>
          <a:blip r:embed="rId2"/>
          <a:stretch>
            <a:fillRect/>
          </a:stretch>
        </p:blipFill>
        <p:spPr>
          <a:xfrm>
            <a:off x="0" y="10989"/>
            <a:ext cx="9144000" cy="6847011"/>
          </a:xfrm>
          <a:prstGeom prst="rect">
            <a:avLst/>
          </a:prstGeom>
        </p:spPr>
      </p:pic>
      <p:sp>
        <p:nvSpPr>
          <p:cNvPr id="2" name="Title 1">
            <a:extLst>
              <a:ext uri="{FF2B5EF4-FFF2-40B4-BE49-F238E27FC236}">
                <a16:creationId xmlns:a16="http://schemas.microsoft.com/office/drawing/2014/main" id="{A8626C88-FA63-43A4-AB39-3D3179E9159A}"/>
              </a:ext>
            </a:extLst>
          </p:cNvPr>
          <p:cNvSpPr>
            <a:spLocks noGrp="1"/>
          </p:cNvSpPr>
          <p:nvPr>
            <p:ph type="ctrTitle"/>
          </p:nvPr>
        </p:nvSpPr>
        <p:spPr>
          <a:xfrm>
            <a:off x="228600" y="4013203"/>
            <a:ext cx="8639176" cy="939797"/>
          </a:xfrm>
          <a:solidFill>
            <a:srgbClr val="FFFF00"/>
          </a:solidFill>
        </p:spPr>
        <p:txBody>
          <a:bodyPr>
            <a:normAutofit fontScale="90000"/>
          </a:bodyPr>
          <a:lstStyle/>
          <a:p>
            <a:pPr algn="l"/>
            <a:r>
              <a:rPr lang="en-SG" sz="6000" dirty="0" smtClean="0">
                <a:solidFill>
                  <a:srgbClr val="FF0000"/>
                </a:solidFill>
                <a:latin typeface="Times New Roman" panose="02020603050405020304" pitchFamily="18" charset="0"/>
                <a:cs typeface="Times New Roman" panose="02020603050405020304" pitchFamily="18" charset="0"/>
              </a:rPr>
              <a:t>KHOA HỌC TỰ NHIÊN 6</a:t>
            </a:r>
            <a:endParaRPr lang="en-SG"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2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3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98695" y="4538008"/>
            <a:ext cx="8846465" cy="2246769"/>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Trùng gi</a:t>
            </a:r>
            <a:r>
              <a:rPr lang="en-US" sz="2000" b="1" dirty="0">
                <a:solidFill>
                  <a:srgbClr val="0000FF"/>
                </a:solidFill>
                <a:latin typeface="Times New Roman" panose="02020603050405020304" pitchFamily="18" charset="0"/>
                <a:cs typeface="Times New Roman" panose="02020603050405020304" pitchFamily="18" charset="0"/>
              </a:rPr>
              <a:t>à</a:t>
            </a:r>
            <a:r>
              <a:rPr lang="vi-VN" sz="2000" b="1" dirty="0" smtClean="0">
                <a:solidFill>
                  <a:srgbClr val="0000FF"/>
                </a:solidFill>
                <a:latin typeface="Times New Roman" panose="02020603050405020304" pitchFamily="18" charset="0"/>
                <a:cs typeface="Times New Roman" panose="02020603050405020304" pitchFamily="18" charset="0"/>
              </a:rPr>
              <a:t>y</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là sinh vật đơn </a:t>
            </a:r>
            <a:r>
              <a:rPr lang="vi-VN" sz="2000" b="1" dirty="0" smtClean="0">
                <a:solidFill>
                  <a:srgbClr val="0000FF"/>
                </a:solidFill>
                <a:latin typeface="Times New Roman" panose="02020603050405020304" pitchFamily="18" charset="0"/>
                <a:cs typeface="Times New Roman" panose="02020603050405020304" pitchFamily="18" charset="0"/>
              </a:rPr>
              <a:t>b</a:t>
            </a:r>
            <a:r>
              <a:rPr lang="en-US" sz="2000" b="1" dirty="0">
                <a:solidFill>
                  <a:srgbClr val="0000FF"/>
                </a:solidFill>
                <a:latin typeface="Times New Roman" panose="02020603050405020304" pitchFamily="18" charset="0"/>
                <a:cs typeface="Times New Roman" panose="02020603050405020304" pitchFamily="18" charset="0"/>
              </a:rPr>
              <a:t>à</a:t>
            </a:r>
            <a:r>
              <a:rPr lang="vi-VN" sz="2000" b="1" dirty="0" smtClean="0">
                <a:solidFill>
                  <a:srgbClr val="0000FF"/>
                </a:solidFill>
                <a:latin typeface="Times New Roman" panose="02020603050405020304" pitchFamily="18" charset="0"/>
                <a:cs typeface="Times New Roman" panose="02020603050405020304" pitchFamily="18" charset="0"/>
              </a:rPr>
              <a:t>o </a:t>
            </a:r>
            <a:r>
              <a:rPr lang="vi-VN" sz="2000" b="1" dirty="0">
                <a:solidFill>
                  <a:srgbClr val="0000FF"/>
                </a:solidFill>
                <a:latin typeface="Times New Roman" panose="02020603050405020304" pitchFamily="18" charset="0"/>
                <a:cs typeface="Times New Roman" panose="02020603050405020304" pitchFamily="18" charset="0"/>
              </a:rPr>
              <a:t>có kích thước hiển </a:t>
            </a:r>
            <a:r>
              <a:rPr lang="vi-VN" sz="2000" b="1" dirty="0" smtClean="0">
                <a:solidFill>
                  <a:srgbClr val="0000FF"/>
                </a:solidFill>
                <a:latin typeface="Times New Roman" panose="02020603050405020304" pitchFamily="18" charset="0"/>
                <a:cs typeface="Times New Roman" panose="02020603050405020304" pitchFamily="18" charset="0"/>
              </a:rPr>
              <a:t>v</a:t>
            </a:r>
            <a:r>
              <a:rPr lang="en-US" sz="2000" b="1" dirty="0" err="1" smtClean="0">
                <a:solidFill>
                  <a:srgbClr val="0000FF"/>
                </a:solidFill>
                <a:latin typeface="Times New Roman" panose="02020603050405020304" pitchFamily="18" charset="0"/>
                <a:cs typeface="Times New Roman" panose="02020603050405020304" pitchFamily="18" charset="0"/>
              </a:rPr>
              <a:t>i</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nhân thực. Hình dạng cơ thể giống để giày. Sống ở những vùng cống rãnh hoặc những váng nước dục. Mỗi khi đời sống gặp khó khăn (khô hạn hay thiếu thức ăn), trùng để giày có khả năng tiết nước </a:t>
            </a:r>
            <a:r>
              <a:rPr lang="vi-VN" sz="2000" b="1" dirty="0" smtClean="0">
                <a:solidFill>
                  <a:srgbClr val="0000FF"/>
                </a:solidFill>
                <a:latin typeface="Times New Roman" panose="02020603050405020304" pitchFamily="18" charset="0"/>
                <a:cs typeface="Times New Roman" panose="02020603050405020304" pitchFamily="18" charset="0"/>
              </a:rPr>
              <a:t>th</a:t>
            </a:r>
            <a:r>
              <a:rPr lang="en-US" sz="2000" b="1" dirty="0" smtClean="0">
                <a:solidFill>
                  <a:srgbClr val="0000FF"/>
                </a:solidFill>
                <a:latin typeface="Times New Roman" panose="02020603050405020304" pitchFamily="18" charset="0"/>
                <a:cs typeface="Times New Roman" panose="02020603050405020304" pitchFamily="18" charset="0"/>
              </a:rPr>
              <a:t>ừ</a:t>
            </a:r>
            <a:r>
              <a:rPr lang="vi-VN" sz="2000" b="1" dirty="0" smtClean="0">
                <a:solidFill>
                  <a:srgbClr val="0000FF"/>
                </a:solidFill>
                <a:latin typeface="Times New Roman" panose="02020603050405020304" pitchFamily="18" charset="0"/>
                <a:cs typeface="Times New Roman" panose="02020603050405020304" pitchFamily="18" charset="0"/>
              </a:rPr>
              <a:t>a</a:t>
            </a:r>
            <a:r>
              <a:rPr lang="vi-VN" sz="2000" b="1" dirty="0">
                <a:solidFill>
                  <a:srgbClr val="0000FF"/>
                </a:solidFill>
                <a:latin typeface="Times New Roman" panose="02020603050405020304" pitchFamily="18" charset="0"/>
                <a:cs typeface="Times New Roman" panose="02020603050405020304" pitchFamily="18" charset="0"/>
              </a:rPr>
              <a:t>, thu nhỏ cơ thể lại, tiết ra lớp vỏ bọc gọi là hóa bảo xác. Thức ăn (gồm vi khuẩn, vụn hữu cơ,...). Trùng giày có ích lợi trong việc đóng vai trò là một mắt xích trong chuỗi thức ăn của tự nhiên và còn làm sạch môi trường nước.</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77859"/>
            <a:ext cx="3025190" cy="327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15959"/>
            <a:ext cx="4521651" cy="327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circle(in)">
                                      <p:cBhvr>
                                        <p:cTn id="11" dur="2000"/>
                                        <p:tgtEl>
                                          <p:spTgt spid="10242"/>
                                        </p:tgtEl>
                                      </p:cBhvr>
                                    </p:animEffect>
                                  </p:childTnLst>
                                </p:cTn>
                              </p:par>
                              <p:par>
                                <p:cTn id="12" presetID="6" presetClass="entr" presetSubtype="16" fill="hold" nodeType="withEffect">
                                  <p:stCondLst>
                                    <p:cond delay="0"/>
                                  </p:stCondLst>
                                  <p:childTnLst>
                                    <p:set>
                                      <p:cBhvr>
                                        <p:cTn id="13" dur="1" fill="hold">
                                          <p:stCondLst>
                                            <p:cond delay="0"/>
                                          </p:stCondLst>
                                        </p:cTn>
                                        <p:tgtEl>
                                          <p:spTgt spid="10243"/>
                                        </p:tgtEl>
                                        <p:attrNameLst>
                                          <p:attrName>style.visibility</p:attrName>
                                        </p:attrNameLst>
                                      </p:cBhvr>
                                      <p:to>
                                        <p:strVal val="visible"/>
                                      </p:to>
                                    </p:set>
                                    <p:animEffect transition="in" filter="circle(in)">
                                      <p:cBhvr>
                                        <p:cTn id="14" dur="20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85725" y="4970160"/>
            <a:ext cx="8770265" cy="1323439"/>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Cây</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d</a:t>
            </a:r>
            <a:r>
              <a:rPr lang="vi-VN" sz="2000" b="1" dirty="0" smtClean="0">
                <a:solidFill>
                  <a:srgbClr val="0000FF"/>
                </a:solidFill>
                <a:latin typeface="Times New Roman" panose="02020603050405020304" pitchFamily="18" charset="0"/>
                <a:cs typeface="Times New Roman" panose="02020603050405020304" pitchFamily="18" charset="0"/>
              </a:rPr>
              <a:t>ương </a:t>
            </a:r>
            <a:r>
              <a:rPr lang="vi-VN" sz="2000" b="1" dirty="0">
                <a:solidFill>
                  <a:srgbClr val="0000FF"/>
                </a:solidFill>
                <a:latin typeface="Times New Roman" panose="02020603050405020304" pitchFamily="18" charset="0"/>
                <a:cs typeface="Times New Roman" panose="02020603050405020304" pitchFamily="18" charset="0"/>
              </a:rPr>
              <a:t>xỉ thuộc dạng cây thân thảo, chúng có thể sống rất lâu dưới điều kiện độ ẩm </a:t>
            </a:r>
            <a:r>
              <a:rPr lang="vi-VN" sz="2000" b="1" dirty="0" smtClean="0">
                <a:solidFill>
                  <a:srgbClr val="0000FF"/>
                </a:solidFill>
                <a:latin typeface="Times New Roman" panose="02020603050405020304" pitchFamily="18" charset="0"/>
                <a:cs typeface="Times New Roman" panose="02020603050405020304" pitchFamily="18" charset="0"/>
              </a:rPr>
              <a:t>thấp</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Giống </a:t>
            </a:r>
            <a:r>
              <a:rPr lang="vi-VN" sz="2000" b="1" dirty="0">
                <a:solidFill>
                  <a:srgbClr val="0000FF"/>
                </a:solidFill>
                <a:latin typeface="Times New Roman" panose="02020603050405020304" pitchFamily="18" charset="0"/>
                <a:cs typeface="Times New Roman" panose="02020603050405020304" pitchFamily="18" charset="0"/>
              </a:rPr>
              <a:t>cây này thường mọc ở khắp mọi nơi, đặc biệt là trong các khu rừng hay ngọn núi. Cách thức nhân giống của chúng là nhờ bao tử lan truyền trong nước hay theo gió. Bao tử bay đến nơi nào, cây mọc lên ở vị trí đó.</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8" y="1125643"/>
            <a:ext cx="3048002" cy="382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1143000"/>
            <a:ext cx="4876800" cy="380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1000"/>
                                        <p:tgtEl>
                                          <p:spTgt spid="11266"/>
                                        </p:tgtEl>
                                      </p:cBhvr>
                                    </p:animEffect>
                                    <p:anim calcmode="lin" valueType="num">
                                      <p:cBhvr>
                                        <p:cTn id="12" dur="1000" fill="hold"/>
                                        <p:tgtEl>
                                          <p:spTgt spid="11266"/>
                                        </p:tgtEl>
                                        <p:attrNameLst>
                                          <p:attrName>ppt_x</p:attrName>
                                        </p:attrNameLst>
                                      </p:cBhvr>
                                      <p:tavLst>
                                        <p:tav tm="0">
                                          <p:val>
                                            <p:strVal val="#ppt_x"/>
                                          </p:val>
                                        </p:tav>
                                        <p:tav tm="100000">
                                          <p:val>
                                            <p:strVal val="#ppt_x"/>
                                          </p:val>
                                        </p:tav>
                                      </p:tavLst>
                                    </p:anim>
                                    <p:anim calcmode="lin" valueType="num">
                                      <p:cBhvr>
                                        <p:cTn id="13" dur="1000" fill="hold"/>
                                        <p:tgtEl>
                                          <p:spTgt spid="1126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267"/>
                                        </p:tgtEl>
                                        <p:attrNameLst>
                                          <p:attrName>style.visibility</p:attrName>
                                        </p:attrNameLst>
                                      </p:cBhvr>
                                      <p:to>
                                        <p:strVal val="visible"/>
                                      </p:to>
                                    </p:set>
                                    <p:animEffect transition="in" filter="fade">
                                      <p:cBhvr>
                                        <p:cTn id="16" dur="1000"/>
                                        <p:tgtEl>
                                          <p:spTgt spid="11267"/>
                                        </p:tgtEl>
                                      </p:cBhvr>
                                    </p:animEffect>
                                    <p:anim calcmode="lin" valueType="num">
                                      <p:cBhvr>
                                        <p:cTn id="17" dur="1000" fill="hold"/>
                                        <p:tgtEl>
                                          <p:spTgt spid="11267"/>
                                        </p:tgtEl>
                                        <p:attrNameLst>
                                          <p:attrName>ppt_x</p:attrName>
                                        </p:attrNameLst>
                                      </p:cBhvr>
                                      <p:tavLst>
                                        <p:tav tm="0">
                                          <p:val>
                                            <p:strVal val="#ppt_x"/>
                                          </p:val>
                                        </p:tav>
                                        <p:tav tm="100000">
                                          <p:val>
                                            <p:strVal val="#ppt_x"/>
                                          </p:val>
                                        </p:tav>
                                      </p:tavLst>
                                    </p:anim>
                                    <p:anim calcmode="lin" valueType="num">
                                      <p:cBhvr>
                                        <p:cTn id="18"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382129" y="4595687"/>
            <a:ext cx="8313065" cy="1631216"/>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Bọ</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cánh</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cứng</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thuộc bộ côn trùng Coleoptera, đây là bộ còn trùng với số lượng lớn nhất. Có hơn </a:t>
            </a:r>
            <a:r>
              <a:rPr lang="vi-VN" sz="2000" b="1" dirty="0" smtClean="0">
                <a:solidFill>
                  <a:srgbClr val="0000FF"/>
                </a:solidFill>
                <a:latin typeface="Times New Roman" panose="02020603050405020304" pitchFamily="18" charset="0"/>
                <a:cs typeface="Times New Roman" panose="02020603050405020304" pitchFamily="18" charset="0"/>
              </a:rPr>
              <a:t>250</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000 </a:t>
            </a:r>
            <a:r>
              <a:rPr lang="vi-VN" sz="2000" b="1" dirty="0">
                <a:solidFill>
                  <a:srgbClr val="0000FF"/>
                </a:solidFill>
                <a:latin typeface="Times New Roman" panose="02020603050405020304" pitchFamily="18" charset="0"/>
                <a:cs typeface="Times New Roman" panose="02020603050405020304" pitchFamily="18" charset="0"/>
              </a:rPr>
              <a:t>loài bọ cánh cứng trên thế giới và được phân bố rộng rãi. </a:t>
            </a:r>
            <a:r>
              <a:rPr lang="en-US" sz="2000" b="1" dirty="0" smtClean="0">
                <a:solidFill>
                  <a:srgbClr val="0000FF"/>
                </a:solidFill>
                <a:latin typeface="Times New Roman" panose="02020603050405020304" pitchFamily="18" charset="0"/>
                <a:cs typeface="Times New Roman" panose="02020603050405020304" pitchFamily="18" charset="0"/>
              </a:rPr>
              <a:t>Ấ</a:t>
            </a:r>
            <a:r>
              <a:rPr lang="vi-VN" sz="2000" b="1" dirty="0" smtClean="0">
                <a:solidFill>
                  <a:srgbClr val="0000FF"/>
                </a:solidFill>
                <a:latin typeface="Times New Roman" panose="02020603050405020304" pitchFamily="18" charset="0"/>
                <a:cs typeface="Times New Roman" panose="02020603050405020304" pitchFamily="18" charset="0"/>
              </a:rPr>
              <a:t>u </a:t>
            </a:r>
            <a:r>
              <a:rPr lang="vi-VN" sz="2000" b="1" dirty="0">
                <a:solidFill>
                  <a:srgbClr val="0000FF"/>
                </a:solidFill>
                <a:latin typeface="Times New Roman" panose="02020603050405020304" pitchFamily="18" charset="0"/>
                <a:cs typeface="Times New Roman" panose="02020603050405020304" pitchFamily="18" charset="0"/>
              </a:rPr>
              <a:t>trùng của loài bọ cánh cùng có thể gây ra thiệt hại nghiêm trọng cho cây trồng. Vì vậy chúng ta nên có biện pháp phòng </a:t>
            </a:r>
            <a:r>
              <a:rPr lang="vi-VN" sz="2000" b="1" dirty="0" smtClean="0">
                <a:solidFill>
                  <a:srgbClr val="0000FF"/>
                </a:solidFill>
                <a:latin typeface="Times New Roman" panose="02020603050405020304" pitchFamily="18" charset="0"/>
                <a:cs typeface="Times New Roman" panose="02020603050405020304" pitchFamily="18" charset="0"/>
              </a:rPr>
              <a:t>tr</a:t>
            </a:r>
            <a:r>
              <a:rPr lang="en-US" sz="2000" b="1" dirty="0" smtClean="0">
                <a:solidFill>
                  <a:srgbClr val="0000FF"/>
                </a:solidFill>
                <a:latin typeface="Times New Roman" panose="02020603050405020304" pitchFamily="18" charset="0"/>
                <a:cs typeface="Times New Roman" panose="02020603050405020304" pitchFamily="18" charset="0"/>
              </a:rPr>
              <a:t>ừ</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đối với loại côn trùng này.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67030"/>
            <a:ext cx="5715958" cy="312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34" y="1257300"/>
            <a:ext cx="3055265" cy="313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16388"/>
                                        </p:tgtEl>
                                        <p:attrNameLst>
                                          <p:attrName>style.visibility</p:attrName>
                                        </p:attrNameLst>
                                      </p:cBhvr>
                                      <p:to>
                                        <p:strVal val="visible"/>
                                      </p:to>
                                    </p:set>
                                    <p:animEffect transition="in" filter="wipe(down)">
                                      <p:cBhvr>
                                        <p:cTn id="11" dur="580">
                                          <p:stCondLst>
                                            <p:cond delay="0"/>
                                          </p:stCondLst>
                                        </p:cTn>
                                        <p:tgtEl>
                                          <p:spTgt spid="16388"/>
                                        </p:tgtEl>
                                      </p:cBhvr>
                                    </p:animEffect>
                                    <p:anim calcmode="lin" valueType="num">
                                      <p:cBhvr>
                                        <p:cTn id="12" dur="1822" tmFilter="0,0; 0.14,0.36; 0.43,0.73; 0.71,0.91; 1.0,1.0">
                                          <p:stCondLst>
                                            <p:cond delay="0"/>
                                          </p:stCondLst>
                                        </p:cTn>
                                        <p:tgtEl>
                                          <p:spTgt spid="1638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638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638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638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6388"/>
                                        </p:tgtEl>
                                        <p:attrNameLst>
                                          <p:attrName>ppt_y</p:attrName>
                                        </p:attrNameLst>
                                      </p:cBhvr>
                                      <p:tavLst>
                                        <p:tav tm="0" fmla="#ppt_y-sin(pi*$)/81">
                                          <p:val>
                                            <p:fltVal val="0"/>
                                          </p:val>
                                        </p:tav>
                                        <p:tav tm="100000">
                                          <p:val>
                                            <p:fltVal val="1"/>
                                          </p:val>
                                        </p:tav>
                                      </p:tavLst>
                                    </p:anim>
                                    <p:animScale>
                                      <p:cBhvr>
                                        <p:cTn id="17" dur="26">
                                          <p:stCondLst>
                                            <p:cond delay="650"/>
                                          </p:stCondLst>
                                        </p:cTn>
                                        <p:tgtEl>
                                          <p:spTgt spid="16388"/>
                                        </p:tgtEl>
                                      </p:cBhvr>
                                      <p:to x="100000" y="60000"/>
                                    </p:animScale>
                                    <p:animScale>
                                      <p:cBhvr>
                                        <p:cTn id="18" dur="166" decel="50000">
                                          <p:stCondLst>
                                            <p:cond delay="676"/>
                                          </p:stCondLst>
                                        </p:cTn>
                                        <p:tgtEl>
                                          <p:spTgt spid="16388"/>
                                        </p:tgtEl>
                                      </p:cBhvr>
                                      <p:to x="100000" y="100000"/>
                                    </p:animScale>
                                    <p:animScale>
                                      <p:cBhvr>
                                        <p:cTn id="19" dur="26">
                                          <p:stCondLst>
                                            <p:cond delay="1312"/>
                                          </p:stCondLst>
                                        </p:cTn>
                                        <p:tgtEl>
                                          <p:spTgt spid="16388"/>
                                        </p:tgtEl>
                                      </p:cBhvr>
                                      <p:to x="100000" y="80000"/>
                                    </p:animScale>
                                    <p:animScale>
                                      <p:cBhvr>
                                        <p:cTn id="20" dur="166" decel="50000">
                                          <p:stCondLst>
                                            <p:cond delay="1338"/>
                                          </p:stCondLst>
                                        </p:cTn>
                                        <p:tgtEl>
                                          <p:spTgt spid="16388"/>
                                        </p:tgtEl>
                                      </p:cBhvr>
                                      <p:to x="100000" y="100000"/>
                                    </p:animScale>
                                    <p:animScale>
                                      <p:cBhvr>
                                        <p:cTn id="21" dur="26">
                                          <p:stCondLst>
                                            <p:cond delay="1642"/>
                                          </p:stCondLst>
                                        </p:cTn>
                                        <p:tgtEl>
                                          <p:spTgt spid="16388"/>
                                        </p:tgtEl>
                                      </p:cBhvr>
                                      <p:to x="100000" y="90000"/>
                                    </p:animScale>
                                    <p:animScale>
                                      <p:cBhvr>
                                        <p:cTn id="22" dur="166" decel="50000">
                                          <p:stCondLst>
                                            <p:cond delay="1668"/>
                                          </p:stCondLst>
                                        </p:cTn>
                                        <p:tgtEl>
                                          <p:spTgt spid="16388"/>
                                        </p:tgtEl>
                                      </p:cBhvr>
                                      <p:to x="100000" y="100000"/>
                                    </p:animScale>
                                    <p:animScale>
                                      <p:cBhvr>
                                        <p:cTn id="23" dur="26">
                                          <p:stCondLst>
                                            <p:cond delay="1808"/>
                                          </p:stCondLst>
                                        </p:cTn>
                                        <p:tgtEl>
                                          <p:spTgt spid="16388"/>
                                        </p:tgtEl>
                                      </p:cBhvr>
                                      <p:to x="100000" y="95000"/>
                                    </p:animScale>
                                    <p:animScale>
                                      <p:cBhvr>
                                        <p:cTn id="24" dur="166" decel="50000">
                                          <p:stCondLst>
                                            <p:cond delay="1834"/>
                                          </p:stCondLst>
                                        </p:cTn>
                                        <p:tgtEl>
                                          <p:spTgt spid="16388"/>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6387"/>
                                        </p:tgtEl>
                                        <p:attrNameLst>
                                          <p:attrName>style.visibility</p:attrName>
                                        </p:attrNameLst>
                                      </p:cBhvr>
                                      <p:to>
                                        <p:strVal val="visible"/>
                                      </p:to>
                                    </p:set>
                                    <p:animEffect transition="in" filter="wipe(down)">
                                      <p:cBhvr>
                                        <p:cTn id="27" dur="580">
                                          <p:stCondLst>
                                            <p:cond delay="0"/>
                                          </p:stCondLst>
                                        </p:cTn>
                                        <p:tgtEl>
                                          <p:spTgt spid="16387"/>
                                        </p:tgtEl>
                                      </p:cBhvr>
                                    </p:animEffect>
                                    <p:anim calcmode="lin" valueType="num">
                                      <p:cBhvr>
                                        <p:cTn id="2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33" dur="26">
                                          <p:stCondLst>
                                            <p:cond delay="650"/>
                                          </p:stCondLst>
                                        </p:cTn>
                                        <p:tgtEl>
                                          <p:spTgt spid="16387"/>
                                        </p:tgtEl>
                                      </p:cBhvr>
                                      <p:to x="100000" y="60000"/>
                                    </p:animScale>
                                    <p:animScale>
                                      <p:cBhvr>
                                        <p:cTn id="34" dur="166" decel="50000">
                                          <p:stCondLst>
                                            <p:cond delay="676"/>
                                          </p:stCondLst>
                                        </p:cTn>
                                        <p:tgtEl>
                                          <p:spTgt spid="16387"/>
                                        </p:tgtEl>
                                      </p:cBhvr>
                                      <p:to x="100000" y="100000"/>
                                    </p:animScale>
                                    <p:animScale>
                                      <p:cBhvr>
                                        <p:cTn id="35" dur="26">
                                          <p:stCondLst>
                                            <p:cond delay="1312"/>
                                          </p:stCondLst>
                                        </p:cTn>
                                        <p:tgtEl>
                                          <p:spTgt spid="16387"/>
                                        </p:tgtEl>
                                      </p:cBhvr>
                                      <p:to x="100000" y="80000"/>
                                    </p:animScale>
                                    <p:animScale>
                                      <p:cBhvr>
                                        <p:cTn id="36" dur="166" decel="50000">
                                          <p:stCondLst>
                                            <p:cond delay="1338"/>
                                          </p:stCondLst>
                                        </p:cTn>
                                        <p:tgtEl>
                                          <p:spTgt spid="16387"/>
                                        </p:tgtEl>
                                      </p:cBhvr>
                                      <p:to x="100000" y="100000"/>
                                    </p:animScale>
                                    <p:animScale>
                                      <p:cBhvr>
                                        <p:cTn id="37" dur="26">
                                          <p:stCondLst>
                                            <p:cond delay="1642"/>
                                          </p:stCondLst>
                                        </p:cTn>
                                        <p:tgtEl>
                                          <p:spTgt spid="16387"/>
                                        </p:tgtEl>
                                      </p:cBhvr>
                                      <p:to x="100000" y="90000"/>
                                    </p:animScale>
                                    <p:animScale>
                                      <p:cBhvr>
                                        <p:cTn id="38" dur="166" decel="50000">
                                          <p:stCondLst>
                                            <p:cond delay="1668"/>
                                          </p:stCondLst>
                                        </p:cTn>
                                        <p:tgtEl>
                                          <p:spTgt spid="16387"/>
                                        </p:tgtEl>
                                      </p:cBhvr>
                                      <p:to x="100000" y="100000"/>
                                    </p:animScale>
                                    <p:animScale>
                                      <p:cBhvr>
                                        <p:cTn id="39" dur="26">
                                          <p:stCondLst>
                                            <p:cond delay="1808"/>
                                          </p:stCondLst>
                                        </p:cTn>
                                        <p:tgtEl>
                                          <p:spTgt spid="16387"/>
                                        </p:tgtEl>
                                      </p:cBhvr>
                                      <p:to x="100000" y="95000"/>
                                    </p:animScale>
                                    <p:animScale>
                                      <p:cBhvr>
                                        <p:cTn id="40" dur="166" decel="50000">
                                          <p:stCondLst>
                                            <p:cond delay="1834"/>
                                          </p:stCondLst>
                                        </p:cTn>
                                        <p:tgtEl>
                                          <p:spTgt spid="1638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80">
                                          <p:stCondLst>
                                            <p:cond delay="0"/>
                                          </p:stCondLst>
                                        </p:cTn>
                                        <p:tgtEl>
                                          <p:spTgt spid="4"/>
                                        </p:tgtEl>
                                      </p:cBhvr>
                                    </p:animEffect>
                                    <p:anim calcmode="lin" valueType="num">
                                      <p:cBhvr>
                                        <p:cTn id="4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1" dur="26">
                                          <p:stCondLst>
                                            <p:cond delay="650"/>
                                          </p:stCondLst>
                                        </p:cTn>
                                        <p:tgtEl>
                                          <p:spTgt spid="4"/>
                                        </p:tgtEl>
                                      </p:cBhvr>
                                      <p:to x="100000" y="60000"/>
                                    </p:animScale>
                                    <p:animScale>
                                      <p:cBhvr>
                                        <p:cTn id="52" dur="166" decel="50000">
                                          <p:stCondLst>
                                            <p:cond delay="676"/>
                                          </p:stCondLst>
                                        </p:cTn>
                                        <p:tgtEl>
                                          <p:spTgt spid="4"/>
                                        </p:tgtEl>
                                      </p:cBhvr>
                                      <p:to x="100000" y="100000"/>
                                    </p:animScale>
                                    <p:animScale>
                                      <p:cBhvr>
                                        <p:cTn id="53" dur="26">
                                          <p:stCondLst>
                                            <p:cond delay="1312"/>
                                          </p:stCondLst>
                                        </p:cTn>
                                        <p:tgtEl>
                                          <p:spTgt spid="4"/>
                                        </p:tgtEl>
                                      </p:cBhvr>
                                      <p:to x="100000" y="80000"/>
                                    </p:animScale>
                                    <p:animScale>
                                      <p:cBhvr>
                                        <p:cTn id="54" dur="166" decel="50000">
                                          <p:stCondLst>
                                            <p:cond delay="1338"/>
                                          </p:stCondLst>
                                        </p:cTn>
                                        <p:tgtEl>
                                          <p:spTgt spid="4"/>
                                        </p:tgtEl>
                                      </p:cBhvr>
                                      <p:to x="100000" y="100000"/>
                                    </p:animScale>
                                    <p:animScale>
                                      <p:cBhvr>
                                        <p:cTn id="55" dur="26">
                                          <p:stCondLst>
                                            <p:cond delay="1642"/>
                                          </p:stCondLst>
                                        </p:cTn>
                                        <p:tgtEl>
                                          <p:spTgt spid="4"/>
                                        </p:tgtEl>
                                      </p:cBhvr>
                                      <p:to x="100000" y="90000"/>
                                    </p:animScale>
                                    <p:animScale>
                                      <p:cBhvr>
                                        <p:cTn id="56" dur="166" decel="50000">
                                          <p:stCondLst>
                                            <p:cond delay="1668"/>
                                          </p:stCondLst>
                                        </p:cTn>
                                        <p:tgtEl>
                                          <p:spTgt spid="4"/>
                                        </p:tgtEl>
                                      </p:cBhvr>
                                      <p:to x="100000" y="100000"/>
                                    </p:animScale>
                                    <p:animScale>
                                      <p:cBhvr>
                                        <p:cTn id="57" dur="26">
                                          <p:stCondLst>
                                            <p:cond delay="1808"/>
                                          </p:stCondLst>
                                        </p:cTn>
                                        <p:tgtEl>
                                          <p:spTgt spid="4"/>
                                        </p:tgtEl>
                                      </p:cBhvr>
                                      <p:to x="100000" y="95000"/>
                                    </p:animScale>
                                    <p:animScale>
                                      <p:cBhvr>
                                        <p:cTn id="5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95453" y="4440694"/>
            <a:ext cx="8896147" cy="2246769"/>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C</a:t>
            </a:r>
            <a:r>
              <a:rPr lang="en-US" sz="2000" b="1" dirty="0" smtClean="0">
                <a:solidFill>
                  <a:srgbClr val="0000FF"/>
                </a:solidFill>
                <a:latin typeface="Times New Roman" panose="02020603050405020304" pitchFamily="18" charset="0"/>
                <a:cs typeface="Times New Roman" panose="02020603050405020304" pitchFamily="18" charset="0"/>
              </a:rPr>
              <a:t>á:</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là những động vật có dây sống, phần lớn là ngoại nhiệt (máu lạnh), có </a:t>
            </a:r>
            <a:r>
              <a:rPr lang="vi-VN" sz="2000" b="1" dirty="0" smtClean="0">
                <a:solidFill>
                  <a:srgbClr val="0000FF"/>
                </a:solidFill>
                <a:latin typeface="Times New Roman" panose="02020603050405020304" pitchFamily="18" charset="0"/>
                <a:cs typeface="Times New Roman" panose="02020603050405020304" pitchFamily="18" charset="0"/>
              </a:rPr>
              <a:t>mang</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a:t>
            </a:r>
            <a:r>
              <a:rPr lang="vi-VN" sz="2000" b="1" dirty="0">
                <a:solidFill>
                  <a:srgbClr val="0000FF"/>
                </a:solidFill>
                <a:latin typeface="Times New Roman" panose="02020603050405020304" pitchFamily="18" charset="0"/>
                <a:cs typeface="Times New Roman" panose="02020603050405020304" pitchFamily="18" charset="0"/>
              </a:rPr>
              <a:t>một số có phổi) và sống dưới nước. </a:t>
            </a:r>
            <a:r>
              <a:rPr lang="vi-VN" sz="2000" b="1" dirty="0" smtClean="0">
                <a:solidFill>
                  <a:srgbClr val="0000FF"/>
                </a:solidFill>
                <a:latin typeface="Times New Roman" panose="02020603050405020304" pitchFamily="18" charset="0"/>
                <a:cs typeface="Times New Roman" panose="02020603050405020304" pitchFamily="18" charset="0"/>
              </a:rPr>
              <a:t>Hiện </a:t>
            </a:r>
            <a:r>
              <a:rPr lang="vi-VN" sz="2000" b="1" dirty="0">
                <a:solidFill>
                  <a:srgbClr val="0000FF"/>
                </a:solidFill>
                <a:latin typeface="Times New Roman" panose="02020603050405020304" pitchFamily="18" charset="0"/>
                <a:cs typeface="Times New Roman" panose="02020603050405020304" pitchFamily="18" charset="0"/>
              </a:rPr>
              <a:t>người ta biết khoảng trên 31.900 loài cá, điều này làm cho chúng trở thành nhóm đa dạng nhất trong số các động vật có dây </a:t>
            </a:r>
            <a:r>
              <a:rPr lang="vi-VN" sz="2000" b="1" dirty="0" smtClean="0">
                <a:solidFill>
                  <a:srgbClr val="0000FF"/>
                </a:solidFill>
                <a:latin typeface="Times New Roman" panose="02020603050405020304" pitchFamily="18" charset="0"/>
                <a:cs typeface="Times New Roman" panose="02020603050405020304" pitchFamily="18" charset="0"/>
              </a:rPr>
              <a:t>sống</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Sự bi</a:t>
            </a:r>
            <a:r>
              <a:rPr lang="en-US" sz="2000" b="1" dirty="0" smtClean="0">
                <a:solidFill>
                  <a:srgbClr val="0000FF"/>
                </a:solidFill>
                <a:latin typeface="Times New Roman" panose="02020603050405020304" pitchFamily="18" charset="0"/>
                <a:cs typeface="Times New Roman" panose="02020603050405020304" pitchFamily="18" charset="0"/>
              </a:rPr>
              <a:t>ế</a:t>
            </a:r>
            <a:r>
              <a:rPr lang="vi-VN" sz="2000" b="1" dirty="0" smtClean="0">
                <a:solidFill>
                  <a:srgbClr val="0000FF"/>
                </a:solidFill>
                <a:latin typeface="Times New Roman" panose="02020603050405020304" pitchFamily="18" charset="0"/>
                <a:cs typeface="Times New Roman" panose="02020603050405020304" pitchFamily="18" charset="0"/>
              </a:rPr>
              <a:t>n </a:t>
            </a:r>
            <a:r>
              <a:rPr lang="vi-VN" sz="2000" b="1" dirty="0">
                <a:solidFill>
                  <a:srgbClr val="0000FF"/>
                </a:solidFill>
                <a:latin typeface="Times New Roman" panose="02020603050405020304" pitchFamily="18" charset="0"/>
                <a:cs typeface="Times New Roman" panose="02020603050405020304" pitchFamily="18" charset="0"/>
              </a:rPr>
              <a:t>nhiệt cho phép thân nhiệt của chúng biến đổi theo sự thay đổi nhiệt độ của môi trường, mặc dù một số loài cá lớn có hoạt động bơi lội tích cực như cá mập trắng lớn và </a:t>
            </a:r>
            <a:r>
              <a:rPr lang="vi-VN" sz="2000" b="1" dirty="0" smtClean="0">
                <a:solidFill>
                  <a:srgbClr val="0000FF"/>
                </a:solidFill>
                <a:latin typeface="Times New Roman" panose="02020603050405020304" pitchFamily="18" charset="0"/>
                <a:cs typeface="Times New Roman" panose="02020603050405020304" pitchFamily="18" charset="0"/>
              </a:rPr>
              <a:t>c</a:t>
            </a:r>
            <a:r>
              <a:rPr lang="en-US" sz="2000" b="1" dirty="0">
                <a:solidFill>
                  <a:srgbClr val="0000FF"/>
                </a:solidFill>
                <a:latin typeface="Times New Roman" panose="02020603050405020304" pitchFamily="18" charset="0"/>
                <a:cs typeface="Times New Roman" panose="02020603050405020304" pitchFamily="18" charset="0"/>
              </a:rPr>
              <a:t>á</a:t>
            </a:r>
            <a:r>
              <a:rPr lang="vi-VN" sz="2000" b="1" dirty="0" smtClean="0">
                <a:solidFill>
                  <a:srgbClr val="0000FF"/>
                </a:solidFill>
                <a:latin typeface="Times New Roman" panose="02020603050405020304" pitchFamily="18" charset="0"/>
                <a:cs typeface="Times New Roman" panose="02020603050405020304" pitchFamily="18" charset="0"/>
              </a:rPr>
              <a:t> ng</a:t>
            </a:r>
            <a:r>
              <a:rPr lang="en-US" sz="2000" b="1" dirty="0" smtClean="0">
                <a:solidFill>
                  <a:srgbClr val="0000FF"/>
                </a:solidFill>
                <a:latin typeface="Times New Roman" panose="02020603050405020304" pitchFamily="18" charset="0"/>
                <a:cs typeface="Times New Roman" panose="02020603050405020304" pitchFamily="18" charset="0"/>
              </a:rPr>
              <a:t>ừ</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có thể duy trì một nhiệt độ cơ thể cao hơn. Thức ăn bao gồm các loài cây cỏ và các sinh vật </a:t>
            </a:r>
            <a:r>
              <a:rPr lang="vi-VN" sz="2000" b="1" dirty="0" smtClean="0">
                <a:solidFill>
                  <a:srgbClr val="0000FF"/>
                </a:solidFill>
                <a:latin typeface="Times New Roman" panose="02020603050405020304" pitchFamily="18" charset="0"/>
                <a:cs typeface="Times New Roman" panose="02020603050405020304" pitchFamily="18" charset="0"/>
              </a:rPr>
              <a:t>khác</a:t>
            </a:r>
            <a:r>
              <a:rPr lang="en-US" sz="2000" b="1" dirty="0" smtClean="0">
                <a:solidFill>
                  <a:srgbClr val="0000FF"/>
                </a:solidFill>
                <a:latin typeface="Times New Roman" panose="02020603050405020304" pitchFamily="18" charset="0"/>
                <a:cs typeface="Times New Roman" panose="02020603050405020304" pitchFamily="18" charset="0"/>
              </a:rPr>
              <a:t>. </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33" y="1107912"/>
            <a:ext cx="3771667" cy="331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096963"/>
            <a:ext cx="4867275" cy="333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45" presetClass="entr" presetSubtype="0"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fade">
                                      <p:cBhvr>
                                        <p:cTn id="11" dur="2000"/>
                                        <p:tgtEl>
                                          <p:spTgt spid="17410"/>
                                        </p:tgtEl>
                                      </p:cBhvr>
                                    </p:animEffect>
                                    <p:anim calcmode="lin" valueType="num">
                                      <p:cBhvr>
                                        <p:cTn id="12" dur="2000" fill="hold"/>
                                        <p:tgtEl>
                                          <p:spTgt spid="17410"/>
                                        </p:tgtEl>
                                        <p:attrNameLst>
                                          <p:attrName>ppt_w</p:attrName>
                                        </p:attrNameLst>
                                      </p:cBhvr>
                                      <p:tavLst>
                                        <p:tav tm="0" fmla="#ppt_w*sin(2.5*pi*$)">
                                          <p:val>
                                            <p:fltVal val="0"/>
                                          </p:val>
                                        </p:tav>
                                        <p:tav tm="100000">
                                          <p:val>
                                            <p:fltVal val="1"/>
                                          </p:val>
                                        </p:tav>
                                      </p:tavLst>
                                    </p:anim>
                                    <p:anim calcmode="lin" valueType="num">
                                      <p:cBhvr>
                                        <p:cTn id="13" dur="2000" fill="hold"/>
                                        <p:tgtEl>
                                          <p:spTgt spid="1741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17411"/>
                                        </p:tgtEl>
                                        <p:attrNameLst>
                                          <p:attrName>style.visibility</p:attrName>
                                        </p:attrNameLst>
                                      </p:cBhvr>
                                      <p:to>
                                        <p:strVal val="visible"/>
                                      </p:to>
                                    </p:set>
                                    <p:animEffect transition="in" filter="fade">
                                      <p:cBhvr>
                                        <p:cTn id="16" dur="2000"/>
                                        <p:tgtEl>
                                          <p:spTgt spid="17411"/>
                                        </p:tgtEl>
                                      </p:cBhvr>
                                    </p:animEffect>
                                    <p:anim calcmode="lin" valueType="num">
                                      <p:cBhvr>
                                        <p:cTn id="17" dur="2000" fill="hold"/>
                                        <p:tgtEl>
                                          <p:spTgt spid="17411"/>
                                        </p:tgtEl>
                                        <p:attrNameLst>
                                          <p:attrName>ppt_w</p:attrName>
                                        </p:attrNameLst>
                                      </p:cBhvr>
                                      <p:tavLst>
                                        <p:tav tm="0" fmla="#ppt_w*sin(2.5*pi*$)">
                                          <p:val>
                                            <p:fltVal val="0"/>
                                          </p:val>
                                        </p:tav>
                                        <p:tav tm="100000">
                                          <p:val>
                                            <p:fltVal val="1"/>
                                          </p:val>
                                        </p:tav>
                                      </p:tavLst>
                                    </p:anim>
                                    <p:anim calcmode="lin" valueType="num">
                                      <p:cBhvr>
                                        <p:cTn id="18" dur="2000" fill="hold"/>
                                        <p:tgtEl>
                                          <p:spTgt spid="174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38911" y="4558851"/>
            <a:ext cx="9067800" cy="1938992"/>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Vi </a:t>
            </a:r>
            <a:r>
              <a:rPr lang="vi-VN" sz="2000" b="1" dirty="0">
                <a:solidFill>
                  <a:srgbClr val="0000FF"/>
                </a:solidFill>
                <a:latin typeface="Times New Roman" panose="02020603050405020304" pitchFamily="18" charset="0"/>
                <a:cs typeface="Times New Roman" panose="02020603050405020304" pitchFamily="18" charset="0"/>
              </a:rPr>
              <a:t>khuẩn còn được gọi là vi trùng, một số thuộc loại ký sinh </a:t>
            </a:r>
            <a:r>
              <a:rPr lang="vi-VN" sz="2000" b="1" dirty="0" smtClean="0">
                <a:solidFill>
                  <a:srgbClr val="0000FF"/>
                </a:solidFill>
                <a:latin typeface="Times New Roman" panose="02020603050405020304" pitchFamily="18" charset="0"/>
                <a:cs typeface="Times New Roman" panose="02020603050405020304" pitchFamily="18" charset="0"/>
              </a:rPr>
              <a:t>trùng</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Vi </a:t>
            </a:r>
            <a:r>
              <a:rPr lang="vi-VN" sz="2000" b="1" dirty="0">
                <a:solidFill>
                  <a:srgbClr val="0000FF"/>
                </a:solidFill>
                <a:latin typeface="Times New Roman" panose="02020603050405020304" pitchFamily="18" charset="0"/>
                <a:cs typeface="Times New Roman" panose="02020603050405020304" pitchFamily="18" charset="0"/>
              </a:rPr>
              <a:t>khuẩn là một nhóm sinh vật đơn </a:t>
            </a:r>
            <a:r>
              <a:rPr lang="vi-VN" sz="2000" b="1" dirty="0" smtClean="0">
                <a:solidFill>
                  <a:srgbClr val="0000FF"/>
                </a:solidFill>
                <a:latin typeface="Times New Roman" panose="02020603050405020304" pitchFamily="18" charset="0"/>
                <a:cs typeface="Times New Roman" panose="02020603050405020304" pitchFamily="18" charset="0"/>
              </a:rPr>
              <a:t>bào</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Có </a:t>
            </a:r>
            <a:r>
              <a:rPr lang="vi-VN" sz="2000" b="1" dirty="0">
                <a:solidFill>
                  <a:srgbClr val="0000FF"/>
                </a:solidFill>
                <a:latin typeface="Times New Roman" panose="02020603050405020304" pitchFamily="18" charset="0"/>
                <a:cs typeface="Times New Roman" panose="02020603050405020304" pitchFamily="18" charset="0"/>
              </a:rPr>
              <a:t>kích thước nhỏ (kích thước hiển vi) và </a:t>
            </a:r>
            <a:r>
              <a:rPr lang="vi-VN" sz="2000" b="1" dirty="0" smtClean="0">
                <a:solidFill>
                  <a:srgbClr val="0000FF"/>
                </a:solidFill>
                <a:latin typeface="Times New Roman" panose="02020603050405020304" pitchFamily="18" charset="0"/>
                <a:cs typeface="Times New Roman" panose="02020603050405020304" pitchFamily="18" charset="0"/>
              </a:rPr>
              <a:t>thư</a:t>
            </a:r>
            <a:r>
              <a:rPr lang="en-US" sz="2000" b="1" dirty="0" smtClean="0">
                <a:solidFill>
                  <a:srgbClr val="0000FF"/>
                </a:solidFill>
                <a:latin typeface="Times New Roman" panose="02020603050405020304" pitchFamily="18" charset="0"/>
                <a:cs typeface="Times New Roman" panose="02020603050405020304" pitchFamily="18" charset="0"/>
              </a:rPr>
              <a:t>ờ</a:t>
            </a:r>
            <a:r>
              <a:rPr lang="vi-VN" sz="2000" b="1" dirty="0" smtClean="0">
                <a:solidFill>
                  <a:srgbClr val="0000FF"/>
                </a:solidFill>
                <a:latin typeface="Times New Roman" panose="02020603050405020304" pitchFamily="18" charset="0"/>
                <a:cs typeface="Times New Roman" panose="02020603050405020304" pitchFamily="18" charset="0"/>
              </a:rPr>
              <a:t>ng </a:t>
            </a:r>
            <a:r>
              <a:rPr lang="vi-VN" sz="2000" b="1" dirty="0">
                <a:solidFill>
                  <a:srgbClr val="0000FF"/>
                </a:solidFill>
                <a:latin typeface="Times New Roman" panose="02020603050405020304" pitchFamily="18" charset="0"/>
                <a:cs typeface="Times New Roman" panose="02020603050405020304" pitchFamily="18" charset="0"/>
              </a:rPr>
              <a:t>có cấu trúc tế bào đơn giản không </a:t>
            </a:r>
            <a:r>
              <a:rPr lang="vi-VN" sz="2000" b="1" dirty="0" smtClean="0">
                <a:solidFill>
                  <a:srgbClr val="0000FF"/>
                </a:solidFill>
                <a:latin typeface="Times New Roman" panose="02020603050405020304" pitchFamily="18" charset="0"/>
                <a:cs typeface="Times New Roman" panose="02020603050405020304" pitchFamily="18" charset="0"/>
              </a:rPr>
              <a:t>có</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thân </a:t>
            </a:r>
            <a:r>
              <a:rPr lang="vi-VN" sz="2000" b="1" dirty="0">
                <a:solidFill>
                  <a:srgbClr val="0000FF"/>
                </a:solidFill>
                <a:latin typeface="Times New Roman" panose="02020603050405020304" pitchFamily="18" charset="0"/>
                <a:cs typeface="Times New Roman" panose="02020603050405020304" pitchFamily="18" charset="0"/>
              </a:rPr>
              <a:t>nhân </a:t>
            </a:r>
            <a:r>
              <a:rPr lang="vi-VN" sz="2000" b="1" dirty="0" smtClean="0">
                <a:solidFill>
                  <a:srgbClr val="0000FF"/>
                </a:solidFill>
                <a:latin typeface="Times New Roman" panose="02020603050405020304" pitchFamily="18" charset="0"/>
                <a:cs typeface="Times New Roman" panose="02020603050405020304" pitchFamily="18" charset="0"/>
              </a:rPr>
              <a:t>sơ</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Vi </a:t>
            </a:r>
            <a:r>
              <a:rPr lang="vi-VN" sz="2000" b="1" dirty="0">
                <a:solidFill>
                  <a:srgbClr val="0000FF"/>
                </a:solidFill>
                <a:latin typeface="Times New Roman" panose="02020603050405020304" pitchFamily="18" charset="0"/>
                <a:cs typeface="Times New Roman" panose="02020603050405020304" pitchFamily="18" charset="0"/>
              </a:rPr>
              <a:t>khuẩn là nhóm hiện diện đông đảo nhất trong sinh giới. Chúng hiện diện khắp nơi trong đất, nước, chất thải phóng </a:t>
            </a:r>
            <a:r>
              <a:rPr lang="vi-VN" sz="2000" b="1" dirty="0" smtClean="0">
                <a:solidFill>
                  <a:srgbClr val="0000FF"/>
                </a:solidFill>
                <a:latin typeface="Times New Roman" panose="02020603050405020304" pitchFamily="18" charset="0"/>
                <a:cs typeface="Times New Roman" panose="02020603050405020304" pitchFamily="18" charset="0"/>
              </a:rPr>
              <a:t>x</a:t>
            </a:r>
            <a:r>
              <a:rPr lang="en-US" sz="2000" b="1" dirty="0">
                <a:solidFill>
                  <a:srgbClr val="0000FF"/>
                </a:solidFill>
                <a:latin typeface="Times New Roman" panose="02020603050405020304" pitchFamily="18" charset="0"/>
                <a:cs typeface="Times New Roman" panose="02020603050405020304" pitchFamily="18" charset="0"/>
              </a:rPr>
              <a:t>ạ</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suối nước nóng và ở dạng cộng sinh và ký sinh với các sinh vật khác Nhiều tác nhân gây bệnh là vi </a:t>
            </a:r>
            <a:r>
              <a:rPr lang="vi-VN" sz="2000" b="1" dirty="0" smtClean="0">
                <a:solidFill>
                  <a:srgbClr val="0000FF"/>
                </a:solidFill>
                <a:latin typeface="Times New Roman" panose="02020603050405020304" pitchFamily="18" charset="0"/>
                <a:cs typeface="Times New Roman" panose="02020603050405020304" pitchFamily="18" charset="0"/>
              </a:rPr>
              <a:t>khuẩn.</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5725"/>
            <a:ext cx="2715226" cy="3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472" y="1265725"/>
            <a:ext cx="5467927" cy="3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randombar(horizontal)">
                                      <p:cBhvr>
                                        <p:cTn id="11" dur="500"/>
                                        <p:tgtEl>
                                          <p:spTgt spid="12290"/>
                                        </p:tgtEl>
                                      </p:cBhvr>
                                    </p:animEffect>
                                  </p:childTnLst>
                                </p:cTn>
                              </p:par>
                              <p:par>
                                <p:cTn id="12" presetID="14" presetClass="entr" presetSubtype="10" fill="hold" nodeType="with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randombar(horizontal)">
                                      <p:cBhvr>
                                        <p:cTn id="14" dur="500"/>
                                        <p:tgtEl>
                                          <p:spTgt spid="1229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95453" y="4835204"/>
            <a:ext cx="8915400" cy="1938992"/>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Cò</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ốc</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cò</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nhạn</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Đ</a:t>
            </a:r>
            <a:r>
              <a:rPr lang="vi-VN" sz="2000" b="1" dirty="0" smtClean="0">
                <a:solidFill>
                  <a:srgbClr val="0000FF"/>
                </a:solidFill>
                <a:latin typeface="Times New Roman" panose="02020603050405020304" pitchFamily="18" charset="0"/>
                <a:cs typeface="Times New Roman" panose="02020603050405020304" pitchFamily="18" charset="0"/>
              </a:rPr>
              <a:t>ặc </a:t>
            </a:r>
            <a:r>
              <a:rPr lang="vi-VN" sz="2000" b="1" dirty="0">
                <a:solidFill>
                  <a:srgbClr val="0000FF"/>
                </a:solidFill>
                <a:latin typeface="Times New Roman" panose="02020603050405020304" pitchFamily="18" charset="0"/>
                <a:cs typeface="Times New Roman" panose="02020603050405020304" pitchFamily="18" charset="0"/>
              </a:rPr>
              <a:t>điểm nổi bật của loài có là bộ lông </a:t>
            </a:r>
            <a:r>
              <a:rPr lang="en-US" sz="2000" b="1" dirty="0" err="1" smtClean="0">
                <a:solidFill>
                  <a:srgbClr val="0000FF"/>
                </a:solidFill>
                <a:latin typeface="Times New Roman" panose="02020603050405020304" pitchFamily="18" charset="0"/>
                <a:cs typeface="Times New Roman" panose="02020603050405020304" pitchFamily="18" charset="0"/>
              </a:rPr>
              <a:t>đen</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trắng, </a:t>
            </a:r>
            <a:r>
              <a:rPr lang="vi-VN" sz="2000" b="1" dirty="0">
                <a:solidFill>
                  <a:srgbClr val="0000FF"/>
                </a:solidFill>
                <a:latin typeface="Times New Roman" panose="02020603050405020304" pitchFamily="18" charset="0"/>
                <a:cs typeface="Times New Roman" panose="02020603050405020304" pitchFamily="18" charset="0"/>
              </a:rPr>
              <a:t>cặp chân nhỏ nhưng mà lại rất cao và chiếc mỏ dài, </a:t>
            </a:r>
            <a:r>
              <a:rPr lang="vi-VN" sz="2000" b="1" dirty="0" smtClean="0">
                <a:solidFill>
                  <a:srgbClr val="0000FF"/>
                </a:solidFill>
                <a:latin typeface="Times New Roman" panose="02020603050405020304" pitchFamily="18" charset="0"/>
                <a:cs typeface="Times New Roman" panose="02020603050405020304" pitchFamily="18" charset="0"/>
              </a:rPr>
              <a:t>nhọn</a:t>
            </a:r>
            <a:r>
              <a:rPr lang="en-US" sz="2000" b="1" dirty="0" smtClean="0">
                <a:solidFill>
                  <a:srgbClr val="0000FF"/>
                </a:solidFill>
                <a:latin typeface="Times New Roman" panose="02020603050405020304" pitchFamily="18" charset="0"/>
                <a:cs typeface="Times New Roman" panose="02020603050405020304" pitchFamily="18" charset="0"/>
              </a:rPr>
              <a:t> g</a:t>
            </a:r>
            <a:r>
              <a:rPr lang="vi-VN" sz="2000" b="1" dirty="0" smtClean="0">
                <a:solidFill>
                  <a:srgbClr val="0000FF"/>
                </a:solidFill>
                <a:latin typeface="Times New Roman" panose="02020603050405020304" pitchFamily="18" charset="0"/>
                <a:cs typeface="Times New Roman" panose="02020603050405020304" pitchFamily="18" charset="0"/>
              </a:rPr>
              <a:t>iúp </a:t>
            </a:r>
            <a:r>
              <a:rPr lang="vi-VN" sz="2000" b="1" dirty="0">
                <a:solidFill>
                  <a:srgbClr val="0000FF"/>
                </a:solidFill>
                <a:latin typeface="Times New Roman" panose="02020603050405020304" pitchFamily="18" charset="0"/>
                <a:cs typeface="Times New Roman" panose="02020603050405020304" pitchFamily="18" charset="0"/>
              </a:rPr>
              <a:t>chúng thích nghi dễ hơn với môi trường đầm lầy và tìm kiếm thức ăn.. </a:t>
            </a:r>
            <a:r>
              <a:rPr lang="vi-VN" sz="2000" b="1" dirty="0" smtClean="0">
                <a:solidFill>
                  <a:srgbClr val="0000FF"/>
                </a:solidFill>
                <a:latin typeface="Times New Roman" panose="02020603050405020304" pitchFamily="18" charset="0"/>
                <a:cs typeface="Times New Roman" panose="02020603050405020304" pitchFamily="18" charset="0"/>
              </a:rPr>
              <a:t>C</a:t>
            </a:r>
            <a:r>
              <a:rPr lang="en-US" sz="2000" b="1" dirty="0">
                <a:solidFill>
                  <a:srgbClr val="0000FF"/>
                </a:solidFill>
                <a:latin typeface="Times New Roman" panose="02020603050405020304" pitchFamily="18" charset="0"/>
                <a:cs typeface="Times New Roman" panose="02020603050405020304" pitchFamily="18" charset="0"/>
              </a:rPr>
              <a:t>ò</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thường sinh sống tập trung thành những đàn lớn. Vào mùa mưa cũng là mùa sinh sản của chúng thì chúng ta có thể bắt gặp những đàn có lớn đầu trắng cả cánh đồng hay một vùng ao hồ, đầm </a:t>
            </a:r>
            <a:r>
              <a:rPr lang="vi-VN" sz="2000" b="1" dirty="0" smtClean="0">
                <a:solidFill>
                  <a:srgbClr val="0000FF"/>
                </a:solidFill>
                <a:latin typeface="Times New Roman" panose="02020603050405020304" pitchFamily="18" charset="0"/>
                <a:cs typeface="Times New Roman" panose="02020603050405020304" pitchFamily="18" charset="0"/>
              </a:rPr>
              <a:t>lầy</a:t>
            </a:r>
            <a:r>
              <a:rPr lang="en-US" sz="2000" b="1" dirty="0">
                <a:solidFill>
                  <a:srgbClr val="0000FF"/>
                </a:solidFill>
                <a:latin typeface="Times New Roman" panose="02020603050405020304" pitchFamily="18" charset="0"/>
                <a:cs typeface="Times New Roman" panose="02020603050405020304" pitchFamily="18" charset="0"/>
              </a:rPr>
              <a:t>.</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16341"/>
            <a:ext cx="2895600" cy="317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247167"/>
            <a:ext cx="5257800" cy="344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wheel(1)">
                                      <p:cBhvr>
                                        <p:cTn id="11" dur="2000"/>
                                        <p:tgtEl>
                                          <p:spTgt spid="13314"/>
                                        </p:tgtEl>
                                      </p:cBhvr>
                                    </p:animEffect>
                                  </p:childTnLst>
                                </p:cTn>
                              </p:par>
                              <p:par>
                                <p:cTn id="12" presetID="21" presetClass="entr" presetSubtype="1" fill="hold" nodeType="with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wheel(1)">
                                      <p:cBhvr>
                                        <p:cTn id="14" dur="2000"/>
                                        <p:tgtEl>
                                          <p:spTgt spid="1331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228600" y="4876800"/>
            <a:ext cx="8313065" cy="1631216"/>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Cây</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thông</a:t>
            </a:r>
            <a:r>
              <a:rPr lang="en-US" sz="2000" b="1" dirty="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là các loại cây thân gỗ sống lâu năm chủ yếu là thường xanh có chứa. Cơ quan sinh sản là nón và lạt, chưa có hoa và quả Các là linh kim mọc cụm trên đầu cảnh ngắn. Có 2 loại nón đực nhỏ mọc thành cụm, nón cái </a:t>
            </a:r>
            <a:r>
              <a:rPr lang="vi-VN" sz="2000" b="1" dirty="0" smtClean="0">
                <a:solidFill>
                  <a:srgbClr val="0000FF"/>
                </a:solidFill>
                <a:latin typeface="Times New Roman" panose="02020603050405020304" pitchFamily="18" charset="0"/>
                <a:cs typeface="Times New Roman" panose="02020603050405020304" pitchFamily="18" charset="0"/>
              </a:rPr>
              <a:t>l</a:t>
            </a:r>
            <a:r>
              <a:rPr lang="en-US" sz="2000" b="1" dirty="0" smtClean="0">
                <a:solidFill>
                  <a:srgbClr val="0000FF"/>
                </a:solidFill>
                <a:latin typeface="Times New Roman" panose="02020603050405020304" pitchFamily="18" charset="0"/>
                <a:cs typeface="Times New Roman" panose="02020603050405020304" pitchFamily="18" charset="0"/>
              </a:rPr>
              <a:t>ớ</a:t>
            </a:r>
            <a:r>
              <a:rPr lang="vi-VN" sz="2000" b="1" dirty="0" smtClean="0">
                <a:solidFill>
                  <a:srgbClr val="0000FF"/>
                </a:solidFill>
                <a:latin typeface="Times New Roman" panose="02020603050405020304" pitchFamily="18" charset="0"/>
                <a:cs typeface="Times New Roman" panose="02020603050405020304" pitchFamily="18" charset="0"/>
              </a:rPr>
              <a:t>n </a:t>
            </a:r>
            <a:r>
              <a:rPr lang="vi-VN" sz="2000" b="1" dirty="0">
                <a:solidFill>
                  <a:srgbClr val="0000FF"/>
                </a:solidFill>
                <a:latin typeface="Times New Roman" panose="02020603050405020304" pitchFamily="18" charset="0"/>
                <a:cs typeface="Times New Roman" panose="02020603050405020304" pitchFamily="18" charset="0"/>
              </a:rPr>
              <a:t>hơn mọc riêng </a:t>
            </a:r>
            <a:r>
              <a:rPr lang="vi-VN" sz="2000" b="1" dirty="0" smtClean="0">
                <a:solidFill>
                  <a:srgbClr val="0000FF"/>
                </a:solidFill>
                <a:latin typeface="Times New Roman" panose="02020603050405020304" pitchFamily="18" charset="0"/>
                <a:cs typeface="Times New Roman" panose="02020603050405020304" pitchFamily="18" charset="0"/>
              </a:rPr>
              <a:t>lẻ</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en-US" sz="2000" b="1" dirty="0" smtClean="0">
                <a:solidFill>
                  <a:srgbClr val="0000FF"/>
                </a:solidFill>
                <a:latin typeface="Times New Roman" panose="02020603050405020304" pitchFamily="18" charset="0"/>
                <a:cs typeface="Times New Roman" panose="02020603050405020304" pitchFamily="18" charset="0"/>
              </a:rPr>
              <a:t>Ở </a:t>
            </a:r>
            <a:r>
              <a:rPr lang="vi-VN" sz="2000" b="1" dirty="0" smtClean="0">
                <a:solidFill>
                  <a:srgbClr val="0000FF"/>
                </a:solidFill>
                <a:latin typeface="Times New Roman" panose="02020603050405020304" pitchFamily="18" charset="0"/>
                <a:cs typeface="Times New Roman" panose="02020603050405020304" pitchFamily="18" charset="0"/>
              </a:rPr>
              <a:t>Việt </a:t>
            </a:r>
            <a:r>
              <a:rPr lang="en-US" sz="2000" b="1" dirty="0" smtClean="0">
                <a:solidFill>
                  <a:srgbClr val="0000FF"/>
                </a:solidFill>
                <a:latin typeface="Times New Roman" panose="02020603050405020304" pitchFamily="18" charset="0"/>
                <a:cs typeface="Times New Roman" panose="02020603050405020304" pitchFamily="18" charset="0"/>
              </a:rPr>
              <a:t>N</a:t>
            </a:r>
            <a:r>
              <a:rPr lang="vi-VN" sz="2000" b="1" dirty="0" smtClean="0">
                <a:solidFill>
                  <a:srgbClr val="0000FF"/>
                </a:solidFill>
                <a:latin typeface="Times New Roman" panose="02020603050405020304" pitchFamily="18" charset="0"/>
                <a:cs typeface="Times New Roman" panose="02020603050405020304" pitchFamily="18" charset="0"/>
              </a:rPr>
              <a:t>am </a:t>
            </a:r>
            <a:r>
              <a:rPr lang="vi-VN" sz="2000" b="1" dirty="0">
                <a:solidFill>
                  <a:srgbClr val="0000FF"/>
                </a:solidFill>
                <a:latin typeface="Times New Roman" panose="02020603050405020304" pitchFamily="18" charset="0"/>
                <a:cs typeface="Times New Roman" panose="02020603050405020304" pitchFamily="18" charset="0"/>
              </a:rPr>
              <a:t>phân </a:t>
            </a:r>
            <a:r>
              <a:rPr lang="vi-VN" sz="2000" b="1" dirty="0" smtClean="0">
                <a:solidFill>
                  <a:srgbClr val="0000FF"/>
                </a:solidFill>
                <a:latin typeface="Times New Roman" panose="02020603050405020304" pitchFamily="18" charset="0"/>
                <a:cs typeface="Times New Roman" panose="02020603050405020304" pitchFamily="18" charset="0"/>
              </a:rPr>
              <a:t>b</a:t>
            </a:r>
            <a:r>
              <a:rPr lang="en-US" sz="2000" b="1" dirty="0" smtClean="0">
                <a:solidFill>
                  <a:srgbClr val="0000FF"/>
                </a:solidFill>
                <a:latin typeface="Times New Roman" panose="02020603050405020304" pitchFamily="18" charset="0"/>
                <a:cs typeface="Times New Roman" panose="02020603050405020304" pitchFamily="18" charset="0"/>
              </a:rPr>
              <a:t>ố</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đều Bắc bộ, Tây nguyên.</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19200"/>
            <a:ext cx="5405437" cy="340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3" y="1219200"/>
            <a:ext cx="321235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1000"/>
                                        <p:tgtEl>
                                          <p:spTgt spid="14339"/>
                                        </p:tgtEl>
                                      </p:cBhvr>
                                    </p:animEffect>
                                    <p:anim calcmode="lin" valueType="num">
                                      <p:cBhvr>
                                        <p:cTn id="12" dur="1000" fill="hold"/>
                                        <p:tgtEl>
                                          <p:spTgt spid="14339"/>
                                        </p:tgtEl>
                                        <p:attrNameLst>
                                          <p:attrName>ppt_x</p:attrName>
                                        </p:attrNameLst>
                                      </p:cBhvr>
                                      <p:tavLst>
                                        <p:tav tm="0">
                                          <p:val>
                                            <p:strVal val="#ppt_x"/>
                                          </p:val>
                                        </p:tav>
                                        <p:tav tm="100000">
                                          <p:val>
                                            <p:strVal val="#ppt_x"/>
                                          </p:val>
                                        </p:tav>
                                      </p:tavLst>
                                    </p:anim>
                                    <p:anim calcmode="lin" valueType="num">
                                      <p:cBhvr>
                                        <p:cTn id="13" dur="1000" fill="hold"/>
                                        <p:tgtEl>
                                          <p:spTgt spid="1433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fade">
                                      <p:cBhvr>
                                        <p:cTn id="16" dur="1000"/>
                                        <p:tgtEl>
                                          <p:spTgt spid="14338"/>
                                        </p:tgtEl>
                                      </p:cBhvr>
                                    </p:animEffect>
                                    <p:anim calcmode="lin" valueType="num">
                                      <p:cBhvr>
                                        <p:cTn id="17" dur="1000" fill="hold"/>
                                        <p:tgtEl>
                                          <p:spTgt spid="14338"/>
                                        </p:tgtEl>
                                        <p:attrNameLst>
                                          <p:attrName>ppt_x</p:attrName>
                                        </p:attrNameLst>
                                      </p:cBhvr>
                                      <p:tavLst>
                                        <p:tav tm="0">
                                          <p:val>
                                            <p:strVal val="#ppt_x"/>
                                          </p:val>
                                        </p:tav>
                                        <p:tav tm="100000">
                                          <p:val>
                                            <p:strVal val="#ppt_x"/>
                                          </p:val>
                                        </p:tav>
                                      </p:tavLst>
                                    </p:anim>
                                    <p:anim calcmode="lin" valueType="num">
                                      <p:cBhvr>
                                        <p:cTn id="18"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382129" y="4717040"/>
            <a:ext cx="8313065" cy="1323439"/>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Cây</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hoa</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súng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c</a:t>
            </a:r>
            <a:r>
              <a:rPr lang="vi-VN" sz="2000" b="1" dirty="0" smtClean="0">
                <a:solidFill>
                  <a:srgbClr val="0000FF"/>
                </a:solidFill>
                <a:latin typeface="Times New Roman" panose="02020603050405020304" pitchFamily="18" charset="0"/>
                <a:cs typeface="Times New Roman" panose="02020603050405020304" pitchFamily="18" charset="0"/>
              </a:rPr>
              <a:t>ây </a:t>
            </a:r>
            <a:r>
              <a:rPr lang="vi-VN" sz="2000" b="1" dirty="0">
                <a:solidFill>
                  <a:srgbClr val="0000FF"/>
                </a:solidFill>
                <a:latin typeface="Times New Roman" panose="02020603050405020304" pitchFamily="18" charset="0"/>
                <a:cs typeface="Times New Roman" panose="02020603050405020304" pitchFamily="18" charset="0"/>
              </a:rPr>
              <a:t>mọc ở trong đầm, </a:t>
            </a:r>
            <a:r>
              <a:rPr lang="vi-VN" sz="2000" b="1" dirty="0" smtClean="0">
                <a:solidFill>
                  <a:srgbClr val="0000FF"/>
                </a:solidFill>
                <a:latin typeface="Times New Roman" panose="02020603050405020304" pitchFamily="18" charset="0"/>
                <a:cs typeface="Times New Roman" panose="02020603050405020304" pitchFamily="18" charset="0"/>
              </a:rPr>
              <a:t>ao</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Cây</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sống </a:t>
            </a:r>
            <a:r>
              <a:rPr lang="vi-VN" sz="2000" b="1" dirty="0">
                <a:solidFill>
                  <a:srgbClr val="0000FF"/>
                </a:solidFill>
                <a:latin typeface="Times New Roman" panose="02020603050405020304" pitchFamily="18" charset="0"/>
                <a:cs typeface="Times New Roman" panose="02020603050405020304" pitchFamily="18" charset="0"/>
              </a:rPr>
              <a:t>hàng năm có lá hình tròn tỏa rộng, là nổi lên trên mặt nước có màu xanh còn mặt dưới màu tím. </a:t>
            </a:r>
            <a:r>
              <a:rPr lang="vi-VN" sz="2000" b="1" dirty="0" smtClean="0">
                <a:solidFill>
                  <a:srgbClr val="0000FF"/>
                </a:solidFill>
                <a:latin typeface="Times New Roman" panose="02020603050405020304" pitchFamily="18" charset="0"/>
                <a:cs typeface="Times New Roman" panose="02020603050405020304" pitchFamily="18" charset="0"/>
              </a:rPr>
              <a:t>Cây </a:t>
            </a:r>
            <a:r>
              <a:rPr lang="vi-VN" sz="2000" b="1" dirty="0">
                <a:solidFill>
                  <a:srgbClr val="0000FF"/>
                </a:solidFill>
                <a:latin typeface="Times New Roman" panose="02020603050405020304" pitchFamily="18" charset="0"/>
                <a:cs typeface="Times New Roman" panose="02020603050405020304" pitchFamily="18" charset="0"/>
              </a:rPr>
              <a:t>nở hoa vào mùa hạ, hoa sẽ trồi lên trên mặt nước, sáng nở chiều héo.</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60" y="1228724"/>
            <a:ext cx="2942839" cy="302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657" y="1281518"/>
            <a:ext cx="4048125" cy="296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wheel(1)">
                                      <p:cBhvr>
                                        <p:cTn id="11" dur="2000"/>
                                        <p:tgtEl>
                                          <p:spTgt spid="15362"/>
                                        </p:tgtEl>
                                      </p:cBhvr>
                                    </p:animEffect>
                                  </p:childTnLst>
                                </p:cTn>
                              </p:par>
                              <p:par>
                                <p:cTn id="12" presetID="21" presetClass="entr" presetSubtype="1" fill="hold" nodeType="withEffect">
                                  <p:stCondLst>
                                    <p:cond delay="0"/>
                                  </p:stCondLst>
                                  <p:childTnLst>
                                    <p:set>
                                      <p:cBhvr>
                                        <p:cTn id="13" dur="1" fill="hold">
                                          <p:stCondLst>
                                            <p:cond delay="0"/>
                                          </p:stCondLst>
                                        </p:cTn>
                                        <p:tgtEl>
                                          <p:spTgt spid="15363"/>
                                        </p:tgtEl>
                                        <p:attrNameLst>
                                          <p:attrName>style.visibility</p:attrName>
                                        </p:attrNameLst>
                                      </p:cBhvr>
                                      <p:to>
                                        <p:strVal val="visible"/>
                                      </p:to>
                                    </p:set>
                                    <p:animEffect transition="in" filter="wheel(1)">
                                      <p:cBhvr>
                                        <p:cTn id="14" dur="2000"/>
                                        <p:tgtEl>
                                          <p:spTgt spid="1536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TextBox 5"/>
          <p:cNvSpPr txBox="1"/>
          <p:nvPr/>
        </p:nvSpPr>
        <p:spPr>
          <a:xfrm>
            <a:off x="461962" y="4866698"/>
            <a:ext cx="8229600" cy="830997"/>
          </a:xfrm>
          <a:prstGeom prst="rect">
            <a:avLst/>
          </a:prstGeom>
          <a:noFill/>
        </p:spPr>
        <p:txBody>
          <a:bodyPr wrap="square" rtlCol="0">
            <a:spAutoFit/>
          </a:bodyPr>
          <a:lstStyle/>
          <a:p>
            <a:pPr algn="l"/>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Thế</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giới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về</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số</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lượng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dạng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về</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đặc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điểm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môi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trường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của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461963" y="4866698"/>
            <a:ext cx="8229600" cy="830997"/>
          </a:xfrm>
          <a:prstGeom prst="rect">
            <a:avLst/>
          </a:prstGeom>
          <a:solidFill>
            <a:srgbClr val="FFFFFF"/>
          </a:solidFill>
        </p:spPr>
        <p:txBody>
          <a:bodyPr wrap="square" rtlCol="0">
            <a:spAutoFit/>
          </a:bodyPr>
          <a:lstStyle/>
          <a:p>
            <a:pPr algn="just"/>
            <a:r>
              <a:rPr lang="en-US" sz="2400" b="1" dirty="0" smtClean="0">
                <a:solidFill>
                  <a:srgbClr val="FF0066"/>
                </a:solidFill>
                <a:latin typeface="Times New Roman" panose="02020603050405020304" pitchFamily="18" charset="0"/>
                <a:cs typeface="Times New Roman" panose="02020603050405020304" pitchFamily="18" charset="0"/>
              </a:rPr>
              <a:t>- Theo </a:t>
            </a:r>
            <a:r>
              <a:rPr lang="en-US" sz="2400" b="1" dirty="0" err="1" smtClean="0">
                <a:solidFill>
                  <a:srgbClr val="FF0066"/>
                </a:solidFill>
                <a:latin typeface="Times New Roman" panose="02020603050405020304" pitchFamily="18" charset="0"/>
                <a:cs typeface="Times New Roman" panose="02020603050405020304" pitchFamily="18" charset="0"/>
              </a:rPr>
              <a:t>em</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thế</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giới</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sống</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được</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phân</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loại</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như</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thế</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nào</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Trên</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cơ</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sở</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đó</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em</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hãy</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phân</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loại</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các</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sinh</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vật</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trong</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hình</a:t>
            </a:r>
            <a:r>
              <a:rPr lang="en-US" sz="2400" b="1" dirty="0" smtClean="0">
                <a:solidFill>
                  <a:srgbClr val="FF0066"/>
                </a:solidFill>
                <a:latin typeface="Times New Roman" panose="02020603050405020304" pitchFamily="18" charset="0"/>
                <a:cs typeface="Times New Roman" panose="02020603050405020304" pitchFamily="18" charset="0"/>
              </a:rPr>
              <a:t>.</a:t>
            </a:r>
          </a:p>
        </p:txBody>
      </p:sp>
      <p:sp>
        <p:nvSpPr>
          <p:cNvPr id="10"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295400"/>
            <a:ext cx="89820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24051" y="4327336"/>
            <a:ext cx="5019675" cy="461665"/>
          </a:xfrm>
          <a:prstGeom prst="rect">
            <a:avLst/>
          </a:prstGeom>
          <a:solidFill>
            <a:srgbClr val="FFFFFF"/>
          </a:solidFill>
        </p:spPr>
        <p:txBody>
          <a:bodyPr wrap="square" rtlCol="0">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xét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ircle(in)">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6"/>
                                        </p:tgtEl>
                                      </p:cBhvr>
                                    </p:animEffect>
                                    <p:anim calcmode="lin" valueType="num">
                                      <p:cBhvr>
                                        <p:cTn id="32" dur="1000"/>
                                        <p:tgtEl>
                                          <p:spTgt spid="6"/>
                                        </p:tgtEl>
                                        <p:attrNameLst>
                                          <p:attrName>ppt_x</p:attrName>
                                        </p:attrNameLst>
                                      </p:cBhvr>
                                      <p:tavLst>
                                        <p:tav tm="0">
                                          <p:val>
                                            <p:strVal val="ppt_x"/>
                                          </p:val>
                                        </p:tav>
                                        <p:tav tm="100000">
                                          <p:val>
                                            <p:strVal val="ppt_x"/>
                                          </p:val>
                                        </p:tav>
                                      </p:tavLst>
                                    </p:anim>
                                    <p:anim calcmode="lin" valueType="num">
                                      <p:cBhvr>
                                        <p:cTn id="33" dur="1000"/>
                                        <p:tgtEl>
                                          <p:spTgt spid="6"/>
                                        </p:tgtEl>
                                        <p:attrNameLst>
                                          <p:attrName>ppt_y</p:attrName>
                                        </p:attrNameLst>
                                      </p:cBhvr>
                                      <p:tavLst>
                                        <p:tav tm="0">
                                          <p:val>
                                            <p:strVal val="ppt_y"/>
                                          </p:val>
                                        </p:tav>
                                        <p:tav tm="100000">
                                          <p:val>
                                            <p:strVal val="ppt_y+.1"/>
                                          </p:val>
                                        </p:tav>
                                      </p:tavLst>
                                    </p:anim>
                                    <p:set>
                                      <p:cBhvr>
                                        <p:cTn id="34" dur="1" fill="hold">
                                          <p:stCondLst>
                                            <p:cond delay="999"/>
                                          </p:stCondLst>
                                        </p:cTn>
                                        <p:tgtEl>
                                          <p:spTgt spid="6"/>
                                        </p:tgtEl>
                                        <p:attrNameLst>
                                          <p:attrName>style.visibility</p:attrName>
                                        </p:attrNameLst>
                                      </p:cBhvr>
                                      <p:to>
                                        <p:strVal val="hidden"/>
                                      </p:to>
                                    </p:set>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10" grpId="0"/>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AutoShape 4"/>
          <p:cNvSpPr>
            <a:spLocks noChangeArrowheads="1"/>
          </p:cNvSpPr>
          <p:nvPr/>
        </p:nvSpPr>
        <p:spPr bwMode="gray">
          <a:xfrm>
            <a:off x="1658185" y="5232400"/>
            <a:ext cx="6038015" cy="688975"/>
          </a:xfrm>
          <a:prstGeom prst="roundRect">
            <a:avLst>
              <a:gd name="adj" fmla="val 17509"/>
            </a:avLst>
          </a:prstGeom>
          <a:gradFill flip="none" rotWithShape="1">
            <a:gsLst>
              <a:gs pos="0">
                <a:schemeClr val="accent1">
                  <a:lumMod val="60000"/>
                  <a:lumOff val="40000"/>
                </a:schemeClr>
              </a:gs>
              <a:gs pos="48000">
                <a:schemeClr val="accent4">
                  <a:lumMod val="97000"/>
                  <a:lumOff val="3000"/>
                </a:schemeClr>
              </a:gs>
              <a:gs pos="100000">
                <a:schemeClr val="accent4">
                  <a:lumMod val="60000"/>
                  <a:lumOff val="40000"/>
                </a:schemeClr>
              </a:gs>
            </a:gsLst>
            <a:lin ang="16200000" scaled="1"/>
            <a:tileRect/>
          </a:gradFill>
          <a:ln w="9525">
            <a:noFill/>
            <a:round/>
          </a:ln>
          <a:effectLst/>
        </p:spPr>
        <p:txBody>
          <a:bodyPr wrap="none" anchor="ctr"/>
          <a:lstStyle/>
          <a:p>
            <a:endParaRPr lang="en-US"/>
          </a:p>
        </p:txBody>
      </p:sp>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bwMode="auto">
          <a:xfrm>
            <a:off x="1783208" y="1818166"/>
            <a:ext cx="5608192" cy="609600"/>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vi-VN" sz="2800" b="1" dirty="0">
                <a:solidFill>
                  <a:srgbClr val="FF0000"/>
                </a:solidFill>
                <a:latin typeface="Times New Roman" panose="02020603050405020304" pitchFamily="18" charset="0"/>
                <a:cs typeface="Times New Roman" panose="02020603050405020304" pitchFamily="18" charset="0"/>
              </a:rPr>
              <a:t>Các cách phân loại thế giới sống</a:t>
            </a:r>
            <a:endParaRPr kumimoji="0" lang="en-US" sz="2800" b="1" i="0" u="none" strike="noStrike" cap="none" normalizeH="0" baseline="0" dirty="0" smtClean="0">
              <a:ln>
                <a:noFill/>
              </a:ln>
              <a:solidFill>
                <a:srgbClr val="FF0000"/>
              </a:solidFill>
              <a:effectLst/>
            </a:endParaRPr>
          </a:p>
        </p:txBody>
      </p:sp>
      <p:grpSp>
        <p:nvGrpSpPr>
          <p:cNvPr id="6" name="Group 3"/>
          <p:cNvGrpSpPr/>
          <p:nvPr/>
        </p:nvGrpSpPr>
        <p:grpSpPr bwMode="auto">
          <a:xfrm>
            <a:off x="1645095" y="3557338"/>
            <a:ext cx="6043650" cy="688975"/>
            <a:chOff x="720" y="1392"/>
            <a:chExt cx="4058" cy="480"/>
          </a:xfrm>
        </p:grpSpPr>
        <p:sp>
          <p:nvSpPr>
            <p:cNvPr id="7"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endParaRPr lang="en-US"/>
            </a:p>
          </p:txBody>
        </p:sp>
        <p:grpSp>
          <p:nvGrpSpPr>
            <p:cNvPr id="8" name="Group 5"/>
            <p:cNvGrpSpPr/>
            <p:nvPr/>
          </p:nvGrpSpPr>
          <p:grpSpPr bwMode="auto">
            <a:xfrm>
              <a:off x="730" y="1407"/>
              <a:ext cx="4043" cy="444"/>
              <a:chOff x="744" y="1407"/>
              <a:chExt cx="3988" cy="444"/>
            </a:xfrm>
          </p:grpSpPr>
          <p:sp>
            <p:nvSpPr>
              <p:cNvPr id="9"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endParaRPr lang="en-US"/>
              </a:p>
            </p:txBody>
          </p:sp>
          <p:sp>
            <p:nvSpPr>
              <p:cNvPr id="10"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endParaRPr lang="en-US"/>
              </a:p>
            </p:txBody>
          </p:sp>
        </p:grpSp>
      </p:grpSp>
      <p:grpSp>
        <p:nvGrpSpPr>
          <p:cNvPr id="11" name="Group 8"/>
          <p:cNvGrpSpPr/>
          <p:nvPr/>
        </p:nvGrpSpPr>
        <p:grpSpPr bwMode="auto">
          <a:xfrm>
            <a:off x="1645095" y="4422526"/>
            <a:ext cx="6051105" cy="688975"/>
            <a:chOff x="720" y="1392"/>
            <a:chExt cx="4058" cy="480"/>
          </a:xfrm>
        </p:grpSpPr>
        <p:sp>
          <p:nvSpPr>
            <p:cNvPr id="12" name="AutoShape 9"/>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ln>
            <a:effectLst/>
          </p:spPr>
          <p:txBody>
            <a:bodyPr wrap="none" anchor="ctr"/>
            <a:lstStyle/>
            <a:p>
              <a:endParaRPr lang="en-US"/>
            </a:p>
          </p:txBody>
        </p:sp>
        <p:grpSp>
          <p:nvGrpSpPr>
            <p:cNvPr id="13" name="Group 10"/>
            <p:cNvGrpSpPr/>
            <p:nvPr/>
          </p:nvGrpSpPr>
          <p:grpSpPr bwMode="auto">
            <a:xfrm>
              <a:off x="730" y="1407"/>
              <a:ext cx="4043" cy="444"/>
              <a:chOff x="744" y="1407"/>
              <a:chExt cx="3988" cy="444"/>
            </a:xfrm>
          </p:grpSpPr>
          <p:sp>
            <p:nvSpPr>
              <p:cNvPr id="14" name="AutoShape 11"/>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ln>
              <a:effectLst/>
            </p:spPr>
            <p:txBody>
              <a:bodyPr wrap="none" anchor="ctr"/>
              <a:lstStyle/>
              <a:p>
                <a:endParaRPr lang="en-US"/>
              </a:p>
            </p:txBody>
          </p:sp>
          <p:sp>
            <p:nvSpPr>
              <p:cNvPr id="15" name="AutoShape 12"/>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w="9525">
                <a:noFill/>
                <a:round/>
              </a:ln>
              <a:effectLst/>
            </p:spPr>
            <p:txBody>
              <a:bodyPr wrap="none" anchor="ctr"/>
              <a:lstStyle/>
              <a:p>
                <a:endParaRPr lang="en-US"/>
              </a:p>
            </p:txBody>
          </p:sp>
        </p:grpSp>
      </p:grpSp>
      <p:grpSp>
        <p:nvGrpSpPr>
          <p:cNvPr id="21" name="Group 18"/>
          <p:cNvGrpSpPr/>
          <p:nvPr/>
        </p:nvGrpSpPr>
        <p:grpSpPr bwMode="auto">
          <a:xfrm>
            <a:off x="1645095" y="2691524"/>
            <a:ext cx="6036203" cy="688975"/>
            <a:chOff x="720" y="1392"/>
            <a:chExt cx="4058" cy="480"/>
          </a:xfrm>
        </p:grpSpPr>
        <p:sp>
          <p:nvSpPr>
            <p:cNvPr id="22" name="AutoShape 19"/>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ln>
            <a:effectLst/>
          </p:spPr>
          <p:txBody>
            <a:bodyPr wrap="none" anchor="ctr"/>
            <a:lstStyle/>
            <a:p>
              <a:endParaRPr lang="en-US" sz="2400" b="1">
                <a:solidFill>
                  <a:srgbClr val="0000FF"/>
                </a:solidFill>
                <a:latin typeface="Times New Roman" panose="02020603050405020304" pitchFamily="18" charset="0"/>
                <a:cs typeface="Times New Roman" panose="02020603050405020304" pitchFamily="18" charset="0"/>
              </a:endParaRPr>
            </a:p>
          </p:txBody>
        </p:sp>
        <p:grpSp>
          <p:nvGrpSpPr>
            <p:cNvPr id="23" name="Group 20"/>
            <p:cNvGrpSpPr/>
            <p:nvPr/>
          </p:nvGrpSpPr>
          <p:grpSpPr bwMode="auto">
            <a:xfrm>
              <a:off x="730" y="1407"/>
              <a:ext cx="4043" cy="444"/>
              <a:chOff x="744" y="1407"/>
              <a:chExt cx="3988" cy="444"/>
            </a:xfrm>
          </p:grpSpPr>
          <p:sp>
            <p:nvSpPr>
              <p:cNvPr id="24" name="AutoShape 21"/>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w="9525">
                <a:noFill/>
                <a:round/>
              </a:ln>
              <a:effectLst/>
            </p:spPr>
            <p:txBody>
              <a:bodyPr wrap="none" anchor="ctr"/>
              <a:lstStyle/>
              <a:p>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25" name="AutoShape 22"/>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w="9525">
                <a:noFill/>
                <a:round/>
              </a:ln>
              <a:effectLst/>
            </p:spPr>
            <p:txBody>
              <a:bodyPr wrap="none" anchor="ctr"/>
              <a:lstStyle/>
              <a:p>
                <a:endParaRPr lang="en-US" sz="2400" b="1">
                  <a:solidFill>
                    <a:srgbClr val="0000FF"/>
                  </a:solidFill>
                  <a:latin typeface="Times New Roman" panose="02020603050405020304" pitchFamily="18" charset="0"/>
                  <a:cs typeface="Times New Roman" panose="02020603050405020304" pitchFamily="18" charset="0"/>
                </a:endParaRPr>
              </a:p>
            </p:txBody>
          </p:sp>
        </p:grpSp>
      </p:grpSp>
      <p:sp>
        <p:nvSpPr>
          <p:cNvPr id="26" name="Text Box 23"/>
          <p:cNvSpPr txBox="1">
            <a:spLocks noChangeArrowheads="1"/>
          </p:cNvSpPr>
          <p:nvPr/>
        </p:nvSpPr>
        <p:spPr bwMode="white">
          <a:xfrm>
            <a:off x="2111820" y="2808038"/>
            <a:ext cx="4495800" cy="457200"/>
          </a:xfrm>
          <a:prstGeom prst="rect">
            <a:avLst/>
          </a:prstGeom>
          <a:noFill/>
          <a:ln w="9525">
            <a:noFill/>
            <a:miter lim="800000"/>
          </a:ln>
          <a:effectLst/>
        </p:spPr>
        <p:txBody>
          <a:bodyPr>
            <a:spAutoFit/>
          </a:bodyPr>
          <a:lstStyle/>
          <a:p>
            <a:pPr lvl="1" algn="l"/>
            <a:r>
              <a:rPr lang="vi-VN" sz="2400" b="1" dirty="0">
                <a:solidFill>
                  <a:srgbClr val="FF0066"/>
                </a:solidFill>
                <a:latin typeface="Times New Roman" panose="02020603050405020304" pitchFamily="18" charset="0"/>
                <a:cs typeface="Times New Roman" panose="02020603050405020304" pitchFamily="18" charset="0"/>
              </a:rPr>
              <a:t>Theo đặc điểm tế bào</a:t>
            </a:r>
          </a:p>
        </p:txBody>
      </p:sp>
      <p:sp>
        <p:nvSpPr>
          <p:cNvPr id="27" name="Text Box 24"/>
          <p:cNvSpPr txBox="1">
            <a:spLocks noChangeArrowheads="1"/>
          </p:cNvSpPr>
          <p:nvPr/>
        </p:nvSpPr>
        <p:spPr bwMode="white">
          <a:xfrm>
            <a:off x="2122933" y="3665288"/>
            <a:ext cx="4495800" cy="457200"/>
          </a:xfrm>
          <a:prstGeom prst="rect">
            <a:avLst/>
          </a:prstGeom>
          <a:noFill/>
          <a:ln w="9525">
            <a:noFill/>
            <a:miter lim="800000"/>
          </a:ln>
          <a:effectLst/>
        </p:spPr>
        <p:txBody>
          <a:bodyPr>
            <a:spAutoFit/>
          </a:bodyPr>
          <a:lstStyle/>
          <a:p>
            <a:pPr lvl="1" algn="l"/>
            <a:r>
              <a:rPr lang="vi-VN" sz="2400" b="1" dirty="0">
                <a:solidFill>
                  <a:srgbClr val="FF0066"/>
                </a:solidFill>
                <a:latin typeface="Times New Roman" panose="02020603050405020304" pitchFamily="18" charset="0"/>
                <a:cs typeface="Times New Roman" panose="02020603050405020304" pitchFamily="18" charset="0"/>
              </a:rPr>
              <a:t>Theo môi trường </a:t>
            </a:r>
            <a:r>
              <a:rPr lang="vi-VN" sz="2400" b="1" dirty="0" smtClean="0">
                <a:solidFill>
                  <a:srgbClr val="FF0066"/>
                </a:solidFill>
                <a:latin typeface="Times New Roman" panose="02020603050405020304" pitchFamily="18" charset="0"/>
                <a:cs typeface="Times New Roman" panose="02020603050405020304" pitchFamily="18" charset="0"/>
              </a:rPr>
              <a:t>sống</a:t>
            </a:r>
            <a:endParaRPr lang="vi-VN" sz="2400" b="1" dirty="0">
              <a:solidFill>
                <a:srgbClr val="FF0066"/>
              </a:solidFill>
              <a:latin typeface="Times New Roman" panose="02020603050405020304" pitchFamily="18" charset="0"/>
              <a:cs typeface="Times New Roman" panose="02020603050405020304" pitchFamily="18" charset="0"/>
            </a:endParaRPr>
          </a:p>
        </p:txBody>
      </p:sp>
      <p:sp>
        <p:nvSpPr>
          <p:cNvPr id="28" name="Text Box 25"/>
          <p:cNvSpPr txBox="1">
            <a:spLocks noChangeArrowheads="1"/>
          </p:cNvSpPr>
          <p:nvPr/>
        </p:nvSpPr>
        <p:spPr bwMode="white">
          <a:xfrm>
            <a:off x="2122933" y="4524126"/>
            <a:ext cx="4495800" cy="457200"/>
          </a:xfrm>
          <a:prstGeom prst="rect">
            <a:avLst/>
          </a:prstGeom>
          <a:noFill/>
          <a:ln w="9525">
            <a:noFill/>
            <a:miter lim="800000"/>
          </a:ln>
          <a:effectLst/>
        </p:spPr>
        <p:txBody>
          <a:bodyPr>
            <a:spAutoFit/>
          </a:bodyPr>
          <a:lstStyle/>
          <a:p>
            <a:pPr marL="457200" indent="-457200">
              <a:spcBef>
                <a:spcPct val="50000"/>
              </a:spcBef>
              <a:buClr>
                <a:schemeClr val="tx1"/>
              </a:buClr>
            </a:pPr>
            <a:r>
              <a:rPr lang="vi-VN" sz="2400" b="1" dirty="0">
                <a:solidFill>
                  <a:srgbClr val="FF0066"/>
                </a:solidFill>
                <a:latin typeface="Times New Roman" panose="02020603050405020304" pitchFamily="18" charset="0"/>
                <a:cs typeface="Times New Roman" panose="02020603050405020304" pitchFamily="18" charset="0"/>
              </a:rPr>
              <a:t>Theo mức độ tổ chức cơ thể</a:t>
            </a:r>
            <a:endParaRPr lang="en-US" sz="2400" b="1" dirty="0">
              <a:solidFill>
                <a:srgbClr val="FF0066"/>
              </a:solidFill>
              <a:cs typeface="Arial" panose="020B0604020202020204" pitchFamily="34" charset="0"/>
            </a:endParaRPr>
          </a:p>
        </p:txBody>
      </p:sp>
      <p:pic>
        <p:nvPicPr>
          <p:cNvPr id="30" name="Picture 28" descr="1"/>
          <p:cNvPicPr>
            <a:picLocks noChangeAspect="1" noChangeArrowheads="1"/>
          </p:cNvPicPr>
          <p:nvPr/>
        </p:nvPicPr>
        <p:blipFill>
          <a:blip r:embed="rId3">
            <a:lum bright="-6000" contrast="24000"/>
          </a:blip>
          <a:srcRect l="42606" t="64474" r="19473"/>
          <a:stretch>
            <a:fillRect/>
          </a:stretch>
        </p:blipFill>
        <p:spPr bwMode="auto">
          <a:xfrm>
            <a:off x="1460945" y="4397126"/>
            <a:ext cx="792163" cy="949325"/>
          </a:xfrm>
          <a:prstGeom prst="rect">
            <a:avLst/>
          </a:prstGeom>
          <a:noFill/>
        </p:spPr>
      </p:pic>
      <p:pic>
        <p:nvPicPr>
          <p:cNvPr id="31" name="Picture 29" descr="1"/>
          <p:cNvPicPr>
            <a:picLocks noChangeAspect="1" noChangeArrowheads="1"/>
          </p:cNvPicPr>
          <p:nvPr/>
        </p:nvPicPr>
        <p:blipFill>
          <a:blip r:embed="rId3">
            <a:lum bright="-6000" contrast="24000"/>
          </a:blip>
          <a:srcRect l="42606" t="64474" r="19473"/>
          <a:stretch>
            <a:fillRect/>
          </a:stretch>
        </p:blipFill>
        <p:spPr bwMode="auto">
          <a:xfrm>
            <a:off x="1460945" y="3546226"/>
            <a:ext cx="792163" cy="949325"/>
          </a:xfrm>
          <a:prstGeom prst="rect">
            <a:avLst/>
          </a:prstGeom>
          <a:noFill/>
        </p:spPr>
      </p:pic>
      <p:pic>
        <p:nvPicPr>
          <p:cNvPr id="32" name="Picture 30" descr="1"/>
          <p:cNvPicPr>
            <a:picLocks noChangeAspect="1" noChangeArrowheads="1"/>
          </p:cNvPicPr>
          <p:nvPr/>
        </p:nvPicPr>
        <p:blipFill>
          <a:blip r:embed="rId3">
            <a:lum bright="-6000" contrast="24000"/>
          </a:blip>
          <a:srcRect l="42606" t="64474" r="19473"/>
          <a:stretch>
            <a:fillRect/>
          </a:stretch>
        </p:blipFill>
        <p:spPr bwMode="auto">
          <a:xfrm>
            <a:off x="1449833" y="2688976"/>
            <a:ext cx="792162" cy="949325"/>
          </a:xfrm>
          <a:prstGeom prst="rect">
            <a:avLst/>
          </a:prstGeom>
          <a:noFill/>
        </p:spPr>
      </p:pic>
      <p:sp>
        <p:nvSpPr>
          <p:cNvPr id="34" name="Text Box 32"/>
          <p:cNvSpPr txBox="1">
            <a:spLocks noChangeArrowheads="1"/>
          </p:cNvSpPr>
          <p:nvPr/>
        </p:nvSpPr>
        <p:spPr bwMode="white">
          <a:xfrm>
            <a:off x="1770508" y="2785813"/>
            <a:ext cx="381000" cy="457200"/>
          </a:xfrm>
          <a:prstGeom prst="rect">
            <a:avLst/>
          </a:prstGeom>
          <a:noFill/>
          <a:ln w="9525">
            <a:noFill/>
            <a:miter lim="800000"/>
          </a:ln>
          <a:effectLst/>
        </p:spPr>
        <p:txBody>
          <a:bodyPr>
            <a:spAutoFit/>
          </a:bodyPr>
          <a:lstStyle/>
          <a:p>
            <a:pPr>
              <a:spcBef>
                <a:spcPct val="50000"/>
              </a:spcBef>
            </a:pPr>
            <a:r>
              <a:rPr lang="en-US" sz="2400" b="1" dirty="0">
                <a:solidFill>
                  <a:srgbClr val="FF0066"/>
                </a:solidFill>
                <a:latin typeface="Times New Roman" panose="02020603050405020304" pitchFamily="18" charset="0"/>
                <a:cs typeface="Times New Roman" panose="02020603050405020304" pitchFamily="18" charset="0"/>
              </a:rPr>
              <a:t>1</a:t>
            </a:r>
          </a:p>
        </p:txBody>
      </p:sp>
      <p:sp>
        <p:nvSpPr>
          <p:cNvPr id="35" name="Text Box 33"/>
          <p:cNvSpPr txBox="1">
            <a:spLocks noChangeArrowheads="1"/>
          </p:cNvSpPr>
          <p:nvPr/>
        </p:nvSpPr>
        <p:spPr bwMode="white">
          <a:xfrm>
            <a:off x="1783208" y="3644651"/>
            <a:ext cx="381000" cy="457200"/>
          </a:xfrm>
          <a:prstGeom prst="rect">
            <a:avLst/>
          </a:prstGeom>
          <a:noFill/>
          <a:ln w="9525">
            <a:noFill/>
            <a:miter lim="800000"/>
          </a:ln>
          <a:effectLst/>
        </p:spPr>
        <p:txBody>
          <a:bodyPr>
            <a:spAutoFit/>
          </a:bodyPr>
          <a:lstStyle/>
          <a:p>
            <a:pPr>
              <a:spcBef>
                <a:spcPct val="50000"/>
              </a:spcBef>
            </a:pPr>
            <a:r>
              <a:rPr lang="en-US" sz="2400" b="1">
                <a:solidFill>
                  <a:srgbClr val="FF0066"/>
                </a:solidFill>
                <a:latin typeface="Times New Roman" panose="02020603050405020304" pitchFamily="18" charset="0"/>
                <a:cs typeface="Times New Roman" panose="02020603050405020304" pitchFamily="18" charset="0"/>
              </a:rPr>
              <a:t>2</a:t>
            </a:r>
          </a:p>
        </p:txBody>
      </p:sp>
      <p:sp>
        <p:nvSpPr>
          <p:cNvPr id="36" name="Text Box 34"/>
          <p:cNvSpPr txBox="1">
            <a:spLocks noChangeArrowheads="1"/>
          </p:cNvSpPr>
          <p:nvPr/>
        </p:nvSpPr>
        <p:spPr bwMode="white">
          <a:xfrm>
            <a:off x="1783208" y="4532063"/>
            <a:ext cx="381000" cy="457200"/>
          </a:xfrm>
          <a:prstGeom prst="rect">
            <a:avLst/>
          </a:prstGeom>
          <a:noFill/>
          <a:ln w="9525">
            <a:noFill/>
            <a:miter lim="800000"/>
          </a:ln>
          <a:effectLst/>
        </p:spPr>
        <p:txBody>
          <a:bodyPr>
            <a:spAutoFit/>
          </a:bodyPr>
          <a:lstStyle/>
          <a:p>
            <a:pPr>
              <a:spcBef>
                <a:spcPct val="50000"/>
              </a:spcBef>
            </a:pPr>
            <a:r>
              <a:rPr lang="en-US" sz="2400" b="1" dirty="0">
                <a:solidFill>
                  <a:srgbClr val="FF0066"/>
                </a:solidFill>
                <a:latin typeface="Times New Roman" panose="02020603050405020304" pitchFamily="18" charset="0"/>
                <a:cs typeface="Times New Roman" panose="02020603050405020304" pitchFamily="18" charset="0"/>
              </a:rPr>
              <a:t>3</a:t>
            </a:r>
          </a:p>
        </p:txBody>
      </p:sp>
      <p:sp>
        <p:nvSpPr>
          <p:cNvPr id="33"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9" name="Text Box 25"/>
          <p:cNvSpPr txBox="1">
            <a:spLocks noChangeArrowheads="1"/>
          </p:cNvSpPr>
          <p:nvPr/>
        </p:nvSpPr>
        <p:spPr bwMode="white">
          <a:xfrm>
            <a:off x="2151508" y="5253572"/>
            <a:ext cx="5334000" cy="461665"/>
          </a:xfrm>
          <a:prstGeom prst="rect">
            <a:avLst/>
          </a:prstGeom>
          <a:noFill/>
          <a:ln w="9525">
            <a:noFill/>
            <a:miter lim="800000"/>
          </a:ln>
          <a:effectLst/>
        </p:spPr>
        <p:txBody>
          <a:bodyPr wrap="square">
            <a:spAutoFit/>
          </a:bodyPr>
          <a:lstStyle/>
          <a:p>
            <a:pPr marL="457200" indent="-457200">
              <a:spcBef>
                <a:spcPct val="50000"/>
              </a:spcBef>
              <a:buClr>
                <a:schemeClr val="tx1"/>
              </a:buClr>
            </a:pPr>
            <a:r>
              <a:rPr lang="vi-VN" sz="2400" b="1" dirty="0" smtClean="0">
                <a:solidFill>
                  <a:srgbClr val="FF0066"/>
                </a:solidFill>
                <a:latin typeface="Times New Roman" panose="02020603050405020304" pitchFamily="18" charset="0"/>
                <a:cs typeface="Times New Roman" panose="02020603050405020304" pitchFamily="18" charset="0"/>
              </a:rPr>
              <a:t>Theo</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khả</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năng</a:t>
            </a:r>
            <a:r>
              <a:rPr lang="en-US" sz="2400" b="1" dirty="0" smtClean="0">
                <a:solidFill>
                  <a:srgbClr val="FF0066"/>
                </a:solidFill>
                <a:latin typeface="Times New Roman" panose="02020603050405020304" pitchFamily="18" charset="0"/>
                <a:cs typeface="Times New Roman" panose="02020603050405020304" pitchFamily="18" charset="0"/>
              </a:rPr>
              <a:t> di </a:t>
            </a:r>
            <a:r>
              <a:rPr lang="en-US" sz="2400" b="1" dirty="0" err="1" smtClean="0">
                <a:solidFill>
                  <a:srgbClr val="FF0066"/>
                </a:solidFill>
                <a:latin typeface="Times New Roman" panose="02020603050405020304" pitchFamily="18" charset="0"/>
                <a:cs typeface="Times New Roman" panose="02020603050405020304" pitchFamily="18" charset="0"/>
              </a:rPr>
              <a:t>chuyển</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dinh</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dưỡng</a:t>
            </a:r>
            <a:endParaRPr lang="en-US" sz="2400" b="1" dirty="0">
              <a:solidFill>
                <a:srgbClr val="FF0066"/>
              </a:solidFill>
              <a:cs typeface="Arial" panose="020B0604020202020204" pitchFamily="34" charset="0"/>
            </a:endParaRPr>
          </a:p>
        </p:txBody>
      </p:sp>
      <p:pic>
        <p:nvPicPr>
          <p:cNvPr id="38" name="Picture 28" descr="1"/>
          <p:cNvPicPr>
            <a:picLocks noChangeAspect="1" noChangeArrowheads="1"/>
          </p:cNvPicPr>
          <p:nvPr/>
        </p:nvPicPr>
        <p:blipFill>
          <a:blip r:embed="rId3">
            <a:lum bright="-6000" contrast="24000"/>
          </a:blip>
          <a:srcRect l="42606" t="64474" r="19473"/>
          <a:stretch>
            <a:fillRect/>
          </a:stretch>
        </p:blipFill>
        <p:spPr bwMode="auto">
          <a:xfrm>
            <a:off x="1564926" y="5170487"/>
            <a:ext cx="792163" cy="949325"/>
          </a:xfrm>
          <a:prstGeom prst="rect">
            <a:avLst/>
          </a:prstGeom>
          <a:noFill/>
        </p:spPr>
      </p:pic>
      <p:sp>
        <p:nvSpPr>
          <p:cNvPr id="39" name="Text Box 34"/>
          <p:cNvSpPr txBox="1">
            <a:spLocks noChangeArrowheads="1"/>
          </p:cNvSpPr>
          <p:nvPr/>
        </p:nvSpPr>
        <p:spPr bwMode="white">
          <a:xfrm>
            <a:off x="1875473" y="5279551"/>
            <a:ext cx="381000" cy="457200"/>
          </a:xfrm>
          <a:prstGeom prst="rect">
            <a:avLst/>
          </a:prstGeom>
          <a:noFill/>
          <a:ln w="9525">
            <a:noFill/>
            <a:miter lim="800000"/>
          </a:ln>
          <a:effectLst/>
        </p:spPr>
        <p:txBody>
          <a:bodyPr>
            <a:spAutoFit/>
          </a:bodyPr>
          <a:lstStyle/>
          <a:p>
            <a:pPr>
              <a:spcBef>
                <a:spcPct val="50000"/>
              </a:spcBef>
            </a:pPr>
            <a:r>
              <a:rPr lang="en-US" sz="2400" b="1" dirty="0">
                <a:solidFill>
                  <a:srgbClr val="FF0066"/>
                </a:solidFill>
                <a:latin typeface="Times New Roman" panose="02020603050405020304" pitchFamily="18" charset="0"/>
                <a:cs typeface="Times New Roman" panose="02020603050405020304" pitchFamily="18" charset="0"/>
              </a:rPr>
              <a:t>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par>
                                <p:cTn id="21" presetID="6"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2000"/>
                                        <p:tgtEl>
                                          <p:spTgt spid="3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in)">
                                      <p:cBhvr>
                                        <p:cTn id="37" dur="2000"/>
                                        <p:tgtEl>
                                          <p:spTgt spid="3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2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circle(in)">
                                      <p:cBhvr>
                                        <p:cTn id="48" dur="2000"/>
                                        <p:tgtEl>
                                          <p:spTgt spid="28"/>
                                        </p:tgtEl>
                                      </p:cBhvr>
                                    </p:animEffect>
                                  </p:childTnLst>
                                </p:cTn>
                              </p:par>
                              <p:par>
                                <p:cTn id="49" presetID="6" presetClass="entr" presetSubtype="16"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2000"/>
                                        <p:tgtEl>
                                          <p:spTgt spid="3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circle(in)">
                                      <p:cBhvr>
                                        <p:cTn id="54" dur="2000"/>
                                        <p:tgtEl>
                                          <p:spTgt spid="3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circle(in)">
                                      <p:cBhvr>
                                        <p:cTn id="57" dur="2000"/>
                                        <p:tgtEl>
                                          <p:spTgt spid="29"/>
                                        </p:tgtEl>
                                      </p:cBhvr>
                                    </p:animEffect>
                                  </p:childTnLst>
                                </p:cTn>
                              </p:par>
                              <p:par>
                                <p:cTn id="58" presetID="6" presetClass="entr" presetSubtype="16"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circle(in)">
                                      <p:cBhvr>
                                        <p:cTn id="63"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7" grpId="0"/>
      <p:bldP spid="28" grpId="0"/>
      <p:bldP spid="34" grpId="0"/>
      <p:bldP spid="35" grpId="0"/>
      <p:bldP spid="36" grpId="0"/>
      <p:bldP spid="33" grpId="0"/>
      <p:bldP spid="29"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t>www.themegallery.com</a:t>
            </a:r>
          </a:p>
        </p:txBody>
      </p:sp>
      <p:sp>
        <p:nvSpPr>
          <p:cNvPr id="4" name="Rectangle 3"/>
          <p:cNvSpPr/>
          <p:nvPr/>
        </p:nvSpPr>
        <p:spPr bwMode="auto">
          <a:xfrm>
            <a:off x="152400" y="6310884"/>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p:nvPr/>
        </p:nvSpPr>
        <p:spPr bwMode="auto">
          <a:xfrm>
            <a:off x="6784848" y="6294120"/>
            <a:ext cx="2133600"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p:nvPr/>
        </p:nvSpPr>
        <p:spPr bwMode="auto">
          <a:xfrm>
            <a:off x="164592" y="914400"/>
            <a:ext cx="1971675" cy="3048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Rectangle 6"/>
          <p:cNvSpPr/>
          <p:nvPr/>
        </p:nvSpPr>
        <p:spPr>
          <a:xfrm>
            <a:off x="1638300" y="2647582"/>
            <a:ext cx="4953000" cy="584775"/>
          </a:xfrm>
          <a:prstGeom prst="rect">
            <a:avLst/>
          </a:prstGeom>
          <a:solidFill>
            <a:srgbClr val="FFFFFF"/>
          </a:solid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KHOA HỌC TỰ NHIÊN 6</a:t>
            </a:r>
            <a:endParaRPr lang="en-US"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nvGrpSpPr>
          <p:cNvPr id="3" name="Group 2"/>
          <p:cNvGrpSpPr/>
          <p:nvPr/>
        </p:nvGrpSpPr>
        <p:grpSpPr>
          <a:xfrm>
            <a:off x="1765746" y="1053437"/>
            <a:ext cx="5507037" cy="949325"/>
            <a:chOff x="1765746" y="1443038"/>
            <a:chExt cx="5507037" cy="949325"/>
          </a:xfrm>
        </p:grpSpPr>
        <p:grpSp>
          <p:nvGrpSpPr>
            <p:cNvPr id="38" name="Group 18"/>
            <p:cNvGrpSpPr/>
            <p:nvPr/>
          </p:nvGrpSpPr>
          <p:grpSpPr bwMode="auto">
            <a:xfrm>
              <a:off x="1961008" y="1447800"/>
              <a:ext cx="5311775" cy="688975"/>
              <a:chOff x="720" y="1392"/>
              <a:chExt cx="4058" cy="480"/>
            </a:xfrm>
          </p:grpSpPr>
          <p:sp>
            <p:nvSpPr>
              <p:cNvPr id="39" name="AutoShape 19"/>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ln>
              <a:effectLst/>
            </p:spPr>
            <p:txBody>
              <a:bodyPr wrap="none" anchor="ctr"/>
              <a:lstStyle/>
              <a:p>
                <a:endParaRPr lang="en-US" sz="2800" b="1">
                  <a:solidFill>
                    <a:srgbClr val="FF0000"/>
                  </a:solidFill>
                  <a:latin typeface="Times New Roman" panose="02020603050405020304" pitchFamily="18" charset="0"/>
                  <a:cs typeface="Times New Roman" panose="02020603050405020304" pitchFamily="18" charset="0"/>
                </a:endParaRPr>
              </a:p>
            </p:txBody>
          </p:sp>
          <p:grpSp>
            <p:nvGrpSpPr>
              <p:cNvPr id="40" name="Group 20"/>
              <p:cNvGrpSpPr/>
              <p:nvPr/>
            </p:nvGrpSpPr>
            <p:grpSpPr bwMode="auto">
              <a:xfrm>
                <a:off x="730" y="1407"/>
                <a:ext cx="4043" cy="444"/>
                <a:chOff x="744" y="1407"/>
                <a:chExt cx="3988" cy="444"/>
              </a:xfrm>
            </p:grpSpPr>
            <p:sp>
              <p:nvSpPr>
                <p:cNvPr id="41" name="AutoShape 21"/>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w="9525">
                  <a:noFill/>
                  <a:round/>
                </a:ln>
                <a:effectLst/>
              </p:spPr>
              <p:txBody>
                <a:bodyPr wrap="none" anchor="ctr"/>
                <a:lstStyle/>
                <a:p>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42" name="AutoShape 22"/>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w="9525">
                  <a:noFill/>
                  <a:round/>
                </a:ln>
                <a:effectLst/>
              </p:spPr>
              <p:txBody>
                <a:bodyPr wrap="none" anchor="ctr"/>
                <a:lstStyle/>
                <a:p>
                  <a:endParaRPr lang="en-US" sz="2800" b="1">
                    <a:solidFill>
                      <a:srgbClr val="FF0000"/>
                    </a:solidFill>
                    <a:latin typeface="Times New Roman" panose="02020603050405020304" pitchFamily="18" charset="0"/>
                    <a:cs typeface="Times New Roman" panose="02020603050405020304" pitchFamily="18" charset="0"/>
                  </a:endParaRPr>
                </a:p>
              </p:txBody>
            </p:sp>
          </p:grpSp>
        </p:grpSp>
        <p:sp>
          <p:nvSpPr>
            <p:cNvPr id="43" name="Text Box 23"/>
            <p:cNvSpPr txBox="1">
              <a:spLocks noChangeArrowheads="1"/>
            </p:cNvSpPr>
            <p:nvPr/>
          </p:nvSpPr>
          <p:spPr bwMode="white">
            <a:xfrm>
              <a:off x="2427733" y="1562100"/>
              <a:ext cx="4495800" cy="523220"/>
            </a:xfrm>
            <a:prstGeom prst="rect">
              <a:avLst/>
            </a:prstGeom>
            <a:noFill/>
            <a:ln w="9525">
              <a:noFill/>
              <a:miter lim="800000"/>
            </a:ln>
            <a:effectLst/>
          </p:spPr>
          <p:txBody>
            <a:bodyPr>
              <a:spAutoFit/>
            </a:bodyPr>
            <a:lstStyle/>
            <a:p>
              <a:pPr lvl="1" algn="l"/>
              <a:r>
                <a:rPr lang="vi-VN" sz="2800" b="1" dirty="0">
                  <a:solidFill>
                    <a:srgbClr val="FF0000"/>
                  </a:solidFill>
                  <a:latin typeface="Times New Roman" panose="02020603050405020304" pitchFamily="18" charset="0"/>
                  <a:cs typeface="Times New Roman" panose="02020603050405020304" pitchFamily="18" charset="0"/>
                </a:rPr>
                <a:t>Theo đặc điểm tế bào</a:t>
              </a:r>
            </a:p>
          </p:txBody>
        </p:sp>
        <p:sp>
          <p:nvSpPr>
            <p:cNvPr id="44" name="Text Box 32"/>
            <p:cNvSpPr txBox="1">
              <a:spLocks noChangeArrowheads="1"/>
            </p:cNvSpPr>
            <p:nvPr/>
          </p:nvSpPr>
          <p:spPr bwMode="white">
            <a:xfrm>
              <a:off x="2086421" y="1539875"/>
              <a:ext cx="381000" cy="523220"/>
            </a:xfrm>
            <a:prstGeom prst="rect">
              <a:avLst/>
            </a:prstGeom>
            <a:noFill/>
            <a:ln w="9525">
              <a:noFill/>
              <a:miter lim="800000"/>
            </a:ln>
            <a:effectLst/>
          </p:spPr>
          <p:txBody>
            <a:bodyPr>
              <a:spAutoFit/>
            </a:bodyPr>
            <a:lstStyle/>
            <a:p>
              <a:pPr>
                <a:spcBef>
                  <a:spcPct val="50000"/>
                </a:spcBef>
              </a:pPr>
              <a:r>
                <a:rPr lang="en-US" sz="2800" b="1">
                  <a:solidFill>
                    <a:srgbClr val="FF0000"/>
                  </a:solidFill>
                  <a:latin typeface="Times New Roman" panose="02020603050405020304" pitchFamily="18" charset="0"/>
                  <a:cs typeface="Times New Roman" panose="02020603050405020304" pitchFamily="18" charset="0"/>
                </a:rPr>
                <a:t>1</a:t>
              </a:r>
            </a:p>
          </p:txBody>
        </p:sp>
        <p:pic>
          <p:nvPicPr>
            <p:cNvPr id="46" name="Picture 30" descr="1"/>
            <p:cNvPicPr>
              <a:picLocks noChangeAspect="1" noChangeArrowheads="1"/>
            </p:cNvPicPr>
            <p:nvPr/>
          </p:nvPicPr>
          <p:blipFill>
            <a:blip r:embed="rId3">
              <a:lum bright="-6000" contrast="24000"/>
            </a:blip>
            <a:srcRect l="42606" t="64474" r="19473"/>
            <a:stretch>
              <a:fillRect/>
            </a:stretch>
          </p:blipFill>
          <p:spPr bwMode="auto">
            <a:xfrm>
              <a:off x="1765746" y="1443038"/>
              <a:ext cx="792162" cy="949325"/>
            </a:xfrm>
            <a:prstGeom prst="rect">
              <a:avLst/>
            </a:prstGeom>
            <a:noFill/>
          </p:spPr>
        </p:pic>
      </p:gr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633" y="3762667"/>
            <a:ext cx="1133783"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Connector 47"/>
          <p:cNvCxnSpPr>
            <a:stCxn id="39" idx="2"/>
          </p:cNvCxnSpPr>
          <p:nvPr/>
        </p:nvCxnSpPr>
        <p:spPr bwMode="auto">
          <a:xfrm>
            <a:off x="4616896" y="1747174"/>
            <a:ext cx="3272" cy="4454525"/>
          </a:xfrm>
          <a:prstGeom prst="line">
            <a:avLst/>
          </a:prstGeom>
          <a:blipFill dpi="0" rotWithShape="1">
            <a:blip r:embed="rId5"/>
            <a:srcRect/>
            <a:stretch>
              <a:fillRect/>
            </a:stretch>
          </a:blipFill>
          <a:ln w="9525" cap="flat" cmpd="sng" algn="ctr">
            <a:solidFill>
              <a:srgbClr val="FF0000"/>
            </a:solidFill>
            <a:prstDash val="solid"/>
            <a:round/>
            <a:headEnd type="none" w="med" len="med"/>
            <a:tailEnd type="none" w="med" len="med"/>
          </a:ln>
          <a:effectLst/>
        </p:spPr>
      </p:cxnSp>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087" y="2895600"/>
            <a:ext cx="2423667" cy="244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679" y="2577542"/>
            <a:ext cx="1116708" cy="116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9435" y="2571446"/>
            <a:ext cx="1168141" cy="117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3191" y="2571446"/>
            <a:ext cx="1112521" cy="117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633" y="2577542"/>
            <a:ext cx="1112521" cy="1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0004" y="3721726"/>
            <a:ext cx="1093187" cy="12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0622" y="3738554"/>
            <a:ext cx="1082042" cy="120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3"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4981956"/>
            <a:ext cx="1012125" cy="117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6697" y="4962251"/>
            <a:ext cx="1016986" cy="116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5"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18723" y="3762667"/>
            <a:ext cx="1101281"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6"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0" y="4959203"/>
            <a:ext cx="1082866" cy="120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5578174" y="1968256"/>
            <a:ext cx="2499402" cy="461665"/>
          </a:xfrm>
          <a:prstGeom prst="rect">
            <a:avLst/>
          </a:prstGeom>
          <a:solidFill>
            <a:schemeClr val="accent5"/>
          </a:solidFill>
        </p:spPr>
        <p:txBody>
          <a:bodyPr wrap="none">
            <a:spAutoFit/>
          </a:bodyPr>
          <a:lstStyle/>
          <a:p>
            <a:r>
              <a:rPr lang="en-US" sz="2400" b="1" dirty="0" err="1" smtClean="0">
                <a:solidFill>
                  <a:srgbClr val="0000FF"/>
                </a:solidFill>
                <a:latin typeface="Times New Roman" panose="02020603050405020304" pitchFamily="18" charset="0"/>
                <a:cs typeface="Times New Roman" panose="02020603050405020304" pitchFamily="18" charset="0"/>
              </a:rPr>
              <a:t>Tế</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bào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thực</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685800" y="2057400"/>
            <a:ext cx="2278898" cy="461665"/>
          </a:xfrm>
          <a:prstGeom prst="rect">
            <a:avLst/>
          </a:prstGeom>
          <a:solidFill>
            <a:schemeClr val="accent5"/>
          </a:solidFill>
        </p:spPr>
        <p:txBody>
          <a:bodyPr wrap="square">
            <a:spAutoFit/>
          </a:bodyPr>
          <a:lstStyle/>
          <a:p>
            <a:pPr algn="just"/>
            <a:r>
              <a:rPr lang="en-US" sz="2400" b="1" dirty="0" err="1" smtClean="0">
                <a:solidFill>
                  <a:srgbClr val="0000FF"/>
                </a:solidFill>
                <a:latin typeface="Times New Roman" panose="02020603050405020304" pitchFamily="18" charset="0"/>
                <a:cs typeface="Times New Roman" panose="02020603050405020304" pitchFamily="18" charset="0"/>
              </a:rPr>
              <a:t>Tế</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bào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sơ</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circle(in)">
                                      <p:cBhvr>
                                        <p:cTn id="12" dur="2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8435"/>
                                        </p:tgtEl>
                                        <p:attrNameLst>
                                          <p:attrName>style.visibility</p:attrName>
                                        </p:attrNameLst>
                                      </p:cBhvr>
                                      <p:to>
                                        <p:strVal val="visible"/>
                                      </p:to>
                                    </p:set>
                                    <p:animEffect transition="in" filter="wheel(1)">
                                      <p:cBhvr>
                                        <p:cTn id="22" dur="2000"/>
                                        <p:tgtEl>
                                          <p:spTgt spid="1843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8440"/>
                                        </p:tgtEl>
                                        <p:attrNameLst>
                                          <p:attrName>style.visibility</p:attrName>
                                        </p:attrNameLst>
                                      </p:cBhvr>
                                      <p:to>
                                        <p:strVal val="visible"/>
                                      </p:to>
                                    </p:set>
                                    <p:animEffect transition="in" filter="wheel(1)">
                                      <p:cBhvr>
                                        <p:cTn id="27" dur="2000"/>
                                        <p:tgtEl>
                                          <p:spTgt spid="18440"/>
                                        </p:tgtEl>
                                      </p:cBhvr>
                                    </p:animEffect>
                                  </p:childTnLst>
                                </p:cTn>
                              </p:par>
                              <p:par>
                                <p:cTn id="28" presetID="21" presetClass="entr" presetSubtype="1" fill="hold" nodeType="withEffect">
                                  <p:stCondLst>
                                    <p:cond delay="0"/>
                                  </p:stCondLst>
                                  <p:childTnLst>
                                    <p:set>
                                      <p:cBhvr>
                                        <p:cTn id="29" dur="1" fill="hold">
                                          <p:stCondLst>
                                            <p:cond delay="0"/>
                                          </p:stCondLst>
                                        </p:cTn>
                                        <p:tgtEl>
                                          <p:spTgt spid="18436"/>
                                        </p:tgtEl>
                                        <p:attrNameLst>
                                          <p:attrName>style.visibility</p:attrName>
                                        </p:attrNameLst>
                                      </p:cBhvr>
                                      <p:to>
                                        <p:strVal val="visible"/>
                                      </p:to>
                                    </p:set>
                                    <p:animEffect transition="in" filter="wheel(1)">
                                      <p:cBhvr>
                                        <p:cTn id="30" dur="2000"/>
                                        <p:tgtEl>
                                          <p:spTgt spid="18436"/>
                                        </p:tgtEl>
                                      </p:cBhvr>
                                    </p:animEffect>
                                  </p:childTnLst>
                                </p:cTn>
                              </p:par>
                              <p:par>
                                <p:cTn id="31" presetID="21" presetClass="entr" presetSubtype="1" fill="hold" nodeType="withEffect">
                                  <p:stCondLst>
                                    <p:cond delay="0"/>
                                  </p:stCondLst>
                                  <p:childTnLst>
                                    <p:set>
                                      <p:cBhvr>
                                        <p:cTn id="32" dur="1" fill="hold">
                                          <p:stCondLst>
                                            <p:cond delay="0"/>
                                          </p:stCondLst>
                                        </p:cTn>
                                        <p:tgtEl>
                                          <p:spTgt spid="18437"/>
                                        </p:tgtEl>
                                        <p:attrNameLst>
                                          <p:attrName>style.visibility</p:attrName>
                                        </p:attrNameLst>
                                      </p:cBhvr>
                                      <p:to>
                                        <p:strVal val="visible"/>
                                      </p:to>
                                    </p:set>
                                    <p:animEffect transition="in" filter="wheel(1)">
                                      <p:cBhvr>
                                        <p:cTn id="33" dur="2000"/>
                                        <p:tgtEl>
                                          <p:spTgt spid="18437"/>
                                        </p:tgtEl>
                                      </p:cBhvr>
                                    </p:animEffect>
                                  </p:childTnLst>
                                </p:cTn>
                              </p:par>
                              <p:par>
                                <p:cTn id="34" presetID="21" presetClass="entr" presetSubtype="1" fill="hold" nodeType="withEffect">
                                  <p:stCondLst>
                                    <p:cond delay="0"/>
                                  </p:stCondLst>
                                  <p:childTnLst>
                                    <p:set>
                                      <p:cBhvr>
                                        <p:cTn id="35" dur="1" fill="hold">
                                          <p:stCondLst>
                                            <p:cond delay="0"/>
                                          </p:stCondLst>
                                        </p:cTn>
                                        <p:tgtEl>
                                          <p:spTgt spid="18438"/>
                                        </p:tgtEl>
                                        <p:attrNameLst>
                                          <p:attrName>style.visibility</p:attrName>
                                        </p:attrNameLst>
                                      </p:cBhvr>
                                      <p:to>
                                        <p:strVal val="visible"/>
                                      </p:to>
                                    </p:set>
                                    <p:animEffect transition="in" filter="wheel(1)">
                                      <p:cBhvr>
                                        <p:cTn id="36" dur="2000"/>
                                        <p:tgtEl>
                                          <p:spTgt spid="18438"/>
                                        </p:tgtEl>
                                      </p:cBhvr>
                                    </p:animEffect>
                                  </p:childTnLst>
                                </p:cTn>
                              </p:par>
                              <p:par>
                                <p:cTn id="37" presetID="21" presetClass="entr" presetSubtype="1" fill="hold" nodeType="withEffect">
                                  <p:stCondLst>
                                    <p:cond delay="0"/>
                                  </p:stCondLst>
                                  <p:childTnLst>
                                    <p:set>
                                      <p:cBhvr>
                                        <p:cTn id="38" dur="1" fill="hold">
                                          <p:stCondLst>
                                            <p:cond delay="0"/>
                                          </p:stCondLst>
                                        </p:cTn>
                                        <p:tgtEl>
                                          <p:spTgt spid="18434"/>
                                        </p:tgtEl>
                                        <p:attrNameLst>
                                          <p:attrName>style.visibility</p:attrName>
                                        </p:attrNameLst>
                                      </p:cBhvr>
                                      <p:to>
                                        <p:strVal val="visible"/>
                                      </p:to>
                                    </p:set>
                                    <p:animEffect transition="in" filter="wheel(1)">
                                      <p:cBhvr>
                                        <p:cTn id="39" dur="2000"/>
                                        <p:tgtEl>
                                          <p:spTgt spid="18434"/>
                                        </p:tgtEl>
                                      </p:cBhvr>
                                    </p:animEffect>
                                  </p:childTnLst>
                                </p:cTn>
                              </p:par>
                              <p:par>
                                <p:cTn id="40" presetID="21" presetClass="entr" presetSubtype="1" fill="hold" nodeType="withEffect">
                                  <p:stCondLst>
                                    <p:cond delay="0"/>
                                  </p:stCondLst>
                                  <p:childTnLst>
                                    <p:set>
                                      <p:cBhvr>
                                        <p:cTn id="41" dur="1" fill="hold">
                                          <p:stCondLst>
                                            <p:cond delay="0"/>
                                          </p:stCondLst>
                                        </p:cTn>
                                        <p:tgtEl>
                                          <p:spTgt spid="18445"/>
                                        </p:tgtEl>
                                        <p:attrNameLst>
                                          <p:attrName>style.visibility</p:attrName>
                                        </p:attrNameLst>
                                      </p:cBhvr>
                                      <p:to>
                                        <p:strVal val="visible"/>
                                      </p:to>
                                    </p:set>
                                    <p:animEffect transition="in" filter="wheel(1)">
                                      <p:cBhvr>
                                        <p:cTn id="42" dur="2000"/>
                                        <p:tgtEl>
                                          <p:spTgt spid="18445"/>
                                        </p:tgtEl>
                                      </p:cBhvr>
                                    </p:animEffect>
                                  </p:childTnLst>
                                </p:cTn>
                              </p:par>
                              <p:par>
                                <p:cTn id="43" presetID="21" presetClass="entr" presetSubtype="1" fill="hold" nodeType="withEffect">
                                  <p:stCondLst>
                                    <p:cond delay="0"/>
                                  </p:stCondLst>
                                  <p:childTnLst>
                                    <p:set>
                                      <p:cBhvr>
                                        <p:cTn id="44" dur="1" fill="hold">
                                          <p:stCondLst>
                                            <p:cond delay="0"/>
                                          </p:stCondLst>
                                        </p:cTn>
                                        <p:tgtEl>
                                          <p:spTgt spid="18441"/>
                                        </p:tgtEl>
                                        <p:attrNameLst>
                                          <p:attrName>style.visibility</p:attrName>
                                        </p:attrNameLst>
                                      </p:cBhvr>
                                      <p:to>
                                        <p:strVal val="visible"/>
                                      </p:to>
                                    </p:set>
                                    <p:animEffect transition="in" filter="wheel(1)">
                                      <p:cBhvr>
                                        <p:cTn id="45" dur="2000"/>
                                        <p:tgtEl>
                                          <p:spTgt spid="18441"/>
                                        </p:tgtEl>
                                      </p:cBhvr>
                                    </p:animEffect>
                                  </p:childTnLst>
                                </p:cTn>
                              </p:par>
                              <p:par>
                                <p:cTn id="46" presetID="21" presetClass="entr" presetSubtype="1" fill="hold" nodeType="withEffect">
                                  <p:stCondLst>
                                    <p:cond delay="0"/>
                                  </p:stCondLst>
                                  <p:childTnLst>
                                    <p:set>
                                      <p:cBhvr>
                                        <p:cTn id="47" dur="1" fill="hold">
                                          <p:stCondLst>
                                            <p:cond delay="0"/>
                                          </p:stCondLst>
                                        </p:cTn>
                                        <p:tgtEl>
                                          <p:spTgt spid="18442"/>
                                        </p:tgtEl>
                                        <p:attrNameLst>
                                          <p:attrName>style.visibility</p:attrName>
                                        </p:attrNameLst>
                                      </p:cBhvr>
                                      <p:to>
                                        <p:strVal val="visible"/>
                                      </p:to>
                                    </p:set>
                                    <p:animEffect transition="in" filter="wheel(1)">
                                      <p:cBhvr>
                                        <p:cTn id="48" dur="2000"/>
                                        <p:tgtEl>
                                          <p:spTgt spid="18442"/>
                                        </p:tgtEl>
                                      </p:cBhvr>
                                    </p:animEffect>
                                  </p:childTnLst>
                                </p:cTn>
                              </p:par>
                              <p:par>
                                <p:cTn id="49" presetID="21" presetClass="entr" presetSubtype="1" fill="hold" nodeType="withEffect">
                                  <p:stCondLst>
                                    <p:cond delay="0"/>
                                  </p:stCondLst>
                                  <p:childTnLst>
                                    <p:set>
                                      <p:cBhvr>
                                        <p:cTn id="50" dur="1" fill="hold">
                                          <p:stCondLst>
                                            <p:cond delay="0"/>
                                          </p:stCondLst>
                                        </p:cTn>
                                        <p:tgtEl>
                                          <p:spTgt spid="18443"/>
                                        </p:tgtEl>
                                        <p:attrNameLst>
                                          <p:attrName>style.visibility</p:attrName>
                                        </p:attrNameLst>
                                      </p:cBhvr>
                                      <p:to>
                                        <p:strVal val="visible"/>
                                      </p:to>
                                    </p:set>
                                    <p:animEffect transition="in" filter="wheel(1)">
                                      <p:cBhvr>
                                        <p:cTn id="51" dur="2000"/>
                                        <p:tgtEl>
                                          <p:spTgt spid="18443"/>
                                        </p:tgtEl>
                                      </p:cBhvr>
                                    </p:animEffect>
                                  </p:childTnLst>
                                </p:cTn>
                              </p:par>
                              <p:par>
                                <p:cTn id="52" presetID="21" presetClass="entr" presetSubtype="1" fill="hold" nodeType="withEffect">
                                  <p:stCondLst>
                                    <p:cond delay="0"/>
                                  </p:stCondLst>
                                  <p:childTnLst>
                                    <p:set>
                                      <p:cBhvr>
                                        <p:cTn id="53" dur="1" fill="hold">
                                          <p:stCondLst>
                                            <p:cond delay="0"/>
                                          </p:stCondLst>
                                        </p:cTn>
                                        <p:tgtEl>
                                          <p:spTgt spid="18444"/>
                                        </p:tgtEl>
                                        <p:attrNameLst>
                                          <p:attrName>style.visibility</p:attrName>
                                        </p:attrNameLst>
                                      </p:cBhvr>
                                      <p:to>
                                        <p:strVal val="visible"/>
                                      </p:to>
                                    </p:set>
                                    <p:animEffect transition="in" filter="wheel(1)">
                                      <p:cBhvr>
                                        <p:cTn id="54" dur="2000"/>
                                        <p:tgtEl>
                                          <p:spTgt spid="18444"/>
                                        </p:tgtEl>
                                      </p:cBhvr>
                                    </p:animEffect>
                                  </p:childTnLst>
                                </p:cTn>
                              </p:par>
                              <p:par>
                                <p:cTn id="55" presetID="21" presetClass="entr" presetSubtype="1" fill="hold" nodeType="withEffect">
                                  <p:stCondLst>
                                    <p:cond delay="0"/>
                                  </p:stCondLst>
                                  <p:childTnLst>
                                    <p:set>
                                      <p:cBhvr>
                                        <p:cTn id="56" dur="1" fill="hold">
                                          <p:stCondLst>
                                            <p:cond delay="0"/>
                                          </p:stCondLst>
                                        </p:cTn>
                                        <p:tgtEl>
                                          <p:spTgt spid="18446"/>
                                        </p:tgtEl>
                                        <p:attrNameLst>
                                          <p:attrName>style.visibility</p:attrName>
                                        </p:attrNameLst>
                                      </p:cBhvr>
                                      <p:to>
                                        <p:strVal val="visible"/>
                                      </p:to>
                                    </p:set>
                                    <p:animEffect transition="in" filter="wheel(1)">
                                      <p:cBhvr>
                                        <p:cTn id="57" dur="2000"/>
                                        <p:tgtEl>
                                          <p:spTgt spid="1844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subTnLst>
                                    <p:audio>
                                      <p:cMediaNode>
                                        <p:cTn display="0" masterRel="sameClick">
                                          <p:stCondLst>
                                            <p:cond evt="begin" delay="0">
                                              <p:tn val="6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3" grpId="0" animBg="1"/>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nvGrpSpPr>
          <p:cNvPr id="2" name="Group 1"/>
          <p:cNvGrpSpPr/>
          <p:nvPr/>
        </p:nvGrpSpPr>
        <p:grpSpPr>
          <a:xfrm>
            <a:off x="1783462" y="1278513"/>
            <a:ext cx="5495925" cy="949325"/>
            <a:chOff x="1789558" y="1589088"/>
            <a:chExt cx="5495925" cy="949325"/>
          </a:xfrm>
        </p:grpSpPr>
        <p:grpSp>
          <p:nvGrpSpPr>
            <p:cNvPr id="13" name="Group 3"/>
            <p:cNvGrpSpPr/>
            <p:nvPr/>
          </p:nvGrpSpPr>
          <p:grpSpPr bwMode="auto">
            <a:xfrm>
              <a:off x="1973708" y="1600200"/>
              <a:ext cx="5311775" cy="688975"/>
              <a:chOff x="720" y="1392"/>
              <a:chExt cx="4058" cy="480"/>
            </a:xfrm>
          </p:grpSpPr>
          <p:sp>
            <p:nvSpPr>
              <p:cNvPr id="14"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endParaRPr lang="en-US" sz="2400" b="1">
                  <a:solidFill>
                    <a:srgbClr val="FF0000"/>
                  </a:solidFill>
                  <a:latin typeface="Times New Roman" panose="02020603050405020304" pitchFamily="18" charset="0"/>
                  <a:cs typeface="Times New Roman" panose="02020603050405020304" pitchFamily="18" charset="0"/>
                </a:endParaRPr>
              </a:p>
            </p:txBody>
          </p:sp>
          <p:grpSp>
            <p:nvGrpSpPr>
              <p:cNvPr id="15" name="Group 5"/>
              <p:cNvGrpSpPr/>
              <p:nvPr/>
            </p:nvGrpSpPr>
            <p:grpSpPr bwMode="auto">
              <a:xfrm>
                <a:off x="730" y="1407"/>
                <a:ext cx="4043" cy="444"/>
                <a:chOff x="744" y="1407"/>
                <a:chExt cx="3988" cy="444"/>
              </a:xfrm>
            </p:grpSpPr>
            <p:sp>
              <p:nvSpPr>
                <p:cNvPr id="16"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endParaRPr lang="en-US" sz="2400" b="1">
                    <a:solidFill>
                      <a:srgbClr val="FF0000"/>
                    </a:solidFill>
                    <a:latin typeface="Times New Roman" panose="02020603050405020304" pitchFamily="18" charset="0"/>
                    <a:cs typeface="Times New Roman" panose="02020603050405020304" pitchFamily="18" charset="0"/>
                  </a:endParaRPr>
                </a:p>
              </p:txBody>
            </p:sp>
          </p:grpSp>
        </p:grpSp>
        <p:sp>
          <p:nvSpPr>
            <p:cNvPr id="18" name="Text Box 24"/>
            <p:cNvSpPr txBox="1">
              <a:spLocks noChangeArrowheads="1"/>
            </p:cNvSpPr>
            <p:nvPr/>
          </p:nvSpPr>
          <p:spPr bwMode="white">
            <a:xfrm>
              <a:off x="2451546" y="1708150"/>
              <a:ext cx="4495800" cy="457200"/>
            </a:xfrm>
            <a:prstGeom prst="rect">
              <a:avLst/>
            </a:prstGeom>
            <a:noFill/>
            <a:ln w="9525">
              <a:noFill/>
              <a:miter lim="800000"/>
            </a:ln>
            <a:effectLst/>
          </p:spPr>
          <p:txBody>
            <a:bodyPr>
              <a:spAutoFit/>
            </a:bodyPr>
            <a:lstStyle/>
            <a:p>
              <a:pPr lvl="1" algn="l"/>
              <a:r>
                <a:rPr lang="vi-VN" sz="2400" b="1" dirty="0">
                  <a:solidFill>
                    <a:srgbClr val="FF0000"/>
                  </a:solidFill>
                  <a:latin typeface="Times New Roman" panose="02020603050405020304" pitchFamily="18" charset="0"/>
                  <a:cs typeface="Times New Roman" panose="02020603050405020304" pitchFamily="18" charset="0"/>
                </a:rPr>
                <a:t>Theo môi trường </a:t>
              </a:r>
              <a:r>
                <a:rPr lang="vi-VN" sz="2400" b="1" dirty="0" smtClean="0">
                  <a:solidFill>
                    <a:srgbClr val="FF0000"/>
                  </a:solidFill>
                  <a:latin typeface="Times New Roman" panose="02020603050405020304" pitchFamily="18" charset="0"/>
                  <a:cs typeface="Times New Roman" panose="02020603050405020304" pitchFamily="18" charset="0"/>
                </a:rPr>
                <a:t>sống</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9" name="Picture 29" descr="1"/>
            <p:cNvPicPr>
              <a:picLocks noChangeAspect="1" noChangeArrowheads="1"/>
            </p:cNvPicPr>
            <p:nvPr/>
          </p:nvPicPr>
          <p:blipFill>
            <a:blip r:embed="rId3">
              <a:lum bright="-6000" contrast="24000"/>
            </a:blip>
            <a:srcRect l="42606" t="64474" r="19473"/>
            <a:stretch>
              <a:fillRect/>
            </a:stretch>
          </p:blipFill>
          <p:spPr bwMode="auto">
            <a:xfrm>
              <a:off x="1789558" y="1589088"/>
              <a:ext cx="792163" cy="949325"/>
            </a:xfrm>
            <a:prstGeom prst="rect">
              <a:avLst/>
            </a:prstGeom>
            <a:noFill/>
          </p:spPr>
        </p:pic>
        <p:sp>
          <p:nvSpPr>
            <p:cNvPr id="20" name="Text Box 33"/>
            <p:cNvSpPr txBox="1">
              <a:spLocks noChangeArrowheads="1"/>
            </p:cNvSpPr>
            <p:nvPr/>
          </p:nvSpPr>
          <p:spPr bwMode="white">
            <a:xfrm>
              <a:off x="2111821" y="1687513"/>
              <a:ext cx="381000" cy="457200"/>
            </a:xfrm>
            <a:prstGeom prst="rect">
              <a:avLst/>
            </a:prstGeom>
            <a:noFill/>
            <a:ln w="9525">
              <a:noFill/>
              <a:miter lim="800000"/>
            </a:ln>
            <a:effectLst/>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2</a:t>
              </a:r>
            </a:p>
          </p:txBody>
        </p:sp>
      </p:grpSp>
      <p:cxnSp>
        <p:nvCxnSpPr>
          <p:cNvPr id="22" name="Straight Connector 21"/>
          <p:cNvCxnSpPr/>
          <p:nvPr/>
        </p:nvCxnSpPr>
        <p:spPr bwMode="auto">
          <a:xfrm>
            <a:off x="4603510" y="2173373"/>
            <a:ext cx="3272" cy="4454525"/>
          </a:xfrm>
          <a:prstGeom prst="line">
            <a:avLst/>
          </a:prstGeom>
          <a:blipFill dpi="0" rotWithShape="1">
            <a:blip r:embed="rId4"/>
            <a:srcRect/>
            <a:stretch>
              <a:fillRect/>
            </a:stretch>
          </a:blipFill>
          <a:ln w="9525" cap="flat" cmpd="sng" algn="ctr">
            <a:solidFill>
              <a:srgbClr val="FF0000"/>
            </a:solidFill>
            <a:prstDash val="solid"/>
            <a:round/>
            <a:headEnd type="none" w="med" len="med"/>
            <a:tailEnd type="none" w="med" len="med"/>
          </a:ln>
          <a:effectLst/>
        </p:spPr>
      </p:cxn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3" y="3030473"/>
            <a:ext cx="1071562" cy="110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46" y="3053428"/>
            <a:ext cx="1054200" cy="106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130" y="2761914"/>
            <a:ext cx="1116708" cy="116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600" y="2989205"/>
            <a:ext cx="1168141" cy="117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3858" y="2716226"/>
            <a:ext cx="1112521" cy="117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9537" y="2692894"/>
            <a:ext cx="1112521" cy="1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7746" y="4055375"/>
            <a:ext cx="1093187" cy="12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940" y="4478852"/>
            <a:ext cx="1082042" cy="120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3858" y="4054822"/>
            <a:ext cx="1012125" cy="117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4803" y="5459511"/>
            <a:ext cx="1016986" cy="116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8401" y="4066954"/>
            <a:ext cx="1101281"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91741" y="4529872"/>
            <a:ext cx="1082866" cy="120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38800" y="2173373"/>
            <a:ext cx="3133342" cy="461665"/>
          </a:xfrm>
          <a:prstGeom prst="rect">
            <a:avLst/>
          </a:prstGeom>
          <a:solidFill>
            <a:schemeClr val="accent2">
              <a:lumMod val="60000"/>
              <a:lumOff val="40000"/>
            </a:schemeClr>
          </a:solidFill>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Môi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trường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cạn</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751955" y="2227838"/>
            <a:ext cx="3212739" cy="461665"/>
          </a:xfrm>
          <a:prstGeom prst="rect">
            <a:avLst/>
          </a:prstGeom>
          <a:solidFill>
            <a:schemeClr val="accent2">
              <a:lumMod val="60000"/>
              <a:lumOff val="40000"/>
            </a:schemeClr>
          </a:solidFill>
        </p:spPr>
        <p:txBody>
          <a:bodyPr wrap="non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Môi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trường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dưới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nước</a:t>
            </a:r>
            <a:r>
              <a:rPr lang="en-US" sz="2400" b="1" dirty="0">
                <a:solidFill>
                  <a:srgbClr val="0000FF"/>
                </a:solidFill>
                <a:latin typeface="Times New Roman" panose="02020603050405020304" pitchFamily="18" charset="0"/>
                <a:cs typeface="Times New Roman" panose="02020603050405020304" pitchFamily="18" charset="0"/>
              </a:rPr>
              <a:t> </a:t>
            </a:r>
          </a:p>
        </p:txBody>
      </p:sp>
      <p:sp>
        <p:nvSpPr>
          <p:cNvPr id="35"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000"/>
                                        <p:tgtEl>
                                          <p:spTgt spid="31"/>
                                        </p:tgtEl>
                                      </p:cBhvr>
                                    </p:animEffect>
                                    <p:anim calcmode="lin" valueType="num">
                                      <p:cBhvr>
                                        <p:cTn id="71" dur="1000" fill="hold"/>
                                        <p:tgtEl>
                                          <p:spTgt spid="31"/>
                                        </p:tgtEl>
                                        <p:attrNameLst>
                                          <p:attrName>ppt_x</p:attrName>
                                        </p:attrNameLst>
                                      </p:cBhvr>
                                      <p:tavLst>
                                        <p:tav tm="0">
                                          <p:val>
                                            <p:strVal val="#ppt_x"/>
                                          </p:val>
                                        </p:tav>
                                        <p:tav tm="100000">
                                          <p:val>
                                            <p:strVal val="#ppt_x"/>
                                          </p:val>
                                        </p:tav>
                                      </p:tavLst>
                                    </p:anim>
                                    <p:anim calcmode="lin" valueType="num">
                                      <p:cBhvr>
                                        <p:cTn id="72" dur="1000" fill="hold"/>
                                        <p:tgtEl>
                                          <p:spTgt spid="31"/>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1000" fill="hold"/>
                                        <p:tgtEl>
                                          <p:spTgt spid="34"/>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circle(in)">
                                      <p:cBhvr>
                                        <p:cTn id="92" dur="2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nvGrpSpPr>
          <p:cNvPr id="2" name="Group 1"/>
          <p:cNvGrpSpPr/>
          <p:nvPr/>
        </p:nvGrpSpPr>
        <p:grpSpPr>
          <a:xfrm>
            <a:off x="1703888" y="1250729"/>
            <a:ext cx="5495925" cy="949325"/>
            <a:chOff x="1672876" y="1803400"/>
            <a:chExt cx="5495925" cy="949325"/>
          </a:xfrm>
        </p:grpSpPr>
        <p:grpSp>
          <p:nvGrpSpPr>
            <p:cNvPr id="13" name="Group 8"/>
            <p:cNvGrpSpPr/>
            <p:nvPr/>
          </p:nvGrpSpPr>
          <p:grpSpPr bwMode="auto">
            <a:xfrm>
              <a:off x="1857026" y="1828800"/>
              <a:ext cx="5311775" cy="688975"/>
              <a:chOff x="720" y="1392"/>
              <a:chExt cx="4058" cy="480"/>
            </a:xfrm>
          </p:grpSpPr>
          <p:sp>
            <p:nvSpPr>
              <p:cNvPr id="14" name="AutoShape 9"/>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ln>
              <a:effectLst/>
            </p:spPr>
            <p:txBody>
              <a:bodyPr wrap="none" anchor="ctr"/>
              <a:lstStyle/>
              <a:p>
                <a:endParaRPr lang="en-US" sz="2400" b="1">
                  <a:solidFill>
                    <a:srgbClr val="FF0000"/>
                  </a:solidFill>
                  <a:latin typeface="Times New Roman" panose="02020603050405020304" pitchFamily="18" charset="0"/>
                  <a:cs typeface="Times New Roman" panose="02020603050405020304" pitchFamily="18" charset="0"/>
                </a:endParaRPr>
              </a:p>
            </p:txBody>
          </p:sp>
          <p:grpSp>
            <p:nvGrpSpPr>
              <p:cNvPr id="15" name="Group 10"/>
              <p:cNvGrpSpPr/>
              <p:nvPr/>
            </p:nvGrpSpPr>
            <p:grpSpPr bwMode="auto">
              <a:xfrm>
                <a:off x="730" y="1407"/>
                <a:ext cx="4043" cy="444"/>
                <a:chOff x="744" y="1407"/>
                <a:chExt cx="3988" cy="444"/>
              </a:xfrm>
            </p:grpSpPr>
            <p:sp>
              <p:nvSpPr>
                <p:cNvPr id="16" name="AutoShape 11"/>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ln>
                <a:effectLst/>
              </p:spPr>
              <p:txBody>
                <a:bodyPr wrap="none" anchor="ctr"/>
                <a:lstStyle/>
                <a:p>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7" name="AutoShape 12"/>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w="9525">
                  <a:noFill/>
                  <a:round/>
                </a:ln>
                <a:effectLst/>
              </p:spPr>
              <p:txBody>
                <a:bodyPr wrap="none" anchor="ctr"/>
                <a:lstStyle/>
                <a:p>
                  <a:endParaRPr lang="en-US" sz="2400" b="1">
                    <a:solidFill>
                      <a:srgbClr val="FF0000"/>
                    </a:solidFill>
                    <a:latin typeface="Times New Roman" panose="02020603050405020304" pitchFamily="18" charset="0"/>
                    <a:cs typeface="Times New Roman" panose="02020603050405020304" pitchFamily="18" charset="0"/>
                  </a:endParaRPr>
                </a:p>
              </p:txBody>
            </p:sp>
          </p:grpSp>
        </p:grpSp>
        <p:sp>
          <p:nvSpPr>
            <p:cNvPr id="18" name="Text Box 25"/>
            <p:cNvSpPr txBox="1">
              <a:spLocks noChangeArrowheads="1"/>
            </p:cNvSpPr>
            <p:nvPr/>
          </p:nvSpPr>
          <p:spPr bwMode="white">
            <a:xfrm>
              <a:off x="2334864" y="1930400"/>
              <a:ext cx="4495800" cy="457200"/>
            </a:xfrm>
            <a:prstGeom prst="rect">
              <a:avLst/>
            </a:prstGeom>
            <a:noFill/>
            <a:ln w="9525">
              <a:noFill/>
              <a:miter lim="800000"/>
            </a:ln>
            <a:effectLst/>
          </p:spPr>
          <p:txBody>
            <a:bodyPr>
              <a:spAutoFit/>
            </a:bodyPr>
            <a:lstStyle/>
            <a:p>
              <a:pPr marL="457200" indent="-457200">
                <a:spcBef>
                  <a:spcPct val="50000"/>
                </a:spcBef>
                <a:buClr>
                  <a:schemeClr val="tx1"/>
                </a:buClr>
              </a:pPr>
              <a:r>
                <a:rPr lang="vi-VN" sz="2400" b="1" dirty="0">
                  <a:solidFill>
                    <a:srgbClr val="FF0000"/>
                  </a:solidFill>
                  <a:latin typeface="Times New Roman" panose="02020603050405020304" pitchFamily="18" charset="0"/>
                  <a:cs typeface="Times New Roman" panose="02020603050405020304" pitchFamily="18" charset="0"/>
                </a:rPr>
                <a:t>Theo mức độ tổ chức cơ thể</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9" name="Picture 28" descr="1"/>
            <p:cNvPicPr>
              <a:picLocks noChangeAspect="1" noChangeArrowheads="1"/>
            </p:cNvPicPr>
            <p:nvPr/>
          </p:nvPicPr>
          <p:blipFill>
            <a:blip r:embed="rId3">
              <a:lum bright="-6000" contrast="24000"/>
            </a:blip>
            <a:srcRect l="42606" t="64474" r="19473"/>
            <a:stretch>
              <a:fillRect/>
            </a:stretch>
          </p:blipFill>
          <p:spPr bwMode="auto">
            <a:xfrm>
              <a:off x="1672876" y="1803400"/>
              <a:ext cx="792163" cy="949325"/>
            </a:xfrm>
            <a:prstGeom prst="rect">
              <a:avLst/>
            </a:prstGeom>
            <a:noFill/>
          </p:spPr>
        </p:pic>
        <p:sp>
          <p:nvSpPr>
            <p:cNvPr id="20" name="Text Box 34"/>
            <p:cNvSpPr txBox="1">
              <a:spLocks noChangeArrowheads="1"/>
            </p:cNvSpPr>
            <p:nvPr/>
          </p:nvSpPr>
          <p:spPr bwMode="white">
            <a:xfrm>
              <a:off x="1995139" y="1938337"/>
              <a:ext cx="381000" cy="457200"/>
            </a:xfrm>
            <a:prstGeom prst="rect">
              <a:avLst/>
            </a:prstGeom>
            <a:noFill/>
            <a:ln w="9525">
              <a:noFill/>
              <a:miter lim="800000"/>
            </a:ln>
            <a:effectLst/>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3</a:t>
              </a:r>
            </a:p>
          </p:txBody>
        </p:sp>
      </p:grpSp>
      <p:cxnSp>
        <p:nvCxnSpPr>
          <p:cNvPr id="22" name="Straight Connector 21"/>
          <p:cNvCxnSpPr/>
          <p:nvPr/>
        </p:nvCxnSpPr>
        <p:spPr bwMode="auto">
          <a:xfrm>
            <a:off x="4616896" y="2348611"/>
            <a:ext cx="3272" cy="4152773"/>
          </a:xfrm>
          <a:prstGeom prst="line">
            <a:avLst/>
          </a:prstGeom>
          <a:blipFill dpi="0" rotWithShape="1">
            <a:blip r:embed="rId4"/>
            <a:srcRect/>
            <a:stretch>
              <a:fillRect/>
            </a:stretch>
          </a:blipFill>
          <a:ln w="9525" cap="flat" cmpd="sng" algn="ctr">
            <a:solidFill>
              <a:srgbClr val="FF0000"/>
            </a:solidFill>
            <a:prstDash val="solid"/>
            <a:round/>
            <a:headEnd type="none" w="med" len="med"/>
            <a:tailEnd type="none" w="med" len="med"/>
          </a:ln>
          <a:effectLst/>
        </p:spPr>
      </p:cxnSp>
      <p:sp>
        <p:nvSpPr>
          <p:cNvPr id="24" name="Rectangle 23"/>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 y="2936049"/>
            <a:ext cx="14287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936049"/>
            <a:ext cx="14001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679" y="2577542"/>
            <a:ext cx="1116708" cy="116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9435" y="2571446"/>
            <a:ext cx="1168141" cy="117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3191" y="2571446"/>
            <a:ext cx="1112521" cy="117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633" y="2577542"/>
            <a:ext cx="1112521" cy="1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3200" y="3747089"/>
            <a:ext cx="1093187" cy="12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2484" y="3747089"/>
            <a:ext cx="1082042" cy="120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53192" y="3772449"/>
            <a:ext cx="1012125" cy="117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32832" y="5002854"/>
            <a:ext cx="1016986" cy="116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81252" y="3780923"/>
            <a:ext cx="1101281"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74765" y="4943964"/>
            <a:ext cx="1082866" cy="120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17864" y="2042968"/>
            <a:ext cx="2023311" cy="461665"/>
          </a:xfrm>
          <a:prstGeom prst="rect">
            <a:avLst/>
          </a:prstGeom>
          <a:solidFill>
            <a:srgbClr val="92D050"/>
          </a:solidFill>
        </p:spPr>
        <p:txBody>
          <a:bodyPr wrap="none">
            <a:spAutoFit/>
          </a:bodyPr>
          <a:lstStyle/>
          <a:p>
            <a:r>
              <a:rPr lang="en-US" sz="2400" b="1" dirty="0" err="1" smtClean="0">
                <a:solidFill>
                  <a:srgbClr val="0000FF"/>
                </a:solidFill>
                <a:latin typeface="Times New Roman" panose="02020603050405020304" pitchFamily="18" charset="0"/>
                <a:cs typeface="Times New Roman" panose="02020603050405020304" pitchFamily="18" charset="0"/>
              </a:rPr>
              <a:t>Cơ</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bào</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51805" y="2057400"/>
            <a:ext cx="2287806" cy="461665"/>
          </a:xfrm>
          <a:prstGeom prst="rect">
            <a:avLst/>
          </a:prstGeom>
          <a:solidFill>
            <a:srgbClr val="92D050"/>
          </a:solidFill>
        </p:spPr>
        <p:txBody>
          <a:bodyPr wrap="non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Cơ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đơn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bào</a:t>
            </a:r>
            <a:r>
              <a:rPr lang="en-US" sz="2400" b="1" dirty="0">
                <a:solidFill>
                  <a:srgbClr val="0000FF"/>
                </a:solidFill>
                <a:latin typeface="Times New Roman" panose="02020603050405020304" pitchFamily="18" charset="0"/>
                <a:cs typeface="Times New Roman" panose="02020603050405020304" pitchFamily="18" charset="0"/>
              </a:rPr>
              <a:t> </a:t>
            </a:r>
          </a:p>
        </p:txBody>
      </p:sp>
      <p:sp>
        <p:nvSpPr>
          <p:cNvPr id="30"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circle(in)">
                                      <p:cBhvr>
                                        <p:cTn id="22" dur="2000"/>
                                        <p:tgtEl>
                                          <p:spTgt spid="58"/>
                                        </p:tgtEl>
                                      </p:cBhvr>
                                    </p:animEffect>
                                  </p:childTnLst>
                                </p:cTn>
                              </p:par>
                              <p:par>
                                <p:cTn id="23" presetID="6" presetClass="entr" presetSubtype="16"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circle(in)">
                                      <p:cBhvr>
                                        <p:cTn id="25" dur="20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circle(in)">
                                      <p:cBhvr>
                                        <p:cTn id="30" dur="2000"/>
                                        <p:tgtEl>
                                          <p:spTgt spid="60"/>
                                        </p:tgtEl>
                                      </p:cBhvr>
                                    </p:animEffect>
                                  </p:childTnLst>
                                </p:cTn>
                              </p:par>
                              <p:par>
                                <p:cTn id="31" presetID="6" presetClass="entr" presetSubtype="16"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circle(in)">
                                      <p:cBhvr>
                                        <p:cTn id="33" dur="2000"/>
                                        <p:tgtEl>
                                          <p:spTgt spid="61"/>
                                        </p:tgtEl>
                                      </p:cBhvr>
                                    </p:animEffect>
                                  </p:childTnLst>
                                </p:cTn>
                              </p:par>
                              <p:par>
                                <p:cTn id="34" presetID="6" presetClass="entr" presetSubtype="16" fill="hold"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circle(in)">
                                      <p:cBhvr>
                                        <p:cTn id="36" dur="2000"/>
                                        <p:tgtEl>
                                          <p:spTgt spid="62"/>
                                        </p:tgtEl>
                                      </p:cBhvr>
                                    </p:animEffect>
                                  </p:childTnLst>
                                </p:cTn>
                              </p:par>
                              <p:par>
                                <p:cTn id="37" presetID="6" presetClass="entr" presetSubtype="16"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circle(in)">
                                      <p:cBhvr>
                                        <p:cTn id="39" dur="2000"/>
                                        <p:tgtEl>
                                          <p:spTgt spid="63"/>
                                        </p:tgtEl>
                                      </p:cBhvr>
                                    </p:animEffect>
                                  </p:childTnLst>
                                </p:cTn>
                              </p:par>
                              <p:par>
                                <p:cTn id="40" presetID="6" presetClass="entr" presetSubtype="16"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circle(in)">
                                      <p:cBhvr>
                                        <p:cTn id="42" dur="2000"/>
                                        <p:tgtEl>
                                          <p:spTgt spid="64"/>
                                        </p:tgtEl>
                                      </p:cBhvr>
                                    </p:animEffect>
                                  </p:childTnLst>
                                </p:cTn>
                              </p:par>
                              <p:par>
                                <p:cTn id="43" presetID="6" presetClass="entr" presetSubtype="16"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circle(in)">
                                      <p:cBhvr>
                                        <p:cTn id="45" dur="2000"/>
                                        <p:tgtEl>
                                          <p:spTgt spid="65"/>
                                        </p:tgtEl>
                                      </p:cBhvr>
                                    </p:animEffect>
                                  </p:childTnLst>
                                </p:cTn>
                              </p:par>
                              <p:par>
                                <p:cTn id="46" presetID="6" presetClass="entr" presetSubtype="16"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circle(in)">
                                      <p:cBhvr>
                                        <p:cTn id="48" dur="2000"/>
                                        <p:tgtEl>
                                          <p:spTgt spid="66"/>
                                        </p:tgtEl>
                                      </p:cBhvr>
                                    </p:animEffect>
                                  </p:childTnLst>
                                </p:cTn>
                              </p:par>
                              <p:par>
                                <p:cTn id="49" presetID="6" presetClass="entr" presetSubtype="16"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circle(in)">
                                      <p:cBhvr>
                                        <p:cTn id="51" dur="2000"/>
                                        <p:tgtEl>
                                          <p:spTgt spid="67"/>
                                        </p:tgtEl>
                                      </p:cBhvr>
                                    </p:animEffect>
                                  </p:childTnLst>
                                </p:cTn>
                              </p:par>
                              <p:par>
                                <p:cTn id="52" presetID="6" presetClass="entr" presetSubtype="16"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circle(in)">
                                      <p:cBhvr>
                                        <p:cTn id="54" dur="2000"/>
                                        <p:tgtEl>
                                          <p:spTgt spid="68"/>
                                        </p:tgtEl>
                                      </p:cBhvr>
                                    </p:animEffect>
                                  </p:childTnLst>
                                </p:cTn>
                              </p:par>
                              <p:par>
                                <p:cTn id="55" presetID="6" presetClass="entr" presetSubtype="16"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circle(in)">
                                      <p:cBhvr>
                                        <p:cTn id="57" dur="20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circle(in)">
                                      <p:cBhvr>
                                        <p:cTn id="62" dur="2000"/>
                                        <p:tgtEl>
                                          <p:spTgt spid="30"/>
                                        </p:tgtEl>
                                      </p:cBhvr>
                                    </p:animEffect>
                                  </p:childTnLst>
                                  <p:subTnLst>
                                    <p:audio>
                                      <p:cMediaNode>
                                        <p:cTn display="0" masterRel="sameClick">
                                          <p:stCondLst>
                                            <p:cond evt="begin" delay="0">
                                              <p:tn val="6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76200"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4098" name="Picture 2" descr="C:\Users\USER\Desktop\downlo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3" y="4236795"/>
            <a:ext cx="1860403" cy="190777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bwMode="auto">
          <a:xfrm rot="1140313">
            <a:off x="1091168" y="2462608"/>
            <a:ext cx="3233889" cy="2327398"/>
          </a:xfrm>
          <a:prstGeom prst="cloudCallout">
            <a:avLst/>
          </a:prstGeom>
          <a:solidFill>
            <a:schemeClr val="accent3">
              <a:lumMod val="40000"/>
              <a:lumOff val="60000"/>
            </a:schemeClr>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TextBox 8"/>
          <p:cNvSpPr txBox="1"/>
          <p:nvPr/>
        </p:nvSpPr>
        <p:spPr>
          <a:xfrm>
            <a:off x="1611494" y="2861928"/>
            <a:ext cx="2217083" cy="1384995"/>
          </a:xfrm>
          <a:prstGeom prst="rect">
            <a:avLst/>
          </a:prstGeom>
          <a:noFill/>
        </p:spPr>
        <p:txBody>
          <a:bodyPr wrap="square" rtlCol="0">
            <a:spAutoFit/>
          </a:bodyPr>
          <a:lstStyle/>
          <a:p>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Phân</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loại</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thế</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giới</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sống</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là</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gì</a:t>
            </a:r>
            <a:r>
              <a:rPr lang="en-US" sz="2800" b="1" dirty="0" smtClean="0">
                <a:solidFill>
                  <a:srgbClr val="CC3300"/>
                </a:solidFill>
                <a:latin typeface="Times New Roman" panose="02020603050405020304" pitchFamily="18" charset="0"/>
                <a:cs typeface="Times New Roman" panose="02020603050405020304" pitchFamily="18" charset="0"/>
              </a:rPr>
              <a:t>? </a:t>
            </a:r>
          </a:p>
        </p:txBody>
      </p:sp>
      <p:cxnSp>
        <p:nvCxnSpPr>
          <p:cNvPr id="8" name="Straight Connector 7"/>
          <p:cNvCxnSpPr/>
          <p:nvPr/>
        </p:nvCxnSpPr>
        <p:spPr bwMode="auto">
          <a:xfrm>
            <a:off x="4585400" y="1143000"/>
            <a:ext cx="62800" cy="5448300"/>
          </a:xfrm>
          <a:prstGeom prst="line">
            <a:avLst/>
          </a:prstGeom>
          <a:blipFill dpi="0" rotWithShape="1">
            <a:blip r:embed="rId4"/>
            <a:srcRect/>
            <a:stretch>
              <a:fillRect/>
            </a:stretch>
          </a:blipFill>
          <a:ln w="9525" cap="flat" cmpd="sng" algn="ctr">
            <a:solidFill>
              <a:srgbClr val="FF0000"/>
            </a:solidFill>
            <a:prstDash val="solid"/>
            <a:round/>
            <a:headEnd type="none" w="med" len="med"/>
            <a:tailEnd type="none" w="med" len="med"/>
          </a:ln>
          <a:effectLst/>
        </p:spPr>
      </p:cxnSp>
      <p:pic>
        <p:nvPicPr>
          <p:cNvPr id="4099" name="Picture 3" descr="C:\Users\USER\Desktop\download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400992"/>
            <a:ext cx="908715" cy="4333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876800" y="1461545"/>
            <a:ext cx="4038600" cy="2092881"/>
          </a:xfrm>
          <a:prstGeom prst="rect">
            <a:avLst/>
          </a:prstGeom>
          <a:noFill/>
        </p:spPr>
        <p:txBody>
          <a:bodyPr wrap="square" rtlCol="0">
            <a:spAutoFit/>
          </a:bodyPr>
          <a:lstStyle/>
          <a:p>
            <a:pPr algn="l"/>
            <a:r>
              <a:rPr lang="en-US" sz="2600" b="1" dirty="0" smtClean="0">
                <a:solidFill>
                  <a:srgbClr val="0000FF"/>
                </a:solidFill>
                <a:latin typeface="Times New Roman" panose="02020603050405020304" pitchFamily="18" charset="0"/>
                <a:cs typeface="Times New Roman" panose="02020603050405020304" pitchFamily="18" charset="0"/>
              </a:rPr>
              <a:t>        - </a:t>
            </a:r>
            <a:r>
              <a:rPr lang="en-US" sz="2600" b="1" dirty="0" err="1" smtClean="0">
                <a:solidFill>
                  <a:srgbClr val="0000FF"/>
                </a:solidFill>
                <a:latin typeface="Times New Roman" panose="02020603050405020304" pitchFamily="18" charset="0"/>
                <a:cs typeface="Times New Roman" panose="02020603050405020304" pitchFamily="18" charset="0"/>
              </a:rPr>
              <a:t>Phân</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loại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sống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cách</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sắp</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sinh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vật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một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hệ</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thống</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theo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trật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tự</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nhất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dựa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đặc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điểm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cơ</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thể</a:t>
            </a:r>
            <a:r>
              <a:rPr lang="en-US" sz="2600" b="1" dirty="0" smtClean="0">
                <a:solidFill>
                  <a:srgbClr val="0000FF"/>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1627654" y="2695528"/>
            <a:ext cx="2217083" cy="1815882"/>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nhiệm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vụ</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4876800" y="3897630"/>
            <a:ext cx="4038600" cy="2092881"/>
          </a:xfrm>
          <a:prstGeom prst="rect">
            <a:avLst/>
          </a:prstGeom>
          <a:noFill/>
        </p:spPr>
        <p:txBody>
          <a:bodyPr wrap="square" rtlCol="0">
            <a:spAutoFit/>
          </a:bodyPr>
          <a:lstStyle/>
          <a:p>
            <a:pPr algn="l"/>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Nhiệm</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vụ</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của</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phân</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loại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sống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phát</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hiện</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mô</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tả</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đặt</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tên</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và</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sắp</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xếp</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sinh</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vật</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vào</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hệ</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thống</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phân</a:t>
            </a:r>
            <a:r>
              <a:rPr lang="en-US" sz="2600" b="1" dirty="0" smtClean="0">
                <a:solidFill>
                  <a:srgbClr val="0000FF"/>
                </a:solidFill>
                <a:latin typeface="Times New Roman" panose="02020603050405020304" pitchFamily="18" charset="0"/>
                <a:cs typeface="Times New Roman" panose="02020603050405020304" pitchFamily="18" charset="0"/>
              </a:rPr>
              <a:t> </a:t>
            </a:r>
            <a:r>
              <a:rPr lang="en-US" sz="2600" b="1" dirty="0" err="1" smtClean="0">
                <a:solidFill>
                  <a:srgbClr val="0000FF"/>
                </a:solidFill>
                <a:latin typeface="Times New Roman" panose="02020603050405020304" pitchFamily="18" charset="0"/>
                <a:cs typeface="Times New Roman" panose="02020603050405020304" pitchFamily="18" charset="0"/>
              </a:rPr>
              <a:t>loại</a:t>
            </a:r>
            <a:r>
              <a:rPr lang="en-US" sz="2600" b="1" dirty="0" smtClean="0">
                <a:solidFill>
                  <a:srgbClr val="0000FF"/>
                </a:solidFill>
                <a:latin typeface="Times New Roman" panose="02020603050405020304" pitchFamily="18" charset="0"/>
                <a:cs typeface="Times New Roman" panose="02020603050405020304" pitchFamily="18" charset="0"/>
              </a:rPr>
              <a:t>.</a:t>
            </a:r>
          </a:p>
        </p:txBody>
      </p:sp>
      <p:sp>
        <p:nvSpPr>
          <p:cNvPr id="13"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circle(in)">
                                      <p:cBhvr>
                                        <p:cTn id="26" dur="2000"/>
                                        <p:tgtEl>
                                          <p:spTgt spid="4099"/>
                                        </p:tgtEl>
                                      </p:cBhvr>
                                    </p:animEffect>
                                  </p:childTnLst>
                                </p:cTn>
                              </p:par>
                              <p:par>
                                <p:cTn id="27" presetID="21" presetClass="exit" presetSubtype="1" fill="hold" grpId="1" nodeType="withEffect">
                                  <p:stCondLst>
                                    <p:cond delay="0"/>
                                  </p:stCondLst>
                                  <p:childTnLst>
                                    <p:animEffect transition="out" filter="wheel(1)">
                                      <p:cBhvr>
                                        <p:cTn id="28" dur="2000"/>
                                        <p:tgtEl>
                                          <p:spTgt spid="9"/>
                                        </p:tgtEl>
                                      </p:cBhvr>
                                    </p:animEffect>
                                    <p:set>
                                      <p:cBhvr>
                                        <p:cTn id="29" dur="1" fill="hold">
                                          <p:stCondLst>
                                            <p:cond delay="1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grpId="1" nodeType="clickEffect">
                                  <p:stCondLst>
                                    <p:cond delay="0"/>
                                  </p:stCondLst>
                                  <p:childTnLst>
                                    <p:animEffect transition="out" filter="wheel(1)">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par>
                                <p:cTn id="40" presetID="6"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9" grpId="1"/>
      <p:bldP spid="17" grpId="0"/>
      <p:bldP spid="20" grpId="0"/>
      <p:bldP spid="20" grpId="1"/>
      <p:bldP spid="2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Grp="1" noChangeArrowheads="1"/>
          </p:cNvSpPr>
          <p:nvPr>
            <p:ph type="title"/>
          </p:nvPr>
        </p:nvSpPr>
        <p:spPr>
          <a:xfrm>
            <a:off x="424270" y="181968"/>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bậc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5725" y="2133600"/>
            <a:ext cx="8382000" cy="1200329"/>
          </a:xfrm>
          <a:prstGeom prst="rect">
            <a:avLst/>
          </a:prstGeom>
          <a:solidFill>
            <a:srgbClr val="FFFFFF"/>
          </a:solidFill>
        </p:spPr>
        <p:txBody>
          <a:bodyPr wrap="square">
            <a:spAutoFit/>
          </a:bodyPr>
          <a:lstStyle/>
          <a:p>
            <a:pPr algn="just"/>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loại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vật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mô</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đặt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sắp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xếp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hệ</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loại</a:t>
            </a:r>
            <a:r>
              <a:rPr lang="en-US" sz="2400" dirty="0">
                <a:solidFill>
                  <a:srgbClr val="333333"/>
                </a:solidFill>
                <a:latin typeface="Times New Roman" panose="02020603050405020304" pitchFamily="18" charset="0"/>
                <a:cs typeface="Times New Roman" panose="02020603050405020304" pitchFamily="18" charset="0"/>
              </a:rPr>
              <a:t>.</a:t>
            </a:r>
          </a:p>
          <a:p>
            <a:pPr algn="just"/>
            <a:r>
              <a:rPr lang="en-US" sz="2400" dirty="0" err="1">
                <a:solidFill>
                  <a:srgbClr val="FF0000"/>
                </a:solidFill>
                <a:latin typeface="Times New Roman" panose="02020603050405020304" pitchFamily="18" charset="0"/>
                <a:cs typeface="Times New Roman" panose="02020603050405020304" pitchFamily="18" charset="0"/>
              </a:rPr>
              <a:t>Vậy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chia </a:t>
            </a:r>
            <a:r>
              <a:rPr lang="en-US" sz="2400" dirty="0" err="1">
                <a:solidFill>
                  <a:srgbClr val="FF0000"/>
                </a:solidFill>
                <a:latin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630555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bwMode="auto">
          <a:xfrm rot="19511742">
            <a:off x="5610416" y="2049327"/>
            <a:ext cx="3772367" cy="3751506"/>
          </a:xfrm>
          <a:prstGeom prst="cloudCallout">
            <a:avLst>
              <a:gd name="adj1" fmla="val -7634"/>
              <a:gd name="adj2" fmla="val 79881"/>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24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6248400" y="3048000"/>
            <a:ext cx="2743200" cy="1569660"/>
          </a:xfrm>
          <a:prstGeom prst="rect">
            <a:avLst/>
          </a:prstGeom>
          <a:noFill/>
        </p:spPr>
        <p:txBody>
          <a:bodyPr wrap="square">
            <a:spAutoFit/>
          </a:bodyPr>
          <a:lstStyle/>
          <a:p>
            <a:pPr algn="just"/>
            <a:r>
              <a:rPr lang="en-US" sz="2400" b="1" dirty="0" err="1" smtClean="0">
                <a:solidFill>
                  <a:srgbClr val="0000FF"/>
                </a:solidFill>
                <a:latin typeface="Times New Roman" panose="02020603050405020304" pitchFamily="18" charset="0"/>
                <a:cs typeface="Times New Roman" panose="02020603050405020304" pitchFamily="18" charset="0"/>
              </a:rPr>
              <a:t>Quan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sát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hình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em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hãy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kê</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bậc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3" grpId="1"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38326"/>
            <a:ext cx="630555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590675" y="4067810"/>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1362075" y="3534410"/>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bwMode="auto">
          <a:xfrm>
            <a:off x="1408176" y="3043682"/>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12"/>
          <p:cNvSpPr/>
          <p:nvPr/>
        </p:nvSpPr>
        <p:spPr bwMode="auto">
          <a:xfrm>
            <a:off x="1590675" y="2557526"/>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13"/>
          <p:cNvSpPr/>
          <p:nvPr/>
        </p:nvSpPr>
        <p:spPr bwMode="auto">
          <a:xfrm>
            <a:off x="1362075" y="2060702"/>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p:nvPr/>
        </p:nvSpPr>
        <p:spPr bwMode="auto">
          <a:xfrm>
            <a:off x="1386459" y="1527302"/>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p:nvPr/>
        </p:nvSpPr>
        <p:spPr bwMode="auto">
          <a:xfrm>
            <a:off x="1331595" y="4601210"/>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p:nvPr/>
        </p:nvSpPr>
        <p:spPr bwMode="auto">
          <a:xfrm>
            <a:off x="1459611" y="5020310"/>
            <a:ext cx="6248400" cy="5334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 y="4534782"/>
            <a:ext cx="2057400" cy="193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6831711" y="3665687"/>
            <a:ext cx="2362200" cy="2862322"/>
          </a:xfrm>
          <a:prstGeom prst="rect">
            <a:avLst/>
          </a:prstGeom>
          <a:solidFill>
            <a:srgbClr val="FFFFFF"/>
          </a:solidFill>
        </p:spPr>
        <p:txBody>
          <a:bodyPr wrap="square">
            <a:spAutoFit/>
          </a:bodyPr>
          <a:lstStyle/>
          <a:p>
            <a:pPr algn="l"/>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Trong</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đó</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loài</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là</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bậc</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phân</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loại</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cơ</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bản</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gồm</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nhóm</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cá</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thể</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sinh</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học</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có</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những</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đặc</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điểm</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sinh</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học</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tương</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đối</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giống</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nhau</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và</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có</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khả</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năng</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giao</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phối</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tạo</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ra</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cá</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thể</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mới</a:t>
            </a:r>
            <a:r>
              <a:rPr lang="en-US" sz="2000" b="1" dirty="0" smtClean="0">
                <a:solidFill>
                  <a:srgbClr val="008000"/>
                </a:solidFill>
                <a:latin typeface="Times New Roman" panose="02020603050405020304" pitchFamily="18" charset="0"/>
                <a:cs typeface="Times New Roman" panose="02020603050405020304" pitchFamily="18" charset="0"/>
              </a:rPr>
              <a:t>.</a:t>
            </a:r>
            <a:endParaRPr lang="en-US" sz="2000" b="1" dirty="0">
              <a:solidFill>
                <a:srgbClr val="008000"/>
              </a:solidFill>
              <a:latin typeface="Times New Roman" panose="02020603050405020304" pitchFamily="18" charset="0"/>
              <a:cs typeface="Times New Roman" panose="02020603050405020304" pitchFamily="18" charset="0"/>
            </a:endParaRPr>
          </a:p>
        </p:txBody>
      </p:sp>
      <p:sp>
        <p:nvSpPr>
          <p:cNvPr id="20" name="AutoShape 9"/>
          <p:cNvSpPr>
            <a:spLocks noChangeArrowheads="1"/>
          </p:cNvSpPr>
          <p:nvPr/>
        </p:nvSpPr>
        <p:spPr bwMode="gray">
          <a:xfrm>
            <a:off x="1752600" y="4566952"/>
            <a:ext cx="1795621" cy="588994"/>
          </a:xfrm>
          <a:prstGeom prst="rightArrow">
            <a:avLst>
              <a:gd name="adj1" fmla="val 50000"/>
              <a:gd name="adj2" fmla="val 60467"/>
            </a:avLst>
          </a:prstGeom>
          <a:solidFill>
            <a:srgbClr val="FF0000"/>
          </a:solidFill>
          <a:ln w="9525" algn="ctr">
            <a:noFill/>
            <a:miter lim="800000"/>
          </a:ln>
          <a:effectLst/>
        </p:spPr>
        <p:txBody>
          <a:bodyPr wrap="none" anchor="ctr"/>
          <a:lstStyle/>
          <a:p>
            <a:endParaRPr lang="en-US"/>
          </a:p>
        </p:txBody>
      </p:sp>
      <p:sp>
        <p:nvSpPr>
          <p:cNvPr id="21" name="AutoShape 9"/>
          <p:cNvSpPr>
            <a:spLocks noChangeArrowheads="1"/>
          </p:cNvSpPr>
          <p:nvPr/>
        </p:nvSpPr>
        <p:spPr bwMode="gray">
          <a:xfrm>
            <a:off x="36957" y="1338326"/>
            <a:ext cx="1795621" cy="588994"/>
          </a:xfrm>
          <a:prstGeom prst="rightArrow">
            <a:avLst>
              <a:gd name="adj1" fmla="val 50000"/>
              <a:gd name="adj2" fmla="val 60467"/>
            </a:avLst>
          </a:prstGeom>
          <a:solidFill>
            <a:srgbClr val="FF0000"/>
          </a:solidFill>
          <a:ln w="9525" algn="ctr">
            <a:noFill/>
            <a:miter lim="800000"/>
          </a:ln>
          <a:effectLst/>
        </p:spPr>
        <p:txBody>
          <a:bodyPr wrap="none" anchor="ctr"/>
          <a:lstStyle/>
          <a:p>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524" y="1448157"/>
            <a:ext cx="1981200" cy="369332"/>
          </a:xfrm>
          <a:prstGeom prst="rect">
            <a:avLst/>
          </a:prstGeom>
          <a:noFill/>
        </p:spPr>
        <p:txBody>
          <a:bodyPr wrap="square">
            <a:spAutoFit/>
          </a:bodyPr>
          <a:lstStyle/>
          <a:p>
            <a:pPr algn="just"/>
            <a:r>
              <a:rPr lang="en-US" b="1" dirty="0" err="1" smtClean="0">
                <a:solidFill>
                  <a:srgbClr val="0000FF"/>
                </a:solidFill>
                <a:latin typeface="Times New Roman" panose="02020603050405020304" pitchFamily="18" charset="0"/>
                <a:cs typeface="Times New Roman" panose="02020603050405020304" pitchFamily="18" charset="0"/>
              </a:rPr>
              <a:t>Bậc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cao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nhất</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847469" y="4682134"/>
            <a:ext cx="1981200" cy="369332"/>
          </a:xfrm>
          <a:prstGeom prst="rect">
            <a:avLst/>
          </a:prstGeom>
          <a:noFill/>
        </p:spPr>
        <p:txBody>
          <a:bodyPr wrap="square">
            <a:spAutoFit/>
          </a:bodyPr>
          <a:lstStyle/>
          <a:p>
            <a:pPr algn="just"/>
            <a:r>
              <a:rPr lang="en-US" b="1" dirty="0" err="1" smtClean="0">
                <a:solidFill>
                  <a:srgbClr val="0000FF"/>
                </a:solidFill>
                <a:latin typeface="Times New Roman" panose="02020603050405020304" pitchFamily="18" charset="0"/>
                <a:cs typeface="Times New Roman" panose="02020603050405020304" pitchFamily="18" charset="0"/>
              </a:rPr>
              <a:t>Bậc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thấp</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nhất</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590675" y="4162511"/>
            <a:ext cx="7415403" cy="2308324"/>
          </a:xfrm>
          <a:prstGeom prst="rect">
            <a:avLst/>
          </a:prstGeom>
          <a:solidFill>
            <a:srgbClr val="FFFFFF"/>
          </a:solidFill>
        </p:spPr>
        <p:txBody>
          <a:bodyPr wrap="square">
            <a:spAutoFit/>
          </a:bodyPr>
          <a:lstStyle/>
          <a:p>
            <a:pPr algn="l"/>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Trong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nguyên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bậc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từ</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nhỏ</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đến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lớn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được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sắp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xếp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theo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tự</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Loài</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en-US" sz="2400" b="1" dirty="0">
                <a:solidFill>
                  <a:srgbClr val="0000FF"/>
                </a:solidFill>
                <a:latin typeface="Times New Roman" panose="02020603050405020304" pitchFamily="18" charset="0"/>
                <a:cs typeface="Times New Roman" panose="02020603050405020304" pitchFamily="18" charset="0"/>
              </a:rPr>
              <a:t> chi/</a:t>
            </a:r>
            <a:r>
              <a:rPr lang="en-US" sz="2400" b="1" dirty="0" err="1">
                <a:solidFill>
                  <a:srgbClr val="0000FF"/>
                </a:solidFill>
                <a:latin typeface="Times New Roman" panose="02020603050405020304" pitchFamily="18" charset="0"/>
                <a:cs typeface="Times New Roman" panose="02020603050405020304" pitchFamily="18" charset="0"/>
              </a:rPr>
              <a:t>giống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bộ</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lớp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sym typeface="Wingdings" panose="05000000000000000000"/>
              </a:rPr>
              <a: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giới</a:t>
            </a:r>
            <a:r>
              <a:rPr lang="en-US" sz="2400" b="1" dirty="0" smtClean="0">
                <a:solidFill>
                  <a:srgbClr val="0000FF"/>
                </a:solidFill>
                <a:latin typeface="Times New Roman" panose="02020603050405020304" pitchFamily="18" charset="0"/>
                <a:cs typeface="Times New Roman" panose="02020603050405020304" pitchFamily="18" charset="0"/>
              </a:rPr>
              <a:t>.</a:t>
            </a:r>
          </a:p>
          <a:p>
            <a:pPr algn="l"/>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Trong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đó</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bậc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cơ</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bản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bậc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càng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nhỏ</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thì</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sự</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khác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nhau</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giữa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cùng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bậc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càng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ít</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25" name="Picture 5" descr="C:\Users\USER\Desktop\download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7" y="3506851"/>
            <a:ext cx="761999" cy="87852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
          <p:cNvSpPr>
            <a:spLocks noGrp="1" noChangeArrowheads="1"/>
          </p:cNvSpPr>
          <p:nvPr>
            <p:ph type="title"/>
          </p:nvPr>
        </p:nvSpPr>
        <p:spPr>
          <a:xfrm>
            <a:off x="424270" y="181968"/>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bậc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2000"/>
                            </p:stCondLst>
                            <p:childTnLst>
                              <p:par>
                                <p:cTn id="11" presetID="10" presetClass="exit" presetSubtype="0" fill="hold" grpId="0" nodeType="after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2500"/>
                            </p:stCondLst>
                            <p:childTnLst>
                              <p:par>
                                <p:cTn id="15" presetID="10" presetClass="exit" presetSubtype="0" fill="hold" grpId="0" nodeType="after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506"/>
                                        </p:tgtEl>
                                        <p:attrNameLst>
                                          <p:attrName>style.visibility</p:attrName>
                                        </p:attrNameLst>
                                      </p:cBhvr>
                                      <p:to>
                                        <p:strVal val="visible"/>
                                      </p:to>
                                    </p:set>
                                    <p:animEffect transition="in" filter="circle(in)">
                                      <p:cBhvr>
                                        <p:cTn id="22" dur="2000"/>
                                        <p:tgtEl>
                                          <p:spTgt spid="2150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21506"/>
                                        </p:tgtEl>
                                      </p:cBhvr>
                                    </p:animEffect>
                                    <p:set>
                                      <p:cBhvr>
                                        <p:cTn id="63" dur="1" fill="hold">
                                          <p:stCondLst>
                                            <p:cond delay="499"/>
                                          </p:stCondLst>
                                        </p:cTn>
                                        <p:tgtEl>
                                          <p:spTgt spid="21506"/>
                                        </p:tgtEl>
                                        <p:attrNameLst>
                                          <p:attrName>style.visibility</p:attrName>
                                        </p:attrNameLst>
                                      </p:cBhvr>
                                      <p:to>
                                        <p:strVal val="hidden"/>
                                      </p:to>
                                    </p:set>
                                  </p:childTnLst>
                                </p:cTn>
                              </p:par>
                              <p:par>
                                <p:cTn id="64" presetID="6"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ircle(in)">
                                      <p:cBhvr>
                                        <p:cTn id="66" dur="2000"/>
                                        <p:tgtEl>
                                          <p:spTgt spid="22"/>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circle(in)">
                                      <p:cBhvr>
                                        <p:cTn id="69" dur="20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circle(in)">
                                      <p:cBhvr>
                                        <p:cTn id="74" dur="2000"/>
                                        <p:tgtEl>
                                          <p:spTgt spid="20"/>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circle(in)">
                                      <p:cBhvr>
                                        <p:cTn id="77" dur="2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9" grpId="0" animBg="1"/>
      <p:bldP spid="19" grpId="1" animBg="1"/>
      <p:bldP spid="20" grpId="0" animBg="1"/>
      <p:bldP spid="21" grpId="0" animBg="1"/>
      <p:bldP spid="22" grpId="0"/>
      <p:bldP spid="23" grpId="0"/>
      <p:bldP spid="24"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 y="965559"/>
            <a:ext cx="60198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57150" y="1695112"/>
            <a:ext cx="18288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p:nvPr/>
        </p:nvSpPr>
        <p:spPr bwMode="auto">
          <a:xfrm>
            <a:off x="152400" y="2447544"/>
            <a:ext cx="22098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p:nvPr/>
        </p:nvSpPr>
        <p:spPr bwMode="auto">
          <a:xfrm>
            <a:off x="0" y="2980944"/>
            <a:ext cx="26670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bwMode="auto">
          <a:xfrm>
            <a:off x="400812" y="3571240"/>
            <a:ext cx="26670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800100" y="4280662"/>
            <a:ext cx="26670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bwMode="auto">
          <a:xfrm>
            <a:off x="1219200" y="4885944"/>
            <a:ext cx="26670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12"/>
          <p:cNvSpPr/>
          <p:nvPr/>
        </p:nvSpPr>
        <p:spPr bwMode="auto">
          <a:xfrm>
            <a:off x="1600200" y="5571744"/>
            <a:ext cx="2667000" cy="42799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 name="Cloud Callout 13"/>
          <p:cNvSpPr/>
          <p:nvPr/>
        </p:nvSpPr>
        <p:spPr bwMode="auto">
          <a:xfrm rot="19511742">
            <a:off x="5610416" y="2049327"/>
            <a:ext cx="3772367" cy="3751506"/>
          </a:xfrm>
          <a:prstGeom prst="cloudCallout">
            <a:avLst>
              <a:gd name="adj1" fmla="val -7634"/>
              <a:gd name="adj2" fmla="val 79881"/>
            </a:avLst>
          </a:prstGeom>
          <a:gradFill flip="none" rotWithShape="1">
            <a:gsLst>
              <a:gs pos="0">
                <a:srgbClr val="FFFF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p:nvPr/>
        </p:nvSpPr>
        <p:spPr>
          <a:xfrm>
            <a:off x="6248400" y="2815739"/>
            <a:ext cx="2743200" cy="2308324"/>
          </a:xfrm>
          <a:prstGeom prst="rect">
            <a:avLst/>
          </a:prstGeom>
          <a:noFill/>
        </p:spPr>
        <p:txBody>
          <a:bodyPr wrap="square">
            <a:spAutoFit/>
          </a:bodyPr>
          <a:lstStyle/>
          <a:p>
            <a:pPr algn="l"/>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a:t>
            </a:r>
            <a:r>
              <a:rPr lang="en-US" sz="2400" b="1" dirty="0" err="1" smtClean="0">
                <a:solidFill>
                  <a:srgbClr val="FF0000"/>
                </a:solidFill>
                <a:latin typeface="Times New Roman" panose="02020603050405020304" pitchFamily="18" charset="0"/>
                <a:cs typeface="Times New Roman" panose="02020603050405020304" pitchFamily="18" charset="0"/>
              </a:rPr>
              <a:t>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đen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dirty="0" err="1" smtClean="0">
                <a:solidFill>
                  <a:srgbClr val="FF0000"/>
                </a:solidFill>
                <a:latin typeface="Times New Roman" panose="02020603050405020304" pitchFamily="18" charset="0"/>
                <a:cs typeface="Times New Roman" panose="02020603050405020304" pitchFamily="18" charset="0"/>
              </a:rPr>
              <a:t>hâu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a:t>
            </a:r>
            <a:r>
              <a:rPr lang="en-US" sz="2400" b="1" dirty="0" err="1" smtClean="0">
                <a:solidFill>
                  <a:srgbClr val="FF0000"/>
                </a:solidFill>
                <a:latin typeface="Times New Roman" panose="02020603050405020304" pitchFamily="18" charset="0"/>
                <a:cs typeface="Times New Roman" panose="02020603050405020304" pitchFamily="18" charset="0"/>
              </a:rPr>
              <a:t>ỹ</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Gấu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trắng</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42900" y="3084428"/>
            <a:ext cx="1981200" cy="3046988"/>
          </a:xfrm>
          <a:prstGeom prst="rect">
            <a:avLst/>
          </a:prstGeom>
          <a:solidFill>
            <a:srgbClr val="FFFFFF"/>
          </a:solidFill>
        </p:spPr>
        <p:txBody>
          <a:bodyPr wrap="square">
            <a:spAutoFit/>
          </a:bodyPr>
          <a:lstStyle/>
          <a:p>
            <a:pPr algn="l"/>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gấu</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thuộc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giống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gấu</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họ</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gấu</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bộ</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ăn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thịt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lớp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thú</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ngành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giới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động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8" name="Rectangle 2"/>
          <p:cNvSpPr>
            <a:spLocks noGrp="1" noChangeArrowheads="1"/>
          </p:cNvSpPr>
          <p:nvPr>
            <p:ph type="title"/>
          </p:nvPr>
        </p:nvSpPr>
        <p:spPr>
          <a:xfrm>
            <a:off x="424270" y="181968"/>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bậc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2000"/>
                            </p:stCondLst>
                            <p:childTnLst>
                              <p:par>
                                <p:cTn id="11" presetID="6" presetClass="entr" presetSubtype="16" fill="hold" nodeType="after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circle(in)">
                                      <p:cBhvr>
                                        <p:cTn id="13" dur="20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6"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circle(in)">
                                      <p:cBhvr>
                                        <p:cTn id="56" dur="2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ircle(in)">
                                      <p:cBhvr>
                                        <p:cTn id="6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p:bldP spid="16"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1249680"/>
            <a:ext cx="7086600" cy="413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descr="C:\Users\USER\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80202"/>
            <a:ext cx="1021309" cy="12984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20341" y="5760303"/>
            <a:ext cx="6248400" cy="830997"/>
          </a:xfrm>
          <a:prstGeom prst="rect">
            <a:avLst/>
          </a:prstGeom>
          <a:noFill/>
        </p:spPr>
        <p:txBody>
          <a:bodyPr wrap="square">
            <a:spAutoFit/>
          </a:bodyPr>
          <a:lstStyle/>
          <a:p>
            <a:pPr algn="just"/>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Em</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hãy</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cho</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biết</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sinh</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vật</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có</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những</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cách</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gọi</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tên</a:t>
            </a:r>
            <a:r>
              <a:rPr lang="en-US" sz="2400" b="1" dirty="0" smtClean="0">
                <a:solidFill>
                  <a:srgbClr val="CC3300"/>
                </a:solidFill>
                <a:latin typeface="Times New Roman" panose="02020603050405020304" pitchFamily="18" charset="0"/>
                <a:cs typeface="Times New Roman" panose="02020603050405020304" pitchFamily="18" charset="0"/>
              </a:rPr>
              <a:t> </a:t>
            </a:r>
            <a:r>
              <a:rPr lang="en-US" sz="2400" b="1" dirty="0" err="1" smtClean="0">
                <a:solidFill>
                  <a:srgbClr val="CC3300"/>
                </a:solidFill>
                <a:latin typeface="Times New Roman" panose="02020603050405020304" pitchFamily="18" charset="0"/>
                <a:cs typeface="Times New Roman" panose="02020603050405020304" pitchFamily="18" charset="0"/>
              </a:rPr>
              <a:t>nào</a:t>
            </a:r>
            <a:r>
              <a:rPr lang="en-US" sz="2400" b="1" dirty="0" smtClean="0">
                <a:solidFill>
                  <a:srgbClr val="CC3300"/>
                </a:solidFill>
                <a:latin typeface="Times New Roman" panose="02020603050405020304" pitchFamily="18" charset="0"/>
                <a:cs typeface="Times New Roman" panose="02020603050405020304" pitchFamily="18" charset="0"/>
              </a:rPr>
              <a:t>?</a:t>
            </a:r>
            <a:endParaRPr lang="en-US" sz="2400" b="1" dirty="0">
              <a:solidFill>
                <a:srgbClr val="CC33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01471" y="807098"/>
            <a:ext cx="8287741" cy="4893647"/>
          </a:xfrm>
          <a:prstGeom prst="rect">
            <a:avLst/>
          </a:prstGeom>
          <a:noFill/>
        </p:spPr>
        <p:txBody>
          <a:bodyPr wrap="square">
            <a:spAutoFit/>
          </a:bodyPr>
          <a:lstStyle/>
          <a:p>
            <a:pPr algn="l"/>
            <a:endParaRPr lang="en-US" sz="2400" b="1" dirty="0" smtClean="0">
              <a:solidFill>
                <a:srgbClr val="FF0000"/>
              </a:solidFill>
              <a:latin typeface="Times New Roman" panose="02020603050405020304" pitchFamily="18" charset="0"/>
              <a:cs typeface="Times New Roman" panose="02020603050405020304" pitchFamily="18" charset="0"/>
            </a:endParaRPr>
          </a:p>
          <a:p>
            <a:pPr algn="l"/>
            <a:r>
              <a:rPr lang="en-US" sz="2400" b="1" dirty="0" smtClean="0">
                <a:solidFill>
                  <a:srgbClr val="FF0000"/>
                </a:solidFill>
                <a:latin typeface="Times New Roman" panose="02020603050405020304" pitchFamily="18" charset="0"/>
                <a:cs typeface="Times New Roman" panose="02020603050405020304" pitchFamily="18" charset="0"/>
              </a:rPr>
              <a:t>-</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gọi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endParaRPr lang="en-US" sz="2400" b="1" dirty="0">
              <a:solidFill>
                <a:srgbClr val="FF0000"/>
              </a:solidFill>
              <a:latin typeface="Times New Roman" panose="02020603050405020304" pitchFamily="18" charset="0"/>
              <a:cs typeface="Times New Roman" panose="02020603050405020304" pitchFamily="18" charset="0"/>
            </a:endParaRPr>
          </a:p>
          <a:p>
            <a:pPr algn="l"/>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phổ</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thông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gọi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thông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thường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để</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tra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cứu</a:t>
            </a:r>
            <a:r>
              <a:rPr lang="en-US" sz="2400" b="1" dirty="0">
                <a:solidFill>
                  <a:srgbClr val="008000"/>
                </a:solidFill>
                <a:latin typeface="Times New Roman" panose="02020603050405020304" pitchFamily="18" charset="0"/>
                <a:cs typeface="Times New Roman" panose="02020603050405020304" pitchFamily="18" charset="0"/>
              </a:rPr>
              <a:t>.</a:t>
            </a:r>
          </a:p>
          <a:p>
            <a:pPr algn="l"/>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khoa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học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giống</a:t>
            </a:r>
            <a:r>
              <a:rPr lang="en-US" sz="2400" b="1" dirty="0">
                <a:solidFill>
                  <a:srgbClr val="008000"/>
                </a:solidFill>
                <a:latin typeface="Times New Roman" panose="02020603050405020304" pitchFamily="18" charset="0"/>
                <a:cs typeface="Times New Roman" panose="02020603050405020304" pitchFamily="18" charset="0"/>
              </a:rPr>
              <a:t> +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loài</a:t>
            </a:r>
            <a:r>
              <a:rPr lang="en-US" sz="2400" b="1" dirty="0">
                <a:solidFill>
                  <a:srgbClr val="008000"/>
                </a:solidFill>
                <a:latin typeface="Times New Roman" panose="02020603050405020304" pitchFamily="18" charset="0"/>
                <a:cs typeface="Times New Roman" panose="02020603050405020304" pitchFamily="18" charset="0"/>
              </a:rPr>
              <a:t> +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tác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giả</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năm</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công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bố</a:t>
            </a:r>
            <a:r>
              <a:rPr lang="en-US" sz="2400" b="1" dirty="0">
                <a:solidFill>
                  <a:srgbClr val="008000"/>
                </a:solidFill>
                <a:latin typeface="Times New Roman" panose="02020603050405020304" pitchFamily="18" charset="0"/>
                <a:cs typeface="Times New Roman" panose="02020603050405020304" pitchFamily="18" charset="0"/>
              </a:rPr>
              <a:t>).</a:t>
            </a:r>
          </a:p>
          <a:p>
            <a:pPr algn="l"/>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Tên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địa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phương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cách</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gọi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của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người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dân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địa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phương</a:t>
            </a:r>
            <a:r>
              <a:rPr lang="en-US" sz="2400" b="1" dirty="0" smtClean="0">
                <a:solidFill>
                  <a:srgbClr val="008000"/>
                </a:solidFill>
                <a:latin typeface="Times New Roman" panose="02020603050405020304" pitchFamily="18" charset="0"/>
                <a:cs typeface="Times New Roman" panose="02020603050405020304" pitchFamily="18" charset="0"/>
              </a:rPr>
              <a:t>.</a:t>
            </a:r>
          </a:p>
          <a:p>
            <a:pPr algn="l"/>
            <a:r>
              <a:rPr lang="en-US" sz="2400" b="1" i="1" u="sng" dirty="0" smtClean="0">
                <a:solidFill>
                  <a:srgbClr val="FF0000"/>
                </a:solidFill>
                <a:latin typeface="Times New Roman" panose="02020603050405020304" pitchFamily="18" charset="0"/>
                <a:cs typeface="Times New Roman" panose="02020603050405020304" pitchFamily="18" charset="0"/>
              </a:rPr>
              <a:t>**</a:t>
            </a:r>
            <a:r>
              <a:rPr lang="en-US" sz="2400" b="1" i="1" u="sng" dirty="0" err="1" smtClean="0">
                <a:solidFill>
                  <a:srgbClr val="FF0000"/>
                </a:solidFill>
                <a:latin typeface="Times New Roman" panose="02020603050405020304" pitchFamily="18" charset="0"/>
                <a:cs typeface="Times New Roman" panose="02020603050405020304" pitchFamily="18" charset="0"/>
              </a:rPr>
              <a:t>Chú</a:t>
            </a:r>
            <a:r>
              <a:rPr lang="en-US" sz="2400" b="1" i="1" u="sng" dirty="0" smtClean="0">
                <a:solidFill>
                  <a:srgbClr val="FF0000"/>
                </a:solidFill>
                <a:latin typeface="Times New Roman" panose="02020603050405020304" pitchFamily="18" charset="0"/>
                <a:cs typeface="Times New Roman" panose="02020603050405020304" pitchFamily="18" charset="0"/>
              </a:rPr>
              <a:t> ý: </a:t>
            </a:r>
          </a:p>
          <a:p>
            <a:pPr algn="l"/>
            <a:r>
              <a:rPr lang="vi-VN" sz="2400" b="1" dirty="0">
                <a:solidFill>
                  <a:srgbClr val="008000"/>
                </a:solidFill>
                <a:latin typeface="Times New Roman" panose="02020603050405020304" pitchFamily="18" charset="0"/>
                <a:cs typeface="Times New Roman" panose="02020603050405020304" pitchFamily="18" charset="0"/>
              </a:rPr>
              <a:t>Tên khoa học của loài thường sử dụng tiếng Latinh và được viết in nghiêng. </a:t>
            </a:r>
            <a:endParaRPr lang="en-US" sz="2400" b="1" dirty="0" smtClean="0">
              <a:solidFill>
                <a:srgbClr val="008000"/>
              </a:solidFill>
              <a:latin typeface="Times New Roman" panose="02020603050405020304" pitchFamily="18" charset="0"/>
              <a:cs typeface="Times New Roman" panose="02020603050405020304" pitchFamily="18" charset="0"/>
            </a:endParaRPr>
          </a:p>
          <a:p>
            <a:pPr algn="l"/>
            <a:r>
              <a:rPr lang="en-US" sz="2400" b="1" dirty="0" smtClean="0">
                <a:solidFill>
                  <a:srgbClr val="008000"/>
                </a:solidFill>
                <a:latin typeface="Times New Roman" panose="02020603050405020304" pitchFamily="18" charset="0"/>
                <a:cs typeface="Times New Roman" panose="02020603050405020304" pitchFamily="18" charset="0"/>
              </a:rPr>
              <a:t>- </a:t>
            </a:r>
            <a:r>
              <a:rPr lang="vi-VN" sz="2400" b="1" dirty="0" smtClean="0">
                <a:solidFill>
                  <a:srgbClr val="008000"/>
                </a:solidFill>
                <a:latin typeface="Times New Roman" panose="02020603050405020304" pitchFamily="18" charset="0"/>
                <a:cs typeface="Times New Roman" panose="02020603050405020304" pitchFamily="18" charset="0"/>
              </a:rPr>
              <a:t>T</a:t>
            </a:r>
            <a:r>
              <a:rPr lang="en-US" sz="2400" b="1" dirty="0" smtClean="0">
                <a:solidFill>
                  <a:srgbClr val="008000"/>
                </a:solidFill>
                <a:latin typeface="Times New Roman" panose="02020603050405020304" pitchFamily="18" charset="0"/>
                <a:cs typeface="Times New Roman" panose="02020603050405020304" pitchFamily="18" charset="0"/>
              </a:rPr>
              <a:t>ừ</a:t>
            </a:r>
            <a:r>
              <a:rPr lang="vi-VN" sz="2400" b="1" dirty="0" smtClean="0">
                <a:solidFill>
                  <a:srgbClr val="008000"/>
                </a:solidFill>
                <a:latin typeface="Times New Roman" panose="02020603050405020304" pitchFamily="18" charset="0"/>
                <a:cs typeface="Times New Roman" panose="02020603050405020304" pitchFamily="18" charset="0"/>
              </a:rPr>
              <a:t> </a:t>
            </a:r>
            <a:r>
              <a:rPr lang="vi-VN" sz="2400" b="1" dirty="0">
                <a:solidFill>
                  <a:srgbClr val="008000"/>
                </a:solidFill>
                <a:latin typeface="Times New Roman" panose="02020603050405020304" pitchFamily="18" charset="0"/>
                <a:cs typeface="Times New Roman" panose="02020603050405020304" pitchFamily="18" charset="0"/>
              </a:rPr>
              <a:t>đầu tiên là tên chữ giống (viết hoa) </a:t>
            </a:r>
            <a:endParaRPr lang="en-US" sz="2400" b="1" dirty="0" smtClean="0">
              <a:solidFill>
                <a:srgbClr val="008000"/>
              </a:solidFill>
              <a:latin typeface="Times New Roman" panose="02020603050405020304" pitchFamily="18" charset="0"/>
              <a:cs typeface="Times New Roman" panose="02020603050405020304" pitchFamily="18" charset="0"/>
            </a:endParaRPr>
          </a:p>
          <a:p>
            <a:pPr algn="l"/>
            <a:r>
              <a:rPr lang="en-US" sz="2400" b="1" dirty="0" smtClean="0">
                <a:solidFill>
                  <a:srgbClr val="008000"/>
                </a:solidFill>
                <a:latin typeface="Times New Roman" panose="02020603050405020304" pitchFamily="18" charset="0"/>
                <a:cs typeface="Times New Roman" panose="02020603050405020304" pitchFamily="18" charset="0"/>
              </a:rPr>
              <a:t>- </a:t>
            </a:r>
            <a:r>
              <a:rPr lang="vi-VN" sz="2400" b="1" dirty="0" smtClean="0">
                <a:solidFill>
                  <a:srgbClr val="008000"/>
                </a:solidFill>
                <a:latin typeface="Times New Roman" panose="02020603050405020304" pitchFamily="18" charset="0"/>
                <a:cs typeface="Times New Roman" panose="02020603050405020304" pitchFamily="18" charset="0"/>
              </a:rPr>
              <a:t>Từ </a:t>
            </a:r>
            <a:r>
              <a:rPr lang="vi-VN" sz="2400" b="1" dirty="0">
                <a:solidFill>
                  <a:srgbClr val="008000"/>
                </a:solidFill>
                <a:latin typeface="Times New Roman" panose="02020603050405020304" pitchFamily="18" charset="0"/>
                <a:cs typeface="Times New Roman" panose="02020603050405020304" pitchFamily="18" charset="0"/>
              </a:rPr>
              <a:t>thứ hai là tên loài (viết thường) mô tả tính chất của loài như công dụng, hình dạng, màu sắc, xuất </a:t>
            </a:r>
            <a:r>
              <a:rPr lang="vi-VN" sz="2400" b="1" dirty="0" smtClean="0">
                <a:solidFill>
                  <a:srgbClr val="008000"/>
                </a:solidFill>
                <a:latin typeface="Times New Roman" panose="02020603050405020304" pitchFamily="18" charset="0"/>
                <a:cs typeface="Times New Roman" panose="02020603050405020304" pitchFamily="18" charset="0"/>
              </a:rPr>
              <a:t>xứ</a:t>
            </a:r>
            <a:r>
              <a:rPr lang="en-US" sz="2400" b="1" dirty="0" smtClean="0">
                <a:solidFill>
                  <a:srgbClr val="008000"/>
                </a:solidFill>
                <a:latin typeface="Times New Roman" panose="02020603050405020304" pitchFamily="18" charset="0"/>
                <a:cs typeface="Times New Roman" panose="02020603050405020304" pitchFamily="18" charset="0"/>
              </a:rPr>
              <a:t>.</a:t>
            </a:r>
          </a:p>
          <a:p>
            <a:pPr algn="l"/>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Tên</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tác</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giả</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và</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năm</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tìm</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thấy</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thì</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đặt</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sau</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cùng</a:t>
            </a:r>
            <a:r>
              <a:rPr lang="en-US" sz="2400" b="1" dirty="0" smtClean="0">
                <a:solidFill>
                  <a:srgbClr val="008000"/>
                </a:solidFill>
                <a:latin typeface="Times New Roman" panose="02020603050405020304" pitchFamily="18" charset="0"/>
                <a:cs typeface="Times New Roman" panose="02020603050405020304" pitchFamily="18" charset="0"/>
              </a:rPr>
              <a:t>.</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22533" name="Picture 5" descr="C:\Users\USER\Desktop\download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24156"/>
            <a:ext cx="470991" cy="7409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a:spLocks noGrp="1" noChangeArrowheads="1"/>
          </p:cNvSpPr>
          <p:nvPr>
            <p:ph type="title"/>
          </p:nvPr>
        </p:nvSpPr>
        <p:spPr>
          <a:xfrm>
            <a:off x="424270" y="181968"/>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bậc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ircle(in)">
                                      <p:cBhvr>
                                        <p:cTn id="7" dur="20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fade">
                                      <p:cBhvr>
                                        <p:cTn id="12" dur="2000"/>
                                        <p:tgtEl>
                                          <p:spTgt spid="22532"/>
                                        </p:tgtEl>
                                      </p:cBhvr>
                                    </p:animEffect>
                                  </p:childTnLst>
                                </p:cTn>
                              </p:par>
                              <p:par>
                                <p:cTn id="13" presetID="6" presetClass="entr" presetSubtype="16" fill="hold" grpId="0" nodeType="withEffect">
                                  <p:stCondLst>
                                    <p:cond delay="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532"/>
                                        </p:tgtEl>
                                      </p:cBhvr>
                                    </p:animEffect>
                                    <p:set>
                                      <p:cBhvr>
                                        <p:cTn id="20" dur="1" fill="hold">
                                          <p:stCondLst>
                                            <p:cond delay="499"/>
                                          </p:stCondLst>
                                        </p:cTn>
                                        <p:tgtEl>
                                          <p:spTgt spid="2253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2531"/>
                                        </p:tgtEl>
                                      </p:cBhvr>
                                    </p:animEffect>
                                    <p:set>
                                      <p:cBhvr>
                                        <p:cTn id="26" dur="1" fill="hold">
                                          <p:stCondLst>
                                            <p:cond delay="499"/>
                                          </p:stCondLst>
                                        </p:cTn>
                                        <p:tgtEl>
                                          <p:spTgt spid="22531"/>
                                        </p:tgtEl>
                                        <p:attrNameLst>
                                          <p:attrName>style.visibility</p:attrName>
                                        </p:attrNameLst>
                                      </p:cBhvr>
                                      <p:to>
                                        <p:strVal val="hidden"/>
                                      </p:to>
                                    </p:set>
                                  </p:childTnLst>
                                </p:cTn>
                              </p:par>
                              <p:par>
                                <p:cTn id="27" presetID="6" presetClass="entr" presetSubtype="16" fill="hold" nodeType="withEffect">
                                  <p:stCondLst>
                                    <p:cond delay="0"/>
                                  </p:stCondLst>
                                  <p:childTnLst>
                                    <p:set>
                                      <p:cBhvr>
                                        <p:cTn id="28" dur="1" fill="hold">
                                          <p:stCondLst>
                                            <p:cond delay="0"/>
                                          </p:stCondLst>
                                        </p:cTn>
                                        <p:tgtEl>
                                          <p:spTgt spid="22533"/>
                                        </p:tgtEl>
                                        <p:attrNameLst>
                                          <p:attrName>style.visibility</p:attrName>
                                        </p:attrNameLst>
                                      </p:cBhvr>
                                      <p:to>
                                        <p:strVal val="visible"/>
                                      </p:to>
                                    </p:set>
                                    <p:animEffect transition="in" filter="circle(in)">
                                      <p:cBhvr>
                                        <p:cTn id="29" dur="2000"/>
                                        <p:tgtEl>
                                          <p:spTgt spid="22533"/>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circle(in)">
                                      <p:cBhvr>
                                        <p:cTn id="32" dur="2000"/>
                                        <p:tgtEl>
                                          <p:spTgt spid="10">
                                            <p:txEl>
                                              <p:pRg st="1" end="1"/>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circle(in)">
                                      <p:cBhvr>
                                        <p:cTn id="35" dur="2000"/>
                                        <p:tgtEl>
                                          <p:spTgt spid="10">
                                            <p:txEl>
                                              <p:pRg st="2" end="2"/>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circle(in)">
                                      <p:cBhvr>
                                        <p:cTn id="38" dur="2000"/>
                                        <p:tgtEl>
                                          <p:spTgt spid="10">
                                            <p:txEl>
                                              <p:pRg st="3" end="3"/>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animEffect transition="in" filter="circle(in)">
                                      <p:cBhvr>
                                        <p:cTn id="41" dur="2000"/>
                                        <p:tgtEl>
                                          <p:spTgt spid="10">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0">
                                            <p:txEl>
                                              <p:pRg st="5" end="5"/>
                                            </p:txEl>
                                          </p:spTgt>
                                        </p:tgtEl>
                                        <p:attrNameLst>
                                          <p:attrName>style.visibility</p:attrName>
                                        </p:attrNameLst>
                                      </p:cBhvr>
                                      <p:to>
                                        <p:strVal val="visible"/>
                                      </p:to>
                                    </p:set>
                                    <p:animEffect transition="in" filter="circle(in)">
                                      <p:cBhvr>
                                        <p:cTn id="46" dur="2000"/>
                                        <p:tgtEl>
                                          <p:spTgt spid="10">
                                            <p:txEl>
                                              <p:pRg st="5" end="5"/>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circle(in)">
                                      <p:cBhvr>
                                        <p:cTn id="49" dur="2000"/>
                                        <p:tgtEl>
                                          <p:spTgt spid="10">
                                            <p:txEl>
                                              <p:pRg st="6" end="6"/>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xEl>
                                              <p:pRg st="7" end="7"/>
                                            </p:txEl>
                                          </p:spTgt>
                                        </p:tgtEl>
                                        <p:attrNameLst>
                                          <p:attrName>style.visibility</p:attrName>
                                        </p:attrNameLst>
                                      </p:cBhvr>
                                      <p:to>
                                        <p:strVal val="visible"/>
                                      </p:to>
                                    </p:set>
                                    <p:animEffect transition="in" filter="circle(in)">
                                      <p:cBhvr>
                                        <p:cTn id="52" dur="2000"/>
                                        <p:tgtEl>
                                          <p:spTgt spid="10">
                                            <p:txEl>
                                              <p:pRg st="7" end="7"/>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10">
                                            <p:txEl>
                                              <p:pRg st="8" end="8"/>
                                            </p:txEl>
                                          </p:spTgt>
                                        </p:tgtEl>
                                        <p:attrNameLst>
                                          <p:attrName>style.visibility</p:attrName>
                                        </p:attrNameLst>
                                      </p:cBhvr>
                                      <p:to>
                                        <p:strVal val="visible"/>
                                      </p:to>
                                    </p:set>
                                    <p:animEffect transition="in" filter="circle(in)">
                                      <p:cBhvr>
                                        <p:cTn id="55" dur="2000"/>
                                        <p:tgtEl>
                                          <p:spTgt spid="10">
                                            <p:txEl>
                                              <p:pRg st="8" end="8"/>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10">
                                            <p:txEl>
                                              <p:pRg st="9" end="9"/>
                                            </p:txEl>
                                          </p:spTgt>
                                        </p:tgtEl>
                                        <p:attrNameLst>
                                          <p:attrName>style.visibility</p:attrName>
                                        </p:attrNameLst>
                                      </p:cBhvr>
                                      <p:to>
                                        <p:strVal val="visible"/>
                                      </p:to>
                                    </p:set>
                                    <p:animEffect transition="in" filter="circle(in)">
                                      <p:cBhvr>
                                        <p:cTn id="58" dur="2000"/>
                                        <p:tgtEl>
                                          <p:spTgt spid="10">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anim calcmode="lin" valueType="num">
                                      <p:cBhvr>
                                        <p:cTn id="64" dur="2000" fill="hold"/>
                                        <p:tgtEl>
                                          <p:spTgt spid="11"/>
                                        </p:tgtEl>
                                        <p:attrNameLst>
                                          <p:attrName>ppt_w</p:attrName>
                                        </p:attrNameLst>
                                      </p:cBhvr>
                                      <p:tavLst>
                                        <p:tav tm="0" fmla="#ppt_w*sin(2.5*pi*$)">
                                          <p:val>
                                            <p:fltVal val="0"/>
                                          </p:val>
                                        </p:tav>
                                        <p:tav tm="100000">
                                          <p:val>
                                            <p:fltVal val="1"/>
                                          </p:val>
                                        </p:tav>
                                      </p:tavLst>
                                    </p:anim>
                                    <p:anim calcmode="lin" valueType="num">
                                      <p:cBhvr>
                                        <p:cTn id="65" dur="2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605" y="2438400"/>
            <a:ext cx="27622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23" y="1961991"/>
            <a:ext cx="8351837"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424270" y="181968"/>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bậc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circle(in)">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wheel(1)">
                                      <p:cBhvr>
                                        <p:cTn id="12" dur="2000"/>
                                        <p:tgtEl>
                                          <p:spTgt spid="2355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2" name="Table 1"/>
          <p:cNvGraphicFramePr>
            <a:graphicFrameLocks noGrp="1"/>
          </p:cNvGraphicFramePr>
          <p:nvPr/>
        </p:nvGraphicFramePr>
        <p:xfrm>
          <a:off x="85725" y="1143000"/>
          <a:ext cx="8982075" cy="5760720"/>
        </p:xfrm>
        <a:graphic>
          <a:graphicData uri="http://schemas.openxmlformats.org/drawingml/2006/table">
            <a:tbl>
              <a:tblPr firstRow="1" bandRow="1">
                <a:tableStyleId>{5C22544A-7EE6-4342-B048-85BDC9FD1C3A}</a:tableStyleId>
              </a:tblPr>
              <a:tblGrid>
                <a:gridCol w="2942404">
                  <a:extLst>
                    <a:ext uri="{9D8B030D-6E8A-4147-A177-3AD203B41FA5}">
                      <a16:colId xmlns:a16="http://schemas.microsoft.com/office/drawing/2014/main" val="20000"/>
                    </a:ext>
                  </a:extLst>
                </a:gridCol>
                <a:gridCol w="1548634">
                  <a:extLst>
                    <a:ext uri="{9D8B030D-6E8A-4147-A177-3AD203B41FA5}">
                      <a16:colId xmlns:a16="http://schemas.microsoft.com/office/drawing/2014/main" val="20001"/>
                    </a:ext>
                  </a:extLst>
                </a:gridCol>
                <a:gridCol w="1393770">
                  <a:extLst>
                    <a:ext uri="{9D8B030D-6E8A-4147-A177-3AD203B41FA5}">
                      <a16:colId xmlns:a16="http://schemas.microsoft.com/office/drawing/2014/main" val="20002"/>
                    </a:ext>
                  </a:extLst>
                </a:gridCol>
                <a:gridCol w="3097267">
                  <a:extLst>
                    <a:ext uri="{9D8B030D-6E8A-4147-A177-3AD203B41FA5}">
                      <a16:colId xmlns:a16="http://schemas.microsoft.com/office/drawing/2014/main" val="20003"/>
                    </a:ext>
                  </a:extLst>
                </a:gridCol>
              </a:tblGrid>
              <a:tr h="1112520">
                <a:tc>
                  <a:txBody>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Tên</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phổ</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thông</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FFFF00"/>
                    </a:solidFill>
                  </a:tcPr>
                </a:tc>
                <a:tc>
                  <a:txBody>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Tên</a:t>
                      </a:r>
                      <a:r>
                        <a:rPr lang="en-US" sz="2400" baseline="0" dirty="0" smtClean="0">
                          <a:solidFill>
                            <a:srgbClr val="FF0000"/>
                          </a:solidFill>
                          <a:latin typeface="Times New Roman" panose="02020603050405020304" pitchFamily="18" charset="0"/>
                          <a:cs typeface="Times New Roman" panose="02020603050405020304" pitchFamily="18" charset="0"/>
                        </a:rPr>
                        <a:t> chi/</a:t>
                      </a:r>
                      <a:r>
                        <a:rPr lang="en-US" sz="2400" baseline="0" dirty="0" err="1" smtClean="0">
                          <a:solidFill>
                            <a:srgbClr val="FF0000"/>
                          </a:solidFill>
                          <a:latin typeface="Times New Roman" panose="02020603050405020304" pitchFamily="18" charset="0"/>
                          <a:cs typeface="Times New Roman" panose="02020603050405020304" pitchFamily="18" charset="0"/>
                        </a:rPr>
                        <a:t>giống</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FFFF00"/>
                    </a:solidFill>
                  </a:tcPr>
                </a:tc>
                <a:tc>
                  <a:txBody>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Tên</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loài</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FFFF00"/>
                    </a:solidFill>
                  </a:tcPr>
                </a:tc>
                <a:tc>
                  <a:txBody>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Tên</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khoa</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học</a:t>
                      </a:r>
                      <a:endParaRPr lang="en-US" sz="2000" baseline="0" dirty="0" smtClean="0">
                        <a:solidFill>
                          <a:srgbClr val="FF0000"/>
                        </a:solidFill>
                        <a:latin typeface="Times New Roman" panose="02020603050405020304" pitchFamily="18" charset="0"/>
                        <a:cs typeface="Times New Roman" panose="02020603050405020304" pitchFamily="18" charset="0"/>
                      </a:endParaRPr>
                    </a:p>
                    <a:p>
                      <a:pPr algn="ctr"/>
                      <a:r>
                        <a:rPr lang="en-US" sz="2000" baseline="0" dirty="0" err="1" smtClean="0">
                          <a:solidFill>
                            <a:srgbClr val="FF0000"/>
                          </a:solidFill>
                          <a:latin typeface="Times New Roman" panose="02020603050405020304" pitchFamily="18" charset="0"/>
                          <a:cs typeface="Times New Roman" panose="02020603050405020304" pitchFamily="18" charset="0"/>
                        </a:rPr>
                        <a:t>Tên</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giống</a:t>
                      </a:r>
                      <a:r>
                        <a:rPr lang="en-US" sz="2000" baseline="0" dirty="0" smtClean="0">
                          <a:solidFill>
                            <a:srgbClr val="FF0000"/>
                          </a:solidFill>
                          <a:latin typeface="Times New Roman" panose="02020603050405020304" pitchFamily="18" charset="0"/>
                          <a:cs typeface="Times New Roman" panose="02020603050405020304" pitchFamily="18" charset="0"/>
                        </a:rPr>
                        <a:t> + </a:t>
                      </a:r>
                      <a:r>
                        <a:rPr lang="en-US" sz="2000" baseline="0" dirty="0" err="1" smtClean="0">
                          <a:solidFill>
                            <a:srgbClr val="FF0000"/>
                          </a:solidFill>
                          <a:latin typeface="Times New Roman" panose="02020603050405020304" pitchFamily="18" charset="0"/>
                          <a:cs typeface="Times New Roman" panose="02020603050405020304" pitchFamily="18" charset="0"/>
                        </a:rPr>
                        <a:t>Tên</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loài</a:t>
                      </a:r>
                      <a:r>
                        <a:rPr lang="en-US" sz="2000" baseline="0" dirty="0" smtClean="0">
                          <a:solidFill>
                            <a:srgbClr val="FF0000"/>
                          </a:solidFill>
                          <a:latin typeface="Times New Roman" panose="02020603050405020304" pitchFamily="18" charset="0"/>
                          <a:cs typeface="Times New Roman" panose="02020603050405020304" pitchFamily="18" charset="0"/>
                        </a:rPr>
                        <a:t> + (</a:t>
                      </a:r>
                      <a:r>
                        <a:rPr lang="en-US" sz="2000" baseline="0" dirty="0" err="1" smtClean="0">
                          <a:solidFill>
                            <a:srgbClr val="FF0000"/>
                          </a:solidFill>
                          <a:latin typeface="Times New Roman" panose="02020603050405020304" pitchFamily="18" charset="0"/>
                          <a:cs typeface="Times New Roman" panose="02020603050405020304" pitchFamily="18" charset="0"/>
                        </a:rPr>
                        <a:t>Tên</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tác</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giả</a:t>
                      </a:r>
                      <a:r>
                        <a:rPr lang="en-US" sz="2000" baseline="0" dirty="0" smtClean="0">
                          <a:solidFill>
                            <a:srgbClr val="FF0000"/>
                          </a:solidFill>
                          <a:latin typeface="Times New Roman" panose="02020603050405020304" pitchFamily="18" charset="0"/>
                          <a:cs typeface="Times New Roman" panose="02020603050405020304" pitchFamily="18" charset="0"/>
                        </a:rPr>
                        <a:t> + </a:t>
                      </a:r>
                      <a:r>
                        <a:rPr lang="en-US" sz="2000" baseline="0" dirty="0" err="1" smtClean="0">
                          <a:solidFill>
                            <a:srgbClr val="FF0000"/>
                          </a:solidFill>
                          <a:latin typeface="Times New Roman" panose="02020603050405020304" pitchFamily="18" charset="0"/>
                          <a:cs typeface="Times New Roman" panose="02020603050405020304" pitchFamily="18" charset="0"/>
                        </a:rPr>
                        <a:t>năm</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công</a:t>
                      </a:r>
                      <a:r>
                        <a:rPr lang="en-US" sz="2000" baseline="0" dirty="0" smtClean="0">
                          <a:solidFill>
                            <a:srgbClr val="FF0000"/>
                          </a:solidFill>
                          <a:latin typeface="Times New Roman" panose="02020603050405020304" pitchFamily="18" charset="0"/>
                          <a:cs typeface="Times New Roman" panose="02020603050405020304" pitchFamily="18" charset="0"/>
                        </a:rPr>
                        <a:t> </a:t>
                      </a:r>
                      <a:r>
                        <a:rPr lang="en-US" sz="2000" baseline="0" dirty="0" err="1" smtClean="0">
                          <a:solidFill>
                            <a:srgbClr val="FF0000"/>
                          </a:solidFill>
                          <a:latin typeface="Times New Roman" panose="02020603050405020304" pitchFamily="18" charset="0"/>
                          <a:cs typeface="Times New Roman" panose="02020603050405020304" pitchFamily="18" charset="0"/>
                        </a:rPr>
                        <a:t>bố</a:t>
                      </a:r>
                      <a:r>
                        <a:rPr lang="en-US" sz="2000" baseline="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112520">
                <a:tc>
                  <a:txBody>
                    <a:bodyPr/>
                    <a:lstStyle/>
                    <a:p>
                      <a:r>
                        <a:rPr lang="en-US" sz="2400" b="1" dirty="0" smtClean="0">
                          <a:solidFill>
                            <a:srgbClr val="0000FF"/>
                          </a:solidFill>
                          <a:latin typeface="Times New Roman" panose="02020603050405020304" pitchFamily="18" charset="0"/>
                          <a:cs typeface="Times New Roman" panose="02020603050405020304" pitchFamily="18" charset="0"/>
                        </a:rPr>
                        <a:t>Con </a:t>
                      </a:r>
                      <a:r>
                        <a:rPr lang="en-US" sz="2400" b="1" dirty="0" err="1" smtClean="0">
                          <a:solidFill>
                            <a:srgbClr val="0000FF"/>
                          </a:solidFill>
                          <a:latin typeface="Times New Roman" panose="02020603050405020304" pitchFamily="18" charset="0"/>
                          <a:cs typeface="Times New Roman" panose="02020603050405020304" pitchFamily="18" charset="0"/>
                        </a:rPr>
                        <a:t>người</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smtClean="0">
                          <a:solidFill>
                            <a:srgbClr val="0000FF"/>
                          </a:solidFill>
                          <a:latin typeface="Times New Roman" panose="02020603050405020304" pitchFamily="18" charset="0"/>
                          <a:cs typeface="Times New Roman" panose="02020603050405020304" pitchFamily="18" charset="0"/>
                        </a:rPr>
                        <a:t>Homo</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smtClean="0">
                          <a:solidFill>
                            <a:srgbClr val="0000FF"/>
                          </a:solidFill>
                          <a:latin typeface="Times New Roman" panose="02020603050405020304" pitchFamily="18" charset="0"/>
                          <a:cs typeface="Times New Roman" panose="02020603050405020304" pitchFamily="18" charset="0"/>
                        </a:rPr>
                        <a:t>Sapiens</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endParaRPr lang="en-US" dirty="0"/>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10001"/>
                  </a:ext>
                </a:extLst>
              </a:tr>
              <a:tr h="1112520">
                <a:tc>
                  <a:txBody>
                    <a:bodyPr/>
                    <a:lstStyle/>
                    <a:p>
                      <a:r>
                        <a:rPr lang="en-US" sz="2200" b="1" dirty="0" err="1" smtClean="0">
                          <a:solidFill>
                            <a:srgbClr val="0000FF"/>
                          </a:solidFill>
                          <a:latin typeface="Times New Roman" panose="02020603050405020304" pitchFamily="18" charset="0"/>
                          <a:cs typeface="Times New Roman" panose="02020603050405020304" pitchFamily="18" charset="0"/>
                        </a:rPr>
                        <a:t>Chim</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bồ</a:t>
                      </a:r>
                      <a:r>
                        <a:rPr lang="en-US" sz="2200" b="1" baseline="0" dirty="0" smtClean="0">
                          <a:solidFill>
                            <a:srgbClr val="0000FF"/>
                          </a:solidFill>
                          <a:latin typeface="Times New Roman" panose="02020603050405020304" pitchFamily="18" charset="0"/>
                          <a:cs typeface="Times New Roman" panose="02020603050405020304" pitchFamily="18" charset="0"/>
                        </a:rPr>
                        <a:t> </a:t>
                      </a:r>
                    </a:p>
                    <a:p>
                      <a:r>
                        <a:rPr lang="en-US" sz="2200" b="1" baseline="0" dirty="0" err="1" smtClean="0">
                          <a:solidFill>
                            <a:srgbClr val="0000FF"/>
                          </a:solidFill>
                          <a:latin typeface="Times New Roman" panose="02020603050405020304" pitchFamily="18" charset="0"/>
                          <a:cs typeface="Times New Roman" panose="02020603050405020304" pitchFamily="18" charset="0"/>
                        </a:rPr>
                        <a:t>câu</a:t>
                      </a:r>
                      <a:endParaRPr lang="en-US" sz="22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err="1" smtClean="0">
                          <a:solidFill>
                            <a:srgbClr val="0000FF"/>
                          </a:solidFill>
                          <a:latin typeface="Times New Roman" panose="02020603050405020304" pitchFamily="18" charset="0"/>
                          <a:cs typeface="Times New Roman" panose="02020603050405020304" pitchFamily="18" charset="0"/>
                        </a:rPr>
                        <a:t>Cobumba</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err="1" smtClean="0">
                          <a:solidFill>
                            <a:srgbClr val="0000FF"/>
                          </a:solidFill>
                          <a:latin typeface="Times New Roman" panose="02020603050405020304" pitchFamily="18" charset="0"/>
                          <a:cs typeface="Times New Roman" panose="02020603050405020304" pitchFamily="18" charset="0"/>
                        </a:rPr>
                        <a:t>Livia</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endParaRPr lang="en-US" dirty="0"/>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10002"/>
                  </a:ext>
                </a:extLst>
              </a:tr>
              <a:tr h="1112520">
                <a:tc>
                  <a:txBody>
                    <a:bodyPr/>
                    <a:lstStyle/>
                    <a:p>
                      <a:r>
                        <a:rPr lang="en-US" sz="2200" b="1" dirty="0" err="1" smtClean="0">
                          <a:solidFill>
                            <a:srgbClr val="0000FF"/>
                          </a:solidFill>
                          <a:latin typeface="Times New Roman" panose="02020603050405020304" pitchFamily="18" charset="0"/>
                          <a:cs typeface="Times New Roman" panose="02020603050405020304" pitchFamily="18" charset="0"/>
                        </a:rPr>
                        <a:t>Cây</a:t>
                      </a:r>
                      <a:r>
                        <a:rPr lang="en-US" sz="2200" b="1" baseline="0" dirty="0" smtClean="0">
                          <a:solidFill>
                            <a:srgbClr val="0000FF"/>
                          </a:solidFill>
                          <a:latin typeface="Times New Roman" panose="02020603050405020304" pitchFamily="18" charset="0"/>
                          <a:cs typeface="Times New Roman" panose="02020603050405020304" pitchFamily="18" charset="0"/>
                        </a:rPr>
                        <a:t> </a:t>
                      </a:r>
                      <a:r>
                        <a:rPr lang="en-US" sz="2200" b="1" baseline="0" dirty="0" err="1" smtClean="0">
                          <a:solidFill>
                            <a:srgbClr val="0000FF"/>
                          </a:solidFill>
                          <a:latin typeface="Times New Roman" panose="02020603050405020304" pitchFamily="18" charset="0"/>
                          <a:cs typeface="Times New Roman" panose="02020603050405020304" pitchFamily="18" charset="0"/>
                        </a:rPr>
                        <a:t>ngọc</a:t>
                      </a:r>
                      <a:r>
                        <a:rPr lang="en-US" sz="2200" b="1" baseline="0" dirty="0" smtClean="0">
                          <a:solidFill>
                            <a:srgbClr val="0000FF"/>
                          </a:solidFill>
                          <a:latin typeface="Times New Roman" panose="02020603050405020304" pitchFamily="18" charset="0"/>
                          <a:cs typeface="Times New Roman" panose="02020603050405020304" pitchFamily="18" charset="0"/>
                        </a:rPr>
                        <a:t> </a:t>
                      </a:r>
                    </a:p>
                    <a:p>
                      <a:r>
                        <a:rPr lang="en-US" sz="2200" b="1" baseline="0" dirty="0" err="1" smtClean="0">
                          <a:solidFill>
                            <a:srgbClr val="0000FF"/>
                          </a:solidFill>
                          <a:latin typeface="Times New Roman" panose="02020603050405020304" pitchFamily="18" charset="0"/>
                          <a:cs typeface="Times New Roman" panose="02020603050405020304" pitchFamily="18" charset="0"/>
                        </a:rPr>
                        <a:t>lan</a:t>
                      </a:r>
                      <a:r>
                        <a:rPr lang="en-US" sz="2200" b="1" baseline="0" dirty="0" smtClean="0">
                          <a:solidFill>
                            <a:srgbClr val="0000FF"/>
                          </a:solidFill>
                          <a:latin typeface="Times New Roman" panose="02020603050405020304" pitchFamily="18" charset="0"/>
                          <a:cs typeface="Times New Roman" panose="02020603050405020304" pitchFamily="18" charset="0"/>
                        </a:rPr>
                        <a:t> </a:t>
                      </a:r>
                      <a:r>
                        <a:rPr lang="en-US" sz="2200" b="1" baseline="0" dirty="0" err="1" smtClean="0">
                          <a:solidFill>
                            <a:srgbClr val="0000FF"/>
                          </a:solidFill>
                          <a:latin typeface="Times New Roman" panose="02020603050405020304" pitchFamily="18" charset="0"/>
                          <a:cs typeface="Times New Roman" panose="02020603050405020304" pitchFamily="18" charset="0"/>
                        </a:rPr>
                        <a:t>trắng</a:t>
                      </a:r>
                      <a:endParaRPr lang="en-US" sz="22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smtClean="0">
                          <a:solidFill>
                            <a:srgbClr val="0000FF"/>
                          </a:solidFill>
                          <a:latin typeface="Times New Roman" panose="02020603050405020304" pitchFamily="18" charset="0"/>
                          <a:cs typeface="Times New Roman" panose="02020603050405020304" pitchFamily="18" charset="0"/>
                        </a:rPr>
                        <a:t>Magnolia</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smtClean="0">
                          <a:solidFill>
                            <a:srgbClr val="0000FF"/>
                          </a:solidFill>
                          <a:latin typeface="Times New Roman" panose="02020603050405020304" pitchFamily="18" charset="0"/>
                          <a:cs typeface="Times New Roman" panose="02020603050405020304" pitchFamily="18" charset="0"/>
                        </a:rPr>
                        <a:t>Alba</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endParaRPr lang="en-US" dirty="0"/>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10003"/>
                  </a:ext>
                </a:extLst>
              </a:tr>
              <a:tr h="1112520">
                <a:tc>
                  <a:txBody>
                    <a:bodyPr/>
                    <a:lstStyle/>
                    <a:p>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baseline="0" dirty="0" smtClean="0">
                          <a:solidFill>
                            <a:srgbClr val="0000FF"/>
                          </a:solidFill>
                          <a:latin typeface="Times New Roman" panose="02020603050405020304" pitchFamily="18" charset="0"/>
                          <a:cs typeface="Times New Roman" panose="02020603050405020304" pitchFamily="18" charset="0"/>
                        </a:rPr>
                        <a:t> </a:t>
                      </a:r>
                      <a:r>
                        <a:rPr lang="en-US" sz="2400" b="1" baseline="0" dirty="0" err="1" smtClean="0">
                          <a:solidFill>
                            <a:srgbClr val="0000FF"/>
                          </a:solidFill>
                          <a:latin typeface="Times New Roman" panose="02020603050405020304" pitchFamily="18" charset="0"/>
                          <a:cs typeface="Times New Roman" panose="02020603050405020304" pitchFamily="18" charset="0"/>
                        </a:rPr>
                        <a:t>ngô</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err="1" smtClean="0">
                          <a:solidFill>
                            <a:srgbClr val="0000FF"/>
                          </a:solidFill>
                          <a:latin typeface="Times New Roman" panose="02020603050405020304" pitchFamily="18" charset="0"/>
                          <a:cs typeface="Times New Roman" panose="02020603050405020304" pitchFamily="18" charset="0"/>
                        </a:rPr>
                        <a:t>Zea</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pPr algn="ctr"/>
                      <a:r>
                        <a:rPr lang="en-US" sz="2400" b="1" dirty="0" smtClean="0">
                          <a:solidFill>
                            <a:srgbClr val="0000FF"/>
                          </a:solidFill>
                          <a:latin typeface="Times New Roman" panose="02020603050405020304" pitchFamily="18" charset="0"/>
                          <a:cs typeface="Times New Roman" panose="02020603050405020304" pitchFamily="18" charset="0"/>
                        </a:rPr>
                        <a:t>Mays</a:t>
                      </a:r>
                      <a:endParaRPr lang="en-US" sz="24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tc>
                  <a:txBody>
                    <a:bodyPr/>
                    <a:lstStyle/>
                    <a:p>
                      <a:endParaRPr lang="en-US" dirty="0"/>
                    </a:p>
                  </a:txBody>
                  <a:tcP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297194"/>
            <a:ext cx="1447800" cy="103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088" y="3429000"/>
            <a:ext cx="1411224" cy="101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495800"/>
            <a:ext cx="1270226" cy="106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638800"/>
            <a:ext cx="12702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248400" y="2514600"/>
            <a:ext cx="2380259" cy="461665"/>
          </a:xfrm>
          <a:prstGeom prst="rect">
            <a:avLst/>
          </a:prstGeom>
          <a:noFill/>
        </p:spPr>
        <p:txBody>
          <a:bodyPr wrap="square">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Homo sapiens</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248399" y="3657600"/>
            <a:ext cx="2380259" cy="461665"/>
          </a:xfrm>
          <a:prstGeom prst="rect">
            <a:avLst/>
          </a:prstGeom>
          <a:noFill/>
        </p:spPr>
        <p:txBody>
          <a:bodyPr wrap="square">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Cobumba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a:t>
            </a:r>
            <a:r>
              <a:rPr lang="en-US" sz="2400" b="1" dirty="0" err="1" smtClean="0">
                <a:solidFill>
                  <a:srgbClr val="FF0000"/>
                </a:solidFill>
                <a:latin typeface="Times New Roman" panose="02020603050405020304" pitchFamily="18" charset="0"/>
                <a:cs typeface="Times New Roman" panose="02020603050405020304" pitchFamily="18" charset="0"/>
              </a:rPr>
              <a:t>ivia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324600" y="4796298"/>
            <a:ext cx="2380259" cy="461665"/>
          </a:xfrm>
          <a:prstGeom prst="rect">
            <a:avLst/>
          </a:prstGeom>
          <a:noFill/>
        </p:spPr>
        <p:txBody>
          <a:bodyPr wrap="square">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Magnolia alba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347085" y="5791200"/>
            <a:ext cx="2380259" cy="461665"/>
          </a:xfrm>
          <a:prstGeom prst="rect">
            <a:avLst/>
          </a:prstGeom>
          <a:noFill/>
        </p:spPr>
        <p:txBody>
          <a:bodyPr wrap="square">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Zea</a:t>
            </a:r>
            <a:r>
              <a:rPr lang="en-US" sz="2400" b="1" dirty="0" smtClean="0">
                <a:solidFill>
                  <a:srgbClr val="FF0000"/>
                </a:solidFill>
                <a:latin typeface="Times New Roman" panose="02020603050405020304" pitchFamily="18" charset="0"/>
                <a:cs typeface="Times New Roman" panose="02020603050405020304" pitchFamily="18" charset="0"/>
              </a:rPr>
              <a:t> mays</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14400" y="304800"/>
            <a:ext cx="6019799" cy="830997"/>
          </a:xfrm>
          <a:prstGeom prst="rect">
            <a:avLst/>
          </a:prstGeom>
          <a:solidFill>
            <a:srgbClr val="FFFFFF"/>
          </a:solidFill>
        </p:spPr>
        <p:txBody>
          <a:bodyPr wrap="square">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gọi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khoa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tin: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21" presetClass="entr" presetSubtype="1" fill="hold" nodeType="withEffect">
                                  <p:stCondLst>
                                    <p:cond delay="0"/>
                                  </p:stCondLst>
                                  <p:childTnLst>
                                    <p:set>
                                      <p:cBhvr>
                                        <p:cTn id="13" dur="1" fill="hold">
                                          <p:stCondLst>
                                            <p:cond delay="0"/>
                                          </p:stCondLst>
                                        </p:cTn>
                                        <p:tgtEl>
                                          <p:spTgt spid="24579"/>
                                        </p:tgtEl>
                                        <p:attrNameLst>
                                          <p:attrName>style.visibility</p:attrName>
                                        </p:attrNameLst>
                                      </p:cBhvr>
                                      <p:to>
                                        <p:strVal val="visible"/>
                                      </p:to>
                                    </p:set>
                                    <p:animEffect transition="in" filter="wheel(1)">
                                      <p:cBhvr>
                                        <p:cTn id="14" dur="2000"/>
                                        <p:tgtEl>
                                          <p:spTgt spid="24579"/>
                                        </p:tgtEl>
                                      </p:cBhvr>
                                    </p:animEffect>
                                  </p:childTnLst>
                                </p:cTn>
                              </p:par>
                              <p:par>
                                <p:cTn id="15" presetID="21" presetClass="entr" presetSubtype="1"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heel(1)">
                                      <p:cBhvr>
                                        <p:cTn id="17" dur="2000"/>
                                        <p:tgtEl>
                                          <p:spTgt spid="24580"/>
                                        </p:tgtEl>
                                      </p:cBhvr>
                                    </p:animEffect>
                                  </p:childTnLst>
                                </p:cTn>
                              </p:par>
                              <p:par>
                                <p:cTn id="18" presetID="21" presetClass="entr" presetSubtype="1" fill="hold" nodeType="withEffect">
                                  <p:stCondLst>
                                    <p:cond delay="0"/>
                                  </p:stCondLst>
                                  <p:childTnLst>
                                    <p:set>
                                      <p:cBhvr>
                                        <p:cTn id="19" dur="1" fill="hold">
                                          <p:stCondLst>
                                            <p:cond delay="0"/>
                                          </p:stCondLst>
                                        </p:cTn>
                                        <p:tgtEl>
                                          <p:spTgt spid="24581"/>
                                        </p:tgtEl>
                                        <p:attrNameLst>
                                          <p:attrName>style.visibility</p:attrName>
                                        </p:attrNameLst>
                                      </p:cBhvr>
                                      <p:to>
                                        <p:strVal val="visible"/>
                                      </p:to>
                                    </p:set>
                                    <p:animEffect transition="in" filter="wheel(1)">
                                      <p:cBhvr>
                                        <p:cTn id="20" dur="2000"/>
                                        <p:tgtEl>
                                          <p:spTgt spid="24581"/>
                                        </p:tgtEl>
                                      </p:cBhvr>
                                    </p:animEffect>
                                  </p:childTnLst>
                                </p:cTn>
                              </p:par>
                              <p:par>
                                <p:cTn id="21" presetID="21" presetClass="entr" presetSubtype="1" fill="hold" nodeType="withEffect">
                                  <p:stCondLst>
                                    <p:cond delay="0"/>
                                  </p:stCondLst>
                                  <p:childTnLst>
                                    <p:set>
                                      <p:cBhvr>
                                        <p:cTn id="22" dur="1" fill="hold">
                                          <p:stCondLst>
                                            <p:cond delay="0"/>
                                          </p:stCondLst>
                                        </p:cTn>
                                        <p:tgtEl>
                                          <p:spTgt spid="24582"/>
                                        </p:tgtEl>
                                        <p:attrNameLst>
                                          <p:attrName>style.visibility</p:attrName>
                                        </p:attrNameLst>
                                      </p:cBhvr>
                                      <p:to>
                                        <p:strVal val="visible"/>
                                      </p:to>
                                    </p:set>
                                    <p:animEffect transition="in" filter="wheel(1)">
                                      <p:cBhvr>
                                        <p:cTn id="23" dur="2000"/>
                                        <p:tgtEl>
                                          <p:spTgt spid="2458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1026" name="Picture 2" descr="C:\Users\USER\Desktop\cac-nha-sach-lon-ha-noi-thumbn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932682"/>
            <a:ext cx="41910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hieu-sach-nha-sach-lon-nhat-thanh-pho-ho-chi-minh-3521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12" y="1175955"/>
            <a:ext cx="4209288" cy="2709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4-nha-sach-dep-me-ly-o-li-ca-ngay-khong-biet-chan-o-sai-gon-ivivu-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376" y="1105852"/>
            <a:ext cx="4440936" cy="548544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2"/>
          <p:cNvSpPr>
            <a:spLocks noGrp="1" noChangeArrowheads="1"/>
          </p:cNvSpPr>
          <p:nvPr>
            <p:ph type="title"/>
          </p:nvPr>
        </p:nvSpPr>
        <p:spPr>
          <a:xfrm>
            <a:off x="457200" y="238125"/>
            <a:ext cx="7239000" cy="868363"/>
          </a:xfrm>
        </p:spPr>
        <p:txBody>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Hình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ảnh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một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số</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sách</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031" name="Picture 7" descr="C:\Users\USER\Desktop\277448a877a33e8d0efc778025291c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456" y="4058420"/>
            <a:ext cx="496443" cy="8016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3333" y="4495800"/>
            <a:ext cx="3457766" cy="1384995"/>
          </a:xfrm>
          <a:prstGeom prst="rect">
            <a:avLst/>
          </a:prstGeom>
          <a:noFill/>
        </p:spPr>
        <p:txBody>
          <a:bodyPr wrap="square" rtlCol="0">
            <a:spAutoFit/>
          </a:bodyPr>
          <a:lstStyle/>
          <a:p>
            <a:r>
              <a:rPr lang="en-US" sz="2800" b="1" dirty="0" err="1" smtClean="0">
                <a:solidFill>
                  <a:srgbClr val="CC3300"/>
                </a:solidFill>
                <a:latin typeface="Times New Roman" panose="02020603050405020304" pitchFamily="18" charset="0"/>
                <a:cs typeface="Times New Roman" panose="02020603050405020304" pitchFamily="18" charset="0"/>
              </a:rPr>
              <a:t>Em</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thấy</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sách</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trong</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nhà</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sách</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được</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sắp</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xếp</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như</a:t>
            </a:r>
            <a:r>
              <a:rPr lang="en-US" sz="2800" b="1" dirty="0" smtClean="0">
                <a:solidFill>
                  <a:srgbClr val="CC3300"/>
                </a:solidFill>
                <a:latin typeface="Times New Roman" panose="02020603050405020304" pitchFamily="18" charset="0"/>
                <a:cs typeface="Times New Roman" panose="02020603050405020304" pitchFamily="18" charset="0"/>
              </a:rPr>
              <a:t> </a:t>
            </a:r>
            <a:r>
              <a:rPr lang="en-US" sz="2800" b="1" dirty="0" err="1" smtClean="0">
                <a:solidFill>
                  <a:srgbClr val="CC3300"/>
                </a:solidFill>
                <a:latin typeface="Times New Roman" panose="02020603050405020304" pitchFamily="18" charset="0"/>
                <a:cs typeface="Times New Roman" panose="02020603050405020304" pitchFamily="18" charset="0"/>
              </a:rPr>
              <a:t>nào</a:t>
            </a:r>
            <a:r>
              <a:rPr lang="en-US" sz="2800" b="1" dirty="0" smtClean="0">
                <a:solidFill>
                  <a:srgbClr val="CC3300"/>
                </a:solidFill>
                <a:latin typeface="Times New Roman" panose="02020603050405020304" pitchFamily="18" charset="0"/>
                <a:cs typeface="Times New Roman" panose="02020603050405020304" pitchFamily="18" charset="0"/>
              </a:rPr>
              <a:t>?</a:t>
            </a:r>
            <a:endParaRPr lang="en-US" sz="2800" b="1" dirty="0">
              <a:solidFill>
                <a:srgbClr val="CC33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650557" y="4226206"/>
            <a:ext cx="3457766" cy="1384995"/>
          </a:xfrm>
          <a:prstGeom prst="rect">
            <a:avLst/>
          </a:prstGeom>
          <a:noFill/>
        </p:spPr>
        <p:txBody>
          <a:bodyPr wrap="square" rtlCol="0">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Vậy</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vật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có</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được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phân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loại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không</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2000"/>
                                        <p:tgtEl>
                                          <p:spTgt spid="4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circle(in)">
                                      <p:cBhvr>
                                        <p:cTn id="11" dur="2000"/>
                                        <p:tgtEl>
                                          <p:spTgt spid="1029"/>
                                        </p:tgtEl>
                                      </p:cBhvr>
                                    </p:animEffect>
                                  </p:childTnLst>
                                </p:cTn>
                              </p:par>
                              <p:par>
                                <p:cTn id="12" presetID="6" presetClass="entr" presetSubtype="16"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par>
                                <p:cTn id="15" presetID="6"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nodeType="clickEffect">
                                  <p:stCondLst>
                                    <p:cond delay="0"/>
                                  </p:stCondLst>
                                  <p:childTnLst>
                                    <p:animEffect transition="out" filter="wheel(1)">
                                      <p:cBhvr>
                                        <p:cTn id="21" dur="2000"/>
                                        <p:tgtEl>
                                          <p:spTgt spid="1026"/>
                                        </p:tgtEl>
                                      </p:cBhvr>
                                    </p:animEffect>
                                    <p:set>
                                      <p:cBhvr>
                                        <p:cTn id="22" dur="1" fill="hold">
                                          <p:stCondLst>
                                            <p:cond delay="1999"/>
                                          </p:stCondLst>
                                        </p:cTn>
                                        <p:tgtEl>
                                          <p:spTgt spid="1026"/>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6" presetClass="entr" presetSubtype="16" fill="hold"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circle(in)">
                                      <p:cBhvr>
                                        <p:cTn id="28" dur="2000"/>
                                        <p:tgtEl>
                                          <p:spTgt spid="10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1" nodeType="clickEffect">
                                  <p:stCondLst>
                                    <p:cond delay="0"/>
                                  </p:stCondLst>
                                  <p:childTnLst>
                                    <p:animEffect transition="out" filter="circle(out)">
                                      <p:cBhvr>
                                        <p:cTn id="32" dur="2000"/>
                                        <p:tgtEl>
                                          <p:spTgt spid="3"/>
                                        </p:tgtEl>
                                      </p:cBhvr>
                                    </p:animEffect>
                                    <p:set>
                                      <p:cBhvr>
                                        <p:cTn id="33" dur="1" fill="hold">
                                          <p:stCondLst>
                                            <p:cond delay="1999"/>
                                          </p:stCondLst>
                                        </p:cTn>
                                        <p:tgtEl>
                                          <p:spTgt spid="3"/>
                                        </p:tgtEl>
                                        <p:attrNameLst>
                                          <p:attrName>style.visibility</p:attrName>
                                        </p:attrNameLst>
                                      </p:cBhvr>
                                      <p:to>
                                        <p:strVal val="hidden"/>
                                      </p:to>
                                    </p:set>
                                  </p:childTnLst>
                                </p:cTn>
                              </p:par>
                              <p:par>
                                <p:cTn id="34" presetID="6" presetClass="entr" presetSubtype="16"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circle(in)">
                                      <p:cBhvr>
                                        <p:cTn id="3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3" grpId="1"/>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Grp="1" noChangeArrowheads="1"/>
          </p:cNvSpPr>
          <p:nvPr>
            <p:ph type="title"/>
          </p:nvPr>
        </p:nvSpPr>
        <p:spPr>
          <a:xfrm>
            <a:off x="723901" y="243157"/>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37352" y="1351627"/>
            <a:ext cx="6248400" cy="523220"/>
          </a:xfrm>
          <a:prstGeom prst="rect">
            <a:avLst/>
          </a:prstGeom>
          <a:noFill/>
        </p:spPr>
        <p:txBody>
          <a:bodyPr wrap="square">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5602" name="Picture 2" descr="C:\Users\USER\Desktop\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2123255"/>
            <a:ext cx="990600" cy="724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19201" y="2123255"/>
            <a:ext cx="6248400" cy="1200329"/>
          </a:xfrm>
          <a:prstGeom prst="rect">
            <a:avLst/>
          </a:prstGeom>
          <a:noFill/>
        </p:spPr>
        <p:txBody>
          <a:bodyPr wrap="square">
            <a:spAutoFit/>
          </a:bodyPr>
          <a:lstStyle/>
          <a:p>
            <a:pPr algn="just"/>
            <a:r>
              <a:rPr lang="en-US" sz="2400" b="1" dirty="0" err="1" smtClean="0">
                <a:solidFill>
                  <a:srgbClr val="0000FF"/>
                </a:solidFill>
                <a:latin typeface="Times New Roman" panose="02020603050405020304" pitchFamily="18" charset="0"/>
                <a:cs typeface="Times New Roman" panose="02020603050405020304" pitchFamily="18" charset="0"/>
              </a:rPr>
              <a:t>Giới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bậc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cao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nhất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bao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gồm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nhóm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có</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chung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đặc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điểm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nhất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định</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93" y="1191556"/>
            <a:ext cx="7425548" cy="516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bwMode="auto">
          <a:xfrm rot="931422">
            <a:off x="5551758" y="3543252"/>
            <a:ext cx="3536408" cy="2398836"/>
          </a:xfrm>
          <a:prstGeom prst="cloudCallout">
            <a:avLst>
              <a:gd name="adj1" fmla="val -7634"/>
              <a:gd name="adj2" fmla="val 79881"/>
            </a:avLst>
          </a:prstGeom>
          <a:gradFill>
            <a:gsLst>
              <a:gs pos="0">
                <a:srgbClr val="FFFF00"/>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952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a:xfrm rot="225947">
            <a:off x="6378505" y="4079924"/>
            <a:ext cx="2318112" cy="830997"/>
          </a:xfrm>
          <a:prstGeom prst="rect">
            <a:avLst/>
          </a:prstGeom>
          <a:noFill/>
        </p:spPr>
        <p:txBody>
          <a:bodyPr wrap="square">
            <a:spAutoFit/>
          </a:bodyPr>
          <a:lstStyle/>
          <a:p>
            <a:pPr algn="l"/>
            <a:r>
              <a:rPr lang="en-US" sz="2400" b="1" dirty="0" err="1" smtClean="0">
                <a:solidFill>
                  <a:srgbClr val="008000"/>
                </a:solidFill>
                <a:latin typeface="Times New Roman" panose="02020603050405020304" pitchFamily="18" charset="0"/>
                <a:cs typeface="Times New Roman" panose="02020603050405020304" pitchFamily="18" charset="0"/>
              </a:rPr>
              <a:t>Sinh</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vật</a:t>
            </a:r>
            <a:r>
              <a:rPr lang="en-US" sz="2400" b="1" dirty="0" smtClean="0">
                <a:solidFill>
                  <a:srgbClr val="008000"/>
                </a:solidFill>
                <a:latin typeface="Times New Roman" panose="02020603050405020304" pitchFamily="18" charset="0"/>
                <a:cs typeface="Times New Roman" panose="02020603050405020304" pitchFamily="18" charset="0"/>
              </a:rPr>
              <a:t> chia </a:t>
            </a:r>
            <a:r>
              <a:rPr lang="en-US" sz="2400" b="1" dirty="0" err="1" smtClean="0">
                <a:solidFill>
                  <a:srgbClr val="008000"/>
                </a:solidFill>
                <a:latin typeface="Times New Roman" panose="02020603050405020304" pitchFamily="18" charset="0"/>
                <a:cs typeface="Times New Roman" panose="02020603050405020304" pitchFamily="18" charset="0"/>
              </a:rPr>
              <a:t>làm</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mấy</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giới</a:t>
            </a:r>
            <a:r>
              <a:rPr lang="en-US" sz="2400" b="1" dirty="0" smtClean="0">
                <a:solidFill>
                  <a:srgbClr val="008000"/>
                </a:solidFill>
                <a:latin typeface="Times New Roman" panose="02020603050405020304" pitchFamily="18" charset="0"/>
                <a:cs typeface="Times New Roman" panose="02020603050405020304" pitchFamily="18" charset="0"/>
              </a:rPr>
              <a:t>?</a:t>
            </a:r>
            <a:endParaRPr lang="en-US" sz="2400" b="1" dirty="0">
              <a:solidFill>
                <a:srgbClr val="008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058704" y="3900554"/>
            <a:ext cx="2533921" cy="1569660"/>
          </a:xfrm>
          <a:prstGeom prst="rect">
            <a:avLst/>
          </a:prstGeom>
          <a:noFill/>
        </p:spPr>
        <p:txBody>
          <a:bodyPr wrap="square">
            <a:spAutoFit/>
          </a:bodyPr>
          <a:lstStyle/>
          <a:p>
            <a:pPr algn="just"/>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phân</a:t>
            </a:r>
            <a:r>
              <a:rPr lang="en-US" sz="2400" b="1" dirty="0" smtClean="0">
                <a:solidFill>
                  <a:srgbClr val="FF0000"/>
                </a:solidFill>
                <a:latin typeface="Times New Roman" panose="02020603050405020304" pitchFamily="18" charset="0"/>
                <a:cs typeface="Times New Roman" panose="02020603050405020304" pitchFamily="18" charset="0"/>
              </a:rPr>
              <a:t> chia 5 </a:t>
            </a:r>
            <a:r>
              <a:rPr lang="en-US" sz="2400" b="1" dirty="0" err="1" smtClean="0">
                <a:solidFill>
                  <a:srgbClr val="FF0000"/>
                </a:solidFill>
                <a:latin typeface="Times New Roman" panose="02020603050405020304" pitchFamily="18" charset="0"/>
                <a:cs typeface="Times New Roman" panose="02020603050405020304" pitchFamily="18" charset="0"/>
              </a:rPr>
              <a:t>giới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dựa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nhứng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chí</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2" name="Picture 5" descr="C:\Users\USER\Desktop\download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87" y="3776132"/>
            <a:ext cx="761999" cy="3634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647780" y="3508660"/>
            <a:ext cx="3352799" cy="1676400"/>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28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6" presetClass="entr" presetSubtype="16" fill="hold" grpId="0" nodeType="withEffect">
                                  <p:stCondLst>
                                    <p:cond delay="10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6" presetClass="entr" presetSubtype="16" fill="hold" nodeType="withEffect">
                                  <p:stCondLst>
                                    <p:cond delay="0"/>
                                  </p:stCondLst>
                                  <p:childTnLst>
                                    <p:set>
                                      <p:cBhvr>
                                        <p:cTn id="21" dur="1" fill="hold">
                                          <p:stCondLst>
                                            <p:cond delay="0"/>
                                          </p:stCondLst>
                                        </p:cTn>
                                        <p:tgtEl>
                                          <p:spTgt spid="25602"/>
                                        </p:tgtEl>
                                        <p:attrNameLst>
                                          <p:attrName>style.visibility</p:attrName>
                                        </p:attrNameLst>
                                      </p:cBhvr>
                                      <p:to>
                                        <p:strVal val="visible"/>
                                      </p:to>
                                    </p:set>
                                    <p:animEffect transition="in" filter="circle(in)">
                                      <p:cBhvr>
                                        <p:cTn id="22" dur="2000"/>
                                        <p:tgtEl>
                                          <p:spTgt spid="25602"/>
                                        </p:tgtEl>
                                      </p:cBhvr>
                                    </p:animEffect>
                                  </p:childTnLst>
                                </p:cTn>
                              </p:par>
                              <p:par>
                                <p:cTn id="23" presetID="6" presetClass="entr" presetSubtype="16" fill="hold" grpId="0" nodeType="withEffect">
                                  <p:stCondLst>
                                    <p:cond delay="10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6" presetClass="entr" presetSubtype="16" fill="hold" nodeType="withEffect">
                                  <p:stCondLst>
                                    <p:cond delay="0"/>
                                  </p:stCondLst>
                                  <p:childTnLst>
                                    <p:set>
                                      <p:cBhvr>
                                        <p:cTn id="32" dur="1" fill="hold">
                                          <p:stCondLst>
                                            <p:cond delay="0"/>
                                          </p:stCondLst>
                                        </p:cTn>
                                        <p:tgtEl>
                                          <p:spTgt spid="25604"/>
                                        </p:tgtEl>
                                        <p:attrNameLst>
                                          <p:attrName>style.visibility</p:attrName>
                                        </p:attrNameLst>
                                      </p:cBhvr>
                                      <p:to>
                                        <p:strVal val="visible"/>
                                      </p:to>
                                    </p:set>
                                    <p:animEffect transition="in" filter="circle(in)">
                                      <p:cBhvr>
                                        <p:cTn id="33" dur="2000"/>
                                        <p:tgtEl>
                                          <p:spTgt spid="2560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in)">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ircle(in)">
                                      <p:cBhvr>
                                        <p:cTn id="54" dur="2000"/>
                                        <p:tgtEl>
                                          <p:spTgt spid="11"/>
                                        </p:tgtEl>
                                      </p:cBhvr>
                                    </p:animEffect>
                                  </p:childTnLst>
                                </p:cTn>
                              </p:par>
                              <p:par>
                                <p:cTn id="55" presetID="6" presetClass="exit" presetSubtype="32" fill="hold" grpId="1" nodeType="withEffect">
                                  <p:stCondLst>
                                    <p:cond delay="0"/>
                                  </p:stCondLst>
                                  <p:childTnLst>
                                    <p:animEffect transition="out" filter="circle(out)">
                                      <p:cBhvr>
                                        <p:cTn id="56" dur="2000"/>
                                        <p:tgtEl>
                                          <p:spTgt spid="10"/>
                                        </p:tgtEl>
                                      </p:cBhvr>
                                    </p:animEffect>
                                    <p:set>
                                      <p:cBhvr>
                                        <p:cTn id="5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6" grpId="0"/>
      <p:bldP spid="6" grpId="1"/>
      <p:bldP spid="9" grpId="0" animBg="1"/>
      <p:bldP spid="10" grpId="0"/>
      <p:bldP spid="10" grpId="1"/>
      <p:bldP spid="11"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715000" cy="420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762000" y="228600"/>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circle(in)">
                                      <p:cBhvr>
                                        <p:cTn id="7" dur="2000"/>
                                        <p:tgtEl>
                                          <p:spTgt spid="2662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
                                        </p:tgtEl>
                                        <p:attrNameLst>
                                          <p:attrName>ppt_y</p:attrName>
                                        </p:attrNameLst>
                                      </p:cBhvr>
                                      <p:tavLst>
                                        <p:tav tm="0">
                                          <p:val>
                                            <p:strVal val="#ppt_y"/>
                                          </p:val>
                                        </p:tav>
                                        <p:tav tm="100000">
                                          <p:val>
                                            <p:strVal val="#ppt_y"/>
                                          </p:val>
                                        </p:tav>
                                      </p:tavLst>
                                    </p:anim>
                                    <p:anim calcmode="lin" valueType="num">
                                      <p:cBhvr>
                                        <p:cTn id="1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5917388"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457200" y="228600"/>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circle(in)">
                                      <p:cBhvr>
                                        <p:cTn id="7" dur="2000"/>
                                        <p:tgtEl>
                                          <p:spTgt spid="27650"/>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
                                        </p:tgtEl>
                                        <p:attrNameLst>
                                          <p:attrName>ppt_y</p:attrName>
                                        </p:attrNameLst>
                                      </p:cBhvr>
                                      <p:tavLst>
                                        <p:tav tm="0">
                                          <p:val>
                                            <p:strVal val="#ppt_y"/>
                                          </p:val>
                                        </p:tav>
                                        <p:tav tm="100000">
                                          <p:val>
                                            <p:strVal val="#ppt_y"/>
                                          </p:val>
                                        </p:tav>
                                      </p:tavLst>
                                    </p:anim>
                                    <p:anim calcmode="lin" valueType="num">
                                      <p:cBhvr>
                                        <p:cTn id="1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008688" cy="450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838200" y="205317"/>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ircle(in)">
                                      <p:cBhvr>
                                        <p:cTn id="7" dur="2000"/>
                                        <p:tgtEl>
                                          <p:spTgt spid="2867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
                                        </p:tgtEl>
                                        <p:attrNameLst>
                                          <p:attrName>ppt_y</p:attrName>
                                        </p:attrNameLst>
                                      </p:cBhvr>
                                      <p:tavLst>
                                        <p:tav tm="0">
                                          <p:val>
                                            <p:strVal val="#ppt_y"/>
                                          </p:val>
                                        </p:tav>
                                        <p:tav tm="100000">
                                          <p:val>
                                            <p:strVal val="#ppt_y"/>
                                          </p:val>
                                        </p:tav>
                                      </p:tavLst>
                                    </p:anim>
                                    <p:anim calcmode="lin" valueType="num">
                                      <p:cBhvr>
                                        <p:cTn id="1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751624"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81000" y="214428"/>
            <a:ext cx="9035055" cy="86570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heel(1)">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47800"/>
            <a:ext cx="7142163"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723901" y="243157"/>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heel(1)">
                                      <p:cBhvr>
                                        <p:cTn id="7" dur="2000"/>
                                        <p:tgtEl>
                                          <p:spTgt spid="30722"/>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
                                        </p:tgtEl>
                                        <p:attrNameLst>
                                          <p:attrName>ppt_y</p:attrName>
                                        </p:attrNameLst>
                                      </p:cBhvr>
                                      <p:tavLst>
                                        <p:tav tm="0">
                                          <p:val>
                                            <p:strVal val="#ppt_y"/>
                                          </p:val>
                                        </p:tav>
                                        <p:tav tm="100000">
                                          <p:val>
                                            <p:strVal val="#ppt_y"/>
                                          </p:val>
                                        </p:tav>
                                      </p:tavLst>
                                    </p:anim>
                                    <p:anim calcmode="lin" valueType="num">
                                      <p:cBhvr>
                                        <p:cTn id="1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8458200" cy="326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3901" y="1260485"/>
            <a:ext cx="6934200" cy="830997"/>
          </a:xfrm>
          <a:prstGeom prst="rect">
            <a:avLst/>
          </a:prstGeom>
          <a:noFill/>
        </p:spPr>
        <p:txBody>
          <a:bodyPr wrap="square">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định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bằng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thành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bảng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2"/>
          <p:cNvSpPr>
            <a:spLocks noGrp="1" noChangeArrowheads="1"/>
          </p:cNvSpPr>
          <p:nvPr>
            <p:ph type="title"/>
          </p:nvPr>
        </p:nvSpPr>
        <p:spPr>
          <a:xfrm>
            <a:off x="723901" y="243157"/>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circle(in)">
                                      <p:cBhvr>
                                        <p:cTn id="12" dur="2000"/>
                                        <p:tgtEl>
                                          <p:spTgt spid="31746"/>
                                        </p:tgtEl>
                                      </p:cBhvr>
                                    </p:animEffect>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600200" y="368793"/>
            <a:ext cx="5105400" cy="868363"/>
          </a:xfrm>
          <a:prstGeom prst="rect">
            <a:avLst/>
          </a:prstGeom>
          <a:noFill/>
          <a:ln>
            <a:noFill/>
          </a:ln>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800" kern="0" dirty="0" smtClean="0">
                <a:solidFill>
                  <a:srgbClr val="FF0000"/>
                </a:solidFill>
                <a:latin typeface="Times New Roman" panose="02020603050405020304" pitchFamily="18" charset="0"/>
                <a:cs typeface="Times New Roman" panose="02020603050405020304" pitchFamily="18" charset="0"/>
              </a:rPr>
              <a:t>3. </a:t>
            </a:r>
            <a:r>
              <a:rPr lang="en-US" sz="2800" kern="0" dirty="0" err="1" smtClean="0">
                <a:solidFill>
                  <a:srgbClr val="FF0000"/>
                </a:solidFill>
                <a:latin typeface="Times New Roman" panose="02020603050405020304" pitchFamily="18" charset="0"/>
                <a:cs typeface="Times New Roman" panose="02020603050405020304" pitchFamily="18" charset="0"/>
              </a:rPr>
              <a:t>Các</a:t>
            </a:r>
            <a:r>
              <a:rPr lang="en-US" sz="2800" kern="0" dirty="0" smtClean="0">
                <a:solidFill>
                  <a:srgbClr val="FF0000"/>
                </a:solidFill>
                <a:latin typeface="Times New Roman" panose="02020603050405020304" pitchFamily="18" charset="0"/>
                <a:cs typeface="Times New Roman" panose="02020603050405020304" pitchFamily="18" charset="0"/>
              </a:rPr>
              <a:t> </a:t>
            </a:r>
            <a:r>
              <a:rPr lang="en-US" sz="2800" kern="0" dirty="0" err="1" smtClean="0">
                <a:solidFill>
                  <a:srgbClr val="FF0000"/>
                </a:solidFill>
                <a:latin typeface="Times New Roman" panose="02020603050405020304" pitchFamily="18" charset="0"/>
                <a:cs typeface="Times New Roman" panose="02020603050405020304" pitchFamily="18" charset="0"/>
              </a:rPr>
              <a:t>giới</a:t>
            </a:r>
            <a:r>
              <a:rPr lang="en-US" sz="2800" kern="0" dirty="0" smtClean="0">
                <a:solidFill>
                  <a:srgbClr val="FF0000"/>
                </a:solidFill>
                <a:latin typeface="Times New Roman" panose="02020603050405020304" pitchFamily="18" charset="0"/>
                <a:cs typeface="Times New Roman" panose="02020603050405020304" pitchFamily="18" charset="0"/>
              </a:rPr>
              <a:t> </a:t>
            </a:r>
            <a:r>
              <a:rPr lang="en-US" sz="2800" kern="0" dirty="0" err="1" smtClean="0">
                <a:solidFill>
                  <a:srgbClr val="FF0000"/>
                </a:solidFill>
                <a:latin typeface="Times New Roman" panose="02020603050405020304" pitchFamily="18" charset="0"/>
                <a:cs typeface="Times New Roman" panose="02020603050405020304" pitchFamily="18" charset="0"/>
              </a:rPr>
              <a:t>sinh</a:t>
            </a:r>
            <a:r>
              <a:rPr lang="en-US" sz="2800" kern="0" dirty="0" smtClean="0">
                <a:solidFill>
                  <a:srgbClr val="FF0000"/>
                </a:solidFill>
                <a:latin typeface="Times New Roman" panose="02020603050405020304" pitchFamily="18" charset="0"/>
                <a:cs typeface="Times New Roman" panose="02020603050405020304" pitchFamily="18" charset="0"/>
              </a:rPr>
              <a:t> </a:t>
            </a:r>
            <a:r>
              <a:rPr lang="en-US" sz="2800" kern="0" dirty="0" err="1" smtClean="0">
                <a:solidFill>
                  <a:srgbClr val="FF0000"/>
                </a:solidFill>
                <a:latin typeface="Times New Roman" panose="02020603050405020304" pitchFamily="18" charset="0"/>
                <a:cs typeface="Times New Roman" panose="02020603050405020304" pitchFamily="18" charset="0"/>
              </a:rPr>
              <a:t>vật</a:t>
            </a:r>
            <a:endParaRPr lang="en-US" sz="2800" kern="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38200" y="1752600"/>
            <a:ext cx="8153400" cy="1384995"/>
          </a:xfrm>
          <a:prstGeom prst="rect">
            <a:avLst/>
          </a:prstGeom>
          <a:noFill/>
        </p:spPr>
        <p:txBody>
          <a:bodyPr wrap="square" rtlCol="0">
            <a:spAutoFit/>
          </a:bodyPr>
          <a:lstStyle/>
          <a:p>
            <a:pPr algn="l"/>
            <a:r>
              <a:rPr lang="en-US" sz="2800" b="1" dirty="0" smtClean="0">
                <a:solidFill>
                  <a:srgbClr val="0000FF"/>
                </a:solidFill>
                <a:latin typeface="Times New Roman" panose="02020603050405020304" pitchFamily="18" charset="0"/>
                <a:cs typeface="Times New Roman" panose="02020603050405020304" pitchFamily="18" charset="0"/>
              </a:rPr>
              <a:t>- Theo Whittaker, 1969, </a:t>
            </a:r>
            <a:r>
              <a:rPr lang="en-US" sz="2800" b="1" dirty="0" err="1" smtClean="0">
                <a:solidFill>
                  <a:srgbClr val="0000FF"/>
                </a:solidFill>
                <a:latin typeface="Times New Roman" panose="02020603050405020304" pitchFamily="18" charset="0"/>
                <a:cs typeface="Times New Roman" panose="02020603050405020304" pitchFamily="18" charset="0"/>
              </a:rPr>
              <a:t>thế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giới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sống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được</a:t>
            </a:r>
            <a:r>
              <a:rPr lang="en-US" sz="2800" b="1" dirty="0" smtClean="0">
                <a:solidFill>
                  <a:srgbClr val="0000FF"/>
                </a:solidFill>
                <a:latin typeface="Times New Roman" panose="02020603050405020304" pitchFamily="18" charset="0"/>
                <a:cs typeface="Times New Roman" panose="02020603050405020304" pitchFamily="18" charset="0"/>
              </a:rPr>
              <a:t> chia </a:t>
            </a:r>
            <a:r>
              <a:rPr lang="en-US" sz="2800" b="1" dirty="0" err="1" smtClean="0">
                <a:solidFill>
                  <a:srgbClr val="0000FF"/>
                </a:solidFill>
                <a:latin typeface="Times New Roman" panose="02020603050405020304" pitchFamily="18" charset="0"/>
                <a:cs typeface="Times New Roman" panose="02020603050405020304" pitchFamily="18" charset="0"/>
              </a:rPr>
              <a:t>thành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năm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giới</a:t>
            </a:r>
            <a:r>
              <a:rPr lang="en-US" sz="2800" b="1" dirty="0" smtClean="0">
                <a:solidFill>
                  <a:srgbClr val="0000FF"/>
                </a:solidFill>
                <a:latin typeface="Times New Roman" panose="02020603050405020304" pitchFamily="18" charset="0"/>
                <a:cs typeface="Times New Roman" panose="02020603050405020304" pitchFamily="18" charset="0"/>
              </a:rPr>
              <a:t> : </a:t>
            </a:r>
            <a:r>
              <a:rPr lang="en-US" sz="2800" b="1" dirty="0" err="1" smtClean="0">
                <a:solidFill>
                  <a:srgbClr val="0000FF"/>
                </a:solidFill>
                <a:latin typeface="Times New Roman" panose="02020603050405020304" pitchFamily="18" charset="0"/>
                <a:cs typeface="Times New Roman" panose="02020603050405020304" pitchFamily="18" charset="0"/>
              </a:rPr>
              <a:t>Khởi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t>
            </a:r>
            <a:r>
              <a:rPr lang="en-US" sz="2800" b="1" dirty="0" err="1" smtClean="0">
                <a:solidFill>
                  <a:srgbClr val="0000FF"/>
                </a:solidFill>
                <a:latin typeface="Times New Roman" panose="02020603050405020304" pitchFamily="18" charset="0"/>
                <a:cs typeface="Times New Roman" panose="02020603050405020304" pitchFamily="18" charset="0"/>
              </a:rPr>
              <a:t>guyên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Nấm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Thực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vật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vật</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5" name="Picture 5" descr="C:\Users\USER\Desktop\download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237144"/>
            <a:ext cx="990600" cy="1131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Grp="1" noChangeArrowheads="1"/>
          </p:cNvSpPr>
          <p:nvPr>
            <p:ph type="title"/>
          </p:nvPr>
        </p:nvSpPr>
        <p:spPr>
          <a:xfrm>
            <a:off x="728662" y="268752"/>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Khóa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lưỡng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858000" y="1457693"/>
            <a:ext cx="1978240" cy="1416666"/>
            <a:chOff x="3350650" y="3643619"/>
            <a:chExt cx="1978240" cy="1416666"/>
          </a:xfrm>
        </p:grpSpPr>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650" y="3643619"/>
              <a:ext cx="1906106" cy="141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52029" y="4648200"/>
              <a:ext cx="1476861" cy="307777"/>
            </a:xfrm>
            <a:prstGeom prst="rect">
              <a:avLst/>
            </a:prstGeom>
            <a:solidFill>
              <a:srgbClr val="FFFFFF"/>
            </a:solidFill>
          </p:spPr>
          <p:txBody>
            <a:bodyPr wrap="square">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Con </a:t>
              </a:r>
              <a:r>
                <a:rPr lang="en-US" sz="1400" b="1" dirty="0" err="1">
                  <a:solidFill>
                    <a:srgbClr val="0000FF"/>
                  </a:solidFill>
                  <a:latin typeface="Times New Roman" panose="02020603050405020304" pitchFamily="18" charset="0"/>
                  <a:cs typeface="Times New Roman" panose="02020603050405020304" pitchFamily="18" charset="0"/>
                </a:rPr>
                <a:t>bọ</a:t>
              </a:r>
              <a:r>
                <a:rPr lang="en-US" sz="1400" b="1" dirty="0">
                  <a:solidFill>
                    <a:srgbClr val="0000FF"/>
                  </a:solidFill>
                  <a:latin typeface="Times New Roman" panose="02020603050405020304" pitchFamily="18" charset="0"/>
                  <a:cs typeface="Times New Roman" panose="02020603050405020304" pitchFamily="18" charset="0"/>
                </a:rPr>
                <a:t> </a:t>
              </a:r>
              <a:r>
                <a:rPr lang="en-US" sz="1400" b="1" dirty="0" err="1" smtClean="0">
                  <a:solidFill>
                    <a:srgbClr val="0000FF"/>
                  </a:solidFill>
                  <a:latin typeface="Times New Roman" panose="02020603050405020304" pitchFamily="18" charset="0"/>
                  <a:cs typeface="Times New Roman" panose="02020603050405020304" pitchFamily="18" charset="0"/>
                </a:rPr>
                <a:t>ngựa</a:t>
              </a:r>
              <a:endParaRPr lang="en-US" sz="1400" b="1" dirty="0">
                <a:solidFill>
                  <a:srgbClr val="0000FF"/>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355465" y="1225685"/>
            <a:ext cx="2119048" cy="1464286"/>
            <a:chOff x="355465" y="1225685"/>
            <a:chExt cx="2119048" cy="1464286"/>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65" y="1225685"/>
              <a:ext cx="2119048" cy="146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60282" y="1363360"/>
              <a:ext cx="967457" cy="307777"/>
            </a:xfrm>
            <a:prstGeom prst="rect">
              <a:avLst/>
            </a:prstGeom>
            <a:solidFill>
              <a:srgbClr val="FFFFFF"/>
            </a:solidFill>
          </p:spPr>
          <p:txBody>
            <a:bodyPr wrap="square">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Con </a:t>
              </a:r>
              <a:r>
                <a:rPr lang="en-US" sz="1400" b="1" dirty="0" err="1">
                  <a:solidFill>
                    <a:srgbClr val="0000FF"/>
                  </a:solidFill>
                  <a:latin typeface="Times New Roman" panose="02020603050405020304" pitchFamily="18" charset="0"/>
                  <a:cs typeface="Times New Roman" panose="02020603050405020304" pitchFamily="18" charset="0"/>
                </a:rPr>
                <a:t>tôm</a:t>
              </a:r>
              <a:endParaRPr lang="en-US" sz="1400" dirty="0">
                <a:solidFill>
                  <a:srgbClr val="0000FF"/>
                </a:solidFill>
              </a:endParaRPr>
            </a:p>
          </p:txBody>
        </p:sp>
      </p:grpSp>
      <p:grpSp>
        <p:nvGrpSpPr>
          <p:cNvPr id="9" name="Group 8"/>
          <p:cNvGrpSpPr/>
          <p:nvPr/>
        </p:nvGrpSpPr>
        <p:grpSpPr>
          <a:xfrm>
            <a:off x="2579331" y="1225685"/>
            <a:ext cx="2500000" cy="1464286"/>
            <a:chOff x="4191000" y="1225685"/>
            <a:chExt cx="2500000" cy="1464286"/>
          </a:xfrm>
        </p:grpSpPr>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225685"/>
              <a:ext cx="2500000" cy="146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218561" y="2382194"/>
              <a:ext cx="860770" cy="307777"/>
            </a:xfrm>
            <a:prstGeom prst="rect">
              <a:avLst/>
            </a:prstGeom>
            <a:solidFill>
              <a:srgbClr val="FFFFFF"/>
            </a:solidFill>
          </p:spPr>
          <p:txBody>
            <a:bodyPr wrap="square">
              <a:spAutoFit/>
            </a:bodyPr>
            <a:lstStyle/>
            <a:p>
              <a:r>
                <a:rPr lang="en-US" sz="1400" b="1" dirty="0">
                  <a:solidFill>
                    <a:srgbClr val="0000FF"/>
                  </a:solidFill>
                  <a:latin typeface="Times New Roman" panose="02020603050405020304" pitchFamily="18" charset="0"/>
                  <a:cs typeface="Times New Roman" panose="02020603050405020304" pitchFamily="18" charset="0"/>
                </a:rPr>
                <a:t>Con </a:t>
              </a:r>
              <a:r>
                <a:rPr lang="en-US" sz="1400" b="1" dirty="0" err="1">
                  <a:solidFill>
                    <a:srgbClr val="0000FF"/>
                  </a:solidFill>
                  <a:latin typeface="Times New Roman" panose="02020603050405020304" pitchFamily="18" charset="0"/>
                  <a:cs typeface="Times New Roman" panose="02020603050405020304" pitchFamily="18" charset="0"/>
                </a:rPr>
                <a:t>cá</a:t>
              </a:r>
              <a:r>
                <a:rPr lang="en-US" sz="1400" b="1" dirty="0">
                  <a:solidFill>
                    <a:srgbClr val="0000FF"/>
                  </a:solidFill>
                  <a:latin typeface="Times New Roman" panose="02020603050405020304" pitchFamily="18" charset="0"/>
                  <a:cs typeface="Times New Roman" panose="02020603050405020304" pitchFamily="18" charset="0"/>
                </a:rPr>
                <a:t> </a:t>
              </a:r>
              <a:endParaRPr lang="en-US" sz="1400" dirty="0">
                <a:solidFill>
                  <a:srgbClr val="0000FF"/>
                </a:solidFill>
              </a:endParaRPr>
            </a:p>
          </p:txBody>
        </p:sp>
      </p:grpSp>
      <p:grpSp>
        <p:nvGrpSpPr>
          <p:cNvPr id="11" name="Group 10"/>
          <p:cNvGrpSpPr/>
          <p:nvPr/>
        </p:nvGrpSpPr>
        <p:grpSpPr>
          <a:xfrm>
            <a:off x="422656" y="2819400"/>
            <a:ext cx="1849456" cy="1450106"/>
            <a:chOff x="503688" y="3610179"/>
            <a:chExt cx="1849456" cy="1450106"/>
          </a:xfrm>
        </p:grpSpPr>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88" y="3610179"/>
              <a:ext cx="1761905" cy="143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04791" y="4752508"/>
              <a:ext cx="1048353" cy="307777"/>
            </a:xfrm>
            <a:prstGeom prst="rect">
              <a:avLst/>
            </a:prstGeom>
            <a:solidFill>
              <a:srgbClr val="FFFFFF"/>
            </a:solidFill>
          </p:spPr>
          <p:txBody>
            <a:bodyPr wrap="square">
              <a:spAutoFit/>
            </a:bodyPr>
            <a:lstStyle/>
            <a:p>
              <a:r>
                <a:rPr lang="en-US" sz="1400" b="1" dirty="0">
                  <a:solidFill>
                    <a:srgbClr val="0000FF"/>
                  </a:solidFill>
                  <a:latin typeface="Times New Roman" panose="02020603050405020304" pitchFamily="18" charset="0"/>
                  <a:cs typeface="Times New Roman" panose="02020603050405020304" pitchFamily="18" charset="0"/>
                </a:rPr>
                <a:t>Con </a:t>
              </a:r>
              <a:r>
                <a:rPr lang="en-US" sz="1400" b="1" dirty="0" err="1">
                  <a:solidFill>
                    <a:srgbClr val="0000FF"/>
                  </a:solidFill>
                  <a:latin typeface="Times New Roman" panose="02020603050405020304" pitchFamily="18" charset="0"/>
                  <a:cs typeface="Times New Roman" panose="02020603050405020304" pitchFamily="18" charset="0"/>
                </a:rPr>
                <a:t>mèo</a:t>
              </a:r>
              <a:r>
                <a:rPr lang="en-US" sz="1400" b="1" dirty="0">
                  <a:solidFill>
                    <a:srgbClr val="0000FF"/>
                  </a:solidFill>
                  <a:latin typeface="Times New Roman" panose="02020603050405020304" pitchFamily="18" charset="0"/>
                  <a:cs typeface="Times New Roman" panose="02020603050405020304" pitchFamily="18" charset="0"/>
                </a:rPr>
                <a:t> </a:t>
              </a:r>
              <a:endParaRPr lang="en-US" sz="1400" dirty="0">
                <a:solidFill>
                  <a:srgbClr val="0000FF"/>
                </a:solidFill>
              </a:endParaRPr>
            </a:p>
          </p:txBody>
        </p:sp>
      </p:grpSp>
      <p:grpSp>
        <p:nvGrpSpPr>
          <p:cNvPr id="13" name="Group 12"/>
          <p:cNvGrpSpPr/>
          <p:nvPr/>
        </p:nvGrpSpPr>
        <p:grpSpPr>
          <a:xfrm>
            <a:off x="5181600" y="1225685"/>
            <a:ext cx="1543046" cy="1730307"/>
            <a:chOff x="1403420" y="4292336"/>
            <a:chExt cx="1543046" cy="1730307"/>
          </a:xfrm>
        </p:grpSpPr>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656" y="4292336"/>
              <a:ext cx="1523810" cy="173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403420" y="5706759"/>
              <a:ext cx="1067111" cy="307777"/>
            </a:xfrm>
            <a:prstGeom prst="rect">
              <a:avLst/>
            </a:prstGeom>
            <a:solidFill>
              <a:srgbClr val="FFFFFF"/>
            </a:solidFill>
          </p:spPr>
          <p:txBody>
            <a:bodyPr wrap="square">
              <a:spAutoFit/>
            </a:bodyPr>
            <a:lstStyle/>
            <a:p>
              <a:r>
                <a:rPr lang="en-US" sz="1400" b="1" dirty="0">
                  <a:solidFill>
                    <a:srgbClr val="0000FF"/>
                  </a:solidFill>
                  <a:latin typeface="Times New Roman" panose="02020603050405020304" pitchFamily="18" charset="0"/>
                  <a:cs typeface="Times New Roman" panose="02020603050405020304" pitchFamily="18" charset="0"/>
                </a:rPr>
                <a:t>Con </a:t>
              </a:r>
              <a:r>
                <a:rPr lang="en-US" sz="1400" b="1" dirty="0" err="1">
                  <a:solidFill>
                    <a:srgbClr val="0000FF"/>
                  </a:solidFill>
                  <a:latin typeface="Times New Roman" panose="02020603050405020304" pitchFamily="18" charset="0"/>
                  <a:cs typeface="Times New Roman" panose="02020603050405020304" pitchFamily="18" charset="0"/>
                </a:rPr>
                <a:t>chim</a:t>
              </a:r>
              <a:endParaRPr lang="en-US" sz="1400" dirty="0">
                <a:solidFill>
                  <a:srgbClr val="0000FF"/>
                </a:solidFill>
              </a:endParaRPr>
            </a:p>
          </p:txBody>
        </p:sp>
      </p:grpSp>
      <p:graphicFrame>
        <p:nvGraphicFramePr>
          <p:cNvPr id="14" name="Table 13"/>
          <p:cNvGraphicFramePr>
            <a:graphicFrameLocks noGrp="1"/>
          </p:cNvGraphicFramePr>
          <p:nvPr/>
        </p:nvGraphicFramePr>
        <p:xfrm>
          <a:off x="1414989" y="4358623"/>
          <a:ext cx="7294102" cy="2278397"/>
        </p:xfrm>
        <a:graphic>
          <a:graphicData uri="http://schemas.openxmlformats.org/drawingml/2006/table">
            <a:tbl>
              <a:tblPr firstRow="1" firstCol="1" bandRow="1">
                <a:tableStyleId>{5C22544A-7EE6-4342-B048-85BDC9FD1C3A}</a:tableStyleId>
              </a:tblPr>
              <a:tblGrid>
                <a:gridCol w="1847606">
                  <a:extLst>
                    <a:ext uri="{9D8B030D-6E8A-4147-A177-3AD203B41FA5}">
                      <a16:colId xmlns:a16="http://schemas.microsoft.com/office/drawing/2014/main" val="20000"/>
                    </a:ext>
                  </a:extLst>
                </a:gridCol>
                <a:gridCol w="895630">
                  <a:extLst>
                    <a:ext uri="{9D8B030D-6E8A-4147-A177-3AD203B41FA5}">
                      <a16:colId xmlns:a16="http://schemas.microsoft.com/office/drawing/2014/main" val="20001"/>
                    </a:ext>
                  </a:extLst>
                </a:gridCol>
                <a:gridCol w="914349">
                  <a:extLst>
                    <a:ext uri="{9D8B030D-6E8A-4147-A177-3AD203B41FA5}">
                      <a16:colId xmlns:a16="http://schemas.microsoft.com/office/drawing/2014/main" val="20002"/>
                    </a:ext>
                  </a:extLst>
                </a:gridCol>
                <a:gridCol w="914349">
                  <a:extLst>
                    <a:ext uri="{9D8B030D-6E8A-4147-A177-3AD203B41FA5}">
                      <a16:colId xmlns:a16="http://schemas.microsoft.com/office/drawing/2014/main" val="20003"/>
                    </a:ext>
                  </a:extLst>
                </a:gridCol>
                <a:gridCol w="914349">
                  <a:extLst>
                    <a:ext uri="{9D8B030D-6E8A-4147-A177-3AD203B41FA5}">
                      <a16:colId xmlns:a16="http://schemas.microsoft.com/office/drawing/2014/main" val="20004"/>
                    </a:ext>
                  </a:extLst>
                </a:gridCol>
                <a:gridCol w="897790">
                  <a:extLst>
                    <a:ext uri="{9D8B030D-6E8A-4147-A177-3AD203B41FA5}">
                      <a16:colId xmlns:a16="http://schemas.microsoft.com/office/drawing/2014/main" val="20005"/>
                    </a:ext>
                  </a:extLst>
                </a:gridCol>
                <a:gridCol w="910029">
                  <a:extLst>
                    <a:ext uri="{9D8B030D-6E8A-4147-A177-3AD203B41FA5}">
                      <a16:colId xmlns:a16="http://schemas.microsoft.com/office/drawing/2014/main" val="20006"/>
                    </a:ext>
                  </a:extLst>
                </a:gridCol>
              </a:tblGrid>
              <a:tr h="293750">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Râu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Cánh</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Càng</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Chân</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Vảy</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Đuôi</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0"/>
                  </a:ext>
                </a:extLst>
              </a:tr>
              <a:tr h="293750">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tôm</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1"/>
                  </a:ext>
                </a:extLst>
              </a:tr>
              <a:tr h="293750">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cá</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2"/>
                  </a:ext>
                </a:extLst>
              </a:tr>
              <a:tr h="293750">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mèo</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3"/>
                  </a:ext>
                </a:extLst>
              </a:tr>
              <a:tr h="449597">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Con </a:t>
                      </a:r>
                      <a:r>
                        <a:rPr lang="en-US" sz="1600" dirty="0" err="1">
                          <a:solidFill>
                            <a:srgbClr val="FF0000"/>
                          </a:solidFill>
                          <a:effectLst/>
                          <a:latin typeface="Times New Roman" panose="02020603050405020304" pitchFamily="18" charset="0"/>
                          <a:cs typeface="Times New Roman" panose="02020603050405020304" pitchFamily="18" charset="0"/>
                        </a:rPr>
                        <a:t>bọ</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ngựa</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4"/>
                  </a:ext>
                </a:extLst>
              </a:tr>
              <a:tr h="293750">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chim</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5"/>
                  </a:ext>
                </a:extLst>
              </a:tr>
            </a:tbl>
          </a:graphicData>
        </a:graphic>
      </p:graphicFrame>
      <p:sp>
        <p:nvSpPr>
          <p:cNvPr id="16" name="Rectangle 7"/>
          <p:cNvSpPr>
            <a:spLocks noChangeArrowheads="1"/>
          </p:cNvSpPr>
          <p:nvPr/>
        </p:nvSpPr>
        <p:spPr bwMode="auto">
          <a:xfrm>
            <a:off x="2606892" y="3184133"/>
            <a:ext cx="56249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Quan</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sát</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hãy</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điền</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hoặc</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không</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vào</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bảng</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cap="none" normalizeH="0" baseline="0" dirty="0" err="1"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sau</a:t>
            </a:r>
            <a:r>
              <a:rPr kumimoji="0" lang="en-US" sz="2400" b="1" i="0" u="none" strike="noStrike" cap="none" normalizeH="0" baseline="0" dirty="0" smtClean="0">
                <a:ln>
                  <a:noFill/>
                </a:ln>
                <a:solidFill>
                  <a:srgbClr val="CC3300"/>
                </a:solidFill>
                <a:effectLst/>
                <a:latin typeface="Times New Roman" panose="02020603050405020304" pitchFamily="18" charset="0"/>
                <a:ea typeface="SimSun" panose="02010600030101010101" pitchFamily="2" charset="-122"/>
                <a:cs typeface="Times New Roman" panose="02020603050405020304" pitchFamily="18" charset="0"/>
              </a:rPr>
              <a:t>:</a:t>
            </a:r>
            <a:endParaRPr kumimoji="0" lang="en-US" sz="2400" b="1" i="0" u="none" strike="noStrike" cap="none" normalizeH="0" baseline="0" dirty="0" smtClean="0">
              <a:ln>
                <a:noFill/>
              </a:ln>
              <a:solidFill>
                <a:srgbClr val="CC3300"/>
              </a:solidFill>
              <a:effectLst/>
              <a:latin typeface="Arial" panose="020B0604020202020204" pitchFamily="34" charset="0"/>
              <a:cs typeface="Arial" panose="020B0604020202020204" pitchFamily="34" charset="0"/>
            </a:endParaRPr>
          </a:p>
        </p:txBody>
      </p:sp>
      <p:graphicFrame>
        <p:nvGraphicFramePr>
          <p:cNvPr id="17" name="Table 16"/>
          <p:cNvGraphicFramePr>
            <a:graphicFrameLocks noGrp="1"/>
          </p:cNvGraphicFramePr>
          <p:nvPr/>
        </p:nvGraphicFramePr>
        <p:xfrm>
          <a:off x="1427066" y="4269506"/>
          <a:ext cx="7271810" cy="2451574"/>
        </p:xfrm>
        <a:graphic>
          <a:graphicData uri="http://schemas.openxmlformats.org/drawingml/2006/table">
            <a:tbl>
              <a:tblPr firstRow="1" firstCol="1" bandRow="1">
                <a:tableStyleId>{5C22544A-7EE6-4342-B048-85BDC9FD1C3A}</a:tableStyleId>
              </a:tblPr>
              <a:tblGrid>
                <a:gridCol w="1291027">
                  <a:extLst>
                    <a:ext uri="{9D8B030D-6E8A-4147-A177-3AD203B41FA5}">
                      <a16:colId xmlns:a16="http://schemas.microsoft.com/office/drawing/2014/main" val="20000"/>
                    </a:ext>
                  </a:extLst>
                </a:gridCol>
                <a:gridCol w="983489">
                  <a:extLst>
                    <a:ext uri="{9D8B030D-6E8A-4147-A177-3AD203B41FA5}">
                      <a16:colId xmlns:a16="http://schemas.microsoft.com/office/drawing/2014/main" val="20001"/>
                    </a:ext>
                  </a:extLst>
                </a:gridCol>
                <a:gridCol w="1004044">
                  <a:extLst>
                    <a:ext uri="{9D8B030D-6E8A-4147-A177-3AD203B41FA5}">
                      <a16:colId xmlns:a16="http://schemas.microsoft.com/office/drawing/2014/main" val="20002"/>
                    </a:ext>
                  </a:extLst>
                </a:gridCol>
                <a:gridCol w="1004044">
                  <a:extLst>
                    <a:ext uri="{9D8B030D-6E8A-4147-A177-3AD203B41FA5}">
                      <a16:colId xmlns:a16="http://schemas.microsoft.com/office/drawing/2014/main" val="20003"/>
                    </a:ext>
                  </a:extLst>
                </a:gridCol>
                <a:gridCol w="1004044">
                  <a:extLst>
                    <a:ext uri="{9D8B030D-6E8A-4147-A177-3AD203B41FA5}">
                      <a16:colId xmlns:a16="http://schemas.microsoft.com/office/drawing/2014/main" val="20004"/>
                    </a:ext>
                  </a:extLst>
                </a:gridCol>
                <a:gridCol w="985861">
                  <a:extLst>
                    <a:ext uri="{9D8B030D-6E8A-4147-A177-3AD203B41FA5}">
                      <a16:colId xmlns:a16="http://schemas.microsoft.com/office/drawing/2014/main" val="20005"/>
                    </a:ext>
                  </a:extLst>
                </a:gridCol>
                <a:gridCol w="999301">
                  <a:extLst>
                    <a:ext uri="{9D8B030D-6E8A-4147-A177-3AD203B41FA5}">
                      <a16:colId xmlns:a16="http://schemas.microsoft.com/office/drawing/2014/main" val="20006"/>
                    </a:ext>
                  </a:extLst>
                </a:gridCol>
              </a:tblGrid>
              <a:tr h="339804">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dirty="0" err="1">
                          <a:solidFill>
                            <a:srgbClr val="FF0000"/>
                          </a:solidFill>
                          <a:effectLst/>
                          <a:latin typeface="Times New Roman" panose="02020603050405020304" pitchFamily="18" charset="0"/>
                          <a:cs typeface="Times New Roman" panose="02020603050405020304" pitchFamily="18" charset="0"/>
                        </a:rPr>
                        <a:t>Râu</a:t>
                      </a: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dirty="0" err="1">
                          <a:solidFill>
                            <a:srgbClr val="FF0000"/>
                          </a:solidFill>
                          <a:effectLst/>
                          <a:latin typeface="Times New Roman" panose="02020603050405020304" pitchFamily="18" charset="0"/>
                          <a:cs typeface="Times New Roman" panose="02020603050405020304" pitchFamily="18" charset="0"/>
                        </a:rPr>
                        <a:t>Cánh</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dirty="0" err="1">
                          <a:solidFill>
                            <a:srgbClr val="FF0000"/>
                          </a:solidFill>
                          <a:effectLst/>
                          <a:latin typeface="Times New Roman" panose="02020603050405020304" pitchFamily="18" charset="0"/>
                          <a:cs typeface="Times New Roman" panose="02020603050405020304" pitchFamily="18" charset="0"/>
                        </a:rPr>
                        <a:t>Càng</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Chân</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Vảy</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Đuôi</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804">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Con </a:t>
                      </a:r>
                      <a:r>
                        <a:rPr lang="en-US" sz="1600" dirty="0" err="1">
                          <a:solidFill>
                            <a:srgbClr val="FF0000"/>
                          </a:solidFill>
                          <a:effectLst/>
                          <a:latin typeface="Times New Roman" panose="02020603050405020304" pitchFamily="18" charset="0"/>
                          <a:cs typeface="Times New Roman" panose="02020603050405020304" pitchFamily="18" charset="0"/>
                        </a:rPr>
                        <a:t>tôm</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980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cá</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980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mèo</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277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bọ ngựa</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39804">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Con </a:t>
                      </a:r>
                      <a:r>
                        <a:rPr lang="en-US" sz="1600" dirty="0" err="1">
                          <a:solidFill>
                            <a:srgbClr val="FF0000"/>
                          </a:solidFill>
                          <a:effectLst/>
                          <a:latin typeface="Times New Roman" panose="02020603050405020304" pitchFamily="18" charset="0"/>
                          <a:cs typeface="Times New Roman" panose="02020603050405020304" pitchFamily="18" charset="0"/>
                        </a:rPr>
                        <a:t>chim</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par>
                                <p:cTn id="20" presetID="3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par>
                                <p:cTn id="49" presetID="6"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Rectangle 3"/>
          <p:cNvSpPr/>
          <p:nvPr/>
        </p:nvSpPr>
        <p:spPr>
          <a:xfrm>
            <a:off x="152400" y="1219200"/>
            <a:ext cx="8839200" cy="1631216"/>
          </a:xfrm>
          <a:prstGeom prst="rect">
            <a:avLst/>
          </a:prstGeom>
        </p:spPr>
        <p:txBody>
          <a:bodyPr wrap="square">
            <a:spAutoFit/>
          </a:bodyPr>
          <a:lstStyle/>
          <a:p>
            <a:pPr algn="l"/>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smtClean="0">
                <a:solidFill>
                  <a:srgbClr val="008000"/>
                </a:solidFill>
                <a:latin typeface="Times New Roman" panose="02020603050405020304" pitchFamily="18" charset="0"/>
                <a:cs typeface="Times New Roman" panose="02020603050405020304" pitchFamily="18" charset="0"/>
              </a:rPr>
              <a:t>Dựa</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vào</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đáp</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án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câu</a:t>
            </a:r>
            <a:r>
              <a:rPr lang="en-US" sz="2000" b="1" dirty="0">
                <a:solidFill>
                  <a:srgbClr val="008000"/>
                </a:solidFill>
                <a:latin typeface="Times New Roman" panose="02020603050405020304" pitchFamily="18" charset="0"/>
                <a:cs typeface="Times New Roman" panose="02020603050405020304" pitchFamily="18" charset="0"/>
              </a:rPr>
              <a:t> 1, </a:t>
            </a:r>
            <a:r>
              <a:rPr lang="en-US" sz="2000" b="1" dirty="0" err="1">
                <a:solidFill>
                  <a:srgbClr val="008000"/>
                </a:solidFill>
                <a:latin typeface="Times New Roman" panose="02020603050405020304" pitchFamily="18" charset="0"/>
                <a:cs typeface="Times New Roman" panose="02020603050405020304" pitchFamily="18" charset="0"/>
              </a:rPr>
              <a:t>em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hãy</a:t>
            </a:r>
            <a:r>
              <a:rPr lang="en-US" sz="2000" b="1" dirty="0">
                <a:solidFill>
                  <a:srgbClr val="008000"/>
                </a:solidFill>
                <a:latin typeface="Times New Roman" panose="02020603050405020304" pitchFamily="18" charset="0"/>
                <a:cs typeface="Times New Roman" panose="02020603050405020304" pitchFamily="18" charset="0"/>
              </a:rPr>
              <a:t> chia </a:t>
            </a:r>
            <a:r>
              <a:rPr lang="en-US" sz="2000" b="1" dirty="0" err="1">
                <a:solidFill>
                  <a:srgbClr val="008000"/>
                </a:solidFill>
                <a:latin typeface="Times New Roman" panose="02020603050405020304" pitchFamily="18" charset="0"/>
                <a:cs typeface="Times New Roman" panose="02020603050405020304" pitchFamily="18" charset="0"/>
              </a:rPr>
              <a:t>các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sinh</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vật</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trên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thành</a:t>
            </a:r>
            <a:r>
              <a:rPr lang="en-US" sz="2000" b="1" dirty="0">
                <a:solidFill>
                  <a:srgbClr val="008000"/>
                </a:solidFill>
                <a:latin typeface="Times New Roman" panose="02020603050405020304" pitchFamily="18" charset="0"/>
                <a:cs typeface="Times New Roman" panose="02020603050405020304" pitchFamily="18" charset="0"/>
              </a:rPr>
              <a:t> 2 </a:t>
            </a:r>
            <a:r>
              <a:rPr lang="en-US" sz="2000" b="1" dirty="0" err="1">
                <a:solidFill>
                  <a:srgbClr val="008000"/>
                </a:solidFill>
                <a:latin typeface="Times New Roman" panose="02020603050405020304" pitchFamily="18" charset="0"/>
                <a:cs typeface="Times New Roman" panose="02020603050405020304" pitchFamily="18" charset="0"/>
              </a:rPr>
              <a:t>nhóm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dựa</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vào</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đặc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điểm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khác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nhau</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đối</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lập</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Từ</a:t>
            </a:r>
            <a:r>
              <a:rPr lang="en-US" sz="2000" b="1" dirty="0">
                <a:solidFill>
                  <a:srgbClr val="008000"/>
                </a:solidFill>
                <a:latin typeface="Times New Roman" panose="02020603050405020304" pitchFamily="18" charset="0"/>
                <a:cs typeface="Times New Roman" panose="02020603050405020304" pitchFamily="18" charset="0"/>
              </a:rPr>
              <a:t> 2 </a:t>
            </a:r>
            <a:r>
              <a:rPr lang="en-US" sz="2000" b="1" dirty="0" err="1">
                <a:solidFill>
                  <a:srgbClr val="008000"/>
                </a:solidFill>
                <a:latin typeface="Times New Roman" panose="02020603050405020304" pitchFamily="18" charset="0"/>
                <a:cs typeface="Times New Roman" panose="02020603050405020304" pitchFamily="18" charset="0"/>
              </a:rPr>
              <a:t>nhóm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đó</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em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hãy</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nêu</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đặc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điểm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khác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nhau</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và</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phân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ra</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thành</a:t>
            </a:r>
            <a:r>
              <a:rPr lang="en-US" sz="2000" b="1" dirty="0">
                <a:solidFill>
                  <a:srgbClr val="008000"/>
                </a:solidFill>
                <a:latin typeface="Times New Roman" panose="02020603050405020304" pitchFamily="18" charset="0"/>
                <a:cs typeface="Times New Roman" panose="02020603050405020304" pitchFamily="18" charset="0"/>
              </a:rPr>
              <a:t> 2 </a:t>
            </a:r>
            <a:r>
              <a:rPr lang="en-US" sz="2000" b="1" dirty="0" err="1">
                <a:solidFill>
                  <a:srgbClr val="008000"/>
                </a:solidFill>
                <a:latin typeface="Times New Roman" panose="02020603050405020304" pitchFamily="18" charset="0"/>
                <a:cs typeface="Times New Roman" panose="02020603050405020304" pitchFamily="18" charset="0"/>
              </a:rPr>
              <a:t>nhóm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nhỏ</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hơn</a:t>
            </a:r>
            <a:r>
              <a:rPr lang="en-US" sz="2000" b="1" dirty="0">
                <a:solidFill>
                  <a:srgbClr val="008000"/>
                </a:solidFill>
                <a:latin typeface="Times New Roman" panose="02020603050405020304" pitchFamily="18" charset="0"/>
                <a:cs typeface="Times New Roman" panose="02020603050405020304" pitchFamily="18" charset="0"/>
              </a:rPr>
              <a:t>.</a:t>
            </a:r>
          </a:p>
          <a:p>
            <a:pPr algn="l"/>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Lưu</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008000"/>
                </a:solidFill>
                <a:latin typeface="Times New Roman" panose="02020603050405020304" pitchFamily="18" charset="0"/>
                <a:cs typeface="Times New Roman" panose="02020603050405020304" pitchFamily="18" charset="0"/>
              </a:rPr>
              <a:t>Mỗi</a:t>
            </a:r>
            <a:r>
              <a:rPr lang="en-US" sz="2000" b="1" dirty="0" smtClean="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lần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phân</a:t>
            </a:r>
            <a:r>
              <a:rPr lang="en-US" sz="2000" b="1" dirty="0">
                <a:solidFill>
                  <a:srgbClr val="008000"/>
                </a:solidFill>
                <a:latin typeface="Times New Roman" panose="02020603050405020304" pitchFamily="18" charset="0"/>
                <a:cs typeface="Times New Roman" panose="02020603050405020304" pitchFamily="18" charset="0"/>
              </a:rPr>
              <a:t> chia </a:t>
            </a:r>
            <a:r>
              <a:rPr lang="en-US" sz="2000" b="1" dirty="0" err="1">
                <a:solidFill>
                  <a:srgbClr val="008000"/>
                </a:solidFill>
                <a:latin typeface="Times New Roman" panose="02020603050405020304" pitchFamily="18" charset="0"/>
                <a:cs typeface="Times New Roman" panose="02020603050405020304" pitchFamily="18" charset="0"/>
              </a:rPr>
              <a:t>chỉ</a:t>
            </a:r>
            <a:r>
              <a:rPr lang="en-US" sz="2000" b="1" dirty="0">
                <a:solidFill>
                  <a:srgbClr val="008000"/>
                </a:solidFill>
                <a:latin typeface="Times New Roman" panose="02020603050405020304" pitchFamily="18" charset="0"/>
                <a:cs typeface="Times New Roman" panose="02020603050405020304" pitchFamily="18" charset="0"/>
              </a:rPr>
              <a:t> chia 1 </a:t>
            </a:r>
            <a:r>
              <a:rPr lang="en-US" sz="2000" b="1" dirty="0" err="1">
                <a:solidFill>
                  <a:srgbClr val="008000"/>
                </a:solidFill>
                <a:latin typeface="Times New Roman" panose="02020603050405020304" pitchFamily="18" charset="0"/>
                <a:cs typeface="Times New Roman" panose="02020603050405020304" pitchFamily="18" charset="0"/>
              </a:rPr>
              <a:t>nhóm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lớn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thành</a:t>
            </a:r>
            <a:r>
              <a:rPr lang="en-US" sz="2000" b="1" dirty="0">
                <a:solidFill>
                  <a:srgbClr val="008000"/>
                </a:solidFill>
                <a:latin typeface="Times New Roman" panose="02020603050405020304" pitchFamily="18" charset="0"/>
                <a:cs typeface="Times New Roman" panose="02020603050405020304" pitchFamily="18" charset="0"/>
              </a:rPr>
              <a:t> 2 </a:t>
            </a:r>
            <a:r>
              <a:rPr lang="en-US" sz="2000" b="1" dirty="0" err="1">
                <a:solidFill>
                  <a:srgbClr val="008000"/>
                </a:solidFill>
                <a:latin typeface="Times New Roman" panose="02020603050405020304" pitchFamily="18" charset="0"/>
                <a:cs typeface="Times New Roman" panose="02020603050405020304" pitchFamily="18" charset="0"/>
              </a:rPr>
              <a:t>nhóm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nhỏ</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hơn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tới</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khi</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mỗi</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đặc</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điểm</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chỉ</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còn</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một</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sinh</a:t>
            </a:r>
            <a:r>
              <a:rPr lang="en-US" sz="2000" b="1" dirty="0">
                <a:solidFill>
                  <a:srgbClr val="008000"/>
                </a:solidFill>
                <a:latin typeface="Times New Roman" panose="02020603050405020304" pitchFamily="18" charset="0"/>
                <a:cs typeface="Times New Roman" panose="02020603050405020304" pitchFamily="18" charset="0"/>
              </a:rPr>
              <a:t> </a:t>
            </a:r>
            <a:r>
              <a:rPr lang="en-US" sz="2000" b="1" dirty="0" err="1">
                <a:solidFill>
                  <a:srgbClr val="008000"/>
                </a:solidFill>
                <a:latin typeface="Times New Roman" panose="02020603050405020304" pitchFamily="18" charset="0"/>
                <a:cs typeface="Times New Roman" panose="02020603050405020304" pitchFamily="18" charset="0"/>
              </a:rPr>
              <a:t>vật</a:t>
            </a:r>
            <a:r>
              <a:rPr lang="en-US" sz="2000" b="1" dirty="0">
                <a:solidFill>
                  <a:srgbClr val="008000"/>
                </a:solidFill>
                <a:latin typeface="Times New Roman" panose="02020603050405020304" pitchFamily="18" charset="0"/>
                <a:cs typeface="Times New Roman" panose="02020603050405020304" pitchFamily="18" charset="0"/>
              </a:rPr>
              <a:t>.</a:t>
            </a:r>
          </a:p>
        </p:txBody>
      </p:sp>
      <p:graphicFrame>
        <p:nvGraphicFramePr>
          <p:cNvPr id="5" name="Table 4"/>
          <p:cNvGraphicFramePr>
            <a:graphicFrameLocks noGrp="1"/>
          </p:cNvGraphicFramePr>
          <p:nvPr/>
        </p:nvGraphicFramePr>
        <p:xfrm>
          <a:off x="838200" y="3200400"/>
          <a:ext cx="7271810" cy="2451574"/>
        </p:xfrm>
        <a:graphic>
          <a:graphicData uri="http://schemas.openxmlformats.org/drawingml/2006/table">
            <a:tbl>
              <a:tblPr firstRow="1" firstCol="1" bandRow="1">
                <a:tableStyleId>{5C22544A-7EE6-4342-B048-85BDC9FD1C3A}</a:tableStyleId>
              </a:tblPr>
              <a:tblGrid>
                <a:gridCol w="1291027">
                  <a:extLst>
                    <a:ext uri="{9D8B030D-6E8A-4147-A177-3AD203B41FA5}">
                      <a16:colId xmlns:a16="http://schemas.microsoft.com/office/drawing/2014/main" val="20000"/>
                    </a:ext>
                  </a:extLst>
                </a:gridCol>
                <a:gridCol w="983489">
                  <a:extLst>
                    <a:ext uri="{9D8B030D-6E8A-4147-A177-3AD203B41FA5}">
                      <a16:colId xmlns:a16="http://schemas.microsoft.com/office/drawing/2014/main" val="20001"/>
                    </a:ext>
                  </a:extLst>
                </a:gridCol>
                <a:gridCol w="1004044">
                  <a:extLst>
                    <a:ext uri="{9D8B030D-6E8A-4147-A177-3AD203B41FA5}">
                      <a16:colId xmlns:a16="http://schemas.microsoft.com/office/drawing/2014/main" val="20002"/>
                    </a:ext>
                  </a:extLst>
                </a:gridCol>
                <a:gridCol w="1004044">
                  <a:extLst>
                    <a:ext uri="{9D8B030D-6E8A-4147-A177-3AD203B41FA5}">
                      <a16:colId xmlns:a16="http://schemas.microsoft.com/office/drawing/2014/main" val="20003"/>
                    </a:ext>
                  </a:extLst>
                </a:gridCol>
                <a:gridCol w="1004044">
                  <a:extLst>
                    <a:ext uri="{9D8B030D-6E8A-4147-A177-3AD203B41FA5}">
                      <a16:colId xmlns:a16="http://schemas.microsoft.com/office/drawing/2014/main" val="20004"/>
                    </a:ext>
                  </a:extLst>
                </a:gridCol>
                <a:gridCol w="985861">
                  <a:extLst>
                    <a:ext uri="{9D8B030D-6E8A-4147-A177-3AD203B41FA5}">
                      <a16:colId xmlns:a16="http://schemas.microsoft.com/office/drawing/2014/main" val="20005"/>
                    </a:ext>
                  </a:extLst>
                </a:gridCol>
                <a:gridCol w="999301">
                  <a:extLst>
                    <a:ext uri="{9D8B030D-6E8A-4147-A177-3AD203B41FA5}">
                      <a16:colId xmlns:a16="http://schemas.microsoft.com/office/drawing/2014/main" val="20006"/>
                    </a:ext>
                  </a:extLst>
                </a:gridCol>
              </a:tblGrid>
              <a:tr h="339804">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Râu </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Cánh</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Càng</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Chân</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Vảy</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Đuôi</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0"/>
                  </a:ext>
                </a:extLst>
              </a:tr>
              <a:tr h="339804">
                <a:tc>
                  <a:txBody>
                    <a:bodyPr/>
                    <a:lstStyle/>
                    <a:p>
                      <a:pPr marL="0" marR="0" algn="just">
                        <a:lnSpc>
                          <a:spcPct val="150000"/>
                        </a:lnSpc>
                        <a:spcBef>
                          <a:spcPts val="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Con </a:t>
                      </a:r>
                      <a:r>
                        <a:rPr lang="en-US" sz="1600" dirty="0" err="1">
                          <a:solidFill>
                            <a:srgbClr val="FF0000"/>
                          </a:solidFill>
                          <a:effectLst/>
                          <a:latin typeface="Times New Roman" panose="02020603050405020304" pitchFamily="18" charset="0"/>
                          <a:cs typeface="Times New Roman" panose="02020603050405020304" pitchFamily="18" charset="0"/>
                        </a:rPr>
                        <a:t>tôm</a:t>
                      </a:r>
                      <a:endParaRPr lang="en-US" sz="1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1"/>
                  </a:ext>
                </a:extLst>
              </a:tr>
              <a:tr h="33980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cá</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2"/>
                  </a:ext>
                </a:extLst>
              </a:tr>
              <a:tr h="33980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mèo</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3"/>
                  </a:ext>
                </a:extLst>
              </a:tr>
              <a:tr h="62277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bọ ngựa</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4"/>
                  </a:ext>
                </a:extLst>
              </a:tr>
              <a:tr h="339804">
                <a:tc>
                  <a:txBody>
                    <a:bodyPr/>
                    <a:lstStyle/>
                    <a:p>
                      <a:pPr marL="0" marR="0" algn="just">
                        <a:lnSpc>
                          <a:spcPct val="150000"/>
                        </a:lnSpc>
                        <a:spcBef>
                          <a:spcPts val="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Con chim</a:t>
                      </a:r>
                      <a:endParaRPr lang="en-US" sz="14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Không</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a:solidFill>
                            <a:srgbClr val="0000FF"/>
                          </a:solidFill>
                          <a:effectLst/>
                          <a:latin typeface="Times New Roman" panose="02020603050405020304" pitchFamily="18" charset="0"/>
                          <a:cs typeface="Times New Roman" panose="02020603050405020304" pitchFamily="18" charset="0"/>
                        </a:rPr>
                        <a:t>Có</a:t>
                      </a:r>
                      <a:endParaRPr lang="en-US" sz="1400" b="1">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Không</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en-US" sz="1600" b="1" dirty="0" err="1">
                          <a:solidFill>
                            <a:srgbClr val="0000FF"/>
                          </a:solidFill>
                          <a:effectLst/>
                          <a:latin typeface="Times New Roman" panose="02020603050405020304" pitchFamily="18" charset="0"/>
                          <a:cs typeface="Times New Roman" panose="02020603050405020304" pitchFamily="18" charset="0"/>
                        </a:rPr>
                        <a:t>Có</a:t>
                      </a:r>
                      <a:endParaRPr lang="en-US" sz="1400" b="1" dirty="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5"/>
                  </a:ext>
                </a:extLst>
              </a:tr>
            </a:tbl>
          </a:graphicData>
        </a:graphic>
      </p:graphicFrame>
      <p:sp>
        <p:nvSpPr>
          <p:cNvPr id="7" name="Rectangle 2"/>
          <p:cNvSpPr>
            <a:spLocks noGrp="1" noChangeArrowheads="1"/>
          </p:cNvSpPr>
          <p:nvPr>
            <p:ph type="title"/>
          </p:nvPr>
        </p:nvSpPr>
        <p:spPr>
          <a:xfrm>
            <a:off x="533400" y="152400"/>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Khóa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lưỡng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t>www.themegallery.com</a:t>
            </a:r>
          </a:p>
        </p:txBody>
      </p:sp>
      <p:sp>
        <p:nvSpPr>
          <p:cNvPr id="4" name="Rectangle 3"/>
          <p:cNvSpPr/>
          <p:nvPr/>
        </p:nvSpPr>
        <p:spPr bwMode="auto">
          <a:xfrm>
            <a:off x="152400" y="6310884"/>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p:nvPr/>
        </p:nvSpPr>
        <p:spPr bwMode="auto">
          <a:xfrm>
            <a:off x="6784848" y="6294120"/>
            <a:ext cx="2133600"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p:nvPr/>
        </p:nvSpPr>
        <p:spPr bwMode="auto">
          <a:xfrm>
            <a:off x="164592" y="914400"/>
            <a:ext cx="1971675" cy="3048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Rectangle 6"/>
          <p:cNvSpPr/>
          <p:nvPr/>
        </p:nvSpPr>
        <p:spPr>
          <a:xfrm>
            <a:off x="571500" y="1946583"/>
            <a:ext cx="8001000" cy="584775"/>
          </a:xfrm>
          <a:prstGeom prst="rect">
            <a:avLst/>
          </a:prstGeom>
          <a:noFill/>
        </p:spPr>
        <p:txBody>
          <a:bodyPr wrap="square" lIns="91440" tIns="45720" rIns="91440" bIns="45720">
            <a:spAutoFit/>
          </a:bodyPr>
          <a:lstStyle/>
          <a:p>
            <a:r>
              <a:rPr lang="en-US" sz="32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a:t>
            </a:r>
            <a:r>
              <a:rPr lang="en-US"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22: </a:t>
            </a:r>
            <a:r>
              <a:rPr lang="en-US" sz="32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phân</a:t>
            </a:r>
            <a:r>
              <a:rPr lang="en-US"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loại</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thế</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giới</a:t>
            </a:r>
            <a:r>
              <a:rPr lang="en-US"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sống</a:t>
            </a:r>
            <a:endPar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8" name="Rectangle 7"/>
          <p:cNvSpPr/>
          <p:nvPr/>
        </p:nvSpPr>
        <p:spPr>
          <a:xfrm>
            <a:off x="0" y="466635"/>
            <a:ext cx="9144000" cy="646331"/>
          </a:xfrm>
          <a:prstGeom prst="rect">
            <a:avLst/>
          </a:prstGeom>
          <a:solidFill>
            <a:srgbClr val="FFFFFF"/>
          </a:solidFill>
        </p:spPr>
        <p:txBody>
          <a:bodyPr wrap="square" lIns="91440" tIns="45720" rIns="91440" bIns="45720">
            <a:spAutoFit/>
          </a:bodyPr>
          <a:lstStyle/>
          <a:p>
            <a:r>
              <a:rPr lang="en-US" sz="36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CHỦ ĐỀ 8: </a:t>
            </a:r>
            <a:r>
              <a:rPr lang="en-US" sz="3600" b="1" cap="all" dirty="0" err="1"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Đa</a:t>
            </a:r>
            <a:r>
              <a:rPr lang="en-US" sz="3600" b="1" cap="all"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600" b="1" cap="all" dirty="0" err="1">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dạng</a:t>
            </a:r>
            <a:r>
              <a:rPr lang="en-US" sz="36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600" b="1" cap="all" dirty="0" err="1"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thẾ</a:t>
            </a:r>
            <a:r>
              <a:rPr lang="en-US" sz="3600" b="1" cap="all"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600" b="1" cap="all" dirty="0" err="1">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giới</a:t>
            </a:r>
            <a:r>
              <a:rPr lang="en-US" sz="36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600" b="1" cap="all" dirty="0" err="1"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sống</a:t>
            </a:r>
            <a:endParaRPr lang="en-US" sz="36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590800" y="2454160"/>
            <a:ext cx="6248400" cy="1938992"/>
          </a:xfrm>
          <a:prstGeom prst="rect">
            <a:avLst/>
          </a:prstGeom>
          <a:noFill/>
        </p:spPr>
        <p:txBody>
          <a:bodyPr wrap="square" rtlCol="0">
            <a:spAutoFit/>
          </a:bodyPr>
          <a:lstStyle/>
          <a:p>
            <a:pPr algn="l"/>
            <a:r>
              <a:rPr lang="en-US" sz="2400" b="1" dirty="0" smtClean="0">
                <a:solidFill>
                  <a:srgbClr val="0000FF"/>
                </a:solidFill>
                <a:latin typeface="Times New Roman" panose="02020603050405020304" pitchFamily="18" charset="0"/>
                <a:cs typeface="Times New Roman" panose="02020603050405020304" pitchFamily="18" charset="0"/>
              </a:rPr>
              <a:t>1. </a:t>
            </a:r>
            <a:r>
              <a:rPr lang="en-US" sz="2400" b="1" dirty="0" err="1" smtClean="0">
                <a:solidFill>
                  <a:srgbClr val="0000FF"/>
                </a:solidFill>
                <a:latin typeface="Times New Roman" panose="02020603050405020304" pitchFamily="18" charset="0"/>
                <a:cs typeface="Times New Roman" panose="02020603050405020304" pitchFamily="18" charset="0"/>
              </a:rPr>
              <a:t>Sự</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cần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thiết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của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việc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thế</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giới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sống</a:t>
            </a:r>
            <a:endParaRPr lang="en-US" sz="2400" b="1" dirty="0">
              <a:solidFill>
                <a:srgbClr val="0000FF"/>
              </a:solidFill>
              <a:latin typeface="Times New Roman" panose="02020603050405020304" pitchFamily="18" charset="0"/>
              <a:cs typeface="Times New Roman" panose="02020603050405020304" pitchFamily="18" charset="0"/>
            </a:endParaRPr>
          </a:p>
          <a:p>
            <a:pPr algn="l"/>
            <a:r>
              <a:rPr lang="en-US" sz="2400" b="1" dirty="0" smtClean="0">
                <a:solidFill>
                  <a:srgbClr val="0000FF"/>
                </a:solidFill>
                <a:latin typeface="Times New Roman" panose="02020603050405020304" pitchFamily="18" charset="0"/>
                <a:cs typeface="Times New Roman" panose="02020603050405020304" pitchFamily="18" charset="0"/>
              </a:rPr>
              <a:t>2.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bậc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endParaRPr lang="en-US" sz="2400" b="1" dirty="0" smtClean="0">
              <a:solidFill>
                <a:srgbClr val="0000FF"/>
              </a:solidFill>
              <a:latin typeface="Times New Roman" panose="02020603050405020304" pitchFamily="18" charset="0"/>
              <a:cs typeface="Times New Roman" panose="02020603050405020304" pitchFamily="18" charset="0"/>
            </a:endParaRPr>
          </a:p>
          <a:p>
            <a:pPr algn="l"/>
            <a:r>
              <a:rPr lang="en-US" sz="2400" b="1" dirty="0" smtClean="0">
                <a:solidFill>
                  <a:srgbClr val="0000FF"/>
                </a:solidFill>
                <a:latin typeface="Times New Roman" panose="02020603050405020304" pitchFamily="18" charset="0"/>
                <a:cs typeface="Times New Roman" panose="02020603050405020304" pitchFamily="18" charset="0"/>
              </a:rPr>
              <a:t>3.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giới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endParaRPr lang="en-US" sz="2400" b="1" dirty="0" smtClean="0">
              <a:solidFill>
                <a:srgbClr val="0000FF"/>
              </a:solidFill>
              <a:latin typeface="Times New Roman" panose="02020603050405020304" pitchFamily="18" charset="0"/>
              <a:cs typeface="Times New Roman" panose="02020603050405020304" pitchFamily="18" charset="0"/>
            </a:endParaRPr>
          </a:p>
          <a:p>
            <a:pPr algn="l"/>
            <a:r>
              <a:rPr lang="en-US" sz="2400" b="1" dirty="0" smtClean="0">
                <a:solidFill>
                  <a:srgbClr val="0000FF"/>
                </a:solidFill>
                <a:latin typeface="Times New Roman" panose="02020603050405020304" pitchFamily="18" charset="0"/>
                <a:cs typeface="Times New Roman" panose="02020603050405020304" pitchFamily="18" charset="0"/>
              </a:rPr>
              <a:t>4. </a:t>
            </a:r>
            <a:r>
              <a:rPr lang="en-US" sz="2400" b="1" dirty="0" err="1" smtClean="0">
                <a:solidFill>
                  <a:srgbClr val="0000FF"/>
                </a:solidFill>
                <a:latin typeface="Times New Roman" panose="02020603050405020304" pitchFamily="18" charset="0"/>
                <a:cs typeface="Times New Roman" panose="02020603050405020304" pitchFamily="18" charset="0"/>
              </a:rPr>
              <a:t>Khóa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lưỡng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endParaRPr lang="en-US" sz="2400" b="1" dirty="0" smtClean="0">
              <a:solidFill>
                <a:srgbClr val="0000FF"/>
              </a:solidFill>
              <a:latin typeface="Times New Roman" panose="02020603050405020304" pitchFamily="18" charset="0"/>
              <a:cs typeface="Times New Roman" panose="02020603050405020304" pitchFamily="18" charset="0"/>
            </a:endParaRPr>
          </a:p>
          <a:p>
            <a:pPr algn="l"/>
            <a:endParaRPr lang="en-US" sz="2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440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7772400" cy="43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06216" y="5475530"/>
            <a:ext cx="7956784" cy="830997"/>
          </a:xfrm>
          <a:prstGeom prst="rect">
            <a:avLst/>
          </a:prstGeom>
          <a:noFill/>
        </p:spPr>
        <p:txBody>
          <a:bodyPr wrap="square">
            <a:spAutoFit/>
          </a:bodyPr>
          <a:lstStyle/>
          <a:p>
            <a:pPr lvl="0" algn="l"/>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vừa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phân</a:t>
            </a:r>
            <a:r>
              <a:rPr lang="en-US" sz="2400" b="1" dirty="0">
                <a:solidFill>
                  <a:srgbClr val="FF0000"/>
                </a:solidFill>
                <a:latin typeface="Times New Roman" panose="02020603050405020304" pitchFamily="18" charset="0"/>
                <a:cs typeface="Times New Roman" panose="02020603050405020304" pitchFamily="18" charset="0"/>
              </a:rPr>
              <a:t> chia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6" name="Picture 4" descr="C:\Users\USER\Desktop\downlo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83" y="5475530"/>
            <a:ext cx="698034" cy="887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SER\Desktop\download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798" y="5475530"/>
            <a:ext cx="520803" cy="2483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7617" y="5547223"/>
            <a:ext cx="7880584" cy="830997"/>
          </a:xfrm>
          <a:prstGeom prst="rect">
            <a:avLst/>
          </a:prstGeom>
          <a:noFill/>
        </p:spPr>
        <p:txBody>
          <a:bodyPr wrap="square">
            <a:spAutoFit/>
          </a:bodyPr>
          <a:lstStyle/>
          <a:p>
            <a:pPr lvl="0" algn="l"/>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Khóa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lưỡng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sinh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dựa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một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đôi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đặc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điểm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lập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để</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chia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thành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hai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nhóm</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0" name="Rectangle 2"/>
          <p:cNvSpPr>
            <a:spLocks noGrp="1" noChangeArrowheads="1"/>
          </p:cNvSpPr>
          <p:nvPr>
            <p:ph type="title"/>
          </p:nvPr>
        </p:nvSpPr>
        <p:spPr>
          <a:xfrm>
            <a:off x="702361" y="228302"/>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Khóa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lưỡng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12" presetID="21" presetClass="entr" presetSubtype="1" fill="hold" nodeType="withEffect">
                                  <p:stCondLst>
                                    <p:cond delay="0"/>
                                  </p:stCondLst>
                                  <p:childTnLst>
                                    <p:set>
                                      <p:cBhvr>
                                        <p:cTn id="13" dur="1" fill="hold">
                                          <p:stCondLst>
                                            <p:cond delay="0"/>
                                          </p:stCondLst>
                                        </p:cTn>
                                        <p:tgtEl>
                                          <p:spTgt spid="44033"/>
                                        </p:tgtEl>
                                        <p:attrNameLst>
                                          <p:attrName>style.visibility</p:attrName>
                                        </p:attrNameLst>
                                      </p:cBhvr>
                                      <p:to>
                                        <p:strVal val="visible"/>
                                      </p:to>
                                    </p:set>
                                    <p:animEffect transition="in" filter="wheel(1)">
                                      <p:cBhvr>
                                        <p:cTn id="14" dur="2000"/>
                                        <p:tgtEl>
                                          <p:spTgt spid="4403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3" name="bomb.wav"/>
                                        </p:tgtEl>
                                      </p:cMediaNode>
                                    </p:audio>
                                  </p:subTnLst>
                                </p:cTn>
                              </p:par>
                              <p:par>
                                <p:cTn id="36" presetID="42" presetClass="exit" presetSubtype="0" fill="hold" grpId="1" nodeType="with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440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33" y="1066800"/>
            <a:ext cx="6709467" cy="3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4832" y="5300780"/>
            <a:ext cx="7620000" cy="830997"/>
          </a:xfrm>
          <a:prstGeom prst="rect">
            <a:avLst/>
          </a:prstGeom>
          <a:noFill/>
        </p:spPr>
        <p:txBody>
          <a:bodyPr wrap="square">
            <a:spAutoFit/>
          </a:bodyPr>
          <a:lstStyle/>
          <a:p>
            <a:pPr algn="l"/>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Dựa</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vào</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sơ</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đồ</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vừa</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quan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sát</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em</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hãy</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cho</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đề</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xuất</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các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bước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thực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hiện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để</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xây</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dựng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được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sơ</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đồ</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phân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loại</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trên</a:t>
            </a:r>
            <a:r>
              <a:rPr lang="en-US" sz="2400" b="1" dirty="0" smtClean="0">
                <a:solidFill>
                  <a:srgbClr val="FF0066"/>
                </a:solidFill>
                <a:latin typeface="Times New Roman" panose="02020603050405020304" pitchFamily="18" charset="0"/>
                <a:cs typeface="Times New Roman" panose="02020603050405020304" pitchFamily="18" charset="0"/>
              </a:rPr>
              <a:t>?</a:t>
            </a:r>
            <a:endParaRPr lang="en-US" sz="2400" b="1" dirty="0">
              <a:solidFill>
                <a:srgbClr val="FF0066"/>
              </a:solidFill>
              <a:latin typeface="Times New Roman" panose="02020603050405020304" pitchFamily="18" charset="0"/>
              <a:cs typeface="Times New Roman" panose="02020603050405020304" pitchFamily="18" charset="0"/>
            </a:endParaRPr>
          </a:p>
        </p:txBody>
      </p:sp>
      <p:pic>
        <p:nvPicPr>
          <p:cNvPr id="6" name="Picture 4" descr="C:\Users\USER\Desktop\downlo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83" y="5475530"/>
            <a:ext cx="698034" cy="887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SER\Desktop\download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798" y="5475530"/>
            <a:ext cx="520803" cy="2483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9940" y="4865623"/>
            <a:ext cx="8109253" cy="1569660"/>
          </a:xfrm>
          <a:prstGeom prst="rect">
            <a:avLst/>
          </a:prstGeom>
          <a:solidFill>
            <a:srgbClr val="FFFFFF"/>
          </a:solidFill>
        </p:spPr>
        <p:txBody>
          <a:bodyPr wrap="square">
            <a:spAutoFit/>
          </a:bodyPr>
          <a:lstStyle/>
          <a:p>
            <a:pPr lvl="0" algn="l"/>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Cách</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xây</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dựng</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khóa</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lưỡng</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FF0066"/>
                </a:solidFill>
                <a:latin typeface="Times New Roman" panose="02020603050405020304" pitchFamily="18" charset="0"/>
                <a:cs typeface="Times New Roman" panose="02020603050405020304" pitchFamily="18" charset="0"/>
              </a:rPr>
              <a:t>phân</a:t>
            </a:r>
            <a:r>
              <a:rPr lang="en-US" sz="2400" b="1" dirty="0" smtClean="0">
                <a:solidFill>
                  <a:srgbClr val="FF0066"/>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đặc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đặc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trưng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đối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lập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mỗi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dựa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phân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chia </a:t>
            </a:r>
            <a:r>
              <a:rPr lang="en-US" sz="2400" b="1" dirty="0" err="1">
                <a:solidFill>
                  <a:srgbClr val="0000FF"/>
                </a:solidFill>
                <a:latin typeface="Times New Roman" panose="02020603050405020304" pitchFamily="18" charset="0"/>
                <a:cs typeface="Times New Roman" panose="02020603050405020304" pitchFamily="18" charset="0"/>
              </a:rPr>
              <a:t>chúng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2 </a:t>
            </a:r>
            <a:r>
              <a:rPr lang="en-US" sz="2400" b="1" dirty="0" err="1" smtClean="0">
                <a:solidFill>
                  <a:srgbClr val="0000FF"/>
                </a:solidFill>
                <a:latin typeface="Times New Roman" panose="02020603050405020304" pitchFamily="18" charset="0"/>
                <a:cs typeface="Times New Roman" panose="02020603050405020304" pitchFamily="18" charset="0"/>
              </a:rPr>
              <a:t>nhóm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đến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mỗi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nhóm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chỉ</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còn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10" name="Rectangle 2"/>
          <p:cNvSpPr>
            <a:spLocks noGrp="1" noChangeArrowheads="1"/>
          </p:cNvSpPr>
          <p:nvPr>
            <p:ph type="title"/>
          </p:nvPr>
        </p:nvSpPr>
        <p:spPr>
          <a:xfrm>
            <a:off x="836627" y="198437"/>
            <a:ext cx="8905876" cy="868363"/>
          </a:xfrm>
          <a:noFill/>
          <a:ln>
            <a:noFill/>
          </a:ln>
        </p:spPr>
        <p:txBody>
          <a:bodyPr/>
          <a:lstStyle/>
          <a:p>
            <a:r>
              <a:rPr lang="en-US" sz="2800"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Khóa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lưỡng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1" presetClass="entr" presetSubtype="1" fill="hold" nodeType="withEffect">
                                  <p:stCondLst>
                                    <p:cond delay="0"/>
                                  </p:stCondLst>
                                  <p:childTnLst>
                                    <p:set>
                                      <p:cBhvr>
                                        <p:cTn id="11" dur="1" fill="hold">
                                          <p:stCondLst>
                                            <p:cond delay="0"/>
                                          </p:stCondLst>
                                        </p:cTn>
                                        <p:tgtEl>
                                          <p:spTgt spid="44033"/>
                                        </p:tgtEl>
                                        <p:attrNameLst>
                                          <p:attrName>style.visibility</p:attrName>
                                        </p:attrNameLst>
                                      </p:cBhvr>
                                      <p:to>
                                        <p:strVal val="visible"/>
                                      </p:to>
                                    </p:set>
                                    <p:animEffect transition="in" filter="wheel(1)">
                                      <p:cBhvr>
                                        <p:cTn id="12" dur="2000"/>
                                        <p:tgtEl>
                                          <p:spTgt spid="4403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6"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breeze.wav"/>
                                        </p:tgtEl>
                                      </p:cMediaNode>
                                    </p:audio>
                                  </p:subTnLst>
                                </p:cTn>
                              </p:par>
                              <p:par>
                                <p:cTn id="34" presetID="42" presetClass="exit" presetSubtype="0" fill="hold" grpId="1" nodeType="withEffect">
                                  <p:stCondLst>
                                    <p:cond delay="0"/>
                                  </p:stCondLst>
                                  <p:childTnLst>
                                    <p:animEffect transition="out" filter="fade">
                                      <p:cBhvr>
                                        <p:cTn id="35" dur="1000"/>
                                        <p:tgtEl>
                                          <p:spTgt spid="5"/>
                                        </p:tgtEl>
                                      </p:cBhvr>
                                    </p:animEffect>
                                    <p:anim calcmode="lin" valueType="num">
                                      <p:cBhvr>
                                        <p:cTn id="36" dur="1000"/>
                                        <p:tgtEl>
                                          <p:spTgt spid="5"/>
                                        </p:tgtEl>
                                        <p:attrNameLst>
                                          <p:attrName>ppt_x</p:attrName>
                                        </p:attrNameLst>
                                      </p:cBhvr>
                                      <p:tavLst>
                                        <p:tav tm="0">
                                          <p:val>
                                            <p:strVal val="ppt_x"/>
                                          </p:val>
                                        </p:tav>
                                        <p:tav tm="100000">
                                          <p:val>
                                            <p:strVal val="ppt_x"/>
                                          </p:val>
                                        </p:tav>
                                      </p:tavLst>
                                    </p:anim>
                                    <p:anim calcmode="lin" valueType="num">
                                      <p:cBhvr>
                                        <p:cTn id="37" dur="1000"/>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a:spLocks noGrp="1" noChangeArrowheads="1"/>
          </p:cNvSpPr>
          <p:nvPr>
            <p:ph type="title"/>
          </p:nvPr>
        </p:nvSpPr>
        <p:spPr>
          <a:xfrm>
            <a:off x="1336344" y="146794"/>
            <a:ext cx="8905876" cy="868363"/>
          </a:xfrm>
          <a:noFill/>
          <a:ln>
            <a:noFill/>
          </a:ln>
        </p:spPr>
        <p:txBody>
          <a:bodyPr/>
          <a:lstStyle/>
          <a:p>
            <a:r>
              <a:rPr lang="en-US" sz="2400" dirty="0" smtClean="0">
                <a:solidFill>
                  <a:srgbClr val="FF0066"/>
                </a:solidFill>
                <a:latin typeface="Times New Roman" panose="02020603050405020304" pitchFamily="18" charset="0"/>
                <a:cs typeface="Times New Roman" panose="02020603050405020304" pitchFamily="18" charset="0"/>
              </a:rPr>
              <a:t>LUYỆN TẬP</a:t>
            </a:r>
            <a:endParaRPr lang="en-US" sz="2400" dirty="0">
              <a:solidFill>
                <a:srgbClr val="FF0066"/>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1832" y="1486120"/>
            <a:ext cx="7846324" cy="951286"/>
          </a:xfrm>
          <a:prstGeom prst="rect">
            <a:avLst/>
          </a:prstGeom>
          <a:noFill/>
        </p:spPr>
        <p:txBody>
          <a:bodyPr wrap="square" lIns="0" tIns="0" rIns="0" bIns="0" rtlCol="0">
            <a:spAutoFit/>
          </a:bodyPr>
          <a:lstStyle/>
          <a:p>
            <a:pPr algn="just">
              <a:lnSpc>
                <a:spcPct val="115000"/>
              </a:lnSpc>
              <a:spcBef>
                <a:spcPts val="600"/>
              </a:spcBef>
              <a:spcAft>
                <a:spcPts val="600"/>
              </a:spcAft>
            </a:pPr>
            <a:r>
              <a:rPr lang="en-US" sz="2800" b="1" dirty="0" err="1">
                <a:solidFill>
                  <a:srgbClr val="FF0000"/>
                </a:solidFill>
                <a:effectLst/>
                <a:latin typeface="Times New Roman" panose="02020603050405020304" pitchFamily="18" charset="0"/>
                <a:ea typeface="Calibri" panose="020F0502020204030204" pitchFamily="34" charset="0"/>
              </a:rPr>
              <a:t>Câu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smtClean="0">
                <a:solidFill>
                  <a:srgbClr val="FF0000"/>
                </a:solidFill>
                <a:effectLst/>
                <a:latin typeface="Times New Roman" panose="02020603050405020304" pitchFamily="18" charset="0"/>
                <a:ea typeface="Calibri" panose="020F0502020204030204" pitchFamily="34" charset="0"/>
              </a:rPr>
              <a:t>1: </a:t>
            </a:r>
            <a:r>
              <a:rPr lang="en-US" sz="2800" b="1" dirty="0" err="1" smtClean="0">
                <a:solidFill>
                  <a:srgbClr val="008000"/>
                </a:solidFill>
                <a:effectLst/>
                <a:latin typeface="Times New Roman" panose="02020603050405020304" pitchFamily="18" charset="0"/>
                <a:ea typeface="Calibri" panose="020F0502020204030204" pitchFamily="34" charset="0"/>
              </a:rPr>
              <a:t>Thế</a:t>
            </a:r>
            <a:r>
              <a:rPr lang="en-US" sz="2800" b="1" dirty="0" smtClean="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giới</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sinh</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vật</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được</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phân</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loại</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thành</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các</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bậc</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phân</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loại</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từ</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nhỏ</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đến</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lớn</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theo</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trật</a:t>
            </a:r>
            <a:r>
              <a:rPr lang="en-US" sz="2800" b="1" dirty="0">
                <a:solidFill>
                  <a:srgbClr val="008000"/>
                </a:solidFill>
                <a:effectLst/>
                <a:latin typeface="Times New Roman" panose="02020603050405020304" pitchFamily="18" charset="0"/>
                <a:ea typeface="Calibri" panose="020F0502020204030204" pitchFamily="34" charset="0"/>
              </a:rPr>
              <a:t> </a:t>
            </a:r>
            <a:r>
              <a:rPr lang="en-US" sz="2800" b="1" dirty="0" err="1">
                <a:solidFill>
                  <a:srgbClr val="008000"/>
                </a:solidFill>
                <a:effectLst/>
                <a:latin typeface="Times New Roman" panose="02020603050405020304" pitchFamily="18" charset="0"/>
                <a:ea typeface="Calibri" panose="020F0502020204030204" pitchFamily="34" charset="0"/>
              </a:rPr>
              <a:t>tự</a:t>
            </a:r>
            <a:r>
              <a:rPr lang="en-US" sz="2800" b="1" dirty="0">
                <a:solidFill>
                  <a:srgbClr val="008000"/>
                </a:solidFill>
                <a:effectLst/>
                <a:latin typeface="Times New Roman" panose="02020603050405020304" pitchFamily="18" charset="0"/>
                <a:ea typeface="Calibri" panose="020F0502020204030204" pitchFamily="34" charset="0"/>
              </a:rPr>
              <a:t>:</a:t>
            </a:r>
          </a:p>
        </p:txBody>
      </p:sp>
      <p:sp>
        <p:nvSpPr>
          <p:cNvPr id="7" name="Rectangle: Rounded Corners 4"/>
          <p:cNvSpPr/>
          <p:nvPr/>
        </p:nvSpPr>
        <p:spPr>
          <a:xfrm>
            <a:off x="1322696" y="3015077"/>
            <a:ext cx="6144904" cy="5632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FF"/>
                </a:solidFill>
                <a:latin typeface="Times New Roman" panose="02020603050405020304" pitchFamily="18" charset="0"/>
                <a:ea typeface="Calibri" panose="020F0502020204030204" pitchFamily="34" charset="0"/>
              </a:rPr>
              <a:t>L</a:t>
            </a:r>
            <a:r>
              <a:rPr lang="en-US" sz="2400" b="1" dirty="0" err="1" smtClean="0">
                <a:solidFill>
                  <a:srgbClr val="0000FF"/>
                </a:solidFill>
                <a:effectLst/>
                <a:latin typeface="Times New Roman" panose="02020603050405020304" pitchFamily="18" charset="0"/>
                <a:ea typeface="Calibri" panose="020F0502020204030204" pitchFamily="34" charset="0"/>
              </a:rPr>
              <a:t>oài</a:t>
            </a:r>
            <a:r>
              <a:rPr lang="en-US" sz="2400" b="1" dirty="0" smtClean="0">
                <a:solidFill>
                  <a:srgbClr val="0000FF"/>
                </a:solidFill>
                <a:effectLst/>
                <a:latin typeface="Times New Roman" panose="02020603050405020304" pitchFamily="18" charset="0"/>
                <a:ea typeface="Calibri" panose="020F0502020204030204" pitchFamily="34" charset="0"/>
              </a:rPr>
              <a:t> </a:t>
            </a:r>
            <a:r>
              <a:rPr lang="en-US" sz="2400" b="1" dirty="0">
                <a:solidFill>
                  <a:srgbClr val="0000FF"/>
                </a:solidFill>
                <a:effectLst/>
                <a:latin typeface="Times New Roman" panose="02020603050405020304" pitchFamily="18" charset="0"/>
                <a:ea typeface="Calibri" panose="020F0502020204030204" pitchFamily="34" charset="0"/>
              </a:rPr>
              <a:t>– chi – </a:t>
            </a:r>
            <a:r>
              <a:rPr lang="en-US" sz="2400" b="1" dirty="0" err="1">
                <a:solidFill>
                  <a:srgbClr val="0000FF"/>
                </a:solidFill>
                <a:effectLst/>
                <a:latin typeface="Times New Roman" panose="02020603050405020304" pitchFamily="18" charset="0"/>
                <a:ea typeface="Calibri" panose="020F0502020204030204" pitchFamily="34" charset="0"/>
              </a:rPr>
              <a:t>họ</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bộ</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lớp</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ngành</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giới</a:t>
            </a:r>
            <a:r>
              <a:rPr lang="en-US" sz="2400" b="1" dirty="0">
                <a:solidFill>
                  <a:srgbClr val="0000FF"/>
                </a:solidFill>
                <a:effectLst/>
                <a:latin typeface="Times New Roman" panose="02020603050405020304" pitchFamily="18" charset="0"/>
                <a:ea typeface="Calibri" panose="020F0502020204030204" pitchFamily="34" charset="0"/>
              </a:rPr>
              <a:t>.</a:t>
            </a:r>
            <a:endParaRPr lang="en-US" sz="2400" b="1" dirty="0">
              <a:solidFill>
                <a:srgbClr val="0000FF"/>
              </a:solidFill>
            </a:endParaRPr>
          </a:p>
        </p:txBody>
      </p:sp>
      <p:sp>
        <p:nvSpPr>
          <p:cNvPr id="8" name="Rectangle: Rounded Corners 6"/>
          <p:cNvSpPr/>
          <p:nvPr/>
        </p:nvSpPr>
        <p:spPr>
          <a:xfrm>
            <a:off x="1336344" y="3942063"/>
            <a:ext cx="6144904" cy="563210"/>
          </a:xfrm>
          <a:prstGeom prst="roundRect">
            <a:avLst/>
          </a:prstGeom>
          <a:solidFill>
            <a:srgbClr val="7B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sz="2400" b="1" dirty="0" err="1">
                <a:solidFill>
                  <a:srgbClr val="0000FF"/>
                </a:solidFill>
                <a:latin typeface="Times New Roman" panose="02020603050405020304" pitchFamily="18" charset="0"/>
                <a:ea typeface="Calibri" panose="020F0502020204030204" pitchFamily="34" charset="0"/>
              </a:rPr>
              <a:t>L</a:t>
            </a:r>
            <a:r>
              <a:rPr lang="en-US" sz="2400" b="1" dirty="0" err="1" smtClean="0">
                <a:solidFill>
                  <a:srgbClr val="0000FF"/>
                </a:solidFill>
                <a:effectLst/>
                <a:latin typeface="Times New Roman" panose="02020603050405020304" pitchFamily="18" charset="0"/>
                <a:ea typeface="Calibri" panose="020F0502020204030204" pitchFamily="34" charset="0"/>
              </a:rPr>
              <a:t>oài</a:t>
            </a:r>
            <a:r>
              <a:rPr lang="en-US" sz="2400" b="1" dirty="0" smtClean="0">
                <a:solidFill>
                  <a:srgbClr val="0000FF"/>
                </a:solidFill>
                <a:effectLst/>
                <a:latin typeface="Times New Roman" panose="02020603050405020304" pitchFamily="18" charset="0"/>
                <a:ea typeface="Calibri" panose="020F0502020204030204" pitchFamily="34" charset="0"/>
              </a:rPr>
              <a:t> </a:t>
            </a:r>
            <a:r>
              <a:rPr lang="en-US" sz="2400" b="1" dirty="0">
                <a:solidFill>
                  <a:srgbClr val="0000FF"/>
                </a:solidFill>
                <a:effectLst/>
                <a:latin typeface="Times New Roman" panose="02020603050405020304" pitchFamily="18" charset="0"/>
                <a:ea typeface="Calibri" panose="020F0502020204030204" pitchFamily="34" charset="0"/>
              </a:rPr>
              <a:t>– </a:t>
            </a:r>
            <a:r>
              <a:rPr lang="en-US" sz="2400" b="1" dirty="0" err="1">
                <a:solidFill>
                  <a:srgbClr val="0000FF"/>
                </a:solidFill>
                <a:effectLst/>
                <a:latin typeface="Times New Roman" panose="02020603050405020304" pitchFamily="18" charset="0"/>
                <a:ea typeface="Calibri" panose="020F0502020204030204" pitchFamily="34" charset="0"/>
              </a:rPr>
              <a:t>họ</a:t>
            </a:r>
            <a:r>
              <a:rPr lang="en-US" sz="2400" b="1" dirty="0">
                <a:solidFill>
                  <a:srgbClr val="0000FF"/>
                </a:solidFill>
                <a:effectLst/>
                <a:latin typeface="Times New Roman" panose="02020603050405020304" pitchFamily="18" charset="0"/>
                <a:ea typeface="Calibri" panose="020F0502020204030204" pitchFamily="34" charset="0"/>
              </a:rPr>
              <a:t> – chi– </a:t>
            </a:r>
            <a:r>
              <a:rPr lang="en-US" sz="2400" b="1" dirty="0" err="1">
                <a:solidFill>
                  <a:srgbClr val="0000FF"/>
                </a:solidFill>
                <a:effectLst/>
                <a:latin typeface="Times New Roman" panose="02020603050405020304" pitchFamily="18" charset="0"/>
                <a:ea typeface="Calibri" panose="020F0502020204030204" pitchFamily="34" charset="0"/>
              </a:rPr>
              <a:t>bộ</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lớp</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ngành</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giới</a:t>
            </a:r>
            <a:r>
              <a:rPr lang="en-US" sz="2400" b="1" dirty="0">
                <a:solidFill>
                  <a:srgbClr val="0000FF"/>
                </a:solidFill>
                <a:effectLst/>
                <a:latin typeface="Times New Roman" panose="02020603050405020304" pitchFamily="18" charset="0"/>
                <a:ea typeface="Calibri" panose="020F0502020204030204" pitchFamily="34" charset="0"/>
              </a:rPr>
              <a:t>.</a:t>
            </a:r>
          </a:p>
        </p:txBody>
      </p:sp>
      <p:sp>
        <p:nvSpPr>
          <p:cNvPr id="9" name="Rectangle: Rounded Corners 7"/>
          <p:cNvSpPr/>
          <p:nvPr/>
        </p:nvSpPr>
        <p:spPr>
          <a:xfrm>
            <a:off x="1322696" y="4837425"/>
            <a:ext cx="6144904" cy="563210"/>
          </a:xfrm>
          <a:prstGeom prst="roundRect">
            <a:avLst/>
          </a:prstGeom>
          <a:solidFill>
            <a:srgbClr val="F9E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FF"/>
                </a:solidFill>
                <a:latin typeface="Times New Roman" panose="02020603050405020304" pitchFamily="18" charset="0"/>
                <a:ea typeface="Calibri" panose="020F0502020204030204" pitchFamily="34" charset="0"/>
              </a:rPr>
              <a:t>G</a:t>
            </a:r>
            <a:r>
              <a:rPr lang="en-US" sz="2400" b="1" dirty="0" err="1" smtClean="0">
                <a:solidFill>
                  <a:srgbClr val="0000FF"/>
                </a:solidFill>
                <a:effectLst/>
                <a:latin typeface="Times New Roman" panose="02020603050405020304" pitchFamily="18" charset="0"/>
                <a:ea typeface="Calibri" panose="020F0502020204030204" pitchFamily="34" charset="0"/>
              </a:rPr>
              <a:t>iới</a:t>
            </a:r>
            <a:r>
              <a:rPr lang="en-US" sz="2400" b="1" dirty="0" smtClean="0">
                <a:solidFill>
                  <a:srgbClr val="0000FF"/>
                </a:solidFill>
                <a:effectLst/>
                <a:latin typeface="Times New Roman" panose="02020603050405020304" pitchFamily="18" charset="0"/>
                <a:ea typeface="Calibri" panose="020F0502020204030204" pitchFamily="34" charset="0"/>
              </a:rPr>
              <a:t> </a:t>
            </a:r>
            <a:r>
              <a:rPr lang="en-US" sz="2400" b="1" dirty="0">
                <a:solidFill>
                  <a:srgbClr val="0000FF"/>
                </a:solidFill>
                <a:effectLst/>
                <a:latin typeface="Times New Roman" panose="02020603050405020304" pitchFamily="18" charset="0"/>
                <a:ea typeface="Calibri" panose="020F0502020204030204" pitchFamily="34" charset="0"/>
              </a:rPr>
              <a:t>– </a:t>
            </a:r>
            <a:r>
              <a:rPr lang="en-US" sz="2400" b="1" dirty="0" err="1">
                <a:solidFill>
                  <a:srgbClr val="0000FF"/>
                </a:solidFill>
                <a:effectLst/>
                <a:latin typeface="Times New Roman" panose="02020603050405020304" pitchFamily="18" charset="0"/>
                <a:ea typeface="Calibri" panose="020F0502020204030204" pitchFamily="34" charset="0"/>
              </a:rPr>
              <a:t>ngành</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bộ</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lớp</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họ</a:t>
            </a:r>
            <a:r>
              <a:rPr lang="en-US" sz="2400" b="1" dirty="0">
                <a:solidFill>
                  <a:srgbClr val="0000FF"/>
                </a:solidFill>
                <a:effectLst/>
                <a:latin typeface="Times New Roman" panose="02020603050405020304" pitchFamily="18" charset="0"/>
                <a:ea typeface="Calibri" panose="020F0502020204030204" pitchFamily="34" charset="0"/>
              </a:rPr>
              <a:t> – chi – </a:t>
            </a:r>
            <a:r>
              <a:rPr lang="en-US" sz="2400" b="1" dirty="0" err="1">
                <a:solidFill>
                  <a:srgbClr val="0000FF"/>
                </a:solidFill>
                <a:effectLst/>
                <a:latin typeface="Times New Roman" panose="02020603050405020304" pitchFamily="18" charset="0"/>
                <a:ea typeface="Calibri" panose="020F0502020204030204" pitchFamily="34" charset="0"/>
              </a:rPr>
              <a:t>loài</a:t>
            </a:r>
            <a:r>
              <a:rPr lang="en-US" sz="2400" b="1" dirty="0">
                <a:solidFill>
                  <a:srgbClr val="0000FF"/>
                </a:solidFill>
                <a:effectLst/>
                <a:latin typeface="Times New Roman" panose="02020603050405020304" pitchFamily="18" charset="0"/>
                <a:ea typeface="Calibri" panose="020F0502020204030204" pitchFamily="34" charset="0"/>
              </a:rPr>
              <a:t>.</a:t>
            </a:r>
            <a:endParaRPr lang="en-US" sz="2400" b="1" dirty="0">
              <a:solidFill>
                <a:srgbClr val="0000FF"/>
              </a:solidFill>
            </a:endParaRPr>
          </a:p>
        </p:txBody>
      </p:sp>
      <p:sp>
        <p:nvSpPr>
          <p:cNvPr id="10" name="Rectangle: Rounded Corners 8"/>
          <p:cNvSpPr/>
          <p:nvPr/>
        </p:nvSpPr>
        <p:spPr>
          <a:xfrm>
            <a:off x="1322696" y="5761391"/>
            <a:ext cx="6144904" cy="563210"/>
          </a:xfrm>
          <a:prstGeom prst="roundRect">
            <a:avLst/>
          </a:prstGeom>
          <a:solidFill>
            <a:srgbClr val="D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600"/>
              </a:spcAft>
            </a:pPr>
            <a:r>
              <a:rPr lang="en-US" sz="2400" b="1" dirty="0" err="1">
                <a:solidFill>
                  <a:srgbClr val="0000FF"/>
                </a:solidFill>
                <a:latin typeface="Times New Roman" panose="02020603050405020304" pitchFamily="18" charset="0"/>
                <a:ea typeface="Calibri" panose="020F0502020204030204" pitchFamily="34" charset="0"/>
              </a:rPr>
              <a:t>G</a:t>
            </a:r>
            <a:r>
              <a:rPr lang="en-US" sz="2400" b="1" dirty="0" err="1" smtClean="0">
                <a:solidFill>
                  <a:srgbClr val="0000FF"/>
                </a:solidFill>
                <a:effectLst/>
                <a:latin typeface="Times New Roman" panose="02020603050405020304" pitchFamily="18" charset="0"/>
                <a:ea typeface="Calibri" panose="020F0502020204030204" pitchFamily="34" charset="0"/>
              </a:rPr>
              <a:t>iới</a:t>
            </a:r>
            <a:r>
              <a:rPr lang="en-US" sz="2400" b="1" dirty="0" smtClean="0">
                <a:solidFill>
                  <a:srgbClr val="0000FF"/>
                </a:solidFill>
                <a:effectLst/>
                <a:latin typeface="Times New Roman" panose="02020603050405020304" pitchFamily="18" charset="0"/>
                <a:ea typeface="Calibri" panose="020F0502020204030204" pitchFamily="34" charset="0"/>
              </a:rPr>
              <a:t> </a:t>
            </a:r>
            <a:r>
              <a:rPr lang="en-US" sz="2400" b="1" dirty="0">
                <a:solidFill>
                  <a:srgbClr val="0000FF"/>
                </a:solidFill>
                <a:effectLst/>
                <a:latin typeface="Times New Roman" panose="02020603050405020304" pitchFamily="18" charset="0"/>
                <a:ea typeface="Calibri" panose="020F0502020204030204" pitchFamily="34" charset="0"/>
              </a:rPr>
              <a:t>– </a:t>
            </a:r>
            <a:r>
              <a:rPr lang="en-US" sz="2400" b="1" dirty="0" err="1">
                <a:solidFill>
                  <a:srgbClr val="0000FF"/>
                </a:solidFill>
                <a:effectLst/>
                <a:latin typeface="Times New Roman" panose="02020603050405020304" pitchFamily="18" charset="0"/>
                <a:ea typeface="Calibri" panose="020F0502020204030204" pitchFamily="34" charset="0"/>
              </a:rPr>
              <a:t>họ</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lớp</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ngành</a:t>
            </a:r>
            <a:r>
              <a:rPr lang="en-US" sz="2400" b="1" dirty="0">
                <a:solidFill>
                  <a:srgbClr val="0000FF"/>
                </a:solidFill>
                <a:effectLst/>
                <a:latin typeface="Times New Roman" panose="02020603050405020304" pitchFamily="18" charset="0"/>
                <a:ea typeface="Calibri" panose="020F0502020204030204" pitchFamily="34" charset="0"/>
              </a:rPr>
              <a:t>  – </a:t>
            </a:r>
            <a:r>
              <a:rPr lang="en-US" sz="2400" b="1" dirty="0" err="1">
                <a:solidFill>
                  <a:srgbClr val="0000FF"/>
                </a:solidFill>
                <a:effectLst/>
                <a:latin typeface="Times New Roman" panose="02020603050405020304" pitchFamily="18" charset="0"/>
                <a:ea typeface="Calibri" panose="020F0502020204030204" pitchFamily="34" charset="0"/>
              </a:rPr>
              <a:t>bộ</a:t>
            </a:r>
            <a:r>
              <a:rPr lang="en-US" sz="2400" b="1" dirty="0">
                <a:solidFill>
                  <a:srgbClr val="0000FF"/>
                </a:solidFill>
                <a:effectLst/>
                <a:latin typeface="Times New Roman" panose="02020603050405020304" pitchFamily="18" charset="0"/>
                <a:ea typeface="Calibri" panose="020F0502020204030204" pitchFamily="34" charset="0"/>
              </a:rPr>
              <a:t>  – chi – </a:t>
            </a:r>
            <a:r>
              <a:rPr lang="en-US" sz="2400" b="1" dirty="0" err="1">
                <a:solidFill>
                  <a:srgbClr val="0000FF"/>
                </a:solidFill>
                <a:effectLst/>
                <a:latin typeface="Times New Roman" panose="02020603050405020304" pitchFamily="18" charset="0"/>
                <a:ea typeface="Calibri" panose="020F0502020204030204" pitchFamily="34" charset="0"/>
              </a:rPr>
              <a:t>loài</a:t>
            </a:r>
            <a:r>
              <a:rPr lang="en-US" sz="2400" b="1" dirty="0">
                <a:solidFill>
                  <a:srgbClr val="0000FF"/>
                </a:solidFill>
                <a:effectLst/>
                <a:latin typeface="Times New Roman" panose="02020603050405020304" pitchFamily="18" charset="0"/>
                <a:ea typeface="Calibri" panose="020F0502020204030204" pitchFamily="34" charset="0"/>
              </a:rPr>
              <a:t>.</a:t>
            </a:r>
          </a:p>
        </p:txBody>
      </p:sp>
      <p:sp>
        <p:nvSpPr>
          <p:cNvPr id="11" name="Oval 10"/>
          <p:cNvSpPr/>
          <p:nvPr/>
        </p:nvSpPr>
        <p:spPr>
          <a:xfrm>
            <a:off x="245092" y="3038961"/>
            <a:ext cx="765387" cy="563210"/>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a:solidFill>
                  <a:srgbClr val="0000FF"/>
                </a:solidFill>
                <a:latin typeface="Times New Roman" panose="02020603050405020304" pitchFamily="18" charset="0"/>
                <a:cs typeface="Times New Roman" panose="02020603050405020304" pitchFamily="18" charset="0"/>
              </a:rPr>
              <a:t>A</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2" name="Oval 11"/>
          <p:cNvSpPr/>
          <p:nvPr/>
        </p:nvSpPr>
        <p:spPr>
          <a:xfrm>
            <a:off x="193344" y="3932498"/>
            <a:ext cx="765387" cy="563210"/>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a:solidFill>
                  <a:srgbClr val="0000FF"/>
                </a:solidFill>
                <a:latin typeface="Times New Roman" panose="02020603050405020304" pitchFamily="18" charset="0"/>
                <a:cs typeface="Times New Roman" panose="02020603050405020304" pitchFamily="18" charset="0"/>
              </a:rPr>
              <a:t>B</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3" name="Oval 12"/>
          <p:cNvSpPr/>
          <p:nvPr/>
        </p:nvSpPr>
        <p:spPr>
          <a:xfrm>
            <a:off x="179696" y="4803621"/>
            <a:ext cx="765387" cy="563210"/>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a:solidFill>
                  <a:srgbClr val="0000FF"/>
                </a:solidFill>
                <a:latin typeface="Times New Roman" panose="02020603050405020304" pitchFamily="18" charset="0"/>
                <a:cs typeface="Times New Roman" panose="02020603050405020304" pitchFamily="18" charset="0"/>
              </a:rPr>
              <a:t>C</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4" name="Oval 13"/>
          <p:cNvSpPr/>
          <p:nvPr/>
        </p:nvSpPr>
        <p:spPr>
          <a:xfrm>
            <a:off x="166048" y="5761391"/>
            <a:ext cx="765387" cy="563210"/>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a:solidFill>
                  <a:srgbClr val="0000FF"/>
                </a:solidFill>
                <a:latin typeface="Times New Roman" panose="02020603050405020304" pitchFamily="18" charset="0"/>
                <a:cs typeface="Times New Roman" panose="02020603050405020304" pitchFamily="18" charset="0"/>
              </a:rPr>
              <a:t>D</a:t>
            </a:r>
            <a:endParaRPr 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1"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1"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grpId="0" nodeType="clickEffect">
                                  <p:stCondLst>
                                    <p:cond delay="0"/>
                                  </p:stCondLst>
                                  <p:childTnLst>
                                    <p:animEffect transition="out" filter="fade">
                                      <p:cBhvr>
                                        <p:cTn id="44" dur="250"/>
                                        <p:tgtEl>
                                          <p:spTgt spid="8"/>
                                        </p:tgtEl>
                                      </p:cBhvr>
                                    </p:animEffect>
                                    <p:anim calcmode="lin" valueType="num">
                                      <p:cBhvr>
                                        <p:cTn id="45" dur="250"/>
                                        <p:tgtEl>
                                          <p:spTgt spid="8"/>
                                        </p:tgtEl>
                                        <p:attrNameLst>
                                          <p:attrName>ppt_x</p:attrName>
                                        </p:attrNameLst>
                                      </p:cBhvr>
                                      <p:tavLst>
                                        <p:tav tm="0">
                                          <p:val>
                                            <p:strVal val="ppt_x"/>
                                          </p:val>
                                        </p:tav>
                                        <p:tav tm="100000">
                                          <p:val>
                                            <p:strVal val="ppt_x"/>
                                          </p:val>
                                        </p:tav>
                                      </p:tavLst>
                                    </p:anim>
                                    <p:anim calcmode="lin" valueType="num">
                                      <p:cBhvr>
                                        <p:cTn id="46" dur="250"/>
                                        <p:tgtEl>
                                          <p:spTgt spid="8"/>
                                        </p:tgtEl>
                                        <p:attrNameLst>
                                          <p:attrName>ppt_y</p:attrName>
                                        </p:attrNameLst>
                                      </p:cBhvr>
                                      <p:tavLst>
                                        <p:tav tm="0">
                                          <p:val>
                                            <p:strVal val="ppt_y"/>
                                          </p:val>
                                        </p:tav>
                                        <p:tav tm="100000">
                                          <p:val>
                                            <p:strVal val="ppt_y+.1"/>
                                          </p:val>
                                        </p:tav>
                                      </p:tavLst>
                                    </p:anim>
                                    <p:set>
                                      <p:cBhvr>
                                        <p:cTn id="47" dur="1" fill="hold">
                                          <p:stCondLst>
                                            <p:cond delay="249"/>
                                          </p:stCondLst>
                                        </p:cTn>
                                        <p:tgtEl>
                                          <p:spTgt spid="8"/>
                                        </p:tgtEl>
                                        <p:attrNameLst>
                                          <p:attrName>style.visibility</p:attrName>
                                        </p:attrNameLst>
                                      </p:cBhvr>
                                      <p:to>
                                        <p:strVal val="hidden"/>
                                      </p:to>
                                    </p:set>
                                  </p:childTnLst>
                                </p:cTn>
                              </p:par>
                              <p:par>
                                <p:cTn id="48" presetID="42" presetClass="exit" presetSubtype="0" fill="hold" grpId="0" nodeType="withEffect">
                                  <p:stCondLst>
                                    <p:cond delay="0"/>
                                  </p:stCondLst>
                                  <p:childTnLst>
                                    <p:animEffect transition="out" filter="fade">
                                      <p:cBhvr>
                                        <p:cTn id="49" dur="250"/>
                                        <p:tgtEl>
                                          <p:spTgt spid="9"/>
                                        </p:tgtEl>
                                      </p:cBhvr>
                                    </p:animEffect>
                                    <p:anim calcmode="lin" valueType="num">
                                      <p:cBhvr>
                                        <p:cTn id="50" dur="250"/>
                                        <p:tgtEl>
                                          <p:spTgt spid="9"/>
                                        </p:tgtEl>
                                        <p:attrNameLst>
                                          <p:attrName>ppt_x</p:attrName>
                                        </p:attrNameLst>
                                      </p:cBhvr>
                                      <p:tavLst>
                                        <p:tav tm="0">
                                          <p:val>
                                            <p:strVal val="ppt_x"/>
                                          </p:val>
                                        </p:tav>
                                        <p:tav tm="100000">
                                          <p:val>
                                            <p:strVal val="ppt_x"/>
                                          </p:val>
                                        </p:tav>
                                      </p:tavLst>
                                    </p:anim>
                                    <p:anim calcmode="lin" valueType="num">
                                      <p:cBhvr>
                                        <p:cTn id="51" dur="250"/>
                                        <p:tgtEl>
                                          <p:spTgt spid="9"/>
                                        </p:tgtEl>
                                        <p:attrNameLst>
                                          <p:attrName>ppt_y</p:attrName>
                                        </p:attrNameLst>
                                      </p:cBhvr>
                                      <p:tavLst>
                                        <p:tav tm="0">
                                          <p:val>
                                            <p:strVal val="ppt_y"/>
                                          </p:val>
                                        </p:tav>
                                        <p:tav tm="100000">
                                          <p:val>
                                            <p:strVal val="ppt_y+.1"/>
                                          </p:val>
                                        </p:tav>
                                      </p:tavLst>
                                    </p:anim>
                                    <p:set>
                                      <p:cBhvr>
                                        <p:cTn id="52" dur="1" fill="hold">
                                          <p:stCondLst>
                                            <p:cond delay="249"/>
                                          </p:stCondLst>
                                        </p:cTn>
                                        <p:tgtEl>
                                          <p:spTgt spid="9"/>
                                        </p:tgtEl>
                                        <p:attrNameLst>
                                          <p:attrName>style.visibility</p:attrName>
                                        </p:attrNameLst>
                                      </p:cBhvr>
                                      <p:to>
                                        <p:strVal val="hidden"/>
                                      </p:to>
                                    </p:set>
                                  </p:childTnLst>
                                </p:cTn>
                              </p:par>
                              <p:par>
                                <p:cTn id="53" presetID="42" presetClass="exit" presetSubtype="0" fill="hold" grpId="0" nodeType="withEffect">
                                  <p:stCondLst>
                                    <p:cond delay="0"/>
                                  </p:stCondLst>
                                  <p:childTnLst>
                                    <p:animEffect transition="out" filter="fade">
                                      <p:cBhvr>
                                        <p:cTn id="54" dur="250"/>
                                        <p:tgtEl>
                                          <p:spTgt spid="10"/>
                                        </p:tgtEl>
                                      </p:cBhvr>
                                    </p:animEffect>
                                    <p:anim calcmode="lin" valueType="num">
                                      <p:cBhvr>
                                        <p:cTn id="55" dur="250"/>
                                        <p:tgtEl>
                                          <p:spTgt spid="10"/>
                                        </p:tgtEl>
                                        <p:attrNameLst>
                                          <p:attrName>ppt_x</p:attrName>
                                        </p:attrNameLst>
                                      </p:cBhvr>
                                      <p:tavLst>
                                        <p:tav tm="0">
                                          <p:val>
                                            <p:strVal val="ppt_x"/>
                                          </p:val>
                                        </p:tav>
                                        <p:tav tm="100000">
                                          <p:val>
                                            <p:strVal val="ppt_x"/>
                                          </p:val>
                                        </p:tav>
                                      </p:tavLst>
                                    </p:anim>
                                    <p:anim calcmode="lin" valueType="num">
                                      <p:cBhvr>
                                        <p:cTn id="56" dur="250"/>
                                        <p:tgtEl>
                                          <p:spTgt spid="10"/>
                                        </p:tgtEl>
                                        <p:attrNameLst>
                                          <p:attrName>ppt_y</p:attrName>
                                        </p:attrNameLst>
                                      </p:cBhvr>
                                      <p:tavLst>
                                        <p:tav tm="0">
                                          <p:val>
                                            <p:strVal val="ppt_y"/>
                                          </p:val>
                                        </p:tav>
                                        <p:tav tm="100000">
                                          <p:val>
                                            <p:strVal val="ppt_y+.1"/>
                                          </p:val>
                                        </p:tav>
                                      </p:tavLst>
                                    </p:anim>
                                    <p:set>
                                      <p:cBhvr>
                                        <p:cTn id="57" dur="1" fill="hold">
                                          <p:stCondLst>
                                            <p:cond delay="249"/>
                                          </p:stCondLst>
                                        </p:cTn>
                                        <p:tgtEl>
                                          <p:spTgt spid="10"/>
                                        </p:tgtEl>
                                        <p:attrNameLst>
                                          <p:attrName>style.visibility</p:attrName>
                                        </p:attrNameLst>
                                      </p:cBhvr>
                                      <p:to>
                                        <p:strVal val="hidden"/>
                                      </p:to>
                                    </p:set>
                                  </p:childTnLst>
                                </p:cTn>
                              </p:par>
                              <p:par>
                                <p:cTn id="58" presetID="42" presetClass="exit" presetSubtype="0" fill="hold" grpId="0" nodeType="withEffect">
                                  <p:stCondLst>
                                    <p:cond delay="0"/>
                                  </p:stCondLst>
                                  <p:childTnLst>
                                    <p:animEffect transition="out" filter="fade">
                                      <p:cBhvr>
                                        <p:cTn id="59" dur="250"/>
                                        <p:tgtEl>
                                          <p:spTgt spid="12"/>
                                        </p:tgtEl>
                                      </p:cBhvr>
                                    </p:animEffect>
                                    <p:anim calcmode="lin" valueType="num">
                                      <p:cBhvr>
                                        <p:cTn id="60" dur="250"/>
                                        <p:tgtEl>
                                          <p:spTgt spid="12"/>
                                        </p:tgtEl>
                                        <p:attrNameLst>
                                          <p:attrName>ppt_x</p:attrName>
                                        </p:attrNameLst>
                                      </p:cBhvr>
                                      <p:tavLst>
                                        <p:tav tm="0">
                                          <p:val>
                                            <p:strVal val="ppt_x"/>
                                          </p:val>
                                        </p:tav>
                                        <p:tav tm="100000">
                                          <p:val>
                                            <p:strVal val="ppt_x"/>
                                          </p:val>
                                        </p:tav>
                                      </p:tavLst>
                                    </p:anim>
                                    <p:anim calcmode="lin" valueType="num">
                                      <p:cBhvr>
                                        <p:cTn id="61" dur="250"/>
                                        <p:tgtEl>
                                          <p:spTgt spid="12"/>
                                        </p:tgtEl>
                                        <p:attrNameLst>
                                          <p:attrName>ppt_y</p:attrName>
                                        </p:attrNameLst>
                                      </p:cBhvr>
                                      <p:tavLst>
                                        <p:tav tm="0">
                                          <p:val>
                                            <p:strVal val="ppt_y"/>
                                          </p:val>
                                        </p:tav>
                                        <p:tav tm="100000">
                                          <p:val>
                                            <p:strVal val="ppt_y+.1"/>
                                          </p:val>
                                        </p:tav>
                                      </p:tavLst>
                                    </p:anim>
                                    <p:set>
                                      <p:cBhvr>
                                        <p:cTn id="62" dur="1" fill="hold">
                                          <p:stCondLst>
                                            <p:cond delay="249"/>
                                          </p:stCondLst>
                                        </p:cTn>
                                        <p:tgtEl>
                                          <p:spTgt spid="12"/>
                                        </p:tgtEl>
                                        <p:attrNameLst>
                                          <p:attrName>style.visibility</p:attrName>
                                        </p:attrNameLst>
                                      </p:cBhvr>
                                      <p:to>
                                        <p:strVal val="hidden"/>
                                      </p:to>
                                    </p:set>
                                  </p:childTnLst>
                                </p:cTn>
                              </p:par>
                              <p:par>
                                <p:cTn id="63" presetID="42" presetClass="exit" presetSubtype="0" fill="hold" grpId="0" nodeType="withEffect">
                                  <p:stCondLst>
                                    <p:cond delay="0"/>
                                  </p:stCondLst>
                                  <p:childTnLst>
                                    <p:animEffect transition="out" filter="fade">
                                      <p:cBhvr>
                                        <p:cTn id="64" dur="250"/>
                                        <p:tgtEl>
                                          <p:spTgt spid="13"/>
                                        </p:tgtEl>
                                      </p:cBhvr>
                                    </p:animEffect>
                                    <p:anim calcmode="lin" valueType="num">
                                      <p:cBhvr>
                                        <p:cTn id="65" dur="250"/>
                                        <p:tgtEl>
                                          <p:spTgt spid="13"/>
                                        </p:tgtEl>
                                        <p:attrNameLst>
                                          <p:attrName>ppt_x</p:attrName>
                                        </p:attrNameLst>
                                      </p:cBhvr>
                                      <p:tavLst>
                                        <p:tav tm="0">
                                          <p:val>
                                            <p:strVal val="ppt_x"/>
                                          </p:val>
                                        </p:tav>
                                        <p:tav tm="100000">
                                          <p:val>
                                            <p:strVal val="ppt_x"/>
                                          </p:val>
                                        </p:tav>
                                      </p:tavLst>
                                    </p:anim>
                                    <p:anim calcmode="lin" valueType="num">
                                      <p:cBhvr>
                                        <p:cTn id="66" dur="250"/>
                                        <p:tgtEl>
                                          <p:spTgt spid="13"/>
                                        </p:tgtEl>
                                        <p:attrNameLst>
                                          <p:attrName>ppt_y</p:attrName>
                                        </p:attrNameLst>
                                      </p:cBhvr>
                                      <p:tavLst>
                                        <p:tav tm="0">
                                          <p:val>
                                            <p:strVal val="ppt_y"/>
                                          </p:val>
                                        </p:tav>
                                        <p:tav tm="100000">
                                          <p:val>
                                            <p:strVal val="ppt_y+.1"/>
                                          </p:val>
                                        </p:tav>
                                      </p:tavLst>
                                    </p:anim>
                                    <p:set>
                                      <p:cBhvr>
                                        <p:cTn id="67" dur="1" fill="hold">
                                          <p:stCondLst>
                                            <p:cond delay="249"/>
                                          </p:stCondLst>
                                        </p:cTn>
                                        <p:tgtEl>
                                          <p:spTgt spid="13"/>
                                        </p:tgtEl>
                                        <p:attrNameLst>
                                          <p:attrName>style.visibility</p:attrName>
                                        </p:attrNameLst>
                                      </p:cBhvr>
                                      <p:to>
                                        <p:strVal val="hidden"/>
                                      </p:to>
                                    </p:set>
                                  </p:childTnLst>
                                </p:cTn>
                              </p:par>
                              <p:par>
                                <p:cTn id="68" presetID="42" presetClass="exit" presetSubtype="0" fill="hold" grpId="0" nodeType="withEffect">
                                  <p:stCondLst>
                                    <p:cond delay="0"/>
                                  </p:stCondLst>
                                  <p:childTnLst>
                                    <p:animEffect transition="out" filter="fade">
                                      <p:cBhvr>
                                        <p:cTn id="69" dur="250"/>
                                        <p:tgtEl>
                                          <p:spTgt spid="14"/>
                                        </p:tgtEl>
                                      </p:cBhvr>
                                    </p:animEffect>
                                    <p:anim calcmode="lin" valueType="num">
                                      <p:cBhvr>
                                        <p:cTn id="70" dur="250"/>
                                        <p:tgtEl>
                                          <p:spTgt spid="14"/>
                                        </p:tgtEl>
                                        <p:attrNameLst>
                                          <p:attrName>ppt_x</p:attrName>
                                        </p:attrNameLst>
                                      </p:cBhvr>
                                      <p:tavLst>
                                        <p:tav tm="0">
                                          <p:val>
                                            <p:strVal val="ppt_x"/>
                                          </p:val>
                                        </p:tav>
                                        <p:tav tm="100000">
                                          <p:val>
                                            <p:strVal val="ppt_x"/>
                                          </p:val>
                                        </p:tav>
                                      </p:tavLst>
                                    </p:anim>
                                    <p:anim calcmode="lin" valueType="num">
                                      <p:cBhvr>
                                        <p:cTn id="71" dur="250"/>
                                        <p:tgtEl>
                                          <p:spTgt spid="14"/>
                                        </p:tgtEl>
                                        <p:attrNameLst>
                                          <p:attrName>ppt_y</p:attrName>
                                        </p:attrNameLst>
                                      </p:cBhvr>
                                      <p:tavLst>
                                        <p:tav tm="0">
                                          <p:val>
                                            <p:strVal val="ppt_y"/>
                                          </p:val>
                                        </p:tav>
                                        <p:tav tm="100000">
                                          <p:val>
                                            <p:strVal val="ppt_y+.1"/>
                                          </p:val>
                                        </p:tav>
                                      </p:tavLst>
                                    </p:anim>
                                    <p:set>
                                      <p:cBhvr>
                                        <p:cTn id="72"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3" grpId="1" animBg="1"/>
      <p:bldP spid="14" grpId="0" animBg="1"/>
      <p:bldP spid="1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228600" y="1224244"/>
            <a:ext cx="8582878" cy="1651286"/>
          </a:xfrm>
          <a:prstGeom prst="rect">
            <a:avLst/>
          </a:prstGeom>
          <a:solidFill>
            <a:schemeClr val="accent3">
              <a:lumMod val="20000"/>
              <a:lumOff val="80000"/>
              <a:alpha val="62000"/>
            </a:schemeClr>
          </a:solidFill>
        </p:spPr>
        <p:txBody>
          <a:bodyPr wrap="square" lIns="0" tIns="0" rIns="0" bIns="0" rtlCol="0">
            <a:spAutoFit/>
          </a:bodyPr>
          <a:lstStyle/>
          <a:p>
            <a:pPr algn="l">
              <a:lnSpc>
                <a:spcPct val="115000"/>
              </a:lnSpc>
              <a:spcBef>
                <a:spcPts val="600"/>
              </a:spcBef>
              <a:spcAft>
                <a:spcPts val="600"/>
              </a:spcAft>
            </a:pPr>
            <a:r>
              <a:rPr lang="vi-VN" sz="26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2600" b="1" dirty="0" smtClean="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600" b="1" dirty="0" smtClean="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Tên </a:t>
            </a:r>
            <a:r>
              <a:rPr lang="vi-VN"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khoa học của loài người là </a:t>
            </a:r>
            <a:endParaRPr lang="en-SG"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Bef>
                <a:spcPts val="600"/>
              </a:spcBef>
              <a:spcAft>
                <a:spcPts val="600"/>
              </a:spcAft>
            </a:pPr>
            <a:r>
              <a:rPr lang="vi-VN" sz="26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Homo sapiens </a:t>
            </a:r>
            <a:r>
              <a:rPr lang="vi-VN"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Linnacus, 1758. </a:t>
            </a:r>
            <a:endParaRPr lang="en-SG"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Bef>
                <a:spcPts val="600"/>
              </a:spcBef>
              <a:spcAft>
                <a:spcPts val="600"/>
              </a:spcAft>
            </a:pPr>
            <a:r>
              <a:rPr lang="vi-VN"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Hãy xác định tên giống, tên loài, tác giả, năm tìm ra loài đó.</a:t>
            </a:r>
            <a:endParaRPr lang="en-US" sz="2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471416" y="3335784"/>
            <a:ext cx="8062984" cy="738664"/>
          </a:xfrm>
          <a:prstGeom prst="rect">
            <a:avLst/>
          </a:prstGeom>
          <a:noFill/>
        </p:spPr>
        <p:txBody>
          <a:bodyPr wrap="square" lIns="0" tIns="0" rIns="0" bIns="0" rtlCol="0">
            <a:spAutoFit/>
          </a:bodyPr>
          <a:lstStyle/>
          <a:p>
            <a:pPr algn="l"/>
            <a:r>
              <a:rPr lang="vi-VN" sz="4800" b="1" i="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Homo sapiens </a:t>
            </a:r>
            <a:r>
              <a:rPr lang="vi-VN" sz="4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Linnacus, 1758.</a:t>
            </a:r>
            <a:endParaRPr lang="en-US" sz="4400" b="1" dirty="0">
              <a:solidFill>
                <a:srgbClr val="008000"/>
              </a:solidFill>
              <a:latin typeface="Times New Roman" panose="02020603050405020304" pitchFamily="18" charset="0"/>
              <a:cs typeface="Times New Roman" panose="02020603050405020304" pitchFamily="18" charset="0"/>
            </a:endParaRPr>
          </a:p>
        </p:txBody>
      </p:sp>
      <p:sp>
        <p:nvSpPr>
          <p:cNvPr id="6" name="Left Brace 5"/>
          <p:cNvSpPr/>
          <p:nvPr/>
        </p:nvSpPr>
        <p:spPr>
          <a:xfrm rot="16200000">
            <a:off x="900031" y="3688839"/>
            <a:ext cx="296441" cy="115367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463310" y="4560007"/>
            <a:ext cx="1281857" cy="492443"/>
          </a:xfrm>
          <a:prstGeom prst="rect">
            <a:avLst/>
          </a:prstGeom>
          <a:noFill/>
        </p:spPr>
        <p:txBody>
          <a:bodyPr wrap="square" lIns="0" tIns="0" rIns="0" bIns="0" rtlCol="0">
            <a:spAutoFit/>
          </a:bodyPr>
          <a:lstStyle/>
          <a:p>
            <a:pPr algn="ctr"/>
            <a:r>
              <a:rPr lang="en-SG" sz="3200" b="1" dirty="0" err="1">
                <a:solidFill>
                  <a:srgbClr val="FF0066"/>
                </a:solidFill>
                <a:latin typeface="Times New Roman" panose="02020603050405020304" pitchFamily="18" charset="0"/>
                <a:cs typeface="Times New Roman" panose="02020603050405020304" pitchFamily="18" charset="0"/>
              </a:rPr>
              <a:t>Giống</a:t>
            </a:r>
            <a:endParaRPr lang="en-US" sz="3200" b="1" dirty="0">
              <a:solidFill>
                <a:srgbClr val="FF0066"/>
              </a:solidFill>
              <a:latin typeface="Times New Roman" panose="02020603050405020304" pitchFamily="18" charset="0"/>
              <a:cs typeface="Times New Roman" panose="02020603050405020304" pitchFamily="18" charset="0"/>
            </a:endParaRPr>
          </a:p>
        </p:txBody>
      </p:sp>
      <p:sp>
        <p:nvSpPr>
          <p:cNvPr id="8" name="Left Brace 7"/>
          <p:cNvSpPr/>
          <p:nvPr/>
        </p:nvSpPr>
        <p:spPr>
          <a:xfrm rot="16200000">
            <a:off x="2781147" y="3688839"/>
            <a:ext cx="296441" cy="115367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2344426" y="4560007"/>
            <a:ext cx="1281857" cy="430887"/>
          </a:xfrm>
          <a:prstGeom prst="rect">
            <a:avLst/>
          </a:prstGeom>
          <a:noFill/>
        </p:spPr>
        <p:txBody>
          <a:bodyPr wrap="square" lIns="0" tIns="0" rIns="0" bIns="0" rtlCol="0">
            <a:spAutoFit/>
          </a:bodyPr>
          <a:lstStyle/>
          <a:p>
            <a:pPr algn="ctr"/>
            <a:r>
              <a:rPr lang="en-SG" sz="2800" b="1" dirty="0" err="1">
                <a:solidFill>
                  <a:srgbClr val="FF0066"/>
                </a:solidFill>
                <a:latin typeface="Times New Roman" panose="02020603050405020304" pitchFamily="18" charset="0"/>
                <a:cs typeface="Times New Roman" panose="02020603050405020304" pitchFamily="18" charset="0"/>
              </a:rPr>
              <a:t>Loài</a:t>
            </a:r>
            <a:endParaRPr lang="en-US" sz="2800" b="1" dirty="0">
              <a:solidFill>
                <a:srgbClr val="FF0066"/>
              </a:solidFill>
              <a:latin typeface="Times New Roman" panose="02020603050405020304" pitchFamily="18" charset="0"/>
              <a:cs typeface="Times New Roman" panose="02020603050405020304" pitchFamily="18" charset="0"/>
            </a:endParaRPr>
          </a:p>
        </p:txBody>
      </p:sp>
      <p:sp>
        <p:nvSpPr>
          <p:cNvPr id="10" name="Left Brace 9"/>
          <p:cNvSpPr/>
          <p:nvPr/>
        </p:nvSpPr>
        <p:spPr>
          <a:xfrm rot="16200000">
            <a:off x="5217124" y="3130776"/>
            <a:ext cx="316207" cy="220354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4451868" y="4550908"/>
            <a:ext cx="1552099" cy="430887"/>
          </a:xfrm>
          <a:prstGeom prst="rect">
            <a:avLst/>
          </a:prstGeom>
          <a:noFill/>
        </p:spPr>
        <p:txBody>
          <a:bodyPr wrap="square" lIns="0" tIns="0" rIns="0" bIns="0" rtlCol="0">
            <a:spAutoFit/>
          </a:bodyPr>
          <a:lstStyle/>
          <a:p>
            <a:pPr algn="ctr"/>
            <a:r>
              <a:rPr lang="en-SG" sz="2800" b="1" dirty="0" err="1">
                <a:solidFill>
                  <a:srgbClr val="FF0066"/>
                </a:solidFill>
                <a:latin typeface="Times New Roman" panose="02020603050405020304" pitchFamily="18" charset="0"/>
                <a:cs typeface="Times New Roman" panose="02020603050405020304" pitchFamily="18" charset="0"/>
              </a:rPr>
              <a:t>Tác</a:t>
            </a:r>
            <a:r>
              <a:rPr lang="en-SG" sz="2800" b="1" dirty="0">
                <a:solidFill>
                  <a:srgbClr val="FF0066"/>
                </a:solidFill>
                <a:latin typeface="Times New Roman" panose="02020603050405020304" pitchFamily="18" charset="0"/>
                <a:cs typeface="Times New Roman" panose="02020603050405020304" pitchFamily="18" charset="0"/>
              </a:rPr>
              <a:t> </a:t>
            </a:r>
            <a:r>
              <a:rPr lang="en-SG" sz="2800" b="1" dirty="0" err="1">
                <a:solidFill>
                  <a:srgbClr val="FF0066"/>
                </a:solidFill>
                <a:latin typeface="Times New Roman" panose="02020603050405020304" pitchFamily="18" charset="0"/>
                <a:cs typeface="Times New Roman" panose="02020603050405020304" pitchFamily="18" charset="0"/>
              </a:rPr>
              <a:t>giả</a:t>
            </a:r>
            <a:endParaRPr lang="en-US" sz="2800" b="1" dirty="0">
              <a:solidFill>
                <a:srgbClr val="FF0066"/>
              </a:solidFill>
              <a:latin typeface="Times New Roman" panose="02020603050405020304" pitchFamily="18" charset="0"/>
              <a:cs typeface="Times New Roman" panose="02020603050405020304" pitchFamily="18" charset="0"/>
            </a:endParaRPr>
          </a:p>
        </p:txBody>
      </p:sp>
      <p:sp>
        <p:nvSpPr>
          <p:cNvPr id="12" name="Left Brace 11"/>
          <p:cNvSpPr/>
          <p:nvPr/>
        </p:nvSpPr>
        <p:spPr>
          <a:xfrm rot="16200000">
            <a:off x="7350749" y="3724471"/>
            <a:ext cx="273202" cy="115367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6880033" y="4586753"/>
            <a:ext cx="1112861" cy="430887"/>
          </a:xfrm>
          <a:prstGeom prst="rect">
            <a:avLst/>
          </a:prstGeom>
          <a:noFill/>
        </p:spPr>
        <p:txBody>
          <a:bodyPr wrap="square" lIns="0" tIns="0" rIns="0" bIns="0" rtlCol="0">
            <a:spAutoFit/>
          </a:bodyPr>
          <a:lstStyle/>
          <a:p>
            <a:pPr algn="ctr"/>
            <a:r>
              <a:rPr lang="en-SG" sz="2800" b="1" dirty="0" err="1">
                <a:solidFill>
                  <a:srgbClr val="FF0066"/>
                </a:solidFill>
                <a:latin typeface="Times New Roman" panose="02020603050405020304" pitchFamily="18" charset="0"/>
                <a:cs typeface="Times New Roman" panose="02020603050405020304" pitchFamily="18" charset="0"/>
              </a:rPr>
              <a:t>Năm</a:t>
            </a:r>
            <a:endParaRPr lang="en-US" sz="2800" b="1" dirty="0">
              <a:solidFill>
                <a:srgbClr val="FF0066"/>
              </a:solidFill>
              <a:latin typeface="Times New Roman" panose="02020603050405020304" pitchFamily="18" charset="0"/>
              <a:cs typeface="Times New Roman" panose="02020603050405020304" pitchFamily="18" charset="0"/>
            </a:endParaRPr>
          </a:p>
        </p:txBody>
      </p:sp>
      <p:sp>
        <p:nvSpPr>
          <p:cNvPr id="14" name="Rectangle 2"/>
          <p:cNvSpPr txBox="1">
            <a:spLocks noChangeArrowheads="1"/>
          </p:cNvSpPr>
          <p:nvPr/>
        </p:nvSpPr>
        <p:spPr bwMode="gray">
          <a:xfrm>
            <a:off x="774979" y="355881"/>
            <a:ext cx="8905876" cy="86836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400" dirty="0" smtClean="0">
                <a:solidFill>
                  <a:srgbClr val="FF0066"/>
                </a:solidFill>
                <a:latin typeface="Times New Roman" panose="02020603050405020304" pitchFamily="18" charset="0"/>
                <a:cs typeface="Times New Roman" panose="02020603050405020304" pitchFamily="18" charset="0"/>
              </a:rPr>
              <a:t>LUYỆN TẬP</a:t>
            </a:r>
            <a:endParaRPr lang="en-US" sz="2400"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50" fill="hold"/>
                                        <p:tgtEl>
                                          <p:spTgt spid="5"/>
                                        </p:tgtEl>
                                        <p:attrNameLst>
                                          <p:attrName>ppt_x</p:attrName>
                                        </p:attrNameLst>
                                      </p:cBhvr>
                                      <p:tavLst>
                                        <p:tav tm="0">
                                          <p:val>
                                            <p:strVal val="#ppt_x"/>
                                          </p:val>
                                        </p:tav>
                                        <p:tav tm="100000">
                                          <p:val>
                                            <p:strVal val="#ppt_x"/>
                                          </p:val>
                                        </p:tav>
                                      </p:tavLst>
                                    </p:anim>
                                    <p:anim calcmode="lin" valueType="num">
                                      <p:cBhvr additive="base">
                                        <p:cTn id="20"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TextBox 5"/>
          <p:cNvSpPr txBox="1"/>
          <p:nvPr/>
        </p:nvSpPr>
        <p:spPr>
          <a:xfrm>
            <a:off x="839906" y="1353914"/>
            <a:ext cx="7856206" cy="861774"/>
          </a:xfrm>
          <a:prstGeom prst="rect">
            <a:avLst/>
          </a:prstGeom>
          <a:noFill/>
        </p:spPr>
        <p:txBody>
          <a:bodyPr wrap="square" lIns="0" tIns="0" rIns="0" bIns="0" rtlCol="0">
            <a:spAutoFit/>
          </a:bodyPr>
          <a:lstStyle/>
          <a:p>
            <a:pPr algn="ctr"/>
            <a:r>
              <a:rPr lang="en-US" sz="2800" b="1" dirty="0" err="1">
                <a:solidFill>
                  <a:srgbClr val="FF0000"/>
                </a:solidFill>
                <a:effectLst/>
                <a:latin typeface="Times New Roman" panose="02020603050405020304" pitchFamily="18" charset="0"/>
                <a:ea typeface="Calibri" panose="020F0502020204030204" pitchFamily="34" charset="0"/>
              </a:rPr>
              <a:t>Câu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smtClean="0">
                <a:solidFill>
                  <a:srgbClr val="FF0000"/>
                </a:solidFill>
                <a:effectLst/>
                <a:latin typeface="Times New Roman" panose="02020603050405020304" pitchFamily="18" charset="0"/>
                <a:ea typeface="Calibri" panose="020F0502020204030204" pitchFamily="34" charset="0"/>
              </a:rPr>
              <a:t>3</a:t>
            </a:r>
            <a:r>
              <a:rPr lang="en-US" sz="2800"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66"/>
                </a:solidFill>
                <a:effectLst/>
                <a:latin typeface="Times New Roman" panose="02020603050405020304" pitchFamily="18" charset="0"/>
                <a:ea typeface="Calibri" panose="020F0502020204030204" pitchFamily="34" charset="0"/>
              </a:rPr>
              <a:t>Quan</a:t>
            </a:r>
            <a:r>
              <a:rPr lang="en-US" sz="2800" b="1" dirty="0" smtClean="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sát</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hình</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ảnh</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và</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gọi</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tên</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các</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sinh</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vật</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cho</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biết</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các</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sinh</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vật</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thuộc</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giới</a:t>
            </a:r>
            <a:r>
              <a:rPr lang="en-US" sz="2800" b="1" dirty="0">
                <a:solidFill>
                  <a:srgbClr val="FF0066"/>
                </a:solidFill>
                <a:effectLst/>
                <a:latin typeface="Times New Roman" panose="02020603050405020304" pitchFamily="18" charset="0"/>
                <a:ea typeface="Calibri" panose="020F0502020204030204" pitchFamily="34" charset="0"/>
              </a:rPr>
              <a:t> </a:t>
            </a:r>
            <a:r>
              <a:rPr lang="en-US" sz="2800" b="1" dirty="0" err="1">
                <a:solidFill>
                  <a:srgbClr val="FF0066"/>
                </a:solidFill>
                <a:effectLst/>
                <a:latin typeface="Times New Roman" panose="02020603050405020304" pitchFamily="18" charset="0"/>
                <a:ea typeface="Calibri" panose="020F0502020204030204" pitchFamily="34" charset="0"/>
              </a:rPr>
              <a:t>nào</a:t>
            </a:r>
            <a:r>
              <a:rPr lang="en-US" sz="2800" b="1" dirty="0">
                <a:solidFill>
                  <a:srgbClr val="FF0066"/>
                </a:solidFill>
                <a:effectLst/>
                <a:latin typeface="Times New Roman" panose="02020603050405020304" pitchFamily="18" charset="0"/>
                <a:ea typeface="Calibri" panose="020F0502020204030204" pitchFamily="34" charset="0"/>
              </a:rPr>
              <a:t>?</a:t>
            </a:r>
            <a:endParaRPr lang="en-US" sz="2400" b="1" dirty="0">
              <a:solidFill>
                <a:srgbClr val="FF0066"/>
              </a:solidFill>
            </a:endParaRPr>
          </a:p>
        </p:txBody>
      </p:sp>
      <p:pic>
        <p:nvPicPr>
          <p:cNvPr id="7" name="Picture 6"/>
          <p:cNvPicPr/>
          <p:nvPr/>
        </p:nvPicPr>
        <p:blipFill rotWithShape="1">
          <a:blip r:embed="rId3"/>
          <a:srcRect t="1809"/>
          <a:stretch>
            <a:fillRect/>
          </a:stretch>
        </p:blipFill>
        <p:spPr bwMode="auto">
          <a:xfrm>
            <a:off x="1143000" y="2286000"/>
            <a:ext cx="7088306" cy="3792314"/>
          </a:xfrm>
          <a:prstGeom prst="rect">
            <a:avLst/>
          </a:prstGeom>
          <a:ln>
            <a:noFill/>
          </a:ln>
        </p:spPr>
      </p:pic>
      <p:sp>
        <p:nvSpPr>
          <p:cNvPr id="8" name="Rectangle 2"/>
          <p:cNvSpPr txBox="1">
            <a:spLocks noChangeArrowheads="1"/>
          </p:cNvSpPr>
          <p:nvPr/>
        </p:nvSpPr>
        <p:spPr bwMode="gray">
          <a:xfrm>
            <a:off x="774979" y="355881"/>
            <a:ext cx="8905876" cy="86836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400" dirty="0" smtClean="0">
                <a:solidFill>
                  <a:srgbClr val="FF0066"/>
                </a:solidFill>
                <a:latin typeface="Times New Roman" panose="02020603050405020304" pitchFamily="18" charset="0"/>
                <a:cs typeface="Times New Roman" panose="02020603050405020304" pitchFamily="18" charset="0"/>
              </a:rPr>
              <a:t>LUYỆN TẬP</a:t>
            </a:r>
            <a:endParaRPr lang="en-US" sz="2400"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TextBox 7"/>
          <p:cNvSpPr txBox="1"/>
          <p:nvPr/>
        </p:nvSpPr>
        <p:spPr>
          <a:xfrm>
            <a:off x="661832" y="1486120"/>
            <a:ext cx="7846324" cy="1486561"/>
          </a:xfrm>
          <a:prstGeom prst="rect">
            <a:avLst/>
          </a:prstGeom>
          <a:noFill/>
        </p:spPr>
        <p:txBody>
          <a:bodyPr wrap="square" lIns="0" tIns="0" rIns="0" bIns="0" rtlCol="0">
            <a:spAutoFit/>
          </a:bodyPr>
          <a:lstStyle/>
          <a:p>
            <a:pPr algn="just">
              <a:lnSpc>
                <a:spcPct val="115000"/>
              </a:lnSpc>
              <a:spcBef>
                <a:spcPts val="600"/>
              </a:spcBef>
              <a:spcAft>
                <a:spcPts val="600"/>
              </a:spcAft>
            </a:pPr>
            <a:r>
              <a:rPr lang="en-US" sz="2800" b="1" dirty="0">
                <a:solidFill>
                  <a:srgbClr val="0000FF"/>
                </a:solidFill>
                <a:latin typeface="Times New Roman" panose="02020603050405020304" pitchFamily="18" charset="0"/>
                <a:ea typeface="Calibri" panose="020F0502020204030204" pitchFamily="34" charset="0"/>
              </a:rPr>
              <a:t> </a:t>
            </a:r>
            <a:r>
              <a:rPr lang="en-US" sz="2800" b="1" dirty="0" smtClean="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E</a:t>
            </a:r>
            <a:r>
              <a:rPr lang="en-US" sz="2800" b="1" dirty="0" err="1" smtClean="0">
                <a:solidFill>
                  <a:srgbClr val="0000FF"/>
                </a:solidFill>
                <a:effectLst/>
                <a:latin typeface="Times New Roman" panose="02020603050405020304" pitchFamily="18" charset="0"/>
                <a:ea typeface="Calibri" panose="020F0502020204030204" pitchFamily="34" charset="0"/>
              </a:rPr>
              <a:t>m</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hãy</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liệt</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kê</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một</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số</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sinh</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vật</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xung</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quanh</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nhà</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em</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hoặc</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em</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biết</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tên</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vào</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vở</a:t>
            </a:r>
            <a:r>
              <a:rPr lang="en-US" sz="2800" b="1" dirty="0" smtClean="0">
                <a:solidFill>
                  <a:srgbClr val="0000FF"/>
                </a:solidFill>
                <a:latin typeface="Times New Roman" panose="02020603050405020304" pitchFamily="18" charset="0"/>
                <a:ea typeface="Calibri" panose="020F0502020204030204" pitchFamily="34" charset="0"/>
              </a:rPr>
              <a:t>.</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a:t>
            </a:r>
            <a:r>
              <a:rPr lang="en-US" sz="2800" b="1" dirty="0" err="1" smtClean="0">
                <a:solidFill>
                  <a:srgbClr val="0000FF"/>
                </a:solidFill>
                <a:effectLst/>
                <a:latin typeface="Times New Roman" panose="02020603050405020304" pitchFamily="18" charset="0"/>
                <a:ea typeface="Calibri" panose="020F0502020204030204" pitchFamily="34" charset="0"/>
              </a:rPr>
              <a:t>au</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đó</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em</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hãy</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phân</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loại</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chúng</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theo</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ba</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cách</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đã</a:t>
            </a:r>
            <a:r>
              <a:rPr lang="en-US" sz="2800" b="1" dirty="0" smtClean="0">
                <a:solidFill>
                  <a:srgbClr val="0000FF"/>
                </a:solidFill>
                <a:effectLst/>
                <a:latin typeface="Times New Roman" panose="02020603050405020304" pitchFamily="18" charset="0"/>
                <a:ea typeface="Calibri" panose="020F0502020204030204" pitchFamily="34" charset="0"/>
              </a:rPr>
              <a:t> </a:t>
            </a:r>
            <a:r>
              <a:rPr lang="en-US" sz="2800" b="1" dirty="0" err="1" smtClean="0">
                <a:solidFill>
                  <a:srgbClr val="0000FF"/>
                </a:solidFill>
                <a:effectLst/>
                <a:latin typeface="Times New Roman" panose="02020603050405020304" pitchFamily="18" charset="0"/>
                <a:ea typeface="Calibri" panose="020F0502020204030204" pitchFamily="34" charset="0"/>
              </a:rPr>
              <a:t>học</a:t>
            </a:r>
            <a:r>
              <a:rPr lang="en-US" sz="2800" b="1" dirty="0" smtClean="0">
                <a:solidFill>
                  <a:srgbClr val="0000FF"/>
                </a:solidFill>
                <a:latin typeface="Times New Roman" panose="02020603050405020304" pitchFamily="18" charset="0"/>
                <a:ea typeface="Calibri" panose="020F0502020204030204" pitchFamily="34" charset="0"/>
              </a:rPr>
              <a:t>.</a:t>
            </a:r>
          </a:p>
        </p:txBody>
      </p:sp>
      <p:sp>
        <p:nvSpPr>
          <p:cNvPr id="5" name="Rectangle 2"/>
          <p:cNvSpPr txBox="1">
            <a:spLocks noChangeArrowheads="1"/>
          </p:cNvSpPr>
          <p:nvPr/>
        </p:nvSpPr>
        <p:spPr bwMode="gray">
          <a:xfrm>
            <a:off x="774979" y="355881"/>
            <a:ext cx="5625821" cy="86836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3200" dirty="0" smtClean="0">
                <a:solidFill>
                  <a:srgbClr val="FF0000"/>
                </a:solidFill>
                <a:latin typeface="Times New Roman" panose="02020603050405020304" pitchFamily="18" charset="0"/>
                <a:cs typeface="Times New Roman" panose="02020603050405020304" pitchFamily="18" charset="0"/>
              </a:rPr>
              <a:t>LUYỆN TẬP</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161925" y="5139898"/>
            <a:ext cx="8982075" cy="830997"/>
          </a:xfrm>
          <a:prstGeom prst="rect">
            <a:avLst/>
          </a:prstGeom>
          <a:solidFill>
            <a:srgbClr val="FFFFFF"/>
          </a:solidFill>
        </p:spPr>
        <p:txBody>
          <a:bodyPr wrap="square" rtlCol="0">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a:t>
            </a:r>
            <a:r>
              <a:rPr lang="en-US" sz="2400" b="1" dirty="0" err="1" smtClean="0">
                <a:solidFill>
                  <a:srgbClr val="FF0000"/>
                </a:solidFill>
                <a:latin typeface="Times New Roman" panose="02020603050405020304" pitchFamily="18" charset="0"/>
                <a:cs typeface="Times New Roman" panose="02020603050405020304" pitchFamily="18" charset="0"/>
              </a:rPr>
              <a:t>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a:t>
            </a:r>
            <a:r>
              <a:rPr lang="en-US" sz="2400" b="1" dirty="0" err="1" smtClean="0">
                <a:solidFill>
                  <a:srgbClr val="FF0000"/>
                </a:solidFill>
                <a:latin typeface="Times New Roman" panose="02020603050405020304" pitchFamily="18" charset="0"/>
                <a:cs typeface="Times New Roman" panose="02020603050405020304" pitchFamily="18" charset="0"/>
              </a:rPr>
              <a:t>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xét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69" y="1371600"/>
            <a:ext cx="888682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80">
                                          <p:stCondLst>
                                            <p:cond delay="0"/>
                                          </p:stCondLst>
                                        </p:cTn>
                                        <p:tgtEl>
                                          <p:spTgt spid="1026"/>
                                        </p:tgtEl>
                                      </p:cBhvr>
                                    </p:animEffect>
                                    <p:anim calcmode="lin" valueType="num">
                                      <p:cBhvr>
                                        <p:cTn id="15"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0" dur="26">
                                          <p:stCondLst>
                                            <p:cond delay="650"/>
                                          </p:stCondLst>
                                        </p:cTn>
                                        <p:tgtEl>
                                          <p:spTgt spid="1026"/>
                                        </p:tgtEl>
                                      </p:cBhvr>
                                      <p:to x="100000" y="60000"/>
                                    </p:animScale>
                                    <p:animScale>
                                      <p:cBhvr>
                                        <p:cTn id="21" dur="166" decel="50000">
                                          <p:stCondLst>
                                            <p:cond delay="676"/>
                                          </p:stCondLst>
                                        </p:cTn>
                                        <p:tgtEl>
                                          <p:spTgt spid="1026"/>
                                        </p:tgtEl>
                                      </p:cBhvr>
                                      <p:to x="100000" y="100000"/>
                                    </p:animScale>
                                    <p:animScale>
                                      <p:cBhvr>
                                        <p:cTn id="22" dur="26">
                                          <p:stCondLst>
                                            <p:cond delay="1312"/>
                                          </p:stCondLst>
                                        </p:cTn>
                                        <p:tgtEl>
                                          <p:spTgt spid="1026"/>
                                        </p:tgtEl>
                                      </p:cBhvr>
                                      <p:to x="100000" y="80000"/>
                                    </p:animScale>
                                    <p:animScale>
                                      <p:cBhvr>
                                        <p:cTn id="23" dur="166" decel="50000">
                                          <p:stCondLst>
                                            <p:cond delay="1338"/>
                                          </p:stCondLst>
                                        </p:cTn>
                                        <p:tgtEl>
                                          <p:spTgt spid="1026"/>
                                        </p:tgtEl>
                                      </p:cBhvr>
                                      <p:to x="100000" y="100000"/>
                                    </p:animScale>
                                    <p:animScale>
                                      <p:cBhvr>
                                        <p:cTn id="24" dur="26">
                                          <p:stCondLst>
                                            <p:cond delay="1642"/>
                                          </p:stCondLst>
                                        </p:cTn>
                                        <p:tgtEl>
                                          <p:spTgt spid="1026"/>
                                        </p:tgtEl>
                                      </p:cBhvr>
                                      <p:to x="100000" y="90000"/>
                                    </p:animScale>
                                    <p:animScale>
                                      <p:cBhvr>
                                        <p:cTn id="25" dur="166" decel="50000">
                                          <p:stCondLst>
                                            <p:cond delay="1668"/>
                                          </p:stCondLst>
                                        </p:cTn>
                                        <p:tgtEl>
                                          <p:spTgt spid="1026"/>
                                        </p:tgtEl>
                                      </p:cBhvr>
                                      <p:to x="100000" y="100000"/>
                                    </p:animScale>
                                    <p:animScale>
                                      <p:cBhvr>
                                        <p:cTn id="26" dur="26">
                                          <p:stCondLst>
                                            <p:cond delay="1808"/>
                                          </p:stCondLst>
                                        </p:cTn>
                                        <p:tgtEl>
                                          <p:spTgt spid="1026"/>
                                        </p:tgtEl>
                                      </p:cBhvr>
                                      <p:to x="100000" y="95000"/>
                                    </p:animScale>
                                    <p:animScale>
                                      <p:cBhvr>
                                        <p:cTn id="27" dur="166" decel="50000">
                                          <p:stCondLst>
                                            <p:cond delay="1834"/>
                                          </p:stCondLst>
                                        </p:cTn>
                                        <p:tgtEl>
                                          <p:spTgt spid="1026"/>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94" y="1124573"/>
            <a:ext cx="2955755" cy="327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Ngắm voọc, khỉ, chim 'báu vật' Sơn Trà - Tuổi Trẻ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6" descr="Ngắm voọc, khỉ, chim 'báu vật' Sơn Trà - Tuổi Trẻ Onl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145238"/>
            <a:ext cx="5844619" cy="325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0024" y="4417759"/>
            <a:ext cx="8677275" cy="2123658"/>
          </a:xfrm>
          <a:prstGeom prst="rect">
            <a:avLst/>
          </a:prstGeom>
          <a:solidFill>
            <a:srgbClr val="FFFFFF"/>
          </a:solidFill>
        </p:spPr>
        <p:txBody>
          <a:bodyPr wrap="square" rtlCol="0">
            <a:spAutoFit/>
          </a:bodyPr>
          <a:lstStyle/>
          <a:p>
            <a:pPr algn="just"/>
            <a:r>
              <a:rPr lang="en-US" sz="2200" b="1" dirty="0" err="1" smtClean="0">
                <a:solidFill>
                  <a:srgbClr val="0000FF"/>
                </a:solidFill>
                <a:latin typeface="Times New Roman" panose="02020603050405020304" pitchFamily="18" charset="0"/>
                <a:cs typeface="Times New Roman" panose="02020603050405020304" pitchFamily="18" charset="0"/>
              </a:rPr>
              <a:t>Voọc</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Sơn</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Trà</a:t>
            </a:r>
            <a:r>
              <a:rPr lang="en-US" sz="2200" b="1" dirty="0" smtClean="0">
                <a:solidFill>
                  <a:srgbClr val="0000FF"/>
                </a:solidFill>
                <a:latin typeface="Times New Roman" panose="02020603050405020304" pitchFamily="18" charset="0"/>
                <a:cs typeface="Times New Roman" panose="02020603050405020304" pitchFamily="18" charset="0"/>
              </a:rPr>
              <a:t>: </a:t>
            </a:r>
          </a:p>
          <a:p>
            <a:pPr algn="just"/>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Cơ</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thể</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đa</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bào</a:t>
            </a:r>
            <a:r>
              <a:rPr lang="en-US" sz="2200" b="1" dirty="0" smtClean="0">
                <a:solidFill>
                  <a:srgbClr val="0000FF"/>
                </a:solidFill>
                <a:latin typeface="Times New Roman" panose="02020603050405020304" pitchFamily="18" charset="0"/>
                <a:cs typeface="Times New Roman" panose="02020603050405020304" pitchFamily="18" charset="0"/>
              </a:rPr>
              <a:t>.</a:t>
            </a:r>
          </a:p>
          <a:p>
            <a:pPr algn="l"/>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Chúng</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sống</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trên</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err="1" smtClean="0">
                <a:solidFill>
                  <a:srgbClr val="0000FF"/>
                </a:solidFill>
                <a:latin typeface="Times New Roman" panose="02020603050405020304" pitchFamily="18" charset="0"/>
                <a:cs typeface="Times New Roman" panose="02020603050405020304" pitchFamily="18" charset="0"/>
              </a:rPr>
              <a:t>cạn</a:t>
            </a:r>
            <a:r>
              <a:rPr lang="en-US" sz="2200" b="1" dirty="0" smtClean="0">
                <a:solidFill>
                  <a:srgbClr val="0000FF"/>
                </a:solidFill>
                <a:latin typeface="Times New Roman" panose="02020603050405020304" pitchFamily="18" charset="0"/>
                <a:cs typeface="Times New Roman" panose="02020603050405020304" pitchFamily="18" charset="0"/>
              </a:rPr>
              <a:t>, </a:t>
            </a:r>
            <a:r>
              <a:rPr lang="en-US" sz="2200" b="1" dirty="0">
                <a:solidFill>
                  <a:srgbClr val="0000FF"/>
                </a:solidFill>
                <a:latin typeface="Times New Roman" panose="02020603050405020304" pitchFamily="18" charset="0"/>
                <a:cs typeface="Times New Roman" panose="02020603050405020304" pitchFamily="18" charset="0"/>
              </a:rPr>
              <a:t>t</a:t>
            </a:r>
            <a:r>
              <a:rPr lang="vi-VN" sz="2200" b="1" dirty="0" smtClean="0">
                <a:solidFill>
                  <a:srgbClr val="0000FF"/>
                </a:solidFill>
                <a:latin typeface="Times New Roman" panose="02020603050405020304" pitchFamily="18" charset="0"/>
                <a:cs typeface="Times New Roman" panose="02020603050405020304" pitchFamily="18" charset="0"/>
              </a:rPr>
              <a:t>hân </a:t>
            </a:r>
            <a:r>
              <a:rPr lang="vi-VN" sz="2200" b="1" dirty="0">
                <a:solidFill>
                  <a:srgbClr val="0000FF"/>
                </a:solidFill>
                <a:latin typeface="Times New Roman" panose="02020603050405020304" pitchFamily="18" charset="0"/>
                <a:cs typeface="Times New Roman" panose="02020603050405020304" pitchFamily="18" charset="0"/>
              </a:rPr>
              <a:t>hình chúng thon nhỏ, lông nhiều màu, trán màu đen, lông mặt dầy tạo thành đĩa mặt, màu từ trắng xám đến xám.</a:t>
            </a:r>
          </a:p>
          <a:p>
            <a:pPr algn="l"/>
            <a:r>
              <a:rPr lang="en-US" sz="2200" b="1" dirty="0" smtClean="0">
                <a:solidFill>
                  <a:srgbClr val="0000FF"/>
                </a:solidFill>
                <a:latin typeface="Times New Roman" panose="02020603050405020304" pitchFamily="18" charset="0"/>
                <a:cs typeface="Times New Roman" panose="02020603050405020304" pitchFamily="18" charset="0"/>
              </a:rPr>
              <a:t>- </a:t>
            </a:r>
            <a:r>
              <a:rPr lang="vi-VN" sz="2200" b="1" dirty="0" smtClean="0">
                <a:solidFill>
                  <a:srgbClr val="0000FF"/>
                </a:solidFill>
                <a:latin typeface="Times New Roman" panose="02020603050405020304" pitchFamily="18" charset="0"/>
                <a:cs typeface="Times New Roman" panose="02020603050405020304" pitchFamily="18" charset="0"/>
              </a:rPr>
              <a:t>Thường </a:t>
            </a:r>
            <a:r>
              <a:rPr lang="vi-VN" sz="2200" b="1" dirty="0">
                <a:solidFill>
                  <a:srgbClr val="0000FF"/>
                </a:solidFill>
                <a:latin typeface="Times New Roman" panose="02020603050405020304" pitchFamily="18" charset="0"/>
                <a:cs typeface="Times New Roman" panose="02020603050405020304" pitchFamily="18" charset="0"/>
              </a:rPr>
              <a:t>ăn quả, lá cây rừng, ngôi khoai, sắn, rau </a:t>
            </a:r>
            <a:r>
              <a:rPr lang="vi-VN" sz="2200" b="1" dirty="0" smtClean="0">
                <a:solidFill>
                  <a:srgbClr val="0000FF"/>
                </a:solidFill>
                <a:latin typeface="Times New Roman" panose="02020603050405020304" pitchFamily="18" charset="0"/>
                <a:cs typeface="Times New Roman" panose="02020603050405020304" pitchFamily="18" charset="0"/>
              </a:rPr>
              <a:t>xanh.</a:t>
            </a:r>
            <a:endParaRPr lang="vi-VN" sz="2200" b="1" dirty="0">
              <a:solidFill>
                <a:srgbClr val="0000FF"/>
              </a:solidFill>
              <a:latin typeface="Times New Roman" panose="02020603050405020304" pitchFamily="18" charset="0"/>
              <a:cs typeface="Times New Roman" panose="02020603050405020304" pitchFamily="18" charset="0"/>
            </a:endParaRPr>
          </a:p>
        </p:txBody>
      </p:sp>
      <p:sp>
        <p:nvSpPr>
          <p:cNvPr id="11"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circle(in)">
                                      <p:cBhvr>
                                        <p:cTn id="11" dur="2000"/>
                                        <p:tgtEl>
                                          <p:spTgt spid="205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819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96964"/>
            <a:ext cx="4267200" cy="318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56" y="1206943"/>
            <a:ext cx="4765244" cy="307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2087" y="4303455"/>
            <a:ext cx="8607425" cy="2246769"/>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Nhện</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ong</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Cơ thể</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đa</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bào</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Chúng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sống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trên</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cạn</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Cơ</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thể</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chúng chỉ có hai phần phần đầu </a:t>
            </a:r>
            <a:r>
              <a:rPr lang="vi-VN" sz="2000" b="1" dirty="0" smtClean="0">
                <a:solidFill>
                  <a:srgbClr val="0000FF"/>
                </a:solidFill>
                <a:latin typeface="Times New Roman" panose="02020603050405020304" pitchFamily="18" charset="0"/>
                <a:cs typeface="Times New Roman" panose="02020603050405020304" pitchFamily="18" charset="0"/>
              </a:rPr>
              <a:t>ng</a:t>
            </a:r>
            <a:r>
              <a:rPr lang="en-US" sz="2000" b="1" dirty="0" err="1" smtClean="0">
                <a:solidFill>
                  <a:srgbClr val="0000FF"/>
                </a:solidFill>
                <a:latin typeface="Times New Roman" panose="02020603050405020304" pitchFamily="18" charset="0"/>
                <a:cs typeface="Times New Roman" panose="02020603050405020304" pitchFamily="18" charset="0"/>
              </a:rPr>
              <a:t>ực</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và phần bụng có tám chân, đôi kim có tuyến độc, miệng không hàm nhai, không </a:t>
            </a:r>
            <a:r>
              <a:rPr lang="vi-VN" sz="2000" b="1" dirty="0" smtClean="0">
                <a:solidFill>
                  <a:srgbClr val="0000FF"/>
                </a:solidFill>
                <a:latin typeface="Times New Roman" panose="02020603050405020304" pitchFamily="18" charset="0"/>
                <a:cs typeface="Times New Roman" panose="02020603050405020304" pitchFamily="18" charset="0"/>
              </a:rPr>
              <a:t>cánh</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Tất cả các loài nhện đều có khả năng làm màng </a:t>
            </a:r>
            <a:r>
              <a:rPr lang="vi-VN" sz="2000" b="1" dirty="0" smtClean="0">
                <a:solidFill>
                  <a:srgbClr val="0000FF"/>
                </a:solidFill>
                <a:latin typeface="Times New Roman" panose="02020603050405020304" pitchFamily="18" charset="0"/>
                <a:cs typeface="Times New Roman" panose="02020603050405020304" pitchFamily="18" charset="0"/>
              </a:rPr>
              <a:t>nh</a:t>
            </a:r>
            <a:r>
              <a:rPr lang="en-US" sz="2000" b="1" dirty="0" smtClean="0">
                <a:solidFill>
                  <a:srgbClr val="0000FF"/>
                </a:solidFill>
                <a:latin typeface="Times New Roman" panose="02020603050405020304" pitchFamily="18" charset="0"/>
                <a:cs typeface="Times New Roman" panose="02020603050405020304" pitchFamily="18" charset="0"/>
              </a:rPr>
              <a:t>ệ</a:t>
            </a:r>
            <a:r>
              <a:rPr lang="vi-VN" sz="2000" b="1" dirty="0" smtClean="0">
                <a:solidFill>
                  <a:srgbClr val="0000FF"/>
                </a:solidFill>
                <a:latin typeface="Times New Roman" panose="02020603050405020304" pitchFamily="18" charset="0"/>
                <a:cs typeface="Times New Roman" panose="02020603050405020304" pitchFamily="18" charset="0"/>
              </a:rPr>
              <a:t>n</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Màng </a:t>
            </a:r>
            <a:r>
              <a:rPr lang="vi-VN" sz="2000" b="1" dirty="0" smtClean="0">
                <a:solidFill>
                  <a:srgbClr val="0000FF"/>
                </a:solidFill>
                <a:latin typeface="Times New Roman" panose="02020603050405020304" pitchFamily="18" charset="0"/>
                <a:cs typeface="Times New Roman" panose="02020603050405020304" pitchFamily="18" charset="0"/>
              </a:rPr>
              <a:t>nh</a:t>
            </a:r>
            <a:r>
              <a:rPr lang="en-US" sz="2000" b="1" dirty="0" smtClean="0">
                <a:solidFill>
                  <a:srgbClr val="0000FF"/>
                </a:solidFill>
                <a:latin typeface="Times New Roman" panose="02020603050405020304" pitchFamily="18" charset="0"/>
                <a:cs typeface="Times New Roman" panose="02020603050405020304" pitchFamily="18" charset="0"/>
              </a:rPr>
              <a:t>ệ</a:t>
            </a:r>
            <a:r>
              <a:rPr lang="vi-VN" sz="2000" b="1" dirty="0" smtClean="0">
                <a:solidFill>
                  <a:srgbClr val="0000FF"/>
                </a:solidFill>
                <a:latin typeface="Times New Roman" panose="02020603050405020304" pitchFamily="18" charset="0"/>
                <a:cs typeface="Times New Roman" panose="02020603050405020304" pitchFamily="18" charset="0"/>
              </a:rPr>
              <a:t>n </a:t>
            </a:r>
            <a:r>
              <a:rPr lang="vi-VN" sz="2000" b="1" dirty="0">
                <a:solidFill>
                  <a:srgbClr val="0000FF"/>
                </a:solidFill>
                <a:latin typeface="Times New Roman" panose="02020603050405020304" pitchFamily="18" charset="0"/>
                <a:cs typeface="Times New Roman" panose="02020603050405020304" pitchFamily="18" charset="0"/>
              </a:rPr>
              <a:t>được dùng làm nhiều việc như tạo dây để leo trèo trên vách làm tổ trong hốc đã tạo nơi giữ và gói </a:t>
            </a:r>
            <a:r>
              <a:rPr lang="vi-VN" sz="2000" b="1" dirty="0" smtClean="0">
                <a:solidFill>
                  <a:srgbClr val="0000FF"/>
                </a:solidFill>
                <a:latin typeface="Times New Roman" panose="02020603050405020304" pitchFamily="18" charset="0"/>
                <a:cs typeface="Times New Roman" panose="02020603050405020304" pitchFamily="18" charset="0"/>
              </a:rPr>
              <a:t>m</a:t>
            </a:r>
            <a:r>
              <a:rPr lang="en-US" sz="2000" b="1" dirty="0" smtClean="0">
                <a:solidFill>
                  <a:srgbClr val="0000FF"/>
                </a:solidFill>
                <a:latin typeface="Times New Roman" panose="02020603050405020304" pitchFamily="18" charset="0"/>
                <a:cs typeface="Times New Roman" panose="02020603050405020304" pitchFamily="18" charset="0"/>
              </a:rPr>
              <a:t>ồ</a:t>
            </a:r>
            <a:r>
              <a:rPr lang="vi-VN" sz="2000" b="1" dirty="0" smtClean="0">
                <a:solidFill>
                  <a:srgbClr val="0000FF"/>
                </a:solidFill>
                <a:latin typeface="Times New Roman" panose="02020603050405020304" pitchFamily="18" charset="0"/>
                <a:cs typeface="Times New Roman" panose="02020603050405020304" pitchFamily="18" charset="0"/>
              </a:rPr>
              <a:t>i</a:t>
            </a:r>
            <a:r>
              <a:rPr lang="vi-VN" sz="2000" b="1" dirty="0">
                <a:solidFill>
                  <a:srgbClr val="0000FF"/>
                </a:solidFill>
                <a:latin typeface="Times New Roman" panose="02020603050405020304" pitchFamily="18" charset="0"/>
                <a:cs typeface="Times New Roman" panose="02020603050405020304" pitchFamily="18" charset="0"/>
              </a:rPr>
              <a:t>, giữ trứng và giữ tinh </a:t>
            </a:r>
            <a:r>
              <a:rPr lang="vi-VN" sz="2000" b="1" dirty="0" smtClean="0">
                <a:solidFill>
                  <a:srgbClr val="0000FF"/>
                </a:solidFill>
                <a:latin typeface="Times New Roman" panose="02020603050405020304" pitchFamily="18" charset="0"/>
                <a:cs typeface="Times New Roman" panose="02020603050405020304" pitchFamily="18" charset="0"/>
              </a:rPr>
              <a:t>trùng</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Nhiều loài nhện dùng tính chất </a:t>
            </a:r>
            <a:r>
              <a:rPr lang="vi-VN" sz="2000" b="1" dirty="0" smtClean="0">
                <a:solidFill>
                  <a:srgbClr val="0000FF"/>
                </a:solidFill>
                <a:latin typeface="Times New Roman" panose="02020603050405020304" pitchFamily="18" charset="0"/>
                <a:cs typeface="Times New Roman" panose="02020603050405020304" pitchFamily="18" charset="0"/>
              </a:rPr>
              <a:t>d</a:t>
            </a:r>
            <a:r>
              <a:rPr lang="en-US" sz="2000" b="1" dirty="0">
                <a:solidFill>
                  <a:srgbClr val="0000FF"/>
                </a:solidFill>
                <a:latin typeface="Times New Roman" panose="02020603050405020304" pitchFamily="18" charset="0"/>
                <a:cs typeface="Times New Roman" panose="02020603050405020304" pitchFamily="18" charset="0"/>
              </a:rPr>
              <a:t>í</a:t>
            </a:r>
            <a:r>
              <a:rPr lang="vi-VN" sz="2000" b="1" dirty="0" smtClean="0">
                <a:solidFill>
                  <a:srgbClr val="0000FF"/>
                </a:solidFill>
                <a:latin typeface="Times New Roman" panose="02020603050405020304" pitchFamily="18" charset="0"/>
                <a:cs typeface="Times New Roman" panose="02020603050405020304" pitchFamily="18" charset="0"/>
              </a:rPr>
              <a:t>nh </a:t>
            </a:r>
            <a:r>
              <a:rPr lang="vi-VN" sz="2000" b="1" dirty="0">
                <a:solidFill>
                  <a:srgbClr val="0000FF"/>
                </a:solidFill>
                <a:latin typeface="Times New Roman" panose="02020603050405020304" pitchFamily="18" charset="0"/>
                <a:cs typeface="Times New Roman" panose="02020603050405020304" pitchFamily="18" charset="0"/>
              </a:rPr>
              <a:t>của màng nhện để </a:t>
            </a:r>
            <a:r>
              <a:rPr lang="vi-VN" sz="2000" b="1" dirty="0" smtClean="0">
                <a:solidFill>
                  <a:srgbClr val="0000FF"/>
                </a:solidFill>
                <a:latin typeface="Times New Roman" panose="02020603050405020304" pitchFamily="18" charset="0"/>
                <a:cs typeface="Times New Roman" panose="02020603050405020304" pitchFamily="18" charset="0"/>
              </a:rPr>
              <a:t>b</a:t>
            </a:r>
            <a:r>
              <a:rPr lang="en-US" sz="2000" b="1" dirty="0" err="1" smtClean="0">
                <a:solidFill>
                  <a:srgbClr val="0000FF"/>
                </a:solidFill>
                <a:latin typeface="Times New Roman" panose="02020603050405020304" pitchFamily="18" charset="0"/>
                <a:cs typeface="Times New Roman" panose="02020603050405020304" pitchFamily="18" charset="0"/>
              </a:rPr>
              <a:t>ắt</a:t>
            </a:r>
            <a:r>
              <a:rPr lang="vi-VN" sz="2000" b="1" dirty="0" smtClean="0">
                <a:solidFill>
                  <a:srgbClr val="0000FF"/>
                </a:solidFill>
                <a:latin typeface="Times New Roman" panose="02020603050405020304" pitchFamily="18" charset="0"/>
                <a:cs typeface="Times New Roman" panose="02020603050405020304" pitchFamily="18" charset="0"/>
              </a:rPr>
              <a:t> </a:t>
            </a:r>
            <a:r>
              <a:rPr lang="vi-VN" sz="2000" b="1" dirty="0">
                <a:solidFill>
                  <a:srgbClr val="0000FF"/>
                </a:solidFill>
                <a:latin typeface="Times New Roman" panose="02020603050405020304" pitchFamily="18" charset="0"/>
                <a:cs typeface="Times New Roman" panose="02020603050405020304" pitchFamily="18" charset="0"/>
              </a:rPr>
              <a:t>mồi, trong khi một số loài khác săn mồi bằng cách rình, và tấn công phục kích</a:t>
            </a:r>
            <a:r>
              <a:rPr lang="vi-VN" sz="2000" b="1" dirty="0" smtClean="0">
                <a:solidFill>
                  <a:srgbClr val="0000FF"/>
                </a:solidFill>
                <a:latin typeface="Times New Roman" panose="02020603050405020304" pitchFamily="18" charset="0"/>
                <a:cs typeface="Times New Roman" panose="02020603050405020304" pitchFamily="18" charset="0"/>
              </a:rPr>
              <a:t>.</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193"/>
                                        </p:tgtEl>
                                        <p:attrNameLst>
                                          <p:attrName>style.visibility</p:attrName>
                                        </p:attrNameLst>
                                      </p:cBhvr>
                                      <p:to>
                                        <p:strVal val="visible"/>
                                      </p:to>
                                    </p:set>
                                    <p:animEffect transition="in" filter="wheel(1)">
                                      <p:cBhvr>
                                        <p:cTn id="11" dur="2000"/>
                                        <p:tgtEl>
                                          <p:spTgt spid="8193"/>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heel(1)">
                                      <p:cBhvr>
                                        <p:cTn id="15" dur="20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119195" y="4495800"/>
            <a:ext cx="8872405" cy="1631216"/>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Rùa</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biển</a:t>
            </a:r>
            <a:r>
              <a:rPr lang="en-US" sz="2000" b="1" dirty="0" smtClean="0">
                <a:solidFill>
                  <a:srgbClr val="0000FF"/>
                </a:solidFill>
                <a:latin typeface="Times New Roman" panose="02020603050405020304" pitchFamily="18" charset="0"/>
                <a:cs typeface="Times New Roman" panose="02020603050405020304" pitchFamily="18" charset="0"/>
              </a:rPr>
              <a:t>:</a:t>
            </a:r>
            <a:r>
              <a:rPr lang="en-US" sz="2000" b="1" dirty="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Là </a:t>
            </a:r>
            <a:r>
              <a:rPr lang="vi-VN" sz="2000" b="1" dirty="0">
                <a:solidFill>
                  <a:srgbClr val="0000FF"/>
                </a:solidFill>
                <a:latin typeface="Times New Roman" panose="02020603050405020304" pitchFamily="18" charset="0"/>
                <a:cs typeface="Times New Roman" panose="02020603050405020304" pitchFamily="18" charset="0"/>
              </a:rPr>
              <a:t>loài sinh vật sinh trưởng chậm, </a:t>
            </a:r>
            <a:r>
              <a:rPr lang="en-US" sz="2000" b="1" dirty="0" smtClean="0">
                <a:solidFill>
                  <a:srgbClr val="0000FF"/>
                </a:solidFill>
                <a:latin typeface="Times New Roman" panose="02020603050405020304" pitchFamily="18" charset="0"/>
                <a:cs typeface="Times New Roman" panose="02020603050405020304" pitchFamily="18" charset="0"/>
              </a:rPr>
              <a:t>c</a:t>
            </a:r>
            <a:r>
              <a:rPr lang="vi-VN" sz="2000" b="1" dirty="0" smtClean="0">
                <a:solidFill>
                  <a:srgbClr val="0000FF"/>
                </a:solidFill>
                <a:latin typeface="Times New Roman" panose="02020603050405020304" pitchFamily="18" charset="0"/>
                <a:cs typeface="Times New Roman" panose="02020603050405020304" pitchFamily="18" charset="0"/>
              </a:rPr>
              <a:t>ó </a:t>
            </a:r>
            <a:r>
              <a:rPr lang="vi-VN" sz="2000" b="1" dirty="0">
                <a:solidFill>
                  <a:srgbClr val="0000FF"/>
                </a:solidFill>
                <a:latin typeface="Times New Roman" panose="02020603050405020304" pitchFamily="18" charset="0"/>
                <a:cs typeface="Times New Roman" panose="02020603050405020304" pitchFamily="18" charset="0"/>
              </a:rPr>
              <a:t>mai cứng bảo vệ cơ thể thường có tập tính đẻ trứng vùi trong </a:t>
            </a:r>
            <a:r>
              <a:rPr lang="vi-VN" sz="2000" b="1" dirty="0" smtClean="0">
                <a:solidFill>
                  <a:srgbClr val="0000FF"/>
                </a:solidFill>
                <a:latin typeface="Times New Roman" panose="02020603050405020304" pitchFamily="18" charset="0"/>
                <a:cs typeface="Times New Roman" panose="02020603050405020304" pitchFamily="18" charset="0"/>
              </a:rPr>
              <a:t>cát</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Ở </a:t>
            </a:r>
            <a:r>
              <a:rPr lang="vi-VN" sz="2000" b="1" dirty="0">
                <a:solidFill>
                  <a:srgbClr val="0000FF"/>
                </a:solidFill>
                <a:latin typeface="Times New Roman" panose="02020603050405020304" pitchFamily="18" charset="0"/>
                <a:cs typeface="Times New Roman" panose="02020603050405020304" pitchFamily="18" charset="0"/>
              </a:rPr>
              <a:t>môi trường tự nhiên rùa ăn chủ yếu các động vật như: độngvật phù du, </a:t>
            </a:r>
            <a:r>
              <a:rPr lang="vi-VN" sz="2000" b="1" dirty="0" smtClean="0">
                <a:solidFill>
                  <a:srgbClr val="0000FF"/>
                </a:solidFill>
                <a:latin typeface="Times New Roman" panose="02020603050405020304" pitchFamily="18" charset="0"/>
                <a:cs typeface="Times New Roman" panose="02020603050405020304" pitchFamily="18" charset="0"/>
              </a:rPr>
              <a:t>côn </a:t>
            </a:r>
            <a:r>
              <a:rPr lang="vi-VN" sz="2000" b="1" dirty="0">
                <a:solidFill>
                  <a:srgbClr val="0000FF"/>
                </a:solidFill>
                <a:latin typeface="Times New Roman" panose="02020603050405020304" pitchFamily="18" charset="0"/>
                <a:cs typeface="Times New Roman" panose="02020603050405020304" pitchFamily="18" charset="0"/>
              </a:rPr>
              <a:t>trùng, tôm tép, cua, </a:t>
            </a:r>
            <a:r>
              <a:rPr lang="vi-VN" sz="2000" b="1" dirty="0" smtClean="0">
                <a:solidFill>
                  <a:srgbClr val="0000FF"/>
                </a:solidFill>
                <a:latin typeface="Times New Roman" panose="02020603050405020304" pitchFamily="18" charset="0"/>
                <a:cs typeface="Times New Roman" panose="02020603050405020304" pitchFamily="18" charset="0"/>
              </a:rPr>
              <a:t>cá.</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Đặc </a:t>
            </a:r>
            <a:r>
              <a:rPr lang="vi-VN" sz="2000" b="1" dirty="0">
                <a:solidFill>
                  <a:srgbClr val="0000FF"/>
                </a:solidFill>
                <a:latin typeface="Times New Roman" panose="02020603050405020304" pitchFamily="18" charset="0"/>
                <a:cs typeface="Times New Roman" panose="02020603050405020304" pitchFamily="18" charset="0"/>
              </a:rPr>
              <a:t>biệt, </a:t>
            </a:r>
            <a:r>
              <a:rPr lang="vi-VN" sz="2000" b="1" dirty="0" smtClean="0">
                <a:solidFill>
                  <a:srgbClr val="0000FF"/>
                </a:solidFill>
                <a:latin typeface="Times New Roman" panose="02020603050405020304" pitchFamily="18" charset="0"/>
                <a:cs typeface="Times New Roman" panose="02020603050405020304" pitchFamily="18" charset="0"/>
              </a:rPr>
              <a:t>r</a:t>
            </a:r>
            <a:r>
              <a:rPr lang="en-US" sz="2000" b="1" dirty="0">
                <a:solidFill>
                  <a:srgbClr val="0000FF"/>
                </a:solidFill>
                <a:latin typeface="Times New Roman" panose="02020603050405020304" pitchFamily="18" charset="0"/>
                <a:cs typeface="Times New Roman" panose="02020603050405020304" pitchFamily="18" charset="0"/>
              </a:rPr>
              <a:t>ù</a:t>
            </a:r>
            <a:r>
              <a:rPr lang="vi-VN" sz="2000" b="1" dirty="0" smtClean="0">
                <a:solidFill>
                  <a:srgbClr val="0000FF"/>
                </a:solidFill>
                <a:latin typeface="Times New Roman" panose="02020603050405020304" pitchFamily="18" charset="0"/>
                <a:cs typeface="Times New Roman" panose="02020603050405020304" pitchFamily="18" charset="0"/>
              </a:rPr>
              <a:t>a </a:t>
            </a:r>
            <a:r>
              <a:rPr lang="vi-VN" sz="2000" b="1" dirty="0">
                <a:solidFill>
                  <a:srgbClr val="0000FF"/>
                </a:solidFill>
                <a:latin typeface="Times New Roman" panose="02020603050405020304" pitchFamily="18" charset="0"/>
                <a:cs typeface="Times New Roman" panose="02020603050405020304" pitchFamily="18" charset="0"/>
              </a:rPr>
              <a:t>có khả năng chịu đói, không có hành vi tấn công kẻ thù, lúc gặp địch hại chúng chỉ trốn vào trong hang hay lặn xuống nước, chui vào bụi rậm, co rụt đầu </a:t>
            </a:r>
            <a:r>
              <a:rPr lang="vi-VN" sz="2000" b="1" dirty="0" smtClean="0">
                <a:solidFill>
                  <a:srgbClr val="0000FF"/>
                </a:solidFill>
                <a:latin typeface="Times New Roman" panose="02020603050405020304" pitchFamily="18" charset="0"/>
                <a:cs typeface="Times New Roman" panose="02020603050405020304" pitchFamily="18" charset="0"/>
              </a:rPr>
              <a:t>lại</a:t>
            </a:r>
            <a:r>
              <a:rPr lang="en-US" sz="2000" b="1" dirty="0" smtClean="0">
                <a:solidFill>
                  <a:srgbClr val="0000FF"/>
                </a:solidFill>
                <a:latin typeface="Times New Roman" panose="02020603050405020304" pitchFamily="18" charset="0"/>
                <a:cs typeface="Times New Roman" panose="02020603050405020304" pitchFamily="18" charset="0"/>
              </a:rPr>
              <a:t>.</a:t>
            </a:r>
          </a:p>
        </p:txBody>
      </p:sp>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96963"/>
            <a:ext cx="4572000" cy="326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35" y="1143000"/>
            <a:ext cx="4274465" cy="321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par>
                                <p:cTn id="12" presetID="21" presetClass="entr" presetSubtype="1" fill="hold" nodeType="withEffect">
                                  <p:stCondLst>
                                    <p:cond delay="0"/>
                                  </p:stCondLst>
                                  <p:childTnLst>
                                    <p:set>
                                      <p:cBhvr>
                                        <p:cTn id="13" dur="1" fill="hold">
                                          <p:stCondLst>
                                            <p:cond delay="0"/>
                                          </p:stCondLst>
                                        </p:cTn>
                                        <p:tgtEl>
                                          <p:spTgt spid="7169"/>
                                        </p:tgtEl>
                                        <p:attrNameLst>
                                          <p:attrName>style.visibility</p:attrName>
                                        </p:attrNameLst>
                                      </p:cBhvr>
                                      <p:to>
                                        <p:strVal val="visible"/>
                                      </p:to>
                                    </p:set>
                                    <p:animEffect transition="in" filter="wheel(1)">
                                      <p:cBhvr>
                                        <p:cTn id="14" dur="2000"/>
                                        <p:tgtEl>
                                          <p:spTgt spid="716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85725" y="6477000"/>
            <a:ext cx="1971675" cy="228600"/>
          </a:xfrm>
          <a:prstGeom prst="rect">
            <a:avLst/>
          </a:prstGeom>
          <a:solidFill>
            <a:srgbClr val="357DA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304800" y="4832300"/>
            <a:ext cx="8313065" cy="1323439"/>
          </a:xfrm>
          <a:prstGeom prst="rect">
            <a:avLst/>
          </a:prstGeom>
          <a:solidFill>
            <a:srgbClr val="FFFFFF"/>
          </a:solidFill>
        </p:spPr>
        <p:txBody>
          <a:bodyPr wrap="square" rtlCol="0">
            <a:spAutoFit/>
          </a:bodyPr>
          <a:lstStyle/>
          <a:p>
            <a:pPr algn="just"/>
            <a:r>
              <a:rPr lang="en-US" sz="2000" b="1" dirty="0" smtClean="0">
                <a:solidFill>
                  <a:srgbClr val="0000FF"/>
                </a:solidFill>
                <a:latin typeface="Times New Roman" panose="02020603050405020304" pitchFamily="18" charset="0"/>
                <a:cs typeface="Times New Roman" panose="02020603050405020304" pitchFamily="18" charset="0"/>
              </a:rPr>
              <a:t>-</a:t>
            </a:r>
            <a:r>
              <a:rPr lang="en-US" sz="2000" b="1" dirty="0" err="1" smtClean="0">
                <a:solidFill>
                  <a:srgbClr val="0000FF"/>
                </a:solidFill>
                <a:latin typeface="Times New Roman" panose="02020603050405020304" pitchFamily="18" charset="0"/>
                <a:cs typeface="Times New Roman" panose="02020603050405020304" pitchFamily="18" charset="0"/>
              </a:rPr>
              <a:t>Bướm</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ngày</a:t>
            </a:r>
            <a:r>
              <a:rPr lang="en-US" sz="2000" b="1" dirty="0" smtClean="0">
                <a:solidFill>
                  <a:srgbClr val="0000FF"/>
                </a:solidFill>
                <a:latin typeface="Times New Roman" panose="02020603050405020304" pitchFamily="18" charset="0"/>
                <a:cs typeface="Times New Roman" panose="02020603050405020304" pitchFamily="18" charset="0"/>
              </a:rPr>
              <a:t>: </a:t>
            </a:r>
            <a:r>
              <a:rPr lang="vi-VN" sz="2000" b="1" dirty="0" smtClean="0">
                <a:solidFill>
                  <a:srgbClr val="0000FF"/>
                </a:solidFill>
                <a:latin typeface="Times New Roman" panose="02020603050405020304" pitchFamily="18" charset="0"/>
                <a:cs typeface="Times New Roman" panose="02020603050405020304" pitchFamily="18" charset="0"/>
              </a:rPr>
              <a:t>Bướm </a:t>
            </a:r>
            <a:r>
              <a:rPr lang="vi-VN" sz="2000" b="1" dirty="0">
                <a:solidFill>
                  <a:srgbClr val="0000FF"/>
                </a:solidFill>
                <a:latin typeface="Times New Roman" panose="02020603050405020304" pitchFamily="18" charset="0"/>
                <a:cs typeface="Times New Roman" panose="02020603050405020304" pitchFamily="18" charset="0"/>
              </a:rPr>
              <a:t>ngày là các loài sinh vật nhỏ, biết bay, hoạt động vào ban ngày loại bướm ngày này có nhiều loại, ít màu cũng có màu sắc sẽ nhiều màu sắc cũng có</a:t>
            </a:r>
            <a:r>
              <a:rPr lang="vi-VN" sz="2000" b="1" dirty="0" smtClean="0">
                <a:solidFill>
                  <a:srgbClr val="0000FF"/>
                </a:solidFill>
                <a:latin typeface="Times New Roman" panose="02020603050405020304" pitchFamily="18" charset="0"/>
                <a:cs typeface="Times New Roman" panose="02020603050405020304" pitchFamily="18" charset="0"/>
              </a:rPr>
              <a:t>.</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Chúng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thường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hút</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mật</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để</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sống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Còn</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ấu</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trùng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là</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sâu</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thường</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ăn</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lá</a:t>
            </a:r>
            <a:r>
              <a:rPr lang="en-US" sz="2000" b="1" dirty="0" smtClean="0">
                <a:solidFill>
                  <a:srgbClr val="0000FF"/>
                </a:solidFill>
                <a:latin typeface="Times New Roman" panose="02020603050405020304" pitchFamily="18" charset="0"/>
                <a:cs typeface="Times New Roman" panose="02020603050405020304" pitchFamily="18" charset="0"/>
              </a:rPr>
              <a:t> </a:t>
            </a:r>
            <a:r>
              <a:rPr lang="en-US" sz="2000" b="1" dirty="0" err="1" smtClean="0">
                <a:solidFill>
                  <a:srgbClr val="0000FF"/>
                </a:solidFill>
                <a:latin typeface="Times New Roman" panose="02020603050405020304" pitchFamily="18" charset="0"/>
                <a:cs typeface="Times New Roman" panose="02020603050405020304" pitchFamily="18" charset="0"/>
              </a:rPr>
              <a:t>cây</a:t>
            </a:r>
            <a:r>
              <a:rPr lang="en-US" sz="2000" b="1" dirty="0" smtClean="0">
                <a:solidFill>
                  <a:srgbClr val="0000FF"/>
                </a:solidFill>
                <a:latin typeface="Times New Roman" panose="02020603050405020304" pitchFamily="18" charset="0"/>
                <a:cs typeface="Times New Roman" panose="02020603050405020304" pitchFamily="18" charset="0"/>
              </a:rPr>
              <a:t>.</a:t>
            </a:r>
            <a:r>
              <a:rPr lang="vi-VN" sz="2000" b="1" dirty="0" smtClean="0">
                <a:solidFill>
                  <a:srgbClr val="0000FF"/>
                </a:solidFill>
                <a:latin typeface="Times New Roman" panose="02020603050405020304" pitchFamily="18" charset="0"/>
                <a:cs typeface="Times New Roman" panose="02020603050405020304" pitchFamily="18" charset="0"/>
              </a:rPr>
              <a:t> </a:t>
            </a:r>
            <a:endParaRPr lang="en-US" sz="2000" b="1" dirty="0" smtClean="0">
              <a:solidFill>
                <a:srgbClr val="0000FF"/>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9" y="1219200"/>
            <a:ext cx="311638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533" y="1211705"/>
            <a:ext cx="5818054" cy="336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85724" y="228600"/>
            <a:ext cx="8905876" cy="868363"/>
          </a:xfrm>
          <a:noFill/>
          <a:ln>
            <a:noFill/>
          </a:ln>
        </p:spPr>
        <p:txBody>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circle(in)">
                                      <p:cBhvr>
                                        <p:cTn id="11" dur="2000"/>
                                        <p:tgtEl>
                                          <p:spTgt spid="9218"/>
                                        </p:tgtEl>
                                      </p:cBhvr>
                                    </p:animEffect>
                                  </p:childTnLst>
                                </p:cTn>
                              </p:par>
                              <p:par>
                                <p:cTn id="12" presetID="6" presetClass="entr" presetSubtype="16" fill="hold" nodeType="with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circle(in)">
                                      <p:cBhvr>
                                        <p:cTn id="14" dur="20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heel(1)">
                                      <p:cBhvr>
                                        <p:cTn id="19"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ài giảng bài 22 Phân loại thế giới sống">
  <a:themeElements>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giảng bài 22 Phân loại thế giới sống</Template>
  <TotalTime>0</TotalTime>
  <Words>2854</Words>
  <Application>Microsoft Office PowerPoint</Application>
  <PresentationFormat>On-screen Show (4:3)</PresentationFormat>
  <Paragraphs>304</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SimSun</vt:lpstr>
      <vt:lpstr>Arial</vt:lpstr>
      <vt:lpstr>Arial Black</vt:lpstr>
      <vt:lpstr>Calibri</vt:lpstr>
      <vt:lpstr>Times New Roman</vt:lpstr>
      <vt:lpstr>Wingdings</vt:lpstr>
      <vt:lpstr>Bài giảng bài 22 Phân loại thế giới sống</vt:lpstr>
      <vt:lpstr>KHOA HỌC TỰ NHIÊN 6</vt:lpstr>
      <vt:lpstr>PowerPoint Presentation</vt:lpstr>
      <vt:lpstr>- Hình ảnh một số nhà sách</vt:lpstr>
      <vt:lpstr>PowerPoint Presentation</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1. Sự cần thiết của việc phân loại thế giới sống</vt:lpstr>
      <vt:lpstr>2. Các bậc phân loại sinh vật</vt:lpstr>
      <vt:lpstr>2. Các bậc phân loại sinh vật</vt:lpstr>
      <vt:lpstr>2. Các bậc phân loại sinh vật</vt:lpstr>
      <vt:lpstr>2. Các bậc phân loại sinh vật</vt:lpstr>
      <vt:lpstr>2. Các bậc phân loại sinh vật</vt:lpstr>
      <vt:lpstr>PowerPoint Presentation</vt:lpstr>
      <vt:lpstr>3. Các giới sinh vật</vt:lpstr>
      <vt:lpstr>3. Các giới sinh vật</vt:lpstr>
      <vt:lpstr>3. Các giới sinh vật</vt:lpstr>
      <vt:lpstr>3. Các giới sinh vật</vt:lpstr>
      <vt:lpstr>PowerPoint Presentation</vt:lpstr>
      <vt:lpstr>3. Các giới sinh vật</vt:lpstr>
      <vt:lpstr>3. Các giới sinh vật</vt:lpstr>
      <vt:lpstr>PowerPoint Presentation</vt:lpstr>
      <vt:lpstr>4. Khóa lưỡng phân</vt:lpstr>
      <vt:lpstr>4. Khóa lưỡng phân</vt:lpstr>
      <vt:lpstr>4. Khóa lưỡng phân</vt:lpstr>
      <vt:lpstr>4. Khóa lưỡng phân</vt:lpstr>
      <vt:lpstr>LUYỆN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Home</cp:lastModifiedBy>
  <cp:revision>82</cp:revision>
  <dcterms:created xsi:type="dcterms:W3CDTF">2021-08-28T08:42:00Z</dcterms:created>
  <dcterms:modified xsi:type="dcterms:W3CDTF">2022-08-03T00:44:49Z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B2A7CECF568F44C4B613766139473E80</vt:lpwstr>
  </property>
  <property fmtid="{D5CDD505-2E9C-101B-9397-08002B2CF9AE}" pid="3" name="KSOProductBuildVer">
    <vt:lpwstr>1033-11.2.0.10382</vt:lpwstr>
  </property>
</Properties>
</file>