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76" r:id="rId7"/>
    <p:sldId id="277" r:id="rId8"/>
    <p:sldId id="279" r:id="rId9"/>
    <p:sldId id="280" r:id="rId10"/>
    <p:sldId id="281" r:id="rId11"/>
    <p:sldId id="282" r:id="rId12"/>
    <p:sldId id="283" r:id="rId13"/>
    <p:sldId id="285" r:id="rId14"/>
    <p:sldId id="286" r:id="rId15"/>
    <p:sldId id="28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7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8.wmf"/><Relationship Id="rId7" Type="http://schemas.openxmlformats.org/officeDocument/2006/relationships/oleObject" Target="../embeddings/oleObject22.bin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BE7A83D0-DE97-953F-A386-A6881FA4B4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88" y="1199781"/>
            <a:ext cx="8710148" cy="415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A6B90A6-3E55-21FE-D075-5FD16C7CD8CA}"/>
              </a:ext>
            </a:extLst>
          </p:cNvPr>
          <p:cNvSpPr/>
          <p:nvPr/>
        </p:nvSpPr>
        <p:spPr>
          <a:xfrm>
            <a:off x="125876" y="5554711"/>
            <a:ext cx="8935573" cy="1214882"/>
          </a:xfrm>
          <a:prstGeom prst="rect">
            <a:avLst/>
          </a:prstGeom>
          <a:solidFill>
            <a:srgbClr val="9933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NHÓM TOÁN </a:t>
            </a:r>
          </a:p>
        </p:txBody>
      </p:sp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"/>
          <p:cNvSpPr txBox="1">
            <a:spLocks noChangeArrowheads="1"/>
          </p:cNvSpPr>
          <p:nvPr/>
        </p:nvSpPr>
        <p:spPr bwMode="auto">
          <a:xfrm>
            <a:off x="79375" y="914400"/>
            <a:ext cx="9064625" cy="6924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Tung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XÁC SUẤT THỰC NGHIỆM</a:t>
            </a: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79375" y="2895600"/>
            <a:ext cx="7388225" cy="129266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eaLnBrk="1" hangingPunct="1">
              <a:buAutoNum type="alphaLcParenR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sấp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ngửa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ngửa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756765"/>
              </p:ext>
            </p:extLst>
          </p:nvPr>
        </p:nvGraphicFramePr>
        <p:xfrm>
          <a:off x="245609" y="1606897"/>
          <a:ext cx="8857796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4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kiện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sấp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sấp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ngửa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ngửa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973286" y="3879503"/>
            <a:ext cx="990600" cy="6924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57174" y="4236637"/>
            <a:ext cx="8607425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sấp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ngửa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1553"/>
              </p:ext>
            </p:extLst>
          </p:nvPr>
        </p:nvGraphicFramePr>
        <p:xfrm>
          <a:off x="4800600" y="4595789"/>
          <a:ext cx="4572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" imgH="393480" progId="Equation.DSMT4">
                  <p:embed/>
                </p:oleObj>
              </mc:Choice>
              <mc:Fallback>
                <p:oleObj name="Equation" r:id="rId2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800600" y="4595789"/>
                        <a:ext cx="457200" cy="766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860876"/>
              </p:ext>
            </p:extLst>
          </p:nvPr>
        </p:nvGraphicFramePr>
        <p:xfrm>
          <a:off x="5257800" y="4800600"/>
          <a:ext cx="88900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44240" imgH="203040" progId="Equation.DSMT4">
                  <p:embed/>
                </p:oleObj>
              </mc:Choice>
              <mc:Fallback>
                <p:oleObj name="Equation" r:id="rId4" imgW="444240" imgH="203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800600"/>
                        <a:ext cx="88900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6718" y="5257800"/>
            <a:ext cx="8607425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đểu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ngửa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988457"/>
              </p:ext>
            </p:extLst>
          </p:nvPr>
        </p:nvGraphicFramePr>
        <p:xfrm>
          <a:off x="2971800" y="5867400"/>
          <a:ext cx="12954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47640" imgH="393480" progId="Equation.DSMT4">
                  <p:embed/>
                </p:oleObj>
              </mc:Choice>
              <mc:Fallback>
                <p:oleObj name="Equation" r:id="rId6" imgW="64764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867400"/>
                        <a:ext cx="129540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898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2" grpId="0"/>
      <p:bldP spid="14" grpId="0"/>
      <p:bldP spid="15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"/>
          <p:cNvSpPr txBox="1">
            <a:spLocks noChangeArrowheads="1"/>
          </p:cNvSpPr>
          <p:nvPr/>
        </p:nvSpPr>
        <p:spPr bwMode="auto">
          <a:xfrm>
            <a:off x="25400" y="1066800"/>
            <a:ext cx="9982200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XÁC SUẤT THỰC NGHIỆM</a:t>
            </a: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55575" y="3200400"/>
            <a:ext cx="8857343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lẻ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018886"/>
              </p:ext>
            </p:extLst>
          </p:nvPr>
        </p:nvGraphicFramePr>
        <p:xfrm>
          <a:off x="155575" y="1828800"/>
          <a:ext cx="8857797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5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62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62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chấm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chấm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chấm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chấm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chấm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chấm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429000" y="4021017"/>
            <a:ext cx="990600" cy="62061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776750"/>
              </p:ext>
            </p:extLst>
          </p:nvPr>
        </p:nvGraphicFramePr>
        <p:xfrm>
          <a:off x="1600200" y="5638800"/>
          <a:ext cx="14986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49160" imgH="393480" progId="Equation.DSMT4">
                  <p:embed/>
                </p:oleObj>
              </mc:Choice>
              <mc:Fallback>
                <p:oleObj name="Equation" r:id="rId2" imgW="749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00200" y="5638800"/>
                        <a:ext cx="1498600" cy="766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991187"/>
              </p:ext>
            </p:extLst>
          </p:nvPr>
        </p:nvGraphicFramePr>
        <p:xfrm>
          <a:off x="3975100" y="5791200"/>
          <a:ext cx="88900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44240" imgH="203040" progId="Equation.DSMT4">
                  <p:embed/>
                </p:oleObj>
              </mc:Choice>
              <mc:Fallback>
                <p:oleObj name="Equation" r:id="rId4" imgW="444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5791200"/>
                        <a:ext cx="88900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5400" y="4641636"/>
            <a:ext cx="8857343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lẻ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593489"/>
              </p:ext>
            </p:extLst>
          </p:nvPr>
        </p:nvGraphicFramePr>
        <p:xfrm>
          <a:off x="3100614" y="5638800"/>
          <a:ext cx="8128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6080" imgH="393480" progId="Equation.DSMT4">
                  <p:embed/>
                </p:oleObj>
              </mc:Choice>
              <mc:Fallback>
                <p:oleObj name="Equation" r:id="rId6" imgW="40608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0614" y="5638800"/>
                        <a:ext cx="81280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207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2" grpId="0"/>
      <p:bldP spid="14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132215" y="4724400"/>
            <a:ext cx="8857343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41" name="TextBox 4"/>
          <p:cNvSpPr txBox="1">
            <a:spLocks noChangeArrowheads="1"/>
          </p:cNvSpPr>
          <p:nvPr/>
        </p:nvSpPr>
        <p:spPr bwMode="auto">
          <a:xfrm>
            <a:off x="32657" y="914400"/>
            <a:ext cx="9064625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buýt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523220"/>
            <a:ext cx="655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2322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XÁC SUẤT THỰC NGHIỆM</a:t>
            </a: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324012"/>
              </p:ext>
            </p:extLst>
          </p:nvPr>
        </p:nvGraphicFramePr>
        <p:xfrm>
          <a:off x="145369" y="1676400"/>
          <a:ext cx="8839199" cy="1698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7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9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0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331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chờ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Dưới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dưới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dưới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10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10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trở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lên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0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988026" y="4267200"/>
            <a:ext cx="990600" cy="62061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372157"/>
              </p:ext>
            </p:extLst>
          </p:nvPr>
        </p:nvGraphicFramePr>
        <p:xfrm>
          <a:off x="2184400" y="5105400"/>
          <a:ext cx="11684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83920" imgH="393480" progId="Equation.DSMT4">
                  <p:embed/>
                </p:oleObj>
              </mc:Choice>
              <mc:Fallback>
                <p:oleObj name="Equation" r:id="rId2" imgW="583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84400" y="5105400"/>
                        <a:ext cx="1168400" cy="766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868057"/>
              </p:ext>
            </p:extLst>
          </p:nvPr>
        </p:nvGraphicFramePr>
        <p:xfrm>
          <a:off x="2082800" y="6091238"/>
          <a:ext cx="711200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5320" imgH="393480" progId="Equation.DSMT4">
                  <p:embed/>
                </p:oleObj>
              </mc:Choice>
              <mc:Fallback>
                <p:oleObj name="Equation" r:id="rId4" imgW="355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6091238"/>
                        <a:ext cx="711200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2657" y="3352800"/>
            <a:ext cx="7388225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eaLnBrk="1" hangingPunct="1">
              <a:buAutoNum type="alphaLcParenR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AutoNum type="alphaLcParenR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38400" y="2738109"/>
            <a:ext cx="5807527" cy="596347"/>
            <a:chOff x="2438400" y="2738109"/>
            <a:chExt cx="5807527" cy="596347"/>
          </a:xfrm>
        </p:grpSpPr>
        <p:grpSp>
          <p:nvGrpSpPr>
            <p:cNvPr id="18" name="Group 17"/>
            <p:cNvGrpSpPr/>
            <p:nvPr/>
          </p:nvGrpSpPr>
          <p:grpSpPr>
            <a:xfrm>
              <a:off x="3425371" y="2754438"/>
              <a:ext cx="533400" cy="549729"/>
              <a:chOff x="5791201" y="2362200"/>
              <a:chExt cx="533400" cy="549729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5867400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5976258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6096000" y="2378529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6226628" y="23676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791201" y="2378529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/>
            <p:cNvGrpSpPr/>
            <p:nvPr/>
          </p:nvGrpSpPr>
          <p:grpSpPr>
            <a:xfrm>
              <a:off x="2438400" y="2738109"/>
              <a:ext cx="359228" cy="549729"/>
              <a:chOff x="6384470" y="3794024"/>
              <a:chExt cx="359228" cy="549729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6384470" y="3794024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6493328" y="3794024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613070" y="381035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6743698" y="3799467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/>
            <p:cNvGrpSpPr/>
            <p:nvPr/>
          </p:nvGrpSpPr>
          <p:grpSpPr>
            <a:xfrm>
              <a:off x="8137069" y="2743200"/>
              <a:ext cx="108858" cy="533400"/>
              <a:chOff x="8137069" y="2855131"/>
              <a:chExt cx="108858" cy="533400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8137069" y="2855131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8245927" y="2855131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39"/>
            <p:cNvGrpSpPr/>
            <p:nvPr/>
          </p:nvGrpSpPr>
          <p:grpSpPr>
            <a:xfrm>
              <a:off x="4298269" y="2784727"/>
              <a:ext cx="533400" cy="549729"/>
              <a:chOff x="5791201" y="2362200"/>
              <a:chExt cx="533400" cy="549729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5867400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5976258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6096000" y="2378529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6226628" y="23676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5791201" y="2378529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>
              <a:off x="6079671" y="2782005"/>
              <a:ext cx="359228" cy="549729"/>
              <a:chOff x="6384470" y="3794024"/>
              <a:chExt cx="359228" cy="549729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>
                <a:off x="6384470" y="3794024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6493328" y="3794024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6613070" y="381035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6743698" y="3799467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2" name="TextBox 4"/>
          <p:cNvSpPr txBox="1">
            <a:spLocks noChangeArrowheads="1"/>
          </p:cNvSpPr>
          <p:nvPr/>
        </p:nvSpPr>
        <p:spPr bwMode="auto">
          <a:xfrm>
            <a:off x="25400" y="5704114"/>
            <a:ext cx="8857343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486460"/>
              </p:ext>
            </p:extLst>
          </p:nvPr>
        </p:nvGraphicFramePr>
        <p:xfrm>
          <a:off x="2743200" y="6096000"/>
          <a:ext cx="1371600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85800" imgH="393480" progId="Equation.DSMT4">
                  <p:embed/>
                </p:oleObj>
              </mc:Choice>
              <mc:Fallback>
                <p:oleObj name="Equation" r:id="rId6" imgW="68580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6096000"/>
                        <a:ext cx="1371600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509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1" grpId="0"/>
      <p:bldP spid="14" grpId="0"/>
      <p:bldP spid="13" grpId="0"/>
      <p:bldP spid="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9665" y="10885"/>
            <a:ext cx="63462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92811"/>
            <a:ext cx="9064625" cy="129266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Lẫy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ngẫu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0207" y="2982686"/>
            <a:ext cx="8825139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1" hangingPunct="1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891079"/>
              </p:ext>
            </p:extLst>
          </p:nvPr>
        </p:nvGraphicFramePr>
        <p:xfrm>
          <a:off x="1555071" y="2018130"/>
          <a:ext cx="593271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6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Loại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bút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Bút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xanh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Bút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đỏ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191000" y="3853543"/>
            <a:ext cx="990600" cy="62061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4408713"/>
            <a:ext cx="9304633" cy="4924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486393"/>
              </p:ext>
            </p:extLst>
          </p:nvPr>
        </p:nvGraphicFramePr>
        <p:xfrm>
          <a:off x="3001963" y="4868863"/>
          <a:ext cx="1176337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640" imgH="393480" progId="Equation.DSMT4">
                  <p:embed/>
                </p:oleObj>
              </mc:Choice>
              <mc:Fallback>
                <p:oleObj name="Equation" r:id="rId2" imgW="647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63" y="4868863"/>
                        <a:ext cx="1176337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-21770" y="5410200"/>
            <a:ext cx="9086396" cy="4924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792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9665" y="10885"/>
            <a:ext cx="63462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92811"/>
            <a:ext cx="9064625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viêm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39486" y="5638800"/>
            <a:ext cx="8825139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063474"/>
              </p:ext>
            </p:extLst>
          </p:nvPr>
        </p:nvGraphicFramePr>
        <p:xfrm>
          <a:off x="318859" y="2018130"/>
          <a:ext cx="8745765" cy="3544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9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89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Quý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xét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nghiệm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dương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tính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Xác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suất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cần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894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894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894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894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085949"/>
              </p:ext>
            </p:extLst>
          </p:nvPr>
        </p:nvGraphicFramePr>
        <p:xfrm>
          <a:off x="7655889" y="2743200"/>
          <a:ext cx="506412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9360" imgH="393480" progId="Equation.DSMT4">
                  <p:embed/>
                </p:oleObj>
              </mc:Choice>
              <mc:Fallback>
                <p:oleObj name="Equation" r:id="rId2" imgW="279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5889" y="2743200"/>
                        <a:ext cx="506412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358821"/>
              </p:ext>
            </p:extLst>
          </p:nvPr>
        </p:nvGraphicFramePr>
        <p:xfrm>
          <a:off x="7623175" y="3429000"/>
          <a:ext cx="5524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4560" imgH="393480" progId="Equation.DSMT4">
                  <p:embed/>
                </p:oleObj>
              </mc:Choice>
              <mc:Fallback>
                <p:oleObj name="Equation" r:id="rId4" imgW="30456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3175" y="3429000"/>
                        <a:ext cx="55245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359341"/>
              </p:ext>
            </p:extLst>
          </p:nvPr>
        </p:nvGraphicFramePr>
        <p:xfrm>
          <a:off x="7655889" y="4114800"/>
          <a:ext cx="506412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79360" imgH="393480" progId="Equation.DSMT4">
                  <p:embed/>
                </p:oleObj>
              </mc:Choice>
              <mc:Fallback>
                <p:oleObj name="Equation" r:id="rId6" imgW="27936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5889" y="4114800"/>
                        <a:ext cx="506412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003713"/>
              </p:ext>
            </p:extLst>
          </p:nvPr>
        </p:nvGraphicFramePr>
        <p:xfrm>
          <a:off x="7643813" y="4800600"/>
          <a:ext cx="5524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4560" imgH="393480" progId="Equation.DSMT4">
                  <p:embed/>
                </p:oleObj>
              </mc:Choice>
              <mc:Fallback>
                <p:oleObj name="Equation" r:id="rId8" imgW="30456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13" y="4800600"/>
                        <a:ext cx="55245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781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9665" y="10885"/>
            <a:ext cx="63462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92811"/>
            <a:ext cx="9064625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xắc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xắc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90261" y="2743200"/>
            <a:ext cx="7388225" cy="129266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eaLnBrk="1" hangingPunct="1">
              <a:buAutoNum type="alphaLcParenR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4.</a:t>
            </a:r>
          </a:p>
          <a:p>
            <a:pPr marL="514350" indent="-514350" eaLnBrk="1" hangingPunct="1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chẵn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886949"/>
              </p:ext>
            </p:extLst>
          </p:nvPr>
        </p:nvGraphicFramePr>
        <p:xfrm>
          <a:off x="772886" y="1752600"/>
          <a:ext cx="6705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1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4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191000" y="3853543"/>
            <a:ext cx="990600" cy="62061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4408713"/>
            <a:ext cx="9304633" cy="4924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4”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472574"/>
              </p:ext>
            </p:extLst>
          </p:nvPr>
        </p:nvGraphicFramePr>
        <p:xfrm>
          <a:off x="2990273" y="4868499"/>
          <a:ext cx="1200727" cy="697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60240" imgH="393480" progId="Equation.DSMT4">
                  <p:embed/>
                </p:oleObj>
              </mc:Choice>
              <mc:Fallback>
                <p:oleObj name="Equation" r:id="rId2" imgW="66024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0273" y="4868499"/>
                        <a:ext cx="1200727" cy="697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342" y="1295400"/>
            <a:ext cx="1404169" cy="1374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-21770" y="5410200"/>
            <a:ext cx="9086396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chẵn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801898"/>
              </p:ext>
            </p:extLst>
          </p:nvPr>
        </p:nvGraphicFramePr>
        <p:xfrm>
          <a:off x="1895475" y="5954713"/>
          <a:ext cx="7620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19040" imgH="393480" progId="Equation.DSMT4">
                  <p:embed/>
                </p:oleObj>
              </mc:Choice>
              <mc:Fallback>
                <p:oleObj name="Equation" r:id="rId5" imgW="41904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5475" y="5954713"/>
                        <a:ext cx="7620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215826"/>
              </p:ext>
            </p:extLst>
          </p:nvPr>
        </p:nvGraphicFramePr>
        <p:xfrm>
          <a:off x="2698750" y="5954713"/>
          <a:ext cx="133985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36560" imgH="393480" progId="Equation.DSMT4">
                  <p:embed/>
                </p:oleObj>
              </mc:Choice>
              <mc:Fallback>
                <p:oleObj name="Equation" r:id="rId7" imgW="73656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0" y="5954713"/>
                        <a:ext cx="133985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685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50+ Mẫu background powerpoint đẹp cho bài thuyết trì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0"/>
            <a:ext cx="90385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52800" y="160338"/>
            <a:ext cx="2781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GHI NHỚ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93232" y="2057400"/>
            <a:ext cx="5511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877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895600" y="888593"/>
            <a:ext cx="6213764" cy="215443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MỘT SỐ YẾU TỐ 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XÁC SUẤT</a:t>
            </a:r>
            <a:endParaRPr lang="en-US" sz="5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043029"/>
            <a:ext cx="6248400" cy="3768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4636" y="696232"/>
            <a:ext cx="2860964" cy="469359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endParaRPr lang="en-US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39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C2FD0D-7277-9939-0367-FC20B6CE51FD}"/>
              </a:ext>
            </a:extLst>
          </p:cNvPr>
          <p:cNvSpPr txBox="1"/>
          <p:nvPr/>
        </p:nvSpPr>
        <p:spPr>
          <a:xfrm>
            <a:off x="34636" y="234791"/>
            <a:ext cx="910936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CHỦ ĐỀ 17: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 SỐ YẾU TỐ XÁC SUẤT              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487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74565" y="22226"/>
            <a:ext cx="5299669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 ĐỘNG</a:t>
            </a:r>
          </a:p>
        </p:txBody>
      </p:sp>
      <p:sp>
        <p:nvSpPr>
          <p:cNvPr id="17" name="TextBox 3"/>
          <p:cNvSpPr txBox="1">
            <a:spLocks noChangeArrowheads="1"/>
          </p:cNvSpPr>
          <p:nvPr/>
        </p:nvSpPr>
        <p:spPr bwMode="auto">
          <a:xfrm>
            <a:off x="76923" y="3962400"/>
            <a:ext cx="8572501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35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thua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ạy bé chơi cờ vua ngay tại nhà với 4 bước cực đơn giả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656" y="1130222"/>
            <a:ext cx="4120686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52400" y="5029200"/>
            <a:ext cx="8572501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51,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 eaLnBrk="1" hangingPunct="1"/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998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2397125"/>
            <a:ext cx="8728075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XÁC XUẤT THỰC NGHIỆM</a:t>
            </a: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5029200" y="98425"/>
            <a:ext cx="3886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Một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yếu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tố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xác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suất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66CC"/>
                  </a:gs>
                  <a:gs pos="100000">
                    <a:srgbClr val="5599DD"/>
                  </a:gs>
                </a:gsLst>
                <a:lin ang="0" scaled="1"/>
              </a:gradFill>
              <a:effectLst>
                <a:outerShdw dist="81320" dir="2319588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4">
            <a:extLst>
              <a:ext uri="{FF2B5EF4-FFF2-40B4-BE49-F238E27FC236}">
                <a16:creationId xmlns:a16="http://schemas.microsoft.com/office/drawing/2014/main" id="{955D0840-9597-DB72-79D7-EC46FCE9F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185" y="959683"/>
            <a:ext cx="6019800" cy="112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2 </a:t>
            </a:r>
            <a:r>
              <a:rPr lang="en-US" sz="66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 </a:t>
            </a:r>
            <a:r>
              <a:rPr lang="en-US" sz="6600" b="1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66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XÁC SUẤT THỰC NGHIỆM</a:t>
            </a: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1219200" y="5943600"/>
            <a:ext cx="7572375" cy="5232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7360" y="1142872"/>
            <a:ext cx="653868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086600" y="1036711"/>
            <a:ext cx="1316471" cy="1729908"/>
            <a:chOff x="4953000" y="3069355"/>
            <a:chExt cx="1316471" cy="1729908"/>
          </a:xfrm>
        </p:grpSpPr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3000" y="3069355"/>
              <a:ext cx="1316471" cy="17299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0264" y="3677183"/>
              <a:ext cx="354286" cy="363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4110" y="3679141"/>
              <a:ext cx="379149" cy="3760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1" y="3303100"/>
              <a:ext cx="379149" cy="3760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1573" y="3303100"/>
              <a:ext cx="379149" cy="3760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6375" y="4063884"/>
              <a:ext cx="379149" cy="3760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3574" y="4083682"/>
              <a:ext cx="379149" cy="3760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25400" y="2590800"/>
            <a:ext cx="65386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-21771" y="3276600"/>
            <a:ext cx="65386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7360" y="3962400"/>
            <a:ext cx="4869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4" name="TextBox 4"/>
          <p:cNvSpPr txBox="1">
            <a:spLocks noChangeArrowheads="1"/>
          </p:cNvSpPr>
          <p:nvPr/>
        </p:nvSpPr>
        <p:spPr bwMode="auto">
          <a:xfrm>
            <a:off x="7360" y="3962400"/>
            <a:ext cx="4869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3" grpId="0" animBg="1"/>
      <p:bldP spid="23" grpId="1" animBg="1"/>
      <p:bldP spid="28" grpId="0"/>
      <p:bldP spid="24" grpId="0"/>
      <p:bldP spid="25" grpId="0"/>
      <p:bldP spid="26" grpId="0"/>
      <p:bldP spid="26" grpId="1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XÁC SUẤT THỰC NGHIỆM</a:t>
            </a: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90486" y="1219200"/>
            <a:ext cx="89408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0 đến1.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5400" y="2151536"/>
            <a:ext cx="89408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0.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42859" y="2674756"/>
            <a:ext cx="89408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chắn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</p:spTree>
    <p:extLst>
      <p:ext uri="{BB962C8B-B14F-4D97-AF65-F5344CB8AC3E}">
        <p14:creationId xmlns:p14="http://schemas.microsoft.com/office/powerpoint/2010/main" val="93934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XÁC SUẤT THỰC NGHIỆM</a:t>
            </a: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57829" y="1066800"/>
            <a:ext cx="89408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ghim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ghim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151188"/>
              </p:ext>
            </p:extLst>
          </p:nvPr>
        </p:nvGraphicFramePr>
        <p:xfrm>
          <a:off x="3962401" y="2012497"/>
          <a:ext cx="47244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3908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Trắng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34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Đen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34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xám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168" name="Group 7167"/>
          <p:cNvGrpSpPr/>
          <p:nvPr/>
        </p:nvGrpSpPr>
        <p:grpSpPr>
          <a:xfrm>
            <a:off x="5791201" y="2182586"/>
            <a:ext cx="1937656" cy="2242457"/>
            <a:chOff x="5791201" y="2329543"/>
            <a:chExt cx="1937656" cy="2242457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1" y="2362200"/>
              <a:ext cx="533400" cy="549729"/>
              <a:chOff x="5791201" y="2362200"/>
              <a:chExt cx="533400" cy="549729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5867400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5976258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6096000" y="2378529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6226628" y="23676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>
                <a:off x="5791201" y="2378529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5791201" y="2329543"/>
              <a:ext cx="1937656" cy="2242457"/>
              <a:chOff x="5791201" y="2329543"/>
              <a:chExt cx="1937656" cy="2242457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6781799" y="23295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6890657" y="23295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7010399" y="2345872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7141027" y="2334986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6705600" y="2345872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867400" y="3276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976258" y="3276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6096000" y="3292929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226628" y="32820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5791201" y="3292929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619999" y="2337707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728857" y="2337707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6781799" y="3303815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5921829" y="4038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6030687" y="4038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TextBox 4"/>
          <p:cNvSpPr txBox="1">
            <a:spLocks noChangeArrowheads="1"/>
          </p:cNvSpPr>
          <p:nvPr/>
        </p:nvSpPr>
        <p:spPr bwMode="auto">
          <a:xfrm>
            <a:off x="2519814" y="5943600"/>
            <a:ext cx="4740957" cy="5232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9" name="TextBox 4"/>
          <p:cNvSpPr txBox="1">
            <a:spLocks noChangeArrowheads="1"/>
          </p:cNvSpPr>
          <p:nvPr/>
        </p:nvSpPr>
        <p:spPr bwMode="auto">
          <a:xfrm>
            <a:off x="2118632" y="5932361"/>
            <a:ext cx="6858227" cy="5232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ghim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0" name="TextBox 4"/>
          <p:cNvSpPr txBox="1">
            <a:spLocks noChangeArrowheads="1"/>
          </p:cNvSpPr>
          <p:nvPr/>
        </p:nvSpPr>
        <p:spPr bwMode="auto">
          <a:xfrm>
            <a:off x="2245178" y="5512713"/>
            <a:ext cx="6199642" cy="95410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ghim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ghim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-21771" y="4572000"/>
            <a:ext cx="9157273" cy="1200329"/>
            <a:chOff x="166461" y="3733800"/>
            <a:chExt cx="8913393" cy="1200329"/>
          </a:xfrm>
        </p:grpSpPr>
        <p:sp>
          <p:nvSpPr>
            <p:cNvPr id="51" name="TextBox 4"/>
            <p:cNvSpPr txBox="1">
              <a:spLocks noChangeArrowheads="1"/>
            </p:cNvSpPr>
            <p:nvPr/>
          </p:nvSpPr>
          <p:spPr bwMode="auto">
            <a:xfrm>
              <a:off x="166461" y="3733800"/>
              <a:ext cx="8690655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ghim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trắng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tổng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xoay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ghim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4971503"/>
                </p:ext>
              </p:extLst>
            </p:nvPr>
          </p:nvGraphicFramePr>
          <p:xfrm>
            <a:off x="8634377" y="3733800"/>
            <a:ext cx="445477" cy="767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28600" imgH="393480" progId="Equation.DSMT4">
                    <p:embed/>
                  </p:oleObj>
                </mc:Choice>
                <mc:Fallback>
                  <p:oleObj name="Equation" r:id="rId2" imgW="2286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8634377" y="3733800"/>
                          <a:ext cx="445477" cy="7672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3" name="Group 52"/>
          <p:cNvGrpSpPr/>
          <p:nvPr/>
        </p:nvGrpSpPr>
        <p:grpSpPr>
          <a:xfrm>
            <a:off x="125072" y="5266491"/>
            <a:ext cx="8871630" cy="1200329"/>
            <a:chOff x="166461" y="3733800"/>
            <a:chExt cx="8690655" cy="1200329"/>
          </a:xfrm>
        </p:grpSpPr>
        <p:sp>
          <p:nvSpPr>
            <p:cNvPr id="54" name="TextBox 4"/>
            <p:cNvSpPr txBox="1">
              <a:spLocks noChangeArrowheads="1"/>
            </p:cNvSpPr>
            <p:nvPr/>
          </p:nvSpPr>
          <p:spPr bwMode="auto">
            <a:xfrm>
              <a:off x="166461" y="3733800"/>
              <a:ext cx="8690655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suất</a:t>
              </a: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nghiệm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kiện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ghim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trắng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20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thử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4596099"/>
                </p:ext>
              </p:extLst>
            </p:nvPr>
          </p:nvGraphicFramePr>
          <p:xfrm>
            <a:off x="166461" y="3809999"/>
            <a:ext cx="445477" cy="767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28600" imgH="393480" progId="Equation.DSMT4">
                    <p:embed/>
                  </p:oleObj>
                </mc:Choice>
                <mc:Fallback>
                  <p:oleObj name="Equation" r:id="rId4" imgW="2286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66461" y="3809999"/>
                          <a:ext cx="445477" cy="7672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32240"/>
            <a:ext cx="1976889" cy="2033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38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1" grpId="0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XÁC SUẤT THỰC NGHIỆM</a:t>
            </a: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402811"/>
              </p:ext>
            </p:extLst>
          </p:nvPr>
        </p:nvGraphicFramePr>
        <p:xfrm>
          <a:off x="4230688" y="762000"/>
          <a:ext cx="47244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3908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Trắng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34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Đen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34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xám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168" name="Group 7167"/>
          <p:cNvGrpSpPr/>
          <p:nvPr/>
        </p:nvGrpSpPr>
        <p:grpSpPr>
          <a:xfrm>
            <a:off x="6003472" y="871210"/>
            <a:ext cx="1937656" cy="2242457"/>
            <a:chOff x="5791201" y="2329543"/>
            <a:chExt cx="1937656" cy="2242457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1" y="2362200"/>
              <a:ext cx="533400" cy="549729"/>
              <a:chOff x="5791201" y="2362200"/>
              <a:chExt cx="533400" cy="549729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5867400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5976258" y="23622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6096000" y="2378529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6226628" y="23676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>
                <a:off x="5791201" y="2378529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5791201" y="2329543"/>
              <a:ext cx="1937656" cy="2242457"/>
              <a:chOff x="5791201" y="2329543"/>
              <a:chExt cx="1937656" cy="2242457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6781799" y="23295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6890657" y="23295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7010399" y="2345872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7141027" y="2334986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6705600" y="2345872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867400" y="3276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976258" y="3276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6096000" y="3292929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226628" y="3282043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5791201" y="3292929"/>
                <a:ext cx="533400" cy="440871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619999" y="2337707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728857" y="2337707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6781799" y="3303815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5921829" y="4038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6030687" y="4038600"/>
                <a:ext cx="0" cy="53340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TextBox 4"/>
          <p:cNvSpPr txBox="1">
            <a:spLocks noChangeArrowheads="1"/>
          </p:cNvSpPr>
          <p:nvPr/>
        </p:nvSpPr>
        <p:spPr bwMode="auto">
          <a:xfrm>
            <a:off x="1768700" y="5818102"/>
            <a:ext cx="6308499" cy="95410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ghim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xám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5400" y="3581400"/>
            <a:ext cx="8928441" cy="1387382"/>
            <a:chOff x="166461" y="3733800"/>
            <a:chExt cx="8690655" cy="1387382"/>
          </a:xfrm>
        </p:grpSpPr>
        <p:sp>
          <p:nvSpPr>
            <p:cNvPr id="51" name="TextBox 4"/>
            <p:cNvSpPr txBox="1">
              <a:spLocks noChangeArrowheads="1"/>
            </p:cNvSpPr>
            <p:nvPr/>
          </p:nvSpPr>
          <p:spPr bwMode="auto">
            <a:xfrm>
              <a:off x="166461" y="3733800"/>
              <a:ext cx="8690655" cy="6206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suất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nghiệm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kiện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ghim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xám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3874262"/>
                </p:ext>
              </p:extLst>
            </p:nvPr>
          </p:nvGraphicFramePr>
          <p:xfrm>
            <a:off x="4581157" y="4354419"/>
            <a:ext cx="1063112" cy="766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545760" imgH="393480" progId="Equation.DSMT4">
                    <p:embed/>
                  </p:oleObj>
                </mc:Choice>
                <mc:Fallback>
                  <p:oleObj name="Equation" r:id="rId2" imgW="54576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4581157" y="4354419"/>
                          <a:ext cx="1063112" cy="7667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632" y="1038183"/>
            <a:ext cx="1976889" cy="2033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Group 39"/>
          <p:cNvGrpSpPr/>
          <p:nvPr/>
        </p:nvGrpSpPr>
        <p:grpSpPr>
          <a:xfrm>
            <a:off x="96667" y="5147112"/>
            <a:ext cx="8928439" cy="1341979"/>
            <a:chOff x="166461" y="3733800"/>
            <a:chExt cx="8690655" cy="1341979"/>
          </a:xfrm>
        </p:grpSpPr>
        <p:sp>
          <p:nvSpPr>
            <p:cNvPr id="41" name="TextBox 4"/>
            <p:cNvSpPr txBox="1">
              <a:spLocks noChangeArrowheads="1"/>
            </p:cNvSpPr>
            <p:nvPr/>
          </p:nvSpPr>
          <p:spPr bwMode="auto">
            <a:xfrm>
              <a:off x="166461" y="3733800"/>
              <a:ext cx="8690655" cy="6924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suất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nghiệm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kiện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ghim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đen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8575393"/>
                </p:ext>
              </p:extLst>
            </p:nvPr>
          </p:nvGraphicFramePr>
          <p:xfrm>
            <a:off x="4511789" y="4309016"/>
            <a:ext cx="1112559" cy="766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571320" imgH="393480" progId="Equation.DSMT4">
                    <p:embed/>
                  </p:oleObj>
                </mc:Choice>
                <mc:Fallback>
                  <p:oleObj name="Equation" r:id="rId5" imgW="57132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511789" y="4309016"/>
                          <a:ext cx="1112559" cy="7667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0150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29000" y="2491274"/>
            <a:ext cx="4267200" cy="692497"/>
            <a:chOff x="3429000" y="2491274"/>
            <a:chExt cx="4267200" cy="692497"/>
          </a:xfrm>
        </p:grpSpPr>
        <p:sp>
          <p:nvSpPr>
            <p:cNvPr id="41" name="TextBox 4"/>
            <p:cNvSpPr txBox="1">
              <a:spLocks noChangeArrowheads="1"/>
            </p:cNvSpPr>
            <p:nvPr/>
          </p:nvSpPr>
          <p:spPr bwMode="auto">
            <a:xfrm>
              <a:off x="3896433" y="2491274"/>
              <a:ext cx="3332333" cy="6924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kiện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xảy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ra</a:t>
              </a:r>
              <a:endParaRPr lang="en-US" sz="2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429000" y="3142059"/>
              <a:ext cx="426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4"/>
          <p:cNvSpPr txBox="1">
            <a:spLocks noChangeArrowheads="1"/>
          </p:cNvSpPr>
          <p:nvPr/>
        </p:nvSpPr>
        <p:spPr bwMode="auto">
          <a:xfrm>
            <a:off x="3429000" y="3048000"/>
            <a:ext cx="4876800" cy="6924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1771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XÁC SUẤT THỰC NGHIỆM</a:t>
            </a:r>
          </a:p>
        </p:txBody>
      </p:sp>
      <p:sp>
        <p:nvSpPr>
          <p:cNvPr id="3" name="AutoShape 142" descr="Tập tin:Đồng xu 5000 đồng.jpg – Wikipedia tiếng Việ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96667" y="1295400"/>
            <a:ext cx="8928441" cy="3693319"/>
            <a:chOff x="166461" y="3733800"/>
            <a:chExt cx="8690655" cy="3693319"/>
          </a:xfrm>
        </p:grpSpPr>
        <p:sp>
          <p:nvSpPr>
            <p:cNvPr id="51" name="TextBox 4"/>
            <p:cNvSpPr txBox="1">
              <a:spLocks noChangeArrowheads="1"/>
            </p:cNvSpPr>
            <p:nvPr/>
          </p:nvSpPr>
          <p:spPr bwMode="auto">
            <a:xfrm>
              <a:off x="166461" y="3733800"/>
              <a:ext cx="8690655" cy="36933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hiện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lặp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lặp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hoạt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động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n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n(A)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kiện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xảy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ra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n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endParaRPr lang="en-US" sz="2600" dirty="0"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endParaRPr lang="en-US" sz="2600" dirty="0"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endParaRPr lang="en-US" sz="2600" dirty="0"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xác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suất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nghiệm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sự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kiện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n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hoạt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động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vừa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latin typeface="Times New Roman" pitchFamily="18" charset="0"/>
                  <a:cs typeface="Times New Roman" pitchFamily="18" charset="0"/>
                </a:rPr>
                <a:t>hiện</a:t>
              </a:r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7049211"/>
                </p:ext>
              </p:extLst>
            </p:nvPr>
          </p:nvGraphicFramePr>
          <p:xfrm>
            <a:off x="2149146" y="5070178"/>
            <a:ext cx="1250467" cy="10205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482400" imgH="393480" progId="Equation.DSMT4">
                    <p:embed/>
                  </p:oleObj>
                </mc:Choice>
                <mc:Fallback>
                  <p:oleObj name="Equation" r:id="rId2" imgW="4824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2149146" y="5070178"/>
                          <a:ext cx="1250467" cy="10205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4667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1236</Words>
  <Application>Microsoft Office PowerPoint</Application>
  <PresentationFormat>On-screen Show (4:3)</PresentationFormat>
  <Paragraphs>157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Tahoma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BICHTUYEN</cp:lastModifiedBy>
  <cp:revision>94</cp:revision>
  <dcterms:created xsi:type="dcterms:W3CDTF">2021-07-27T23:26:22Z</dcterms:created>
  <dcterms:modified xsi:type="dcterms:W3CDTF">2022-08-04T11:13:57Z</dcterms:modified>
</cp:coreProperties>
</file>