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2" r:id="rId2"/>
    <p:sldId id="273" r:id="rId3"/>
    <p:sldId id="258" r:id="rId4"/>
    <p:sldId id="265" r:id="rId5"/>
    <p:sldId id="260" r:id="rId6"/>
    <p:sldId id="262" r:id="rId7"/>
    <p:sldId id="267" r:id="rId8"/>
    <p:sldId id="263" r:id="rId9"/>
    <p:sldId id="264" r:id="rId10"/>
    <p:sldId id="275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FFFF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0314"/>
  </p:normalViewPr>
  <p:slideViewPr>
    <p:cSldViewPr showGuides="1">
      <p:cViewPr varScale="1">
        <p:scale>
          <a:sx n="75" d="100"/>
          <a:sy n="75" d="100"/>
        </p:scale>
        <p:origin x="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4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0" y="0"/>
            <a:ext cx="9144000" cy="6324600"/>
          </a:xfrm>
          <a:prstGeom prst="rect">
            <a:avLst/>
          </a:prstGeom>
        </p:spPr>
      </p:pic>
      <p:sp>
        <p:nvSpPr>
          <p:cNvPr id="5" name="Text Box 2"/>
          <p:cNvSpPr txBox="1"/>
          <p:nvPr/>
        </p:nvSpPr>
        <p:spPr>
          <a:xfrm>
            <a:off x="12700" y="6273225"/>
            <a:ext cx="914400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Toán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 Điền đa thức thích hợp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mỗi ô trống trong các đẳng thức sau: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291" name="Object 4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2078038"/>
          <a:ext cx="3276600" cy="102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3" imgW="1422400" imgH="444500" progId="Equation.DSMT4">
                  <p:embed/>
                </p:oleObj>
              </mc:Choice>
              <mc:Fallback>
                <p:oleObj r:id="rId3" imgW="1422400" imgH="444500" progId="Equation.DSMT4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990600" y="2078038"/>
                        <a:ext cx="3276600" cy="10239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543300"/>
          <a:ext cx="3808413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5" imgW="1473200" imgH="419100" progId="Equation.DSMT4">
                  <p:embed/>
                </p:oleObj>
              </mc:Choice>
              <mc:Fallback>
                <p:oleObj r:id="rId5" imgW="1473200" imgH="419100" progId="Equation.DSMT4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914400" y="3543300"/>
                        <a:ext cx="3808413" cy="10826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6" name="Object 10"/>
          <p:cNvGraphicFramePr>
            <a:graphicFrameLocks noChangeAspect="1"/>
          </p:cNvGraphicFramePr>
          <p:nvPr/>
        </p:nvGraphicFramePr>
        <p:xfrm>
          <a:off x="3657600" y="2041525"/>
          <a:ext cx="4143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r:id="rId7" imgW="177800" imgH="203200" progId="Equation.DSMT4">
                  <p:embed/>
                </p:oleObj>
              </mc:Choice>
              <mc:Fallback>
                <p:oleObj r:id="rId7" imgW="177800" imgH="2032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57600" y="2041525"/>
                        <a:ext cx="414338" cy="4730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3200400" y="4267200"/>
          <a:ext cx="1390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r:id="rId9" imgW="533400" imgH="203200" progId="Equation.DSMT4">
                  <p:embed/>
                </p:oleObj>
              </mc:Choice>
              <mc:Fallback>
                <p:oleObj r:id="rId9" imgW="533400" imgH="203200" progId="Equation.DSMT4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00400" y="4267200"/>
                        <a:ext cx="1390650" cy="5302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xfrm>
            <a:off x="304800" y="274637"/>
            <a:ext cx="8229600" cy="4525963"/>
          </a:xfrm>
          <a:ln/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en-US" altLang="en-US" sz="54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CƠ BẢN CỦA PHÂN THỨC </a:t>
            </a:r>
            <a:endParaRPr lang="en-US" altLang="en-US" sz="5400" dirty="0">
              <a:solidFill>
                <a:schemeClr val="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0" name="AutoShape 5"/>
          <p:cNvSpPr/>
          <p:nvPr/>
        </p:nvSpPr>
        <p:spPr>
          <a:xfrm>
            <a:off x="2286000" y="3886200"/>
            <a:ext cx="1447800" cy="1371600"/>
          </a:xfrm>
          <a:prstGeom prst="wedgeEllipseCallout">
            <a:avLst>
              <a:gd name="adj1" fmla="val -64472"/>
              <a:gd name="adj2" fmla="val 21991"/>
            </a:avLst>
          </a:prstGeom>
          <a:solidFill>
            <a:schemeClr val="accent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01" name="Object 7"/>
          <p:cNvGraphicFramePr>
            <a:graphicFrameLocks noChangeAspect="1"/>
          </p:cNvGraphicFramePr>
          <p:nvPr/>
        </p:nvGraphicFramePr>
        <p:xfrm>
          <a:off x="2514600" y="4038600"/>
          <a:ext cx="914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3" imgW="520700" imgH="393700" progId="Equation.DSMT4">
                  <p:embed/>
                </p:oleObj>
              </mc:Choice>
              <mc:Fallback>
                <p:oleObj r:id="rId3" imgW="520700" imgH="3937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4038600"/>
                        <a:ext cx="9144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AutoShape 8"/>
          <p:cNvSpPr/>
          <p:nvPr/>
        </p:nvSpPr>
        <p:spPr>
          <a:xfrm>
            <a:off x="6096000" y="3581400"/>
            <a:ext cx="1981200" cy="1600200"/>
          </a:xfrm>
          <a:prstGeom prst="wedgeEllipseCallout">
            <a:avLst>
              <a:gd name="adj1" fmla="val -64583"/>
              <a:gd name="adj2" fmla="val 19741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3" name="Text Box 9"/>
          <p:cNvSpPr txBox="1"/>
          <p:nvPr/>
        </p:nvSpPr>
        <p:spPr>
          <a:xfrm>
            <a:off x="3962400" y="4191000"/>
            <a:ext cx="1447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4" name="Text Box 11"/>
          <p:cNvSpPr txBox="1"/>
          <p:nvPr/>
        </p:nvSpPr>
        <p:spPr>
          <a:xfrm>
            <a:off x="6400800" y="37338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QUÁ DỄ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5" name="Text Box 12"/>
          <p:cNvSpPr txBox="1"/>
          <p:nvPr/>
        </p:nvSpPr>
        <p:spPr>
          <a:xfrm>
            <a:off x="4114800" y="41910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106" name="Object 13"/>
          <p:cNvGraphicFramePr>
            <a:graphicFrameLocks noChangeAspect="1"/>
          </p:cNvGraphicFramePr>
          <p:nvPr/>
        </p:nvGraphicFramePr>
        <p:xfrm>
          <a:off x="6477000" y="4038600"/>
          <a:ext cx="1143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r:id="rId5" imgW="622300" imgH="393700" progId="Equation.DSMT4">
                  <p:embed/>
                </p:oleObj>
              </mc:Choice>
              <mc:Fallback>
                <p:oleObj r:id="rId5" imgW="622300" imgH="3937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77000" y="4038600"/>
                        <a:ext cx="11430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7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1000" y="3581400"/>
            <a:ext cx="15716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00" y="3505200"/>
            <a:ext cx="1676400" cy="2051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34" name="Object 2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276600" y="457200"/>
          <a:ext cx="457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3" imgW="152400" imgH="393700" progId="Equation.3">
                  <p:embed/>
                </p:oleObj>
              </mc:Choice>
              <mc:Fallback>
                <p:oleObj r:id="rId3" imgW="1524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276600" y="457200"/>
                        <a:ext cx="457200" cy="762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Rectangle 7"/>
          <p:cNvGraphicFramePr>
            <a:graphicFrameLocks noGrp="1"/>
          </p:cNvGraphicFramePr>
          <p:nvPr>
            <p:ph sz="quarter" idx="2"/>
          </p:nvPr>
        </p:nvGraphicFramePr>
        <p:xfrm>
          <a:off x="7050088" y="3008313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5" imgW="0" imgH="0" progId="Equation.3">
                  <p:embed/>
                </p:oleObj>
              </mc:Choice>
              <mc:Fallback>
                <p:oleObj r:id="rId5" imgW="0" imgH="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/>
                      <a:srcRect/>
                      <a:stretch>
                        <a:fillRect/>
                      </a:stretch>
                    </p:blipFill>
                    <p:spPr>
                      <a:xfrm>
                        <a:off x="7050088" y="3008313"/>
                        <a:ext cx="0" cy="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4" name="Object 5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38400" y="3429000"/>
          <a:ext cx="1219200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6" imgW="546100" imgH="419100" progId="Equation.DSMT4">
                  <p:embed/>
                </p:oleObj>
              </mc:Choice>
              <mc:Fallback>
                <p:oleObj r:id="rId6" imgW="546100" imgH="4191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2438400" y="3429000"/>
                        <a:ext cx="1219200" cy="9223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69" name="Object 5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914525" y="4495800"/>
          <a:ext cx="20367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8" imgW="800100" imgH="419100" progId="Equation.DSMT4">
                  <p:embed/>
                </p:oleObj>
              </mc:Choice>
              <mc:Fallback>
                <p:oleObj r:id="rId8" imgW="800100" imgH="4191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>
                      <a:xfrm>
                        <a:off x="1914525" y="4495800"/>
                        <a:ext cx="2036763" cy="10668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Text Box 15"/>
          <p:cNvSpPr txBox="1"/>
          <p:nvPr/>
        </p:nvSpPr>
        <p:spPr>
          <a:xfrm>
            <a:off x="1409700" y="623093"/>
            <a:ext cx="80010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?2/ Cho phân thức       . Hãy nhân tử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của phân thức n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với x + 2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rồi so sánh phân thức vừa nhận được với phân thức đã cho                 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1" name="Text Box 49"/>
          <p:cNvSpPr txBox="1"/>
          <p:nvPr/>
        </p:nvSpPr>
        <p:spPr>
          <a:xfrm>
            <a:off x="533400" y="3276600"/>
            <a:ext cx="205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2" name="Text Box 50"/>
          <p:cNvSpPr txBox="1"/>
          <p:nvPr/>
        </p:nvSpPr>
        <p:spPr>
          <a:xfrm>
            <a:off x="304800" y="3810000"/>
            <a:ext cx="2590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?2.Phân thức mới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  <p:sp>
        <p:nvSpPr>
          <p:cNvPr id="5129" name="Text Box 51"/>
          <p:cNvSpPr txBox="1"/>
          <p:nvPr/>
        </p:nvSpPr>
        <p:spPr>
          <a:xfrm>
            <a:off x="2514600" y="3962400"/>
            <a:ext cx="4800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67" name="Text Box 55"/>
          <p:cNvSpPr txBox="1"/>
          <p:nvPr/>
        </p:nvSpPr>
        <p:spPr>
          <a:xfrm>
            <a:off x="381000" y="44958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1" name="Text Box 56"/>
          <p:cNvSpPr txBox="1"/>
          <p:nvPr/>
        </p:nvSpPr>
        <p:spPr>
          <a:xfrm>
            <a:off x="1295400" y="4648200"/>
            <a:ext cx="6400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72" name="Text Box 60"/>
          <p:cNvSpPr txBox="1"/>
          <p:nvPr/>
        </p:nvSpPr>
        <p:spPr>
          <a:xfrm>
            <a:off x="685800" y="5791200"/>
            <a:ext cx="4191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x.3(x+2)=3x(x+2)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Text Box 14"/>
          <p:cNvSpPr txBox="1"/>
          <p:nvPr/>
        </p:nvSpPr>
        <p:spPr>
          <a:xfrm>
            <a:off x="876300" y="1585913"/>
            <a:ext cx="8534400" cy="1328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?3/ Cho phân thức          Hãy chia tử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của phân thức n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cho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3xy rồi so sánh phân thức vừa nhận được với phân thức đã cho.</a:t>
            </a:r>
            <a:b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2590800" y="1371600"/>
          <a:ext cx="6953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r:id="rId10" imgW="368300" imgH="444500" progId="Equation.DSMT4">
                  <p:embed/>
                </p:oleObj>
              </mc:Choice>
              <mc:Fallback>
                <p:oleObj r:id="rId10" imgW="368300" imgH="4445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90800" y="1371600"/>
                        <a:ext cx="69532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8" name="Text Box 16"/>
          <p:cNvSpPr txBox="1"/>
          <p:nvPr/>
        </p:nvSpPr>
        <p:spPr>
          <a:xfrm>
            <a:off x="5257800" y="3048793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?3.Phân thức mới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6" name="Text Box 17"/>
          <p:cNvSpPr txBox="1"/>
          <p:nvPr/>
        </p:nvSpPr>
        <p:spPr>
          <a:xfrm>
            <a:off x="5410200" y="4267200"/>
            <a:ext cx="236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9881" name="Object 9"/>
          <p:cNvGraphicFramePr>
            <a:graphicFrameLocks noChangeAspect="1"/>
          </p:cNvGraphicFramePr>
          <p:nvPr/>
        </p:nvGraphicFramePr>
        <p:xfrm>
          <a:off x="5562600" y="3429000"/>
          <a:ext cx="2057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r:id="rId12" imgW="1078865" imgH="444500" progId="Equation.DSMT4">
                  <p:embed/>
                </p:oleObj>
              </mc:Choice>
              <mc:Fallback>
                <p:oleObj r:id="rId12" imgW="1078865" imgH="4445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562600" y="3429000"/>
                        <a:ext cx="2057400" cy="1143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1" name="Text Box 19"/>
          <p:cNvSpPr txBox="1"/>
          <p:nvPr/>
        </p:nvSpPr>
        <p:spPr>
          <a:xfrm>
            <a:off x="5105400" y="4572000"/>
            <a:ext cx="1447800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39" name="Text Box 20"/>
          <p:cNvSpPr txBox="1"/>
          <p:nvPr/>
        </p:nvSpPr>
        <p:spPr>
          <a:xfrm>
            <a:off x="5943600" y="5181600"/>
            <a:ext cx="2133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9885" name="Object 13"/>
          <p:cNvGraphicFramePr>
            <a:graphicFrameLocks noChangeAspect="1"/>
          </p:cNvGraphicFramePr>
          <p:nvPr/>
        </p:nvGraphicFramePr>
        <p:xfrm>
          <a:off x="5943600" y="4648200"/>
          <a:ext cx="20574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r:id="rId14" imgW="774065" imgH="444500" progId="Equation.DSMT4">
                  <p:embed/>
                </p:oleObj>
              </mc:Choice>
              <mc:Fallback>
                <p:oleObj r:id="rId14" imgW="774065" imgH="4445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43600" y="4648200"/>
                        <a:ext cx="2057400" cy="1295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1" name="Text Box 22"/>
          <p:cNvSpPr txBox="1"/>
          <p:nvPr/>
        </p:nvSpPr>
        <p:spPr>
          <a:xfrm>
            <a:off x="5638800" y="5943600"/>
            <a:ext cx="2667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9888" name="Object 16"/>
          <p:cNvGraphicFramePr>
            <a:graphicFrameLocks noChangeAspect="1"/>
          </p:cNvGraphicFramePr>
          <p:nvPr/>
        </p:nvGraphicFramePr>
        <p:xfrm>
          <a:off x="5181600" y="5867400"/>
          <a:ext cx="3429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r:id="rId16" imgW="1155700" imgH="228600" progId="Equation.DSMT4">
                  <p:embed/>
                </p:oleObj>
              </mc:Choice>
              <mc:Fallback>
                <p:oleObj r:id="rId16" imgW="1155700" imgH="2286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181600" y="5867400"/>
                        <a:ext cx="3429000" cy="762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6" name="Text Box 24"/>
          <p:cNvSpPr txBox="1"/>
          <p:nvPr/>
        </p:nvSpPr>
        <p:spPr>
          <a:xfrm>
            <a:off x="4572000" y="5486400"/>
            <a:ext cx="762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4" name="Text Box 25"/>
          <p:cNvSpPr txBox="1"/>
          <p:nvPr/>
        </p:nvSpPr>
        <p:spPr>
          <a:xfrm>
            <a:off x="0" y="2819400"/>
            <a:ext cx="4114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5" name="Text Box 29"/>
          <p:cNvSpPr txBox="1"/>
          <p:nvPr/>
        </p:nvSpPr>
        <p:spPr>
          <a:xfrm>
            <a:off x="609600" y="228600"/>
            <a:ext cx="8229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6" name="Text Box 30"/>
          <p:cNvSpPr txBox="1"/>
          <p:nvPr/>
        </p:nvSpPr>
        <p:spPr>
          <a:xfrm>
            <a:off x="381000" y="0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7" grpId="0"/>
      <p:bldP spid="13361" grpId="0"/>
      <p:bldP spid="13362" grpId="0"/>
      <p:bldP spid="13367" grpId="0"/>
      <p:bldP spid="13372" grpId="0"/>
      <p:bldP spid="3086" grpId="0"/>
      <p:bldP spid="3088" grpId="0"/>
      <p:bldP spid="3091" grpId="0"/>
      <p:bldP spid="30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/>
          <p:nvPr/>
        </p:nvSpPr>
        <p:spPr>
          <a:xfrm>
            <a:off x="1066800" y="1447800"/>
            <a:ext cx="6705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47" name="Text Box 6"/>
          <p:cNvSpPr txBox="1"/>
          <p:nvPr/>
        </p:nvSpPr>
        <p:spPr>
          <a:xfrm>
            <a:off x="457200" y="1066800"/>
            <a:ext cx="5410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cơ bản của phân thức</a:t>
            </a:r>
            <a:endParaRPr lang="en-US" alt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8" name="Text Box 8"/>
          <p:cNvSpPr txBox="1"/>
          <p:nvPr/>
        </p:nvSpPr>
        <p:spPr>
          <a:xfrm>
            <a:off x="2057400" y="2362200"/>
            <a:ext cx="5867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0" name="Text Box 30"/>
          <p:cNvSpPr txBox="1"/>
          <p:nvPr/>
        </p:nvSpPr>
        <p:spPr>
          <a:xfrm>
            <a:off x="228600" y="1676400"/>
            <a:ext cx="89154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nhân cả tử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của một phân thức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với cùng một đa thức khác đa thức 0 thì được một phân thức bằng phân thức đã cho: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1" name="Text Box 32"/>
          <p:cNvSpPr txBox="1"/>
          <p:nvPr/>
        </p:nvSpPr>
        <p:spPr>
          <a:xfrm>
            <a:off x="381000" y="3962400"/>
            <a:ext cx="29718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513" name="Object 33"/>
          <p:cNvGraphicFramePr>
            <a:graphicFrameLocks noGrp="1" noChangeAspect="1"/>
          </p:cNvGraphicFramePr>
          <p:nvPr>
            <p:ph sz="half" idx="1"/>
          </p:nvPr>
        </p:nvGraphicFramePr>
        <p:xfrm>
          <a:off x="5662613" y="3124200"/>
          <a:ext cx="14747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3" imgW="635000" imgH="393700" progId="Equation.DSMT4">
                  <p:embed/>
                </p:oleObj>
              </mc:Choice>
              <mc:Fallback>
                <p:oleObj r:id="rId3" imgW="635000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5662613" y="3124200"/>
                        <a:ext cx="1474787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9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3384550" y="5410200"/>
          <a:ext cx="1917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r:id="rId5" imgW="660400" imgH="393700" progId="Equation.DSMT4">
                  <p:embed/>
                </p:oleObj>
              </mc:Choice>
              <mc:Fallback>
                <p:oleObj r:id="rId5" imgW="660400" imgH="393700" progId="Equation.DSMT4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3384550" y="5410200"/>
                        <a:ext cx="1917700" cy="11430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5" name="Text Box 35"/>
          <p:cNvSpPr txBox="1"/>
          <p:nvPr/>
        </p:nvSpPr>
        <p:spPr>
          <a:xfrm>
            <a:off x="7315200" y="3505200"/>
            <a:ext cx="1828800" cy="915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đa thức khác đa thức 0)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7" name="Text Box 37"/>
          <p:cNvSpPr txBox="1"/>
          <p:nvPr/>
        </p:nvSpPr>
        <p:spPr>
          <a:xfrm>
            <a:off x="0" y="4495800"/>
            <a:ext cx="91440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chia cả tử v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của một phân thức cho một nhân tử chung của chúng thì được một phân thức bằng phân thức đã cho: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6" name="Text Box 38"/>
          <p:cNvSpPr txBox="1"/>
          <p:nvPr/>
        </p:nvSpPr>
        <p:spPr>
          <a:xfrm>
            <a:off x="304800" y="6096000"/>
            <a:ext cx="3886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22" name="Text Box 42"/>
          <p:cNvSpPr txBox="1"/>
          <p:nvPr/>
        </p:nvSpPr>
        <p:spPr>
          <a:xfrm>
            <a:off x="5715000" y="5791200"/>
            <a:ext cx="320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nhân tử chung)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0"/>
          <p:cNvSpPr txBox="1"/>
          <p:nvPr/>
        </p:nvSpPr>
        <p:spPr>
          <a:xfrm>
            <a:off x="381000" y="0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/>
      <p:bldP spid="20510" grpId="0"/>
      <p:bldP spid="20515" grpId="0"/>
      <p:bldP spid="20517" grpId="0"/>
      <p:bldP spid="205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/>
          <p:nvPr/>
        </p:nvSpPr>
        <p:spPr>
          <a:xfrm>
            <a:off x="1295400" y="9906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?4/ Dùng tính chất cơ bản của phân thức, hãy giải thích vì sao có thể viết: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369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143000" y="1524000"/>
          <a:ext cx="2438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1397000" imgH="419100" progId="Equation.3">
                  <p:embed/>
                </p:oleObj>
              </mc:Choice>
              <mc:Fallback>
                <p:oleObj r:id="rId3" imgW="1397000" imgH="4191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143000" y="1524000"/>
                        <a:ext cx="2438400" cy="990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43600" y="3144838"/>
          <a:ext cx="1600200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r:id="rId5" imgW="711200" imgH="393700" progId="Equation.3">
                  <p:embed/>
                </p:oleObj>
              </mc:Choice>
              <mc:Fallback>
                <p:oleObj r:id="rId5" imgW="711200" imgH="3937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5943600" y="3144838"/>
                        <a:ext cx="1600200" cy="8858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505200" y="5638800"/>
          <a:ext cx="1905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7" imgW="558800" imgH="393700" progId="Equation.3">
                  <p:embed/>
                </p:oleObj>
              </mc:Choice>
              <mc:Fallback>
                <p:oleObj r:id="rId7" imgW="558800" imgH="3937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3505200" y="5638800"/>
                        <a:ext cx="1905000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4" name="Object 2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04800" y="3124200"/>
          <a:ext cx="3124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r:id="rId9" imgW="1397000" imgH="419100" progId="Equation.3">
                  <p:embed/>
                </p:oleObj>
              </mc:Choice>
              <mc:Fallback>
                <p:oleObj r:id="rId9" imgW="1397000" imgH="4191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04800" y="3124200"/>
                        <a:ext cx="3124200" cy="990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8" name="Rectangle 18"/>
          <p:cNvSpPr/>
          <p:nvPr/>
        </p:nvSpPr>
        <p:spPr>
          <a:xfrm>
            <a:off x="762000" y="4572000"/>
            <a:ext cx="314642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 đổi dấu:</a:t>
            </a:r>
            <a:endParaRPr lang="en-US" alt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2" name="Text Box 22"/>
          <p:cNvSpPr txBox="1"/>
          <p:nvPr/>
        </p:nvSpPr>
        <p:spPr>
          <a:xfrm>
            <a:off x="304800" y="4129088"/>
            <a:ext cx="4038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đã chia cả tử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cho x - 1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3" name="Text Box 23"/>
          <p:cNvSpPr txBox="1"/>
          <p:nvPr/>
        </p:nvSpPr>
        <p:spPr>
          <a:xfrm>
            <a:off x="5562600" y="4114800"/>
            <a:ext cx="3581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Vì đã nhân cả tử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cho -1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387" name="Object 27"/>
          <p:cNvGraphicFramePr>
            <a:graphicFrameLocks noChangeAspect="1"/>
          </p:cNvGraphicFramePr>
          <p:nvPr/>
        </p:nvGraphicFramePr>
        <p:xfrm>
          <a:off x="5867400" y="1666875"/>
          <a:ext cx="16906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10" imgW="711200" imgH="393700" progId="Equation.3">
                  <p:embed/>
                </p:oleObj>
              </mc:Choice>
              <mc:Fallback>
                <p:oleObj r:id="rId10" imgW="711200" imgH="3937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67400" y="1666875"/>
                        <a:ext cx="1690688" cy="936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8" name="Text Box 28"/>
          <p:cNvSpPr txBox="1"/>
          <p:nvPr/>
        </p:nvSpPr>
        <p:spPr>
          <a:xfrm>
            <a:off x="3505200" y="2681288"/>
            <a:ext cx="16764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án:</a:t>
            </a:r>
            <a:endParaRPr lang="en-US" altLang="en-US" sz="18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9" name="Text Box 29"/>
          <p:cNvSpPr txBox="1"/>
          <p:nvPr/>
        </p:nvSpPr>
        <p:spPr>
          <a:xfrm>
            <a:off x="762000" y="5105400"/>
            <a:ext cx="77724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Nếu đổi dấu cả tử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mẫu của một phân thức thì được một phân thức bằng phân thức đã cho: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30"/>
          <p:cNvSpPr txBox="1"/>
          <p:nvPr/>
        </p:nvSpPr>
        <p:spPr>
          <a:xfrm>
            <a:off x="381000" y="0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78" grpId="0"/>
      <p:bldP spid="15382" grpId="0"/>
      <p:bldP spid="15383" grpId="0"/>
      <p:bldP spid="15388" grpId="0"/>
      <p:bldP spid="153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5"/>
          <p:cNvSpPr txBox="1"/>
          <p:nvPr/>
        </p:nvSpPr>
        <p:spPr>
          <a:xfrm>
            <a:off x="1371600" y="1385888"/>
            <a:ext cx="3886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 đổi dấu:</a:t>
            </a:r>
            <a:endParaRPr lang="en-US" alt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676400" y="1905000"/>
            <a:ext cx="74676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?5/ Dùng quy tắc đổi dấu hãy điền một đa thức thích hợp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chỗ trống trong mỗi đẳng thức sau: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418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528763" y="2811463"/>
          <a:ext cx="2351087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3" imgW="1002665" imgH="393700" progId="Equation.3">
                  <p:embed/>
                </p:oleObj>
              </mc:Choice>
              <mc:Fallback>
                <p:oleObj r:id="rId3" imgW="1002665" imgH="3937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528763" y="2811463"/>
                        <a:ext cx="2351087" cy="9223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4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148263" y="2900363"/>
          <a:ext cx="2319337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5" imgW="1205865" imgH="393700" progId="Equation.3">
                  <p:embed/>
                </p:oleObj>
              </mc:Choice>
              <mc:Fallback>
                <p:oleObj r:id="rId5" imgW="1205865" imgH="3937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5148263" y="2900363"/>
                        <a:ext cx="2319337" cy="7572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53" name="Object 4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40075" y="3367088"/>
          <a:ext cx="6810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7" imgW="330200" imgH="177800" progId="Equation.DSMT4">
                  <p:embed/>
                </p:oleObj>
              </mc:Choice>
              <mc:Fallback>
                <p:oleObj r:id="rId7" imgW="330200" imgH="1778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3140075" y="3367088"/>
                        <a:ext cx="681038" cy="3667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47" name="Object 3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6672263" y="2925763"/>
          <a:ext cx="598487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r:id="rId9" imgW="330200" imgH="177800" progId="Equation.DSMT4">
                  <p:embed/>
                </p:oleObj>
              </mc:Choice>
              <mc:Fallback>
                <p:oleObj r:id="rId9" imgW="330200" imgH="17780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6672263" y="2925763"/>
                        <a:ext cx="598487" cy="3222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30"/>
          <p:cNvSpPr txBox="1"/>
          <p:nvPr/>
        </p:nvSpPr>
        <p:spPr>
          <a:xfrm>
            <a:off x="381000" y="0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/>
          <p:cNvSpPr txBox="1"/>
          <p:nvPr/>
        </p:nvSpPr>
        <p:spPr>
          <a:xfrm>
            <a:off x="914400" y="974725"/>
            <a:ext cx="5181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cơ bản của phân thức</a:t>
            </a:r>
            <a:endParaRPr lang="en-US" alt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6087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1981200" y="1752600"/>
          <a:ext cx="146526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r:id="rId3" imgW="723900" imgH="393700" progId="Equation.3">
                  <p:embed/>
                </p:oleObj>
              </mc:Choice>
              <mc:Fallback>
                <p:oleObj r:id="rId3" imgW="723900" imgH="39370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981200" y="1752600"/>
                        <a:ext cx="1465263" cy="796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81200" y="3184525"/>
          <a:ext cx="148113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r:id="rId5" imgW="748665" imgH="393700" progId="Equation.3">
                  <p:embed/>
                </p:oleObj>
              </mc:Choice>
              <mc:Fallback>
                <p:oleObj r:id="rId5" imgW="748665" imgH="3937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1981200" y="3184525"/>
                        <a:ext cx="1481138" cy="7778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92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133600" y="5184775"/>
          <a:ext cx="10763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r:id="rId7" imgW="558800" imgH="393700" progId="Equation.3">
                  <p:embed/>
                </p:oleObj>
              </mc:Choice>
              <mc:Fallback>
                <p:oleObj r:id="rId7" imgW="558800" imgH="3937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2133600" y="5184775"/>
                        <a:ext cx="1076325" cy="7588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Text Box 5"/>
          <p:cNvSpPr txBox="1"/>
          <p:nvPr/>
        </p:nvSpPr>
        <p:spPr>
          <a:xfrm>
            <a:off x="1524000" y="2743200"/>
            <a:ext cx="617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M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đa thức khác đa thức 0)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6" name="Text Box 6"/>
          <p:cNvSpPr txBox="1"/>
          <p:nvPr/>
        </p:nvSpPr>
        <p:spPr>
          <a:xfrm>
            <a:off x="1524000" y="3976688"/>
            <a:ext cx="3733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tử chung của A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B)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088" name="Text Box 8"/>
          <p:cNvSpPr txBox="1"/>
          <p:nvPr/>
        </p:nvSpPr>
        <p:spPr>
          <a:xfrm>
            <a:off x="914400" y="4632325"/>
            <a:ext cx="3886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Quy tắc đổi dấu:</a:t>
            </a:r>
            <a:endParaRPr lang="en-US" altLang="en-US" sz="2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30"/>
          <p:cNvSpPr txBox="1"/>
          <p:nvPr/>
        </p:nvSpPr>
        <p:spPr>
          <a:xfrm>
            <a:off x="381000" y="0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5" grpId="0"/>
      <p:bldP spid="46086" grpId="0"/>
      <p:bldP spid="460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/>
          <p:nvPr/>
        </p:nvSpPr>
        <p:spPr>
          <a:xfrm>
            <a:off x="1371600" y="990600"/>
            <a:ext cx="7162800" cy="5078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18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Cô giáo yêu cầu mỗi bạn cho một ví dụ về hai phân thức bằng nhau. Dưới đây l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ví dụ m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 bạn Lan, Hùng, Giang, Huy đã cho: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(Lan)                                              (Hùng)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(Giang)                                            (Huy)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dùng tính chất cơ bản của phân thức v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quy tắc đổi dấu để giải thích ai viết đúng, ai viết sai. Nếu có chỗ n</a:t>
            </a:r>
            <a:r>
              <a:rPr lang="en-US" alt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sai em hãy sửa lại cho đúng.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441" name="Object 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219200" y="1981200"/>
          <a:ext cx="212090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r:id="rId3" imgW="1117600" imgH="419100" progId="Equation.3">
                  <p:embed/>
                </p:oleObj>
              </mc:Choice>
              <mc:Fallback>
                <p:oleObj r:id="rId3" imgW="1117600" imgH="4191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1219200" y="1981200"/>
                        <a:ext cx="2120900" cy="7953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7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9150" y="1963738"/>
          <a:ext cx="177165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r:id="rId5" imgW="951865" imgH="419100" progId="Equation.3">
                  <p:embed/>
                </p:oleObj>
              </mc:Choice>
              <mc:Fallback>
                <p:oleObj r:id="rId5" imgW="951865" imgH="4191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4629150" y="1963738"/>
                        <a:ext cx="1771650" cy="7794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54" name="Object 2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219200" y="3581400"/>
          <a:ext cx="174783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7" imgW="825500" imgH="393700" progId="Equation.3">
                  <p:embed/>
                </p:oleObj>
              </mc:Choice>
              <mc:Fallback>
                <p:oleObj r:id="rId7" imgW="825500" imgH="3937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1219200" y="3581400"/>
                        <a:ext cx="1747838" cy="8334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61" name="Object 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572000" y="3581400"/>
          <a:ext cx="198120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9" imgW="1167765" imgH="444500" progId="Equation.3">
                  <p:embed/>
                </p:oleObj>
              </mc:Choice>
              <mc:Fallback>
                <p:oleObj r:id="rId9" imgW="1167765" imgH="444500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4572000" y="3581400"/>
                        <a:ext cx="1981200" cy="7540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30"/>
          <p:cNvSpPr txBox="1"/>
          <p:nvPr/>
        </p:nvSpPr>
        <p:spPr>
          <a:xfrm>
            <a:off x="381000" y="0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 Box 5"/>
          <p:cNvSpPr txBox="1"/>
          <p:nvPr/>
        </p:nvSpPr>
        <p:spPr>
          <a:xfrm>
            <a:off x="1676400" y="1905000"/>
            <a:ext cx="3962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Hùng sai, sửa lại: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1676400" y="2909888"/>
            <a:ext cx="3810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Huy sai, sửa lại:</a:t>
            </a: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9466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4038600" y="1524000"/>
          <a:ext cx="2438400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r:id="rId3" imgW="951865" imgH="419100" progId="Equation.3">
                  <p:embed/>
                </p:oleObj>
              </mc:Choice>
              <mc:Fallback>
                <p:oleObj r:id="rId3" imgW="951865" imgH="4191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4038600" y="1524000"/>
                        <a:ext cx="2438400" cy="9477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2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3962400" y="2438400"/>
          <a:ext cx="3962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r:id="rId5" imgW="2019300" imgH="444500" progId="Equation.3">
                  <p:embed/>
                </p:oleObj>
              </mc:Choice>
              <mc:Fallback>
                <p:oleObj r:id="rId5" imgW="2019300" imgH="4445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3962400" y="2438400"/>
                        <a:ext cx="3962400" cy="12192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30"/>
          <p:cNvSpPr txBox="1"/>
          <p:nvPr/>
        </p:nvSpPr>
        <p:spPr>
          <a:xfrm>
            <a:off x="381000" y="0"/>
            <a:ext cx="8382000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CƠ BẢN CỦA PHÂN THỨC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491</Words>
  <Application>Microsoft Office PowerPoint</Application>
  <PresentationFormat>On-screen Show (4:3)</PresentationFormat>
  <Paragraphs>51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Office Theme</vt:lpstr>
      <vt:lpstr>MathType 6.0 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5/ Điền đa thức thích hợp vào mỗi ô trống trong các đẳng thức sau: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TIEN NGUYEN THANH</cp:lastModifiedBy>
  <cp:revision>3</cp:revision>
  <dcterms:created xsi:type="dcterms:W3CDTF">2004-06-01T04:05:36Z</dcterms:created>
  <dcterms:modified xsi:type="dcterms:W3CDTF">2022-08-03T15:09:46Z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