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429" r:id="rId2"/>
    <p:sldId id="267" r:id="rId3"/>
    <p:sldId id="308" r:id="rId4"/>
    <p:sldId id="309" r:id="rId5"/>
    <p:sldId id="322" r:id="rId6"/>
    <p:sldId id="348" r:id="rId7"/>
    <p:sldId id="349" r:id="rId8"/>
    <p:sldId id="350" r:id="rId9"/>
    <p:sldId id="310" r:id="rId10"/>
    <p:sldId id="311" r:id="rId11"/>
    <p:sldId id="312" r:id="rId12"/>
    <p:sldId id="313" r:id="rId13"/>
    <p:sldId id="314" r:id="rId14"/>
    <p:sldId id="318" r:id="rId15"/>
    <p:sldId id="316" r:id="rId16"/>
    <p:sldId id="315" r:id="rId17"/>
    <p:sldId id="340" r:id="rId18"/>
    <p:sldId id="357" r:id="rId19"/>
    <p:sldId id="353" r:id="rId20"/>
    <p:sldId id="354" r:id="rId21"/>
    <p:sldId id="355" r:id="rId22"/>
    <p:sldId id="356" r:id="rId23"/>
    <p:sldId id="343" r:id="rId24"/>
    <p:sldId id="345" r:id="rId25"/>
    <p:sldId id="347" r:id="rId26"/>
    <p:sldId id="351" r:id="rId27"/>
    <p:sldId id="352" r:id="rId28"/>
    <p:sldId id="388" r:id="rId29"/>
    <p:sldId id="389" r:id="rId30"/>
    <p:sldId id="390" r:id="rId31"/>
    <p:sldId id="428" r:id="rId32"/>
    <p:sldId id="361" r:id="rId33"/>
    <p:sldId id="362" r:id="rId34"/>
    <p:sldId id="363" r:id="rId35"/>
    <p:sldId id="364" r:id="rId36"/>
    <p:sldId id="365" r:id="rId37"/>
    <p:sldId id="366" r:id="rId38"/>
    <p:sldId id="367" r:id="rId39"/>
    <p:sldId id="368" r:id="rId40"/>
    <p:sldId id="369" r:id="rId41"/>
    <p:sldId id="370" r:id="rId42"/>
    <p:sldId id="371" r:id="rId43"/>
    <p:sldId id="373" r:id="rId44"/>
    <p:sldId id="385" r:id="rId45"/>
    <p:sldId id="386" r:id="rId46"/>
    <p:sldId id="387" r:id="rId47"/>
    <p:sldId id="374" r:id="rId48"/>
    <p:sldId id="375" r:id="rId49"/>
    <p:sldId id="376" r:id="rId50"/>
    <p:sldId id="395" r:id="rId51"/>
    <p:sldId id="392" r:id="rId52"/>
    <p:sldId id="393" r:id="rId53"/>
    <p:sldId id="394" r:id="rId54"/>
    <p:sldId id="396" r:id="rId55"/>
    <p:sldId id="397" r:id="rId56"/>
    <p:sldId id="398" r:id="rId57"/>
    <p:sldId id="381" r:id="rId58"/>
    <p:sldId id="382" r:id="rId59"/>
    <p:sldId id="383" r:id="rId60"/>
    <p:sldId id="329" r:id="rId61"/>
    <p:sldId id="330" r:id="rId62"/>
    <p:sldId id="331" r:id="rId63"/>
    <p:sldId id="42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8E0"/>
    <a:srgbClr val="0C60A1"/>
    <a:srgbClr val="FFCCFF"/>
    <a:srgbClr val="D9FBFD"/>
    <a:srgbClr val="FFFFCC"/>
    <a:srgbClr val="FFFFFF"/>
    <a:srgbClr val="FFCFFF"/>
    <a:srgbClr val="098D37"/>
    <a:srgbClr val="F4F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77824-3124-436E-B626-AB7DAA6D4983}"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8DCEF2-67DC-430A-A461-83FCA157C4F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Google Shape;685;g72f8613099_1_7: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solidFill>
              <a:srgbClr val="000000">
                <a:alpha val="100000"/>
              </a:srgbClr>
            </a:solidFill>
          </a:ln>
        </p:spPr>
      </p:sp>
      <p:sp>
        <p:nvSpPr>
          <p:cNvPr id="13315" name="Google Shape;686;g72f8613099_1_7:notes"/>
          <p:cNvSpPr>
            <a:spLocks noGrp="1"/>
          </p:cNvSpPr>
          <p:nvPr>
            <p:ph type="body" idx="1"/>
          </p:nvPr>
        </p:nvSpPr>
        <p:spPr>
          <a:noFill/>
          <a:ln>
            <a:noFill/>
          </a:ln>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Google Shape;685;g72f8613099_1_7: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solidFill>
              <a:srgbClr val="000000">
                <a:alpha val="100000"/>
              </a:srgbClr>
            </a:solidFill>
          </a:ln>
        </p:spPr>
      </p:sp>
      <p:sp>
        <p:nvSpPr>
          <p:cNvPr id="15363" name="Google Shape;686;g72f8613099_1_7:notes"/>
          <p:cNvSpPr>
            <a:spLocks noGrp="1"/>
          </p:cNvSpPr>
          <p:nvPr>
            <p:ph type="body" idx="1"/>
          </p:nvPr>
        </p:nvSpPr>
        <p:spPr>
          <a:noFill/>
          <a:ln>
            <a:noFill/>
          </a:ln>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Google Shape;685;g72f8613099_1_7: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solidFill>
              <a:srgbClr val="000000">
                <a:alpha val="100000"/>
              </a:srgbClr>
            </a:solidFill>
          </a:ln>
        </p:spPr>
      </p:sp>
      <p:sp>
        <p:nvSpPr>
          <p:cNvPr id="25603" name="Google Shape;686;g72f8613099_1_7:notes"/>
          <p:cNvSpPr>
            <a:spLocks noGrp="1"/>
          </p:cNvSpPr>
          <p:nvPr>
            <p:ph type="body" idx="1"/>
          </p:nvPr>
        </p:nvSpPr>
        <p:spPr>
          <a:noFill/>
          <a:ln>
            <a:noFill/>
          </a:ln>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Google Shape;685;g72f8613099_1_7: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solidFill>
              <a:srgbClr val="000000">
                <a:alpha val="100000"/>
              </a:srgbClr>
            </a:solidFill>
          </a:ln>
        </p:spPr>
      </p:sp>
      <p:sp>
        <p:nvSpPr>
          <p:cNvPr id="29699" name="Google Shape;686;g72f8613099_1_7:notes"/>
          <p:cNvSpPr>
            <a:spLocks noGrp="1"/>
          </p:cNvSpPr>
          <p:nvPr>
            <p:ph type="body" idx="1"/>
          </p:nvPr>
        </p:nvSpPr>
        <p:spPr>
          <a:noFill/>
          <a:ln>
            <a:noFill/>
          </a:ln>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Google Shape;685;g72f8613099_1_7: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solidFill>
              <a:srgbClr val="000000">
                <a:alpha val="100000"/>
              </a:srgbClr>
            </a:solidFill>
          </a:ln>
        </p:spPr>
      </p:sp>
      <p:sp>
        <p:nvSpPr>
          <p:cNvPr id="32771" name="Google Shape;686;g72f8613099_1_7:notes"/>
          <p:cNvSpPr>
            <a:spLocks noGrp="1"/>
          </p:cNvSpPr>
          <p:nvPr>
            <p:ph type="body" idx="1"/>
          </p:nvPr>
        </p:nvSpPr>
        <p:spPr>
          <a:noFill/>
          <a:ln>
            <a:noFill/>
          </a:ln>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Google Shape;685;g72f8613099_1_7:notes"/>
          <p:cNvSpPr>
            <a:spLocks noGrp="1" noRot="1" noChangeAspect="1" noTextEdit="1"/>
          </p:cNvSpPr>
          <p:nvPr>
            <p:ph type="sldImg" idx="2"/>
          </p:nvPr>
        </p:nvSpPr>
        <p:spPr>
          <a:custGeom>
            <a:avLst/>
            <a:gdLst/>
            <a:ahLst/>
            <a:cxnLst>
              <a:cxn ang="0">
                <a:pos x="0" y="0"/>
              </a:cxn>
              <a:cxn ang="0">
                <a:pos x="2147483646" y="0"/>
              </a:cxn>
              <a:cxn ang="0">
                <a:pos x="2147483646" y="2147483646"/>
              </a:cxn>
              <a:cxn ang="0">
                <a:pos x="0" y="2147483646"/>
              </a:cxn>
              <a:cxn ang="0">
                <a:pos x="0" y="0"/>
              </a:cxn>
            </a:cxnLst>
            <a:rect l="0" t="0" r="0" b="0"/>
            <a:pathLst>
              <a:path w="120000" h="120000">
                <a:moveTo>
                  <a:pt x="0" y="0"/>
                </a:moveTo>
                <a:lnTo>
                  <a:pt x="120000" y="0"/>
                </a:lnTo>
                <a:lnTo>
                  <a:pt x="120000" y="120000"/>
                </a:lnTo>
                <a:lnTo>
                  <a:pt x="0" y="120000"/>
                </a:lnTo>
                <a:lnTo>
                  <a:pt x="0" y="0"/>
                </a:lnTo>
                <a:close/>
              </a:path>
            </a:pathLst>
          </a:custGeom>
          <a:ln>
            <a:solidFill>
              <a:srgbClr val="000000">
                <a:alpha val="100000"/>
              </a:srgbClr>
            </a:solidFill>
          </a:ln>
        </p:spPr>
      </p:sp>
      <p:sp>
        <p:nvSpPr>
          <p:cNvPr id="29699" name="Google Shape;686;g72f8613099_1_7:notes"/>
          <p:cNvSpPr>
            <a:spLocks noGrp="1"/>
          </p:cNvSpPr>
          <p:nvPr>
            <p:ph type="body" idx="1"/>
          </p:nvPr>
        </p:nvSpPr>
        <p:spPr>
          <a:noFill/>
          <a:ln>
            <a:noFill/>
          </a:ln>
        </p:spPr>
        <p:txBody>
          <a:bodyPr wrap="square" lIns="91425" tIns="91425" rIns="91425" bIns="91425" anchor="t" anchorCtr="0"/>
          <a:lstStyle/>
          <a:p>
            <a:pPr lvl="0">
              <a:spcBef>
                <a:spcPct val="0"/>
              </a:spcBef>
            </a:pP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8F9D9F-F948-487C-8B5D-070808FD4652}" type="datetime1">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AFE1FE-F355-423E-BDE0-1BB2A9C153A7}" type="datetime1">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F83B2-DD07-478F-89D3-0B949D0FB5FD}" type="datetime1">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01C930-9DA2-4707-BDCA-F648B379E96E}" type="datetime1">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9A21D0-7BCD-492E-ACA1-6817DAA52C2B}" type="datetime1">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123948-A480-4B89-A3C9-7FFCF9EA5EDD}" type="datetime1">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D5E88F-BB3F-40DE-B2DD-C6AE936F5608}" type="datetime1">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09E436-D8FE-4D16-B637-42795C8CD7AC}" type="datetime1">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8AEC5-6A98-4CBF-B244-F7FECF92B848}" type="datetime1">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246325" y="6356350"/>
            <a:ext cx="2743200" cy="365125"/>
          </a:xfrm>
        </p:spPr>
        <p:txBody>
          <a:bodyPr/>
          <a:lstStyle>
            <a:lvl1pPr>
              <a:defRPr sz="1600" b="1">
                <a:solidFill>
                  <a:schemeClr val="tx1"/>
                </a:solidFill>
                <a:latin typeface="Times New Roman" panose="02020603050405020304" pitchFamily="18" charset="0"/>
                <a:cs typeface="Times New Roman" panose="02020603050405020304" pitchFamily="18" charset="0"/>
              </a:defRPr>
            </a:lvl1pPr>
          </a:lstStyle>
          <a:p>
            <a:fld id="{F71F17DC-36EA-41E7-ADB6-948FCB5C6EF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68A71A-0D56-4569-BC80-82D6E2973573}" type="datetime1">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E7E7A8-F0CD-4E94-A8F9-20F7CDFD919E}" type="datetime1">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F17DC-36EA-41E7-ADB6-948FCB5C6EF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CDFCC-67A5-4248-AE76-743FD554F68D}" type="datetime1">
              <a:rPr lang="en-US" smtClean="0"/>
              <a:t>8/2/2022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F17DC-36EA-41E7-ADB6-948FCB5C6EF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hyperlink" Target="KT%20cu&#7843;%20c&#225;c%20VSV.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56.xml.rels><?xml version="1.0" encoding="UTF-8" standalone="yes"?>
<Relationships xmlns="http://schemas.openxmlformats.org/package/2006/relationships"><Relationship Id="rId3" Type="http://schemas.openxmlformats.org/officeDocument/2006/relationships/hyperlink" Target="https://www.facebook.com/chephamsinhhocsieurare/videos/s%E1%BB%B1-ph%C3%A1t-tri%E1%BB%83n-c%E1%BB%A7a-h%E1%BA%A1t-%C4%91%E1%BA%ADu-trong-25-ng%C3%A0y/662790014512660/" TargetMode="External"/><Relationship Id="rId2" Type="http://schemas.openxmlformats.org/officeDocument/2006/relationships/hyperlink" Target="https://www.youtube.com/watch?v=taBZBZrBho8"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D:\TIET%207%20BO%20XUONG%20-%20SH8\BAI%20GIANG\where%20do%20you%20go.mid" TargetMode="External"/><Relationship Id="rId1" Type="http://schemas.microsoft.com/office/2007/relationships/media" Target="file:///D:\TIET%207%20BO%20XUONG%20-%20SH8\BAI%20GIANG\where%20do%20you%20go.mid" TargetMode="Externa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27922-B228-4DDA-BD24-FB1DE626BDF5}"/>
              </a:ext>
            </a:extLst>
          </p:cNvPr>
          <p:cNvPicPr>
            <a:picLocks noChangeAspect="1"/>
          </p:cNvPicPr>
          <p:nvPr/>
        </p:nvPicPr>
        <p:blipFill>
          <a:blip r:embed="rId2"/>
          <a:stretch>
            <a:fillRect/>
          </a:stretch>
        </p:blipFill>
        <p:spPr>
          <a:xfrm>
            <a:off x="1524000" y="10990"/>
            <a:ext cx="9144000" cy="6847011"/>
          </a:xfrm>
          <a:prstGeom prst="rect">
            <a:avLst/>
          </a:prstGeom>
        </p:spPr>
      </p:pic>
      <p:sp>
        <p:nvSpPr>
          <p:cNvPr id="2" name="Title 1">
            <a:extLst>
              <a:ext uri="{FF2B5EF4-FFF2-40B4-BE49-F238E27FC236}">
                <a16:creationId xmlns:a16="http://schemas.microsoft.com/office/drawing/2014/main" id="{A8626C88-FA63-43A4-AB39-3D3179E9159A}"/>
              </a:ext>
            </a:extLst>
          </p:cNvPr>
          <p:cNvSpPr>
            <a:spLocks noGrp="1"/>
          </p:cNvSpPr>
          <p:nvPr>
            <p:ph type="ctrTitle"/>
          </p:nvPr>
        </p:nvSpPr>
        <p:spPr>
          <a:xfrm>
            <a:off x="1752600" y="4013204"/>
            <a:ext cx="8639176" cy="939797"/>
          </a:xfrm>
          <a:solidFill>
            <a:srgbClr val="FFFF00"/>
          </a:solidFill>
        </p:spPr>
        <p:txBody>
          <a:bodyPr>
            <a:normAutofit/>
          </a:bodyPr>
          <a:lstStyle/>
          <a:p>
            <a:pPr algn="l"/>
            <a:r>
              <a:rPr lang="en-SG" dirty="0">
                <a:solidFill>
                  <a:srgbClr val="FF0000"/>
                </a:solidFill>
                <a:latin typeface="Times New Roman" panose="02020603050405020304" pitchFamily="18" charset="0"/>
                <a:cs typeface="Times New Roman" panose="02020603050405020304" pitchFamily="18" charset="0"/>
              </a:rPr>
              <a:t>KHOA HỌC TỰ NHIÊN 6</a:t>
            </a:r>
            <a:endParaRPr lang="en-S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65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3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24" y="683367"/>
            <a:ext cx="6157494" cy="5509737"/>
          </a:xfrm>
          <a:prstGeom prst="rect">
            <a:avLst/>
          </a:prstGeom>
        </p:spPr>
      </p:pic>
      <p:sp>
        <p:nvSpPr>
          <p:cNvPr id="4" name="Rounded Rectangle 3"/>
          <p:cNvSpPr/>
          <p:nvPr/>
        </p:nvSpPr>
        <p:spPr>
          <a:xfrm>
            <a:off x="6937234" y="942110"/>
            <a:ext cx="5052291" cy="1736436"/>
          </a:xfrm>
          <a:prstGeom prst="roundRect">
            <a:avLst/>
          </a:prstGeom>
          <a:solidFill>
            <a:schemeClr val="accent5">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Quan sát hình và kể tên các loại tế bào cấu tạo nên cây cà chua</a:t>
            </a:r>
            <a:endParaRPr lang="en-US" sz="32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99" y="1717964"/>
            <a:ext cx="7255846" cy="5003511"/>
          </a:xfrm>
          <a:prstGeom prst="rect">
            <a:avLst/>
          </a:prstGeom>
        </p:spPr>
      </p:pic>
      <p:sp>
        <p:nvSpPr>
          <p:cNvPr id="4" name="Rounded Rectangle 3"/>
          <p:cNvSpPr/>
          <p:nvPr/>
        </p:nvSpPr>
        <p:spPr>
          <a:xfrm>
            <a:off x="308736" y="221673"/>
            <a:ext cx="6332210" cy="1256145"/>
          </a:xfrm>
          <a:prstGeom prst="roundRect">
            <a:avLst/>
          </a:prstGeom>
          <a:solidFill>
            <a:schemeClr val="bg1"/>
          </a:solidFill>
          <a:ln w="3810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smtClean="0">
                <a:solidFill>
                  <a:srgbClr val="0070C0"/>
                </a:solidFill>
                <a:latin typeface="Times New Roman" panose="02020603050405020304" pitchFamily="18" charset="0"/>
                <a:cs typeface="Times New Roman" panose="02020603050405020304" pitchFamily="18" charset="0"/>
              </a:rPr>
              <a:t>Quan sát hình và gọi tên các loại tế bào trong cơ thể người</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7638473" y="360218"/>
            <a:ext cx="4203270" cy="3121891"/>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lphaLcPeriod"/>
            </a:pPr>
            <a:r>
              <a:rPr lang="en-US" sz="2800" smtClean="0">
                <a:solidFill>
                  <a:srgbClr val="0070C0"/>
                </a:solidFill>
                <a:latin typeface="Times New Roman" panose="02020603050405020304" pitchFamily="18" charset="0"/>
                <a:cs typeface="Times New Roman" panose="02020603050405020304" pitchFamily="18" charset="0"/>
              </a:rPr>
              <a:t>Tế bào gan</a:t>
            </a:r>
          </a:p>
          <a:p>
            <a:pPr marL="514350" indent="-514350">
              <a:buAutoNum type="alphaLcPeriod"/>
            </a:pPr>
            <a:r>
              <a:rPr lang="en-US" sz="2800" smtClean="0">
                <a:solidFill>
                  <a:srgbClr val="0070C0"/>
                </a:solidFill>
                <a:latin typeface="Times New Roman" panose="02020603050405020304" pitchFamily="18" charset="0"/>
                <a:cs typeface="Times New Roman" panose="02020603050405020304" pitchFamily="18" charset="0"/>
              </a:rPr>
              <a:t>Tế bào biểu mô ruột</a:t>
            </a:r>
          </a:p>
          <a:p>
            <a:pPr marL="514350" indent="-514350">
              <a:buAutoNum type="alphaLcPeriod"/>
            </a:pPr>
            <a:r>
              <a:rPr lang="en-US" sz="2800" smtClean="0">
                <a:solidFill>
                  <a:srgbClr val="0070C0"/>
                </a:solidFill>
                <a:latin typeface="Times New Roman" panose="02020603050405020304" pitchFamily="18" charset="0"/>
                <a:cs typeface="Times New Roman" panose="02020603050405020304" pitchFamily="18" charset="0"/>
              </a:rPr>
              <a:t>Tế bào cơ</a:t>
            </a:r>
          </a:p>
          <a:p>
            <a:pPr marL="514350" indent="-514350">
              <a:buFontTx/>
              <a:buAutoNum type="alphaLcPeriod"/>
            </a:pPr>
            <a:r>
              <a:rPr lang="en-US" sz="2800">
                <a:solidFill>
                  <a:srgbClr val="0070C0"/>
                </a:solidFill>
                <a:latin typeface="Times New Roman" panose="02020603050405020304" pitchFamily="18" charset="0"/>
                <a:cs typeface="Times New Roman" panose="02020603050405020304" pitchFamily="18" charset="0"/>
              </a:rPr>
              <a:t>Tế </a:t>
            </a:r>
            <a:r>
              <a:rPr lang="en-US" sz="2800" smtClean="0">
                <a:solidFill>
                  <a:srgbClr val="0070C0"/>
                </a:solidFill>
                <a:latin typeface="Times New Roman" panose="02020603050405020304" pitchFamily="18" charset="0"/>
                <a:cs typeface="Times New Roman" panose="02020603050405020304" pitchFamily="18" charset="0"/>
              </a:rPr>
              <a:t>bào</a:t>
            </a:r>
            <a:r>
              <a:rPr lang="en-US" sz="2800">
                <a:solidFill>
                  <a:srgbClr val="0070C0"/>
                </a:solidFill>
                <a:latin typeface="Times New Roman" panose="02020603050405020304" pitchFamily="18" charset="0"/>
                <a:cs typeface="Times New Roman" panose="02020603050405020304" pitchFamily="18" charset="0"/>
              </a:rPr>
              <a:t> thần kinh</a:t>
            </a:r>
            <a:r>
              <a:rPr lang="en-US" sz="2800" smtClean="0">
                <a:solidFill>
                  <a:srgbClr val="0070C0"/>
                </a:solidFill>
                <a:latin typeface="Times New Roman" panose="02020603050405020304" pitchFamily="18" charset="0"/>
                <a:cs typeface="Times New Roman" panose="02020603050405020304" pitchFamily="18" charset="0"/>
              </a:rPr>
              <a:t> </a:t>
            </a:r>
          </a:p>
          <a:p>
            <a:pPr marL="514350" indent="-514350">
              <a:buFontTx/>
              <a:buAutoNum type="alphaLcPeriod"/>
            </a:pPr>
            <a:r>
              <a:rPr lang="en-US" sz="2800" smtClean="0">
                <a:solidFill>
                  <a:srgbClr val="0070C0"/>
                </a:solidFill>
                <a:latin typeface="Times New Roman" panose="02020603050405020304" pitchFamily="18" charset="0"/>
                <a:cs typeface="Times New Roman" panose="02020603050405020304" pitchFamily="18" charset="0"/>
              </a:rPr>
              <a:t>Tế bào </a:t>
            </a:r>
            <a:r>
              <a:rPr lang="en-US" sz="2800">
                <a:solidFill>
                  <a:srgbClr val="0070C0"/>
                </a:solidFill>
                <a:latin typeface="Times New Roman" panose="02020603050405020304" pitchFamily="18" charset="0"/>
                <a:cs typeface="Times New Roman" panose="02020603050405020304" pitchFamily="18" charset="0"/>
              </a:rPr>
              <a:t>hồng cầu</a:t>
            </a:r>
          </a:p>
          <a:p>
            <a:pPr marL="514350" indent="-514350">
              <a:buFontTx/>
              <a:buAutoNum type="alphaLcPeriod"/>
            </a:pPr>
            <a:r>
              <a:rPr lang="en-US" sz="2800" smtClean="0">
                <a:solidFill>
                  <a:srgbClr val="0070C0"/>
                </a:solidFill>
                <a:latin typeface="Times New Roman" panose="02020603050405020304" pitchFamily="18" charset="0"/>
                <a:cs typeface="Times New Roman" panose="02020603050405020304" pitchFamily="18" charset="0"/>
              </a:rPr>
              <a:t>Tế bào xương</a:t>
            </a:r>
          </a:p>
        </p:txBody>
      </p:sp>
      <p:sp>
        <p:nvSpPr>
          <p:cNvPr id="6" name="Down Arrow 5"/>
          <p:cNvSpPr/>
          <p:nvPr/>
        </p:nvSpPr>
        <p:spPr>
          <a:xfrm>
            <a:off x="9494981" y="3577792"/>
            <a:ext cx="350983" cy="82795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67783" y="4596217"/>
            <a:ext cx="4295634" cy="523220"/>
          </a:xfrm>
          <a:prstGeom prst="rect">
            <a:avLst/>
          </a:prstGeom>
          <a:noFill/>
        </p:spPr>
        <p:txBody>
          <a:bodyPr wrap="square" rtlCol="0">
            <a:spAutoFit/>
          </a:bodyPr>
          <a:lstStyle/>
          <a:p>
            <a:r>
              <a:rPr lang="en-US" sz="2800" smtClean="0">
                <a:solidFill>
                  <a:srgbClr val="C00000"/>
                </a:solidFill>
                <a:latin typeface="Times New Roman" panose="02020603050405020304" pitchFamily="18" charset="0"/>
                <a:cs typeface="Times New Roman" panose="02020603050405020304" pitchFamily="18" charset="0"/>
              </a:rPr>
              <a:t>Tế bào là đơn vị của sự sống</a:t>
            </a:r>
            <a:endParaRPr lang="en-US" sz="28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circle(in)">
                                      <p:cBhvr>
                                        <p:cTn id="24" dur="2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heel(1)">
                                      <p:cBhvr>
                                        <p:cTn id="29" dur="20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heel(1)">
                                      <p:cBhvr>
                                        <p:cTn id="34" dur="20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heel(1)">
                                      <p:cBhvr>
                                        <p:cTn id="39" dur="20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heel(1)">
                                      <p:cBhvr>
                                        <p:cTn id="44" dur="20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wheel(1)">
                                      <p:cBhvr>
                                        <p:cTn id="49" dur="2000"/>
                                        <p:tgtEl>
                                          <p:spTgt spid="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12</a:t>
            </a:fld>
            <a:endParaRPr lang="en-US"/>
          </a:p>
        </p:txBody>
      </p:sp>
      <p:graphicFrame>
        <p:nvGraphicFramePr>
          <p:cNvPr id="3" name="Table 2"/>
          <p:cNvGraphicFramePr>
            <a:graphicFrameLocks noGrp="1"/>
          </p:cNvGraphicFramePr>
          <p:nvPr/>
        </p:nvGraphicFramePr>
        <p:xfrm>
          <a:off x="267855" y="633005"/>
          <a:ext cx="11517745" cy="5942728"/>
        </p:xfrm>
        <a:graphic>
          <a:graphicData uri="http://schemas.openxmlformats.org/drawingml/2006/table">
            <a:tbl>
              <a:tblPr firstRow="1" firstCol="1" bandRow="1">
                <a:tableStyleId>{5C22544A-7EE6-4342-B048-85BDC9FD1C3A}</a:tableStyleId>
              </a:tblPr>
              <a:tblGrid>
                <a:gridCol w="8706463">
                  <a:extLst>
                    <a:ext uri="{9D8B030D-6E8A-4147-A177-3AD203B41FA5}">
                      <a16:colId xmlns:a16="http://schemas.microsoft.com/office/drawing/2014/main" val="20000"/>
                    </a:ext>
                  </a:extLst>
                </a:gridCol>
                <a:gridCol w="2811282">
                  <a:extLst>
                    <a:ext uri="{9D8B030D-6E8A-4147-A177-3AD203B41FA5}">
                      <a16:colId xmlns:a16="http://schemas.microsoft.com/office/drawing/2014/main" val="20001"/>
                    </a:ext>
                  </a:extLst>
                </a:gridCol>
              </a:tblGrid>
              <a:tr h="365407">
                <a:tc>
                  <a:txBody>
                    <a:bodyPr/>
                    <a:lstStyle/>
                    <a:p>
                      <a:pPr marL="0" marR="0" algn="ctr">
                        <a:lnSpc>
                          <a:spcPct val="107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Câu hỏi</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Câu trả lời</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28731">
                <a:tc>
                  <a:txBody>
                    <a:bodyPr/>
                    <a:lstStyle/>
                    <a:p>
                      <a:pPr marL="0" marR="0">
                        <a:lnSpc>
                          <a:spcPct val="107000"/>
                        </a:lnSpc>
                        <a:spcBef>
                          <a:spcPts val="0"/>
                        </a:spcBef>
                        <a:spcAft>
                          <a:spcPts val="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16222">
                <a:tc>
                  <a:txBody>
                    <a:bodyPr/>
                    <a:lstStyle/>
                    <a:p>
                      <a:pPr marL="0" marR="0">
                        <a:lnSpc>
                          <a:spcPct val="107000"/>
                        </a:lnSpc>
                        <a:spcBef>
                          <a:spcPts val="0"/>
                        </a:spcBef>
                        <a:spcAft>
                          <a:spcPts val="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defRPr/>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kern="1200" smtClean="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38791">
                <a:tc>
                  <a:txBody>
                    <a:bodyPr/>
                    <a:lstStyle/>
                    <a:p>
                      <a:pPr marL="0" marR="0">
                        <a:lnSpc>
                          <a:spcPct val="107000"/>
                        </a:lnSpc>
                        <a:spcBef>
                          <a:spcPts val="0"/>
                        </a:spcBef>
                        <a:spcAft>
                          <a:spcPts val="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90860">
                <a:tc>
                  <a:txBody>
                    <a:bodyPr/>
                    <a:lstStyle/>
                    <a:p>
                      <a:pPr marL="0" marR="0">
                        <a:lnSpc>
                          <a:spcPct val="107000"/>
                        </a:lnSpc>
                        <a:spcBef>
                          <a:spcPts val="0"/>
                        </a:spcBef>
                        <a:spcAft>
                          <a:spcPts val="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217421">
                <a:tc>
                  <a:txBody>
                    <a:bodyPr/>
                    <a:lstStyle/>
                    <a:p>
                      <a:pPr marL="0" marR="0">
                        <a:lnSpc>
                          <a:spcPct val="107000"/>
                        </a:lnSpc>
                        <a:spcBef>
                          <a:spcPts val="0"/>
                        </a:spcBef>
                        <a:spcAft>
                          <a:spcPts val="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059352">
                <a:tc>
                  <a:txBody>
                    <a:bodyPr/>
                    <a:lstStyle/>
                    <a:p>
                      <a:pPr marL="0" marR="0">
                        <a:lnSpc>
                          <a:spcPct val="107000"/>
                        </a:lnSpc>
                        <a:spcBef>
                          <a:spcPts val="0"/>
                        </a:spcBef>
                        <a:spcAft>
                          <a:spcPts val="0"/>
                        </a:spcAft>
                      </a:pP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TextBox 3"/>
          <p:cNvSpPr txBox="1"/>
          <p:nvPr/>
        </p:nvSpPr>
        <p:spPr>
          <a:xfrm>
            <a:off x="2291665" y="38994"/>
            <a:ext cx="5325192" cy="584775"/>
          </a:xfrm>
          <a:prstGeom prst="rect">
            <a:avLst/>
          </a:prstGeom>
          <a:noFill/>
        </p:spPr>
        <p:txBody>
          <a:bodyPr wrap="square" rtlCol="0">
            <a:spAutoFit/>
          </a:bodyPr>
          <a:lstStyle/>
          <a:p>
            <a:r>
              <a:rPr lang="en-US" sz="3200" b="1" smtClean="0">
                <a:solidFill>
                  <a:schemeClr val="accent6">
                    <a:lumMod val="75000"/>
                  </a:schemeClr>
                </a:solidFill>
                <a:latin typeface="Times New Roman" panose="02020603050405020304" pitchFamily="18" charset="0"/>
                <a:cs typeface="Times New Roman" panose="02020603050405020304" pitchFamily="18" charset="0"/>
              </a:rPr>
              <a:t>Chức năng của tế bào</a:t>
            </a:r>
            <a:endParaRPr 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0981" y="1006763"/>
            <a:ext cx="8617527"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1. Tế </a:t>
            </a:r>
            <a:r>
              <a:rPr lang="en-US" sz="2400">
                <a:latin typeface="Times New Roman" panose="02020603050405020304" pitchFamily="18" charset="0"/>
                <a:cs typeface="Times New Roman" panose="02020603050405020304" pitchFamily="18" charset="0"/>
              </a:rPr>
              <a:t>bào lấy các chất cần thiết và thải bỏ các chất không cần thiết ra môi trường là đang thực hiện chức năng gì</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309417" y="1837760"/>
            <a:ext cx="8700653"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Tế bào tổng hợp và phân giải các chất hữu cơ tạo ra năng lượng cung cấp cho các hoạt động sống là đang thực hiện chức năng gì</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309417" y="2613168"/>
            <a:ext cx="8659091"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Tế bào cơ có khả năng co dãn giúp cơ thể di chuyển, đây là chức năng gì của tế bào</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309416" y="3434745"/>
            <a:ext cx="8659091"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4</a:t>
            </a:r>
            <a:r>
              <a:rPr lang="en-US" sz="2400">
                <a:latin typeface="Times New Roman" panose="02020603050405020304" pitchFamily="18" charset="0"/>
                <a:cs typeface="Times New Roman" panose="02020603050405020304" pitchFamily="18" charset="0"/>
              </a:rPr>
              <a:t>. Khi tế bào lớn lên và phân chia giúp cơ thể lớn lên và thay đổi hàng ngày, đây là chức năng gì của tế bào</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309416" y="4316334"/>
            <a:ext cx="8425374" cy="1200329"/>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5</a:t>
            </a:r>
            <a:r>
              <a:rPr lang="en-US" sz="2400">
                <a:latin typeface="Times New Roman" panose="02020603050405020304" pitchFamily="18" charset="0"/>
                <a:cs typeface="Times New Roman" panose="02020603050405020304" pitchFamily="18" charset="0"/>
              </a:rPr>
              <a:t>. Khi đến tuổi trưởng thành, các tế bào sinh dục sẽ phân chia tạo ra tinh trùng và trứng, các tế bào này kết hợp để tạo ra các thể con. Vậy đây là chức năng gì của tế bào</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235525" y="5470497"/>
            <a:ext cx="8774545" cy="1477328"/>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6</a:t>
            </a:r>
            <a:r>
              <a:rPr lang="en-US" sz="2400">
                <a:latin typeface="Times New Roman" panose="02020603050405020304" pitchFamily="18" charset="0"/>
                <a:cs typeface="Times New Roman" panose="02020603050405020304" pitchFamily="18" charset="0"/>
              </a:rPr>
              <a:t>. Các tế bào ở mắt thụ cảm ánh sáng để thực hiện các phản ứng phù hợp thích nghi với môi trường, vd trên thể hiện chức năng gì của tế bào?</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11" name="TextBox 10"/>
          <p:cNvSpPr txBox="1"/>
          <p:nvPr/>
        </p:nvSpPr>
        <p:spPr>
          <a:xfrm>
            <a:off x="9042400" y="1099095"/>
            <a:ext cx="2743200" cy="738664"/>
          </a:xfrm>
          <a:prstGeom prst="rect">
            <a:avLst/>
          </a:prstGeom>
          <a:noFill/>
        </p:spPr>
        <p:txBody>
          <a:bodyPr wrap="square" rtlCol="0">
            <a:spAutoFit/>
          </a:bodyPr>
          <a:lstStyle/>
          <a:p>
            <a:r>
              <a:rPr lang="en-US" sz="2400" smtClean="0">
                <a:solidFill>
                  <a:srgbClr val="0C60A1"/>
                </a:solidFill>
                <a:latin typeface="Times New Roman" panose="02020603050405020304" pitchFamily="18" charset="0"/>
                <a:cs typeface="Times New Roman" panose="02020603050405020304" pitchFamily="18" charset="0"/>
              </a:rPr>
              <a:t>Trao </a:t>
            </a:r>
            <a:r>
              <a:rPr lang="en-US" sz="2400">
                <a:solidFill>
                  <a:srgbClr val="0C60A1"/>
                </a:solidFill>
                <a:latin typeface="Times New Roman" panose="02020603050405020304" pitchFamily="18" charset="0"/>
                <a:cs typeface="Times New Roman" panose="02020603050405020304" pitchFamily="18" charset="0"/>
              </a:rPr>
              <a:t>đổi chất</a:t>
            </a:r>
            <a:endParaRPr lang="en-US" sz="2400">
              <a:solidFill>
                <a:srgbClr val="0C60A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12" name="Rectangle 11"/>
          <p:cNvSpPr/>
          <p:nvPr/>
        </p:nvSpPr>
        <p:spPr>
          <a:xfrm>
            <a:off x="9010070" y="1786079"/>
            <a:ext cx="2641460" cy="882678"/>
          </a:xfrm>
          <a:prstGeom prst="rect">
            <a:avLst/>
          </a:prstGeom>
        </p:spPr>
        <p:txBody>
          <a:bodyPr wrap="square">
            <a:spAutoFit/>
          </a:bodyPr>
          <a:lstStyle/>
          <a:p>
            <a:pPr>
              <a:lnSpc>
                <a:spcPct val="107000"/>
              </a:lnSpc>
              <a:defRPr/>
            </a:pPr>
            <a:r>
              <a:rPr lang="en-US" sz="2400">
                <a:solidFill>
                  <a:srgbClr val="0C60A1"/>
                </a:solidFill>
                <a:latin typeface="Times New Roman" panose="02020603050405020304" pitchFamily="18" charset="0"/>
                <a:cs typeface="Times New Roman" panose="02020603050405020304" pitchFamily="18" charset="0"/>
              </a:rPr>
              <a:t>Chuyển hóa năng lượng</a:t>
            </a:r>
          </a:p>
        </p:txBody>
      </p:sp>
      <p:sp>
        <p:nvSpPr>
          <p:cNvPr id="13" name="Rectangle 12"/>
          <p:cNvSpPr/>
          <p:nvPr/>
        </p:nvSpPr>
        <p:spPr>
          <a:xfrm>
            <a:off x="9042400" y="2747080"/>
            <a:ext cx="1657023" cy="487506"/>
          </a:xfrm>
          <a:prstGeom prst="rect">
            <a:avLst/>
          </a:prstGeom>
        </p:spPr>
        <p:txBody>
          <a:bodyPr wrap="square">
            <a:spAutoFit/>
          </a:bodyPr>
          <a:lstStyle/>
          <a:p>
            <a:pPr>
              <a:lnSpc>
                <a:spcPct val="107000"/>
              </a:lnSpc>
            </a:pPr>
            <a:r>
              <a:rPr lang="en-US" sz="2400">
                <a:solidFill>
                  <a:srgbClr val="0C60A1"/>
                </a:solidFill>
                <a:latin typeface="Times New Roman" panose="02020603050405020304" pitchFamily="18" charset="0"/>
                <a:cs typeface="Times New Roman" panose="02020603050405020304" pitchFamily="18" charset="0"/>
              </a:rPr>
              <a:t>Vận động</a:t>
            </a:r>
            <a:endParaRPr lang="en-US" sz="2400">
              <a:solidFill>
                <a:srgbClr val="0C60A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8968506" y="3397049"/>
            <a:ext cx="2683023" cy="856068"/>
          </a:xfrm>
          <a:prstGeom prst="rect">
            <a:avLst/>
          </a:prstGeom>
        </p:spPr>
        <p:txBody>
          <a:bodyPr wrap="square">
            <a:spAutoFit/>
          </a:bodyPr>
          <a:lstStyle/>
          <a:p>
            <a:pPr>
              <a:lnSpc>
                <a:spcPct val="107000"/>
              </a:lnSpc>
            </a:pPr>
            <a:r>
              <a:rPr lang="en-US" sz="2400">
                <a:solidFill>
                  <a:srgbClr val="0C60A1"/>
                </a:solidFill>
                <a:latin typeface="Times New Roman" panose="02020603050405020304" pitchFamily="18" charset="0"/>
                <a:cs typeface="Times New Roman" panose="02020603050405020304" pitchFamily="18" charset="0"/>
              </a:rPr>
              <a:t>Sinh trưởng và phát triển</a:t>
            </a:r>
            <a:endParaRPr lang="en-US" sz="2400">
              <a:solidFill>
                <a:srgbClr val="0C60A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9094564" y="4415580"/>
            <a:ext cx="1236236" cy="460895"/>
          </a:xfrm>
          <a:prstGeom prst="rect">
            <a:avLst/>
          </a:prstGeom>
        </p:spPr>
        <p:txBody>
          <a:bodyPr wrap="none">
            <a:spAutoFit/>
          </a:bodyPr>
          <a:lstStyle/>
          <a:p>
            <a:pPr>
              <a:lnSpc>
                <a:spcPct val="107000"/>
              </a:lnSpc>
            </a:pPr>
            <a:r>
              <a:rPr lang="en-US" sz="2400">
                <a:solidFill>
                  <a:srgbClr val="0C60A1"/>
                </a:solidFill>
                <a:latin typeface="Times New Roman" panose="02020603050405020304" pitchFamily="18" charset="0"/>
                <a:cs typeface="Times New Roman" panose="02020603050405020304" pitchFamily="18" charset="0"/>
              </a:rPr>
              <a:t>Sinh sản</a:t>
            </a:r>
            <a:endParaRPr lang="en-US" sz="2400">
              <a:solidFill>
                <a:srgbClr val="0C60A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9081449" y="5600264"/>
            <a:ext cx="1316386" cy="460895"/>
          </a:xfrm>
          <a:prstGeom prst="rect">
            <a:avLst/>
          </a:prstGeom>
        </p:spPr>
        <p:txBody>
          <a:bodyPr wrap="none">
            <a:spAutoFit/>
          </a:bodyPr>
          <a:lstStyle/>
          <a:p>
            <a:pPr>
              <a:lnSpc>
                <a:spcPct val="107000"/>
              </a:lnSpc>
            </a:pPr>
            <a:r>
              <a:rPr lang="en-US" sz="2400">
                <a:solidFill>
                  <a:srgbClr val="0C60A1"/>
                </a:solidFill>
                <a:latin typeface="Times New Roman" panose="02020603050405020304" pitchFamily="18" charset="0"/>
                <a:cs typeface="Times New Roman" panose="02020603050405020304" pitchFamily="18" charset="0"/>
              </a:rPr>
              <a:t>Cảm ứng</a:t>
            </a:r>
            <a:endParaRPr lang="en-US" sz="2400">
              <a:solidFill>
                <a:srgbClr val="0C60A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heel(1)">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heel(1)">
                                      <p:cBhvr>
                                        <p:cTn id="53" dur="2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circle(in)">
                                      <p:cBhvr>
                                        <p:cTn id="63" dur="20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in)">
                                      <p:cBhvr>
                                        <p:cTn id="68" dur="20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6">
                                            <p:txEl>
                                              <p:pRg st="0" end="0"/>
                                            </p:txEl>
                                          </p:spTgt>
                                        </p:tgtEl>
                                        <p:attrNameLst>
                                          <p:attrName>style.visibility</p:attrName>
                                        </p:attrNameLst>
                                      </p:cBhvr>
                                      <p:to>
                                        <p:strVal val="visible"/>
                                      </p:to>
                                    </p:set>
                                    <p:animEffect transition="in" filter="barn(inVertical)">
                                      <p:cBhvr>
                                        <p:cTn id="78"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13</a:t>
            </a:fld>
            <a:endParaRPr lang="en-US"/>
          </a:p>
        </p:txBody>
      </p:sp>
      <p:sp>
        <p:nvSpPr>
          <p:cNvPr id="3" name="Rounded Rectangle 2"/>
          <p:cNvSpPr/>
          <p:nvPr/>
        </p:nvSpPr>
        <p:spPr>
          <a:xfrm>
            <a:off x="936007" y="1631279"/>
            <a:ext cx="9722558" cy="5090196"/>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en-US" sz="3200" smtClean="0">
                <a:solidFill>
                  <a:srgbClr val="0070C0"/>
                </a:solidFill>
                <a:latin typeface="Times New Roman" panose="02020603050405020304" pitchFamily="18" charset="0"/>
                <a:cs typeface="Times New Roman" panose="02020603050405020304" pitchFamily="18" charset="0"/>
              </a:rPr>
              <a:t>Mọi cơ thể sinh vật đều được cấu tạo từ tế bào</a:t>
            </a:r>
          </a:p>
          <a:p>
            <a:pPr marL="457200" indent="-457200">
              <a:buFont typeface="Wingdings" panose="05000000000000000000" pitchFamily="2" charset="2"/>
              <a:buChar char="v"/>
            </a:pPr>
            <a:r>
              <a:rPr lang="en-US" sz="3200" smtClean="0">
                <a:solidFill>
                  <a:srgbClr val="0070C0"/>
                </a:solidFill>
                <a:latin typeface="Times New Roman" panose="02020603050405020304" pitchFamily="18" charset="0"/>
                <a:cs typeface="Times New Roman" panose="02020603050405020304" pitchFamily="18" charset="0"/>
              </a:rPr>
              <a:t>Tế bào có thể thực hiện các chức năng của cơ thể sống như:</a:t>
            </a:r>
          </a:p>
          <a:p>
            <a:pPr marL="457200" indent="-457200">
              <a:buFont typeface="Arial" panose="020B0604020202020204" pitchFamily="34" charset="0"/>
              <a:buChar char="•"/>
            </a:pPr>
            <a:r>
              <a:rPr lang="en-US" sz="3200" smtClean="0">
                <a:solidFill>
                  <a:srgbClr val="0070C0"/>
                </a:solidFill>
                <a:latin typeface="Times New Roman" panose="02020603050405020304" pitchFamily="18" charset="0"/>
                <a:cs typeface="Times New Roman" panose="02020603050405020304" pitchFamily="18" charset="0"/>
              </a:rPr>
              <a:t>Trao đổi chất</a:t>
            </a:r>
          </a:p>
          <a:p>
            <a:pPr marL="457200" indent="-457200">
              <a:buFont typeface="Arial" panose="020B0604020202020204" pitchFamily="34" charset="0"/>
              <a:buChar char="•"/>
            </a:pPr>
            <a:r>
              <a:rPr lang="en-US" sz="3200" smtClean="0">
                <a:solidFill>
                  <a:srgbClr val="0070C0"/>
                </a:solidFill>
                <a:latin typeface="Times New Roman" panose="02020603050405020304" pitchFamily="18" charset="0"/>
                <a:cs typeface="Times New Roman" panose="02020603050405020304" pitchFamily="18" charset="0"/>
              </a:rPr>
              <a:t>Chuyển hóa năng lượng</a:t>
            </a:r>
          </a:p>
          <a:p>
            <a:pPr marL="457200" indent="-457200">
              <a:buFont typeface="Arial" panose="020B0604020202020204" pitchFamily="34" charset="0"/>
              <a:buChar char="•"/>
            </a:pPr>
            <a:r>
              <a:rPr lang="en-US" sz="3200" smtClean="0">
                <a:solidFill>
                  <a:srgbClr val="0070C0"/>
                </a:solidFill>
                <a:latin typeface="Times New Roman" panose="02020603050405020304" pitchFamily="18" charset="0"/>
                <a:cs typeface="Times New Roman" panose="02020603050405020304" pitchFamily="18" charset="0"/>
              </a:rPr>
              <a:t>Sinh trưởng và phát triển</a:t>
            </a:r>
          </a:p>
          <a:p>
            <a:pPr marL="457200" indent="-457200">
              <a:buFont typeface="Arial" panose="020B0604020202020204" pitchFamily="34" charset="0"/>
              <a:buChar char="•"/>
            </a:pPr>
            <a:r>
              <a:rPr lang="en-US" sz="3200" smtClean="0">
                <a:solidFill>
                  <a:srgbClr val="0070C0"/>
                </a:solidFill>
                <a:latin typeface="Times New Roman" panose="02020603050405020304" pitchFamily="18" charset="0"/>
                <a:cs typeface="Times New Roman" panose="02020603050405020304" pitchFamily="18" charset="0"/>
              </a:rPr>
              <a:t>Sinh sản</a:t>
            </a:r>
          </a:p>
          <a:p>
            <a:pPr marL="457200" indent="-457200">
              <a:buFont typeface="Arial" panose="020B0604020202020204" pitchFamily="34" charset="0"/>
              <a:buChar char="•"/>
            </a:pPr>
            <a:r>
              <a:rPr lang="en-US" sz="3200" smtClean="0">
                <a:solidFill>
                  <a:srgbClr val="0070C0"/>
                </a:solidFill>
                <a:latin typeface="Times New Roman" panose="02020603050405020304" pitchFamily="18" charset="0"/>
                <a:cs typeface="Times New Roman" panose="02020603050405020304" pitchFamily="18" charset="0"/>
              </a:rPr>
              <a:t>Vận động</a:t>
            </a:r>
          </a:p>
          <a:p>
            <a:pPr marL="457200" indent="-457200">
              <a:buFont typeface="Arial" panose="020B0604020202020204" pitchFamily="34" charset="0"/>
              <a:buChar char="•"/>
            </a:pPr>
            <a:r>
              <a:rPr lang="en-US" sz="3200" smtClean="0">
                <a:solidFill>
                  <a:srgbClr val="0070C0"/>
                </a:solidFill>
                <a:latin typeface="Times New Roman" panose="02020603050405020304" pitchFamily="18" charset="0"/>
                <a:cs typeface="Times New Roman" panose="02020603050405020304" pitchFamily="18" charset="0"/>
              </a:rPr>
              <a:t>Cảm ứng</a:t>
            </a:r>
          </a:p>
        </p:txBody>
      </p:sp>
      <p:sp>
        <p:nvSpPr>
          <p:cNvPr id="5" name="TextBox 4"/>
          <p:cNvSpPr txBox="1"/>
          <p:nvPr/>
        </p:nvSpPr>
        <p:spPr>
          <a:xfrm>
            <a:off x="628073" y="1046504"/>
            <a:ext cx="6936509"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1. Khái quát chung về tế bào</a:t>
            </a:r>
            <a:endParaRPr 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circle(in)">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circle(in)">
                                      <p:cBhvr>
                                        <p:cTn id="28" dur="2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circle(in)">
                                      <p:cBhvr>
                                        <p:cTn id="33" dur="20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circle(in)">
                                      <p:cBhvr>
                                        <p:cTn id="38" dur="20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circle(in)">
                                      <p:cBhvr>
                                        <p:cTn id="43" dur="20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circle(in)">
                                      <p:cBhvr>
                                        <p:cTn id="48" dur="20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circle(in)">
                                      <p:cBhvr>
                                        <p:cTn id="5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Page-1"/>
        <p:cNvGrpSpPr/>
        <p:nvPr/>
      </p:nvGrpSpPr>
      <p:grpSpPr>
        <a:xfrm>
          <a:off x="0" y="0"/>
          <a:ext cx="0" cy="0"/>
          <a:chOff x="0" y="0"/>
          <a:chExt cx="0" cy="0"/>
        </a:xfrm>
      </p:grpSpPr>
      <p:sp>
        <p:nvSpPr>
          <p:cNvPr id="171" name="shape171"/>
          <p:cNvSpPr/>
          <p:nvPr/>
        </p:nvSpPr>
        <p:spPr>
          <a:xfrm>
            <a:off x="4333196" y="-11236494"/>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72" name="shape172"/>
          <p:cNvSpPr/>
          <p:nvPr/>
        </p:nvSpPr>
        <p:spPr>
          <a:xfrm>
            <a:off x="6320946" y="-7419017"/>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73" name="shape173"/>
          <p:cNvSpPr/>
          <p:nvPr/>
        </p:nvSpPr>
        <p:spPr>
          <a:xfrm>
            <a:off x="8315170" y="-3589108"/>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75" name="shape175"/>
          <p:cNvSpPr/>
          <p:nvPr/>
        </p:nvSpPr>
        <p:spPr>
          <a:xfrm>
            <a:off x="3336083" y="-5516498"/>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79" name="shape179"/>
          <p:cNvSpPr/>
          <p:nvPr/>
        </p:nvSpPr>
        <p:spPr>
          <a:xfrm>
            <a:off x="351221" y="-3589108"/>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82" name="shape182"/>
          <p:cNvSpPr/>
          <p:nvPr/>
        </p:nvSpPr>
        <p:spPr>
          <a:xfrm>
            <a:off x="6327421" y="7888190"/>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85" name="shape185"/>
          <p:cNvSpPr/>
          <p:nvPr/>
        </p:nvSpPr>
        <p:spPr>
          <a:xfrm>
            <a:off x="3336083" y="9803145"/>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86" name="shape186"/>
          <p:cNvSpPr/>
          <p:nvPr/>
        </p:nvSpPr>
        <p:spPr>
          <a:xfrm>
            <a:off x="5330308" y="13633055"/>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87" name="shape187"/>
          <p:cNvSpPr/>
          <p:nvPr/>
        </p:nvSpPr>
        <p:spPr>
          <a:xfrm>
            <a:off x="9974799" y="-4176519"/>
            <a:ext cx="1565793" cy="1107882"/>
          </a:xfrm>
          <a:custGeom>
            <a:avLst/>
            <a:gdLst/>
            <a:ahLst/>
            <a:cxnLst/>
            <a:rect l="0" t="0" r="0" b="0"/>
            <a:pathLst>
              <a:path w="1299600" h="478800">
                <a:moveTo>
                  <a:pt x="0" y="0"/>
                </a:moveTo>
                <a:lnTo>
                  <a:pt x="1292760" y="0"/>
                </a:lnTo>
                <a:lnTo>
                  <a:pt x="1292760" y="355680"/>
                </a:lnTo>
                <a:cubicBezTo>
                  <a:pt x="1292760" y="424080"/>
                  <a:pt x="1238040" y="478800"/>
                  <a:pt x="1169640" y="478800"/>
                </a:cubicBezTo>
                <a:lnTo>
                  <a:pt x="123120" y="478800"/>
                </a:lnTo>
                <a:cubicBezTo>
                  <a:pt x="55404" y="478800"/>
                  <a:pt x="8345" y="424080"/>
                  <a:pt x="0" y="355680"/>
                </a:cubicBezTo>
                <a:lnTo>
                  <a:pt x="0" y="0"/>
                </a:lnTo>
                <a:close/>
              </a:path>
            </a:pathLst>
          </a:custGeom>
          <a:solidFill>
            <a:srgbClr val="00AF54"/>
          </a:solidFill>
        </p:spPr>
      </p:sp>
      <p:sp>
        <p:nvSpPr>
          <p:cNvPr id="188" name="shape188"/>
          <p:cNvSpPr/>
          <p:nvPr/>
        </p:nvSpPr>
        <p:spPr>
          <a:xfrm>
            <a:off x="10139620" y="-3812501"/>
            <a:ext cx="1281936" cy="422050"/>
          </a:xfrm>
          <a:custGeom>
            <a:avLst/>
            <a:gdLst/>
            <a:ahLst/>
            <a:cxnLst/>
            <a:rect l="0" t="0" r="0" b="0"/>
            <a:pathLst>
              <a:path w="1064000" h="182400">
                <a:moveTo>
                  <a:pt x="36252" y="138852"/>
                </a:moveTo>
                <a:cubicBezTo>
                  <a:pt x="32148" y="142956"/>
                  <a:pt x="27360" y="145008"/>
                  <a:pt x="21204" y="145008"/>
                </a:cubicBezTo>
                <a:cubicBezTo>
                  <a:pt x="9576" y="145008"/>
                  <a:pt x="0" y="135432"/>
                  <a:pt x="0" y="124488"/>
                </a:cubicBezTo>
                <a:lnTo>
                  <a:pt x="0" y="20520"/>
                </a:lnTo>
                <a:cubicBezTo>
                  <a:pt x="0" y="15048"/>
                  <a:pt x="2052" y="9576"/>
                  <a:pt x="6156" y="6156"/>
                </a:cubicBezTo>
                <a:cubicBezTo>
                  <a:pt x="14364" y="-2052"/>
                  <a:pt x="28044" y="-2052"/>
                  <a:pt x="36252" y="6156"/>
                </a:cubicBezTo>
                <a:lnTo>
                  <a:pt x="85500" y="53352"/>
                </a:lnTo>
                <a:lnTo>
                  <a:pt x="134748" y="6156"/>
                </a:lnTo>
                <a:cubicBezTo>
                  <a:pt x="142956" y="-2052"/>
                  <a:pt x="156636" y="-2052"/>
                  <a:pt x="164844" y="6156"/>
                </a:cubicBezTo>
                <a:cubicBezTo>
                  <a:pt x="168948" y="9576"/>
                  <a:pt x="171000" y="15048"/>
                  <a:pt x="171000" y="20520"/>
                </a:cubicBezTo>
                <a:lnTo>
                  <a:pt x="171000" y="124488"/>
                </a:lnTo>
                <a:cubicBezTo>
                  <a:pt x="171000" y="135432"/>
                  <a:pt x="161424" y="145008"/>
                  <a:pt x="149796" y="145008"/>
                </a:cubicBezTo>
                <a:cubicBezTo>
                  <a:pt x="143640" y="145008"/>
                  <a:pt x="138852" y="142956"/>
                  <a:pt x="134748" y="138852"/>
                </a:cubicBezTo>
                <a:lnTo>
                  <a:pt x="85500" y="91656"/>
                </a:lnTo>
                <a:lnTo>
                  <a:pt x="36252" y="138852"/>
                </a:lnTo>
                <a:close/>
                <a:moveTo>
                  <a:pt x="28728" y="36936"/>
                </a:moveTo>
                <a:lnTo>
                  <a:pt x="28728" y="108072"/>
                </a:lnTo>
                <a:lnTo>
                  <a:pt x="65664" y="72504"/>
                </a:lnTo>
                <a:lnTo>
                  <a:pt x="28728" y="36936"/>
                </a:lnTo>
                <a:close/>
                <a:moveTo>
                  <a:pt x="142272" y="108072"/>
                </a:moveTo>
                <a:lnTo>
                  <a:pt x="142272" y="36936"/>
                </a:lnTo>
                <a:lnTo>
                  <a:pt x="105336" y="72504"/>
                </a:lnTo>
                <a:lnTo>
                  <a:pt x="142272" y="108072"/>
                </a:lnTo>
                <a:close/>
              </a:path>
            </a:pathLst>
          </a:custGeom>
          <a:solidFill>
            <a:srgbClr val="FFFFFF">
              <a:alpha val="50000"/>
            </a:srgbClr>
          </a:solidFill>
        </p:spPr>
      </p:sp>
      <p:sp>
        <p:nvSpPr>
          <p:cNvPr id="189" name="shape189"/>
          <p:cNvSpPr/>
          <p:nvPr/>
        </p:nvSpPr>
        <p:spPr>
          <a:xfrm>
            <a:off x="10139620" y="-3812501"/>
            <a:ext cx="1281936" cy="422050"/>
          </a:xfrm>
          <a:custGeom>
            <a:avLst/>
            <a:gdLst/>
            <a:ahLst/>
            <a:cxnLst/>
            <a:rect l="0" t="0" r="0" b="0"/>
            <a:pathLst>
              <a:path w="1064000" h="182400">
                <a:moveTo>
                  <a:pt x="142272" y="36936"/>
                </a:moveTo>
                <a:lnTo>
                  <a:pt x="142272" y="108072"/>
                </a:lnTo>
                <a:lnTo>
                  <a:pt x="36252" y="6156"/>
                </a:lnTo>
                <a:cubicBezTo>
                  <a:pt x="28044" y="-2052"/>
                  <a:pt x="14364" y="-2052"/>
                  <a:pt x="6156" y="6156"/>
                </a:cubicBezTo>
                <a:cubicBezTo>
                  <a:pt x="2052" y="9576"/>
                  <a:pt x="0" y="15048"/>
                  <a:pt x="0" y="20520"/>
                </a:cubicBezTo>
                <a:lnTo>
                  <a:pt x="0" y="124488"/>
                </a:lnTo>
                <a:cubicBezTo>
                  <a:pt x="0" y="135432"/>
                  <a:pt x="9576" y="145008"/>
                  <a:pt x="21204" y="145008"/>
                </a:cubicBezTo>
                <a:cubicBezTo>
                  <a:pt x="27360" y="145008"/>
                  <a:pt x="32148" y="142956"/>
                  <a:pt x="36252" y="138852"/>
                </a:cubicBezTo>
                <a:lnTo>
                  <a:pt x="60192" y="116280"/>
                </a:lnTo>
                <a:cubicBezTo>
                  <a:pt x="65664" y="110808"/>
                  <a:pt x="65664" y="102600"/>
                  <a:pt x="60192" y="97128"/>
                </a:cubicBezTo>
                <a:cubicBezTo>
                  <a:pt x="54720" y="91656"/>
                  <a:pt x="45144" y="91656"/>
                  <a:pt x="39672" y="97128"/>
                </a:cubicBezTo>
                <a:lnTo>
                  <a:pt x="28728" y="108072"/>
                </a:lnTo>
                <a:lnTo>
                  <a:pt x="28728" y="36936"/>
                </a:lnTo>
                <a:lnTo>
                  <a:pt x="134748" y="138852"/>
                </a:lnTo>
                <a:cubicBezTo>
                  <a:pt x="138852" y="142956"/>
                  <a:pt x="143640" y="145008"/>
                  <a:pt x="149796" y="145008"/>
                </a:cubicBezTo>
                <a:cubicBezTo>
                  <a:pt x="161424" y="145008"/>
                  <a:pt x="171000" y="135432"/>
                  <a:pt x="171000" y="124488"/>
                </a:cubicBezTo>
                <a:lnTo>
                  <a:pt x="171000" y="20520"/>
                </a:lnTo>
                <a:cubicBezTo>
                  <a:pt x="171000" y="15048"/>
                  <a:pt x="168948" y="9576"/>
                  <a:pt x="164844" y="6156"/>
                </a:cubicBezTo>
                <a:cubicBezTo>
                  <a:pt x="156636" y="-2052"/>
                  <a:pt x="142956" y="-2052"/>
                  <a:pt x="134748" y="6156"/>
                </a:cubicBezTo>
                <a:lnTo>
                  <a:pt x="110808" y="28728"/>
                </a:lnTo>
                <a:cubicBezTo>
                  <a:pt x="105336" y="34200"/>
                  <a:pt x="105336" y="42408"/>
                  <a:pt x="110808" y="47880"/>
                </a:cubicBezTo>
                <a:cubicBezTo>
                  <a:pt x="116280" y="53352"/>
                  <a:pt x="125856" y="53352"/>
                  <a:pt x="131328" y="47880"/>
                </a:cubicBezTo>
                <a:lnTo>
                  <a:pt x="142272" y="36936"/>
                </a:lnTo>
                <a:close/>
              </a:path>
            </a:pathLst>
          </a:custGeom>
          <a:solidFill>
            <a:srgbClr val="FFFFFF"/>
          </a:solidFill>
        </p:spPr>
      </p:sp>
      <p:sp>
        <p:nvSpPr>
          <p:cNvPr id="190" name="shape190"/>
          <p:cNvSpPr/>
          <p:nvPr/>
        </p:nvSpPr>
        <p:spPr>
          <a:xfrm>
            <a:off x="10139620" y="-3812501"/>
            <a:ext cx="1281936" cy="422050"/>
          </a:xfrm>
          <a:custGeom>
            <a:avLst/>
            <a:gdLst/>
            <a:ahLst/>
            <a:cxnLst/>
            <a:rect l="0" t="0" r="0" b="0"/>
            <a:pathLst>
              <a:path w="1064000" h="182400">
                <a:moveTo>
                  <a:pt x="285912" y="40356"/>
                </a:moveTo>
                <a:cubicBezTo>
                  <a:pt x="295488" y="36252"/>
                  <a:pt x="305064" y="34200"/>
                  <a:pt x="313956" y="34200"/>
                </a:cubicBezTo>
                <a:cubicBezTo>
                  <a:pt x="333792" y="34200"/>
                  <a:pt x="343368" y="44460"/>
                  <a:pt x="343368" y="65664"/>
                </a:cubicBezTo>
                <a:lnTo>
                  <a:pt x="343368" y="116964"/>
                </a:lnTo>
                <a:cubicBezTo>
                  <a:pt x="343368" y="119700"/>
                  <a:pt x="342684" y="120384"/>
                  <a:pt x="339948" y="120384"/>
                </a:cubicBezTo>
                <a:lnTo>
                  <a:pt x="333108" y="120384"/>
                </a:lnTo>
                <a:cubicBezTo>
                  <a:pt x="330372" y="120384"/>
                  <a:pt x="329688" y="119700"/>
                  <a:pt x="329688" y="116964"/>
                </a:cubicBezTo>
                <a:lnTo>
                  <a:pt x="329688" y="66348"/>
                </a:lnTo>
                <a:cubicBezTo>
                  <a:pt x="329688" y="53352"/>
                  <a:pt x="323532" y="47196"/>
                  <a:pt x="311904" y="47196"/>
                </a:cubicBezTo>
                <a:cubicBezTo>
                  <a:pt x="305748" y="47196"/>
                  <a:pt x="299592" y="49248"/>
                  <a:pt x="293436" y="51984"/>
                </a:cubicBezTo>
                <a:cubicBezTo>
                  <a:pt x="294804" y="55404"/>
                  <a:pt x="295488" y="59508"/>
                  <a:pt x="295488" y="65664"/>
                </a:cubicBezTo>
                <a:lnTo>
                  <a:pt x="295488" y="116964"/>
                </a:lnTo>
                <a:cubicBezTo>
                  <a:pt x="295488" y="119700"/>
                  <a:pt x="294804" y="120384"/>
                  <a:pt x="292068" y="120384"/>
                </a:cubicBezTo>
                <a:lnTo>
                  <a:pt x="285228" y="120384"/>
                </a:lnTo>
                <a:cubicBezTo>
                  <a:pt x="282492" y="120384"/>
                  <a:pt x="281808" y="119700"/>
                  <a:pt x="281808" y="116964"/>
                </a:cubicBezTo>
                <a:lnTo>
                  <a:pt x="281808" y="66348"/>
                </a:lnTo>
                <a:cubicBezTo>
                  <a:pt x="281808" y="53352"/>
                  <a:pt x="275652" y="47196"/>
                  <a:pt x="263340" y="47196"/>
                </a:cubicBezTo>
                <a:cubicBezTo>
                  <a:pt x="257868" y="47196"/>
                  <a:pt x="253080" y="48564"/>
                  <a:pt x="248292" y="49932"/>
                </a:cubicBezTo>
                <a:cubicBezTo>
                  <a:pt x="247608" y="50616"/>
                  <a:pt x="246924" y="51984"/>
                  <a:pt x="246924" y="53352"/>
                </a:cubicBezTo>
                <a:lnTo>
                  <a:pt x="246924" y="116964"/>
                </a:lnTo>
                <a:cubicBezTo>
                  <a:pt x="246924" y="119700"/>
                  <a:pt x="245556" y="120384"/>
                  <a:pt x="242820" y="120384"/>
                </a:cubicBezTo>
                <a:lnTo>
                  <a:pt x="235980" y="120384"/>
                </a:lnTo>
                <a:cubicBezTo>
                  <a:pt x="233244" y="120384"/>
                  <a:pt x="232560" y="119700"/>
                  <a:pt x="232560" y="116964"/>
                </a:cubicBezTo>
                <a:lnTo>
                  <a:pt x="232560" y="48564"/>
                </a:lnTo>
                <a:cubicBezTo>
                  <a:pt x="232560" y="43776"/>
                  <a:pt x="233928" y="41724"/>
                  <a:pt x="238716" y="39672"/>
                </a:cubicBezTo>
                <a:cubicBezTo>
                  <a:pt x="246924" y="35568"/>
                  <a:pt x="255816" y="34200"/>
                  <a:pt x="265392" y="34200"/>
                </a:cubicBezTo>
                <a:cubicBezTo>
                  <a:pt x="274284" y="34200"/>
                  <a:pt x="280440" y="36252"/>
                  <a:pt x="285912" y="40356"/>
                </a:cubicBezTo>
                <a:close/>
                <a:moveTo>
                  <a:pt x="366624" y="5472"/>
                </a:moveTo>
                <a:cubicBezTo>
                  <a:pt x="373464" y="5472"/>
                  <a:pt x="374832" y="7524"/>
                  <a:pt x="374832" y="13680"/>
                </a:cubicBezTo>
                <a:cubicBezTo>
                  <a:pt x="374832" y="20520"/>
                  <a:pt x="373464" y="22572"/>
                  <a:pt x="367308" y="22572"/>
                </a:cubicBezTo>
                <a:cubicBezTo>
                  <a:pt x="360468" y="22572"/>
                  <a:pt x="359100" y="21204"/>
                  <a:pt x="359100" y="15048"/>
                </a:cubicBezTo>
                <a:cubicBezTo>
                  <a:pt x="359100" y="7524"/>
                  <a:pt x="360468" y="5472"/>
                  <a:pt x="366624" y="5472"/>
                </a:cubicBezTo>
                <a:close/>
                <a:moveTo>
                  <a:pt x="363204" y="36252"/>
                </a:moveTo>
                <a:lnTo>
                  <a:pt x="370044" y="36252"/>
                </a:lnTo>
                <a:cubicBezTo>
                  <a:pt x="373464" y="36252"/>
                  <a:pt x="374148" y="37620"/>
                  <a:pt x="374148" y="40356"/>
                </a:cubicBezTo>
                <a:lnTo>
                  <a:pt x="374148" y="116964"/>
                </a:lnTo>
                <a:cubicBezTo>
                  <a:pt x="374148" y="119700"/>
                  <a:pt x="373464" y="120384"/>
                  <a:pt x="370044" y="120384"/>
                </a:cubicBezTo>
                <a:lnTo>
                  <a:pt x="363204" y="120384"/>
                </a:lnTo>
                <a:cubicBezTo>
                  <a:pt x="360468" y="120384"/>
                  <a:pt x="359784" y="119700"/>
                  <a:pt x="359784" y="116964"/>
                </a:cubicBezTo>
                <a:lnTo>
                  <a:pt x="359784" y="40356"/>
                </a:lnTo>
                <a:cubicBezTo>
                  <a:pt x="359784" y="37620"/>
                  <a:pt x="360468" y="36252"/>
                  <a:pt x="363204" y="36252"/>
                </a:cubicBezTo>
                <a:close/>
                <a:moveTo>
                  <a:pt x="396036" y="39672"/>
                </a:moveTo>
                <a:cubicBezTo>
                  <a:pt x="404928" y="35568"/>
                  <a:pt x="415188" y="34200"/>
                  <a:pt x="426816" y="34200"/>
                </a:cubicBezTo>
                <a:cubicBezTo>
                  <a:pt x="448020" y="34200"/>
                  <a:pt x="458964" y="45144"/>
                  <a:pt x="458964" y="66348"/>
                </a:cubicBezTo>
                <a:lnTo>
                  <a:pt x="458964" y="116964"/>
                </a:lnTo>
                <a:cubicBezTo>
                  <a:pt x="458964" y="119700"/>
                  <a:pt x="457596" y="120384"/>
                  <a:pt x="454860" y="120384"/>
                </a:cubicBezTo>
                <a:lnTo>
                  <a:pt x="448020" y="120384"/>
                </a:lnTo>
                <a:cubicBezTo>
                  <a:pt x="445284" y="120384"/>
                  <a:pt x="444600" y="119700"/>
                  <a:pt x="444600" y="116964"/>
                </a:cubicBezTo>
                <a:lnTo>
                  <a:pt x="444600" y="67032"/>
                </a:lnTo>
                <a:cubicBezTo>
                  <a:pt x="444600" y="54036"/>
                  <a:pt x="437760" y="47196"/>
                  <a:pt x="424764" y="47196"/>
                </a:cubicBezTo>
                <a:cubicBezTo>
                  <a:pt x="418608" y="47196"/>
                  <a:pt x="412452" y="48564"/>
                  <a:pt x="406296" y="50616"/>
                </a:cubicBezTo>
                <a:cubicBezTo>
                  <a:pt x="404928" y="50616"/>
                  <a:pt x="404244" y="51984"/>
                  <a:pt x="404244" y="53352"/>
                </a:cubicBezTo>
                <a:lnTo>
                  <a:pt x="404244" y="116964"/>
                </a:lnTo>
                <a:cubicBezTo>
                  <a:pt x="404244" y="119700"/>
                  <a:pt x="403560" y="120384"/>
                  <a:pt x="400824" y="120384"/>
                </a:cubicBezTo>
                <a:lnTo>
                  <a:pt x="393984" y="120384"/>
                </a:lnTo>
                <a:cubicBezTo>
                  <a:pt x="391248" y="120384"/>
                  <a:pt x="390564" y="119700"/>
                  <a:pt x="390564" y="116964"/>
                </a:cubicBezTo>
                <a:lnTo>
                  <a:pt x="390564" y="48564"/>
                </a:lnTo>
                <a:cubicBezTo>
                  <a:pt x="390564" y="43776"/>
                  <a:pt x="391248" y="41724"/>
                  <a:pt x="396036" y="39672"/>
                </a:cubicBezTo>
                <a:close/>
                <a:moveTo>
                  <a:pt x="471960" y="90288"/>
                </a:moveTo>
                <a:lnTo>
                  <a:pt x="471960" y="67032"/>
                </a:lnTo>
                <a:cubicBezTo>
                  <a:pt x="471960" y="45828"/>
                  <a:pt x="482904" y="34200"/>
                  <a:pt x="504108" y="34200"/>
                </a:cubicBezTo>
                <a:cubicBezTo>
                  <a:pt x="510264" y="34200"/>
                  <a:pt x="517788" y="34884"/>
                  <a:pt x="525996" y="37620"/>
                </a:cubicBezTo>
                <a:lnTo>
                  <a:pt x="525996" y="4104"/>
                </a:lnTo>
                <a:cubicBezTo>
                  <a:pt x="525996" y="684"/>
                  <a:pt x="527364" y="0"/>
                  <a:pt x="530100" y="0"/>
                </a:cubicBezTo>
                <a:lnTo>
                  <a:pt x="536940" y="0"/>
                </a:lnTo>
                <a:cubicBezTo>
                  <a:pt x="539676" y="0"/>
                  <a:pt x="540360" y="1368"/>
                  <a:pt x="540360" y="4104"/>
                </a:cubicBezTo>
                <a:lnTo>
                  <a:pt x="540360" y="108756"/>
                </a:lnTo>
                <a:cubicBezTo>
                  <a:pt x="540360" y="114228"/>
                  <a:pt x="538992" y="116280"/>
                  <a:pt x="534204" y="118332"/>
                </a:cubicBezTo>
                <a:cubicBezTo>
                  <a:pt x="525996" y="121752"/>
                  <a:pt x="516420" y="123120"/>
                  <a:pt x="506160" y="123120"/>
                </a:cubicBezTo>
                <a:cubicBezTo>
                  <a:pt x="483588" y="123120"/>
                  <a:pt x="471960" y="112176"/>
                  <a:pt x="471960" y="90288"/>
                </a:cubicBezTo>
                <a:close/>
                <a:moveTo>
                  <a:pt x="525996" y="103968"/>
                </a:moveTo>
                <a:lnTo>
                  <a:pt x="525996" y="51300"/>
                </a:lnTo>
                <a:cubicBezTo>
                  <a:pt x="518472" y="48564"/>
                  <a:pt x="512316" y="47196"/>
                  <a:pt x="506844" y="47196"/>
                </a:cubicBezTo>
                <a:cubicBezTo>
                  <a:pt x="493164" y="47196"/>
                  <a:pt x="486324" y="54036"/>
                  <a:pt x="486324" y="67716"/>
                </a:cubicBezTo>
                <a:lnTo>
                  <a:pt x="486324" y="89604"/>
                </a:lnTo>
                <a:cubicBezTo>
                  <a:pt x="486324" y="103284"/>
                  <a:pt x="493164" y="109440"/>
                  <a:pt x="506844" y="109440"/>
                </a:cubicBezTo>
                <a:cubicBezTo>
                  <a:pt x="513684" y="109440"/>
                  <a:pt x="519156" y="108756"/>
                  <a:pt x="523944" y="107388"/>
                </a:cubicBezTo>
                <a:cubicBezTo>
                  <a:pt x="525312" y="106704"/>
                  <a:pt x="525996" y="105336"/>
                  <a:pt x="525996" y="103968"/>
                </a:cubicBezTo>
                <a:close/>
                <a:moveTo>
                  <a:pt x="609444" y="40356"/>
                </a:moveTo>
                <a:cubicBezTo>
                  <a:pt x="619704" y="36252"/>
                  <a:pt x="628596" y="34200"/>
                  <a:pt x="637488" y="34200"/>
                </a:cubicBezTo>
                <a:cubicBezTo>
                  <a:pt x="658008" y="34200"/>
                  <a:pt x="667584" y="44460"/>
                  <a:pt x="667584" y="65664"/>
                </a:cubicBezTo>
                <a:lnTo>
                  <a:pt x="667584" y="116964"/>
                </a:lnTo>
                <a:cubicBezTo>
                  <a:pt x="667584" y="119700"/>
                  <a:pt x="666900" y="120384"/>
                  <a:pt x="664164" y="120384"/>
                </a:cubicBezTo>
                <a:lnTo>
                  <a:pt x="657324" y="120384"/>
                </a:lnTo>
                <a:cubicBezTo>
                  <a:pt x="654588" y="120384"/>
                  <a:pt x="653904" y="119700"/>
                  <a:pt x="653904" y="116964"/>
                </a:cubicBezTo>
                <a:lnTo>
                  <a:pt x="653904" y="66348"/>
                </a:lnTo>
                <a:cubicBezTo>
                  <a:pt x="653904" y="53352"/>
                  <a:pt x="647748" y="47196"/>
                  <a:pt x="636120" y="47196"/>
                </a:cubicBezTo>
                <a:cubicBezTo>
                  <a:pt x="629964" y="47196"/>
                  <a:pt x="623808" y="49248"/>
                  <a:pt x="616968" y="51984"/>
                </a:cubicBezTo>
                <a:cubicBezTo>
                  <a:pt x="619020" y="55404"/>
                  <a:pt x="619704" y="59508"/>
                  <a:pt x="619704" y="65664"/>
                </a:cubicBezTo>
                <a:lnTo>
                  <a:pt x="619704" y="116964"/>
                </a:lnTo>
                <a:cubicBezTo>
                  <a:pt x="619704" y="119700"/>
                  <a:pt x="618336" y="120384"/>
                  <a:pt x="616284" y="120384"/>
                </a:cubicBezTo>
                <a:lnTo>
                  <a:pt x="609444" y="120384"/>
                </a:lnTo>
                <a:cubicBezTo>
                  <a:pt x="606024" y="120384"/>
                  <a:pt x="605340" y="119700"/>
                  <a:pt x="605340" y="116964"/>
                </a:cubicBezTo>
                <a:lnTo>
                  <a:pt x="605340" y="66348"/>
                </a:lnTo>
                <a:cubicBezTo>
                  <a:pt x="605340" y="53352"/>
                  <a:pt x="599184" y="47196"/>
                  <a:pt x="587556" y="47196"/>
                </a:cubicBezTo>
                <a:cubicBezTo>
                  <a:pt x="582084" y="47196"/>
                  <a:pt x="577296" y="48564"/>
                  <a:pt x="572508" y="49932"/>
                </a:cubicBezTo>
                <a:cubicBezTo>
                  <a:pt x="571140" y="50616"/>
                  <a:pt x="570456" y="51984"/>
                  <a:pt x="570456" y="53352"/>
                </a:cubicBezTo>
                <a:lnTo>
                  <a:pt x="570456" y="116964"/>
                </a:lnTo>
                <a:cubicBezTo>
                  <a:pt x="570456" y="119700"/>
                  <a:pt x="569772" y="120384"/>
                  <a:pt x="567036" y="120384"/>
                </a:cubicBezTo>
                <a:lnTo>
                  <a:pt x="560196" y="120384"/>
                </a:lnTo>
                <a:cubicBezTo>
                  <a:pt x="557460" y="120384"/>
                  <a:pt x="556776" y="119700"/>
                  <a:pt x="556776" y="116964"/>
                </a:cubicBezTo>
                <a:lnTo>
                  <a:pt x="556776" y="48564"/>
                </a:lnTo>
                <a:cubicBezTo>
                  <a:pt x="556776" y="43776"/>
                  <a:pt x="557460" y="41724"/>
                  <a:pt x="562932" y="39672"/>
                </a:cubicBezTo>
                <a:cubicBezTo>
                  <a:pt x="570456" y="35568"/>
                  <a:pt x="579348" y="34200"/>
                  <a:pt x="589608" y="34200"/>
                </a:cubicBezTo>
                <a:cubicBezTo>
                  <a:pt x="597816" y="34200"/>
                  <a:pt x="604656" y="36252"/>
                  <a:pt x="609444" y="40356"/>
                </a:cubicBezTo>
                <a:close/>
                <a:moveTo>
                  <a:pt x="681948" y="51300"/>
                </a:moveTo>
                <a:cubicBezTo>
                  <a:pt x="688104" y="39672"/>
                  <a:pt x="698364" y="34200"/>
                  <a:pt x="714096" y="34200"/>
                </a:cubicBezTo>
                <a:cubicBezTo>
                  <a:pt x="738036" y="34200"/>
                  <a:pt x="746928" y="46512"/>
                  <a:pt x="746928" y="67032"/>
                </a:cubicBezTo>
                <a:lnTo>
                  <a:pt x="746928" y="109440"/>
                </a:lnTo>
                <a:cubicBezTo>
                  <a:pt x="746928" y="115596"/>
                  <a:pt x="745560" y="116964"/>
                  <a:pt x="741456" y="119016"/>
                </a:cubicBezTo>
                <a:cubicBezTo>
                  <a:pt x="735300" y="121752"/>
                  <a:pt x="725724" y="123120"/>
                  <a:pt x="714096" y="123120"/>
                </a:cubicBezTo>
                <a:cubicBezTo>
                  <a:pt x="701100" y="123120"/>
                  <a:pt x="691524" y="121068"/>
                  <a:pt x="686736" y="116964"/>
                </a:cubicBezTo>
                <a:cubicBezTo>
                  <a:pt x="681948" y="112860"/>
                  <a:pt x="679212" y="106020"/>
                  <a:pt x="679212" y="97128"/>
                </a:cubicBezTo>
                <a:cubicBezTo>
                  <a:pt x="679212" y="77976"/>
                  <a:pt x="689472" y="71820"/>
                  <a:pt x="714780" y="71820"/>
                </a:cubicBezTo>
                <a:cubicBezTo>
                  <a:pt x="720252" y="71820"/>
                  <a:pt x="726408" y="71820"/>
                  <a:pt x="732564" y="72504"/>
                </a:cubicBezTo>
                <a:cubicBezTo>
                  <a:pt x="732564" y="54036"/>
                  <a:pt x="727776" y="47196"/>
                  <a:pt x="714096" y="47196"/>
                </a:cubicBezTo>
                <a:cubicBezTo>
                  <a:pt x="704520" y="47196"/>
                  <a:pt x="698364" y="50616"/>
                  <a:pt x="694260" y="56772"/>
                </a:cubicBezTo>
                <a:cubicBezTo>
                  <a:pt x="692208" y="59508"/>
                  <a:pt x="692208" y="60192"/>
                  <a:pt x="688788" y="58824"/>
                </a:cubicBezTo>
                <a:cubicBezTo>
                  <a:pt x="681264" y="55404"/>
                  <a:pt x="680580" y="54036"/>
                  <a:pt x="681948" y="51300"/>
                </a:cubicBezTo>
                <a:close/>
                <a:moveTo>
                  <a:pt x="732564" y="105336"/>
                </a:moveTo>
                <a:lnTo>
                  <a:pt x="732564" y="84816"/>
                </a:lnTo>
                <a:cubicBezTo>
                  <a:pt x="724356" y="84132"/>
                  <a:pt x="717516" y="83448"/>
                  <a:pt x="713412" y="83448"/>
                </a:cubicBezTo>
                <a:cubicBezTo>
                  <a:pt x="698364" y="83448"/>
                  <a:pt x="693576" y="87552"/>
                  <a:pt x="693576" y="97128"/>
                </a:cubicBezTo>
                <a:cubicBezTo>
                  <a:pt x="693576" y="106704"/>
                  <a:pt x="698364" y="110808"/>
                  <a:pt x="712728" y="110808"/>
                </a:cubicBezTo>
                <a:cubicBezTo>
                  <a:pt x="720936" y="110808"/>
                  <a:pt x="727092" y="110124"/>
                  <a:pt x="730512" y="108756"/>
                </a:cubicBezTo>
                <a:cubicBezTo>
                  <a:pt x="731880" y="108072"/>
                  <a:pt x="732564" y="107388"/>
                  <a:pt x="732564" y="105336"/>
                </a:cubicBezTo>
                <a:close/>
                <a:moveTo>
                  <a:pt x="760608" y="59508"/>
                </a:moveTo>
                <a:cubicBezTo>
                  <a:pt x="760608" y="43776"/>
                  <a:pt x="771552" y="34200"/>
                  <a:pt x="792756" y="34200"/>
                </a:cubicBezTo>
                <a:cubicBezTo>
                  <a:pt x="809172" y="34200"/>
                  <a:pt x="820116" y="39672"/>
                  <a:pt x="825588" y="51984"/>
                </a:cubicBezTo>
                <a:cubicBezTo>
                  <a:pt x="826956" y="54036"/>
                  <a:pt x="826272" y="56088"/>
                  <a:pt x="823536" y="57456"/>
                </a:cubicBezTo>
                <a:cubicBezTo>
                  <a:pt x="815328" y="60876"/>
                  <a:pt x="814644" y="60192"/>
                  <a:pt x="813276" y="58140"/>
                </a:cubicBezTo>
                <a:cubicBezTo>
                  <a:pt x="809856" y="50616"/>
                  <a:pt x="804384" y="47196"/>
                  <a:pt x="792756" y="47196"/>
                </a:cubicBezTo>
                <a:cubicBezTo>
                  <a:pt x="781128" y="47196"/>
                  <a:pt x="774972" y="51300"/>
                  <a:pt x="774972" y="58824"/>
                </a:cubicBezTo>
                <a:cubicBezTo>
                  <a:pt x="774972" y="68400"/>
                  <a:pt x="781128" y="70452"/>
                  <a:pt x="796176" y="71820"/>
                </a:cubicBezTo>
                <a:cubicBezTo>
                  <a:pt x="806436" y="73188"/>
                  <a:pt x="814644" y="75240"/>
                  <a:pt x="820116" y="78660"/>
                </a:cubicBezTo>
                <a:cubicBezTo>
                  <a:pt x="824904" y="82080"/>
                  <a:pt x="827640" y="88236"/>
                  <a:pt x="827640" y="97128"/>
                </a:cubicBezTo>
                <a:cubicBezTo>
                  <a:pt x="827640" y="112860"/>
                  <a:pt x="816012" y="123120"/>
                  <a:pt x="794808" y="123120"/>
                </a:cubicBezTo>
                <a:cubicBezTo>
                  <a:pt x="776340" y="123120"/>
                  <a:pt x="764712" y="116280"/>
                  <a:pt x="759924" y="103284"/>
                </a:cubicBezTo>
                <a:cubicBezTo>
                  <a:pt x="758556" y="100548"/>
                  <a:pt x="759924" y="98496"/>
                  <a:pt x="761976" y="97812"/>
                </a:cubicBezTo>
                <a:cubicBezTo>
                  <a:pt x="770184" y="95076"/>
                  <a:pt x="771552" y="95760"/>
                  <a:pt x="772920" y="98496"/>
                </a:cubicBezTo>
                <a:cubicBezTo>
                  <a:pt x="775656" y="106020"/>
                  <a:pt x="783180" y="110124"/>
                  <a:pt x="794124" y="110124"/>
                </a:cubicBezTo>
                <a:cubicBezTo>
                  <a:pt x="807120" y="110124"/>
                  <a:pt x="813960" y="106020"/>
                  <a:pt x="813960" y="97812"/>
                </a:cubicBezTo>
                <a:cubicBezTo>
                  <a:pt x="813960" y="88236"/>
                  <a:pt x="807804" y="86184"/>
                  <a:pt x="792756" y="84816"/>
                </a:cubicBezTo>
                <a:cubicBezTo>
                  <a:pt x="785232" y="84132"/>
                  <a:pt x="781128" y="83448"/>
                  <a:pt x="774972" y="80712"/>
                </a:cubicBezTo>
                <a:cubicBezTo>
                  <a:pt x="771552" y="80028"/>
                  <a:pt x="768816" y="78660"/>
                  <a:pt x="767448" y="76608"/>
                </a:cubicBezTo>
                <a:cubicBezTo>
                  <a:pt x="764028" y="73872"/>
                  <a:pt x="760608" y="67032"/>
                  <a:pt x="760608" y="59508"/>
                </a:cubicBezTo>
                <a:close/>
                <a:moveTo>
                  <a:pt x="850212" y="17100"/>
                </a:moveTo>
                <a:lnTo>
                  <a:pt x="857052" y="17100"/>
                </a:lnTo>
                <a:cubicBezTo>
                  <a:pt x="859788" y="17100"/>
                  <a:pt x="860472" y="17784"/>
                  <a:pt x="860472" y="21204"/>
                </a:cubicBezTo>
                <a:lnTo>
                  <a:pt x="860472" y="36252"/>
                </a:lnTo>
                <a:lnTo>
                  <a:pt x="881676" y="36252"/>
                </a:lnTo>
                <a:cubicBezTo>
                  <a:pt x="883728" y="36252"/>
                  <a:pt x="885096" y="37620"/>
                  <a:pt x="885096" y="40356"/>
                </a:cubicBezTo>
                <a:cubicBezTo>
                  <a:pt x="885096" y="49248"/>
                  <a:pt x="883728" y="49932"/>
                  <a:pt x="881676" y="49932"/>
                </a:cubicBezTo>
                <a:lnTo>
                  <a:pt x="860472" y="49932"/>
                </a:lnTo>
                <a:lnTo>
                  <a:pt x="860472" y="88236"/>
                </a:lnTo>
                <a:cubicBezTo>
                  <a:pt x="860472" y="96444"/>
                  <a:pt x="861840" y="101916"/>
                  <a:pt x="864576" y="105336"/>
                </a:cubicBezTo>
                <a:cubicBezTo>
                  <a:pt x="867996" y="108072"/>
                  <a:pt x="873468" y="109440"/>
                  <a:pt x="880992" y="109440"/>
                </a:cubicBezTo>
                <a:cubicBezTo>
                  <a:pt x="883728" y="109440"/>
                  <a:pt x="885096" y="110124"/>
                  <a:pt x="885096" y="112860"/>
                </a:cubicBezTo>
                <a:cubicBezTo>
                  <a:pt x="885096" y="121752"/>
                  <a:pt x="883728" y="123120"/>
                  <a:pt x="880992" y="123120"/>
                </a:cubicBezTo>
                <a:cubicBezTo>
                  <a:pt x="867996" y="123120"/>
                  <a:pt x="859104" y="121068"/>
                  <a:pt x="854316" y="116280"/>
                </a:cubicBezTo>
                <a:cubicBezTo>
                  <a:pt x="848844" y="110808"/>
                  <a:pt x="846792" y="101916"/>
                  <a:pt x="846792" y="88236"/>
                </a:cubicBezTo>
                <a:lnTo>
                  <a:pt x="846792" y="49932"/>
                </a:lnTo>
                <a:lnTo>
                  <a:pt x="833112" y="49932"/>
                </a:lnTo>
                <a:cubicBezTo>
                  <a:pt x="830376" y="49932"/>
                  <a:pt x="829692" y="49248"/>
                  <a:pt x="829692" y="45828"/>
                </a:cubicBezTo>
                <a:cubicBezTo>
                  <a:pt x="829692" y="37620"/>
                  <a:pt x="830376" y="36252"/>
                  <a:pt x="833112" y="36252"/>
                </a:cubicBezTo>
                <a:lnTo>
                  <a:pt x="846792" y="36252"/>
                </a:lnTo>
                <a:lnTo>
                  <a:pt x="846792" y="21204"/>
                </a:lnTo>
                <a:cubicBezTo>
                  <a:pt x="846792" y="17784"/>
                  <a:pt x="847476" y="17100"/>
                  <a:pt x="850212" y="17100"/>
                </a:cubicBezTo>
                <a:close/>
                <a:moveTo>
                  <a:pt x="891252" y="88920"/>
                </a:moveTo>
                <a:lnTo>
                  <a:pt x="891252" y="69084"/>
                </a:lnTo>
                <a:cubicBezTo>
                  <a:pt x="891252" y="46512"/>
                  <a:pt x="903564" y="34200"/>
                  <a:pt x="926820" y="34200"/>
                </a:cubicBezTo>
                <a:cubicBezTo>
                  <a:pt x="950760" y="34200"/>
                  <a:pt x="963072" y="47880"/>
                  <a:pt x="963072" y="67716"/>
                </a:cubicBezTo>
                <a:lnTo>
                  <a:pt x="963072" y="77292"/>
                </a:lnTo>
                <a:cubicBezTo>
                  <a:pt x="963072" y="80712"/>
                  <a:pt x="961020" y="82764"/>
                  <a:pt x="956916" y="82764"/>
                </a:cubicBezTo>
                <a:lnTo>
                  <a:pt x="905616" y="82764"/>
                </a:lnTo>
                <a:lnTo>
                  <a:pt x="905616" y="90972"/>
                </a:lnTo>
                <a:cubicBezTo>
                  <a:pt x="905616" y="103284"/>
                  <a:pt x="912456" y="110124"/>
                  <a:pt x="926820" y="110124"/>
                </a:cubicBezTo>
                <a:cubicBezTo>
                  <a:pt x="937080" y="110124"/>
                  <a:pt x="943920" y="106704"/>
                  <a:pt x="948708" y="99180"/>
                </a:cubicBezTo>
                <a:cubicBezTo>
                  <a:pt x="950760" y="96444"/>
                  <a:pt x="952128" y="95760"/>
                  <a:pt x="954864" y="97812"/>
                </a:cubicBezTo>
                <a:cubicBezTo>
                  <a:pt x="961704" y="101232"/>
                  <a:pt x="962388" y="103284"/>
                  <a:pt x="960336" y="106020"/>
                </a:cubicBezTo>
                <a:cubicBezTo>
                  <a:pt x="954180" y="117648"/>
                  <a:pt x="942552" y="123120"/>
                  <a:pt x="926136" y="123120"/>
                </a:cubicBezTo>
                <a:cubicBezTo>
                  <a:pt x="902880" y="123120"/>
                  <a:pt x="891252" y="110124"/>
                  <a:pt x="891252" y="88920"/>
                </a:cubicBezTo>
                <a:close/>
                <a:moveTo>
                  <a:pt x="948708" y="71820"/>
                </a:moveTo>
                <a:cubicBezTo>
                  <a:pt x="948708" y="54036"/>
                  <a:pt x="941184" y="46512"/>
                  <a:pt x="926820" y="46512"/>
                </a:cubicBezTo>
                <a:cubicBezTo>
                  <a:pt x="913140" y="46512"/>
                  <a:pt x="905616" y="54036"/>
                  <a:pt x="905616" y="67032"/>
                </a:cubicBezTo>
                <a:lnTo>
                  <a:pt x="948708" y="71820"/>
                </a:lnTo>
                <a:close/>
                <a:moveTo>
                  <a:pt x="1010268" y="34200"/>
                </a:moveTo>
                <a:cubicBezTo>
                  <a:pt x="1018476" y="34200"/>
                  <a:pt x="1019160" y="34884"/>
                  <a:pt x="1019160" y="38304"/>
                </a:cubicBezTo>
                <a:cubicBezTo>
                  <a:pt x="1019160" y="46512"/>
                  <a:pt x="1018476" y="47196"/>
                  <a:pt x="1015056" y="47196"/>
                </a:cubicBezTo>
                <a:cubicBezTo>
                  <a:pt x="1003428" y="47196"/>
                  <a:pt x="997272" y="48564"/>
                  <a:pt x="991800" y="49932"/>
                </a:cubicBezTo>
                <a:cubicBezTo>
                  <a:pt x="990432" y="50616"/>
                  <a:pt x="989064" y="51984"/>
                  <a:pt x="989064" y="53352"/>
                </a:cubicBezTo>
                <a:lnTo>
                  <a:pt x="989064" y="116964"/>
                </a:lnTo>
                <a:cubicBezTo>
                  <a:pt x="989064" y="119700"/>
                  <a:pt x="988380" y="120384"/>
                  <a:pt x="985644" y="120384"/>
                </a:cubicBezTo>
                <a:lnTo>
                  <a:pt x="978804" y="120384"/>
                </a:lnTo>
                <a:cubicBezTo>
                  <a:pt x="976068" y="120384"/>
                  <a:pt x="975384" y="119700"/>
                  <a:pt x="975384" y="116964"/>
                </a:cubicBezTo>
                <a:lnTo>
                  <a:pt x="975384" y="48564"/>
                </a:lnTo>
                <a:cubicBezTo>
                  <a:pt x="975384" y="43092"/>
                  <a:pt x="976752" y="41040"/>
                  <a:pt x="981540" y="38988"/>
                </a:cubicBezTo>
                <a:cubicBezTo>
                  <a:pt x="989064" y="36252"/>
                  <a:pt x="998640" y="34200"/>
                  <a:pt x="1010268" y="34200"/>
                </a:cubicBezTo>
                <a:close/>
              </a:path>
            </a:pathLst>
          </a:custGeom>
          <a:solidFill>
            <a:srgbClr val="FFFFFF"/>
          </a:solidFill>
        </p:spPr>
      </p:sp>
      <p:sp>
        <p:nvSpPr>
          <p:cNvPr id="191" name="shape191"/>
          <p:cNvSpPr/>
          <p:nvPr/>
        </p:nvSpPr>
        <p:spPr>
          <a:xfrm>
            <a:off x="4333196" y="-11236494"/>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92" name="shape192"/>
          <p:cNvSpPr/>
          <p:nvPr/>
        </p:nvSpPr>
        <p:spPr>
          <a:xfrm>
            <a:off x="6320946" y="-7419017"/>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93" name="shape193"/>
          <p:cNvSpPr/>
          <p:nvPr/>
        </p:nvSpPr>
        <p:spPr>
          <a:xfrm>
            <a:off x="8315170" y="-3589108"/>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95" name="shape195"/>
          <p:cNvSpPr/>
          <p:nvPr/>
        </p:nvSpPr>
        <p:spPr>
          <a:xfrm>
            <a:off x="3336083" y="-5516498"/>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99" name="shape199"/>
          <p:cNvSpPr/>
          <p:nvPr/>
        </p:nvSpPr>
        <p:spPr>
          <a:xfrm>
            <a:off x="351221" y="-3589108"/>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02" name="shape202"/>
          <p:cNvSpPr/>
          <p:nvPr/>
        </p:nvSpPr>
        <p:spPr>
          <a:xfrm>
            <a:off x="6327421" y="7888190"/>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05" name="shape205"/>
          <p:cNvSpPr/>
          <p:nvPr/>
        </p:nvSpPr>
        <p:spPr>
          <a:xfrm>
            <a:off x="3336083" y="9803145"/>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06" name="shape206"/>
          <p:cNvSpPr/>
          <p:nvPr/>
        </p:nvSpPr>
        <p:spPr>
          <a:xfrm>
            <a:off x="5330308" y="13633055"/>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07" name="shape207"/>
          <p:cNvSpPr/>
          <p:nvPr/>
        </p:nvSpPr>
        <p:spPr>
          <a:xfrm>
            <a:off x="4333196" y="-11236494"/>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08" name="shape208"/>
          <p:cNvSpPr/>
          <p:nvPr/>
        </p:nvSpPr>
        <p:spPr>
          <a:xfrm>
            <a:off x="6320946" y="-7419017"/>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09" name="shape209"/>
          <p:cNvSpPr/>
          <p:nvPr/>
        </p:nvSpPr>
        <p:spPr>
          <a:xfrm>
            <a:off x="8315170" y="-3589108"/>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11" name="shape211"/>
          <p:cNvSpPr/>
          <p:nvPr/>
        </p:nvSpPr>
        <p:spPr>
          <a:xfrm>
            <a:off x="3336083" y="-5516498"/>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15" name="shape215"/>
          <p:cNvSpPr/>
          <p:nvPr/>
        </p:nvSpPr>
        <p:spPr>
          <a:xfrm>
            <a:off x="351221" y="-3589108"/>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18" name="shape218"/>
          <p:cNvSpPr/>
          <p:nvPr/>
        </p:nvSpPr>
        <p:spPr>
          <a:xfrm>
            <a:off x="6327421" y="7888190"/>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21" name="shape221"/>
          <p:cNvSpPr/>
          <p:nvPr/>
        </p:nvSpPr>
        <p:spPr>
          <a:xfrm>
            <a:off x="3336083" y="9803145"/>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22" name="shape222"/>
          <p:cNvSpPr/>
          <p:nvPr/>
        </p:nvSpPr>
        <p:spPr>
          <a:xfrm>
            <a:off x="5330308" y="13633055"/>
            <a:ext cx="1446757" cy="2778497"/>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09" name="MMConnector"/>
          <p:cNvSpPr/>
          <p:nvPr/>
        </p:nvSpPr>
        <p:spPr>
          <a:xfrm>
            <a:off x="3413236" y="2315743"/>
            <a:ext cx="745194" cy="1096761"/>
          </a:xfrm>
          <a:custGeom>
            <a:avLst/>
            <a:gdLst/>
            <a:ahLst/>
            <a:cxnLst/>
            <a:rect l="0" t="0" r="0" b="0"/>
            <a:pathLst>
              <a:path w="618507" h="473994" fill="none">
                <a:moveTo>
                  <a:pt x="-105248" y="130854"/>
                </a:moveTo>
                <a:cubicBezTo>
                  <a:pt x="-5912" y="-87405"/>
                  <a:pt x="217737" y="-343140"/>
                  <a:pt x="513258" y="-343140"/>
                </a:cubicBezTo>
              </a:path>
            </a:pathLst>
          </a:custGeom>
          <a:noFill/>
          <a:ln w="22800" cap="rnd">
            <a:solidFill>
              <a:srgbClr val="5C9DFF"/>
            </a:solidFill>
            <a:round/>
          </a:ln>
        </p:spPr>
      </p:sp>
      <p:sp>
        <p:nvSpPr>
          <p:cNvPr id="113" name="MMConnector"/>
          <p:cNvSpPr/>
          <p:nvPr/>
        </p:nvSpPr>
        <p:spPr>
          <a:xfrm>
            <a:off x="5416115" y="1521761"/>
            <a:ext cx="395569" cy="17585"/>
          </a:xfrm>
          <a:custGeom>
            <a:avLst/>
            <a:gdLst/>
            <a:ahLst/>
            <a:cxnLst/>
            <a:rect l="0" t="0" r="0" b="0"/>
            <a:pathLst>
              <a:path w="328320" h="7600" fill="none">
                <a:moveTo>
                  <a:pt x="-164160" y="0"/>
                </a:moveTo>
                <a:lnTo>
                  <a:pt x="-80560" y="0"/>
                </a:lnTo>
                <a:cubicBezTo>
                  <a:pt x="43107" y="0"/>
                  <a:pt x="43107" y="0"/>
                  <a:pt x="164160" y="0"/>
                </a:cubicBezTo>
              </a:path>
            </a:pathLst>
          </a:custGeom>
          <a:noFill/>
          <a:ln w="7600" cap="rnd">
            <a:solidFill>
              <a:srgbClr val="5C9DFF"/>
            </a:solidFill>
            <a:round/>
          </a:ln>
        </p:spPr>
      </p:sp>
      <p:sp>
        <p:nvSpPr>
          <p:cNvPr id="145" name="MMConnector"/>
          <p:cNvSpPr/>
          <p:nvPr/>
        </p:nvSpPr>
        <p:spPr>
          <a:xfrm>
            <a:off x="3413236" y="3903707"/>
            <a:ext cx="745194" cy="1096761"/>
          </a:xfrm>
          <a:custGeom>
            <a:avLst/>
            <a:gdLst/>
            <a:ahLst/>
            <a:cxnLst/>
            <a:rect l="0" t="0" r="0" b="0"/>
            <a:pathLst>
              <a:path w="618507" h="473994" fill="none">
                <a:moveTo>
                  <a:pt x="-105248" y="-130854"/>
                </a:moveTo>
                <a:cubicBezTo>
                  <a:pt x="-5912" y="87405"/>
                  <a:pt x="217737" y="343140"/>
                  <a:pt x="513258" y="343140"/>
                </a:cubicBezTo>
              </a:path>
            </a:pathLst>
          </a:custGeom>
          <a:noFill/>
          <a:ln w="22800" cap="rnd">
            <a:solidFill>
              <a:srgbClr val="454545"/>
            </a:solidFill>
            <a:round/>
          </a:ln>
        </p:spPr>
      </p:sp>
      <p:sp>
        <p:nvSpPr>
          <p:cNvPr id="147" name="MMConnector"/>
          <p:cNvSpPr/>
          <p:nvPr/>
        </p:nvSpPr>
        <p:spPr>
          <a:xfrm>
            <a:off x="5511345" y="3811383"/>
            <a:ext cx="395569" cy="1772611"/>
          </a:xfrm>
          <a:custGeom>
            <a:avLst/>
            <a:gdLst/>
            <a:ahLst/>
            <a:cxnLst/>
            <a:rect l="0" t="0" r="0" b="0"/>
            <a:pathLst>
              <a:path w="328320" h="766080" fill="none">
                <a:moveTo>
                  <a:pt x="-164160" y="383040"/>
                </a:moveTo>
                <a:lnTo>
                  <a:pt x="-80560" y="383040"/>
                </a:lnTo>
                <a:cubicBezTo>
                  <a:pt x="43107" y="-383040"/>
                  <a:pt x="43107" y="-383040"/>
                  <a:pt x="164160" y="-383040"/>
                </a:cubicBezTo>
              </a:path>
            </a:pathLst>
          </a:custGeom>
          <a:noFill/>
          <a:ln w="7600" cap="rnd">
            <a:solidFill>
              <a:srgbClr val="454545"/>
            </a:solidFill>
            <a:round/>
          </a:ln>
        </p:spPr>
      </p:sp>
      <p:sp>
        <p:nvSpPr>
          <p:cNvPr id="149" name="MMConnector"/>
          <p:cNvSpPr/>
          <p:nvPr/>
        </p:nvSpPr>
        <p:spPr>
          <a:xfrm>
            <a:off x="5511345" y="4106818"/>
            <a:ext cx="294845" cy="1181741"/>
          </a:xfrm>
          <a:custGeom>
            <a:avLst/>
            <a:gdLst/>
            <a:ahLst/>
            <a:cxnLst/>
            <a:rect l="0" t="0" r="0" b="0"/>
            <a:pathLst>
              <a:path w="244720" h="510720" fill="none">
                <a:moveTo>
                  <a:pt x="-80560" y="255360"/>
                </a:moveTo>
                <a:cubicBezTo>
                  <a:pt x="43107" y="-255360"/>
                  <a:pt x="43107" y="-255360"/>
                  <a:pt x="164160" y="-255360"/>
                </a:cubicBezTo>
              </a:path>
            </a:pathLst>
          </a:custGeom>
          <a:noFill/>
          <a:ln w="7600" cap="rnd">
            <a:solidFill>
              <a:srgbClr val="454545"/>
            </a:solidFill>
            <a:round/>
          </a:ln>
        </p:spPr>
      </p:sp>
      <p:sp>
        <p:nvSpPr>
          <p:cNvPr id="151" name="MMConnector"/>
          <p:cNvSpPr/>
          <p:nvPr/>
        </p:nvSpPr>
        <p:spPr>
          <a:xfrm>
            <a:off x="5511345" y="4402254"/>
            <a:ext cx="294845" cy="590870"/>
          </a:xfrm>
          <a:custGeom>
            <a:avLst/>
            <a:gdLst/>
            <a:ahLst/>
            <a:cxnLst/>
            <a:rect l="0" t="0" r="0" b="0"/>
            <a:pathLst>
              <a:path w="244720" h="255360" fill="none">
                <a:moveTo>
                  <a:pt x="-80560" y="127680"/>
                </a:moveTo>
                <a:cubicBezTo>
                  <a:pt x="43107" y="-127680"/>
                  <a:pt x="43107" y="-127680"/>
                  <a:pt x="164160" y="-127680"/>
                </a:cubicBezTo>
              </a:path>
            </a:pathLst>
          </a:custGeom>
          <a:noFill/>
          <a:ln w="7600" cap="rnd">
            <a:solidFill>
              <a:srgbClr val="454545"/>
            </a:solidFill>
            <a:round/>
          </a:ln>
        </p:spPr>
      </p:sp>
      <p:sp>
        <p:nvSpPr>
          <p:cNvPr id="153" name="MMConnector"/>
          <p:cNvSpPr/>
          <p:nvPr/>
        </p:nvSpPr>
        <p:spPr>
          <a:xfrm>
            <a:off x="5511345" y="4697689"/>
            <a:ext cx="294845" cy="17585"/>
          </a:xfrm>
          <a:custGeom>
            <a:avLst/>
            <a:gdLst/>
            <a:ahLst/>
            <a:cxnLst/>
            <a:rect l="0" t="0" r="0" b="0"/>
            <a:pathLst>
              <a:path w="244720" h="7600" fill="none">
                <a:moveTo>
                  <a:pt x="-80560" y="0"/>
                </a:moveTo>
                <a:cubicBezTo>
                  <a:pt x="43107" y="0"/>
                  <a:pt x="43107" y="0"/>
                  <a:pt x="164160" y="0"/>
                </a:cubicBezTo>
              </a:path>
            </a:pathLst>
          </a:custGeom>
          <a:noFill/>
          <a:ln w="7600" cap="rnd">
            <a:solidFill>
              <a:srgbClr val="454545"/>
            </a:solidFill>
            <a:round/>
          </a:ln>
        </p:spPr>
      </p:sp>
      <p:sp>
        <p:nvSpPr>
          <p:cNvPr id="156" name="MMConnector"/>
          <p:cNvSpPr/>
          <p:nvPr/>
        </p:nvSpPr>
        <p:spPr>
          <a:xfrm>
            <a:off x="5511345" y="4993124"/>
            <a:ext cx="294845" cy="590870"/>
          </a:xfrm>
          <a:custGeom>
            <a:avLst/>
            <a:gdLst/>
            <a:ahLst/>
            <a:cxnLst/>
            <a:rect l="0" t="0" r="0" b="0"/>
            <a:pathLst>
              <a:path w="244720" h="255360" fill="none">
                <a:moveTo>
                  <a:pt x="-80560" y="-127680"/>
                </a:moveTo>
                <a:cubicBezTo>
                  <a:pt x="43107" y="127680"/>
                  <a:pt x="43107" y="127680"/>
                  <a:pt x="164160" y="127680"/>
                </a:cubicBezTo>
              </a:path>
            </a:pathLst>
          </a:custGeom>
          <a:noFill/>
          <a:ln w="7600" cap="rnd">
            <a:solidFill>
              <a:srgbClr val="454545"/>
            </a:solidFill>
            <a:round/>
          </a:ln>
        </p:spPr>
      </p:sp>
      <p:sp>
        <p:nvSpPr>
          <p:cNvPr id="158" name="MMConnector"/>
          <p:cNvSpPr/>
          <p:nvPr/>
        </p:nvSpPr>
        <p:spPr>
          <a:xfrm>
            <a:off x="5511345" y="5288559"/>
            <a:ext cx="294845" cy="1181741"/>
          </a:xfrm>
          <a:custGeom>
            <a:avLst/>
            <a:gdLst/>
            <a:ahLst/>
            <a:cxnLst/>
            <a:rect l="0" t="0" r="0" b="0"/>
            <a:pathLst>
              <a:path w="244720" h="510720" fill="none">
                <a:moveTo>
                  <a:pt x="-80560" y="-255360"/>
                </a:moveTo>
                <a:cubicBezTo>
                  <a:pt x="43107" y="255360"/>
                  <a:pt x="43107" y="255360"/>
                  <a:pt x="164160" y="255360"/>
                </a:cubicBezTo>
              </a:path>
            </a:pathLst>
          </a:custGeom>
          <a:noFill/>
          <a:ln w="7600" cap="rnd">
            <a:solidFill>
              <a:srgbClr val="454545"/>
            </a:solidFill>
            <a:round/>
          </a:ln>
        </p:spPr>
      </p:sp>
      <p:sp>
        <p:nvSpPr>
          <p:cNvPr id="160" name="MMConnector"/>
          <p:cNvSpPr/>
          <p:nvPr/>
        </p:nvSpPr>
        <p:spPr>
          <a:xfrm>
            <a:off x="5511345" y="5583994"/>
            <a:ext cx="294845" cy="1772611"/>
          </a:xfrm>
          <a:custGeom>
            <a:avLst/>
            <a:gdLst/>
            <a:ahLst/>
            <a:cxnLst/>
            <a:rect l="0" t="0" r="0" b="0"/>
            <a:pathLst>
              <a:path w="244720" h="766080" fill="none">
                <a:moveTo>
                  <a:pt x="-80560" y="-383040"/>
                </a:moveTo>
                <a:cubicBezTo>
                  <a:pt x="43107" y="383040"/>
                  <a:pt x="43107" y="383040"/>
                  <a:pt x="164160" y="383040"/>
                </a:cubicBezTo>
              </a:path>
            </a:pathLst>
          </a:custGeom>
          <a:noFill/>
          <a:ln w="7600" cap="rnd">
            <a:solidFill>
              <a:srgbClr val="454545"/>
            </a:solidFill>
            <a:round/>
          </a:ln>
        </p:spPr>
      </p:sp>
      <p:sp>
        <p:nvSpPr>
          <p:cNvPr id="101" name="MainIdea"/>
          <p:cNvSpPr/>
          <p:nvPr/>
        </p:nvSpPr>
        <p:spPr>
          <a:xfrm>
            <a:off x="2134944" y="2575128"/>
            <a:ext cx="1825551" cy="1069194"/>
          </a:xfrm>
          <a:custGeom>
            <a:avLst/>
            <a:gdLst>
              <a:gd name="rtl" fmla="*/ 190517 w 1095434"/>
              <a:gd name="rtt" fmla="*/ 124640 h 462080"/>
              <a:gd name="rtr" fmla="*/ 901877 w 1095434"/>
              <a:gd name="rtb" fmla="*/ 343520 h 462080"/>
            </a:gdLst>
            <a:ahLst/>
            <a:cxnLst/>
            <a:rect l="rtl" t="rtt" r="rtr" b="rtb"/>
            <a:pathLst>
              <a:path w="1095434" h="462080">
                <a:moveTo>
                  <a:pt x="231040" y="0"/>
                </a:moveTo>
                <a:lnTo>
                  <a:pt x="864394" y="0"/>
                </a:lnTo>
                <a:cubicBezTo>
                  <a:pt x="991997" y="0"/>
                  <a:pt x="1095434" y="103437"/>
                  <a:pt x="1095434" y="231040"/>
                </a:cubicBezTo>
                <a:cubicBezTo>
                  <a:pt x="1095434" y="358643"/>
                  <a:pt x="991997" y="462080"/>
                  <a:pt x="864394" y="462080"/>
                </a:cubicBezTo>
                <a:lnTo>
                  <a:pt x="231040" y="462080"/>
                </a:lnTo>
                <a:cubicBezTo>
                  <a:pt x="103437" y="462080"/>
                  <a:pt x="0" y="358643"/>
                  <a:pt x="0" y="231040"/>
                </a:cubicBezTo>
                <a:cubicBezTo>
                  <a:pt x="0" y="103437"/>
                  <a:pt x="103437" y="0"/>
                  <a:pt x="231040" y="0"/>
                </a:cubicBezTo>
                <a:close/>
              </a:path>
            </a:pathLst>
          </a:custGeom>
          <a:solidFill>
            <a:srgbClr val="FFFFFF"/>
          </a:solidFill>
          <a:ln w="22800" cap="flat">
            <a:solidFill>
              <a:srgbClr val="00AF54"/>
            </a:solidFill>
            <a:round/>
          </a:ln>
        </p:spPr>
        <p:txBody>
          <a:bodyPr wrap="none" lIns="0" tIns="0" rIns="0" bIns="11000" rtlCol="0" anchor="ctr"/>
          <a:lstStyle/>
          <a:p>
            <a:pPr algn="ctr">
              <a:lnSpc>
                <a:spcPct val="100000"/>
              </a:lnSpc>
            </a:pPr>
            <a:r>
              <a:rPr sz="2800" b="1">
                <a:solidFill>
                  <a:srgbClr val="FF0000"/>
                </a:solidFill>
                <a:latin typeface="Arial" panose="020B0604020202020204"/>
              </a:rPr>
              <a:t>TẾ BÀO</a:t>
            </a:r>
          </a:p>
        </p:txBody>
      </p:sp>
      <p:sp>
        <p:nvSpPr>
          <p:cNvPr id="108" name="MainTopic"/>
          <p:cNvSpPr/>
          <p:nvPr/>
        </p:nvSpPr>
        <p:spPr>
          <a:xfrm>
            <a:off x="3785728" y="1175328"/>
            <a:ext cx="1544580" cy="692866"/>
          </a:xfrm>
          <a:custGeom>
            <a:avLst/>
            <a:gdLst>
              <a:gd name="rtl" fmla="*/ 135280 w 984960"/>
              <a:gd name="rtt" fmla="*/ 67640 h 299440"/>
              <a:gd name="rtr" fmla="*/ 846640 w 984960"/>
              <a:gd name="rtb" fmla="*/ 237880 h 299440"/>
            </a:gdLst>
            <a:ahLst/>
            <a:cxnLst/>
            <a:rect l="rtl" t="rtt" r="rtr" b="rtb"/>
            <a:pathLst>
              <a:path w="984960" h="299440">
                <a:moveTo>
                  <a:pt x="30400" y="0"/>
                </a:moveTo>
                <a:lnTo>
                  <a:pt x="954560" y="0"/>
                </a:lnTo>
                <a:cubicBezTo>
                  <a:pt x="974989" y="0"/>
                  <a:pt x="984960" y="9971"/>
                  <a:pt x="984960" y="30400"/>
                </a:cubicBezTo>
                <a:lnTo>
                  <a:pt x="984960" y="269040"/>
                </a:lnTo>
                <a:cubicBezTo>
                  <a:pt x="984960" y="289469"/>
                  <a:pt x="974989" y="299440"/>
                  <a:pt x="954560" y="299440"/>
                </a:cubicBezTo>
                <a:lnTo>
                  <a:pt x="30400" y="299440"/>
                </a:lnTo>
                <a:cubicBezTo>
                  <a:pt x="9971" y="299440"/>
                  <a:pt x="0" y="289469"/>
                  <a:pt x="0" y="269040"/>
                </a:cubicBezTo>
                <a:lnTo>
                  <a:pt x="0" y="30400"/>
                </a:lnTo>
                <a:cubicBezTo>
                  <a:pt x="0" y="9971"/>
                  <a:pt x="9971" y="0"/>
                  <a:pt x="30400" y="0"/>
                </a:cubicBezTo>
                <a:close/>
              </a:path>
            </a:pathLst>
          </a:custGeom>
          <a:solidFill>
            <a:srgbClr val="FFFFFF"/>
          </a:solidFill>
          <a:ln w="15200" cap="flat">
            <a:solidFill>
              <a:srgbClr val="5C9DFF"/>
            </a:solidFill>
            <a:round/>
          </a:ln>
        </p:spPr>
        <p:txBody>
          <a:bodyPr wrap="none" lIns="0" tIns="0" rIns="0" bIns="11000" rtlCol="0" anchor="ctr"/>
          <a:lstStyle/>
          <a:p>
            <a:pPr algn="ctr">
              <a:lnSpc>
                <a:spcPct val="100000"/>
              </a:lnSpc>
            </a:pPr>
            <a:r>
              <a:rPr sz="2400" b="1">
                <a:solidFill>
                  <a:srgbClr val="0070C0"/>
                </a:solidFill>
                <a:latin typeface="Arial" panose="020B0604020202020204"/>
              </a:rPr>
              <a:t>Khái niệm</a:t>
            </a:r>
          </a:p>
        </p:txBody>
      </p:sp>
      <p:sp>
        <p:nvSpPr>
          <p:cNvPr id="112" name="SubTopic"/>
          <p:cNvSpPr/>
          <p:nvPr/>
        </p:nvSpPr>
        <p:spPr>
          <a:xfrm>
            <a:off x="5613899" y="858917"/>
            <a:ext cx="4574681" cy="663126"/>
          </a:xfrm>
          <a:custGeom>
            <a:avLst/>
            <a:gdLst>
              <a:gd name="rtl" fmla="*/ 53200 w 3796960"/>
              <a:gd name="rtt" fmla="*/ 23180 h 205960"/>
              <a:gd name="rtr" fmla="*/ 3743760 w 3796960"/>
              <a:gd name="rtb" fmla="*/ 187340 h 205960"/>
            </a:gdLst>
            <a:ahLst/>
            <a:cxnLst/>
            <a:rect l="rtl" t="rtt" r="rtr" b="rtb"/>
            <a:pathLst>
              <a:path w="3796960" h="205960" stroke="0">
                <a:moveTo>
                  <a:pt x="15200" y="0"/>
                </a:moveTo>
                <a:lnTo>
                  <a:pt x="3781760" y="0"/>
                </a:lnTo>
                <a:cubicBezTo>
                  <a:pt x="3791974" y="0"/>
                  <a:pt x="3796960" y="4986"/>
                  <a:pt x="3796960" y="15200"/>
                </a:cubicBezTo>
                <a:lnTo>
                  <a:pt x="3796960" y="190760"/>
                </a:lnTo>
                <a:cubicBezTo>
                  <a:pt x="3796960" y="200974"/>
                  <a:pt x="3791974" y="205960"/>
                  <a:pt x="3781760" y="205960"/>
                </a:cubicBezTo>
                <a:lnTo>
                  <a:pt x="15200" y="205960"/>
                </a:lnTo>
                <a:cubicBezTo>
                  <a:pt x="4986" y="205960"/>
                  <a:pt x="0" y="200974"/>
                  <a:pt x="0" y="190760"/>
                </a:cubicBezTo>
                <a:lnTo>
                  <a:pt x="0" y="15200"/>
                </a:lnTo>
                <a:cubicBezTo>
                  <a:pt x="0" y="4986"/>
                  <a:pt x="4986" y="0"/>
                  <a:pt x="15200" y="0"/>
                </a:cubicBezTo>
                <a:close/>
              </a:path>
              <a:path w="3796960" h="205960" fill="none">
                <a:moveTo>
                  <a:pt x="0" y="205960"/>
                </a:moveTo>
                <a:lnTo>
                  <a:pt x="3796960" y="205960"/>
                </a:lnTo>
              </a:path>
            </a:pathLst>
          </a:custGeom>
          <a:solidFill>
            <a:srgbClr val="FFFFFF"/>
          </a:solidFill>
          <a:ln w="7600" cap="flat">
            <a:solidFill>
              <a:srgbClr val="5C9DFF"/>
            </a:solidFill>
            <a:round/>
          </a:ln>
        </p:spPr>
        <p:txBody>
          <a:bodyPr wrap="none" lIns="0" tIns="0" rIns="0" bIns="11000" rtlCol="0" anchor="ctr"/>
          <a:lstStyle/>
          <a:p>
            <a:pPr algn="ctr">
              <a:lnSpc>
                <a:spcPct val="100000"/>
              </a:lnSpc>
            </a:pPr>
            <a:r>
              <a:rPr sz="2400">
                <a:solidFill>
                  <a:srgbClr val="0070C0"/>
                </a:solidFill>
                <a:latin typeface="Arial" panose="020B0604020202020204"/>
              </a:rPr>
              <a:t>Tế bào là đơn vị cấu trúc và</a:t>
            </a:r>
            <a:endParaRPr lang="en-US" sz="2400">
              <a:solidFill>
                <a:srgbClr val="0070C0"/>
              </a:solidFill>
              <a:latin typeface="Arial" panose="020B0604020202020204"/>
            </a:endParaRPr>
          </a:p>
          <a:p>
            <a:pPr algn="ctr">
              <a:lnSpc>
                <a:spcPct val="100000"/>
              </a:lnSpc>
            </a:pPr>
            <a:r>
              <a:rPr sz="2400">
                <a:solidFill>
                  <a:srgbClr val="0070C0"/>
                </a:solidFill>
                <a:latin typeface="Arial" panose="020B0604020202020204"/>
              </a:rPr>
              <a:t> chức năng của mọi cơ thể sống</a:t>
            </a:r>
          </a:p>
        </p:txBody>
      </p:sp>
      <p:sp>
        <p:nvSpPr>
          <p:cNvPr id="144" name="MainTopic"/>
          <p:cNvSpPr/>
          <p:nvPr/>
        </p:nvSpPr>
        <p:spPr>
          <a:xfrm>
            <a:off x="3561806" y="4351256"/>
            <a:ext cx="1751754" cy="692866"/>
          </a:xfrm>
          <a:custGeom>
            <a:avLst/>
            <a:gdLst>
              <a:gd name="rtl" fmla="*/ 135280 w 1064000"/>
              <a:gd name="rtt" fmla="*/ 67640 h 299440"/>
              <a:gd name="rtr" fmla="*/ 925680 w 1064000"/>
              <a:gd name="rtb" fmla="*/ 237880 h 299440"/>
            </a:gdLst>
            <a:ahLst/>
            <a:cxnLst/>
            <a:rect l="rtl" t="rtt" r="rtr" b="rtb"/>
            <a:pathLst>
              <a:path w="1064000" h="299440">
                <a:moveTo>
                  <a:pt x="30400" y="0"/>
                </a:moveTo>
                <a:lnTo>
                  <a:pt x="1033600" y="0"/>
                </a:lnTo>
                <a:cubicBezTo>
                  <a:pt x="1054029" y="0"/>
                  <a:pt x="1064000" y="9971"/>
                  <a:pt x="1064000" y="30400"/>
                </a:cubicBezTo>
                <a:lnTo>
                  <a:pt x="1064000" y="269040"/>
                </a:lnTo>
                <a:cubicBezTo>
                  <a:pt x="1064000" y="289469"/>
                  <a:pt x="1054029" y="299440"/>
                  <a:pt x="1033600" y="299440"/>
                </a:cubicBezTo>
                <a:lnTo>
                  <a:pt x="30400" y="299440"/>
                </a:lnTo>
                <a:cubicBezTo>
                  <a:pt x="9971" y="299440"/>
                  <a:pt x="0" y="289469"/>
                  <a:pt x="0" y="269040"/>
                </a:cubicBezTo>
                <a:lnTo>
                  <a:pt x="0" y="30400"/>
                </a:lnTo>
                <a:cubicBezTo>
                  <a:pt x="0" y="9971"/>
                  <a:pt x="9971" y="0"/>
                  <a:pt x="30400" y="0"/>
                </a:cubicBezTo>
                <a:close/>
              </a:path>
            </a:pathLst>
          </a:custGeom>
          <a:solidFill>
            <a:srgbClr val="FFFFFF"/>
          </a:solidFill>
          <a:ln w="15200" cap="flat">
            <a:solidFill>
              <a:srgbClr val="454545"/>
            </a:solidFill>
            <a:round/>
          </a:ln>
        </p:spPr>
        <p:txBody>
          <a:bodyPr wrap="none" lIns="0" tIns="0" rIns="0" bIns="11000" rtlCol="0" anchor="ctr"/>
          <a:lstStyle/>
          <a:p>
            <a:pPr algn="ctr">
              <a:lnSpc>
                <a:spcPct val="100000"/>
              </a:lnSpc>
            </a:pPr>
            <a:r>
              <a:rPr sz="2400" b="1">
                <a:solidFill>
                  <a:srgbClr val="000000"/>
                </a:solidFill>
                <a:latin typeface="Arial" panose="020B0604020202020204"/>
              </a:rPr>
              <a:t>Chức năng</a:t>
            </a:r>
          </a:p>
        </p:txBody>
      </p:sp>
      <p:sp>
        <p:nvSpPr>
          <p:cNvPr id="146" name="SubTopic"/>
          <p:cNvSpPr/>
          <p:nvPr/>
        </p:nvSpPr>
        <p:spPr>
          <a:xfrm>
            <a:off x="5709128" y="2448513"/>
            <a:ext cx="2606042" cy="476565"/>
          </a:xfrm>
          <a:custGeom>
            <a:avLst/>
            <a:gdLst>
              <a:gd name="rtl" fmla="*/ 53200 w 945440"/>
              <a:gd name="rtt" fmla="*/ 23180 h 205960"/>
              <a:gd name="rtr" fmla="*/ 892240 w 945440"/>
              <a:gd name="rtb" fmla="*/ 187340 h 205960"/>
            </a:gdLst>
            <a:ahLst/>
            <a:cxnLst/>
            <a:rect l="rtl" t="rtt" r="rtr" b="rtb"/>
            <a:pathLst>
              <a:path w="945440" h="205960" stroke="0">
                <a:moveTo>
                  <a:pt x="0" y="0"/>
                </a:moveTo>
                <a:lnTo>
                  <a:pt x="945440" y="0"/>
                </a:lnTo>
                <a:lnTo>
                  <a:pt x="945440" y="205960"/>
                </a:lnTo>
                <a:lnTo>
                  <a:pt x="0" y="205960"/>
                </a:lnTo>
                <a:lnTo>
                  <a:pt x="0" y="0"/>
                </a:lnTo>
                <a:close/>
              </a:path>
              <a:path w="945440" h="205960" fill="none">
                <a:moveTo>
                  <a:pt x="0" y="205960"/>
                </a:moveTo>
                <a:lnTo>
                  <a:pt x="945440" y="205960"/>
                </a:lnTo>
              </a:path>
            </a:pathLst>
          </a:custGeom>
          <a:solidFill>
            <a:srgbClr val="FFFFFF"/>
          </a:solidFill>
          <a:ln w="7600" cap="flat">
            <a:solidFill>
              <a:srgbClr val="454545"/>
            </a:solidFill>
            <a:round/>
          </a:ln>
        </p:spPr>
        <p:txBody>
          <a:bodyPr wrap="none" lIns="0" tIns="0" rIns="0" bIns="11000" rtlCol="0" anchor="ctr"/>
          <a:lstStyle/>
          <a:p>
            <a:pPr algn="ctr">
              <a:lnSpc>
                <a:spcPct val="100000"/>
              </a:lnSpc>
            </a:pPr>
            <a:r>
              <a:rPr sz="2400">
                <a:solidFill>
                  <a:srgbClr val="303030"/>
                </a:solidFill>
                <a:latin typeface="Arial" panose="020B0604020202020204"/>
              </a:rPr>
              <a:t>Trao đổi chất</a:t>
            </a:r>
          </a:p>
        </p:txBody>
      </p:sp>
      <p:sp>
        <p:nvSpPr>
          <p:cNvPr id="148" name="SubTopic"/>
          <p:cNvSpPr/>
          <p:nvPr/>
        </p:nvSpPr>
        <p:spPr>
          <a:xfrm>
            <a:off x="5709129" y="3039383"/>
            <a:ext cx="3722253" cy="476565"/>
          </a:xfrm>
          <a:custGeom>
            <a:avLst/>
            <a:gdLst>
              <a:gd name="rtl" fmla="*/ 53200 w 1596000"/>
              <a:gd name="rtt" fmla="*/ 23180 h 205960"/>
              <a:gd name="rtr" fmla="*/ 1542800 w 1596000"/>
              <a:gd name="rtb" fmla="*/ 187340 h 205960"/>
            </a:gdLst>
            <a:ahLst/>
            <a:cxnLst/>
            <a:rect l="rtl" t="rtt" r="rtr" b="rtb"/>
            <a:pathLst>
              <a:path w="1596000" h="205960" stroke="0">
                <a:moveTo>
                  <a:pt x="0" y="0"/>
                </a:moveTo>
                <a:lnTo>
                  <a:pt x="1596000" y="0"/>
                </a:lnTo>
                <a:lnTo>
                  <a:pt x="1596000" y="205960"/>
                </a:lnTo>
                <a:lnTo>
                  <a:pt x="0" y="205960"/>
                </a:lnTo>
                <a:lnTo>
                  <a:pt x="0" y="0"/>
                </a:lnTo>
                <a:close/>
              </a:path>
              <a:path w="1596000" h="205960" fill="none">
                <a:moveTo>
                  <a:pt x="0" y="205960"/>
                </a:moveTo>
                <a:lnTo>
                  <a:pt x="1596000" y="205960"/>
                </a:lnTo>
              </a:path>
            </a:pathLst>
          </a:custGeom>
          <a:solidFill>
            <a:srgbClr val="FFFFFF"/>
          </a:solidFill>
          <a:ln w="7600" cap="flat">
            <a:solidFill>
              <a:srgbClr val="454545"/>
            </a:solidFill>
            <a:round/>
          </a:ln>
        </p:spPr>
        <p:txBody>
          <a:bodyPr wrap="none" lIns="0" tIns="0" rIns="0" bIns="11000" rtlCol="0" anchor="ctr"/>
          <a:lstStyle/>
          <a:p>
            <a:pPr algn="ctr">
              <a:lnSpc>
                <a:spcPct val="100000"/>
              </a:lnSpc>
            </a:pPr>
            <a:r>
              <a:rPr sz="2400">
                <a:solidFill>
                  <a:srgbClr val="303030"/>
                </a:solidFill>
                <a:latin typeface="Arial" panose="020B0604020202020204"/>
              </a:rPr>
              <a:t>Chuyển hóa năng lượng</a:t>
            </a:r>
          </a:p>
        </p:txBody>
      </p:sp>
      <p:sp>
        <p:nvSpPr>
          <p:cNvPr id="150" name="SubTopic"/>
          <p:cNvSpPr/>
          <p:nvPr/>
        </p:nvSpPr>
        <p:spPr>
          <a:xfrm>
            <a:off x="5709129" y="3630253"/>
            <a:ext cx="2294048" cy="476565"/>
          </a:xfrm>
          <a:custGeom>
            <a:avLst/>
            <a:gdLst>
              <a:gd name="rtl" fmla="*/ 53200 w 854240"/>
              <a:gd name="rtt" fmla="*/ 23180 h 205960"/>
              <a:gd name="rtr" fmla="*/ 801040 w 854240"/>
              <a:gd name="rtb" fmla="*/ 187340 h 205960"/>
            </a:gdLst>
            <a:ahLst/>
            <a:cxnLst/>
            <a:rect l="rtl" t="rtt" r="rtr" b="rtb"/>
            <a:pathLst>
              <a:path w="854240" h="205960" stroke="0">
                <a:moveTo>
                  <a:pt x="0" y="0"/>
                </a:moveTo>
                <a:lnTo>
                  <a:pt x="854240" y="0"/>
                </a:lnTo>
                <a:lnTo>
                  <a:pt x="854240" y="205960"/>
                </a:lnTo>
                <a:lnTo>
                  <a:pt x="0" y="205960"/>
                </a:lnTo>
                <a:lnTo>
                  <a:pt x="0" y="0"/>
                </a:lnTo>
                <a:close/>
              </a:path>
              <a:path w="854240" h="205960" fill="none">
                <a:moveTo>
                  <a:pt x="0" y="205960"/>
                </a:moveTo>
                <a:lnTo>
                  <a:pt x="854240" y="205960"/>
                </a:lnTo>
              </a:path>
            </a:pathLst>
          </a:custGeom>
          <a:solidFill>
            <a:srgbClr val="FFFFFF"/>
          </a:solidFill>
          <a:ln w="7600" cap="flat">
            <a:solidFill>
              <a:srgbClr val="454545"/>
            </a:solidFill>
            <a:round/>
          </a:ln>
        </p:spPr>
        <p:txBody>
          <a:bodyPr wrap="none" lIns="0" tIns="0" rIns="0" bIns="11000" rtlCol="0" anchor="ctr"/>
          <a:lstStyle/>
          <a:p>
            <a:pPr algn="ctr">
              <a:lnSpc>
                <a:spcPct val="100000"/>
              </a:lnSpc>
            </a:pPr>
            <a:r>
              <a:rPr sz="2400">
                <a:solidFill>
                  <a:srgbClr val="303030"/>
                </a:solidFill>
                <a:latin typeface="Arial" panose="020B0604020202020204"/>
              </a:rPr>
              <a:t>Sinh trưởng</a:t>
            </a:r>
          </a:p>
        </p:txBody>
      </p:sp>
      <p:sp>
        <p:nvSpPr>
          <p:cNvPr id="152" name="SubTopic"/>
          <p:cNvSpPr/>
          <p:nvPr/>
        </p:nvSpPr>
        <p:spPr>
          <a:xfrm>
            <a:off x="5658767" y="4221124"/>
            <a:ext cx="2213782" cy="476565"/>
          </a:xfrm>
          <a:custGeom>
            <a:avLst/>
            <a:gdLst>
              <a:gd name="rtl" fmla="*/ 53200 w 720480"/>
              <a:gd name="rtt" fmla="*/ 23180 h 205960"/>
              <a:gd name="rtr" fmla="*/ 667280 w 720480"/>
              <a:gd name="rtb" fmla="*/ 187340 h 205960"/>
            </a:gdLst>
            <a:ahLst/>
            <a:cxnLst/>
            <a:rect l="rtl" t="rtt" r="rtr" b="rtb"/>
            <a:pathLst>
              <a:path w="720480" h="205960" stroke="0">
                <a:moveTo>
                  <a:pt x="0" y="0"/>
                </a:moveTo>
                <a:lnTo>
                  <a:pt x="720480" y="0"/>
                </a:lnTo>
                <a:lnTo>
                  <a:pt x="720480" y="205960"/>
                </a:lnTo>
                <a:lnTo>
                  <a:pt x="0" y="205960"/>
                </a:lnTo>
                <a:lnTo>
                  <a:pt x="0" y="0"/>
                </a:lnTo>
                <a:close/>
              </a:path>
              <a:path w="720480" h="205960" fill="none">
                <a:moveTo>
                  <a:pt x="0" y="205960"/>
                </a:moveTo>
                <a:lnTo>
                  <a:pt x="720480" y="205960"/>
                </a:lnTo>
              </a:path>
            </a:pathLst>
          </a:custGeom>
          <a:solidFill>
            <a:srgbClr val="FFFFFF"/>
          </a:solidFill>
          <a:ln w="7600" cap="flat">
            <a:solidFill>
              <a:srgbClr val="454545"/>
            </a:solidFill>
            <a:round/>
          </a:ln>
        </p:spPr>
        <p:txBody>
          <a:bodyPr wrap="none" lIns="0" tIns="0" rIns="0" bIns="11000" rtlCol="0" anchor="ctr"/>
          <a:lstStyle/>
          <a:p>
            <a:pPr algn="ctr">
              <a:lnSpc>
                <a:spcPct val="100000"/>
              </a:lnSpc>
            </a:pPr>
            <a:r>
              <a:rPr sz="2400">
                <a:solidFill>
                  <a:srgbClr val="303030"/>
                </a:solidFill>
                <a:latin typeface="Arial" panose="020B0604020202020204"/>
              </a:rPr>
              <a:t>Phát triển</a:t>
            </a:r>
          </a:p>
        </p:txBody>
      </p:sp>
      <p:sp>
        <p:nvSpPr>
          <p:cNvPr id="154" name="SubTopic"/>
          <p:cNvSpPr/>
          <p:nvPr/>
        </p:nvSpPr>
        <p:spPr>
          <a:xfrm>
            <a:off x="5709129" y="4811994"/>
            <a:ext cx="2163420" cy="476565"/>
          </a:xfrm>
          <a:custGeom>
            <a:avLst/>
            <a:gdLst>
              <a:gd name="rtl" fmla="*/ 53200 w 720480"/>
              <a:gd name="rtt" fmla="*/ 23180 h 205960"/>
              <a:gd name="rtr" fmla="*/ 667280 w 720480"/>
              <a:gd name="rtb" fmla="*/ 187340 h 205960"/>
            </a:gdLst>
            <a:ahLst/>
            <a:cxnLst/>
            <a:rect l="rtl" t="rtt" r="rtr" b="rtb"/>
            <a:pathLst>
              <a:path w="720480" h="205960" stroke="0">
                <a:moveTo>
                  <a:pt x="0" y="0"/>
                </a:moveTo>
                <a:lnTo>
                  <a:pt x="720480" y="0"/>
                </a:lnTo>
                <a:lnTo>
                  <a:pt x="720480" y="205960"/>
                </a:lnTo>
                <a:lnTo>
                  <a:pt x="0" y="205960"/>
                </a:lnTo>
                <a:lnTo>
                  <a:pt x="0" y="0"/>
                </a:lnTo>
                <a:close/>
              </a:path>
              <a:path w="720480" h="205960" fill="none">
                <a:moveTo>
                  <a:pt x="0" y="205960"/>
                </a:moveTo>
                <a:lnTo>
                  <a:pt x="720480" y="205960"/>
                </a:lnTo>
              </a:path>
            </a:pathLst>
          </a:custGeom>
          <a:solidFill>
            <a:srgbClr val="FFFFFF"/>
          </a:solidFill>
          <a:ln w="7600" cap="flat">
            <a:solidFill>
              <a:srgbClr val="454545"/>
            </a:solidFill>
            <a:round/>
          </a:ln>
        </p:spPr>
        <p:txBody>
          <a:bodyPr wrap="none" lIns="0" tIns="0" rIns="0" bIns="11000" rtlCol="0" anchor="ctr"/>
          <a:lstStyle/>
          <a:p>
            <a:pPr algn="ctr">
              <a:lnSpc>
                <a:spcPct val="100000"/>
              </a:lnSpc>
            </a:pPr>
            <a:r>
              <a:rPr sz="2400">
                <a:solidFill>
                  <a:srgbClr val="303030"/>
                </a:solidFill>
                <a:latin typeface="Arial" panose="020B0604020202020204"/>
              </a:rPr>
              <a:t>Vận động</a:t>
            </a:r>
          </a:p>
        </p:txBody>
      </p:sp>
      <p:sp>
        <p:nvSpPr>
          <p:cNvPr id="157" name="SubTopic"/>
          <p:cNvSpPr/>
          <p:nvPr/>
        </p:nvSpPr>
        <p:spPr>
          <a:xfrm>
            <a:off x="5709129" y="5402864"/>
            <a:ext cx="2163420" cy="476565"/>
          </a:xfrm>
          <a:custGeom>
            <a:avLst/>
            <a:gdLst>
              <a:gd name="rtl" fmla="*/ 53200 w 702240"/>
              <a:gd name="rtt" fmla="*/ 23180 h 205960"/>
              <a:gd name="rtr" fmla="*/ 649040 w 702240"/>
              <a:gd name="rtb" fmla="*/ 187340 h 205960"/>
            </a:gdLst>
            <a:ahLst/>
            <a:cxnLst/>
            <a:rect l="rtl" t="rtt" r="rtr" b="rtb"/>
            <a:pathLst>
              <a:path w="702240" h="205960" stroke="0">
                <a:moveTo>
                  <a:pt x="0" y="0"/>
                </a:moveTo>
                <a:lnTo>
                  <a:pt x="702240" y="0"/>
                </a:lnTo>
                <a:lnTo>
                  <a:pt x="702240" y="205960"/>
                </a:lnTo>
                <a:lnTo>
                  <a:pt x="0" y="205960"/>
                </a:lnTo>
                <a:lnTo>
                  <a:pt x="0" y="0"/>
                </a:lnTo>
                <a:close/>
              </a:path>
              <a:path w="702240" h="205960" fill="none">
                <a:moveTo>
                  <a:pt x="0" y="205960"/>
                </a:moveTo>
                <a:lnTo>
                  <a:pt x="702240" y="205960"/>
                </a:lnTo>
              </a:path>
            </a:pathLst>
          </a:custGeom>
          <a:solidFill>
            <a:srgbClr val="FFFFFF"/>
          </a:solidFill>
          <a:ln w="7600" cap="flat">
            <a:solidFill>
              <a:srgbClr val="454545"/>
            </a:solidFill>
            <a:round/>
          </a:ln>
        </p:spPr>
        <p:txBody>
          <a:bodyPr wrap="none" lIns="0" tIns="0" rIns="0" bIns="11000" rtlCol="0" anchor="ctr"/>
          <a:lstStyle/>
          <a:p>
            <a:pPr algn="ctr">
              <a:lnSpc>
                <a:spcPct val="100000"/>
              </a:lnSpc>
            </a:pPr>
            <a:r>
              <a:rPr sz="2400">
                <a:solidFill>
                  <a:srgbClr val="303030"/>
                </a:solidFill>
                <a:latin typeface="Arial" panose="020B0604020202020204"/>
              </a:rPr>
              <a:t>Cảm ứng</a:t>
            </a:r>
          </a:p>
        </p:txBody>
      </p:sp>
      <p:sp>
        <p:nvSpPr>
          <p:cNvPr id="159" name="SubTopic"/>
          <p:cNvSpPr/>
          <p:nvPr/>
        </p:nvSpPr>
        <p:spPr>
          <a:xfrm>
            <a:off x="5709129" y="5993735"/>
            <a:ext cx="2294048" cy="476565"/>
          </a:xfrm>
          <a:custGeom>
            <a:avLst/>
            <a:gdLst>
              <a:gd name="rtl" fmla="*/ 53200 w 665760"/>
              <a:gd name="rtt" fmla="*/ 23180 h 205960"/>
              <a:gd name="rtr" fmla="*/ 612560 w 665760"/>
              <a:gd name="rtb" fmla="*/ 187340 h 205960"/>
            </a:gdLst>
            <a:ahLst/>
            <a:cxnLst/>
            <a:rect l="rtl" t="rtt" r="rtr" b="rtb"/>
            <a:pathLst>
              <a:path w="665760" h="205960" stroke="0">
                <a:moveTo>
                  <a:pt x="0" y="0"/>
                </a:moveTo>
                <a:lnTo>
                  <a:pt x="665760" y="0"/>
                </a:lnTo>
                <a:lnTo>
                  <a:pt x="665760" y="205960"/>
                </a:lnTo>
                <a:lnTo>
                  <a:pt x="0" y="205960"/>
                </a:lnTo>
                <a:lnTo>
                  <a:pt x="0" y="0"/>
                </a:lnTo>
                <a:close/>
              </a:path>
              <a:path w="665760" h="205960" fill="none">
                <a:moveTo>
                  <a:pt x="0" y="205960"/>
                </a:moveTo>
                <a:lnTo>
                  <a:pt x="665760" y="205960"/>
                </a:lnTo>
              </a:path>
            </a:pathLst>
          </a:custGeom>
          <a:solidFill>
            <a:srgbClr val="FFFFFF"/>
          </a:solidFill>
          <a:ln w="7600" cap="flat">
            <a:solidFill>
              <a:srgbClr val="454545"/>
            </a:solidFill>
            <a:round/>
          </a:ln>
        </p:spPr>
        <p:txBody>
          <a:bodyPr wrap="none" lIns="0" tIns="0" rIns="0" bIns="11000" rtlCol="0" anchor="ctr"/>
          <a:lstStyle/>
          <a:p>
            <a:pPr algn="ctr">
              <a:lnSpc>
                <a:spcPct val="100000"/>
              </a:lnSpc>
            </a:pPr>
            <a:r>
              <a:rPr sz="2400">
                <a:solidFill>
                  <a:srgbClr val="303030"/>
                </a:solidFill>
                <a:latin typeface="Arial" panose="020B0604020202020204"/>
              </a:rPr>
              <a:t>Sinh sản</a:t>
            </a:r>
          </a:p>
        </p:txBody>
      </p:sp>
      <p:sp>
        <p:nvSpPr>
          <p:cNvPr id="2" name="TextBox 1"/>
          <p:cNvSpPr txBox="1"/>
          <p:nvPr/>
        </p:nvSpPr>
        <p:spPr>
          <a:xfrm>
            <a:off x="905164" y="240804"/>
            <a:ext cx="7333672" cy="523220"/>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TÓM TẮT BÀI BẰNG SƠ ĐỒ TƯ DUY</a:t>
            </a:r>
            <a:endParaRPr 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anim calcmode="lin" valueType="num">
                                      <p:cBhvr>
                                        <p:cTn id="8" dur="1000" fill="hold"/>
                                        <p:tgtEl>
                                          <p:spTgt spid="101"/>
                                        </p:tgtEl>
                                        <p:attrNameLst>
                                          <p:attrName>ppt_x</p:attrName>
                                        </p:attrNameLst>
                                      </p:cBhvr>
                                      <p:tavLst>
                                        <p:tav tm="0">
                                          <p:val>
                                            <p:strVal val="#ppt_x"/>
                                          </p:val>
                                        </p:tav>
                                        <p:tav tm="100000">
                                          <p:val>
                                            <p:strVal val="#ppt_x"/>
                                          </p:val>
                                        </p:tav>
                                      </p:tavLst>
                                    </p:anim>
                                    <p:anim calcmode="lin" valueType="num">
                                      <p:cBhvr>
                                        <p:cTn id="9"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9"/>
                                        </p:tgtEl>
                                        <p:attrNameLst>
                                          <p:attrName>style.visibility</p:attrName>
                                        </p:attrNameLst>
                                      </p:cBhvr>
                                      <p:to>
                                        <p:strVal val="visible"/>
                                      </p:to>
                                    </p:set>
                                    <p:animEffect transition="in" filter="wipe(down)">
                                      <p:cBhvr>
                                        <p:cTn id="14" dur="500"/>
                                        <p:tgtEl>
                                          <p:spTgt spid="10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wheel(1)">
                                      <p:cBhvr>
                                        <p:cTn id="22" dur="2000"/>
                                        <p:tgtEl>
                                          <p:spTgt spid="112"/>
                                        </p:tgtEl>
                                      </p:cBhvr>
                                    </p:animEffect>
                                  </p:childTnLst>
                                </p:cTn>
                              </p:par>
                              <p:par>
                                <p:cTn id="23" presetID="21" presetClass="entr" presetSubtype="1"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wheel(1)">
                                      <p:cBhvr>
                                        <p:cTn id="25" dur="2000"/>
                                        <p:tgtEl>
                                          <p:spTgt spid="1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5"/>
                                        </p:tgtEl>
                                        <p:attrNameLst>
                                          <p:attrName>style.visibility</p:attrName>
                                        </p:attrNameLst>
                                      </p:cBhvr>
                                      <p:to>
                                        <p:strVal val="visible"/>
                                      </p:to>
                                    </p:set>
                                    <p:animEffect transition="in" filter="wipe(down)">
                                      <p:cBhvr>
                                        <p:cTn id="30" dur="500"/>
                                        <p:tgtEl>
                                          <p:spTgt spid="14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4"/>
                                        </p:tgtEl>
                                        <p:attrNameLst>
                                          <p:attrName>style.visibility</p:attrName>
                                        </p:attrNameLst>
                                      </p:cBhvr>
                                      <p:to>
                                        <p:strVal val="visible"/>
                                      </p:to>
                                    </p:set>
                                    <p:animEffect transition="in" filter="wipe(down)">
                                      <p:cBhvr>
                                        <p:cTn id="33" dur="500"/>
                                        <p:tgtEl>
                                          <p:spTgt spid="14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47"/>
                                        </p:tgtEl>
                                        <p:attrNameLst>
                                          <p:attrName>style.visibility</p:attrName>
                                        </p:attrNameLst>
                                      </p:cBhvr>
                                      <p:to>
                                        <p:strVal val="visible"/>
                                      </p:to>
                                    </p:set>
                                    <p:animEffect transition="in" filter="circle(in)">
                                      <p:cBhvr>
                                        <p:cTn id="38" dur="2000"/>
                                        <p:tgtEl>
                                          <p:spTgt spid="147"/>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circle(in)">
                                      <p:cBhvr>
                                        <p:cTn id="41" dur="2000"/>
                                        <p:tgtEl>
                                          <p:spTgt spid="1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48"/>
                                        </p:tgtEl>
                                        <p:attrNameLst>
                                          <p:attrName>style.visibility</p:attrName>
                                        </p:attrNameLst>
                                      </p:cBhvr>
                                      <p:to>
                                        <p:strVal val="visible"/>
                                      </p:to>
                                    </p:set>
                                    <p:animEffect transition="in" filter="wipe(down)">
                                      <p:cBhvr>
                                        <p:cTn id="46" dur="500"/>
                                        <p:tgtEl>
                                          <p:spTgt spid="148"/>
                                        </p:tgtEl>
                                      </p:cBhvr>
                                    </p:animEffect>
                                  </p:childTnLst>
                                </p:cTn>
                              </p:par>
                              <p:par>
                                <p:cTn id="47" presetID="22" presetClass="entr" presetSubtype="4" fill="hold" nodeType="withEffect">
                                  <p:stCondLst>
                                    <p:cond delay="0"/>
                                  </p:stCondLst>
                                  <p:childTnLst>
                                    <p:set>
                                      <p:cBhvr>
                                        <p:cTn id="48" dur="1" fill="hold">
                                          <p:stCondLst>
                                            <p:cond delay="0"/>
                                          </p:stCondLst>
                                        </p:cTn>
                                        <p:tgtEl>
                                          <p:spTgt spid="149"/>
                                        </p:tgtEl>
                                        <p:attrNameLst>
                                          <p:attrName>style.visibility</p:attrName>
                                        </p:attrNameLst>
                                      </p:cBhvr>
                                      <p:to>
                                        <p:strVal val="visible"/>
                                      </p:to>
                                    </p:set>
                                    <p:animEffect transition="in" filter="wipe(down)">
                                      <p:cBhvr>
                                        <p:cTn id="49" dur="500"/>
                                        <p:tgtEl>
                                          <p:spTgt spid="14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50"/>
                                        </p:tgtEl>
                                        <p:attrNameLst>
                                          <p:attrName>style.visibility</p:attrName>
                                        </p:attrNameLst>
                                      </p:cBhvr>
                                      <p:to>
                                        <p:strVal val="visible"/>
                                      </p:to>
                                    </p:set>
                                    <p:animEffect transition="in" filter="circle(in)">
                                      <p:cBhvr>
                                        <p:cTn id="54" dur="2000"/>
                                        <p:tgtEl>
                                          <p:spTgt spid="150"/>
                                        </p:tgtEl>
                                      </p:cBhvr>
                                    </p:animEffect>
                                  </p:childTnLst>
                                </p:cTn>
                              </p:par>
                              <p:par>
                                <p:cTn id="55" presetID="6" presetClass="entr" presetSubtype="16" fill="hold" nodeType="with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circle(in)">
                                      <p:cBhvr>
                                        <p:cTn id="57" dur="2000"/>
                                        <p:tgtEl>
                                          <p:spTgt spid="15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52"/>
                                        </p:tgtEl>
                                        <p:attrNameLst>
                                          <p:attrName>style.visibility</p:attrName>
                                        </p:attrNameLst>
                                      </p:cBhvr>
                                      <p:to>
                                        <p:strVal val="visible"/>
                                      </p:to>
                                    </p:set>
                                    <p:animEffect transition="in" filter="circle(in)">
                                      <p:cBhvr>
                                        <p:cTn id="62" dur="2000"/>
                                        <p:tgtEl>
                                          <p:spTgt spid="152"/>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56"/>
                                        </p:tgtEl>
                                        <p:attrNameLst>
                                          <p:attrName>style.visibility</p:attrName>
                                        </p:attrNameLst>
                                      </p:cBhvr>
                                      <p:to>
                                        <p:strVal val="visible"/>
                                      </p:to>
                                    </p:set>
                                    <p:animEffect transition="in" filter="circle(in)">
                                      <p:cBhvr>
                                        <p:cTn id="67" dur="2000"/>
                                        <p:tgtEl>
                                          <p:spTgt spid="156"/>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154"/>
                                        </p:tgtEl>
                                        <p:attrNameLst>
                                          <p:attrName>style.visibility</p:attrName>
                                        </p:attrNameLst>
                                      </p:cBhvr>
                                      <p:to>
                                        <p:strVal val="visible"/>
                                      </p:to>
                                    </p:set>
                                    <p:animEffect transition="in" filter="circle(in)">
                                      <p:cBhvr>
                                        <p:cTn id="70" dur="2000"/>
                                        <p:tgtEl>
                                          <p:spTgt spid="154"/>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157"/>
                                        </p:tgtEl>
                                        <p:attrNameLst>
                                          <p:attrName>style.visibility</p:attrName>
                                        </p:attrNameLst>
                                      </p:cBhvr>
                                      <p:to>
                                        <p:strVal val="visible"/>
                                      </p:to>
                                    </p:set>
                                    <p:animEffect transition="in" filter="wheel(1)">
                                      <p:cBhvr>
                                        <p:cTn id="75" dur="2000"/>
                                        <p:tgtEl>
                                          <p:spTgt spid="157"/>
                                        </p:tgtEl>
                                      </p:cBhvr>
                                    </p:animEffect>
                                  </p:childTnLst>
                                </p:cTn>
                              </p:par>
                              <p:par>
                                <p:cTn id="76" presetID="21" presetClass="entr" presetSubtype="1" fill="hold" nodeType="withEffect">
                                  <p:stCondLst>
                                    <p:cond delay="0"/>
                                  </p:stCondLst>
                                  <p:childTnLst>
                                    <p:set>
                                      <p:cBhvr>
                                        <p:cTn id="77" dur="1" fill="hold">
                                          <p:stCondLst>
                                            <p:cond delay="0"/>
                                          </p:stCondLst>
                                        </p:cTn>
                                        <p:tgtEl>
                                          <p:spTgt spid="158"/>
                                        </p:tgtEl>
                                        <p:attrNameLst>
                                          <p:attrName>style.visibility</p:attrName>
                                        </p:attrNameLst>
                                      </p:cBhvr>
                                      <p:to>
                                        <p:strVal val="visible"/>
                                      </p:to>
                                    </p:set>
                                    <p:animEffect transition="in" filter="wheel(1)">
                                      <p:cBhvr>
                                        <p:cTn id="78" dur="2000"/>
                                        <p:tgtEl>
                                          <p:spTgt spid="158"/>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159"/>
                                        </p:tgtEl>
                                        <p:attrNameLst>
                                          <p:attrName>style.visibility</p:attrName>
                                        </p:attrNameLst>
                                      </p:cBhvr>
                                      <p:to>
                                        <p:strVal val="visible"/>
                                      </p:to>
                                    </p:set>
                                    <p:animEffect transition="in" filter="wheel(1)">
                                      <p:cBhvr>
                                        <p:cTn id="83" dur="2000"/>
                                        <p:tgtEl>
                                          <p:spTgt spid="159"/>
                                        </p:tgtEl>
                                      </p:cBhvr>
                                    </p:animEffect>
                                  </p:childTnLst>
                                </p:cTn>
                              </p:par>
                              <p:par>
                                <p:cTn id="84" presetID="21" presetClass="entr" presetSubtype="1" fill="hold" nodeType="withEffect">
                                  <p:stCondLst>
                                    <p:cond delay="0"/>
                                  </p:stCondLst>
                                  <p:childTnLst>
                                    <p:set>
                                      <p:cBhvr>
                                        <p:cTn id="85" dur="1" fill="hold">
                                          <p:stCondLst>
                                            <p:cond delay="0"/>
                                          </p:stCondLst>
                                        </p:cTn>
                                        <p:tgtEl>
                                          <p:spTgt spid="160"/>
                                        </p:tgtEl>
                                        <p:attrNameLst>
                                          <p:attrName>style.visibility</p:attrName>
                                        </p:attrNameLst>
                                      </p:cBhvr>
                                      <p:to>
                                        <p:strVal val="visible"/>
                                      </p:to>
                                    </p:set>
                                    <p:animEffect transition="in" filter="wheel(1)">
                                      <p:cBhvr>
                                        <p:cTn id="86" dur="2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8" grpId="0" animBg="1"/>
      <p:bldP spid="112" grpId="0" animBg="1"/>
      <p:bldP spid="144" grpId="0" animBg="1"/>
      <p:bldP spid="146" grpId="0" animBg="1"/>
      <p:bldP spid="148" grpId="0" animBg="1"/>
      <p:bldP spid="150" grpId="0" animBg="1"/>
      <p:bldP spid="152" grpId="0" animBg="1"/>
      <p:bldP spid="154" grpId="0" animBg="1"/>
      <p:bldP spid="157" grpId="0" animBg="1"/>
      <p:bldP spid="1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15</a:t>
            </a:fld>
            <a:endParaRPr lang="en-US"/>
          </a:p>
        </p:txBody>
      </p:sp>
      <p:sp>
        <p:nvSpPr>
          <p:cNvPr id="3" name="Rounded Rectangle 2"/>
          <p:cNvSpPr/>
          <p:nvPr/>
        </p:nvSpPr>
        <p:spPr>
          <a:xfrm>
            <a:off x="1218640" y="2011217"/>
            <a:ext cx="8812051" cy="1214447"/>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rgbClr val="0070C0"/>
                </a:solidFill>
                <a:latin typeface="Times New Roman" panose="02020603050405020304" pitchFamily="18" charset="0"/>
                <a:cs typeface="Times New Roman" panose="02020603050405020304" pitchFamily="18" charset="0"/>
              </a:rPr>
              <a:t>Tế bào là đơn vị cấu trúc và chức năng của sự sống</a:t>
            </a:r>
          </a:p>
        </p:txBody>
      </p:sp>
      <p:sp>
        <p:nvSpPr>
          <p:cNvPr id="4" name="TextBox 3"/>
          <p:cNvSpPr txBox="1"/>
          <p:nvPr/>
        </p:nvSpPr>
        <p:spPr>
          <a:xfrm>
            <a:off x="1801090" y="213882"/>
            <a:ext cx="7445235" cy="707886"/>
          </a:xfrm>
          <a:prstGeom prst="rect">
            <a:avLst/>
          </a:prstGeom>
          <a:solidFill>
            <a:schemeClr val="bg1"/>
          </a:solidFill>
        </p:spPr>
        <p:txBody>
          <a:bodyPr wrap="square" rtlCol="0">
            <a:spAutoFit/>
          </a:bodyPr>
          <a:lstStyle/>
          <a:p>
            <a:pPr algn="ctr"/>
            <a:r>
              <a:rPr lang="en-US" sz="4000" b="1" u="sng" smtClean="0">
                <a:solidFill>
                  <a:srgbClr val="0070C0"/>
                </a:solidFill>
                <a:latin typeface="Times New Roman" panose="02020603050405020304" pitchFamily="18" charset="0"/>
                <a:cs typeface="Times New Roman" panose="02020603050405020304" pitchFamily="18" charset="0"/>
              </a:rPr>
              <a:t>Bài tập</a:t>
            </a:r>
            <a:endParaRPr lang="en-US" sz="4000" b="1" smtClean="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463637" y="1163782"/>
            <a:ext cx="6936509" cy="584775"/>
          </a:xfrm>
          <a:prstGeom prst="rect">
            <a:avLst/>
          </a:prstGeom>
          <a:noFill/>
        </p:spPr>
        <p:txBody>
          <a:bodyPr wrap="square" rtlCol="0">
            <a:spAutoFit/>
          </a:bodyPr>
          <a:lstStyle/>
          <a:p>
            <a:r>
              <a:rPr lang="en-US" sz="3200" b="1" smtClean="0">
                <a:solidFill>
                  <a:srgbClr val="0070C0"/>
                </a:solidFill>
                <a:latin typeface="Times New Roman" panose="02020603050405020304" pitchFamily="18" charset="0"/>
                <a:cs typeface="Times New Roman" panose="02020603050405020304" pitchFamily="18" charset="0"/>
              </a:rPr>
              <a:t>Tế bào là gì? </a:t>
            </a:r>
            <a:endParaRPr lang="en-US" sz="32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circle(in)">
                                      <p:cBhvr>
                                        <p:cTn id="2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31911" y="3823528"/>
            <a:ext cx="433388" cy="433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a:spLocks noChangeArrowheads="1"/>
          </p:cNvSpPr>
          <p:nvPr/>
        </p:nvSpPr>
        <p:spPr bwMode="auto">
          <a:xfrm>
            <a:off x="740308" y="1338254"/>
            <a:ext cx="81375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en-US" b="1" dirty="0" err="1" smtClean="0">
                <a:solidFill>
                  <a:srgbClr val="008000"/>
                </a:solidFill>
                <a:latin typeface="Times New Roman" panose="02020603050405020304" pitchFamily="18" charset="0"/>
                <a:cs typeface="Times New Roman" panose="02020603050405020304" pitchFamily="18" charset="0"/>
              </a:rPr>
              <a:t>Hãy</a:t>
            </a:r>
            <a:r>
              <a:rPr lang="en-US" altLang="en-US" b="1" dirty="0" smtClean="0">
                <a:solidFill>
                  <a:srgbClr val="008000"/>
                </a:solidFill>
                <a:latin typeface="Times New Roman" panose="02020603050405020304" pitchFamily="18" charset="0"/>
                <a:cs typeface="Times New Roman" panose="02020603050405020304" pitchFamily="18" charset="0"/>
              </a:rPr>
              <a:t> </a:t>
            </a:r>
            <a:r>
              <a:rPr lang="en-US" altLang="en-US" b="1" dirty="0" err="1" smtClean="0">
                <a:solidFill>
                  <a:srgbClr val="008000"/>
                </a:solidFill>
                <a:latin typeface="Times New Roman" panose="02020603050405020304" pitchFamily="18" charset="0"/>
                <a:cs typeface="Times New Roman" panose="02020603050405020304" pitchFamily="18" charset="0"/>
              </a:rPr>
              <a:t>chọn</a:t>
            </a:r>
            <a:r>
              <a:rPr lang="en-US" altLang="en-US" b="1" dirty="0" smtClean="0">
                <a:solidFill>
                  <a:srgbClr val="008000"/>
                </a:solidFill>
                <a:latin typeface="Times New Roman" panose="02020603050405020304" pitchFamily="18" charset="0"/>
                <a:cs typeface="Times New Roman" panose="02020603050405020304" pitchFamily="18" charset="0"/>
              </a:rPr>
              <a:t> </a:t>
            </a:r>
            <a:r>
              <a:rPr lang="en-US" altLang="en-US" b="1" dirty="0" err="1" smtClean="0">
                <a:solidFill>
                  <a:srgbClr val="008000"/>
                </a:solidFill>
                <a:latin typeface="Times New Roman" panose="02020603050405020304" pitchFamily="18" charset="0"/>
                <a:cs typeface="Times New Roman" panose="02020603050405020304" pitchFamily="18" charset="0"/>
              </a:rPr>
              <a:t>đáp</a:t>
            </a:r>
            <a:r>
              <a:rPr lang="en-US" altLang="en-US" b="1" dirty="0" smtClean="0">
                <a:solidFill>
                  <a:srgbClr val="008000"/>
                </a:solidFill>
                <a:latin typeface="Times New Roman" panose="02020603050405020304" pitchFamily="18" charset="0"/>
                <a:cs typeface="Times New Roman" panose="02020603050405020304" pitchFamily="18" charset="0"/>
              </a:rPr>
              <a:t> </a:t>
            </a:r>
            <a:r>
              <a:rPr lang="en-US" altLang="en-US" b="1" dirty="0" err="1" smtClean="0">
                <a:solidFill>
                  <a:srgbClr val="008000"/>
                </a:solidFill>
                <a:latin typeface="Times New Roman" panose="02020603050405020304" pitchFamily="18" charset="0"/>
                <a:cs typeface="Times New Roman" panose="02020603050405020304" pitchFamily="18" charset="0"/>
              </a:rPr>
              <a:t>án</a:t>
            </a:r>
            <a:r>
              <a:rPr lang="en-US" altLang="en-US" b="1" dirty="0" smtClean="0">
                <a:solidFill>
                  <a:srgbClr val="008000"/>
                </a:solidFill>
                <a:latin typeface="Times New Roman" panose="02020603050405020304" pitchFamily="18" charset="0"/>
                <a:cs typeface="Times New Roman" panose="02020603050405020304" pitchFamily="18" charset="0"/>
              </a:rPr>
              <a:t> </a:t>
            </a:r>
            <a:r>
              <a:rPr lang="en-US" altLang="en-US" b="1" dirty="0" err="1" smtClean="0">
                <a:solidFill>
                  <a:srgbClr val="008000"/>
                </a:solidFill>
                <a:latin typeface="Times New Roman" panose="02020603050405020304" pitchFamily="18" charset="0"/>
                <a:cs typeface="Times New Roman" panose="02020603050405020304" pitchFamily="18" charset="0"/>
              </a:rPr>
              <a:t>đúng</a:t>
            </a:r>
            <a:endParaRPr lang="en-US" altLang="en-US" b="1" dirty="0" smtClean="0">
              <a:solidFill>
                <a:srgbClr val="008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dirty="0" err="1" smtClean="0">
                <a:solidFill>
                  <a:srgbClr val="FF0000"/>
                </a:solidFill>
                <a:latin typeface="Times New Roman" panose="02020603050405020304" pitchFamily="18" charset="0"/>
                <a:cs typeface="Times New Roman" panose="02020603050405020304" pitchFamily="18" charset="0"/>
              </a:rPr>
              <a:t>Vật</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nào</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sau</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err="1" smtClean="0">
                <a:solidFill>
                  <a:srgbClr val="FF0000"/>
                </a:solidFill>
                <a:latin typeface="Times New Roman" panose="02020603050405020304" pitchFamily="18" charset="0"/>
                <a:cs typeface="Times New Roman" panose="02020603050405020304" pitchFamily="18" charset="0"/>
              </a:rPr>
              <a:t>đây</a:t>
            </a:r>
            <a:r>
              <a:rPr lang="en-US" altLang="en-US" smtClean="0">
                <a:solidFill>
                  <a:srgbClr val="FF0000"/>
                </a:solidFill>
                <a:latin typeface="Times New Roman" panose="02020603050405020304" pitchFamily="18" charset="0"/>
                <a:cs typeface="Times New Roman" panose="02020603050405020304" pitchFamily="18" charset="0"/>
              </a:rPr>
              <a:t> có cấu tạo từ tế bào?</a:t>
            </a:r>
            <a:endParaRPr lang="en-US" altLang="en-US" dirty="0" smtClean="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vi-VN" altLang="en-US" dirty="0" smtClean="0">
                <a:solidFill>
                  <a:srgbClr val="000000"/>
                </a:solidFill>
                <a:latin typeface="Times New Roman" panose="02020603050405020304" pitchFamily="18" charset="0"/>
                <a:cs typeface="Times New Roman" panose="02020603050405020304" pitchFamily="18" charset="0"/>
              </a:rPr>
              <a:t>A</a:t>
            </a:r>
            <a:r>
              <a:rPr lang="vi-VN" altLang="en-US">
                <a:solidFill>
                  <a:srgbClr val="000000"/>
                </a:solidFill>
                <a:latin typeface="Times New Roman" panose="02020603050405020304" pitchFamily="18" charset="0"/>
                <a:cs typeface="Times New Roman" panose="02020603050405020304" pitchFamily="18" charset="0"/>
              </a:rPr>
              <a:t>. </a:t>
            </a:r>
            <a:r>
              <a:rPr lang="en-US" altLang="en-US" smtClean="0">
                <a:solidFill>
                  <a:srgbClr val="000000"/>
                </a:solidFill>
                <a:latin typeface="Times New Roman" panose="02020603050405020304" pitchFamily="18" charset="0"/>
                <a:cs typeface="Times New Roman" panose="02020603050405020304" pitchFamily="18" charset="0"/>
              </a:rPr>
              <a:t>Xe ô tô</a:t>
            </a:r>
            <a:endParaRPr lang="vi-VN" altLang="en-US" dirty="0">
              <a:solidFill>
                <a:srgbClr val="00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vi-VN" altLang="en-US" dirty="0">
                <a:solidFill>
                  <a:srgbClr val="000000"/>
                </a:solidFill>
                <a:latin typeface="Times New Roman" panose="02020603050405020304" pitchFamily="18" charset="0"/>
                <a:cs typeface="Times New Roman" panose="02020603050405020304" pitchFamily="18" charset="0"/>
              </a:rPr>
              <a:t>B</a:t>
            </a:r>
            <a:r>
              <a:rPr lang="vi-VN" altLang="en-US">
                <a:solidFill>
                  <a:srgbClr val="000000"/>
                </a:solidFill>
                <a:latin typeface="Times New Roman" panose="02020603050405020304" pitchFamily="18" charset="0"/>
                <a:cs typeface="Times New Roman" panose="02020603050405020304" pitchFamily="18" charset="0"/>
              </a:rPr>
              <a:t>. </a:t>
            </a:r>
            <a:r>
              <a:rPr lang="en-US" altLang="en-US" smtClean="0">
                <a:solidFill>
                  <a:srgbClr val="000000"/>
                </a:solidFill>
                <a:latin typeface="Times New Roman" panose="02020603050405020304" pitchFamily="18" charset="0"/>
                <a:cs typeface="Times New Roman" panose="02020603050405020304" pitchFamily="18" charset="0"/>
              </a:rPr>
              <a:t>Ngôi nhà</a:t>
            </a:r>
            <a:endParaRPr lang="vi-VN" altLang="en-US" dirty="0">
              <a:solidFill>
                <a:srgbClr val="00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vi-VN" altLang="en-US" dirty="0">
                <a:solidFill>
                  <a:srgbClr val="000000"/>
                </a:solidFill>
                <a:latin typeface="Times New Roman" panose="02020603050405020304" pitchFamily="18" charset="0"/>
                <a:cs typeface="Times New Roman" panose="02020603050405020304" pitchFamily="18" charset="0"/>
              </a:rPr>
              <a:t>C</a:t>
            </a:r>
            <a:r>
              <a:rPr lang="vi-VN" altLang="en-US">
                <a:solidFill>
                  <a:srgbClr val="000000"/>
                </a:solidFill>
                <a:latin typeface="Times New Roman" panose="02020603050405020304" pitchFamily="18" charset="0"/>
                <a:cs typeface="Times New Roman" panose="02020603050405020304" pitchFamily="18" charset="0"/>
              </a:rPr>
              <a:t>. </a:t>
            </a:r>
            <a:r>
              <a:rPr lang="en-US" altLang="en-US" smtClean="0">
                <a:solidFill>
                  <a:srgbClr val="000000"/>
                </a:solidFill>
                <a:latin typeface="Times New Roman" panose="02020603050405020304" pitchFamily="18" charset="0"/>
                <a:cs typeface="Times New Roman" panose="02020603050405020304" pitchFamily="18" charset="0"/>
              </a:rPr>
              <a:t>Cây cầu</a:t>
            </a:r>
            <a:endParaRPr lang="vi-VN" altLang="en-US" dirty="0">
              <a:solidFill>
                <a:srgbClr val="00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vi-VN" altLang="en-US" dirty="0">
                <a:solidFill>
                  <a:srgbClr val="000000"/>
                </a:solidFill>
                <a:latin typeface="Times New Roman" panose="02020603050405020304" pitchFamily="18" charset="0"/>
                <a:cs typeface="Times New Roman" panose="02020603050405020304" pitchFamily="18" charset="0"/>
              </a:rPr>
              <a:t>D. </a:t>
            </a:r>
            <a:r>
              <a:rPr lang="en-US" altLang="en-US" dirty="0" err="1" smtClean="0">
                <a:solidFill>
                  <a:srgbClr val="000000"/>
                </a:solidFill>
                <a:latin typeface="Times New Roman" panose="02020603050405020304" pitchFamily="18" charset="0"/>
                <a:cs typeface="Times New Roman" panose="02020603050405020304" pitchFamily="18" charset="0"/>
              </a:rPr>
              <a:t>Cây</a:t>
            </a:r>
            <a:r>
              <a:rPr lang="en-US" altLang="en-US" dirty="0" smtClean="0">
                <a:solidFill>
                  <a:srgbClr val="000000"/>
                </a:solidFill>
                <a:latin typeface="Times New Roman" panose="02020603050405020304" pitchFamily="18" charset="0"/>
                <a:cs typeface="Times New Roman" panose="02020603050405020304" pitchFamily="18" charset="0"/>
              </a:rPr>
              <a:t> cam</a:t>
            </a:r>
            <a:endParaRPr lang="vi-VN" altLang="en-US" dirty="0">
              <a:solidFill>
                <a:srgbClr val="000000"/>
              </a:solidFill>
              <a:latin typeface="Times New Roman" panose="02020603050405020304" pitchFamily="18" charset="0"/>
              <a:cs typeface="Times New Roman" panose="02020603050405020304" pitchFamily="18" charset="0"/>
            </a:endParaRPr>
          </a:p>
        </p:txBody>
      </p:sp>
      <p:sp>
        <p:nvSpPr>
          <p:cNvPr id="28676"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6737D56-C9F5-4DB5-8B39-5331F4E0A3F2}" type="slidenum">
              <a:rPr lang="en-US" altLang="en-US" sz="1400"/>
              <a:t>16</a:t>
            </a:fld>
            <a:endParaRPr lang="en-US" altLang="en-US" sz="1400"/>
          </a:p>
        </p:txBody>
      </p:sp>
      <p:sp>
        <p:nvSpPr>
          <p:cNvPr id="7" name="TextBox 6"/>
          <p:cNvSpPr txBox="1"/>
          <p:nvPr/>
        </p:nvSpPr>
        <p:spPr>
          <a:xfrm>
            <a:off x="4725484" y="91828"/>
            <a:ext cx="2706413" cy="707886"/>
          </a:xfrm>
          <a:prstGeom prst="rect">
            <a:avLst/>
          </a:prstGeom>
          <a:noFill/>
        </p:spPr>
        <p:txBody>
          <a:bodyPr wrap="square" rtlCol="0">
            <a:spAutoFit/>
          </a:bodyPr>
          <a:lstStyle/>
          <a:p>
            <a:pPr algn="ctr"/>
            <a:r>
              <a:rPr lang="en-US" sz="4000" b="1" u="sng" dirty="0" err="1" smtClean="0">
                <a:solidFill>
                  <a:srgbClr val="0C60A1"/>
                </a:solidFill>
                <a:latin typeface="Times New Roman" panose="02020603050405020304" pitchFamily="18" charset="0"/>
                <a:ea typeface="Roboto" panose="02000000000000000000" pitchFamily="2" charset="0"/>
                <a:cs typeface="Times New Roman" panose="02020603050405020304" pitchFamily="18" charset="0"/>
              </a:rPr>
              <a:t>Bài</a:t>
            </a:r>
            <a:r>
              <a:rPr lang="en-US" sz="4000" b="1" u="sng" dirty="0" smtClean="0">
                <a:solidFill>
                  <a:srgbClr val="0C60A1"/>
                </a:solidFill>
                <a:latin typeface="Times New Roman" panose="02020603050405020304" pitchFamily="18" charset="0"/>
                <a:ea typeface="Roboto" panose="02000000000000000000" pitchFamily="2" charset="0"/>
                <a:cs typeface="Times New Roman" panose="02020603050405020304" pitchFamily="18" charset="0"/>
              </a:rPr>
              <a:t> </a:t>
            </a:r>
            <a:r>
              <a:rPr lang="en-US" sz="4000" b="1" u="sng" dirty="0" err="1" smtClean="0">
                <a:solidFill>
                  <a:srgbClr val="0C60A1"/>
                </a:solidFill>
                <a:latin typeface="Times New Roman" panose="02020603050405020304" pitchFamily="18" charset="0"/>
                <a:ea typeface="Roboto" panose="02000000000000000000" pitchFamily="2" charset="0"/>
                <a:cs typeface="Times New Roman" panose="02020603050405020304" pitchFamily="18" charset="0"/>
              </a:rPr>
              <a:t>tập</a:t>
            </a:r>
            <a:endParaRPr lang="en-US" sz="4000" b="1" u="sng" dirty="0">
              <a:solidFill>
                <a:srgbClr val="0C60A1"/>
              </a:solidFill>
              <a:latin typeface="Times New Roman" panose="02020603050405020304" pitchFamily="18" charset="0"/>
              <a:ea typeface="Roboto" panose="02000000000000000000" pitchFamily="2" charset="0"/>
              <a:cs typeface="Times New Roman" panose="02020603050405020304" pitchFamily="18" charset="0"/>
            </a:endParaRPr>
          </a:p>
        </p:txBody>
      </p:sp>
    </p:spTree>
    <p:custDataLst>
      <p:tags r:id="rId1"/>
    </p:custDataLst>
  </p:cSld>
  <p:clrMapOvr>
    <a:masterClrMapping/>
  </p:clrMapOvr>
  <p:transition spd="slow" advTm="345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circle(in)">
                                      <p:cBhvr>
                                        <p:cTn id="22" dur="2000"/>
                                        <p:tgtEl>
                                          <p:spTgt spid="2">
                                            <p:txEl>
                                              <p:pRg st="2" end="2"/>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heel(1)">
                                      <p:cBhvr>
                                        <p:cTn id="25" dur="2000"/>
                                        <p:tgtEl>
                                          <p:spTgt spid="2">
                                            <p:txEl>
                                              <p:pRg st="3" end="3"/>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wheel(1)">
                                      <p:cBhvr>
                                        <p:cTn id="28" dur="2000"/>
                                        <p:tgtEl>
                                          <p:spTgt spid="2">
                                            <p:txEl>
                                              <p:pRg st="4" end="4"/>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heel(1)">
                                      <p:cBhvr>
                                        <p:cTn id="31" dur="20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grpId="0" nodeType="clickEffect">
                                  <p:stCondLst>
                                    <p:cond delay="0"/>
                                  </p:stCondLst>
                                  <p:childTnLst>
                                    <p:animMotion origin="layout" path="M 1.25E-6 -3.7037E-7 L 0.10833 -0.00046 " pathEditMode="relative" rAng="0" ptsTypes="AA">
                                      <p:cBhvr>
                                        <p:cTn id="35" dur="2000" fill="hold"/>
                                        <p:tgtEl>
                                          <p:spTgt spid="3"/>
                                        </p:tgtEl>
                                        <p:attrNameLst>
                                          <p:attrName>ppt_x</p:attrName>
                                          <p:attrName>ppt_y</p:attrName>
                                        </p:attrNameLst>
                                      </p:cBhvr>
                                      <p:rCtr x="541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690;p39"/>
          <p:cNvSpPr>
            <a:spLocks noGrp="1"/>
          </p:cNvSpPr>
          <p:nvPr>
            <p:ph type="subTitle" idx="1"/>
          </p:nvPr>
        </p:nvSpPr>
        <p:spPr>
          <a:xfrm>
            <a:off x="3352800" y="38100"/>
            <a:ext cx="4283075" cy="782638"/>
          </a:xfrm>
        </p:spPr>
        <p:txBody>
          <a:bodyPr vert="horz" wrap="square" lIns="121900" tIns="121900" rIns="121900" bIns="121900" anchor="ctr" anchorCtr="0">
            <a:normAutofit lnSpcReduction="10000"/>
          </a:bodyPr>
          <a:lstStyle/>
          <a:p>
            <a:pPr>
              <a:spcBef>
                <a:spcPct val="0"/>
              </a:spcBef>
              <a:buClrTx/>
              <a:buSzTx/>
            </a:pPr>
            <a:r>
              <a:rPr lang="en-US" altLang="en-US" sz="4000" b="1" i="1" kern="1200" dirty="0">
                <a:solidFill>
                  <a:srgbClr val="3AA500"/>
                </a:solidFill>
                <a:latin typeface="Times New Roman" panose="02020603050405020304" pitchFamily="18" charset="0"/>
                <a:ea typeface="Zilla Slab SemiBold"/>
                <a:cs typeface="+mn-cs"/>
                <a:sym typeface="Zilla Slab SemiBold"/>
              </a:rPr>
              <a:t>B</a:t>
            </a:r>
            <a:r>
              <a:rPr lang="en-GB" altLang="en-US" sz="4000" b="1" i="1" kern="1200" dirty="0">
                <a:solidFill>
                  <a:srgbClr val="3AA500"/>
                </a:solidFill>
                <a:latin typeface="Times New Roman" panose="02020603050405020304" pitchFamily="18" charset="0"/>
                <a:ea typeface="Zilla Slab SemiBold"/>
                <a:cs typeface="+mn-cs"/>
                <a:sym typeface="Zilla Slab SemiBold"/>
              </a:rPr>
              <a:t>ài 17: </a:t>
            </a:r>
            <a:r>
              <a:rPr lang="en-GB" altLang="en-US" sz="4000" b="1" kern="1200" dirty="0">
                <a:solidFill>
                  <a:srgbClr val="FF0000"/>
                </a:solidFill>
                <a:latin typeface="Times New Roman" panose="02020603050405020304" pitchFamily="18" charset="0"/>
                <a:ea typeface="Zilla Slab SemiBold"/>
                <a:cs typeface="+mn-cs"/>
                <a:sym typeface="Zilla Slab SemiBold"/>
              </a:rPr>
              <a:t>TẾ BÀO</a:t>
            </a:r>
          </a:p>
        </p:txBody>
      </p:sp>
      <p:sp>
        <p:nvSpPr>
          <p:cNvPr id="11267" name="Google Shape;690;p39"/>
          <p:cNvSpPr txBox="1"/>
          <p:nvPr/>
        </p:nvSpPr>
        <p:spPr bwMode="auto">
          <a:xfrm>
            <a:off x="409575" y="685800"/>
            <a:ext cx="53054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I.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Khái</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quát</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chung</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về</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11268" name="Google Shape;690;p39"/>
          <p:cNvSpPr txBox="1"/>
          <p:nvPr/>
        </p:nvSpPr>
        <p:spPr bwMode="auto">
          <a:xfrm>
            <a:off x="409575" y="1219200"/>
            <a:ext cx="44672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1.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là</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gì</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8" name="Google Shape;690;p39"/>
          <p:cNvSpPr txBox="1"/>
          <p:nvPr/>
        </p:nvSpPr>
        <p:spPr bwMode="auto">
          <a:xfrm>
            <a:off x="400050" y="1752600"/>
            <a:ext cx="85058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2.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kích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th</a:t>
            </a:r>
            <a:r>
              <a:rPr kumimoji="0" lang="vi-VN"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ư</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ớc</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và</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hình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dạng</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của</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90;p39"/>
          <p:cNvSpPr txBox="1"/>
          <p:nvPr/>
        </p:nvSpPr>
        <p:spPr bwMode="auto">
          <a:xfrm>
            <a:off x="31750" y="31750"/>
            <a:ext cx="12128500" cy="633413"/>
          </a:xfrm>
          <a:prstGeom prst="rect">
            <a:avLst/>
          </a:prstGeom>
          <a:solidFill>
            <a:srgbClr val="00B050"/>
          </a:solidFill>
          <a:ln>
            <a:noFill/>
          </a:ln>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hình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dạng</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của</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pic>
        <p:nvPicPr>
          <p:cNvPr id="30723" name="Picture 2" descr="https://tse4.mm.bing.net/th?id=OIP.M_ArMcqAhUuniAzNbu8rAwHaEs&amp;pid=Api&amp;P=0&amp;w=261&amp;h=165"/>
          <p:cNvPicPr>
            <a:picLocks noChangeAspect="1"/>
          </p:cNvPicPr>
          <p:nvPr/>
        </p:nvPicPr>
        <p:blipFill>
          <a:blip r:embed="rId2"/>
          <a:stretch>
            <a:fillRect/>
          </a:stretch>
        </p:blipFill>
        <p:spPr>
          <a:xfrm>
            <a:off x="457200" y="836613"/>
            <a:ext cx="3108325" cy="2592387"/>
          </a:xfrm>
          <a:prstGeom prst="rect">
            <a:avLst/>
          </a:prstGeom>
          <a:noFill/>
          <a:ln w="9525">
            <a:noFill/>
          </a:ln>
        </p:spPr>
      </p:pic>
      <p:pic>
        <p:nvPicPr>
          <p:cNvPr id="47108" name="Picture 4" descr="https://www.chungvisinh.com/wp-content/uploads/2015/01/Ki%E1%BA%BFn-th%E1%BB%A9c-c%C6%A1-b%E1%BA%A3n-v%E1%BB%81-vi-khu%E1%BA%A9n-1024x768.jpg"/>
          <p:cNvPicPr>
            <a:picLocks noChangeAspect="1"/>
          </p:cNvPicPr>
          <p:nvPr/>
        </p:nvPicPr>
        <p:blipFill>
          <a:blip r:embed="rId3"/>
          <a:stretch>
            <a:fillRect/>
          </a:stretch>
        </p:blipFill>
        <p:spPr>
          <a:xfrm>
            <a:off x="4900613" y="836613"/>
            <a:ext cx="2997200" cy="2551112"/>
          </a:xfrm>
          <a:prstGeom prst="rect">
            <a:avLst/>
          </a:prstGeom>
          <a:noFill/>
          <a:ln w="9525">
            <a:noFill/>
          </a:ln>
        </p:spPr>
      </p:pic>
      <p:pic>
        <p:nvPicPr>
          <p:cNvPr id="47110" name="Picture 6" descr="https://d3.violet.vn/uploads/previews/document/0/11/489/SGK%20Sinh%208%20hinh%209.1.jpg.jpg"/>
          <p:cNvPicPr>
            <a:picLocks noChangeAspect="1"/>
          </p:cNvPicPr>
          <p:nvPr/>
        </p:nvPicPr>
        <p:blipFill>
          <a:blip r:embed="rId4"/>
          <a:stretch>
            <a:fillRect/>
          </a:stretch>
        </p:blipFill>
        <p:spPr>
          <a:xfrm>
            <a:off x="436563" y="3660775"/>
            <a:ext cx="3128962" cy="2924175"/>
          </a:xfrm>
          <a:prstGeom prst="rect">
            <a:avLst/>
          </a:prstGeom>
          <a:noFill/>
          <a:ln w="9525">
            <a:noFill/>
          </a:ln>
        </p:spPr>
      </p:pic>
      <p:pic>
        <p:nvPicPr>
          <p:cNvPr id="22" name="Picture 2" descr="9 điều nên biết về tế bào gốc - Y Học Cộng Đồng"/>
          <p:cNvPicPr>
            <a:picLocks noChangeAspect="1"/>
          </p:cNvPicPr>
          <p:nvPr/>
        </p:nvPicPr>
        <p:blipFill>
          <a:blip r:embed="rId5"/>
          <a:srcRect l="61874" t="50060" r="16548" b="13071"/>
          <a:stretch>
            <a:fillRect/>
          </a:stretch>
        </p:blipFill>
        <p:spPr>
          <a:xfrm>
            <a:off x="4846638" y="3746500"/>
            <a:ext cx="3051175" cy="2838450"/>
          </a:xfrm>
          <a:prstGeom prst="rect">
            <a:avLst/>
          </a:prstGeom>
          <a:noFill/>
          <a:ln w="9525">
            <a:noFill/>
          </a:ln>
        </p:spPr>
      </p:pic>
      <p:pic>
        <p:nvPicPr>
          <p:cNvPr id="47112" name="Picture 8" descr="https://haisankieuhung.com/wp-content/uploads/2020/10/trung-ca-hoi-muoi-ngon.jpg"/>
          <p:cNvPicPr>
            <a:picLocks noChangeAspect="1"/>
          </p:cNvPicPr>
          <p:nvPr/>
        </p:nvPicPr>
        <p:blipFill>
          <a:blip r:embed="rId6"/>
          <a:stretch>
            <a:fillRect/>
          </a:stretch>
        </p:blipFill>
        <p:spPr>
          <a:xfrm>
            <a:off x="8915400" y="819150"/>
            <a:ext cx="2843213" cy="2592388"/>
          </a:xfrm>
          <a:prstGeom prst="rect">
            <a:avLst/>
          </a:prstGeom>
          <a:noFill/>
          <a:ln w="9525">
            <a:noFill/>
          </a:ln>
        </p:spPr>
      </p:pic>
      <p:pic>
        <p:nvPicPr>
          <p:cNvPr id="24" name="Picture 10" descr="https://daihocduochanoi.com/wp-content/uploads/2017/07/nam_soi.jpg"/>
          <p:cNvPicPr>
            <a:picLocks noChangeAspect="1"/>
          </p:cNvPicPr>
          <p:nvPr/>
        </p:nvPicPr>
        <p:blipFill>
          <a:blip r:embed="rId7"/>
          <a:srcRect l="18399" t="13062" r="19157" b="18437"/>
          <a:stretch>
            <a:fillRect/>
          </a:stretch>
        </p:blipFill>
        <p:spPr>
          <a:xfrm>
            <a:off x="8945563" y="3746500"/>
            <a:ext cx="2838450" cy="27305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randombar(horizontal)">
                                      <p:cBhvr>
                                        <p:cTn id="7" dur="500"/>
                                        <p:tgtEl>
                                          <p:spTgt spid="307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7108"/>
                                        </p:tgtEl>
                                        <p:attrNameLst>
                                          <p:attrName>style.visibility</p:attrName>
                                        </p:attrNameLst>
                                      </p:cBhvr>
                                      <p:to>
                                        <p:strVal val="visible"/>
                                      </p:to>
                                    </p:set>
                                    <p:animEffect transition="in" filter="randombar(horizontal)">
                                      <p:cBhvr>
                                        <p:cTn id="12" dur="500"/>
                                        <p:tgtEl>
                                          <p:spTgt spid="4710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7112"/>
                                        </p:tgtEl>
                                        <p:attrNameLst>
                                          <p:attrName>style.visibility</p:attrName>
                                        </p:attrNameLst>
                                      </p:cBhvr>
                                      <p:to>
                                        <p:strVal val="visible"/>
                                      </p:to>
                                    </p:set>
                                    <p:animEffect transition="in" filter="randombar(horizontal)">
                                      <p:cBhvr>
                                        <p:cTn id="17" dur="500"/>
                                        <p:tgtEl>
                                          <p:spTgt spid="471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7110"/>
                                        </p:tgtEl>
                                        <p:attrNameLst>
                                          <p:attrName>style.visibility</p:attrName>
                                        </p:attrNameLst>
                                      </p:cBhvr>
                                      <p:to>
                                        <p:strVal val="visible"/>
                                      </p:to>
                                    </p:set>
                                    <p:animEffect transition="in" filter="randombar(horizontal)">
                                      <p:cBhvr>
                                        <p:cTn id="22" dur="500"/>
                                        <p:tgtEl>
                                          <p:spTgt spid="471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909" y="709009"/>
            <a:ext cx="9755909" cy="549275"/>
          </a:xfrm>
        </p:spPr>
        <p:txBody>
          <a:bodyPr>
            <a:normAutofit/>
          </a:bodyPr>
          <a:lstStyle/>
          <a:p>
            <a:pPr marL="457200" indent="-457200">
              <a:buFont typeface="Wingdings" panose="05000000000000000000" pitchFamily="2" charset="2"/>
              <a:buChar char="v"/>
            </a:pPr>
            <a:r>
              <a:rPr lang="en-US" sz="2800" b="1" smtClean="0">
                <a:latin typeface="Times New Roman" panose="02020603050405020304" pitchFamily="18" charset="0"/>
                <a:cs typeface="Times New Roman" panose="02020603050405020304" pitchFamily="18" charset="0"/>
              </a:rPr>
              <a:t>Hình dạng của tế bào</a:t>
            </a:r>
            <a:endParaRPr lang="en-US" sz="2800" b="1">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F71F17DC-36EA-41E7-ADB6-948FCB5C6EF5}" type="slidenum">
              <a:rPr lang="en-US" smtClean="0"/>
              <a:t>19</a:t>
            </a:fld>
            <a:endParaRPr lang="en-US"/>
          </a:p>
        </p:txBody>
      </p:sp>
      <p:pic>
        <p:nvPicPr>
          <p:cNvPr id="4" name="Picture 3"/>
          <p:cNvPicPr>
            <a:picLocks noChangeAspect="1"/>
          </p:cNvPicPr>
          <p:nvPr/>
        </p:nvPicPr>
        <p:blipFill>
          <a:blip r:embed="rId2"/>
          <a:stretch>
            <a:fillRect/>
          </a:stretch>
        </p:blipFill>
        <p:spPr>
          <a:xfrm>
            <a:off x="357909" y="1258284"/>
            <a:ext cx="7049655" cy="5309610"/>
          </a:xfrm>
          <a:prstGeom prst="rect">
            <a:avLst/>
          </a:prstGeom>
        </p:spPr>
      </p:pic>
      <p:sp>
        <p:nvSpPr>
          <p:cNvPr id="5" name="TextBox 4"/>
          <p:cNvSpPr txBox="1"/>
          <p:nvPr/>
        </p:nvSpPr>
        <p:spPr>
          <a:xfrm>
            <a:off x="1" y="32209"/>
            <a:ext cx="12191999" cy="521970"/>
          </a:xfrm>
          <a:prstGeom prst="rect">
            <a:avLst/>
          </a:prstGeom>
          <a:solidFill>
            <a:schemeClr val="accent6">
              <a:lumMod val="20000"/>
              <a:lumOff val="80000"/>
            </a:schemeClr>
          </a:solidFill>
        </p:spPr>
        <p:txBody>
          <a:bodyPr wrap="square" rtlCol="0">
            <a:spAutoFit/>
          </a:bodyPr>
          <a:lstStyle/>
          <a:p>
            <a:pPr algn="ctr"/>
            <a:r>
              <a:rPr lang="en-US" sz="2800" b="1" u="sng" smtClean="0">
                <a:solidFill>
                  <a:srgbClr val="FF0000"/>
                </a:solidFill>
                <a:latin typeface="Times New Roman" panose="02020603050405020304" pitchFamily="18" charset="0"/>
                <a:cs typeface="Times New Roman" panose="02020603050405020304" pitchFamily="18" charset="0"/>
              </a:rPr>
              <a:t> BÀI 17</a:t>
            </a:r>
            <a:r>
              <a:rPr lang="en-US" sz="2800" b="1" smtClean="0">
                <a:solidFill>
                  <a:srgbClr val="FF0000"/>
                </a:solidFill>
                <a:latin typeface="Times New Roman" panose="02020603050405020304" pitchFamily="18" charset="0"/>
                <a:cs typeface="Times New Roman" panose="02020603050405020304" pitchFamily="18" charset="0"/>
              </a:rPr>
              <a:t>: TẾ BÀO </a:t>
            </a:r>
          </a:p>
        </p:txBody>
      </p:sp>
      <p:sp>
        <p:nvSpPr>
          <p:cNvPr id="7" name="TextBox 6"/>
          <p:cNvSpPr txBox="1"/>
          <p:nvPr/>
        </p:nvSpPr>
        <p:spPr>
          <a:xfrm>
            <a:off x="7832436" y="1086575"/>
            <a:ext cx="4045527" cy="5109091"/>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a:t>
            </a:r>
            <a:r>
              <a:rPr lang="en-US" sz="2800">
                <a:latin typeface="Times New Roman" panose="02020603050405020304" pitchFamily="18" charset="0"/>
                <a:cs typeface="Times New Roman" panose="02020603050405020304" pitchFamily="18" charset="0"/>
              </a:rPr>
              <a:t>đĩa lõm 2 mặt (tb hồng cầu</a:t>
            </a:r>
            <a:r>
              <a:rPr lang="en-US" sz="2800" smtClean="0">
                <a:latin typeface="Times New Roman" panose="02020603050405020304" pitchFamily="18" charset="0"/>
                <a:cs typeface="Times New Roman" panose="02020603050405020304" pitchFamily="18" charset="0"/>
              </a:rPr>
              <a:t>)</a:t>
            </a:r>
          </a:p>
          <a:p>
            <a:r>
              <a:rPr lang="en-US" sz="2800" smtClean="0">
                <a:latin typeface="Times New Roman" panose="02020603050405020304" pitchFamily="18" charset="0"/>
                <a:cs typeface="Times New Roman" panose="02020603050405020304" pitchFamily="18" charset="0"/>
              </a:rPr>
              <a:t>- Hình </a:t>
            </a:r>
            <a:r>
              <a:rPr lang="en-US" sz="2800">
                <a:latin typeface="Times New Roman" panose="02020603050405020304" pitchFamily="18" charset="0"/>
                <a:cs typeface="Times New Roman" panose="02020603050405020304" pitchFamily="18" charset="0"/>
              </a:rPr>
              <a:t>thoi (tb cơ người</a:t>
            </a:r>
            <a:r>
              <a:rPr lang="en-US" sz="2800" smtClean="0">
                <a:latin typeface="Times New Roman" panose="02020603050405020304" pitchFamily="18" charset="0"/>
                <a:cs typeface="Times New Roman" panose="02020603050405020304" pitchFamily="18" charset="0"/>
              </a:rPr>
              <a:t>) </a:t>
            </a:r>
          </a:p>
          <a:p>
            <a:r>
              <a:rPr lang="en-US" sz="2800" smtClean="0">
                <a:latin typeface="Times New Roman" panose="02020603050405020304" pitchFamily="18" charset="0"/>
                <a:cs typeface="Times New Roman" panose="02020603050405020304" pitchFamily="18" charset="0"/>
              </a:rPr>
              <a:t>- Hình </a:t>
            </a:r>
            <a:r>
              <a:rPr lang="en-US" sz="2800">
                <a:latin typeface="Times New Roman" panose="02020603050405020304" pitchFamily="18" charset="0"/>
                <a:cs typeface="Times New Roman" panose="02020603050405020304" pitchFamily="18" charset="0"/>
              </a:rPr>
              <a:t>sao (tb thần </a:t>
            </a:r>
            <a:r>
              <a:rPr lang="en-US" sz="2800" smtClean="0">
                <a:latin typeface="Times New Roman" panose="02020603050405020304" pitchFamily="18" charset="0"/>
                <a:cs typeface="Times New Roman" panose="02020603050405020304" pitchFamily="18" charset="0"/>
              </a:rPr>
              <a:t>kinh)</a:t>
            </a:r>
          </a:p>
          <a:p>
            <a:r>
              <a:rPr lang="en-US" sz="2800" smtClean="0">
                <a:latin typeface="Times New Roman" panose="02020603050405020304" pitchFamily="18" charset="0"/>
                <a:cs typeface="Times New Roman" panose="02020603050405020304" pitchFamily="18" charset="0"/>
              </a:rPr>
              <a:t>- Hình </a:t>
            </a:r>
            <a:r>
              <a:rPr lang="en-US" sz="2800">
                <a:latin typeface="Times New Roman" panose="02020603050405020304" pitchFamily="18" charset="0"/>
                <a:cs typeface="Times New Roman" panose="02020603050405020304" pitchFamily="18" charset="0"/>
              </a:rPr>
              <a:t>đa giác (tb biểu bì lá, tb mạch dẫn</a:t>
            </a:r>
            <a:r>
              <a:rPr lang="en-US" sz="2800" smtClean="0">
                <a:latin typeface="Times New Roman" panose="02020603050405020304" pitchFamily="18" charset="0"/>
                <a:cs typeface="Times New Roman" panose="02020603050405020304" pitchFamily="18" charset="0"/>
              </a:rPr>
              <a:t>)</a:t>
            </a:r>
          </a:p>
          <a:p>
            <a:r>
              <a:rPr lang="en-US" sz="2800" smtClean="0">
                <a:latin typeface="Times New Roman" panose="02020603050405020304" pitchFamily="18" charset="0"/>
                <a:cs typeface="Times New Roman" panose="02020603050405020304" pitchFamily="18" charset="0"/>
              </a:rPr>
              <a:t>- Hình cầu (</a:t>
            </a:r>
            <a:r>
              <a:rPr lang="en-US" sz="2800">
                <a:latin typeface="Times New Roman" panose="02020603050405020304" pitchFamily="18" charset="0"/>
                <a:cs typeface="Times New Roman" panose="02020603050405020304" pitchFamily="18" charset="0"/>
              </a:rPr>
              <a:t>tb nhu mô </a:t>
            </a:r>
            <a:r>
              <a:rPr lang="en-US" sz="2800" smtClean="0">
                <a:latin typeface="Times New Roman" panose="02020603050405020304" pitchFamily="18" charset="0"/>
                <a:cs typeface="Times New Roman" panose="02020603050405020304" pitchFamily="18" charset="0"/>
              </a:rPr>
              <a:t>lá)</a:t>
            </a:r>
          </a:p>
          <a:p>
            <a:r>
              <a:rPr lang="en-US" sz="2800" smtClean="0">
                <a:latin typeface="Times New Roman" panose="02020603050405020304" pitchFamily="18" charset="0"/>
                <a:cs typeface="Times New Roman" panose="02020603050405020304" pitchFamily="18" charset="0"/>
              </a:rPr>
              <a:t>- Hình </a:t>
            </a:r>
            <a:r>
              <a:rPr lang="en-US" sz="2800">
                <a:latin typeface="Times New Roman" panose="02020603050405020304" pitchFamily="18" charset="0"/>
                <a:cs typeface="Times New Roman" panose="02020603050405020304" pitchFamily="18" charset="0"/>
              </a:rPr>
              <a:t>trụ (tb vk </a:t>
            </a:r>
            <a:r>
              <a:rPr lang="en-US" sz="2800" smtClean="0">
                <a:latin typeface="Times New Roman" panose="02020603050405020304" pitchFamily="18" charset="0"/>
                <a:cs typeface="Times New Roman" panose="02020603050405020304" pitchFamily="18" charset="0"/>
              </a:rPr>
              <a:t>E.coli)</a:t>
            </a:r>
          </a:p>
          <a:p>
            <a:r>
              <a:rPr lang="en-US" sz="2800" smtClean="0">
                <a:latin typeface="Times New Roman" panose="02020603050405020304" pitchFamily="18" charset="0"/>
                <a:cs typeface="Times New Roman" panose="02020603050405020304" pitchFamily="18" charset="0"/>
              </a:rPr>
              <a:t>- Hình </a:t>
            </a:r>
            <a:r>
              <a:rPr lang="en-US" sz="2800">
                <a:latin typeface="Times New Roman" panose="02020603050405020304" pitchFamily="18" charset="0"/>
                <a:cs typeface="Times New Roman" panose="02020603050405020304" pitchFamily="18" charset="0"/>
              </a:rPr>
              <a:t>thoi nhọn 1 đầu (trùng </a:t>
            </a:r>
            <a:r>
              <a:rPr lang="en-US" sz="2800" smtClean="0">
                <a:latin typeface="Times New Roman" panose="02020603050405020304" pitchFamily="18" charset="0"/>
                <a:cs typeface="Times New Roman" panose="02020603050405020304" pitchFamily="18" charset="0"/>
              </a:rPr>
              <a:t>roi)</a:t>
            </a:r>
          </a:p>
          <a:p>
            <a:r>
              <a:rPr lang="en-US" sz="2800" smtClean="0">
                <a:latin typeface="Times New Roman" panose="02020603050405020304" pitchFamily="18" charset="0"/>
                <a:cs typeface="Times New Roman" panose="02020603050405020304" pitchFamily="18" charset="0"/>
              </a:rPr>
              <a:t>- Hình trứng (</a:t>
            </a:r>
            <a:r>
              <a:rPr lang="en-US" sz="2800">
                <a:latin typeface="Times New Roman" panose="02020603050405020304" pitchFamily="18" charset="0"/>
                <a:cs typeface="Times New Roman" panose="02020603050405020304" pitchFamily="18" charset="0"/>
              </a:rPr>
              <a:t>tb nấm men)</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ircle(in)">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heel(1)">
                                      <p:cBhvr>
                                        <p:cTn id="22" dur="2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heel(1)">
                                      <p:cBhvr>
                                        <p:cTn id="27" dur="2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heel(1)">
                                      <p:cBhvr>
                                        <p:cTn id="32" dur="20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wheel(1)">
                                      <p:cBhvr>
                                        <p:cTn id="37" dur="20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wheel(1)">
                                      <p:cBhvr>
                                        <p:cTn id="42" dur="20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circle(in)">
                                      <p:cBhvr>
                                        <p:cTn id="47"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69660"/>
            <a:ext cx="12191999" cy="583565"/>
          </a:xfrm>
          <a:prstGeom prst="rect">
            <a:avLst/>
          </a:prstGeom>
          <a:solidFill>
            <a:schemeClr val="accent6">
              <a:lumMod val="20000"/>
              <a:lumOff val="80000"/>
            </a:schemeClr>
          </a:solidFill>
        </p:spPr>
        <p:txBody>
          <a:bodyPr wrap="square" rtlCol="0">
            <a:spAutoFit/>
          </a:bodyPr>
          <a:lstStyle/>
          <a:p>
            <a:pPr algn="ctr">
              <a:spcBef>
                <a:spcPct val="0"/>
              </a:spcBef>
              <a:buClrTx/>
              <a:buSzTx/>
            </a:pPr>
            <a:r>
              <a:rPr lang="en-US" altLang="en-US" sz="3200" b="1" i="1" dirty="0">
                <a:solidFill>
                  <a:srgbClr val="3AA500"/>
                </a:solidFill>
                <a:latin typeface="Times New Roman" panose="02020603050405020304" pitchFamily="18" charset="0"/>
                <a:ea typeface="Zilla Slab SemiBold"/>
                <a:sym typeface="Zilla Slab SemiBold"/>
              </a:rPr>
              <a:t>B</a:t>
            </a:r>
            <a:r>
              <a:rPr lang="en-GB" altLang="en-US" sz="3200" b="1" i="1" dirty="0">
                <a:solidFill>
                  <a:srgbClr val="3AA500"/>
                </a:solidFill>
                <a:latin typeface="Times New Roman" panose="02020603050405020304" pitchFamily="18" charset="0"/>
                <a:ea typeface="Zilla Slab SemiBold"/>
                <a:sym typeface="Zilla Slab SemiBold"/>
              </a:rPr>
              <a:t>ài 17: </a:t>
            </a:r>
            <a:r>
              <a:rPr lang="en-GB" altLang="en-US" sz="3200" b="1" dirty="0">
                <a:solidFill>
                  <a:srgbClr val="FF0000"/>
                </a:solidFill>
                <a:latin typeface="Times New Roman" panose="02020603050405020304" pitchFamily="18" charset="0"/>
                <a:ea typeface="Zilla Slab SemiBold"/>
                <a:sym typeface="Zilla Slab SemiBold"/>
              </a:rPr>
              <a:t>TẾ BÀO</a:t>
            </a:r>
            <a:endParaRPr lang="en-US" sz="3200" b="1" smtClean="0">
              <a:solidFill>
                <a:srgbClr val="0070C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a:xfrm>
            <a:off x="9340273" y="6374823"/>
            <a:ext cx="2743200" cy="365125"/>
          </a:xfrm>
        </p:spPr>
        <p:txBody>
          <a:bodyPr/>
          <a:lstStyle/>
          <a:p>
            <a:fld id="{F71F17DC-36EA-41E7-ADB6-948FCB5C6EF5}" type="slidenum">
              <a:rPr lang="en-US" smtClean="0"/>
              <a:t>2</a:t>
            </a:fld>
            <a:endParaRPr lang="en-US"/>
          </a:p>
        </p:txBody>
      </p:sp>
      <p:sp>
        <p:nvSpPr>
          <p:cNvPr id="6" name="TextBox 5"/>
          <p:cNvSpPr txBox="1"/>
          <p:nvPr/>
        </p:nvSpPr>
        <p:spPr>
          <a:xfrm>
            <a:off x="0" y="0"/>
            <a:ext cx="12191999" cy="1569660"/>
          </a:xfrm>
          <a:prstGeom prst="rect">
            <a:avLst/>
          </a:prstGeom>
          <a:solidFill>
            <a:schemeClr val="accent6"/>
          </a:solidFill>
        </p:spPr>
        <p:txBody>
          <a:bodyPr wrap="square" rtlCol="0">
            <a:spAutoFit/>
          </a:bodyPr>
          <a:lstStyle/>
          <a:p>
            <a:pPr algn="ctr"/>
            <a:endParaRPr lang="en-US" sz="3200" b="1" u="sng" smtClean="0">
              <a:solidFill>
                <a:schemeClr val="bg1"/>
              </a:solidFill>
              <a:latin typeface="Times New Roman" panose="02020603050405020304" pitchFamily="18" charset="0"/>
              <a:cs typeface="Times New Roman" panose="02020603050405020304" pitchFamily="18" charset="0"/>
            </a:endParaRPr>
          </a:p>
          <a:p>
            <a:pPr algn="ctr"/>
            <a:r>
              <a:rPr lang="en-US" sz="3200" b="1" u="sng" smtClean="0">
                <a:solidFill>
                  <a:schemeClr val="bg1"/>
                </a:solidFill>
                <a:latin typeface="Times New Roman" panose="02020603050405020304" pitchFamily="18" charset="0"/>
                <a:cs typeface="Times New Roman" panose="02020603050405020304" pitchFamily="18" charset="0"/>
              </a:rPr>
              <a:t>CHỦ ĐỀ 6</a:t>
            </a:r>
            <a:r>
              <a:rPr lang="en-US" sz="3200" b="1" smtClean="0">
                <a:solidFill>
                  <a:schemeClr val="bg1"/>
                </a:solidFill>
                <a:latin typeface="Times New Roman" panose="02020603050405020304" pitchFamily="18" charset="0"/>
                <a:cs typeface="Times New Roman" panose="02020603050405020304" pitchFamily="18" charset="0"/>
              </a:rPr>
              <a:t>: TẾ BÀO – ĐƠN VỊ CƠ BẢN CỦA SỰ SỐNG</a:t>
            </a:r>
          </a:p>
          <a:p>
            <a:pPr algn="ctr"/>
            <a:endParaRPr lang="en-US" sz="3200" b="1" smtClean="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93655" y="2153010"/>
            <a:ext cx="4655106" cy="3491330"/>
          </a:xfrm>
          <a:prstGeom prst="rect">
            <a:avLst/>
          </a:prstGeom>
        </p:spPr>
      </p:pic>
      <p:pic>
        <p:nvPicPr>
          <p:cNvPr id="4" name="Picture 3"/>
          <p:cNvPicPr>
            <a:picLocks noChangeAspect="1"/>
          </p:cNvPicPr>
          <p:nvPr/>
        </p:nvPicPr>
        <p:blipFill>
          <a:blip r:embed="rId3"/>
          <a:stretch>
            <a:fillRect/>
          </a:stretch>
        </p:blipFill>
        <p:spPr>
          <a:xfrm>
            <a:off x="6784975" y="2091055"/>
            <a:ext cx="4857115" cy="3221990"/>
          </a:xfrm>
          <a:prstGeom prst="rect">
            <a:avLst/>
          </a:prstGeom>
        </p:spPr>
      </p:pic>
      <p:pic>
        <p:nvPicPr>
          <p:cNvPr id="7" name="Picture 6"/>
          <p:cNvPicPr>
            <a:picLocks noChangeAspect="1"/>
          </p:cNvPicPr>
          <p:nvPr/>
        </p:nvPicPr>
        <p:blipFill>
          <a:blip r:embed="rId4"/>
          <a:stretch>
            <a:fillRect/>
          </a:stretch>
        </p:blipFill>
        <p:spPr>
          <a:xfrm>
            <a:off x="4144851" y="3768080"/>
            <a:ext cx="4460734" cy="2971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20</a:t>
            </a:fld>
            <a:endParaRPr lang="en-US"/>
          </a:p>
        </p:txBody>
      </p:sp>
      <p:sp>
        <p:nvSpPr>
          <p:cNvPr id="4" name="Cloud 3"/>
          <p:cNvSpPr/>
          <p:nvPr/>
        </p:nvSpPr>
        <p:spPr>
          <a:xfrm>
            <a:off x="1687944" y="4833504"/>
            <a:ext cx="8121074" cy="1887971"/>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Quan sát hình 17.1, 17.2 em hãy nhận xét về hình dạng và kích thước của tế bào.</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0" y="316058"/>
            <a:ext cx="6003635" cy="4255942"/>
          </a:xfrm>
          <a:prstGeom prst="rect">
            <a:avLst/>
          </a:prstGeom>
        </p:spPr>
      </p:pic>
      <p:pic>
        <p:nvPicPr>
          <p:cNvPr id="7" name="Picture 6"/>
          <p:cNvPicPr>
            <a:picLocks noChangeAspect="1"/>
          </p:cNvPicPr>
          <p:nvPr/>
        </p:nvPicPr>
        <p:blipFill>
          <a:blip r:embed="rId3"/>
          <a:stretch>
            <a:fillRect/>
          </a:stretch>
        </p:blipFill>
        <p:spPr>
          <a:xfrm>
            <a:off x="6105236" y="316057"/>
            <a:ext cx="5772728" cy="4348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21</a:t>
            </a:fld>
            <a:endParaRPr lang="en-US"/>
          </a:p>
        </p:txBody>
      </p:sp>
      <p:sp>
        <p:nvSpPr>
          <p:cNvPr id="5" name="Rounded Rectangle 4"/>
          <p:cNvSpPr/>
          <p:nvPr/>
        </p:nvSpPr>
        <p:spPr>
          <a:xfrm>
            <a:off x="370179" y="5680363"/>
            <a:ext cx="8876146" cy="91440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Tế bào có nhiều hình dạng và kích thước khác nhau</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0" y="316058"/>
            <a:ext cx="6179127" cy="4856306"/>
          </a:xfrm>
          <a:prstGeom prst="rect">
            <a:avLst/>
          </a:prstGeom>
        </p:spPr>
      </p:pic>
      <p:pic>
        <p:nvPicPr>
          <p:cNvPr id="7" name="Picture 6"/>
          <p:cNvPicPr>
            <a:picLocks noChangeAspect="1"/>
          </p:cNvPicPr>
          <p:nvPr/>
        </p:nvPicPr>
        <p:blipFill>
          <a:blip r:embed="rId3"/>
          <a:stretch>
            <a:fillRect/>
          </a:stretch>
        </p:blipFill>
        <p:spPr>
          <a:xfrm>
            <a:off x="6003636" y="316056"/>
            <a:ext cx="5874328" cy="485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22</a:t>
            </a:fld>
            <a:endParaRPr lang="en-US"/>
          </a:p>
        </p:txBody>
      </p:sp>
      <p:pic>
        <p:nvPicPr>
          <p:cNvPr id="4" name="Picture 3"/>
          <p:cNvPicPr>
            <a:picLocks noChangeAspect="1"/>
          </p:cNvPicPr>
          <p:nvPr/>
        </p:nvPicPr>
        <p:blipFill>
          <a:blip r:embed="rId2"/>
          <a:stretch>
            <a:fillRect/>
          </a:stretch>
        </p:blipFill>
        <p:spPr>
          <a:xfrm>
            <a:off x="2208067" y="1343555"/>
            <a:ext cx="3162300" cy="3486307"/>
          </a:xfrm>
          <a:prstGeom prst="rect">
            <a:avLst/>
          </a:prstGeom>
        </p:spPr>
      </p:pic>
      <p:pic>
        <p:nvPicPr>
          <p:cNvPr id="5" name="Picture 4"/>
          <p:cNvPicPr>
            <a:picLocks noChangeAspect="1"/>
          </p:cNvPicPr>
          <p:nvPr/>
        </p:nvPicPr>
        <p:blipFill>
          <a:blip r:embed="rId3"/>
          <a:stretch>
            <a:fillRect/>
          </a:stretch>
        </p:blipFill>
        <p:spPr>
          <a:xfrm>
            <a:off x="177366" y="1683426"/>
            <a:ext cx="2133600" cy="2952750"/>
          </a:xfrm>
          <a:prstGeom prst="rect">
            <a:avLst/>
          </a:prstGeom>
        </p:spPr>
      </p:pic>
      <p:pic>
        <p:nvPicPr>
          <p:cNvPr id="6" name="Picture 5"/>
          <p:cNvPicPr>
            <a:picLocks noChangeAspect="1"/>
          </p:cNvPicPr>
          <p:nvPr/>
        </p:nvPicPr>
        <p:blipFill>
          <a:blip r:embed="rId4"/>
          <a:stretch>
            <a:fillRect/>
          </a:stretch>
        </p:blipFill>
        <p:spPr>
          <a:xfrm>
            <a:off x="6242340" y="1285822"/>
            <a:ext cx="2486025" cy="3286125"/>
          </a:xfrm>
          <a:prstGeom prst="rect">
            <a:avLst/>
          </a:prstGeom>
        </p:spPr>
      </p:pic>
      <p:sp>
        <p:nvSpPr>
          <p:cNvPr id="7" name="Down Arrow 6"/>
          <p:cNvSpPr/>
          <p:nvPr/>
        </p:nvSpPr>
        <p:spPr>
          <a:xfrm>
            <a:off x="1054820" y="4571947"/>
            <a:ext cx="378691" cy="6729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29359" y="5280395"/>
            <a:ext cx="1921163"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Bảo vệ</a:t>
            </a:r>
            <a:endParaRPr lang="en-US" sz="2800">
              <a:latin typeface="Times New Roman" panose="02020603050405020304" pitchFamily="18" charset="0"/>
              <a:cs typeface="Times New Roman" panose="02020603050405020304" pitchFamily="18" charset="0"/>
            </a:endParaRPr>
          </a:p>
        </p:txBody>
      </p:sp>
      <p:sp>
        <p:nvSpPr>
          <p:cNvPr id="9" name="TextBox 8"/>
          <p:cNvSpPr txBox="1"/>
          <p:nvPr/>
        </p:nvSpPr>
        <p:spPr>
          <a:xfrm>
            <a:off x="1947429" y="5280395"/>
            <a:ext cx="5103091" cy="954107"/>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Dẫn truyền nước, muối khoáng, chất dinh dưỡng</a:t>
            </a:r>
            <a:endParaRPr lang="en-US" sz="2800">
              <a:latin typeface="Times New Roman" panose="02020603050405020304" pitchFamily="18" charset="0"/>
              <a:cs typeface="Times New Roman" panose="02020603050405020304" pitchFamily="18" charset="0"/>
            </a:endParaRPr>
          </a:p>
        </p:txBody>
      </p:sp>
      <p:sp>
        <p:nvSpPr>
          <p:cNvPr id="10" name="Down Arrow 9"/>
          <p:cNvSpPr/>
          <p:nvPr/>
        </p:nvSpPr>
        <p:spPr>
          <a:xfrm>
            <a:off x="3464212" y="4753326"/>
            <a:ext cx="331933" cy="671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7225577" y="4590396"/>
            <a:ext cx="350982" cy="636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844072" y="5329233"/>
            <a:ext cx="1921163"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Vận động</a:t>
            </a:r>
            <a:endParaRPr lang="en-US" sz="2800">
              <a:latin typeface="Times New Roman" panose="02020603050405020304" pitchFamily="18" charset="0"/>
              <a:cs typeface="Times New Roman" panose="02020603050405020304" pitchFamily="18" charset="0"/>
            </a:endParaRPr>
          </a:p>
        </p:txBody>
      </p:sp>
      <p:sp>
        <p:nvSpPr>
          <p:cNvPr id="13" name="Rectangle 12"/>
          <p:cNvSpPr/>
          <p:nvPr/>
        </p:nvSpPr>
        <p:spPr>
          <a:xfrm>
            <a:off x="1798782" y="235670"/>
            <a:ext cx="8134494" cy="8472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Sự khác nhau về kích thước và hình dạng của tế bào có ý nghĩa gì đối với sinh vật?</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a:off x="1408546" y="112002"/>
            <a:ext cx="381000" cy="390525"/>
          </a:xfrm>
          <a:prstGeom prst="rect">
            <a:avLst/>
          </a:prstGeom>
        </p:spPr>
      </p:pic>
      <p:sp>
        <p:nvSpPr>
          <p:cNvPr id="15" name="Rectangle 14"/>
          <p:cNvSpPr/>
          <p:nvPr/>
        </p:nvSpPr>
        <p:spPr>
          <a:xfrm>
            <a:off x="9193121" y="3007151"/>
            <a:ext cx="2780907" cy="284530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Sự khác nhau về kích thước và hình dạng của tế bào để phù hợp với chức năng mà tế bào đảm nhận</a:t>
            </a:r>
            <a:endParaRPr lang="en-US"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2000"/>
                                        <p:tgtEl>
                                          <p:spTgt spid="11"/>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heel(1)">
                                      <p:cBhvr>
                                        <p:cTn id="43" dur="2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ircle(in)">
                                      <p:cBhvr>
                                        <p:cTn id="5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9" grpId="0"/>
      <p:bldP spid="10" grpId="0" bldLvl="0" animBg="1"/>
      <p:bldP spid="11" grpId="0" bldLvl="0" animBg="1"/>
      <p:bldP spid="12" grpId="0"/>
      <p:bldP spid="13" grpId="0" bldLvl="0" animBg="1"/>
      <p:bldP spid="1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Google Shape;690;p39"/>
          <p:cNvSpPr>
            <a:spLocks noGrp="1"/>
          </p:cNvSpPr>
          <p:nvPr>
            <p:ph type="subTitle" idx="1"/>
          </p:nvPr>
        </p:nvSpPr>
        <p:spPr>
          <a:xfrm>
            <a:off x="3352800" y="38100"/>
            <a:ext cx="4283075" cy="782638"/>
          </a:xfrm>
        </p:spPr>
        <p:txBody>
          <a:bodyPr vert="horz" wrap="square" lIns="121900" tIns="121900" rIns="121900" bIns="121900" anchor="ctr" anchorCtr="0">
            <a:normAutofit lnSpcReduction="10000"/>
          </a:bodyPr>
          <a:lstStyle/>
          <a:p>
            <a:pPr>
              <a:spcBef>
                <a:spcPct val="0"/>
              </a:spcBef>
              <a:buClrTx/>
              <a:buSzTx/>
            </a:pPr>
            <a:r>
              <a:rPr lang="en-US" altLang="en-US" sz="4000" b="1" i="1" kern="1200" dirty="0">
                <a:solidFill>
                  <a:srgbClr val="3AA500"/>
                </a:solidFill>
                <a:latin typeface="Times New Roman" panose="02020603050405020304" pitchFamily="18" charset="0"/>
                <a:ea typeface="Zilla Slab SemiBold"/>
                <a:cs typeface="+mn-cs"/>
                <a:sym typeface="Zilla Slab SemiBold"/>
              </a:rPr>
              <a:t>B</a:t>
            </a:r>
            <a:r>
              <a:rPr lang="en-GB" altLang="en-US" sz="4000" b="1" i="1" kern="1200" dirty="0">
                <a:solidFill>
                  <a:srgbClr val="3AA500"/>
                </a:solidFill>
                <a:latin typeface="Times New Roman" panose="02020603050405020304" pitchFamily="18" charset="0"/>
                <a:ea typeface="Zilla Slab SemiBold"/>
                <a:cs typeface="+mn-cs"/>
                <a:sym typeface="Zilla Slab SemiBold"/>
              </a:rPr>
              <a:t>ài 17: </a:t>
            </a:r>
            <a:r>
              <a:rPr lang="en-GB" altLang="en-US" sz="4000" b="1" kern="1200" dirty="0">
                <a:solidFill>
                  <a:srgbClr val="FF0000"/>
                </a:solidFill>
                <a:latin typeface="Times New Roman" panose="02020603050405020304" pitchFamily="18" charset="0"/>
                <a:ea typeface="Zilla Slab SemiBold"/>
                <a:cs typeface="+mn-cs"/>
                <a:sym typeface="Zilla Slab SemiBold"/>
              </a:rPr>
              <a:t>TẾ BÀO</a:t>
            </a:r>
          </a:p>
        </p:txBody>
      </p:sp>
      <p:sp>
        <p:nvSpPr>
          <p:cNvPr id="11267" name="Google Shape;690;p39"/>
          <p:cNvSpPr txBox="1"/>
          <p:nvPr/>
        </p:nvSpPr>
        <p:spPr bwMode="auto">
          <a:xfrm>
            <a:off x="409575" y="685800"/>
            <a:ext cx="53054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I.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Khái</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quát</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chung</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về</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11268" name="Google Shape;690;p39"/>
          <p:cNvSpPr txBox="1"/>
          <p:nvPr/>
        </p:nvSpPr>
        <p:spPr bwMode="auto">
          <a:xfrm>
            <a:off x="409575" y="1219200"/>
            <a:ext cx="44672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1.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là</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gì</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8" name="Google Shape;690;p39"/>
          <p:cNvSpPr txBox="1"/>
          <p:nvPr/>
        </p:nvSpPr>
        <p:spPr bwMode="auto">
          <a:xfrm>
            <a:off x="400050" y="1752600"/>
            <a:ext cx="85058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2.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kích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th</a:t>
            </a:r>
            <a:r>
              <a:rPr kumimoji="0" lang="vi-VN"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ư</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ớc</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và</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hình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dạng</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của</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6" name="Google Shape;690;p39"/>
          <p:cNvSpPr txBox="1"/>
          <p:nvPr/>
        </p:nvSpPr>
        <p:spPr bwMode="auto">
          <a:xfrm>
            <a:off x="609600" y="3263173"/>
            <a:ext cx="11249024" cy="8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2800" b="1" i="1" u="none" strike="noStrike" kern="1200" cap="none" spc="0" normalizeH="0" baseline="0" noProof="0" dirty="0" err="1">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Kích</a:t>
            </a:r>
            <a:r>
              <a:rPr kumimoji="0" lang="en-US"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2800" b="1" i="1" u="none" strike="noStrike" kern="1200" cap="none" spc="0" normalizeH="0" baseline="0" noProof="0" dirty="0" err="1">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th</a:t>
            </a:r>
            <a:r>
              <a:rPr kumimoji="0" lang="vi-VN"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ư</a:t>
            </a:r>
            <a:r>
              <a:rPr kumimoji="0" lang="en-US" altLang="en-US" sz="2800" b="1" i="1" u="none" strike="noStrike" kern="1200" cap="none" spc="0" normalizeH="0" baseline="0" noProof="0" dirty="0" err="1">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ớc</a:t>
            </a:r>
            <a:r>
              <a:rPr kumimoji="0" lang="en-US"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Tế</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bào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kích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th</a:t>
            </a:r>
            <a:r>
              <a:rPr kumimoji="0" lang="vi-VN"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ư</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ớc</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nhỏ</a:t>
            </a:r>
            <a:r>
              <a:rPr kumimoji="0" lang="vi-VN"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Hầu</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hết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sát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đ</a:t>
            </a:r>
            <a:r>
              <a:rPr kumimoji="0" lang="vi-VN"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ư</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ợc</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bằng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mắt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th</a:t>
            </a:r>
            <a:r>
              <a:rPr kumimoji="0" lang="vi-VN"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ư</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ờng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mà</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phải</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sát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bằng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kính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hiển</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vi.</a:t>
            </a:r>
            <a:endParaRPr kumimoji="0" lang="en-GB" alt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sym typeface="Zilla Slab SemiBold"/>
            </a:endParaRPr>
          </a:p>
        </p:txBody>
      </p:sp>
      <p:pic>
        <p:nvPicPr>
          <p:cNvPr id="27655" name="Picture 2" descr="Cô giáo chim đang giản bài trong bộ ảnh động ppt"/>
          <p:cNvPicPr>
            <a:picLocks noChangeAspect="1"/>
          </p:cNvPicPr>
          <p:nvPr/>
        </p:nvPicPr>
        <p:blipFill>
          <a:blip r:embed="rId3"/>
          <a:stretch>
            <a:fillRect/>
          </a:stretch>
        </p:blipFill>
        <p:spPr>
          <a:xfrm>
            <a:off x="152400" y="2335213"/>
            <a:ext cx="1289050" cy="968375"/>
          </a:xfrm>
          <a:prstGeom prst="rect">
            <a:avLst/>
          </a:prstGeom>
          <a:noFill/>
          <a:ln w="9525">
            <a:noFill/>
          </a:ln>
        </p:spPr>
      </p:pic>
      <p:pic>
        <p:nvPicPr>
          <p:cNvPr id="28682" name="Picture 10" descr="http://static.applife.vn/2012/05/IMG_0078.jpg">
            <a:hlinkClick r:id="rId4" action="ppaction://hlinkfile"/>
          </p:cNvPr>
          <p:cNvPicPr>
            <a:picLocks noChangeAspect="1"/>
          </p:cNvPicPr>
          <p:nvPr/>
        </p:nvPicPr>
        <p:blipFill>
          <a:blip r:embed="rId5"/>
          <a:stretch>
            <a:fillRect/>
          </a:stretch>
        </p:blipFill>
        <p:spPr>
          <a:xfrm>
            <a:off x="4495800" y="4419600"/>
            <a:ext cx="2133600" cy="21336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655"/>
                                        </p:tgtEl>
                                        <p:attrNameLst>
                                          <p:attrName>style.visibility</p:attrName>
                                        </p:attrNameLst>
                                      </p:cBhvr>
                                      <p:to>
                                        <p:strVal val="visible"/>
                                      </p:to>
                                    </p:set>
                                    <p:anim calcmode="lin" valueType="num">
                                      <p:cBhvr>
                                        <p:cTn id="7" dur="500" fill="hold"/>
                                        <p:tgtEl>
                                          <p:spTgt spid="27655"/>
                                        </p:tgtEl>
                                        <p:attrNameLst>
                                          <p:attrName>ppt_w</p:attrName>
                                        </p:attrNameLst>
                                      </p:cBhvr>
                                      <p:tavLst>
                                        <p:tav tm="0">
                                          <p:val>
                                            <p:fltVal val="0"/>
                                          </p:val>
                                        </p:tav>
                                        <p:tav tm="100000">
                                          <p:val>
                                            <p:strVal val="#ppt_w"/>
                                          </p:val>
                                        </p:tav>
                                      </p:tavLst>
                                    </p:anim>
                                    <p:anim calcmode="lin" valueType="num">
                                      <p:cBhvr>
                                        <p:cTn id="8" dur="500" fill="hold"/>
                                        <p:tgtEl>
                                          <p:spTgt spid="2765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iterate type="lt">
                                    <p:tmAbs val="75"/>
                                  </p:iterate>
                                  <p:childTnLst>
                                    <p:set>
                                      <p:cBhvr>
                                        <p:cTn id="11" dur="1" fill="hold">
                                          <p:stCondLst>
                                            <p:cond delay="74"/>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8682"/>
                                        </p:tgtEl>
                                        <p:attrNameLst>
                                          <p:attrName>style.visibility</p:attrName>
                                        </p:attrNameLst>
                                      </p:cBhvr>
                                      <p:to>
                                        <p:strVal val="visible"/>
                                      </p:to>
                                    </p:set>
                                    <p:animEffect transition="in" filter="randombar(horizontal)">
                                      <p:cBhvr>
                                        <p:cTn id="16"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Google Shape;690;p39"/>
          <p:cNvSpPr>
            <a:spLocks noGrp="1"/>
          </p:cNvSpPr>
          <p:nvPr>
            <p:ph type="subTitle" idx="1"/>
          </p:nvPr>
        </p:nvSpPr>
        <p:spPr>
          <a:xfrm>
            <a:off x="3352800" y="38100"/>
            <a:ext cx="4283075" cy="782638"/>
          </a:xfrm>
        </p:spPr>
        <p:txBody>
          <a:bodyPr vert="horz" wrap="square" lIns="121900" tIns="121900" rIns="121900" bIns="121900" anchor="ctr" anchorCtr="0">
            <a:normAutofit lnSpcReduction="10000"/>
          </a:bodyPr>
          <a:lstStyle/>
          <a:p>
            <a:pPr>
              <a:spcBef>
                <a:spcPct val="0"/>
              </a:spcBef>
              <a:buClrTx/>
              <a:buSzTx/>
            </a:pPr>
            <a:r>
              <a:rPr lang="en-US" altLang="en-US" sz="4000" b="1" i="1" kern="1200" dirty="0">
                <a:solidFill>
                  <a:srgbClr val="3AA500"/>
                </a:solidFill>
                <a:latin typeface="Times New Roman" panose="02020603050405020304" pitchFamily="18" charset="0"/>
                <a:ea typeface="Zilla Slab SemiBold"/>
                <a:cs typeface="+mn-cs"/>
                <a:sym typeface="Zilla Slab SemiBold"/>
              </a:rPr>
              <a:t>B</a:t>
            </a:r>
            <a:r>
              <a:rPr lang="en-GB" altLang="en-US" sz="4000" b="1" i="1" kern="1200" dirty="0">
                <a:solidFill>
                  <a:srgbClr val="3AA500"/>
                </a:solidFill>
                <a:latin typeface="Times New Roman" panose="02020603050405020304" pitchFamily="18" charset="0"/>
                <a:ea typeface="Zilla Slab SemiBold"/>
                <a:cs typeface="+mn-cs"/>
                <a:sym typeface="Zilla Slab SemiBold"/>
              </a:rPr>
              <a:t>ài 17: </a:t>
            </a:r>
            <a:r>
              <a:rPr lang="en-GB" altLang="en-US" sz="4000" b="1" kern="1200" dirty="0">
                <a:solidFill>
                  <a:srgbClr val="FF0000"/>
                </a:solidFill>
                <a:latin typeface="Times New Roman" panose="02020603050405020304" pitchFamily="18" charset="0"/>
                <a:ea typeface="Zilla Slab SemiBold"/>
                <a:cs typeface="+mn-cs"/>
                <a:sym typeface="Zilla Slab SemiBold"/>
              </a:rPr>
              <a:t>TẾ BÀO</a:t>
            </a:r>
          </a:p>
        </p:txBody>
      </p:sp>
      <p:sp>
        <p:nvSpPr>
          <p:cNvPr id="11267" name="Google Shape;690;p39"/>
          <p:cNvSpPr txBox="1"/>
          <p:nvPr/>
        </p:nvSpPr>
        <p:spPr bwMode="auto">
          <a:xfrm>
            <a:off x="409575" y="685800"/>
            <a:ext cx="53054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I.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Khái</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quát</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chung</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về</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11268" name="Google Shape;690;p39"/>
          <p:cNvSpPr txBox="1"/>
          <p:nvPr/>
        </p:nvSpPr>
        <p:spPr bwMode="auto">
          <a:xfrm>
            <a:off x="409575" y="1219200"/>
            <a:ext cx="44672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1.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là</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gì</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8" name="Google Shape;690;p39"/>
          <p:cNvSpPr txBox="1"/>
          <p:nvPr/>
        </p:nvSpPr>
        <p:spPr bwMode="auto">
          <a:xfrm>
            <a:off x="400050" y="1752600"/>
            <a:ext cx="85058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2.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kích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th</a:t>
            </a:r>
            <a:r>
              <a:rPr kumimoji="0" lang="vi-VN"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ư</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ớc</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và</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hình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dạng</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của</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6" name="Google Shape;690;p39"/>
          <p:cNvSpPr txBox="1"/>
          <p:nvPr/>
        </p:nvSpPr>
        <p:spPr bwMode="auto">
          <a:xfrm>
            <a:off x="609600" y="3263173"/>
            <a:ext cx="11249024" cy="8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2800" b="1" i="1" u="none" strike="noStrike" kern="1200" cap="none" spc="0" normalizeH="0" baseline="0" noProof="0" dirty="0" err="1">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Kích</a:t>
            </a:r>
            <a:r>
              <a:rPr kumimoji="0" lang="en-US"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2800" b="1" i="1" u="none" strike="noStrike" kern="1200" cap="none" spc="0" normalizeH="0" baseline="0" noProof="0" dirty="0" err="1">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th</a:t>
            </a:r>
            <a:r>
              <a:rPr kumimoji="0" lang="vi-VN"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ư</a:t>
            </a:r>
            <a:r>
              <a:rPr kumimoji="0" lang="en-US" altLang="en-US" sz="2800" b="1" i="1" u="none" strike="noStrike" kern="1200" cap="none" spc="0" normalizeH="0" baseline="0" noProof="0" dirty="0" err="1">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ớc</a:t>
            </a:r>
            <a:r>
              <a:rPr kumimoji="0" lang="en-US"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Tế</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bào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kích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th</a:t>
            </a:r>
            <a:r>
              <a:rPr kumimoji="0" lang="vi-VN"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ư</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ớc</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nhỏ</a:t>
            </a:r>
            <a:r>
              <a:rPr kumimoji="0" lang="vi-VN"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Hầu</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hết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sát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đ</a:t>
            </a:r>
            <a:r>
              <a:rPr kumimoji="0" lang="vi-VN"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ư</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ợc</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bằng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mắt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th</a:t>
            </a:r>
            <a:r>
              <a:rPr kumimoji="0" lang="vi-VN"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ư</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ờng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mà</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phải</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quan</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sát</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bằng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kính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hiển</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vi.</a:t>
            </a:r>
            <a:endParaRPr kumimoji="0" lang="en-GB" alt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sym typeface="Zilla Slab SemiBold"/>
            </a:endParaRPr>
          </a:p>
        </p:txBody>
      </p:sp>
      <p:pic>
        <p:nvPicPr>
          <p:cNvPr id="31751" name="Picture 2" descr="Cô giáo chim đang giản bài trong bộ ảnh động ppt"/>
          <p:cNvPicPr>
            <a:picLocks noChangeAspect="1"/>
          </p:cNvPicPr>
          <p:nvPr/>
        </p:nvPicPr>
        <p:blipFill>
          <a:blip r:embed="rId3"/>
          <a:stretch>
            <a:fillRect/>
          </a:stretch>
        </p:blipFill>
        <p:spPr>
          <a:xfrm>
            <a:off x="152400" y="2335213"/>
            <a:ext cx="1289050" cy="968375"/>
          </a:xfrm>
          <a:prstGeom prst="rect">
            <a:avLst/>
          </a:prstGeom>
          <a:noFill/>
          <a:ln w="9525">
            <a:noFill/>
          </a:ln>
        </p:spPr>
      </p:pic>
      <p:sp>
        <p:nvSpPr>
          <p:cNvPr id="9" name="Google Shape;690;p39"/>
          <p:cNvSpPr txBox="1"/>
          <p:nvPr/>
        </p:nvSpPr>
        <p:spPr bwMode="auto">
          <a:xfrm>
            <a:off x="609600" y="4156728"/>
            <a:ext cx="1124902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2800" b="1" i="1" u="none" strike="noStrike" kern="1200" cap="none" spc="0" normalizeH="0" baseline="0" noProof="0" dirty="0" err="1">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Hình</a:t>
            </a:r>
            <a:r>
              <a:rPr kumimoji="0" lang="en-US"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2800" b="1" i="1" u="none" strike="noStrike" kern="1200" cap="none" spc="0" normalizeH="0" baseline="0" noProof="0" dirty="0" err="1">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dạng</a:t>
            </a:r>
            <a:r>
              <a:rPr kumimoji="0" lang="en-US" altLang="en-US" sz="2800" b="1" i="1" u="none" strike="noStrike" kern="1200" cap="none" spc="0" normalizeH="0" baseline="0" noProof="0" dirty="0">
                <a:ln w="12700">
                  <a:solidFill>
                    <a:srgbClr val="3AA500"/>
                  </a:solidFill>
                </a:ln>
                <a:solidFill>
                  <a:srgbClr val="3AA500"/>
                </a:solidFill>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Tế</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bào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nhiều</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hình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dạng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khác</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nhau</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hình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cầu</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tế</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bào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trứng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hình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đĩa</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tế</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bào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hồng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cầu</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hình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sao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tế</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bào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thần</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kinh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hình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sợi</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tế</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bào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sợi</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nấm</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hình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trụ</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tế</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bào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trùng</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roi</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xanh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hình</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que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tế</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bào</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vi </a:t>
            </a:r>
            <a:r>
              <a:rPr kumimoji="0" lang="en-US" sz="2800" b="1" i="1" u="none" strike="noStrike" kern="1200" cap="none" spc="0" normalizeH="0" baseline="0" noProof="0" dirty="0" err="1">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khuẩn</a:t>
            </a:r>
            <a:r>
              <a:rPr kumimoji="0" 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rPr>
              <a:t> E.coli), ....</a:t>
            </a:r>
            <a:endParaRPr kumimoji="0" lang="en-GB" alt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sym typeface="Zilla Slab Semi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250" autoRev="1" fill="hold">
                                          <p:stCondLst>
                                            <p:cond delay="0"/>
                                          </p:stCondLst>
                                        </p:cTn>
                                        <p:tgtEl>
                                          <p:spTgt spid="9"/>
                                        </p:tgtEl>
                                        <p:attrNameLst>
                                          <p:attrName>ppt_w</p:attrName>
                                        </p:attrNameLst>
                                      </p:cBhvr>
                                    </p:anim>
                                    <p:anim by="(#ppt_w*0.50)" calcmode="lin" valueType="num">
                                      <p:cBhvr>
                                        <p:cTn id="8" dur="250" decel="50000" autoRev="1" fill="hold">
                                          <p:stCondLst>
                                            <p:cond delay="0"/>
                                          </p:stCondLst>
                                        </p:cTn>
                                        <p:tgtEl>
                                          <p:spTgt spid="9"/>
                                        </p:tgtEl>
                                        <p:attrNameLst>
                                          <p:attrName>ppt_x</p:attrName>
                                        </p:attrNameLst>
                                      </p:cBhvr>
                                    </p:anim>
                                    <p:anim from="(-#ppt_h/2)" to="(#ppt_y)" calcmode="lin" valueType="num">
                                      <p:cBhvr>
                                        <p:cTn id="9" dur="500" fill="hold">
                                          <p:stCondLst>
                                            <p:cond delay="0"/>
                                          </p:stCondLst>
                                        </p:cTn>
                                        <p:tgtEl>
                                          <p:spTgt spid="9"/>
                                        </p:tgtEl>
                                        <p:attrNameLst>
                                          <p:attrName>ppt_y</p:attrName>
                                        </p:attrNameLst>
                                      </p:cBhvr>
                                    </p:anim>
                                    <p:animRot by="21600000">
                                      <p:cBhvr>
                                        <p:cTn id="10" dur="5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hape171"/>
          <p:cNvSpPr/>
          <p:nvPr/>
        </p:nvSpPr>
        <p:spPr>
          <a:xfrm>
            <a:off x="4333875" y="-11236325"/>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19" name="shape172"/>
          <p:cNvSpPr/>
          <p:nvPr/>
        </p:nvSpPr>
        <p:spPr>
          <a:xfrm>
            <a:off x="6321425" y="-7418387"/>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20" name="shape173"/>
          <p:cNvSpPr/>
          <p:nvPr/>
        </p:nvSpPr>
        <p:spPr>
          <a:xfrm>
            <a:off x="8315325" y="-3589337"/>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21" name="shape175"/>
          <p:cNvSpPr/>
          <p:nvPr/>
        </p:nvSpPr>
        <p:spPr>
          <a:xfrm>
            <a:off x="3335338" y="-5516562"/>
            <a:ext cx="1447800" cy="2778125"/>
          </a:xfrm>
          <a:custGeom>
            <a:avLst/>
            <a:gdLst>
              <a:gd name="txL" fmla="*/ 0 w 1200800"/>
              <a:gd name="txT" fmla="*/ 0 h 1200800"/>
              <a:gd name="txR" fmla="*/ 1200800 w 1200800"/>
              <a:gd name="txB" fmla="*/ 1200800 h 1200800"/>
            </a:gdLst>
            <a:ahLst/>
            <a:cxnLst>
              <a:cxn ang="0">
                <a:pos x="768412" y="364564573"/>
              </a:cxn>
              <a:cxn ang="0">
                <a:pos x="-118968" y="350559767"/>
              </a:cxn>
              <a:cxn ang="0">
                <a:pos x="-158678" y="37592906"/>
              </a:cxn>
              <a:cxn ang="0">
                <a:pos x="165387" y="250266046"/>
              </a:cxn>
              <a:cxn ang="0">
                <a:pos x="2890774" y="1001167806"/>
              </a:cxn>
              <a:cxn ang="0">
                <a:pos x="2014120" y="1193282611"/>
              </a:cxn>
              <a:cxn ang="0">
                <a:pos x="2614497" y="1040612304"/>
              </a:cxn>
              <a:cxn ang="0">
                <a:pos x="3383437" y="1430472114"/>
              </a:cxn>
              <a:cxn ang="0">
                <a:pos x="3662910" y="1544749400"/>
              </a:cxn>
              <a:cxn ang="0">
                <a:pos x="3010722" y="1516562259"/>
              </a:cxn>
              <a:cxn ang="0">
                <a:pos x="4083582" y="1550452695"/>
              </a:cxn>
              <a:cxn ang="0">
                <a:pos x="4004692" y="1641066302"/>
              </a:cxn>
              <a:cxn ang="0">
                <a:pos x="4002675" y="1692883298"/>
              </a:cxn>
              <a:cxn ang="0">
                <a:pos x="3569525" y="1610838046"/>
              </a:cxn>
              <a:cxn ang="0">
                <a:pos x="3806191" y="1710961806"/>
              </a:cxn>
              <a:cxn ang="0">
                <a:pos x="3725212" y="1537805219"/>
              </a:cxn>
              <a:cxn ang="0">
                <a:pos x="4541534" y="1965426536"/>
              </a:cxn>
              <a:cxn ang="0">
                <a:pos x="4267276" y="1841585597"/>
              </a:cxn>
              <a:cxn ang="0">
                <a:pos x="4767745" y="1973175016"/>
              </a:cxn>
              <a:cxn ang="0">
                <a:pos x="4548161" y="1723533395"/>
              </a:cxn>
              <a:cxn ang="0">
                <a:pos x="4338220" y="1737301204"/>
              </a:cxn>
              <a:cxn ang="0">
                <a:pos x="4157743" y="1893406716"/>
              </a:cxn>
              <a:cxn ang="0">
                <a:pos x="4031426" y="1755330401"/>
              </a:cxn>
              <a:cxn ang="0">
                <a:pos x="4196826" y="1632762188"/>
              </a:cxn>
              <a:cxn ang="0">
                <a:pos x="4485165" y="1627480762"/>
              </a:cxn>
              <a:cxn ang="0">
                <a:pos x="1295275" y="663134530"/>
              </a:cxn>
              <a:cxn ang="0">
                <a:pos x="841033" y="770321341"/>
              </a:cxn>
              <a:cxn ang="0">
                <a:pos x="1041146" y="571628619"/>
              </a:cxn>
              <a:cxn ang="0">
                <a:pos x="578555" y="644609410"/>
              </a:cxn>
              <a:cxn ang="0">
                <a:pos x="1332204" y="600987638"/>
              </a:cxn>
              <a:cxn ang="0">
                <a:pos x="1135516" y="874181095"/>
              </a:cxn>
              <a:cxn ang="0">
                <a:pos x="1375691" y="682612682"/>
              </a:cxn>
              <a:cxn ang="0">
                <a:pos x="1461028" y="988984427"/>
              </a:cxn>
              <a:cxn ang="0">
                <a:pos x="1911313" y="806728882"/>
              </a:cxn>
              <a:cxn ang="0">
                <a:pos x="1752954" y="1091943336"/>
              </a:cxn>
              <a:cxn ang="0">
                <a:pos x="1982069" y="896472643"/>
              </a:cxn>
              <a:cxn ang="0">
                <a:pos x="1390867" y="931101596"/>
              </a:cxn>
              <a:cxn ang="0">
                <a:pos x="1670428" y="741734703"/>
              </a:cxn>
              <a:cxn ang="0">
                <a:pos x="2984551" y="1300581498"/>
              </a:cxn>
              <a:cxn ang="0">
                <a:pos x="2583684" y="1351792461"/>
              </a:cxn>
              <a:cxn ang="0">
                <a:pos x="2448523" y="1304124667"/>
              </a:cxn>
              <a:cxn ang="0">
                <a:pos x="2684446" y="1130746020"/>
              </a:cxn>
              <a:cxn ang="0">
                <a:pos x="3251657" y="1257045951"/>
              </a:cxn>
              <a:cxn ang="0">
                <a:pos x="2841909" y="1476003124"/>
              </a:cxn>
              <a:cxn ang="0">
                <a:pos x="3037419" y="1277564593"/>
              </a:cxn>
              <a:cxn ang="0">
                <a:pos x="4570633" y="2085697090"/>
              </a:cxn>
              <a:cxn ang="0">
                <a:pos x="5254431" y="1963398926"/>
              </a:cxn>
              <a:cxn ang="0">
                <a:pos x="5158056" y="2016601225"/>
              </a:cxn>
              <a:cxn ang="0">
                <a:pos x="162844" y="349653630"/>
              </a:cxn>
              <a:cxn ang="0">
                <a:pos x="-370724" y="251986399"/>
              </a:cxn>
              <a:cxn ang="0">
                <a:pos x="3415406" y="1541270826"/>
              </a:cxn>
              <a:cxn ang="0">
                <a:pos x="3333035" y="1570322115"/>
              </a:cxn>
              <a:cxn ang="0">
                <a:pos x="2232086" y="1175486321"/>
              </a:cxn>
              <a:cxn ang="0">
                <a:pos x="2138628" y="1093299280"/>
              </a:cxn>
              <a:cxn ang="0">
                <a:pos x="4695607" y="1908444786"/>
              </a:cxn>
              <a:cxn ang="0">
                <a:pos x="1948152"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22" name="shape179"/>
          <p:cNvSpPr/>
          <p:nvPr/>
        </p:nvSpPr>
        <p:spPr>
          <a:xfrm>
            <a:off x="350838" y="-3589337"/>
            <a:ext cx="1447800" cy="2778125"/>
          </a:xfrm>
          <a:custGeom>
            <a:avLst/>
            <a:gdLst>
              <a:gd name="txL" fmla="*/ 0 w 1200800"/>
              <a:gd name="txT" fmla="*/ 0 h 1200800"/>
              <a:gd name="txR" fmla="*/ 1200800 w 1200800"/>
              <a:gd name="txB" fmla="*/ 1200800 h 1200800"/>
            </a:gdLst>
            <a:ahLst/>
            <a:cxnLst>
              <a:cxn ang="0">
                <a:pos x="768412" y="364564573"/>
              </a:cxn>
              <a:cxn ang="0">
                <a:pos x="-118968" y="350559767"/>
              </a:cxn>
              <a:cxn ang="0">
                <a:pos x="-158678" y="37592906"/>
              </a:cxn>
              <a:cxn ang="0">
                <a:pos x="165387" y="250266046"/>
              </a:cxn>
              <a:cxn ang="0">
                <a:pos x="2890774" y="1001167806"/>
              </a:cxn>
              <a:cxn ang="0">
                <a:pos x="2014120" y="1193282611"/>
              </a:cxn>
              <a:cxn ang="0">
                <a:pos x="2614497" y="1040612304"/>
              </a:cxn>
              <a:cxn ang="0">
                <a:pos x="3383437" y="1430472114"/>
              </a:cxn>
              <a:cxn ang="0">
                <a:pos x="3662910" y="1544749400"/>
              </a:cxn>
              <a:cxn ang="0">
                <a:pos x="3010722" y="1516562259"/>
              </a:cxn>
              <a:cxn ang="0">
                <a:pos x="4083582" y="1550452695"/>
              </a:cxn>
              <a:cxn ang="0">
                <a:pos x="4004692" y="1641066302"/>
              </a:cxn>
              <a:cxn ang="0">
                <a:pos x="4002675" y="1692883298"/>
              </a:cxn>
              <a:cxn ang="0">
                <a:pos x="3569525" y="1610838046"/>
              </a:cxn>
              <a:cxn ang="0">
                <a:pos x="3806191" y="1710961806"/>
              </a:cxn>
              <a:cxn ang="0">
                <a:pos x="3725212" y="1537805219"/>
              </a:cxn>
              <a:cxn ang="0">
                <a:pos x="4541534" y="1965426536"/>
              </a:cxn>
              <a:cxn ang="0">
                <a:pos x="4267276" y="1841585597"/>
              </a:cxn>
              <a:cxn ang="0">
                <a:pos x="4767745" y="1973175016"/>
              </a:cxn>
              <a:cxn ang="0">
                <a:pos x="4548161" y="1723533395"/>
              </a:cxn>
              <a:cxn ang="0">
                <a:pos x="4338220" y="1737301204"/>
              </a:cxn>
              <a:cxn ang="0">
                <a:pos x="4157743" y="1893406716"/>
              </a:cxn>
              <a:cxn ang="0">
                <a:pos x="4031426" y="1755330401"/>
              </a:cxn>
              <a:cxn ang="0">
                <a:pos x="4196826" y="1632762188"/>
              </a:cxn>
              <a:cxn ang="0">
                <a:pos x="4485165" y="1627480762"/>
              </a:cxn>
              <a:cxn ang="0">
                <a:pos x="1295275" y="663134530"/>
              </a:cxn>
              <a:cxn ang="0">
                <a:pos x="841033" y="770321341"/>
              </a:cxn>
              <a:cxn ang="0">
                <a:pos x="1041146" y="571628619"/>
              </a:cxn>
              <a:cxn ang="0">
                <a:pos x="578555" y="644609410"/>
              </a:cxn>
              <a:cxn ang="0">
                <a:pos x="1332204" y="600987638"/>
              </a:cxn>
              <a:cxn ang="0">
                <a:pos x="1135516" y="874181095"/>
              </a:cxn>
              <a:cxn ang="0">
                <a:pos x="1375691" y="682612682"/>
              </a:cxn>
              <a:cxn ang="0">
                <a:pos x="1461028" y="988984427"/>
              </a:cxn>
              <a:cxn ang="0">
                <a:pos x="1911313" y="806728882"/>
              </a:cxn>
              <a:cxn ang="0">
                <a:pos x="1752954" y="1091943336"/>
              </a:cxn>
              <a:cxn ang="0">
                <a:pos x="1982069" y="896472643"/>
              </a:cxn>
              <a:cxn ang="0">
                <a:pos x="1390867" y="931101596"/>
              </a:cxn>
              <a:cxn ang="0">
                <a:pos x="1670428" y="741734703"/>
              </a:cxn>
              <a:cxn ang="0">
                <a:pos x="2984551" y="1300581498"/>
              </a:cxn>
              <a:cxn ang="0">
                <a:pos x="2583684" y="1351792461"/>
              </a:cxn>
              <a:cxn ang="0">
                <a:pos x="2448523" y="1304124667"/>
              </a:cxn>
              <a:cxn ang="0">
                <a:pos x="2684446" y="1130746020"/>
              </a:cxn>
              <a:cxn ang="0">
                <a:pos x="3251657" y="1257045951"/>
              </a:cxn>
              <a:cxn ang="0">
                <a:pos x="2841909" y="1476003124"/>
              </a:cxn>
              <a:cxn ang="0">
                <a:pos x="3037419" y="1277564593"/>
              </a:cxn>
              <a:cxn ang="0">
                <a:pos x="4570633" y="2085697090"/>
              </a:cxn>
              <a:cxn ang="0">
                <a:pos x="5254431" y="1963398926"/>
              </a:cxn>
              <a:cxn ang="0">
                <a:pos x="5158056" y="2016601225"/>
              </a:cxn>
              <a:cxn ang="0">
                <a:pos x="162844" y="349653630"/>
              </a:cxn>
              <a:cxn ang="0">
                <a:pos x="-370724" y="251986399"/>
              </a:cxn>
              <a:cxn ang="0">
                <a:pos x="3415406" y="1541270826"/>
              </a:cxn>
              <a:cxn ang="0">
                <a:pos x="3333035" y="1570322115"/>
              </a:cxn>
              <a:cxn ang="0">
                <a:pos x="2232086" y="1175486321"/>
              </a:cxn>
              <a:cxn ang="0">
                <a:pos x="2138628" y="1093299280"/>
              </a:cxn>
              <a:cxn ang="0">
                <a:pos x="4695607" y="1908444786"/>
              </a:cxn>
              <a:cxn ang="0">
                <a:pos x="1948152"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23" name="shape182"/>
          <p:cNvSpPr/>
          <p:nvPr/>
        </p:nvSpPr>
        <p:spPr>
          <a:xfrm>
            <a:off x="6327775" y="7888288"/>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24" name="shape185"/>
          <p:cNvSpPr/>
          <p:nvPr/>
        </p:nvSpPr>
        <p:spPr>
          <a:xfrm>
            <a:off x="3335338" y="9802813"/>
            <a:ext cx="1447800" cy="2778125"/>
          </a:xfrm>
          <a:custGeom>
            <a:avLst/>
            <a:gdLst>
              <a:gd name="txL" fmla="*/ 0 w 1200800"/>
              <a:gd name="txT" fmla="*/ 0 h 1200800"/>
              <a:gd name="txR" fmla="*/ 1200800 w 1200800"/>
              <a:gd name="txB" fmla="*/ 1200800 h 1200800"/>
            </a:gdLst>
            <a:ahLst/>
            <a:cxnLst>
              <a:cxn ang="0">
                <a:pos x="768412" y="364564573"/>
              </a:cxn>
              <a:cxn ang="0">
                <a:pos x="-118968" y="350559767"/>
              </a:cxn>
              <a:cxn ang="0">
                <a:pos x="-158678" y="37592906"/>
              </a:cxn>
              <a:cxn ang="0">
                <a:pos x="165387" y="250266046"/>
              </a:cxn>
              <a:cxn ang="0">
                <a:pos x="2890774" y="1001167806"/>
              </a:cxn>
              <a:cxn ang="0">
                <a:pos x="2014120" y="1193282611"/>
              </a:cxn>
              <a:cxn ang="0">
                <a:pos x="2614497" y="1040612304"/>
              </a:cxn>
              <a:cxn ang="0">
                <a:pos x="3383437" y="1430472114"/>
              </a:cxn>
              <a:cxn ang="0">
                <a:pos x="3662910" y="1544749400"/>
              </a:cxn>
              <a:cxn ang="0">
                <a:pos x="3010722" y="1516562259"/>
              </a:cxn>
              <a:cxn ang="0">
                <a:pos x="4083582" y="1550452695"/>
              </a:cxn>
              <a:cxn ang="0">
                <a:pos x="4004692" y="1641066302"/>
              </a:cxn>
              <a:cxn ang="0">
                <a:pos x="4002675" y="1692883298"/>
              </a:cxn>
              <a:cxn ang="0">
                <a:pos x="3569525" y="1610838046"/>
              </a:cxn>
              <a:cxn ang="0">
                <a:pos x="3806191" y="1710961806"/>
              </a:cxn>
              <a:cxn ang="0">
                <a:pos x="3725212" y="1537805219"/>
              </a:cxn>
              <a:cxn ang="0">
                <a:pos x="4541534" y="1965426536"/>
              </a:cxn>
              <a:cxn ang="0">
                <a:pos x="4267276" y="1841585597"/>
              </a:cxn>
              <a:cxn ang="0">
                <a:pos x="4767745" y="1973175016"/>
              </a:cxn>
              <a:cxn ang="0">
                <a:pos x="4548161" y="1723533395"/>
              </a:cxn>
              <a:cxn ang="0">
                <a:pos x="4338220" y="1737301204"/>
              </a:cxn>
              <a:cxn ang="0">
                <a:pos x="4157743" y="1893406716"/>
              </a:cxn>
              <a:cxn ang="0">
                <a:pos x="4031426" y="1755330401"/>
              </a:cxn>
              <a:cxn ang="0">
                <a:pos x="4196826" y="1632762188"/>
              </a:cxn>
              <a:cxn ang="0">
                <a:pos x="4485165" y="1627480762"/>
              </a:cxn>
              <a:cxn ang="0">
                <a:pos x="1295275" y="663134530"/>
              </a:cxn>
              <a:cxn ang="0">
                <a:pos x="841033" y="770321341"/>
              </a:cxn>
              <a:cxn ang="0">
                <a:pos x="1041146" y="571628619"/>
              </a:cxn>
              <a:cxn ang="0">
                <a:pos x="578555" y="644609410"/>
              </a:cxn>
              <a:cxn ang="0">
                <a:pos x="1332204" y="600987638"/>
              </a:cxn>
              <a:cxn ang="0">
                <a:pos x="1135516" y="874181095"/>
              </a:cxn>
              <a:cxn ang="0">
                <a:pos x="1375691" y="682612682"/>
              </a:cxn>
              <a:cxn ang="0">
                <a:pos x="1461028" y="988984427"/>
              </a:cxn>
              <a:cxn ang="0">
                <a:pos x="1911313" y="806728882"/>
              </a:cxn>
              <a:cxn ang="0">
                <a:pos x="1752954" y="1091943336"/>
              </a:cxn>
              <a:cxn ang="0">
                <a:pos x="1982069" y="896472643"/>
              </a:cxn>
              <a:cxn ang="0">
                <a:pos x="1390867" y="931101596"/>
              </a:cxn>
              <a:cxn ang="0">
                <a:pos x="1670428" y="741734703"/>
              </a:cxn>
              <a:cxn ang="0">
                <a:pos x="2984551" y="1300581498"/>
              </a:cxn>
              <a:cxn ang="0">
                <a:pos x="2583684" y="1351792461"/>
              </a:cxn>
              <a:cxn ang="0">
                <a:pos x="2448523" y="1304124667"/>
              </a:cxn>
              <a:cxn ang="0">
                <a:pos x="2684446" y="1130746020"/>
              </a:cxn>
              <a:cxn ang="0">
                <a:pos x="3251657" y="1257045951"/>
              </a:cxn>
              <a:cxn ang="0">
                <a:pos x="2841909" y="1476003124"/>
              </a:cxn>
              <a:cxn ang="0">
                <a:pos x="3037419" y="1277564593"/>
              </a:cxn>
              <a:cxn ang="0">
                <a:pos x="4570633" y="2085697090"/>
              </a:cxn>
              <a:cxn ang="0">
                <a:pos x="5254431" y="1963398926"/>
              </a:cxn>
              <a:cxn ang="0">
                <a:pos x="5158056" y="2016601225"/>
              </a:cxn>
              <a:cxn ang="0">
                <a:pos x="162844" y="349653630"/>
              </a:cxn>
              <a:cxn ang="0">
                <a:pos x="-370724" y="251986399"/>
              </a:cxn>
              <a:cxn ang="0">
                <a:pos x="3415406" y="1541270826"/>
              </a:cxn>
              <a:cxn ang="0">
                <a:pos x="3333035" y="1570322115"/>
              </a:cxn>
              <a:cxn ang="0">
                <a:pos x="2232086" y="1175486321"/>
              </a:cxn>
              <a:cxn ang="0">
                <a:pos x="2138628" y="1093299280"/>
              </a:cxn>
              <a:cxn ang="0">
                <a:pos x="4695607" y="1908444786"/>
              </a:cxn>
              <a:cxn ang="0">
                <a:pos x="1948152"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25" name="shape186"/>
          <p:cNvSpPr/>
          <p:nvPr/>
        </p:nvSpPr>
        <p:spPr>
          <a:xfrm>
            <a:off x="5330825" y="13633450"/>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26" name="shape187"/>
          <p:cNvSpPr/>
          <p:nvPr/>
        </p:nvSpPr>
        <p:spPr>
          <a:xfrm>
            <a:off x="9974263" y="-4176712"/>
            <a:ext cx="1566862" cy="1108075"/>
          </a:xfrm>
          <a:custGeom>
            <a:avLst/>
            <a:gdLst>
              <a:gd name="txL" fmla="*/ 0 w 1299600"/>
              <a:gd name="txT" fmla="*/ 0 h 478800"/>
              <a:gd name="txR" fmla="*/ 1299600 w 1299600"/>
              <a:gd name="txB" fmla="*/ 478800 h 478800"/>
            </a:gdLst>
            <a:ahLst/>
            <a:cxnLst>
              <a:cxn ang="0">
                <a:pos x="0" y="0"/>
              </a:cxn>
              <a:cxn ang="0">
                <a:pos x="6958365" y="0"/>
              </a:cxn>
              <a:cxn ang="0">
                <a:pos x="6958365" y="677320860"/>
              </a:cxn>
              <a:cxn ang="0">
                <a:pos x="6295666" y="911778570"/>
              </a:cxn>
              <a:cxn ang="0">
                <a:pos x="662702" y="911778570"/>
              </a:cxn>
              <a:cxn ang="0">
                <a:pos x="0" y="677320860"/>
              </a:cxn>
              <a:cxn ang="0">
                <a:pos x="0" y="0"/>
              </a:cxn>
            </a:cxnLst>
            <a:rect l="txL" t="txT" r="txR" b="txB"/>
            <a:pathLst>
              <a:path w="1299600" h="478800">
                <a:moveTo>
                  <a:pt x="0" y="0"/>
                </a:moveTo>
                <a:lnTo>
                  <a:pt x="1292760" y="0"/>
                </a:lnTo>
                <a:lnTo>
                  <a:pt x="1292760" y="355680"/>
                </a:lnTo>
                <a:cubicBezTo>
                  <a:pt x="1292760" y="424080"/>
                  <a:pt x="1238040" y="478800"/>
                  <a:pt x="1169640" y="478800"/>
                </a:cubicBezTo>
                <a:lnTo>
                  <a:pt x="123120" y="478800"/>
                </a:lnTo>
                <a:cubicBezTo>
                  <a:pt x="55404" y="478800"/>
                  <a:pt x="8345" y="424080"/>
                  <a:pt x="0" y="355680"/>
                </a:cubicBezTo>
                <a:lnTo>
                  <a:pt x="0" y="0"/>
                </a:lnTo>
                <a:close/>
              </a:path>
            </a:pathLst>
          </a:custGeom>
          <a:solidFill>
            <a:srgbClr val="00AF54">
              <a:alpha val="100000"/>
            </a:srgbClr>
          </a:solidFill>
          <a:ln w="9525">
            <a:noFill/>
          </a:ln>
        </p:spPr>
        <p:txBody>
          <a:bodyPr/>
          <a:lstStyle/>
          <a:p>
            <a:endParaRPr lang="en-US"/>
          </a:p>
        </p:txBody>
      </p:sp>
      <p:sp>
        <p:nvSpPr>
          <p:cNvPr id="34827" name="shape188"/>
          <p:cNvSpPr/>
          <p:nvPr/>
        </p:nvSpPr>
        <p:spPr>
          <a:xfrm>
            <a:off x="10139363" y="-3813175"/>
            <a:ext cx="1282700" cy="422275"/>
          </a:xfrm>
          <a:custGeom>
            <a:avLst/>
            <a:gdLst>
              <a:gd name="txL" fmla="*/ 0 w 1064000"/>
              <a:gd name="txT" fmla="*/ 0 h 182400"/>
              <a:gd name="txR" fmla="*/ 1064000 w 1064000"/>
              <a:gd name="txB" fmla="*/ 182400 h 182400"/>
            </a:gdLst>
            <a:ahLst/>
            <a:cxnLst>
              <a:cxn ang="0">
                <a:pos x="194975" y="265269178"/>
              </a:cxn>
              <a:cxn ang="0">
                <a:pos x="114042" y="277030129"/>
              </a:cxn>
              <a:cxn ang="0">
                <a:pos x="0" y="237827905"/>
              </a:cxn>
              <a:cxn ang="0">
                <a:pos x="0" y="39202224"/>
              </a:cxn>
              <a:cxn ang="0">
                <a:pos x="33107" y="11760951"/>
              </a:cxn>
              <a:cxn ang="0">
                <a:pos x="194975" y="11760951"/>
              </a:cxn>
              <a:cxn ang="0">
                <a:pos x="459852" y="101925714"/>
              </a:cxn>
              <a:cxn ang="0">
                <a:pos x="724728" y="11760951"/>
              </a:cxn>
              <a:cxn ang="0">
                <a:pos x="886590" y="11760951"/>
              </a:cxn>
              <a:cxn ang="0">
                <a:pos x="919702" y="39202224"/>
              </a:cxn>
              <a:cxn ang="0">
                <a:pos x="919702" y="237827905"/>
              </a:cxn>
              <a:cxn ang="0">
                <a:pos x="805661" y="277030129"/>
              </a:cxn>
              <a:cxn ang="0">
                <a:pos x="724728" y="265269178"/>
              </a:cxn>
              <a:cxn ang="0">
                <a:pos x="459852" y="175103818"/>
              </a:cxn>
              <a:cxn ang="0">
                <a:pos x="194975" y="265269178"/>
              </a:cxn>
              <a:cxn ang="0">
                <a:pos x="154512" y="70564539"/>
              </a:cxn>
              <a:cxn ang="0">
                <a:pos x="154512" y="206465675"/>
              </a:cxn>
              <a:cxn ang="0">
                <a:pos x="353167" y="138514583"/>
              </a:cxn>
              <a:cxn ang="0">
                <a:pos x="154512" y="70564539"/>
              </a:cxn>
              <a:cxn ang="0">
                <a:pos x="765188" y="206465675"/>
              </a:cxn>
              <a:cxn ang="0">
                <a:pos x="765188" y="70564539"/>
              </a:cxn>
              <a:cxn ang="0">
                <a:pos x="566539" y="138514583"/>
              </a:cxn>
              <a:cxn ang="0">
                <a:pos x="765188" y="206465675"/>
              </a:cxn>
            </a:cxnLst>
            <a:rect l="txL" t="txT" r="txR" b="txB"/>
            <a:pathLst>
              <a:path w="1064000" h="182400">
                <a:moveTo>
                  <a:pt x="36252" y="138852"/>
                </a:moveTo>
                <a:cubicBezTo>
                  <a:pt x="32148" y="142956"/>
                  <a:pt x="27360" y="145008"/>
                  <a:pt x="21204" y="145008"/>
                </a:cubicBezTo>
                <a:cubicBezTo>
                  <a:pt x="9576" y="145008"/>
                  <a:pt x="0" y="135432"/>
                  <a:pt x="0" y="124488"/>
                </a:cubicBezTo>
                <a:lnTo>
                  <a:pt x="0" y="20520"/>
                </a:lnTo>
                <a:cubicBezTo>
                  <a:pt x="0" y="15048"/>
                  <a:pt x="2052" y="9576"/>
                  <a:pt x="6156" y="6156"/>
                </a:cubicBezTo>
                <a:cubicBezTo>
                  <a:pt x="14364" y="-2052"/>
                  <a:pt x="28044" y="-2052"/>
                  <a:pt x="36252" y="6156"/>
                </a:cubicBezTo>
                <a:lnTo>
                  <a:pt x="85500" y="53352"/>
                </a:lnTo>
                <a:lnTo>
                  <a:pt x="134748" y="6156"/>
                </a:lnTo>
                <a:cubicBezTo>
                  <a:pt x="142956" y="-2052"/>
                  <a:pt x="156636" y="-2052"/>
                  <a:pt x="164844" y="6156"/>
                </a:cubicBezTo>
                <a:cubicBezTo>
                  <a:pt x="168948" y="9576"/>
                  <a:pt x="171000" y="15048"/>
                  <a:pt x="171000" y="20520"/>
                </a:cubicBezTo>
                <a:lnTo>
                  <a:pt x="171000" y="124488"/>
                </a:lnTo>
                <a:cubicBezTo>
                  <a:pt x="171000" y="135432"/>
                  <a:pt x="161424" y="145008"/>
                  <a:pt x="149796" y="145008"/>
                </a:cubicBezTo>
                <a:cubicBezTo>
                  <a:pt x="143640" y="145008"/>
                  <a:pt x="138852" y="142956"/>
                  <a:pt x="134748" y="138852"/>
                </a:cubicBezTo>
                <a:lnTo>
                  <a:pt x="85500" y="91656"/>
                </a:lnTo>
                <a:lnTo>
                  <a:pt x="36252" y="138852"/>
                </a:lnTo>
                <a:close/>
                <a:moveTo>
                  <a:pt x="28728" y="36936"/>
                </a:moveTo>
                <a:lnTo>
                  <a:pt x="28728" y="108072"/>
                </a:lnTo>
                <a:lnTo>
                  <a:pt x="65664" y="72504"/>
                </a:lnTo>
                <a:lnTo>
                  <a:pt x="28728" y="36936"/>
                </a:lnTo>
                <a:close/>
                <a:moveTo>
                  <a:pt x="142272" y="108072"/>
                </a:moveTo>
                <a:lnTo>
                  <a:pt x="142272" y="36936"/>
                </a:lnTo>
                <a:lnTo>
                  <a:pt x="105336" y="72504"/>
                </a:lnTo>
                <a:lnTo>
                  <a:pt x="142272" y="108072"/>
                </a:lnTo>
                <a:close/>
              </a:path>
            </a:pathLst>
          </a:custGeom>
          <a:solidFill>
            <a:srgbClr val="FFFFFF">
              <a:alpha val="50195"/>
            </a:srgbClr>
          </a:solidFill>
          <a:ln w="9525">
            <a:noFill/>
          </a:ln>
        </p:spPr>
        <p:txBody>
          <a:bodyPr/>
          <a:lstStyle/>
          <a:p>
            <a:endParaRPr lang="en-US"/>
          </a:p>
        </p:txBody>
      </p:sp>
      <p:sp>
        <p:nvSpPr>
          <p:cNvPr id="34828" name="shape189"/>
          <p:cNvSpPr/>
          <p:nvPr/>
        </p:nvSpPr>
        <p:spPr>
          <a:xfrm>
            <a:off x="10139363" y="-3813175"/>
            <a:ext cx="1282700" cy="422275"/>
          </a:xfrm>
          <a:custGeom>
            <a:avLst/>
            <a:gdLst>
              <a:gd name="txL" fmla="*/ 0 w 1064000"/>
              <a:gd name="txT" fmla="*/ 0 h 182400"/>
              <a:gd name="txR" fmla="*/ 1064000 w 1064000"/>
              <a:gd name="txB" fmla="*/ 182400 h 182400"/>
            </a:gdLst>
            <a:ahLst/>
            <a:cxnLst>
              <a:cxn ang="0">
                <a:pos x="765188" y="70564539"/>
              </a:cxn>
              <a:cxn ang="0">
                <a:pos x="765188" y="206465675"/>
              </a:cxn>
              <a:cxn ang="0">
                <a:pos x="194975" y="11760951"/>
              </a:cxn>
              <a:cxn ang="0">
                <a:pos x="33107" y="11760951"/>
              </a:cxn>
              <a:cxn ang="0">
                <a:pos x="0" y="39202224"/>
              </a:cxn>
              <a:cxn ang="0">
                <a:pos x="0" y="237827905"/>
              </a:cxn>
              <a:cxn ang="0">
                <a:pos x="114042" y="277030129"/>
              </a:cxn>
              <a:cxn ang="0">
                <a:pos x="194975" y="265269178"/>
              </a:cxn>
              <a:cxn ang="0">
                <a:pos x="323735" y="222146415"/>
              </a:cxn>
              <a:cxn ang="0">
                <a:pos x="323735" y="185557574"/>
              </a:cxn>
              <a:cxn ang="0">
                <a:pos x="213367" y="185557574"/>
              </a:cxn>
              <a:cxn ang="0">
                <a:pos x="154512" y="206465675"/>
              </a:cxn>
              <a:cxn ang="0">
                <a:pos x="154512" y="70564539"/>
              </a:cxn>
              <a:cxn ang="0">
                <a:pos x="724728" y="265269178"/>
              </a:cxn>
              <a:cxn ang="0">
                <a:pos x="805661" y="277030129"/>
              </a:cxn>
              <a:cxn ang="0">
                <a:pos x="919702" y="237827905"/>
              </a:cxn>
              <a:cxn ang="0">
                <a:pos x="919702" y="39202224"/>
              </a:cxn>
              <a:cxn ang="0">
                <a:pos x="886590" y="11760951"/>
              </a:cxn>
              <a:cxn ang="0">
                <a:pos x="724728" y="11760951"/>
              </a:cxn>
              <a:cxn ang="0">
                <a:pos x="595966" y="54883119"/>
              </a:cxn>
              <a:cxn ang="0">
                <a:pos x="595966" y="91471986"/>
              </a:cxn>
              <a:cxn ang="0">
                <a:pos x="706331" y="91471986"/>
              </a:cxn>
              <a:cxn ang="0">
                <a:pos x="765188" y="70564539"/>
              </a:cxn>
            </a:cxnLst>
            <a:rect l="txL" t="txT" r="txR" b="txB"/>
            <a:pathLst>
              <a:path w="1064000" h="182400">
                <a:moveTo>
                  <a:pt x="142272" y="36936"/>
                </a:moveTo>
                <a:lnTo>
                  <a:pt x="142272" y="108072"/>
                </a:lnTo>
                <a:lnTo>
                  <a:pt x="36252" y="6156"/>
                </a:lnTo>
                <a:cubicBezTo>
                  <a:pt x="28044" y="-2052"/>
                  <a:pt x="14364" y="-2052"/>
                  <a:pt x="6156" y="6156"/>
                </a:cubicBezTo>
                <a:cubicBezTo>
                  <a:pt x="2052" y="9576"/>
                  <a:pt x="0" y="15048"/>
                  <a:pt x="0" y="20520"/>
                </a:cubicBezTo>
                <a:lnTo>
                  <a:pt x="0" y="124488"/>
                </a:lnTo>
                <a:cubicBezTo>
                  <a:pt x="0" y="135432"/>
                  <a:pt x="9576" y="145008"/>
                  <a:pt x="21204" y="145008"/>
                </a:cubicBezTo>
                <a:cubicBezTo>
                  <a:pt x="27360" y="145008"/>
                  <a:pt x="32148" y="142956"/>
                  <a:pt x="36252" y="138852"/>
                </a:cubicBezTo>
                <a:lnTo>
                  <a:pt x="60192" y="116280"/>
                </a:lnTo>
                <a:cubicBezTo>
                  <a:pt x="65664" y="110808"/>
                  <a:pt x="65664" y="102600"/>
                  <a:pt x="60192" y="97128"/>
                </a:cubicBezTo>
                <a:cubicBezTo>
                  <a:pt x="54720" y="91656"/>
                  <a:pt x="45144" y="91656"/>
                  <a:pt x="39672" y="97128"/>
                </a:cubicBezTo>
                <a:lnTo>
                  <a:pt x="28728" y="108072"/>
                </a:lnTo>
                <a:lnTo>
                  <a:pt x="28728" y="36936"/>
                </a:lnTo>
                <a:lnTo>
                  <a:pt x="134748" y="138852"/>
                </a:lnTo>
                <a:cubicBezTo>
                  <a:pt x="138852" y="142956"/>
                  <a:pt x="143640" y="145008"/>
                  <a:pt x="149796" y="145008"/>
                </a:cubicBezTo>
                <a:cubicBezTo>
                  <a:pt x="161424" y="145008"/>
                  <a:pt x="171000" y="135432"/>
                  <a:pt x="171000" y="124488"/>
                </a:cubicBezTo>
                <a:lnTo>
                  <a:pt x="171000" y="20520"/>
                </a:lnTo>
                <a:cubicBezTo>
                  <a:pt x="171000" y="15048"/>
                  <a:pt x="168948" y="9576"/>
                  <a:pt x="164844" y="6156"/>
                </a:cubicBezTo>
                <a:cubicBezTo>
                  <a:pt x="156636" y="-2052"/>
                  <a:pt x="142956" y="-2052"/>
                  <a:pt x="134748" y="6156"/>
                </a:cubicBezTo>
                <a:lnTo>
                  <a:pt x="110808" y="28728"/>
                </a:lnTo>
                <a:cubicBezTo>
                  <a:pt x="105336" y="34200"/>
                  <a:pt x="105336" y="42408"/>
                  <a:pt x="110808" y="47880"/>
                </a:cubicBezTo>
                <a:cubicBezTo>
                  <a:pt x="116280" y="53352"/>
                  <a:pt x="125856" y="53352"/>
                  <a:pt x="131328" y="47880"/>
                </a:cubicBezTo>
                <a:lnTo>
                  <a:pt x="142272" y="36936"/>
                </a:lnTo>
                <a:close/>
              </a:path>
            </a:pathLst>
          </a:custGeom>
          <a:solidFill>
            <a:srgbClr val="FFFFFF">
              <a:alpha val="100000"/>
            </a:srgbClr>
          </a:solidFill>
          <a:ln w="9525">
            <a:noFill/>
          </a:ln>
        </p:spPr>
        <p:txBody>
          <a:bodyPr/>
          <a:lstStyle/>
          <a:p>
            <a:endParaRPr lang="en-US"/>
          </a:p>
        </p:txBody>
      </p:sp>
      <p:sp>
        <p:nvSpPr>
          <p:cNvPr id="34829" name="shape190"/>
          <p:cNvSpPr/>
          <p:nvPr/>
        </p:nvSpPr>
        <p:spPr>
          <a:xfrm>
            <a:off x="10139363" y="-3813175"/>
            <a:ext cx="1282700" cy="422275"/>
          </a:xfrm>
          <a:custGeom>
            <a:avLst/>
            <a:gdLst>
              <a:gd name="txL" fmla="*/ 0 w 1064000"/>
              <a:gd name="txT" fmla="*/ 0 h 182400"/>
              <a:gd name="txR" fmla="*/ 1064000 w 1064000"/>
              <a:gd name="txB" fmla="*/ 182400 h 182400"/>
            </a:gdLst>
            <a:ahLst/>
            <a:cxnLst>
              <a:cxn ang="0">
                <a:pos x="1846765" y="223453579"/>
              </a:cxn>
              <a:cxn ang="0">
                <a:pos x="1773188" y="126754655"/>
              </a:cxn>
              <a:cxn ang="0">
                <a:pos x="1589245" y="223453579"/>
              </a:cxn>
              <a:cxn ang="0">
                <a:pos x="1515667" y="126754655"/>
              </a:cxn>
              <a:cxn ang="0">
                <a:pos x="1328048" y="223453579"/>
              </a:cxn>
              <a:cxn ang="0">
                <a:pos x="1250796" y="92778971"/>
              </a:cxn>
              <a:cxn ang="0">
                <a:pos x="1971841" y="10453814"/>
              </a:cxn>
              <a:cxn ang="0">
                <a:pos x="1971841" y="10453814"/>
              </a:cxn>
              <a:cxn ang="0">
                <a:pos x="2012309" y="223453579"/>
              </a:cxn>
              <a:cxn ang="0">
                <a:pos x="1935053" y="77097884"/>
              </a:cxn>
              <a:cxn ang="0">
                <a:pos x="2468484" y="126754655"/>
              </a:cxn>
              <a:cxn ang="0">
                <a:pos x="2391226" y="223453579"/>
              </a:cxn>
              <a:cxn ang="0">
                <a:pos x="2174175" y="101925714"/>
              </a:cxn>
              <a:cxn ang="0">
                <a:pos x="2100601" y="223453579"/>
              </a:cxn>
              <a:cxn ang="0">
                <a:pos x="2538379" y="128061073"/>
              </a:cxn>
              <a:cxn ang="0">
                <a:pos x="2851073" y="0"/>
              </a:cxn>
              <a:cxn ang="0">
                <a:pos x="2873148" y="226066998"/>
              </a:cxn>
              <a:cxn ang="0">
                <a:pos x="2829006" y="98005925"/>
              </a:cxn>
              <a:cxn ang="0">
                <a:pos x="2725999" y="209079037"/>
              </a:cxn>
              <a:cxn ang="0">
                <a:pos x="3428652" y="65337652"/>
              </a:cxn>
              <a:cxn ang="0">
                <a:pos x="3535336" y="229987532"/>
              </a:cxn>
              <a:cxn ang="0">
                <a:pos x="3318288" y="99312352"/>
              </a:cxn>
              <a:cxn ang="0">
                <a:pos x="3277817" y="229987532"/>
              </a:cxn>
              <a:cxn ang="0">
                <a:pos x="3079160" y="95392365"/>
              </a:cxn>
              <a:cxn ang="0">
                <a:pos x="3012949" y="229987532"/>
              </a:cxn>
              <a:cxn ang="0">
                <a:pos x="3171133" y="65337652"/>
              </a:cxn>
              <a:cxn ang="0">
                <a:pos x="4017256" y="128061073"/>
              </a:cxn>
              <a:cxn ang="0">
                <a:pos x="3693523" y="223453579"/>
              </a:cxn>
              <a:cxn ang="0">
                <a:pos x="3840681" y="90165873"/>
              </a:cxn>
              <a:cxn ang="0">
                <a:pos x="3940004" y="201239124"/>
              </a:cxn>
              <a:cxn ang="0">
                <a:pos x="3833321" y="211692599"/>
              </a:cxn>
              <a:cxn ang="0">
                <a:pos x="4263739" y="65337652"/>
              </a:cxn>
              <a:cxn ang="0">
                <a:pos x="4263739" y="90165873"/>
              </a:cxn>
              <a:cxn ang="0">
                <a:pos x="4451358" y="185557574"/>
              </a:cxn>
              <a:cxn ang="0">
                <a:pos x="4157057" y="188170995"/>
              </a:cxn>
              <a:cxn ang="0">
                <a:pos x="4168091" y="154196066"/>
              </a:cxn>
              <a:cxn ang="0">
                <a:pos x="4609546" y="32668199"/>
              </a:cxn>
              <a:cxn ang="0">
                <a:pos x="4760377" y="77097884"/>
              </a:cxn>
              <a:cxn ang="0">
                <a:pos x="4650018" y="201239124"/>
              </a:cxn>
              <a:cxn ang="0">
                <a:pos x="4594829" y="222146415"/>
              </a:cxn>
              <a:cxn ang="0">
                <a:pos x="4462398" y="87552459"/>
              </a:cxn>
              <a:cxn ang="0">
                <a:pos x="4572763" y="32668199"/>
              </a:cxn>
              <a:cxn ang="0">
                <a:pos x="5179763" y="129368236"/>
              </a:cxn>
              <a:cxn ang="0">
                <a:pos x="4870742" y="173797391"/>
              </a:cxn>
              <a:cxn ang="0">
                <a:pos x="5165046" y="202545081"/>
              </a:cxn>
              <a:cxn ang="0">
                <a:pos x="4984784" y="88858388"/>
              </a:cxn>
              <a:cxn ang="0">
                <a:pos x="5481427" y="73178109"/>
              </a:cxn>
              <a:cxn ang="0">
                <a:pos x="5319557" y="223453579"/>
              </a:cxn>
              <a:cxn ang="0">
                <a:pos x="5245980" y="92778971"/>
              </a:cxn>
            </a:cxnLst>
            <a:rect l="txL" t="txT" r="txR" b="txB"/>
            <a:pathLst>
              <a:path w="1064000" h="182400">
                <a:moveTo>
                  <a:pt x="285912" y="40356"/>
                </a:moveTo>
                <a:cubicBezTo>
                  <a:pt x="295488" y="36252"/>
                  <a:pt x="305064" y="34200"/>
                  <a:pt x="313956" y="34200"/>
                </a:cubicBezTo>
                <a:cubicBezTo>
                  <a:pt x="333792" y="34200"/>
                  <a:pt x="343368" y="44460"/>
                  <a:pt x="343368" y="65664"/>
                </a:cubicBezTo>
                <a:lnTo>
                  <a:pt x="343368" y="116964"/>
                </a:lnTo>
                <a:cubicBezTo>
                  <a:pt x="343368" y="119700"/>
                  <a:pt x="342684" y="120384"/>
                  <a:pt x="339948" y="120384"/>
                </a:cubicBezTo>
                <a:lnTo>
                  <a:pt x="333108" y="120384"/>
                </a:lnTo>
                <a:cubicBezTo>
                  <a:pt x="330372" y="120384"/>
                  <a:pt x="329688" y="119700"/>
                  <a:pt x="329688" y="116964"/>
                </a:cubicBezTo>
                <a:lnTo>
                  <a:pt x="329688" y="66348"/>
                </a:lnTo>
                <a:cubicBezTo>
                  <a:pt x="329688" y="53352"/>
                  <a:pt x="323532" y="47196"/>
                  <a:pt x="311904" y="47196"/>
                </a:cubicBezTo>
                <a:cubicBezTo>
                  <a:pt x="305748" y="47196"/>
                  <a:pt x="299592" y="49248"/>
                  <a:pt x="293436" y="51984"/>
                </a:cubicBezTo>
                <a:cubicBezTo>
                  <a:pt x="294804" y="55404"/>
                  <a:pt x="295488" y="59508"/>
                  <a:pt x="295488" y="65664"/>
                </a:cubicBezTo>
                <a:lnTo>
                  <a:pt x="295488" y="116964"/>
                </a:lnTo>
                <a:cubicBezTo>
                  <a:pt x="295488" y="119700"/>
                  <a:pt x="294804" y="120384"/>
                  <a:pt x="292068" y="120384"/>
                </a:cubicBezTo>
                <a:lnTo>
                  <a:pt x="285228" y="120384"/>
                </a:lnTo>
                <a:cubicBezTo>
                  <a:pt x="282492" y="120384"/>
                  <a:pt x="281808" y="119700"/>
                  <a:pt x="281808" y="116964"/>
                </a:cubicBezTo>
                <a:lnTo>
                  <a:pt x="281808" y="66348"/>
                </a:lnTo>
                <a:cubicBezTo>
                  <a:pt x="281808" y="53352"/>
                  <a:pt x="275652" y="47196"/>
                  <a:pt x="263340" y="47196"/>
                </a:cubicBezTo>
                <a:cubicBezTo>
                  <a:pt x="257868" y="47196"/>
                  <a:pt x="253080" y="48564"/>
                  <a:pt x="248292" y="49932"/>
                </a:cubicBezTo>
                <a:cubicBezTo>
                  <a:pt x="247608" y="50616"/>
                  <a:pt x="246924" y="51984"/>
                  <a:pt x="246924" y="53352"/>
                </a:cubicBezTo>
                <a:lnTo>
                  <a:pt x="246924" y="116964"/>
                </a:lnTo>
                <a:cubicBezTo>
                  <a:pt x="246924" y="119700"/>
                  <a:pt x="245556" y="120384"/>
                  <a:pt x="242820" y="120384"/>
                </a:cubicBezTo>
                <a:lnTo>
                  <a:pt x="235980" y="120384"/>
                </a:lnTo>
                <a:cubicBezTo>
                  <a:pt x="233244" y="120384"/>
                  <a:pt x="232560" y="119700"/>
                  <a:pt x="232560" y="116964"/>
                </a:cubicBezTo>
                <a:lnTo>
                  <a:pt x="232560" y="48564"/>
                </a:lnTo>
                <a:cubicBezTo>
                  <a:pt x="232560" y="43776"/>
                  <a:pt x="233928" y="41724"/>
                  <a:pt x="238716" y="39672"/>
                </a:cubicBezTo>
                <a:cubicBezTo>
                  <a:pt x="246924" y="35568"/>
                  <a:pt x="255816" y="34200"/>
                  <a:pt x="265392" y="34200"/>
                </a:cubicBezTo>
                <a:cubicBezTo>
                  <a:pt x="274284" y="34200"/>
                  <a:pt x="280440" y="36252"/>
                  <a:pt x="285912" y="40356"/>
                </a:cubicBezTo>
                <a:close/>
                <a:moveTo>
                  <a:pt x="366624" y="5472"/>
                </a:moveTo>
                <a:cubicBezTo>
                  <a:pt x="373464" y="5472"/>
                  <a:pt x="374832" y="7524"/>
                  <a:pt x="374832" y="13680"/>
                </a:cubicBezTo>
                <a:cubicBezTo>
                  <a:pt x="374832" y="20520"/>
                  <a:pt x="373464" y="22572"/>
                  <a:pt x="367308" y="22572"/>
                </a:cubicBezTo>
                <a:cubicBezTo>
                  <a:pt x="360468" y="22572"/>
                  <a:pt x="359100" y="21204"/>
                  <a:pt x="359100" y="15048"/>
                </a:cubicBezTo>
                <a:cubicBezTo>
                  <a:pt x="359100" y="7524"/>
                  <a:pt x="360468" y="5472"/>
                  <a:pt x="366624" y="5472"/>
                </a:cubicBezTo>
                <a:close/>
                <a:moveTo>
                  <a:pt x="363204" y="36252"/>
                </a:moveTo>
                <a:lnTo>
                  <a:pt x="370044" y="36252"/>
                </a:lnTo>
                <a:cubicBezTo>
                  <a:pt x="373464" y="36252"/>
                  <a:pt x="374148" y="37620"/>
                  <a:pt x="374148" y="40356"/>
                </a:cubicBezTo>
                <a:lnTo>
                  <a:pt x="374148" y="116964"/>
                </a:lnTo>
                <a:cubicBezTo>
                  <a:pt x="374148" y="119700"/>
                  <a:pt x="373464" y="120384"/>
                  <a:pt x="370044" y="120384"/>
                </a:cubicBezTo>
                <a:lnTo>
                  <a:pt x="363204" y="120384"/>
                </a:lnTo>
                <a:cubicBezTo>
                  <a:pt x="360468" y="120384"/>
                  <a:pt x="359784" y="119700"/>
                  <a:pt x="359784" y="116964"/>
                </a:cubicBezTo>
                <a:lnTo>
                  <a:pt x="359784" y="40356"/>
                </a:lnTo>
                <a:cubicBezTo>
                  <a:pt x="359784" y="37620"/>
                  <a:pt x="360468" y="36252"/>
                  <a:pt x="363204" y="36252"/>
                </a:cubicBezTo>
                <a:close/>
                <a:moveTo>
                  <a:pt x="396036" y="39672"/>
                </a:moveTo>
                <a:cubicBezTo>
                  <a:pt x="404928" y="35568"/>
                  <a:pt x="415188" y="34200"/>
                  <a:pt x="426816" y="34200"/>
                </a:cubicBezTo>
                <a:cubicBezTo>
                  <a:pt x="448020" y="34200"/>
                  <a:pt x="458964" y="45144"/>
                  <a:pt x="458964" y="66348"/>
                </a:cubicBezTo>
                <a:lnTo>
                  <a:pt x="458964" y="116964"/>
                </a:lnTo>
                <a:cubicBezTo>
                  <a:pt x="458964" y="119700"/>
                  <a:pt x="457596" y="120384"/>
                  <a:pt x="454860" y="120384"/>
                </a:cubicBezTo>
                <a:lnTo>
                  <a:pt x="448020" y="120384"/>
                </a:lnTo>
                <a:cubicBezTo>
                  <a:pt x="445284" y="120384"/>
                  <a:pt x="444600" y="119700"/>
                  <a:pt x="444600" y="116964"/>
                </a:cubicBezTo>
                <a:lnTo>
                  <a:pt x="444600" y="67032"/>
                </a:lnTo>
                <a:cubicBezTo>
                  <a:pt x="444600" y="54036"/>
                  <a:pt x="437760" y="47196"/>
                  <a:pt x="424764" y="47196"/>
                </a:cubicBezTo>
                <a:cubicBezTo>
                  <a:pt x="418608" y="47196"/>
                  <a:pt x="412452" y="48564"/>
                  <a:pt x="406296" y="50616"/>
                </a:cubicBezTo>
                <a:cubicBezTo>
                  <a:pt x="404928" y="50616"/>
                  <a:pt x="404244" y="51984"/>
                  <a:pt x="404244" y="53352"/>
                </a:cubicBezTo>
                <a:lnTo>
                  <a:pt x="404244" y="116964"/>
                </a:lnTo>
                <a:cubicBezTo>
                  <a:pt x="404244" y="119700"/>
                  <a:pt x="403560" y="120384"/>
                  <a:pt x="400824" y="120384"/>
                </a:cubicBezTo>
                <a:lnTo>
                  <a:pt x="393984" y="120384"/>
                </a:lnTo>
                <a:cubicBezTo>
                  <a:pt x="391248" y="120384"/>
                  <a:pt x="390564" y="119700"/>
                  <a:pt x="390564" y="116964"/>
                </a:cubicBezTo>
                <a:lnTo>
                  <a:pt x="390564" y="48564"/>
                </a:lnTo>
                <a:cubicBezTo>
                  <a:pt x="390564" y="43776"/>
                  <a:pt x="391248" y="41724"/>
                  <a:pt x="396036" y="39672"/>
                </a:cubicBezTo>
                <a:close/>
                <a:moveTo>
                  <a:pt x="471960" y="90288"/>
                </a:moveTo>
                <a:lnTo>
                  <a:pt x="471960" y="67032"/>
                </a:lnTo>
                <a:cubicBezTo>
                  <a:pt x="471960" y="45828"/>
                  <a:pt x="482904" y="34200"/>
                  <a:pt x="504108" y="34200"/>
                </a:cubicBezTo>
                <a:cubicBezTo>
                  <a:pt x="510264" y="34200"/>
                  <a:pt x="517788" y="34884"/>
                  <a:pt x="525996" y="37620"/>
                </a:cubicBezTo>
                <a:lnTo>
                  <a:pt x="525996" y="4104"/>
                </a:lnTo>
                <a:cubicBezTo>
                  <a:pt x="525996" y="684"/>
                  <a:pt x="527364" y="0"/>
                  <a:pt x="530100" y="0"/>
                </a:cubicBezTo>
                <a:lnTo>
                  <a:pt x="536940" y="0"/>
                </a:lnTo>
                <a:cubicBezTo>
                  <a:pt x="539676" y="0"/>
                  <a:pt x="540360" y="1368"/>
                  <a:pt x="540360" y="4104"/>
                </a:cubicBezTo>
                <a:lnTo>
                  <a:pt x="540360" y="108756"/>
                </a:lnTo>
                <a:cubicBezTo>
                  <a:pt x="540360" y="114228"/>
                  <a:pt x="538992" y="116280"/>
                  <a:pt x="534204" y="118332"/>
                </a:cubicBezTo>
                <a:cubicBezTo>
                  <a:pt x="525996" y="121752"/>
                  <a:pt x="516420" y="123120"/>
                  <a:pt x="506160" y="123120"/>
                </a:cubicBezTo>
                <a:cubicBezTo>
                  <a:pt x="483588" y="123120"/>
                  <a:pt x="471960" y="112176"/>
                  <a:pt x="471960" y="90288"/>
                </a:cubicBezTo>
                <a:close/>
                <a:moveTo>
                  <a:pt x="525996" y="103968"/>
                </a:moveTo>
                <a:lnTo>
                  <a:pt x="525996" y="51300"/>
                </a:lnTo>
                <a:cubicBezTo>
                  <a:pt x="518472" y="48564"/>
                  <a:pt x="512316" y="47196"/>
                  <a:pt x="506844" y="47196"/>
                </a:cubicBezTo>
                <a:cubicBezTo>
                  <a:pt x="493164" y="47196"/>
                  <a:pt x="486324" y="54036"/>
                  <a:pt x="486324" y="67716"/>
                </a:cubicBezTo>
                <a:lnTo>
                  <a:pt x="486324" y="89604"/>
                </a:lnTo>
                <a:cubicBezTo>
                  <a:pt x="486324" y="103284"/>
                  <a:pt x="493164" y="109440"/>
                  <a:pt x="506844" y="109440"/>
                </a:cubicBezTo>
                <a:cubicBezTo>
                  <a:pt x="513684" y="109440"/>
                  <a:pt x="519156" y="108756"/>
                  <a:pt x="523944" y="107388"/>
                </a:cubicBezTo>
                <a:cubicBezTo>
                  <a:pt x="525312" y="106704"/>
                  <a:pt x="525996" y="105336"/>
                  <a:pt x="525996" y="103968"/>
                </a:cubicBezTo>
                <a:close/>
                <a:moveTo>
                  <a:pt x="609444" y="40356"/>
                </a:moveTo>
                <a:cubicBezTo>
                  <a:pt x="619704" y="36252"/>
                  <a:pt x="628596" y="34200"/>
                  <a:pt x="637488" y="34200"/>
                </a:cubicBezTo>
                <a:cubicBezTo>
                  <a:pt x="658008" y="34200"/>
                  <a:pt x="667584" y="44460"/>
                  <a:pt x="667584" y="65664"/>
                </a:cubicBezTo>
                <a:lnTo>
                  <a:pt x="667584" y="116964"/>
                </a:lnTo>
                <a:cubicBezTo>
                  <a:pt x="667584" y="119700"/>
                  <a:pt x="666900" y="120384"/>
                  <a:pt x="664164" y="120384"/>
                </a:cubicBezTo>
                <a:lnTo>
                  <a:pt x="657324" y="120384"/>
                </a:lnTo>
                <a:cubicBezTo>
                  <a:pt x="654588" y="120384"/>
                  <a:pt x="653904" y="119700"/>
                  <a:pt x="653904" y="116964"/>
                </a:cubicBezTo>
                <a:lnTo>
                  <a:pt x="653904" y="66348"/>
                </a:lnTo>
                <a:cubicBezTo>
                  <a:pt x="653904" y="53352"/>
                  <a:pt x="647748" y="47196"/>
                  <a:pt x="636120" y="47196"/>
                </a:cubicBezTo>
                <a:cubicBezTo>
                  <a:pt x="629964" y="47196"/>
                  <a:pt x="623808" y="49248"/>
                  <a:pt x="616968" y="51984"/>
                </a:cubicBezTo>
                <a:cubicBezTo>
                  <a:pt x="619020" y="55404"/>
                  <a:pt x="619704" y="59508"/>
                  <a:pt x="619704" y="65664"/>
                </a:cubicBezTo>
                <a:lnTo>
                  <a:pt x="619704" y="116964"/>
                </a:lnTo>
                <a:cubicBezTo>
                  <a:pt x="619704" y="119700"/>
                  <a:pt x="618336" y="120384"/>
                  <a:pt x="616284" y="120384"/>
                </a:cubicBezTo>
                <a:lnTo>
                  <a:pt x="609444" y="120384"/>
                </a:lnTo>
                <a:cubicBezTo>
                  <a:pt x="606024" y="120384"/>
                  <a:pt x="605340" y="119700"/>
                  <a:pt x="605340" y="116964"/>
                </a:cubicBezTo>
                <a:lnTo>
                  <a:pt x="605340" y="66348"/>
                </a:lnTo>
                <a:cubicBezTo>
                  <a:pt x="605340" y="53352"/>
                  <a:pt x="599184" y="47196"/>
                  <a:pt x="587556" y="47196"/>
                </a:cubicBezTo>
                <a:cubicBezTo>
                  <a:pt x="582084" y="47196"/>
                  <a:pt x="577296" y="48564"/>
                  <a:pt x="572508" y="49932"/>
                </a:cubicBezTo>
                <a:cubicBezTo>
                  <a:pt x="571140" y="50616"/>
                  <a:pt x="570456" y="51984"/>
                  <a:pt x="570456" y="53352"/>
                </a:cubicBezTo>
                <a:lnTo>
                  <a:pt x="570456" y="116964"/>
                </a:lnTo>
                <a:cubicBezTo>
                  <a:pt x="570456" y="119700"/>
                  <a:pt x="569772" y="120384"/>
                  <a:pt x="567036" y="120384"/>
                </a:cubicBezTo>
                <a:lnTo>
                  <a:pt x="560196" y="120384"/>
                </a:lnTo>
                <a:cubicBezTo>
                  <a:pt x="557460" y="120384"/>
                  <a:pt x="556776" y="119700"/>
                  <a:pt x="556776" y="116964"/>
                </a:cubicBezTo>
                <a:lnTo>
                  <a:pt x="556776" y="48564"/>
                </a:lnTo>
                <a:cubicBezTo>
                  <a:pt x="556776" y="43776"/>
                  <a:pt x="557460" y="41724"/>
                  <a:pt x="562932" y="39672"/>
                </a:cubicBezTo>
                <a:cubicBezTo>
                  <a:pt x="570456" y="35568"/>
                  <a:pt x="579348" y="34200"/>
                  <a:pt x="589608" y="34200"/>
                </a:cubicBezTo>
                <a:cubicBezTo>
                  <a:pt x="597816" y="34200"/>
                  <a:pt x="604656" y="36252"/>
                  <a:pt x="609444" y="40356"/>
                </a:cubicBezTo>
                <a:close/>
                <a:moveTo>
                  <a:pt x="681948" y="51300"/>
                </a:moveTo>
                <a:cubicBezTo>
                  <a:pt x="688104" y="39672"/>
                  <a:pt x="698364" y="34200"/>
                  <a:pt x="714096" y="34200"/>
                </a:cubicBezTo>
                <a:cubicBezTo>
                  <a:pt x="738036" y="34200"/>
                  <a:pt x="746928" y="46512"/>
                  <a:pt x="746928" y="67032"/>
                </a:cubicBezTo>
                <a:lnTo>
                  <a:pt x="746928" y="109440"/>
                </a:lnTo>
                <a:cubicBezTo>
                  <a:pt x="746928" y="115596"/>
                  <a:pt x="745560" y="116964"/>
                  <a:pt x="741456" y="119016"/>
                </a:cubicBezTo>
                <a:cubicBezTo>
                  <a:pt x="735300" y="121752"/>
                  <a:pt x="725724" y="123120"/>
                  <a:pt x="714096" y="123120"/>
                </a:cubicBezTo>
                <a:cubicBezTo>
                  <a:pt x="701100" y="123120"/>
                  <a:pt x="691524" y="121068"/>
                  <a:pt x="686736" y="116964"/>
                </a:cubicBezTo>
                <a:cubicBezTo>
                  <a:pt x="681948" y="112860"/>
                  <a:pt x="679212" y="106020"/>
                  <a:pt x="679212" y="97128"/>
                </a:cubicBezTo>
                <a:cubicBezTo>
                  <a:pt x="679212" y="77976"/>
                  <a:pt x="689472" y="71820"/>
                  <a:pt x="714780" y="71820"/>
                </a:cubicBezTo>
                <a:cubicBezTo>
                  <a:pt x="720252" y="71820"/>
                  <a:pt x="726408" y="71820"/>
                  <a:pt x="732564" y="72504"/>
                </a:cubicBezTo>
                <a:cubicBezTo>
                  <a:pt x="732564" y="54036"/>
                  <a:pt x="727776" y="47196"/>
                  <a:pt x="714096" y="47196"/>
                </a:cubicBezTo>
                <a:cubicBezTo>
                  <a:pt x="704520" y="47196"/>
                  <a:pt x="698364" y="50616"/>
                  <a:pt x="694260" y="56772"/>
                </a:cubicBezTo>
                <a:cubicBezTo>
                  <a:pt x="692208" y="59508"/>
                  <a:pt x="692208" y="60192"/>
                  <a:pt x="688788" y="58824"/>
                </a:cubicBezTo>
                <a:cubicBezTo>
                  <a:pt x="681264" y="55404"/>
                  <a:pt x="680580" y="54036"/>
                  <a:pt x="681948" y="51300"/>
                </a:cubicBezTo>
                <a:close/>
                <a:moveTo>
                  <a:pt x="732564" y="105336"/>
                </a:moveTo>
                <a:lnTo>
                  <a:pt x="732564" y="84816"/>
                </a:lnTo>
                <a:cubicBezTo>
                  <a:pt x="724356" y="84132"/>
                  <a:pt x="717516" y="83448"/>
                  <a:pt x="713412" y="83448"/>
                </a:cubicBezTo>
                <a:cubicBezTo>
                  <a:pt x="698364" y="83448"/>
                  <a:pt x="693576" y="87552"/>
                  <a:pt x="693576" y="97128"/>
                </a:cubicBezTo>
                <a:cubicBezTo>
                  <a:pt x="693576" y="106704"/>
                  <a:pt x="698364" y="110808"/>
                  <a:pt x="712728" y="110808"/>
                </a:cubicBezTo>
                <a:cubicBezTo>
                  <a:pt x="720936" y="110808"/>
                  <a:pt x="727092" y="110124"/>
                  <a:pt x="730512" y="108756"/>
                </a:cubicBezTo>
                <a:cubicBezTo>
                  <a:pt x="731880" y="108072"/>
                  <a:pt x="732564" y="107388"/>
                  <a:pt x="732564" y="105336"/>
                </a:cubicBezTo>
                <a:close/>
                <a:moveTo>
                  <a:pt x="760608" y="59508"/>
                </a:moveTo>
                <a:cubicBezTo>
                  <a:pt x="760608" y="43776"/>
                  <a:pt x="771552" y="34200"/>
                  <a:pt x="792756" y="34200"/>
                </a:cubicBezTo>
                <a:cubicBezTo>
                  <a:pt x="809172" y="34200"/>
                  <a:pt x="820116" y="39672"/>
                  <a:pt x="825588" y="51984"/>
                </a:cubicBezTo>
                <a:cubicBezTo>
                  <a:pt x="826956" y="54036"/>
                  <a:pt x="826272" y="56088"/>
                  <a:pt x="823536" y="57456"/>
                </a:cubicBezTo>
                <a:cubicBezTo>
                  <a:pt x="815328" y="60876"/>
                  <a:pt x="814644" y="60192"/>
                  <a:pt x="813276" y="58140"/>
                </a:cubicBezTo>
                <a:cubicBezTo>
                  <a:pt x="809856" y="50616"/>
                  <a:pt x="804384" y="47196"/>
                  <a:pt x="792756" y="47196"/>
                </a:cubicBezTo>
                <a:cubicBezTo>
                  <a:pt x="781128" y="47196"/>
                  <a:pt x="774972" y="51300"/>
                  <a:pt x="774972" y="58824"/>
                </a:cubicBezTo>
                <a:cubicBezTo>
                  <a:pt x="774972" y="68400"/>
                  <a:pt x="781128" y="70452"/>
                  <a:pt x="796176" y="71820"/>
                </a:cubicBezTo>
                <a:cubicBezTo>
                  <a:pt x="806436" y="73188"/>
                  <a:pt x="814644" y="75240"/>
                  <a:pt x="820116" y="78660"/>
                </a:cubicBezTo>
                <a:cubicBezTo>
                  <a:pt x="824904" y="82080"/>
                  <a:pt x="827640" y="88236"/>
                  <a:pt x="827640" y="97128"/>
                </a:cubicBezTo>
                <a:cubicBezTo>
                  <a:pt x="827640" y="112860"/>
                  <a:pt x="816012" y="123120"/>
                  <a:pt x="794808" y="123120"/>
                </a:cubicBezTo>
                <a:cubicBezTo>
                  <a:pt x="776340" y="123120"/>
                  <a:pt x="764712" y="116280"/>
                  <a:pt x="759924" y="103284"/>
                </a:cubicBezTo>
                <a:cubicBezTo>
                  <a:pt x="758556" y="100548"/>
                  <a:pt x="759924" y="98496"/>
                  <a:pt x="761976" y="97812"/>
                </a:cubicBezTo>
                <a:cubicBezTo>
                  <a:pt x="770184" y="95076"/>
                  <a:pt x="771552" y="95760"/>
                  <a:pt x="772920" y="98496"/>
                </a:cubicBezTo>
                <a:cubicBezTo>
                  <a:pt x="775656" y="106020"/>
                  <a:pt x="783180" y="110124"/>
                  <a:pt x="794124" y="110124"/>
                </a:cubicBezTo>
                <a:cubicBezTo>
                  <a:pt x="807120" y="110124"/>
                  <a:pt x="813960" y="106020"/>
                  <a:pt x="813960" y="97812"/>
                </a:cubicBezTo>
                <a:cubicBezTo>
                  <a:pt x="813960" y="88236"/>
                  <a:pt x="807804" y="86184"/>
                  <a:pt x="792756" y="84816"/>
                </a:cubicBezTo>
                <a:cubicBezTo>
                  <a:pt x="785232" y="84132"/>
                  <a:pt x="781128" y="83448"/>
                  <a:pt x="774972" y="80712"/>
                </a:cubicBezTo>
                <a:cubicBezTo>
                  <a:pt x="771552" y="80028"/>
                  <a:pt x="768816" y="78660"/>
                  <a:pt x="767448" y="76608"/>
                </a:cubicBezTo>
                <a:cubicBezTo>
                  <a:pt x="764028" y="73872"/>
                  <a:pt x="760608" y="67032"/>
                  <a:pt x="760608" y="59508"/>
                </a:cubicBezTo>
                <a:close/>
                <a:moveTo>
                  <a:pt x="850212" y="17100"/>
                </a:moveTo>
                <a:lnTo>
                  <a:pt x="857052" y="17100"/>
                </a:lnTo>
                <a:cubicBezTo>
                  <a:pt x="859788" y="17100"/>
                  <a:pt x="860472" y="17784"/>
                  <a:pt x="860472" y="21204"/>
                </a:cubicBezTo>
                <a:lnTo>
                  <a:pt x="860472" y="36252"/>
                </a:lnTo>
                <a:lnTo>
                  <a:pt x="881676" y="36252"/>
                </a:lnTo>
                <a:cubicBezTo>
                  <a:pt x="883728" y="36252"/>
                  <a:pt x="885096" y="37620"/>
                  <a:pt x="885096" y="40356"/>
                </a:cubicBezTo>
                <a:cubicBezTo>
                  <a:pt x="885096" y="49248"/>
                  <a:pt x="883728" y="49932"/>
                  <a:pt x="881676" y="49932"/>
                </a:cubicBezTo>
                <a:lnTo>
                  <a:pt x="860472" y="49932"/>
                </a:lnTo>
                <a:lnTo>
                  <a:pt x="860472" y="88236"/>
                </a:lnTo>
                <a:cubicBezTo>
                  <a:pt x="860472" y="96444"/>
                  <a:pt x="861840" y="101916"/>
                  <a:pt x="864576" y="105336"/>
                </a:cubicBezTo>
                <a:cubicBezTo>
                  <a:pt x="867996" y="108072"/>
                  <a:pt x="873468" y="109440"/>
                  <a:pt x="880992" y="109440"/>
                </a:cubicBezTo>
                <a:cubicBezTo>
                  <a:pt x="883728" y="109440"/>
                  <a:pt x="885096" y="110124"/>
                  <a:pt x="885096" y="112860"/>
                </a:cubicBezTo>
                <a:cubicBezTo>
                  <a:pt x="885096" y="121752"/>
                  <a:pt x="883728" y="123120"/>
                  <a:pt x="880992" y="123120"/>
                </a:cubicBezTo>
                <a:cubicBezTo>
                  <a:pt x="867996" y="123120"/>
                  <a:pt x="859104" y="121068"/>
                  <a:pt x="854316" y="116280"/>
                </a:cubicBezTo>
                <a:cubicBezTo>
                  <a:pt x="848844" y="110808"/>
                  <a:pt x="846792" y="101916"/>
                  <a:pt x="846792" y="88236"/>
                </a:cubicBezTo>
                <a:lnTo>
                  <a:pt x="846792" y="49932"/>
                </a:lnTo>
                <a:lnTo>
                  <a:pt x="833112" y="49932"/>
                </a:lnTo>
                <a:cubicBezTo>
                  <a:pt x="830376" y="49932"/>
                  <a:pt x="829692" y="49248"/>
                  <a:pt x="829692" y="45828"/>
                </a:cubicBezTo>
                <a:cubicBezTo>
                  <a:pt x="829692" y="37620"/>
                  <a:pt x="830376" y="36252"/>
                  <a:pt x="833112" y="36252"/>
                </a:cubicBezTo>
                <a:lnTo>
                  <a:pt x="846792" y="36252"/>
                </a:lnTo>
                <a:lnTo>
                  <a:pt x="846792" y="21204"/>
                </a:lnTo>
                <a:cubicBezTo>
                  <a:pt x="846792" y="17784"/>
                  <a:pt x="847476" y="17100"/>
                  <a:pt x="850212" y="17100"/>
                </a:cubicBezTo>
                <a:close/>
                <a:moveTo>
                  <a:pt x="891252" y="88920"/>
                </a:moveTo>
                <a:lnTo>
                  <a:pt x="891252" y="69084"/>
                </a:lnTo>
                <a:cubicBezTo>
                  <a:pt x="891252" y="46512"/>
                  <a:pt x="903564" y="34200"/>
                  <a:pt x="926820" y="34200"/>
                </a:cubicBezTo>
                <a:cubicBezTo>
                  <a:pt x="950760" y="34200"/>
                  <a:pt x="963072" y="47880"/>
                  <a:pt x="963072" y="67716"/>
                </a:cubicBezTo>
                <a:lnTo>
                  <a:pt x="963072" y="77292"/>
                </a:lnTo>
                <a:cubicBezTo>
                  <a:pt x="963072" y="80712"/>
                  <a:pt x="961020" y="82764"/>
                  <a:pt x="956916" y="82764"/>
                </a:cubicBezTo>
                <a:lnTo>
                  <a:pt x="905616" y="82764"/>
                </a:lnTo>
                <a:lnTo>
                  <a:pt x="905616" y="90972"/>
                </a:lnTo>
                <a:cubicBezTo>
                  <a:pt x="905616" y="103284"/>
                  <a:pt x="912456" y="110124"/>
                  <a:pt x="926820" y="110124"/>
                </a:cubicBezTo>
                <a:cubicBezTo>
                  <a:pt x="937080" y="110124"/>
                  <a:pt x="943920" y="106704"/>
                  <a:pt x="948708" y="99180"/>
                </a:cubicBezTo>
                <a:cubicBezTo>
                  <a:pt x="950760" y="96444"/>
                  <a:pt x="952128" y="95760"/>
                  <a:pt x="954864" y="97812"/>
                </a:cubicBezTo>
                <a:cubicBezTo>
                  <a:pt x="961704" y="101232"/>
                  <a:pt x="962388" y="103284"/>
                  <a:pt x="960336" y="106020"/>
                </a:cubicBezTo>
                <a:cubicBezTo>
                  <a:pt x="954180" y="117648"/>
                  <a:pt x="942552" y="123120"/>
                  <a:pt x="926136" y="123120"/>
                </a:cubicBezTo>
                <a:cubicBezTo>
                  <a:pt x="902880" y="123120"/>
                  <a:pt x="891252" y="110124"/>
                  <a:pt x="891252" y="88920"/>
                </a:cubicBezTo>
                <a:close/>
                <a:moveTo>
                  <a:pt x="948708" y="71820"/>
                </a:moveTo>
                <a:cubicBezTo>
                  <a:pt x="948708" y="54036"/>
                  <a:pt x="941184" y="46512"/>
                  <a:pt x="926820" y="46512"/>
                </a:cubicBezTo>
                <a:cubicBezTo>
                  <a:pt x="913140" y="46512"/>
                  <a:pt x="905616" y="54036"/>
                  <a:pt x="905616" y="67032"/>
                </a:cubicBezTo>
                <a:lnTo>
                  <a:pt x="948708" y="71820"/>
                </a:lnTo>
                <a:close/>
                <a:moveTo>
                  <a:pt x="1010268" y="34200"/>
                </a:moveTo>
                <a:cubicBezTo>
                  <a:pt x="1018476" y="34200"/>
                  <a:pt x="1019160" y="34884"/>
                  <a:pt x="1019160" y="38304"/>
                </a:cubicBezTo>
                <a:cubicBezTo>
                  <a:pt x="1019160" y="46512"/>
                  <a:pt x="1018476" y="47196"/>
                  <a:pt x="1015056" y="47196"/>
                </a:cubicBezTo>
                <a:cubicBezTo>
                  <a:pt x="1003428" y="47196"/>
                  <a:pt x="997272" y="48564"/>
                  <a:pt x="991800" y="49932"/>
                </a:cubicBezTo>
                <a:cubicBezTo>
                  <a:pt x="990432" y="50616"/>
                  <a:pt x="989064" y="51984"/>
                  <a:pt x="989064" y="53352"/>
                </a:cubicBezTo>
                <a:lnTo>
                  <a:pt x="989064" y="116964"/>
                </a:lnTo>
                <a:cubicBezTo>
                  <a:pt x="989064" y="119700"/>
                  <a:pt x="988380" y="120384"/>
                  <a:pt x="985644" y="120384"/>
                </a:cubicBezTo>
                <a:lnTo>
                  <a:pt x="978804" y="120384"/>
                </a:lnTo>
                <a:cubicBezTo>
                  <a:pt x="976068" y="120384"/>
                  <a:pt x="975384" y="119700"/>
                  <a:pt x="975384" y="116964"/>
                </a:cubicBezTo>
                <a:lnTo>
                  <a:pt x="975384" y="48564"/>
                </a:lnTo>
                <a:cubicBezTo>
                  <a:pt x="975384" y="43092"/>
                  <a:pt x="976752" y="41040"/>
                  <a:pt x="981540" y="38988"/>
                </a:cubicBezTo>
                <a:cubicBezTo>
                  <a:pt x="989064" y="36252"/>
                  <a:pt x="998640" y="34200"/>
                  <a:pt x="1010268" y="34200"/>
                </a:cubicBezTo>
                <a:close/>
              </a:path>
            </a:pathLst>
          </a:custGeom>
          <a:solidFill>
            <a:srgbClr val="FFFFFF">
              <a:alpha val="100000"/>
            </a:srgbClr>
          </a:solidFill>
          <a:ln w="9525">
            <a:noFill/>
          </a:ln>
        </p:spPr>
        <p:txBody>
          <a:bodyPr/>
          <a:lstStyle/>
          <a:p>
            <a:endParaRPr lang="en-US"/>
          </a:p>
        </p:txBody>
      </p:sp>
      <p:sp>
        <p:nvSpPr>
          <p:cNvPr id="34830" name="shape191"/>
          <p:cNvSpPr/>
          <p:nvPr/>
        </p:nvSpPr>
        <p:spPr>
          <a:xfrm>
            <a:off x="4333875" y="-11236325"/>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31" name="shape192"/>
          <p:cNvSpPr/>
          <p:nvPr/>
        </p:nvSpPr>
        <p:spPr>
          <a:xfrm>
            <a:off x="6321425" y="-7418387"/>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32" name="shape193"/>
          <p:cNvSpPr/>
          <p:nvPr/>
        </p:nvSpPr>
        <p:spPr>
          <a:xfrm>
            <a:off x="8315325" y="-3589337"/>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33" name="shape195"/>
          <p:cNvSpPr/>
          <p:nvPr/>
        </p:nvSpPr>
        <p:spPr>
          <a:xfrm>
            <a:off x="3335338" y="-5516562"/>
            <a:ext cx="1447800" cy="2778125"/>
          </a:xfrm>
          <a:custGeom>
            <a:avLst/>
            <a:gdLst>
              <a:gd name="txL" fmla="*/ 0 w 1200800"/>
              <a:gd name="txT" fmla="*/ 0 h 1200800"/>
              <a:gd name="txR" fmla="*/ 1200800 w 1200800"/>
              <a:gd name="txB" fmla="*/ 1200800 h 1200800"/>
            </a:gdLst>
            <a:ahLst/>
            <a:cxnLst>
              <a:cxn ang="0">
                <a:pos x="768412" y="364564573"/>
              </a:cxn>
              <a:cxn ang="0">
                <a:pos x="-118968" y="350559767"/>
              </a:cxn>
              <a:cxn ang="0">
                <a:pos x="-158678" y="37592906"/>
              </a:cxn>
              <a:cxn ang="0">
                <a:pos x="165387" y="250266046"/>
              </a:cxn>
              <a:cxn ang="0">
                <a:pos x="2890774" y="1001167806"/>
              </a:cxn>
              <a:cxn ang="0">
                <a:pos x="2014120" y="1193282611"/>
              </a:cxn>
              <a:cxn ang="0">
                <a:pos x="2614497" y="1040612304"/>
              </a:cxn>
              <a:cxn ang="0">
                <a:pos x="3383437" y="1430472114"/>
              </a:cxn>
              <a:cxn ang="0">
                <a:pos x="3662910" y="1544749400"/>
              </a:cxn>
              <a:cxn ang="0">
                <a:pos x="3010722" y="1516562259"/>
              </a:cxn>
              <a:cxn ang="0">
                <a:pos x="4083582" y="1550452695"/>
              </a:cxn>
              <a:cxn ang="0">
                <a:pos x="4004692" y="1641066302"/>
              </a:cxn>
              <a:cxn ang="0">
                <a:pos x="4002675" y="1692883298"/>
              </a:cxn>
              <a:cxn ang="0">
                <a:pos x="3569525" y="1610838046"/>
              </a:cxn>
              <a:cxn ang="0">
                <a:pos x="3806191" y="1710961806"/>
              </a:cxn>
              <a:cxn ang="0">
                <a:pos x="3725212" y="1537805219"/>
              </a:cxn>
              <a:cxn ang="0">
                <a:pos x="4541534" y="1965426536"/>
              </a:cxn>
              <a:cxn ang="0">
                <a:pos x="4267276" y="1841585597"/>
              </a:cxn>
              <a:cxn ang="0">
                <a:pos x="4767745" y="1973175016"/>
              </a:cxn>
              <a:cxn ang="0">
                <a:pos x="4548161" y="1723533395"/>
              </a:cxn>
              <a:cxn ang="0">
                <a:pos x="4338220" y="1737301204"/>
              </a:cxn>
              <a:cxn ang="0">
                <a:pos x="4157743" y="1893406716"/>
              </a:cxn>
              <a:cxn ang="0">
                <a:pos x="4031426" y="1755330401"/>
              </a:cxn>
              <a:cxn ang="0">
                <a:pos x="4196826" y="1632762188"/>
              </a:cxn>
              <a:cxn ang="0">
                <a:pos x="4485165" y="1627480762"/>
              </a:cxn>
              <a:cxn ang="0">
                <a:pos x="1295275" y="663134530"/>
              </a:cxn>
              <a:cxn ang="0">
                <a:pos x="841033" y="770321341"/>
              </a:cxn>
              <a:cxn ang="0">
                <a:pos x="1041146" y="571628619"/>
              </a:cxn>
              <a:cxn ang="0">
                <a:pos x="578555" y="644609410"/>
              </a:cxn>
              <a:cxn ang="0">
                <a:pos x="1332204" y="600987638"/>
              </a:cxn>
              <a:cxn ang="0">
                <a:pos x="1135516" y="874181095"/>
              </a:cxn>
              <a:cxn ang="0">
                <a:pos x="1375691" y="682612682"/>
              </a:cxn>
              <a:cxn ang="0">
                <a:pos x="1461028" y="988984427"/>
              </a:cxn>
              <a:cxn ang="0">
                <a:pos x="1911313" y="806728882"/>
              </a:cxn>
              <a:cxn ang="0">
                <a:pos x="1752954" y="1091943336"/>
              </a:cxn>
              <a:cxn ang="0">
                <a:pos x="1982069" y="896472643"/>
              </a:cxn>
              <a:cxn ang="0">
                <a:pos x="1390867" y="931101596"/>
              </a:cxn>
              <a:cxn ang="0">
                <a:pos x="1670428" y="741734703"/>
              </a:cxn>
              <a:cxn ang="0">
                <a:pos x="2984551" y="1300581498"/>
              </a:cxn>
              <a:cxn ang="0">
                <a:pos x="2583684" y="1351792461"/>
              </a:cxn>
              <a:cxn ang="0">
                <a:pos x="2448523" y="1304124667"/>
              </a:cxn>
              <a:cxn ang="0">
                <a:pos x="2684446" y="1130746020"/>
              </a:cxn>
              <a:cxn ang="0">
                <a:pos x="3251657" y="1257045951"/>
              </a:cxn>
              <a:cxn ang="0">
                <a:pos x="2841909" y="1476003124"/>
              </a:cxn>
              <a:cxn ang="0">
                <a:pos x="3037419" y="1277564593"/>
              </a:cxn>
              <a:cxn ang="0">
                <a:pos x="4570633" y="2085697090"/>
              </a:cxn>
              <a:cxn ang="0">
                <a:pos x="5254431" y="1963398926"/>
              </a:cxn>
              <a:cxn ang="0">
                <a:pos x="5158056" y="2016601225"/>
              </a:cxn>
              <a:cxn ang="0">
                <a:pos x="162844" y="349653630"/>
              </a:cxn>
              <a:cxn ang="0">
                <a:pos x="-370724" y="251986399"/>
              </a:cxn>
              <a:cxn ang="0">
                <a:pos x="3415406" y="1541270826"/>
              </a:cxn>
              <a:cxn ang="0">
                <a:pos x="3333035" y="1570322115"/>
              </a:cxn>
              <a:cxn ang="0">
                <a:pos x="2232086" y="1175486321"/>
              </a:cxn>
              <a:cxn ang="0">
                <a:pos x="2138628" y="1093299280"/>
              </a:cxn>
              <a:cxn ang="0">
                <a:pos x="4695607" y="1908444786"/>
              </a:cxn>
              <a:cxn ang="0">
                <a:pos x="1948152"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34" name="shape199"/>
          <p:cNvSpPr/>
          <p:nvPr/>
        </p:nvSpPr>
        <p:spPr>
          <a:xfrm>
            <a:off x="350838" y="-3589337"/>
            <a:ext cx="1447800" cy="2778125"/>
          </a:xfrm>
          <a:custGeom>
            <a:avLst/>
            <a:gdLst>
              <a:gd name="txL" fmla="*/ 0 w 1200800"/>
              <a:gd name="txT" fmla="*/ 0 h 1200800"/>
              <a:gd name="txR" fmla="*/ 1200800 w 1200800"/>
              <a:gd name="txB" fmla="*/ 1200800 h 1200800"/>
            </a:gdLst>
            <a:ahLst/>
            <a:cxnLst>
              <a:cxn ang="0">
                <a:pos x="768412" y="364564573"/>
              </a:cxn>
              <a:cxn ang="0">
                <a:pos x="-118968" y="350559767"/>
              </a:cxn>
              <a:cxn ang="0">
                <a:pos x="-158678" y="37592906"/>
              </a:cxn>
              <a:cxn ang="0">
                <a:pos x="165387" y="250266046"/>
              </a:cxn>
              <a:cxn ang="0">
                <a:pos x="2890774" y="1001167806"/>
              </a:cxn>
              <a:cxn ang="0">
                <a:pos x="2014120" y="1193282611"/>
              </a:cxn>
              <a:cxn ang="0">
                <a:pos x="2614497" y="1040612304"/>
              </a:cxn>
              <a:cxn ang="0">
                <a:pos x="3383437" y="1430472114"/>
              </a:cxn>
              <a:cxn ang="0">
                <a:pos x="3662910" y="1544749400"/>
              </a:cxn>
              <a:cxn ang="0">
                <a:pos x="3010722" y="1516562259"/>
              </a:cxn>
              <a:cxn ang="0">
                <a:pos x="4083582" y="1550452695"/>
              </a:cxn>
              <a:cxn ang="0">
                <a:pos x="4004692" y="1641066302"/>
              </a:cxn>
              <a:cxn ang="0">
                <a:pos x="4002675" y="1692883298"/>
              </a:cxn>
              <a:cxn ang="0">
                <a:pos x="3569525" y="1610838046"/>
              </a:cxn>
              <a:cxn ang="0">
                <a:pos x="3806191" y="1710961806"/>
              </a:cxn>
              <a:cxn ang="0">
                <a:pos x="3725212" y="1537805219"/>
              </a:cxn>
              <a:cxn ang="0">
                <a:pos x="4541534" y="1965426536"/>
              </a:cxn>
              <a:cxn ang="0">
                <a:pos x="4267276" y="1841585597"/>
              </a:cxn>
              <a:cxn ang="0">
                <a:pos x="4767745" y="1973175016"/>
              </a:cxn>
              <a:cxn ang="0">
                <a:pos x="4548161" y="1723533395"/>
              </a:cxn>
              <a:cxn ang="0">
                <a:pos x="4338220" y="1737301204"/>
              </a:cxn>
              <a:cxn ang="0">
                <a:pos x="4157743" y="1893406716"/>
              </a:cxn>
              <a:cxn ang="0">
                <a:pos x="4031426" y="1755330401"/>
              </a:cxn>
              <a:cxn ang="0">
                <a:pos x="4196826" y="1632762188"/>
              </a:cxn>
              <a:cxn ang="0">
                <a:pos x="4485165" y="1627480762"/>
              </a:cxn>
              <a:cxn ang="0">
                <a:pos x="1295275" y="663134530"/>
              </a:cxn>
              <a:cxn ang="0">
                <a:pos x="841033" y="770321341"/>
              </a:cxn>
              <a:cxn ang="0">
                <a:pos x="1041146" y="571628619"/>
              </a:cxn>
              <a:cxn ang="0">
                <a:pos x="578555" y="644609410"/>
              </a:cxn>
              <a:cxn ang="0">
                <a:pos x="1332204" y="600987638"/>
              </a:cxn>
              <a:cxn ang="0">
                <a:pos x="1135516" y="874181095"/>
              </a:cxn>
              <a:cxn ang="0">
                <a:pos x="1375691" y="682612682"/>
              </a:cxn>
              <a:cxn ang="0">
                <a:pos x="1461028" y="988984427"/>
              </a:cxn>
              <a:cxn ang="0">
                <a:pos x="1911313" y="806728882"/>
              </a:cxn>
              <a:cxn ang="0">
                <a:pos x="1752954" y="1091943336"/>
              </a:cxn>
              <a:cxn ang="0">
                <a:pos x="1982069" y="896472643"/>
              </a:cxn>
              <a:cxn ang="0">
                <a:pos x="1390867" y="931101596"/>
              </a:cxn>
              <a:cxn ang="0">
                <a:pos x="1670428" y="741734703"/>
              </a:cxn>
              <a:cxn ang="0">
                <a:pos x="2984551" y="1300581498"/>
              </a:cxn>
              <a:cxn ang="0">
                <a:pos x="2583684" y="1351792461"/>
              </a:cxn>
              <a:cxn ang="0">
                <a:pos x="2448523" y="1304124667"/>
              </a:cxn>
              <a:cxn ang="0">
                <a:pos x="2684446" y="1130746020"/>
              </a:cxn>
              <a:cxn ang="0">
                <a:pos x="3251657" y="1257045951"/>
              </a:cxn>
              <a:cxn ang="0">
                <a:pos x="2841909" y="1476003124"/>
              </a:cxn>
              <a:cxn ang="0">
                <a:pos x="3037419" y="1277564593"/>
              </a:cxn>
              <a:cxn ang="0">
                <a:pos x="4570633" y="2085697090"/>
              </a:cxn>
              <a:cxn ang="0">
                <a:pos x="5254431" y="1963398926"/>
              </a:cxn>
              <a:cxn ang="0">
                <a:pos x="5158056" y="2016601225"/>
              </a:cxn>
              <a:cxn ang="0">
                <a:pos x="162844" y="349653630"/>
              </a:cxn>
              <a:cxn ang="0">
                <a:pos x="-370724" y="251986399"/>
              </a:cxn>
              <a:cxn ang="0">
                <a:pos x="3415406" y="1541270826"/>
              </a:cxn>
              <a:cxn ang="0">
                <a:pos x="3333035" y="1570322115"/>
              </a:cxn>
              <a:cxn ang="0">
                <a:pos x="2232086" y="1175486321"/>
              </a:cxn>
              <a:cxn ang="0">
                <a:pos x="2138628" y="1093299280"/>
              </a:cxn>
              <a:cxn ang="0">
                <a:pos x="4695607" y="1908444786"/>
              </a:cxn>
              <a:cxn ang="0">
                <a:pos x="1948152"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35" name="shape202"/>
          <p:cNvSpPr/>
          <p:nvPr/>
        </p:nvSpPr>
        <p:spPr>
          <a:xfrm>
            <a:off x="6327775" y="7888288"/>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36" name="shape205"/>
          <p:cNvSpPr/>
          <p:nvPr/>
        </p:nvSpPr>
        <p:spPr>
          <a:xfrm>
            <a:off x="3335338" y="9802813"/>
            <a:ext cx="1447800" cy="2778125"/>
          </a:xfrm>
          <a:custGeom>
            <a:avLst/>
            <a:gdLst>
              <a:gd name="txL" fmla="*/ 0 w 1200800"/>
              <a:gd name="txT" fmla="*/ 0 h 1200800"/>
              <a:gd name="txR" fmla="*/ 1200800 w 1200800"/>
              <a:gd name="txB" fmla="*/ 1200800 h 1200800"/>
            </a:gdLst>
            <a:ahLst/>
            <a:cxnLst>
              <a:cxn ang="0">
                <a:pos x="768412" y="364564573"/>
              </a:cxn>
              <a:cxn ang="0">
                <a:pos x="-118968" y="350559767"/>
              </a:cxn>
              <a:cxn ang="0">
                <a:pos x="-158678" y="37592906"/>
              </a:cxn>
              <a:cxn ang="0">
                <a:pos x="165387" y="250266046"/>
              </a:cxn>
              <a:cxn ang="0">
                <a:pos x="2890774" y="1001167806"/>
              </a:cxn>
              <a:cxn ang="0">
                <a:pos x="2014120" y="1193282611"/>
              </a:cxn>
              <a:cxn ang="0">
                <a:pos x="2614497" y="1040612304"/>
              </a:cxn>
              <a:cxn ang="0">
                <a:pos x="3383437" y="1430472114"/>
              </a:cxn>
              <a:cxn ang="0">
                <a:pos x="3662910" y="1544749400"/>
              </a:cxn>
              <a:cxn ang="0">
                <a:pos x="3010722" y="1516562259"/>
              </a:cxn>
              <a:cxn ang="0">
                <a:pos x="4083582" y="1550452695"/>
              </a:cxn>
              <a:cxn ang="0">
                <a:pos x="4004692" y="1641066302"/>
              </a:cxn>
              <a:cxn ang="0">
                <a:pos x="4002675" y="1692883298"/>
              </a:cxn>
              <a:cxn ang="0">
                <a:pos x="3569525" y="1610838046"/>
              </a:cxn>
              <a:cxn ang="0">
                <a:pos x="3806191" y="1710961806"/>
              </a:cxn>
              <a:cxn ang="0">
                <a:pos x="3725212" y="1537805219"/>
              </a:cxn>
              <a:cxn ang="0">
                <a:pos x="4541534" y="1965426536"/>
              </a:cxn>
              <a:cxn ang="0">
                <a:pos x="4267276" y="1841585597"/>
              </a:cxn>
              <a:cxn ang="0">
                <a:pos x="4767745" y="1973175016"/>
              </a:cxn>
              <a:cxn ang="0">
                <a:pos x="4548161" y="1723533395"/>
              </a:cxn>
              <a:cxn ang="0">
                <a:pos x="4338220" y="1737301204"/>
              </a:cxn>
              <a:cxn ang="0">
                <a:pos x="4157743" y="1893406716"/>
              </a:cxn>
              <a:cxn ang="0">
                <a:pos x="4031426" y="1755330401"/>
              </a:cxn>
              <a:cxn ang="0">
                <a:pos x="4196826" y="1632762188"/>
              </a:cxn>
              <a:cxn ang="0">
                <a:pos x="4485165" y="1627480762"/>
              </a:cxn>
              <a:cxn ang="0">
                <a:pos x="1295275" y="663134530"/>
              </a:cxn>
              <a:cxn ang="0">
                <a:pos x="841033" y="770321341"/>
              </a:cxn>
              <a:cxn ang="0">
                <a:pos x="1041146" y="571628619"/>
              </a:cxn>
              <a:cxn ang="0">
                <a:pos x="578555" y="644609410"/>
              </a:cxn>
              <a:cxn ang="0">
                <a:pos x="1332204" y="600987638"/>
              </a:cxn>
              <a:cxn ang="0">
                <a:pos x="1135516" y="874181095"/>
              </a:cxn>
              <a:cxn ang="0">
                <a:pos x="1375691" y="682612682"/>
              </a:cxn>
              <a:cxn ang="0">
                <a:pos x="1461028" y="988984427"/>
              </a:cxn>
              <a:cxn ang="0">
                <a:pos x="1911313" y="806728882"/>
              </a:cxn>
              <a:cxn ang="0">
                <a:pos x="1752954" y="1091943336"/>
              </a:cxn>
              <a:cxn ang="0">
                <a:pos x="1982069" y="896472643"/>
              </a:cxn>
              <a:cxn ang="0">
                <a:pos x="1390867" y="931101596"/>
              </a:cxn>
              <a:cxn ang="0">
                <a:pos x="1670428" y="741734703"/>
              </a:cxn>
              <a:cxn ang="0">
                <a:pos x="2984551" y="1300581498"/>
              </a:cxn>
              <a:cxn ang="0">
                <a:pos x="2583684" y="1351792461"/>
              </a:cxn>
              <a:cxn ang="0">
                <a:pos x="2448523" y="1304124667"/>
              </a:cxn>
              <a:cxn ang="0">
                <a:pos x="2684446" y="1130746020"/>
              </a:cxn>
              <a:cxn ang="0">
                <a:pos x="3251657" y="1257045951"/>
              </a:cxn>
              <a:cxn ang="0">
                <a:pos x="2841909" y="1476003124"/>
              </a:cxn>
              <a:cxn ang="0">
                <a:pos x="3037419" y="1277564593"/>
              </a:cxn>
              <a:cxn ang="0">
                <a:pos x="4570633" y="2085697090"/>
              </a:cxn>
              <a:cxn ang="0">
                <a:pos x="5254431" y="1963398926"/>
              </a:cxn>
              <a:cxn ang="0">
                <a:pos x="5158056" y="2016601225"/>
              </a:cxn>
              <a:cxn ang="0">
                <a:pos x="162844" y="349653630"/>
              </a:cxn>
              <a:cxn ang="0">
                <a:pos x="-370724" y="251986399"/>
              </a:cxn>
              <a:cxn ang="0">
                <a:pos x="3415406" y="1541270826"/>
              </a:cxn>
              <a:cxn ang="0">
                <a:pos x="3333035" y="1570322115"/>
              </a:cxn>
              <a:cxn ang="0">
                <a:pos x="2232086" y="1175486321"/>
              </a:cxn>
              <a:cxn ang="0">
                <a:pos x="2138628" y="1093299280"/>
              </a:cxn>
              <a:cxn ang="0">
                <a:pos x="4695607" y="1908444786"/>
              </a:cxn>
              <a:cxn ang="0">
                <a:pos x="1948152"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37" name="shape206"/>
          <p:cNvSpPr/>
          <p:nvPr/>
        </p:nvSpPr>
        <p:spPr>
          <a:xfrm>
            <a:off x="5330825" y="13633450"/>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38" name="shape207"/>
          <p:cNvSpPr/>
          <p:nvPr/>
        </p:nvSpPr>
        <p:spPr>
          <a:xfrm>
            <a:off x="4333875" y="-11236325"/>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39" name="shape208"/>
          <p:cNvSpPr/>
          <p:nvPr/>
        </p:nvSpPr>
        <p:spPr>
          <a:xfrm>
            <a:off x="6321425" y="-7418387"/>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40" name="shape209"/>
          <p:cNvSpPr/>
          <p:nvPr/>
        </p:nvSpPr>
        <p:spPr>
          <a:xfrm>
            <a:off x="8315325" y="-3589337"/>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41" name="shape211"/>
          <p:cNvSpPr/>
          <p:nvPr/>
        </p:nvSpPr>
        <p:spPr>
          <a:xfrm>
            <a:off x="3335338" y="-5516562"/>
            <a:ext cx="1447800" cy="2778125"/>
          </a:xfrm>
          <a:custGeom>
            <a:avLst/>
            <a:gdLst>
              <a:gd name="txL" fmla="*/ 0 w 1200800"/>
              <a:gd name="txT" fmla="*/ 0 h 1200800"/>
              <a:gd name="txR" fmla="*/ 1200800 w 1200800"/>
              <a:gd name="txB" fmla="*/ 1200800 h 1200800"/>
            </a:gdLst>
            <a:ahLst/>
            <a:cxnLst>
              <a:cxn ang="0">
                <a:pos x="768412" y="364564573"/>
              </a:cxn>
              <a:cxn ang="0">
                <a:pos x="-118968" y="350559767"/>
              </a:cxn>
              <a:cxn ang="0">
                <a:pos x="-158678" y="37592906"/>
              </a:cxn>
              <a:cxn ang="0">
                <a:pos x="165387" y="250266046"/>
              </a:cxn>
              <a:cxn ang="0">
                <a:pos x="2890774" y="1001167806"/>
              </a:cxn>
              <a:cxn ang="0">
                <a:pos x="2014120" y="1193282611"/>
              </a:cxn>
              <a:cxn ang="0">
                <a:pos x="2614497" y="1040612304"/>
              </a:cxn>
              <a:cxn ang="0">
                <a:pos x="3383437" y="1430472114"/>
              </a:cxn>
              <a:cxn ang="0">
                <a:pos x="3662910" y="1544749400"/>
              </a:cxn>
              <a:cxn ang="0">
                <a:pos x="3010722" y="1516562259"/>
              </a:cxn>
              <a:cxn ang="0">
                <a:pos x="4083582" y="1550452695"/>
              </a:cxn>
              <a:cxn ang="0">
                <a:pos x="4004692" y="1641066302"/>
              </a:cxn>
              <a:cxn ang="0">
                <a:pos x="4002675" y="1692883298"/>
              </a:cxn>
              <a:cxn ang="0">
                <a:pos x="3569525" y="1610838046"/>
              </a:cxn>
              <a:cxn ang="0">
                <a:pos x="3806191" y="1710961806"/>
              </a:cxn>
              <a:cxn ang="0">
                <a:pos x="3725212" y="1537805219"/>
              </a:cxn>
              <a:cxn ang="0">
                <a:pos x="4541534" y="1965426536"/>
              </a:cxn>
              <a:cxn ang="0">
                <a:pos x="4267276" y="1841585597"/>
              </a:cxn>
              <a:cxn ang="0">
                <a:pos x="4767745" y="1973175016"/>
              </a:cxn>
              <a:cxn ang="0">
                <a:pos x="4548161" y="1723533395"/>
              </a:cxn>
              <a:cxn ang="0">
                <a:pos x="4338220" y="1737301204"/>
              </a:cxn>
              <a:cxn ang="0">
                <a:pos x="4157743" y="1893406716"/>
              </a:cxn>
              <a:cxn ang="0">
                <a:pos x="4031426" y="1755330401"/>
              </a:cxn>
              <a:cxn ang="0">
                <a:pos x="4196826" y="1632762188"/>
              </a:cxn>
              <a:cxn ang="0">
                <a:pos x="4485165" y="1627480762"/>
              </a:cxn>
              <a:cxn ang="0">
                <a:pos x="1295275" y="663134530"/>
              </a:cxn>
              <a:cxn ang="0">
                <a:pos x="841033" y="770321341"/>
              </a:cxn>
              <a:cxn ang="0">
                <a:pos x="1041146" y="571628619"/>
              </a:cxn>
              <a:cxn ang="0">
                <a:pos x="578555" y="644609410"/>
              </a:cxn>
              <a:cxn ang="0">
                <a:pos x="1332204" y="600987638"/>
              </a:cxn>
              <a:cxn ang="0">
                <a:pos x="1135516" y="874181095"/>
              </a:cxn>
              <a:cxn ang="0">
                <a:pos x="1375691" y="682612682"/>
              </a:cxn>
              <a:cxn ang="0">
                <a:pos x="1461028" y="988984427"/>
              </a:cxn>
              <a:cxn ang="0">
                <a:pos x="1911313" y="806728882"/>
              </a:cxn>
              <a:cxn ang="0">
                <a:pos x="1752954" y="1091943336"/>
              </a:cxn>
              <a:cxn ang="0">
                <a:pos x="1982069" y="896472643"/>
              </a:cxn>
              <a:cxn ang="0">
                <a:pos x="1390867" y="931101596"/>
              </a:cxn>
              <a:cxn ang="0">
                <a:pos x="1670428" y="741734703"/>
              </a:cxn>
              <a:cxn ang="0">
                <a:pos x="2984551" y="1300581498"/>
              </a:cxn>
              <a:cxn ang="0">
                <a:pos x="2583684" y="1351792461"/>
              </a:cxn>
              <a:cxn ang="0">
                <a:pos x="2448523" y="1304124667"/>
              </a:cxn>
              <a:cxn ang="0">
                <a:pos x="2684446" y="1130746020"/>
              </a:cxn>
              <a:cxn ang="0">
                <a:pos x="3251657" y="1257045951"/>
              </a:cxn>
              <a:cxn ang="0">
                <a:pos x="2841909" y="1476003124"/>
              </a:cxn>
              <a:cxn ang="0">
                <a:pos x="3037419" y="1277564593"/>
              </a:cxn>
              <a:cxn ang="0">
                <a:pos x="4570633" y="2085697090"/>
              </a:cxn>
              <a:cxn ang="0">
                <a:pos x="5254431" y="1963398926"/>
              </a:cxn>
              <a:cxn ang="0">
                <a:pos x="5158056" y="2016601225"/>
              </a:cxn>
              <a:cxn ang="0">
                <a:pos x="162844" y="349653630"/>
              </a:cxn>
              <a:cxn ang="0">
                <a:pos x="-370724" y="251986399"/>
              </a:cxn>
              <a:cxn ang="0">
                <a:pos x="3415406" y="1541270826"/>
              </a:cxn>
              <a:cxn ang="0">
                <a:pos x="3333035" y="1570322115"/>
              </a:cxn>
              <a:cxn ang="0">
                <a:pos x="2232086" y="1175486321"/>
              </a:cxn>
              <a:cxn ang="0">
                <a:pos x="2138628" y="1093299280"/>
              </a:cxn>
              <a:cxn ang="0">
                <a:pos x="4695607" y="1908444786"/>
              </a:cxn>
              <a:cxn ang="0">
                <a:pos x="1948152"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42" name="shape215"/>
          <p:cNvSpPr/>
          <p:nvPr/>
        </p:nvSpPr>
        <p:spPr>
          <a:xfrm>
            <a:off x="350838" y="-3589337"/>
            <a:ext cx="1447800" cy="2778125"/>
          </a:xfrm>
          <a:custGeom>
            <a:avLst/>
            <a:gdLst>
              <a:gd name="txL" fmla="*/ 0 w 1200800"/>
              <a:gd name="txT" fmla="*/ 0 h 1200800"/>
              <a:gd name="txR" fmla="*/ 1200800 w 1200800"/>
              <a:gd name="txB" fmla="*/ 1200800 h 1200800"/>
            </a:gdLst>
            <a:ahLst/>
            <a:cxnLst>
              <a:cxn ang="0">
                <a:pos x="768412" y="364564573"/>
              </a:cxn>
              <a:cxn ang="0">
                <a:pos x="-118968" y="350559767"/>
              </a:cxn>
              <a:cxn ang="0">
                <a:pos x="-158678" y="37592906"/>
              </a:cxn>
              <a:cxn ang="0">
                <a:pos x="165387" y="250266046"/>
              </a:cxn>
              <a:cxn ang="0">
                <a:pos x="2890774" y="1001167806"/>
              </a:cxn>
              <a:cxn ang="0">
                <a:pos x="2014120" y="1193282611"/>
              </a:cxn>
              <a:cxn ang="0">
                <a:pos x="2614497" y="1040612304"/>
              </a:cxn>
              <a:cxn ang="0">
                <a:pos x="3383437" y="1430472114"/>
              </a:cxn>
              <a:cxn ang="0">
                <a:pos x="3662910" y="1544749400"/>
              </a:cxn>
              <a:cxn ang="0">
                <a:pos x="3010722" y="1516562259"/>
              </a:cxn>
              <a:cxn ang="0">
                <a:pos x="4083582" y="1550452695"/>
              </a:cxn>
              <a:cxn ang="0">
                <a:pos x="4004692" y="1641066302"/>
              </a:cxn>
              <a:cxn ang="0">
                <a:pos x="4002675" y="1692883298"/>
              </a:cxn>
              <a:cxn ang="0">
                <a:pos x="3569525" y="1610838046"/>
              </a:cxn>
              <a:cxn ang="0">
                <a:pos x="3806191" y="1710961806"/>
              </a:cxn>
              <a:cxn ang="0">
                <a:pos x="3725212" y="1537805219"/>
              </a:cxn>
              <a:cxn ang="0">
                <a:pos x="4541534" y="1965426536"/>
              </a:cxn>
              <a:cxn ang="0">
                <a:pos x="4267276" y="1841585597"/>
              </a:cxn>
              <a:cxn ang="0">
                <a:pos x="4767745" y="1973175016"/>
              </a:cxn>
              <a:cxn ang="0">
                <a:pos x="4548161" y="1723533395"/>
              </a:cxn>
              <a:cxn ang="0">
                <a:pos x="4338220" y="1737301204"/>
              </a:cxn>
              <a:cxn ang="0">
                <a:pos x="4157743" y="1893406716"/>
              </a:cxn>
              <a:cxn ang="0">
                <a:pos x="4031426" y="1755330401"/>
              </a:cxn>
              <a:cxn ang="0">
                <a:pos x="4196826" y="1632762188"/>
              </a:cxn>
              <a:cxn ang="0">
                <a:pos x="4485165" y="1627480762"/>
              </a:cxn>
              <a:cxn ang="0">
                <a:pos x="1295275" y="663134530"/>
              </a:cxn>
              <a:cxn ang="0">
                <a:pos x="841033" y="770321341"/>
              </a:cxn>
              <a:cxn ang="0">
                <a:pos x="1041146" y="571628619"/>
              </a:cxn>
              <a:cxn ang="0">
                <a:pos x="578555" y="644609410"/>
              </a:cxn>
              <a:cxn ang="0">
                <a:pos x="1332204" y="600987638"/>
              </a:cxn>
              <a:cxn ang="0">
                <a:pos x="1135516" y="874181095"/>
              </a:cxn>
              <a:cxn ang="0">
                <a:pos x="1375691" y="682612682"/>
              </a:cxn>
              <a:cxn ang="0">
                <a:pos x="1461028" y="988984427"/>
              </a:cxn>
              <a:cxn ang="0">
                <a:pos x="1911313" y="806728882"/>
              </a:cxn>
              <a:cxn ang="0">
                <a:pos x="1752954" y="1091943336"/>
              </a:cxn>
              <a:cxn ang="0">
                <a:pos x="1982069" y="896472643"/>
              </a:cxn>
              <a:cxn ang="0">
                <a:pos x="1390867" y="931101596"/>
              </a:cxn>
              <a:cxn ang="0">
                <a:pos x="1670428" y="741734703"/>
              </a:cxn>
              <a:cxn ang="0">
                <a:pos x="2984551" y="1300581498"/>
              </a:cxn>
              <a:cxn ang="0">
                <a:pos x="2583684" y="1351792461"/>
              </a:cxn>
              <a:cxn ang="0">
                <a:pos x="2448523" y="1304124667"/>
              </a:cxn>
              <a:cxn ang="0">
                <a:pos x="2684446" y="1130746020"/>
              </a:cxn>
              <a:cxn ang="0">
                <a:pos x="3251657" y="1257045951"/>
              </a:cxn>
              <a:cxn ang="0">
                <a:pos x="2841909" y="1476003124"/>
              </a:cxn>
              <a:cxn ang="0">
                <a:pos x="3037419" y="1277564593"/>
              </a:cxn>
              <a:cxn ang="0">
                <a:pos x="4570633" y="2085697090"/>
              </a:cxn>
              <a:cxn ang="0">
                <a:pos x="5254431" y="1963398926"/>
              </a:cxn>
              <a:cxn ang="0">
                <a:pos x="5158056" y="2016601225"/>
              </a:cxn>
              <a:cxn ang="0">
                <a:pos x="162844" y="349653630"/>
              </a:cxn>
              <a:cxn ang="0">
                <a:pos x="-370724" y="251986399"/>
              </a:cxn>
              <a:cxn ang="0">
                <a:pos x="3415406" y="1541270826"/>
              </a:cxn>
              <a:cxn ang="0">
                <a:pos x="3333035" y="1570322115"/>
              </a:cxn>
              <a:cxn ang="0">
                <a:pos x="2232086" y="1175486321"/>
              </a:cxn>
              <a:cxn ang="0">
                <a:pos x="2138628" y="1093299280"/>
              </a:cxn>
              <a:cxn ang="0">
                <a:pos x="4695607" y="1908444786"/>
              </a:cxn>
              <a:cxn ang="0">
                <a:pos x="1948152"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43" name="shape218"/>
          <p:cNvSpPr/>
          <p:nvPr/>
        </p:nvSpPr>
        <p:spPr>
          <a:xfrm>
            <a:off x="6327775" y="7888288"/>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44" name="shape221"/>
          <p:cNvSpPr/>
          <p:nvPr/>
        </p:nvSpPr>
        <p:spPr>
          <a:xfrm>
            <a:off x="3335338" y="9802813"/>
            <a:ext cx="1447800" cy="2778125"/>
          </a:xfrm>
          <a:custGeom>
            <a:avLst/>
            <a:gdLst>
              <a:gd name="txL" fmla="*/ 0 w 1200800"/>
              <a:gd name="txT" fmla="*/ 0 h 1200800"/>
              <a:gd name="txR" fmla="*/ 1200800 w 1200800"/>
              <a:gd name="txB" fmla="*/ 1200800 h 1200800"/>
            </a:gdLst>
            <a:ahLst/>
            <a:cxnLst>
              <a:cxn ang="0">
                <a:pos x="768412" y="364564573"/>
              </a:cxn>
              <a:cxn ang="0">
                <a:pos x="-118968" y="350559767"/>
              </a:cxn>
              <a:cxn ang="0">
                <a:pos x="-158678" y="37592906"/>
              </a:cxn>
              <a:cxn ang="0">
                <a:pos x="165387" y="250266046"/>
              </a:cxn>
              <a:cxn ang="0">
                <a:pos x="2890774" y="1001167806"/>
              </a:cxn>
              <a:cxn ang="0">
                <a:pos x="2014120" y="1193282611"/>
              </a:cxn>
              <a:cxn ang="0">
                <a:pos x="2614497" y="1040612304"/>
              </a:cxn>
              <a:cxn ang="0">
                <a:pos x="3383437" y="1430472114"/>
              </a:cxn>
              <a:cxn ang="0">
                <a:pos x="3662910" y="1544749400"/>
              </a:cxn>
              <a:cxn ang="0">
                <a:pos x="3010722" y="1516562259"/>
              </a:cxn>
              <a:cxn ang="0">
                <a:pos x="4083582" y="1550452695"/>
              </a:cxn>
              <a:cxn ang="0">
                <a:pos x="4004692" y="1641066302"/>
              </a:cxn>
              <a:cxn ang="0">
                <a:pos x="4002675" y="1692883298"/>
              </a:cxn>
              <a:cxn ang="0">
                <a:pos x="3569525" y="1610838046"/>
              </a:cxn>
              <a:cxn ang="0">
                <a:pos x="3806191" y="1710961806"/>
              </a:cxn>
              <a:cxn ang="0">
                <a:pos x="3725212" y="1537805219"/>
              </a:cxn>
              <a:cxn ang="0">
                <a:pos x="4541534" y="1965426536"/>
              </a:cxn>
              <a:cxn ang="0">
                <a:pos x="4267276" y="1841585597"/>
              </a:cxn>
              <a:cxn ang="0">
                <a:pos x="4767745" y="1973175016"/>
              </a:cxn>
              <a:cxn ang="0">
                <a:pos x="4548161" y="1723533395"/>
              </a:cxn>
              <a:cxn ang="0">
                <a:pos x="4338220" y="1737301204"/>
              </a:cxn>
              <a:cxn ang="0">
                <a:pos x="4157743" y="1893406716"/>
              </a:cxn>
              <a:cxn ang="0">
                <a:pos x="4031426" y="1755330401"/>
              </a:cxn>
              <a:cxn ang="0">
                <a:pos x="4196826" y="1632762188"/>
              </a:cxn>
              <a:cxn ang="0">
                <a:pos x="4485165" y="1627480762"/>
              </a:cxn>
              <a:cxn ang="0">
                <a:pos x="1295275" y="663134530"/>
              </a:cxn>
              <a:cxn ang="0">
                <a:pos x="841033" y="770321341"/>
              </a:cxn>
              <a:cxn ang="0">
                <a:pos x="1041146" y="571628619"/>
              </a:cxn>
              <a:cxn ang="0">
                <a:pos x="578555" y="644609410"/>
              </a:cxn>
              <a:cxn ang="0">
                <a:pos x="1332204" y="600987638"/>
              </a:cxn>
              <a:cxn ang="0">
                <a:pos x="1135516" y="874181095"/>
              </a:cxn>
              <a:cxn ang="0">
                <a:pos x="1375691" y="682612682"/>
              </a:cxn>
              <a:cxn ang="0">
                <a:pos x="1461028" y="988984427"/>
              </a:cxn>
              <a:cxn ang="0">
                <a:pos x="1911313" y="806728882"/>
              </a:cxn>
              <a:cxn ang="0">
                <a:pos x="1752954" y="1091943336"/>
              </a:cxn>
              <a:cxn ang="0">
                <a:pos x="1982069" y="896472643"/>
              </a:cxn>
              <a:cxn ang="0">
                <a:pos x="1390867" y="931101596"/>
              </a:cxn>
              <a:cxn ang="0">
                <a:pos x="1670428" y="741734703"/>
              </a:cxn>
              <a:cxn ang="0">
                <a:pos x="2984551" y="1300581498"/>
              </a:cxn>
              <a:cxn ang="0">
                <a:pos x="2583684" y="1351792461"/>
              </a:cxn>
              <a:cxn ang="0">
                <a:pos x="2448523" y="1304124667"/>
              </a:cxn>
              <a:cxn ang="0">
                <a:pos x="2684446" y="1130746020"/>
              </a:cxn>
              <a:cxn ang="0">
                <a:pos x="3251657" y="1257045951"/>
              </a:cxn>
              <a:cxn ang="0">
                <a:pos x="2841909" y="1476003124"/>
              </a:cxn>
              <a:cxn ang="0">
                <a:pos x="3037419" y="1277564593"/>
              </a:cxn>
              <a:cxn ang="0">
                <a:pos x="4570633" y="2085697090"/>
              </a:cxn>
              <a:cxn ang="0">
                <a:pos x="5254431" y="1963398926"/>
              </a:cxn>
              <a:cxn ang="0">
                <a:pos x="5158056" y="2016601225"/>
              </a:cxn>
              <a:cxn ang="0">
                <a:pos x="162844" y="349653630"/>
              </a:cxn>
              <a:cxn ang="0">
                <a:pos x="-370724" y="251986399"/>
              </a:cxn>
              <a:cxn ang="0">
                <a:pos x="3415406" y="1541270826"/>
              </a:cxn>
              <a:cxn ang="0">
                <a:pos x="3333035" y="1570322115"/>
              </a:cxn>
              <a:cxn ang="0">
                <a:pos x="2232086" y="1175486321"/>
              </a:cxn>
              <a:cxn ang="0">
                <a:pos x="2138628" y="1093299280"/>
              </a:cxn>
              <a:cxn ang="0">
                <a:pos x="4695607" y="1908444786"/>
              </a:cxn>
              <a:cxn ang="0">
                <a:pos x="1948152"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45" name="shape222"/>
          <p:cNvSpPr/>
          <p:nvPr/>
        </p:nvSpPr>
        <p:spPr>
          <a:xfrm>
            <a:off x="5330825" y="13633450"/>
            <a:ext cx="1446213" cy="2778125"/>
          </a:xfrm>
          <a:custGeom>
            <a:avLst/>
            <a:gdLst>
              <a:gd name="txL" fmla="*/ 0 w 1200800"/>
              <a:gd name="txT" fmla="*/ 0 h 1200800"/>
              <a:gd name="txR" fmla="*/ 1200800 w 1200800"/>
              <a:gd name="txB" fmla="*/ 1200800 h 1200800"/>
            </a:gdLst>
            <a:ahLst/>
            <a:cxnLst>
              <a:cxn ang="0">
                <a:pos x="760864" y="364564573"/>
              </a:cxn>
              <a:cxn ang="0">
                <a:pos x="-117793" y="350559767"/>
              </a:cxn>
              <a:cxn ang="0">
                <a:pos x="-157119" y="37592906"/>
              </a:cxn>
              <a:cxn ang="0">
                <a:pos x="163753" y="250266046"/>
              </a:cxn>
              <a:cxn ang="0">
                <a:pos x="2862383" y="1001167806"/>
              </a:cxn>
              <a:cxn ang="0">
                <a:pos x="1994340" y="1193282611"/>
              </a:cxn>
              <a:cxn ang="0">
                <a:pos x="2588818" y="1040612304"/>
              </a:cxn>
              <a:cxn ang="0">
                <a:pos x="3350200" y="1430472114"/>
              </a:cxn>
              <a:cxn ang="0">
                <a:pos x="3626932" y="1544749400"/>
              </a:cxn>
              <a:cxn ang="0">
                <a:pos x="2981151" y="1516562259"/>
              </a:cxn>
              <a:cxn ang="0">
                <a:pos x="4043470" y="1550452695"/>
              </a:cxn>
              <a:cxn ang="0">
                <a:pos x="3965355" y="1641066302"/>
              </a:cxn>
              <a:cxn ang="0">
                <a:pos x="3963355" y="1692883298"/>
              </a:cxn>
              <a:cxn ang="0">
                <a:pos x="3534471" y="1610838046"/>
              </a:cxn>
              <a:cxn ang="0">
                <a:pos x="3768808" y="1710961806"/>
              </a:cxn>
              <a:cxn ang="0">
                <a:pos x="3688621" y="1537805219"/>
              </a:cxn>
              <a:cxn ang="0">
                <a:pos x="4496925" y="1965426536"/>
              </a:cxn>
              <a:cxn ang="0">
                <a:pos x="4225359" y="1841585597"/>
              </a:cxn>
              <a:cxn ang="0">
                <a:pos x="4720917" y="1973175016"/>
              </a:cxn>
              <a:cxn ang="0">
                <a:pos x="4503489" y="1723533395"/>
              </a:cxn>
              <a:cxn ang="0">
                <a:pos x="4295614" y="1737301204"/>
              </a:cxn>
              <a:cxn ang="0">
                <a:pos x="4116906" y="1893406716"/>
              </a:cxn>
              <a:cxn ang="0">
                <a:pos x="3991835" y="1755330401"/>
              </a:cxn>
              <a:cxn ang="0">
                <a:pos x="4155605" y="1632762188"/>
              </a:cxn>
              <a:cxn ang="0">
                <a:pos x="4441113" y="1627480762"/>
              </a:cxn>
              <a:cxn ang="0">
                <a:pos x="1282551" y="663134530"/>
              </a:cxn>
              <a:cxn ang="0">
                <a:pos x="832777" y="770321341"/>
              </a:cxn>
              <a:cxn ang="0">
                <a:pos x="1030923" y="571628619"/>
              </a:cxn>
              <a:cxn ang="0">
                <a:pos x="572870" y="644609410"/>
              </a:cxn>
              <a:cxn ang="0">
                <a:pos x="1319121" y="600987638"/>
              </a:cxn>
              <a:cxn ang="0">
                <a:pos x="1124363" y="874181095"/>
              </a:cxn>
              <a:cxn ang="0">
                <a:pos x="1362174" y="682612682"/>
              </a:cxn>
              <a:cxn ang="0">
                <a:pos x="1446674" y="988984427"/>
              </a:cxn>
              <a:cxn ang="0">
                <a:pos x="1892539" y="806728882"/>
              </a:cxn>
              <a:cxn ang="0">
                <a:pos x="1735737" y="1091943336"/>
              </a:cxn>
              <a:cxn ang="0">
                <a:pos x="1962599" y="896472643"/>
              </a:cxn>
              <a:cxn ang="0">
                <a:pos x="1377201" y="931101596"/>
              </a:cxn>
              <a:cxn ang="0">
                <a:pos x="1654022" y="741734703"/>
              </a:cxn>
              <a:cxn ang="0">
                <a:pos x="2955237" y="1300581498"/>
              </a:cxn>
              <a:cxn ang="0">
                <a:pos x="2558310" y="1351792461"/>
              </a:cxn>
              <a:cxn ang="0">
                <a:pos x="2424469" y="1304124667"/>
              </a:cxn>
              <a:cxn ang="0">
                <a:pos x="2658078" y="1130746020"/>
              </a:cxn>
              <a:cxn ang="0">
                <a:pos x="3219718" y="1257045951"/>
              </a:cxn>
              <a:cxn ang="0">
                <a:pos x="2814001" y="1476003124"/>
              </a:cxn>
              <a:cxn ang="0">
                <a:pos x="3007586" y="1277564593"/>
              </a:cxn>
              <a:cxn ang="0">
                <a:pos x="4525737" y="2085697090"/>
              </a:cxn>
              <a:cxn ang="0">
                <a:pos x="5202825" y="1963398926"/>
              </a:cxn>
              <a:cxn ang="0">
                <a:pos x="5107388" y="2016601225"/>
              </a:cxn>
              <a:cxn ang="0">
                <a:pos x="161245" y="349653630"/>
              </a:cxn>
              <a:cxn ang="0">
                <a:pos x="-367081" y="251986399"/>
              </a:cxn>
              <a:cxn ang="0">
                <a:pos x="3381861" y="1541270826"/>
              </a:cxn>
              <a:cxn ang="0">
                <a:pos x="3300297" y="1570322115"/>
              </a:cxn>
              <a:cxn ang="0">
                <a:pos x="2210163" y="1175486321"/>
              </a:cxn>
              <a:cxn ang="0">
                <a:pos x="2117624" y="1093299280"/>
              </a:cxn>
              <a:cxn ang="0">
                <a:pos x="4649488" y="1908444786"/>
              </a:cxn>
              <a:cxn ang="0">
                <a:pos x="1929013" y="738157518"/>
              </a:cxn>
            </a:cxnLst>
            <a:rect l="txL" t="txT" r="txR" b="txB"/>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alpha val="100000"/>
            </a:srgbClr>
          </a:solidFill>
          <a:ln w="9525">
            <a:noFill/>
          </a:ln>
        </p:spPr>
        <p:txBody>
          <a:bodyPr/>
          <a:lstStyle/>
          <a:p>
            <a:endParaRPr lang="en-US"/>
          </a:p>
        </p:txBody>
      </p:sp>
      <p:sp>
        <p:nvSpPr>
          <p:cNvPr id="34846" name="TextBox 1"/>
          <p:cNvSpPr txBox="1"/>
          <p:nvPr/>
        </p:nvSpPr>
        <p:spPr>
          <a:xfrm>
            <a:off x="2362200" y="161925"/>
            <a:ext cx="74676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TÓM TẮT MỤC 2 BẰNG SƠ ĐỒ TƯ DUY</a:t>
            </a:r>
            <a:endParaRPr lang="en-US" altLang="en-US" sz="2800" b="1" dirty="0">
              <a:solidFill>
                <a:srgbClr val="FF0000"/>
              </a:solidFill>
              <a:latin typeface="Times New Roman" panose="02020603050405020304" pitchFamily="18" charset="0"/>
              <a:ea typeface="Times New Roman" panose="02020603050405020304" pitchFamily="18" charset="0"/>
            </a:endParaRPr>
          </a:p>
        </p:txBody>
      </p:sp>
      <p:sp>
        <p:nvSpPr>
          <p:cNvPr id="64" name="MainIdea"/>
          <p:cNvSpPr/>
          <p:nvPr/>
        </p:nvSpPr>
        <p:spPr>
          <a:xfrm>
            <a:off x="2298700" y="3143250"/>
            <a:ext cx="1444625" cy="1089025"/>
          </a:xfrm>
          <a:custGeom>
            <a:avLst/>
            <a:gdLst>
              <a:gd name="rtl" fmla="*/ 174800 w 1383200"/>
              <a:gd name="rtt" fmla="*/ 155800 h 623200"/>
              <a:gd name="rtr" fmla="*/ 1216000 w 1383200"/>
              <a:gd name="rtb" fmla="*/ 475000 h 623200"/>
            </a:gdLst>
            <a:ahLst/>
            <a:cxnLst/>
            <a:rect l="rtl" t="rtt" r="rtr" b="rtb"/>
            <a:pathLst>
              <a:path w="1383200" h="623200">
                <a:moveTo>
                  <a:pt x="60800" y="0"/>
                </a:moveTo>
                <a:lnTo>
                  <a:pt x="1322400" y="0"/>
                </a:lnTo>
                <a:cubicBezTo>
                  <a:pt x="1355962" y="0"/>
                  <a:pt x="1383200" y="27238"/>
                  <a:pt x="1383200" y="60800"/>
                </a:cubicBezTo>
                <a:lnTo>
                  <a:pt x="1383200" y="562400"/>
                </a:lnTo>
                <a:cubicBezTo>
                  <a:pt x="1383200" y="595962"/>
                  <a:pt x="1355962" y="623200"/>
                  <a:pt x="1322400" y="623200"/>
                </a:cubicBezTo>
                <a:lnTo>
                  <a:pt x="60800" y="623200"/>
                </a:lnTo>
                <a:cubicBezTo>
                  <a:pt x="27238" y="623200"/>
                  <a:pt x="0" y="595962"/>
                  <a:pt x="0" y="562400"/>
                </a:cubicBezTo>
                <a:lnTo>
                  <a:pt x="0" y="60800"/>
                </a:lnTo>
                <a:cubicBezTo>
                  <a:pt x="0" y="27238"/>
                  <a:pt x="27238" y="0"/>
                  <a:pt x="60800" y="0"/>
                </a:cubicBezTo>
                <a:close/>
              </a:path>
            </a:pathLst>
          </a:custGeom>
          <a:solidFill>
            <a:srgbClr val="EAF3FC"/>
          </a:solidFill>
          <a:ln w="22800" cap="flat">
            <a:solidFill>
              <a:srgbClr val="FF0000"/>
            </a:solidFill>
            <a:round/>
          </a:ln>
        </p:spPr>
        <p:txBody>
          <a:bodyPr lIns="0" tIns="0" rIns="0" bIns="0" anchor="ctr"/>
          <a:lstStyle/>
          <a:p>
            <a:pPr algn="ctr">
              <a:buNone/>
            </a:pPr>
            <a:r>
              <a:rPr lang="zh-CN" altLang="x-none" sz="2000" b="1" dirty="0">
                <a:solidFill>
                  <a:srgbClr val="FF0000"/>
                </a:solidFill>
                <a:latin typeface="Arial" panose="020B0604020202020204" pitchFamily="34" charset="0"/>
              </a:rPr>
              <a:t>TẾ BÀO</a:t>
            </a:r>
          </a:p>
        </p:txBody>
      </p:sp>
      <p:grpSp>
        <p:nvGrpSpPr>
          <p:cNvPr id="2" name="Group 1"/>
          <p:cNvGrpSpPr/>
          <p:nvPr/>
        </p:nvGrpSpPr>
        <p:grpSpPr>
          <a:xfrm>
            <a:off x="3632200" y="1095375"/>
            <a:ext cx="2281238" cy="3149600"/>
            <a:chOff x="3632200" y="1095375"/>
            <a:chExt cx="2281238" cy="3149600"/>
          </a:xfrm>
        </p:grpSpPr>
        <p:sp>
          <p:nvSpPr>
            <p:cNvPr id="34879" name="MMConnector"/>
            <p:cNvSpPr/>
            <p:nvPr/>
          </p:nvSpPr>
          <p:spPr>
            <a:xfrm>
              <a:off x="3632200" y="2587625"/>
              <a:ext cx="790575" cy="1657350"/>
            </a:xfrm>
            <a:custGeom>
              <a:avLst/>
              <a:gdLst>
                <a:gd name="txL" fmla="*/ 0 w 755595"/>
                <a:gd name="txT" fmla="*/ 0 h 948860"/>
                <a:gd name="txR" fmla="*/ 755595 w 755595"/>
                <a:gd name="txB" fmla="*/ 948860 h 948860"/>
              </a:gdLst>
              <a:ahLst/>
              <a:cxnLst>
                <a:cxn ang="0">
                  <a:pos x="-223553" y="9048143"/>
                </a:cxn>
                <a:cxn ang="0">
                  <a:pos x="767766" y="-17896646"/>
                </a:cxn>
              </a:cxnLst>
              <a:rect l="txL" t="txT" r="txR" b="txB"/>
              <a:pathLst>
                <a:path w="755595" h="948860" fill="none">
                  <a:moveTo>
                    <a:pt x="-170395" y="318630"/>
                  </a:moveTo>
                  <a:cubicBezTo>
                    <a:pt x="29109" y="-54629"/>
                    <a:pt x="120699" y="-630230"/>
                    <a:pt x="585200" y="-63023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65" name="MainTopic"/>
            <p:cNvSpPr/>
            <p:nvPr/>
          </p:nvSpPr>
          <p:spPr>
            <a:xfrm>
              <a:off x="4244975" y="1095375"/>
              <a:ext cx="1668463" cy="782638"/>
            </a:xfrm>
            <a:custGeom>
              <a:avLst/>
              <a:gdLst>
                <a:gd name="rtl" fmla="*/ 136800 w 1596000"/>
                <a:gd name="rtt" fmla="*/ 87400 h 448400"/>
                <a:gd name="rtr" fmla="*/ 1466800 w 1596000"/>
                <a:gd name="rtb" fmla="*/ 368600 h 448400"/>
              </a:gdLst>
              <a:ahLst/>
              <a:cxnLst/>
              <a:rect l="rtl" t="rtt" r="rtr" b="rtb"/>
              <a:pathLst>
                <a:path w="1596000" h="448400">
                  <a:moveTo>
                    <a:pt x="30400" y="0"/>
                  </a:moveTo>
                  <a:lnTo>
                    <a:pt x="1565600" y="0"/>
                  </a:lnTo>
                  <a:cubicBezTo>
                    <a:pt x="1582381" y="0"/>
                    <a:pt x="1596000" y="13619"/>
                    <a:pt x="1596000" y="30400"/>
                  </a:cubicBezTo>
                  <a:lnTo>
                    <a:pt x="1596000" y="418000"/>
                  </a:lnTo>
                  <a:cubicBezTo>
                    <a:pt x="1596000" y="434781"/>
                    <a:pt x="1582381" y="448400"/>
                    <a:pt x="1565600" y="448400"/>
                  </a:cubicBezTo>
                  <a:lnTo>
                    <a:pt x="30400" y="448400"/>
                  </a:lnTo>
                  <a:cubicBezTo>
                    <a:pt x="13619" y="448400"/>
                    <a:pt x="0" y="434781"/>
                    <a:pt x="0" y="418000"/>
                  </a:cubicBezTo>
                  <a:lnTo>
                    <a:pt x="0" y="30400"/>
                  </a:lnTo>
                  <a:cubicBezTo>
                    <a:pt x="0" y="13619"/>
                    <a:pt x="13619" y="0"/>
                    <a:pt x="30400" y="0"/>
                  </a:cubicBezTo>
                  <a:close/>
                </a:path>
              </a:pathLst>
            </a:custGeom>
            <a:solidFill>
              <a:srgbClr val="F5F9FE"/>
            </a:solidFill>
            <a:ln w="7600" cap="flat">
              <a:solidFill>
                <a:srgbClr val="FF0000"/>
              </a:solidFill>
              <a:round/>
            </a:ln>
          </p:spPr>
          <p:txBody>
            <a:bodyPr lIns="0" tIns="0" rIns="0" bIns="0" anchor="ctr"/>
            <a:lstStyle/>
            <a:p>
              <a:pPr algn="ctr">
                <a:buNone/>
              </a:pPr>
              <a:r>
                <a:rPr lang="zh-CN" altLang="x-none" err="1">
                  <a:solidFill>
                    <a:srgbClr val="303030"/>
                  </a:solidFill>
                  <a:latin typeface="Arial" panose="020B0604020202020204" pitchFamily="34" charset="0"/>
                </a:rPr>
                <a:t>Kích</a:t>
              </a:r>
              <a:r>
                <a:rPr lang="zh-CN" altLang="x-none">
                  <a:solidFill>
                    <a:srgbClr val="303030"/>
                  </a:solidFill>
                  <a:latin typeface="Arial" panose="020B0604020202020204" pitchFamily="34" charset="0"/>
                </a:rPr>
                <a:t> </a:t>
              </a:r>
              <a:r>
                <a:rPr lang="zh-CN" altLang="x-none" err="1">
                  <a:solidFill>
                    <a:srgbClr val="303030"/>
                  </a:solidFill>
                  <a:latin typeface="Arial" panose="020B0604020202020204" pitchFamily="34" charset="0"/>
                </a:rPr>
                <a:t>thước</a:t>
              </a:r>
              <a:r>
                <a:rPr lang="zh-CN" altLang="x-none">
                  <a:solidFill>
                    <a:srgbClr val="303030"/>
                  </a:solidFill>
                  <a:latin typeface="Arial" panose="020B0604020202020204" pitchFamily="34" charset="0"/>
                </a:rPr>
                <a:t> </a:t>
              </a:r>
            </a:p>
          </p:txBody>
        </p:sp>
      </p:grpSp>
      <p:grpSp>
        <p:nvGrpSpPr>
          <p:cNvPr id="3" name="Group 2"/>
          <p:cNvGrpSpPr/>
          <p:nvPr/>
        </p:nvGrpSpPr>
        <p:grpSpPr>
          <a:xfrm>
            <a:off x="3632200" y="4087813"/>
            <a:ext cx="2114550" cy="792162"/>
            <a:chOff x="3632200" y="4087813"/>
            <a:chExt cx="2114550" cy="792162"/>
          </a:xfrm>
        </p:grpSpPr>
        <p:sp>
          <p:nvSpPr>
            <p:cNvPr id="34877" name="MMConnector"/>
            <p:cNvSpPr/>
            <p:nvPr/>
          </p:nvSpPr>
          <p:spPr>
            <a:xfrm>
              <a:off x="3632200" y="4087813"/>
              <a:ext cx="501650" cy="295275"/>
            </a:xfrm>
            <a:custGeom>
              <a:avLst/>
              <a:gdLst>
                <a:gd name="txL" fmla="*/ 0 w 478800"/>
                <a:gd name="txT" fmla="*/ 0 h 168805"/>
                <a:gd name="txR" fmla="*/ 478800 w 478800"/>
                <a:gd name="txB" fmla="*/ 168805 h 168805"/>
              </a:gdLst>
              <a:ahLst/>
              <a:cxnLst>
                <a:cxn ang="0">
                  <a:pos x="140742" y="1733736"/>
                </a:cxn>
                <a:cxn ang="0">
                  <a:pos x="774078" y="6569155"/>
                </a:cxn>
              </a:cxnLst>
              <a:rect l="txL" t="txT" r="txR" b="txB"/>
              <a:pathLst>
                <a:path w="478800" h="168805" fill="none">
                  <a:moveTo>
                    <a:pt x="106400" y="60525"/>
                  </a:moveTo>
                  <a:cubicBezTo>
                    <a:pt x="244806" y="151819"/>
                    <a:pt x="389233" y="229330"/>
                    <a:pt x="585200" y="22933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66" name="MainTopic"/>
            <p:cNvSpPr/>
            <p:nvPr/>
          </p:nvSpPr>
          <p:spPr>
            <a:xfrm>
              <a:off x="4244975" y="4097338"/>
              <a:ext cx="1501775" cy="782637"/>
            </a:xfrm>
            <a:custGeom>
              <a:avLst/>
              <a:gdLst>
                <a:gd name="rtl" fmla="*/ 136800 w 1436400"/>
                <a:gd name="rtt" fmla="*/ 87400 h 448400"/>
                <a:gd name="rtr" fmla="*/ 1307200 w 1436400"/>
                <a:gd name="rtb" fmla="*/ 368600 h 448400"/>
              </a:gdLst>
              <a:ahLst/>
              <a:cxnLst/>
              <a:rect l="rtl" t="rtt" r="rtr" b="rtb"/>
              <a:pathLst>
                <a:path w="1436400" h="448400">
                  <a:moveTo>
                    <a:pt x="30400" y="0"/>
                  </a:moveTo>
                  <a:lnTo>
                    <a:pt x="1406000" y="0"/>
                  </a:lnTo>
                  <a:cubicBezTo>
                    <a:pt x="1422781" y="0"/>
                    <a:pt x="1436400" y="13619"/>
                    <a:pt x="1436400" y="30400"/>
                  </a:cubicBezTo>
                  <a:lnTo>
                    <a:pt x="1436400" y="418000"/>
                  </a:lnTo>
                  <a:cubicBezTo>
                    <a:pt x="1436400" y="434781"/>
                    <a:pt x="1422781" y="448400"/>
                    <a:pt x="1406000" y="448400"/>
                  </a:cubicBezTo>
                  <a:lnTo>
                    <a:pt x="30400" y="448400"/>
                  </a:lnTo>
                  <a:cubicBezTo>
                    <a:pt x="13619" y="448400"/>
                    <a:pt x="0" y="434781"/>
                    <a:pt x="0" y="418000"/>
                  </a:cubicBezTo>
                  <a:lnTo>
                    <a:pt x="0" y="30400"/>
                  </a:lnTo>
                  <a:cubicBezTo>
                    <a:pt x="0" y="13619"/>
                    <a:pt x="13619" y="0"/>
                    <a:pt x="30400" y="0"/>
                  </a:cubicBezTo>
                  <a:close/>
                </a:path>
              </a:pathLst>
            </a:custGeom>
            <a:solidFill>
              <a:srgbClr val="F5F9FE"/>
            </a:solidFill>
            <a:ln w="7600" cap="flat">
              <a:solidFill>
                <a:srgbClr val="FF0000"/>
              </a:solidFill>
              <a:round/>
            </a:ln>
          </p:spPr>
          <p:txBody>
            <a:bodyPr lIns="0" tIns="0" rIns="0" bIns="0" anchor="ctr"/>
            <a:lstStyle/>
            <a:p>
              <a:pPr algn="ctr">
                <a:buNone/>
              </a:pPr>
              <a:r>
                <a:rPr lang="zh-CN" altLang="x-none" dirty="0">
                  <a:solidFill>
                    <a:srgbClr val="303030"/>
                  </a:solidFill>
                  <a:latin typeface="Arial" panose="020B0604020202020204" pitchFamily="34" charset="0"/>
                </a:rPr>
                <a:t>Hình dạng</a:t>
              </a:r>
            </a:p>
          </p:txBody>
        </p:sp>
      </p:grpSp>
      <p:grpSp>
        <p:nvGrpSpPr>
          <p:cNvPr id="4" name="Group 3"/>
          <p:cNvGrpSpPr/>
          <p:nvPr/>
        </p:nvGrpSpPr>
        <p:grpSpPr>
          <a:xfrm>
            <a:off x="6027738" y="984250"/>
            <a:ext cx="528637" cy="530225"/>
            <a:chOff x="6027738" y="984250"/>
            <a:chExt cx="528637" cy="530225"/>
          </a:xfrm>
        </p:grpSpPr>
        <p:sp>
          <p:nvSpPr>
            <p:cNvPr id="34875" name="MMConnector"/>
            <p:cNvSpPr/>
            <p:nvPr/>
          </p:nvSpPr>
          <p:spPr>
            <a:xfrm>
              <a:off x="6027738" y="1457325"/>
              <a:ext cx="231775" cy="57150"/>
            </a:xfrm>
            <a:custGeom>
              <a:avLst/>
              <a:gdLst>
                <a:gd name="txL" fmla="*/ 0 w 220400"/>
                <a:gd name="txT" fmla="*/ 0 h 33060"/>
                <a:gd name="txR" fmla="*/ 220400 w 220400"/>
                <a:gd name="txB" fmla="*/ 33060 h 33060"/>
              </a:gdLst>
              <a:ahLst/>
              <a:cxnLst>
                <a:cxn ang="0">
                  <a:pos x="-149044" y="441115"/>
                </a:cxn>
                <a:cxn ang="0">
                  <a:pos x="149044" y="-441115"/>
                </a:cxn>
              </a:cxnLst>
              <a:rect l="txL" t="txT" r="txR" b="txB"/>
              <a:pathLst>
                <a:path w="220400" h="33060" fill="none">
                  <a:moveTo>
                    <a:pt x="-110200" y="16530"/>
                  </a:moveTo>
                  <a:cubicBezTo>
                    <a:pt x="-18147" y="16530"/>
                    <a:pt x="34997" y="-16530"/>
                    <a:pt x="110200" y="-1653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34876" name="SubTopic"/>
            <p:cNvSpPr/>
            <p:nvPr/>
          </p:nvSpPr>
          <p:spPr>
            <a:xfrm>
              <a:off x="6143625" y="984250"/>
              <a:ext cx="412750" cy="444500"/>
            </a:xfrm>
            <a:custGeom>
              <a:avLst/>
              <a:gdLst>
                <a:gd name="txL" fmla="*/ 0 w 395200"/>
                <a:gd name="txT" fmla="*/ 20900 h 254600"/>
                <a:gd name="txR" fmla="*/ 395200 w 395200"/>
                <a:gd name="txB" fmla="*/ 233700 h 254600"/>
              </a:gdLst>
              <a:ahLst/>
              <a:cxnLst/>
              <a:rect l="txL" t="txT" r="txR" b="txB"/>
              <a:pathLst>
                <a:path w="395200" h="254600" stroke="0">
                  <a:moveTo>
                    <a:pt x="0" y="0"/>
                  </a:moveTo>
                  <a:lnTo>
                    <a:pt x="395200" y="0"/>
                  </a:lnTo>
                  <a:lnTo>
                    <a:pt x="395200" y="254600"/>
                  </a:lnTo>
                  <a:lnTo>
                    <a:pt x="0" y="254600"/>
                  </a:lnTo>
                  <a:lnTo>
                    <a:pt x="0" y="0"/>
                  </a:lnTo>
                  <a:close/>
                </a:path>
                <a:path w="395200" h="254600" fill="none">
                  <a:moveTo>
                    <a:pt x="0" y="254600"/>
                  </a:moveTo>
                  <a:lnTo>
                    <a:pt x="395200" y="254600"/>
                  </a:lnTo>
                </a:path>
              </a:pathLst>
            </a:custGeom>
            <a:noFill/>
            <a:ln w="7600" cap="flat" cmpd="sng">
              <a:solidFill>
                <a:srgbClr val="FF0000"/>
              </a:solidFill>
              <a:prstDash val="solid"/>
              <a:round/>
              <a:headEnd type="none" w="med" len="med"/>
              <a:tailEnd type="none" w="med" len="med"/>
            </a:ln>
          </p:spPr>
          <p:txBody>
            <a:bodyPr lIns="0" tIns="0" rIns="0" bIns="0"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500" dirty="0">
                  <a:solidFill>
                    <a:srgbClr val="303030"/>
                  </a:solidFill>
                  <a:latin typeface="Arial" panose="020B0604020202020204" pitchFamily="34" charset="0"/>
                  <a:cs typeface="Arial" panose="020B0604020202020204" pitchFamily="34" charset="0"/>
                </a:rPr>
                <a:t>Nhỏ</a:t>
              </a:r>
              <a:endParaRPr lang="en-US" altLang="en-US" sz="1500" dirty="0">
                <a:solidFill>
                  <a:srgbClr val="303030"/>
                </a:solidFill>
                <a:latin typeface="Arial" panose="020B0604020202020204" pitchFamily="34" charset="0"/>
                <a:ea typeface="Arial" panose="020B0604020202020204" pitchFamily="34" charset="0"/>
              </a:endParaRPr>
            </a:p>
          </p:txBody>
        </p:sp>
      </p:grpSp>
      <p:grpSp>
        <p:nvGrpSpPr>
          <p:cNvPr id="5" name="Group 4"/>
          <p:cNvGrpSpPr/>
          <p:nvPr/>
        </p:nvGrpSpPr>
        <p:grpSpPr>
          <a:xfrm>
            <a:off x="6027738" y="1544638"/>
            <a:ext cx="3698875" cy="695325"/>
            <a:chOff x="6027738" y="1544638"/>
            <a:chExt cx="3698875" cy="695325"/>
          </a:xfrm>
        </p:grpSpPr>
        <p:sp>
          <p:nvSpPr>
            <p:cNvPr id="34873" name="MMConnector"/>
            <p:cNvSpPr/>
            <p:nvPr/>
          </p:nvSpPr>
          <p:spPr>
            <a:xfrm>
              <a:off x="6027738" y="1736725"/>
              <a:ext cx="231775" cy="503238"/>
            </a:xfrm>
            <a:custGeom>
              <a:avLst/>
              <a:gdLst>
                <a:gd name="txL" fmla="*/ 0 w 220400"/>
                <a:gd name="txT" fmla="*/ 0 h 287660"/>
                <a:gd name="txR" fmla="*/ 220400 w 220400"/>
                <a:gd name="txB" fmla="*/ 287660 h 287660"/>
              </a:gdLst>
              <a:ahLst/>
              <a:cxnLst>
                <a:cxn ang="0">
                  <a:pos x="-149044" y="-4122999"/>
                </a:cxn>
                <a:cxn ang="0">
                  <a:pos x="149044" y="4122999"/>
                </a:cxn>
              </a:cxnLst>
              <a:rect l="txL" t="txT" r="txR" b="txB"/>
              <a:pathLst>
                <a:path w="220400" h="287660" fill="none">
                  <a:moveTo>
                    <a:pt x="-110200" y="-143830"/>
                  </a:moveTo>
                  <a:cubicBezTo>
                    <a:pt x="10385" y="-143830"/>
                    <a:pt x="-31578" y="143830"/>
                    <a:pt x="110200" y="14383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34874" name="SubTopic"/>
            <p:cNvSpPr/>
            <p:nvPr/>
          </p:nvSpPr>
          <p:spPr>
            <a:xfrm>
              <a:off x="6143625" y="1544638"/>
              <a:ext cx="3582988" cy="444500"/>
            </a:xfrm>
            <a:custGeom>
              <a:avLst/>
              <a:gdLst>
                <a:gd name="txL" fmla="*/ 0 w 3427600"/>
                <a:gd name="txT" fmla="*/ 20900 h 254600"/>
                <a:gd name="txR" fmla="*/ 3427600 w 3427600"/>
                <a:gd name="txB" fmla="*/ 233700 h 254600"/>
              </a:gdLst>
              <a:ahLst/>
              <a:cxnLst/>
              <a:rect l="txL" t="txT" r="txR" b="txB"/>
              <a:pathLst>
                <a:path w="3427600" h="254600" stroke="0">
                  <a:moveTo>
                    <a:pt x="0" y="0"/>
                  </a:moveTo>
                  <a:lnTo>
                    <a:pt x="3427600" y="0"/>
                  </a:lnTo>
                  <a:lnTo>
                    <a:pt x="3427600" y="254600"/>
                  </a:lnTo>
                  <a:lnTo>
                    <a:pt x="0" y="254600"/>
                  </a:lnTo>
                  <a:lnTo>
                    <a:pt x="0" y="0"/>
                  </a:lnTo>
                  <a:close/>
                </a:path>
                <a:path w="3427600" h="254600" fill="none">
                  <a:moveTo>
                    <a:pt x="0" y="254600"/>
                  </a:moveTo>
                  <a:lnTo>
                    <a:pt x="3427600" y="254600"/>
                  </a:lnTo>
                </a:path>
              </a:pathLst>
            </a:custGeom>
            <a:noFill/>
            <a:ln w="7600" cap="flat" cmpd="sng">
              <a:solidFill>
                <a:srgbClr val="FF0000"/>
              </a:solidFill>
              <a:prstDash val="solid"/>
              <a:round/>
              <a:headEnd type="none" w="med" len="med"/>
              <a:tailEnd type="none" w="med" len="med"/>
            </a:ln>
          </p:spPr>
          <p:txBody>
            <a:bodyPr lIns="0" tIns="0" rIns="0" bIns="0"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500" dirty="0">
                  <a:solidFill>
                    <a:srgbClr val="303030"/>
                  </a:solidFill>
                  <a:latin typeface="Arial" panose="020B0604020202020204" pitchFamily="34" charset="0"/>
                  <a:cs typeface="Arial" panose="020B0604020202020204" pitchFamily="34" charset="0"/>
                </a:rPr>
                <a:t>Phần lớn phải quan sát bằng kính hiển vi</a:t>
              </a:r>
              <a:endParaRPr lang="en-US" altLang="en-US" sz="1500" dirty="0">
                <a:solidFill>
                  <a:srgbClr val="303030"/>
                </a:solidFill>
                <a:latin typeface="Arial" panose="020B0604020202020204" pitchFamily="34" charset="0"/>
                <a:ea typeface="Arial" panose="020B0604020202020204" pitchFamily="34" charset="0"/>
              </a:endParaRPr>
            </a:p>
          </p:txBody>
        </p:sp>
      </p:grpSp>
      <p:grpSp>
        <p:nvGrpSpPr>
          <p:cNvPr id="6" name="Group 5"/>
          <p:cNvGrpSpPr/>
          <p:nvPr/>
        </p:nvGrpSpPr>
        <p:grpSpPr>
          <a:xfrm>
            <a:off x="5861050" y="2586038"/>
            <a:ext cx="2173288" cy="2632075"/>
            <a:chOff x="5861050" y="2586038"/>
            <a:chExt cx="2173288" cy="2632075"/>
          </a:xfrm>
        </p:grpSpPr>
        <p:sp>
          <p:nvSpPr>
            <p:cNvPr id="34871" name="MMConnector"/>
            <p:cNvSpPr/>
            <p:nvPr/>
          </p:nvSpPr>
          <p:spPr>
            <a:xfrm>
              <a:off x="5861050" y="3759200"/>
              <a:ext cx="230188" cy="1458913"/>
            </a:xfrm>
            <a:custGeom>
              <a:avLst/>
              <a:gdLst>
                <a:gd name="txL" fmla="*/ 0 w 220400"/>
                <a:gd name="txT" fmla="*/ 0 h 834860"/>
                <a:gd name="txR" fmla="*/ 220400 w 220400"/>
                <a:gd name="txB" fmla="*/ 834860 h 834860"/>
              </a:gdLst>
              <a:ahLst/>
              <a:cxnLst>
                <a:cxn ang="0">
                  <a:pos x="-143023" y="11887168"/>
                </a:cxn>
                <a:cxn ang="0">
                  <a:pos x="143023" y="-11887168"/>
                </a:cxn>
              </a:cxnLst>
              <a:rect l="txL" t="txT" r="txR" b="txB"/>
              <a:pathLst>
                <a:path w="220400" h="834860" fill="none">
                  <a:moveTo>
                    <a:pt x="-110200" y="417430"/>
                  </a:moveTo>
                  <a:cubicBezTo>
                    <a:pt x="43851" y="417430"/>
                    <a:pt x="-109665" y="-417430"/>
                    <a:pt x="110200" y="-41743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34872" name="SubTopic"/>
            <p:cNvSpPr/>
            <p:nvPr/>
          </p:nvSpPr>
          <p:spPr>
            <a:xfrm>
              <a:off x="5976938" y="2586038"/>
              <a:ext cx="2057400" cy="444500"/>
            </a:xfrm>
            <a:custGeom>
              <a:avLst/>
              <a:gdLst>
                <a:gd name="txL" fmla="*/ 0 w 1968400"/>
                <a:gd name="txT" fmla="*/ 20900 h 254600"/>
                <a:gd name="txR" fmla="*/ 1968400 w 1968400"/>
                <a:gd name="txB" fmla="*/ 233700 h 254600"/>
              </a:gdLst>
              <a:ahLst/>
              <a:cxnLst/>
              <a:rect l="txL" t="txT" r="txR" b="txB"/>
              <a:pathLst>
                <a:path w="1968400" h="254600" stroke="0">
                  <a:moveTo>
                    <a:pt x="0" y="0"/>
                  </a:moveTo>
                  <a:lnTo>
                    <a:pt x="1968400" y="0"/>
                  </a:lnTo>
                  <a:lnTo>
                    <a:pt x="1968400" y="254600"/>
                  </a:lnTo>
                  <a:lnTo>
                    <a:pt x="0" y="254600"/>
                  </a:lnTo>
                  <a:lnTo>
                    <a:pt x="0" y="0"/>
                  </a:lnTo>
                  <a:close/>
                </a:path>
                <a:path w="1968400" h="254600" fill="none">
                  <a:moveTo>
                    <a:pt x="0" y="254600"/>
                  </a:moveTo>
                  <a:lnTo>
                    <a:pt x="1968400" y="254600"/>
                  </a:lnTo>
                </a:path>
              </a:pathLst>
            </a:custGeom>
            <a:noFill/>
            <a:ln w="7600" cap="flat" cmpd="sng">
              <a:solidFill>
                <a:srgbClr val="FF0000"/>
              </a:solidFill>
              <a:prstDash val="solid"/>
              <a:round/>
              <a:headEnd type="none" w="med" len="med"/>
              <a:tailEnd type="none" w="med" len="med"/>
            </a:ln>
          </p:spPr>
          <p:txBody>
            <a:bodyPr lIns="0" tIns="0" rIns="0" bIns="0"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500" dirty="0">
                  <a:solidFill>
                    <a:srgbClr val="303030"/>
                  </a:solidFill>
                  <a:latin typeface="Arial" panose="020B0604020202020204" pitchFamily="34" charset="0"/>
                  <a:cs typeface="Arial" panose="020B0604020202020204" pitchFamily="34" charset="0"/>
                </a:rPr>
                <a:t>Hình cầu: tế b</a:t>
              </a:r>
              <a:r>
                <a:rPr lang="en-US" altLang="en-US" sz="1500" dirty="0">
                  <a:solidFill>
                    <a:srgbClr val="303030"/>
                  </a:solidFill>
                  <a:latin typeface="Arial" panose="020B0604020202020204" pitchFamily="34" charset="0"/>
                  <a:ea typeface="Arial" panose="020B0604020202020204" pitchFamily="34" charset="0"/>
                </a:rPr>
                <a:t>à</a:t>
              </a:r>
              <a:r>
                <a:rPr lang="en-US" altLang="en-US" sz="1500" dirty="0">
                  <a:solidFill>
                    <a:srgbClr val="303030"/>
                  </a:solidFill>
                  <a:latin typeface="Arial" panose="020B0604020202020204" pitchFamily="34" charset="0"/>
                  <a:cs typeface="Arial" panose="020B0604020202020204" pitchFamily="34" charset="0"/>
                </a:rPr>
                <a:t>o trứng </a:t>
              </a:r>
              <a:endParaRPr lang="en-US" altLang="en-US" sz="1500" dirty="0">
                <a:solidFill>
                  <a:srgbClr val="303030"/>
                </a:solidFill>
                <a:latin typeface="Arial" panose="020B0604020202020204" pitchFamily="34" charset="0"/>
                <a:ea typeface="Arial" panose="020B0604020202020204" pitchFamily="34" charset="0"/>
              </a:endParaRPr>
            </a:p>
          </p:txBody>
        </p:sp>
      </p:grpSp>
      <p:grpSp>
        <p:nvGrpSpPr>
          <p:cNvPr id="7" name="Group 6"/>
          <p:cNvGrpSpPr/>
          <p:nvPr/>
        </p:nvGrpSpPr>
        <p:grpSpPr>
          <a:xfrm>
            <a:off x="5861050" y="3146425"/>
            <a:ext cx="2395538" cy="1790700"/>
            <a:chOff x="5861050" y="3146425"/>
            <a:chExt cx="2395538" cy="1790700"/>
          </a:xfrm>
        </p:grpSpPr>
        <p:sp>
          <p:nvSpPr>
            <p:cNvPr id="34869" name="MMConnector"/>
            <p:cNvSpPr/>
            <p:nvPr/>
          </p:nvSpPr>
          <p:spPr>
            <a:xfrm>
              <a:off x="5861050" y="4040188"/>
              <a:ext cx="230188" cy="896937"/>
            </a:xfrm>
            <a:custGeom>
              <a:avLst/>
              <a:gdLst>
                <a:gd name="txL" fmla="*/ 0 w 220400"/>
                <a:gd name="txT" fmla="*/ 0 h 514140"/>
                <a:gd name="txR" fmla="*/ 220400 w 220400"/>
                <a:gd name="txB" fmla="*/ 514140 h 514140"/>
              </a:gdLst>
              <a:ahLst/>
              <a:cxnLst>
                <a:cxn ang="0">
                  <a:pos x="-143023" y="7246610"/>
                </a:cxn>
                <a:cxn ang="0">
                  <a:pos x="143023" y="-7246610"/>
                </a:cxn>
              </a:cxnLst>
              <a:rect l="txL" t="txT" r="txR" b="txB"/>
              <a:pathLst>
                <a:path w="220400" h="514140" fill="none">
                  <a:moveTo>
                    <a:pt x="-110200" y="257070"/>
                  </a:moveTo>
                  <a:cubicBezTo>
                    <a:pt x="30407" y="257070"/>
                    <a:pt x="-78297" y="-257070"/>
                    <a:pt x="110200" y="-25707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34870" name="SubTopic"/>
            <p:cNvSpPr/>
            <p:nvPr/>
          </p:nvSpPr>
          <p:spPr>
            <a:xfrm>
              <a:off x="5976938" y="3146425"/>
              <a:ext cx="2279650" cy="444500"/>
            </a:xfrm>
            <a:custGeom>
              <a:avLst/>
              <a:gdLst>
                <a:gd name="txL" fmla="*/ 0 w 2181200"/>
                <a:gd name="txT" fmla="*/ 20900 h 254600"/>
                <a:gd name="txR" fmla="*/ 2181200 w 2181200"/>
                <a:gd name="txB" fmla="*/ 233700 h 254600"/>
              </a:gdLst>
              <a:ahLst/>
              <a:cxnLst/>
              <a:rect l="txL" t="txT" r="txR" b="txB"/>
              <a:pathLst>
                <a:path w="2181200" h="254600" stroke="0">
                  <a:moveTo>
                    <a:pt x="0" y="0"/>
                  </a:moveTo>
                  <a:lnTo>
                    <a:pt x="2181200" y="0"/>
                  </a:lnTo>
                  <a:lnTo>
                    <a:pt x="2181200" y="254600"/>
                  </a:lnTo>
                  <a:lnTo>
                    <a:pt x="0" y="254600"/>
                  </a:lnTo>
                  <a:lnTo>
                    <a:pt x="0" y="0"/>
                  </a:lnTo>
                  <a:close/>
                </a:path>
                <a:path w="2181200" h="254600" fill="none">
                  <a:moveTo>
                    <a:pt x="0" y="254600"/>
                  </a:moveTo>
                  <a:lnTo>
                    <a:pt x="2181200" y="254600"/>
                  </a:lnTo>
                </a:path>
              </a:pathLst>
            </a:custGeom>
            <a:noFill/>
            <a:ln w="7600" cap="flat" cmpd="sng">
              <a:solidFill>
                <a:srgbClr val="FF0000"/>
              </a:solidFill>
              <a:prstDash val="solid"/>
              <a:round/>
              <a:headEnd type="none" w="med" len="med"/>
              <a:tailEnd type="none" w="med" len="med"/>
            </a:ln>
          </p:spPr>
          <p:txBody>
            <a:bodyPr lIns="0" tIns="0" rIns="0" bIns="0"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500" dirty="0">
                  <a:solidFill>
                    <a:srgbClr val="303030"/>
                  </a:solidFill>
                  <a:latin typeface="Arial" panose="020B0604020202020204" pitchFamily="34" charset="0"/>
                  <a:cs typeface="Arial" panose="020B0604020202020204" pitchFamily="34" charset="0"/>
                </a:rPr>
                <a:t>Hình đĩa: tế b</a:t>
              </a:r>
              <a:r>
                <a:rPr lang="en-US" altLang="en-US" sz="1500" dirty="0">
                  <a:solidFill>
                    <a:srgbClr val="303030"/>
                  </a:solidFill>
                  <a:latin typeface="Arial" panose="020B0604020202020204" pitchFamily="34" charset="0"/>
                  <a:ea typeface="Arial" panose="020B0604020202020204" pitchFamily="34" charset="0"/>
                </a:rPr>
                <a:t>à</a:t>
              </a:r>
              <a:r>
                <a:rPr lang="en-US" altLang="en-US" sz="1500" dirty="0">
                  <a:solidFill>
                    <a:srgbClr val="303030"/>
                  </a:solidFill>
                  <a:latin typeface="Arial" panose="020B0604020202020204" pitchFamily="34" charset="0"/>
                  <a:cs typeface="Arial" panose="020B0604020202020204" pitchFamily="34" charset="0"/>
                </a:rPr>
                <a:t>o hồng cầu</a:t>
              </a:r>
              <a:endParaRPr lang="en-US" altLang="en-US" sz="1500" dirty="0">
                <a:solidFill>
                  <a:srgbClr val="303030"/>
                </a:solidFill>
                <a:latin typeface="Arial" panose="020B0604020202020204" pitchFamily="34" charset="0"/>
                <a:ea typeface="Arial" panose="020B0604020202020204" pitchFamily="34" charset="0"/>
              </a:endParaRPr>
            </a:p>
          </p:txBody>
        </p:sp>
      </p:grpSp>
      <p:grpSp>
        <p:nvGrpSpPr>
          <p:cNvPr id="8" name="Group 7"/>
          <p:cNvGrpSpPr/>
          <p:nvPr/>
        </p:nvGrpSpPr>
        <p:grpSpPr>
          <a:xfrm>
            <a:off x="5861050" y="3706813"/>
            <a:ext cx="1974850" cy="950912"/>
            <a:chOff x="5861050" y="3706813"/>
            <a:chExt cx="1974850" cy="950912"/>
          </a:xfrm>
        </p:grpSpPr>
        <p:sp>
          <p:nvSpPr>
            <p:cNvPr id="34867" name="MMConnector"/>
            <p:cNvSpPr/>
            <p:nvPr/>
          </p:nvSpPr>
          <p:spPr>
            <a:xfrm>
              <a:off x="5861050" y="4319588"/>
              <a:ext cx="230188" cy="338137"/>
            </a:xfrm>
            <a:custGeom>
              <a:avLst/>
              <a:gdLst>
                <a:gd name="txL" fmla="*/ 0 w 220400"/>
                <a:gd name="txT" fmla="*/ 0 h 193420"/>
                <a:gd name="txR" fmla="*/ 220400 w 220400"/>
                <a:gd name="txB" fmla="*/ 193420 h 193420"/>
              </a:gdLst>
              <a:ahLst/>
              <a:cxnLst>
                <a:cxn ang="0">
                  <a:pos x="-143023" y="2760712"/>
                </a:cxn>
                <a:cxn ang="0">
                  <a:pos x="143023" y="-2760712"/>
                </a:cxn>
              </a:cxnLst>
              <a:rect l="txL" t="txT" r="txR" b="txB"/>
              <a:pathLst>
                <a:path w="220400" h="193420" fill="none">
                  <a:moveTo>
                    <a:pt x="-110200" y="96710"/>
                  </a:moveTo>
                  <a:cubicBezTo>
                    <a:pt x="298" y="96710"/>
                    <a:pt x="-8043" y="-96710"/>
                    <a:pt x="110200" y="-9671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34868" name="SubTopic"/>
            <p:cNvSpPr/>
            <p:nvPr/>
          </p:nvSpPr>
          <p:spPr>
            <a:xfrm>
              <a:off x="5976938" y="3706813"/>
              <a:ext cx="1858962" cy="444500"/>
            </a:xfrm>
            <a:custGeom>
              <a:avLst/>
              <a:gdLst>
                <a:gd name="txL" fmla="*/ 0 w 1778400"/>
                <a:gd name="txT" fmla="*/ 20900 h 254600"/>
                <a:gd name="txR" fmla="*/ 1778400 w 1778400"/>
                <a:gd name="txB" fmla="*/ 233700 h 254600"/>
              </a:gdLst>
              <a:ahLst/>
              <a:cxnLst/>
              <a:rect l="txL" t="txT" r="txR" b="txB"/>
              <a:pathLst>
                <a:path w="1778400" h="254600" stroke="0">
                  <a:moveTo>
                    <a:pt x="0" y="0"/>
                  </a:moveTo>
                  <a:lnTo>
                    <a:pt x="1778400" y="0"/>
                  </a:lnTo>
                  <a:lnTo>
                    <a:pt x="1778400" y="254600"/>
                  </a:lnTo>
                  <a:lnTo>
                    <a:pt x="0" y="254600"/>
                  </a:lnTo>
                  <a:lnTo>
                    <a:pt x="0" y="0"/>
                  </a:lnTo>
                  <a:close/>
                </a:path>
                <a:path w="1778400" h="254600" fill="none">
                  <a:moveTo>
                    <a:pt x="0" y="254600"/>
                  </a:moveTo>
                  <a:lnTo>
                    <a:pt x="1778400" y="254600"/>
                  </a:lnTo>
                </a:path>
              </a:pathLst>
            </a:custGeom>
            <a:noFill/>
            <a:ln w="7600" cap="flat" cmpd="sng">
              <a:solidFill>
                <a:srgbClr val="FF0000"/>
              </a:solidFill>
              <a:prstDash val="solid"/>
              <a:round/>
              <a:headEnd type="none" w="med" len="med"/>
              <a:tailEnd type="none" w="med" len="med"/>
            </a:ln>
          </p:spPr>
          <p:txBody>
            <a:bodyPr lIns="0" tIns="0" rIns="0" bIns="0"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500" dirty="0">
                  <a:solidFill>
                    <a:srgbClr val="303030"/>
                  </a:solidFill>
                  <a:latin typeface="Arial" panose="020B0604020202020204" pitchFamily="34" charset="0"/>
                  <a:cs typeface="Arial" panose="020B0604020202020204" pitchFamily="34" charset="0"/>
                </a:rPr>
                <a:t>Hình sợi: tế b</a:t>
              </a:r>
              <a:r>
                <a:rPr lang="en-US" altLang="en-US" sz="1500" dirty="0">
                  <a:solidFill>
                    <a:srgbClr val="303030"/>
                  </a:solidFill>
                  <a:latin typeface="Arial" panose="020B0604020202020204" pitchFamily="34" charset="0"/>
                  <a:ea typeface="Arial" panose="020B0604020202020204" pitchFamily="34" charset="0"/>
                </a:rPr>
                <a:t>à</a:t>
              </a:r>
              <a:r>
                <a:rPr lang="en-US" altLang="en-US" sz="1500" dirty="0">
                  <a:solidFill>
                    <a:srgbClr val="303030"/>
                  </a:solidFill>
                  <a:latin typeface="Arial" panose="020B0604020202020204" pitchFamily="34" charset="0"/>
                  <a:cs typeface="Arial" panose="020B0604020202020204" pitchFamily="34" charset="0"/>
                </a:rPr>
                <a:t>o nấm</a:t>
              </a:r>
              <a:endParaRPr lang="en-US" altLang="en-US" sz="1500" dirty="0">
                <a:solidFill>
                  <a:srgbClr val="303030"/>
                </a:solidFill>
                <a:latin typeface="Arial" panose="020B0604020202020204" pitchFamily="34" charset="0"/>
                <a:ea typeface="Arial" panose="020B0604020202020204" pitchFamily="34" charset="0"/>
              </a:endParaRPr>
            </a:p>
          </p:txBody>
        </p:sp>
      </p:grpSp>
      <p:grpSp>
        <p:nvGrpSpPr>
          <p:cNvPr id="9" name="Group 8"/>
          <p:cNvGrpSpPr/>
          <p:nvPr/>
        </p:nvGrpSpPr>
        <p:grpSpPr>
          <a:xfrm>
            <a:off x="5861050" y="4267200"/>
            <a:ext cx="2435225" cy="555625"/>
            <a:chOff x="5861050" y="4267200"/>
            <a:chExt cx="2435225" cy="555625"/>
          </a:xfrm>
        </p:grpSpPr>
        <p:sp>
          <p:nvSpPr>
            <p:cNvPr id="34865" name="MMConnector"/>
            <p:cNvSpPr/>
            <p:nvPr/>
          </p:nvSpPr>
          <p:spPr>
            <a:xfrm>
              <a:off x="5861050" y="4600575"/>
              <a:ext cx="230188" cy="222250"/>
            </a:xfrm>
            <a:custGeom>
              <a:avLst/>
              <a:gdLst>
                <a:gd name="txL" fmla="*/ 0 w 220400"/>
                <a:gd name="txT" fmla="*/ 0 h 127300"/>
                <a:gd name="txR" fmla="*/ 220400 w 220400"/>
                <a:gd name="txB" fmla="*/ 127300 h 127300"/>
              </a:gdLst>
              <a:ahLst/>
              <a:cxnLst>
                <a:cxn ang="0">
                  <a:pos x="-143023" y="-1802509"/>
                </a:cxn>
                <a:cxn ang="0">
                  <a:pos x="143023" y="1802509"/>
                </a:cxn>
              </a:cxnLst>
              <a:rect l="txL" t="txT" r="txR" b="txB"/>
              <a:pathLst>
                <a:path w="220400" h="127300" fill="none">
                  <a:moveTo>
                    <a:pt x="-110200" y="-63650"/>
                  </a:moveTo>
                  <a:cubicBezTo>
                    <a:pt x="-7171" y="-63650"/>
                    <a:pt x="9386" y="63650"/>
                    <a:pt x="110200" y="6365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34866" name="SubTopic"/>
            <p:cNvSpPr/>
            <p:nvPr/>
          </p:nvSpPr>
          <p:spPr>
            <a:xfrm>
              <a:off x="5976938" y="4267200"/>
              <a:ext cx="2319337" cy="444500"/>
            </a:xfrm>
            <a:custGeom>
              <a:avLst/>
              <a:gdLst>
                <a:gd name="txL" fmla="*/ 0 w 2219200"/>
                <a:gd name="txT" fmla="*/ 20900 h 254600"/>
                <a:gd name="txR" fmla="*/ 2219200 w 2219200"/>
                <a:gd name="txB" fmla="*/ 233700 h 254600"/>
              </a:gdLst>
              <a:ahLst/>
              <a:cxnLst/>
              <a:rect l="txL" t="txT" r="txR" b="txB"/>
              <a:pathLst>
                <a:path w="2219200" h="254600" stroke="0">
                  <a:moveTo>
                    <a:pt x="0" y="0"/>
                  </a:moveTo>
                  <a:lnTo>
                    <a:pt x="2219200" y="0"/>
                  </a:lnTo>
                  <a:lnTo>
                    <a:pt x="2219200" y="254600"/>
                  </a:lnTo>
                  <a:lnTo>
                    <a:pt x="0" y="254600"/>
                  </a:lnTo>
                  <a:lnTo>
                    <a:pt x="0" y="0"/>
                  </a:lnTo>
                  <a:close/>
                </a:path>
                <a:path w="2219200" h="254600" fill="none">
                  <a:moveTo>
                    <a:pt x="0" y="254600"/>
                  </a:moveTo>
                  <a:lnTo>
                    <a:pt x="2219200" y="254600"/>
                  </a:lnTo>
                </a:path>
              </a:pathLst>
            </a:custGeom>
            <a:noFill/>
            <a:ln w="7600" cap="flat" cmpd="sng">
              <a:solidFill>
                <a:srgbClr val="FF0000"/>
              </a:solidFill>
              <a:prstDash val="solid"/>
              <a:round/>
              <a:headEnd type="none" w="med" len="med"/>
              <a:tailEnd type="none" w="med" len="med"/>
            </a:ln>
          </p:spPr>
          <p:txBody>
            <a:bodyPr lIns="0" tIns="0" rIns="0" bIns="0"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500" dirty="0">
                  <a:solidFill>
                    <a:srgbClr val="303030"/>
                  </a:solidFill>
                  <a:latin typeface="Arial" panose="020B0604020202020204" pitchFamily="34" charset="0"/>
                  <a:cs typeface="Arial" panose="020B0604020202020204" pitchFamily="34" charset="0"/>
                </a:rPr>
                <a:t>Hình sao: tế b</a:t>
              </a:r>
              <a:r>
                <a:rPr lang="en-US" altLang="en-US" sz="1500" dirty="0">
                  <a:solidFill>
                    <a:srgbClr val="303030"/>
                  </a:solidFill>
                  <a:latin typeface="Arial" panose="020B0604020202020204" pitchFamily="34" charset="0"/>
                  <a:ea typeface="Arial" panose="020B0604020202020204" pitchFamily="34" charset="0"/>
                </a:rPr>
                <a:t>à</a:t>
              </a:r>
              <a:r>
                <a:rPr lang="en-US" altLang="en-US" sz="1500" dirty="0">
                  <a:solidFill>
                    <a:srgbClr val="303030"/>
                  </a:solidFill>
                  <a:latin typeface="Arial" panose="020B0604020202020204" pitchFamily="34" charset="0"/>
                  <a:cs typeface="Arial" panose="020B0604020202020204" pitchFamily="34" charset="0"/>
                </a:rPr>
                <a:t>o thần kinh</a:t>
              </a:r>
              <a:endParaRPr lang="en-US" altLang="en-US" sz="1500" dirty="0">
                <a:solidFill>
                  <a:srgbClr val="303030"/>
                </a:solidFill>
                <a:latin typeface="Arial" panose="020B0604020202020204" pitchFamily="34" charset="0"/>
                <a:ea typeface="Arial" panose="020B0604020202020204" pitchFamily="34" charset="0"/>
              </a:endParaRPr>
            </a:p>
          </p:txBody>
        </p:sp>
      </p:grpSp>
      <p:grpSp>
        <p:nvGrpSpPr>
          <p:cNvPr id="10" name="Group 9"/>
          <p:cNvGrpSpPr/>
          <p:nvPr/>
        </p:nvGrpSpPr>
        <p:grpSpPr>
          <a:xfrm>
            <a:off x="5861050" y="4826000"/>
            <a:ext cx="2627313" cy="836613"/>
            <a:chOff x="5861050" y="4826000"/>
            <a:chExt cx="2627313" cy="836613"/>
          </a:xfrm>
        </p:grpSpPr>
        <p:sp>
          <p:nvSpPr>
            <p:cNvPr id="34863" name="MMConnector"/>
            <p:cNvSpPr/>
            <p:nvPr/>
          </p:nvSpPr>
          <p:spPr>
            <a:xfrm>
              <a:off x="5861050" y="4879975"/>
              <a:ext cx="230188" cy="782638"/>
            </a:xfrm>
            <a:custGeom>
              <a:avLst/>
              <a:gdLst>
                <a:gd name="txL" fmla="*/ 0 w 220400"/>
                <a:gd name="txT" fmla="*/ 0 h 448020"/>
                <a:gd name="txR" fmla="*/ 220400 w 220400"/>
                <a:gd name="txB" fmla="*/ 448020 h 448020"/>
              </a:gdLst>
              <a:ahLst/>
              <a:cxnLst>
                <a:cxn ang="0">
                  <a:pos x="-143023" y="-6365733"/>
                </a:cxn>
                <a:cxn ang="0">
                  <a:pos x="143023" y="6365733"/>
                </a:cxn>
              </a:cxnLst>
              <a:rect l="txL" t="txT" r="txR" b="txB"/>
              <a:pathLst>
                <a:path w="220400" h="448020" fill="none">
                  <a:moveTo>
                    <a:pt x="-110200" y="-224010"/>
                  </a:moveTo>
                  <a:cubicBezTo>
                    <a:pt x="25311" y="-224010"/>
                    <a:pt x="-66407" y="224010"/>
                    <a:pt x="110200" y="22401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34864" name="SubTopic"/>
            <p:cNvSpPr/>
            <p:nvPr/>
          </p:nvSpPr>
          <p:spPr>
            <a:xfrm>
              <a:off x="5976938" y="4826000"/>
              <a:ext cx="2511425" cy="444500"/>
            </a:xfrm>
            <a:custGeom>
              <a:avLst/>
              <a:gdLst>
                <a:gd name="txL" fmla="*/ 0 w 2401600"/>
                <a:gd name="txT" fmla="*/ 20900 h 254600"/>
                <a:gd name="txR" fmla="*/ 2401600 w 2401600"/>
                <a:gd name="txB" fmla="*/ 233700 h 254600"/>
              </a:gdLst>
              <a:ahLst/>
              <a:cxnLst/>
              <a:rect l="txL" t="txT" r="txR" b="txB"/>
              <a:pathLst>
                <a:path w="2401600" h="254600" stroke="0">
                  <a:moveTo>
                    <a:pt x="0" y="0"/>
                  </a:moveTo>
                  <a:lnTo>
                    <a:pt x="2401600" y="0"/>
                  </a:lnTo>
                  <a:lnTo>
                    <a:pt x="2401600" y="254600"/>
                  </a:lnTo>
                  <a:lnTo>
                    <a:pt x="0" y="254600"/>
                  </a:lnTo>
                  <a:lnTo>
                    <a:pt x="0" y="0"/>
                  </a:lnTo>
                  <a:close/>
                </a:path>
                <a:path w="2401600" h="254600" fill="none">
                  <a:moveTo>
                    <a:pt x="0" y="254600"/>
                  </a:moveTo>
                  <a:lnTo>
                    <a:pt x="2401600" y="254600"/>
                  </a:lnTo>
                </a:path>
              </a:pathLst>
            </a:custGeom>
            <a:noFill/>
            <a:ln w="7600" cap="flat" cmpd="sng">
              <a:solidFill>
                <a:srgbClr val="FF0000"/>
              </a:solidFill>
              <a:prstDash val="solid"/>
              <a:round/>
              <a:headEnd type="none" w="med" len="med"/>
              <a:tailEnd type="none" w="med" len="med"/>
            </a:ln>
          </p:spPr>
          <p:txBody>
            <a:bodyPr lIns="0" tIns="0" rIns="0" bIns="0"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500" dirty="0">
                  <a:solidFill>
                    <a:srgbClr val="303030"/>
                  </a:solidFill>
                  <a:latin typeface="Arial" panose="020B0604020202020204" pitchFamily="34" charset="0"/>
                  <a:cs typeface="Arial" panose="020B0604020202020204" pitchFamily="34" charset="0"/>
                </a:rPr>
                <a:t>Hình trụ: tế b</a:t>
              </a:r>
              <a:r>
                <a:rPr lang="en-US" altLang="en-US" sz="1500" dirty="0">
                  <a:solidFill>
                    <a:srgbClr val="303030"/>
                  </a:solidFill>
                  <a:latin typeface="Arial" panose="020B0604020202020204" pitchFamily="34" charset="0"/>
                  <a:ea typeface="Arial" panose="020B0604020202020204" pitchFamily="34" charset="0"/>
                </a:rPr>
                <a:t>à</a:t>
              </a:r>
              <a:r>
                <a:rPr lang="en-US" altLang="en-US" sz="1500" dirty="0">
                  <a:solidFill>
                    <a:srgbClr val="303030"/>
                  </a:solidFill>
                  <a:latin typeface="Arial" panose="020B0604020202020204" pitchFamily="34" charset="0"/>
                  <a:cs typeface="Arial" panose="020B0604020202020204" pitchFamily="34" charset="0"/>
                </a:rPr>
                <a:t>o mạch dẫn lá</a:t>
              </a:r>
              <a:endParaRPr lang="en-US" altLang="en-US" sz="1500" dirty="0">
                <a:solidFill>
                  <a:srgbClr val="303030"/>
                </a:solidFill>
                <a:latin typeface="Arial" panose="020B0604020202020204" pitchFamily="34" charset="0"/>
                <a:ea typeface="Arial" panose="020B0604020202020204" pitchFamily="34" charset="0"/>
              </a:endParaRPr>
            </a:p>
          </p:txBody>
        </p:sp>
      </p:grpSp>
      <p:grpSp>
        <p:nvGrpSpPr>
          <p:cNvPr id="13" name="Group 12"/>
          <p:cNvGrpSpPr/>
          <p:nvPr/>
        </p:nvGrpSpPr>
        <p:grpSpPr>
          <a:xfrm>
            <a:off x="5861050" y="5159375"/>
            <a:ext cx="2284413" cy="1343025"/>
            <a:chOff x="5861050" y="5159375"/>
            <a:chExt cx="2284413" cy="1343025"/>
          </a:xfrm>
        </p:grpSpPr>
        <p:sp>
          <p:nvSpPr>
            <p:cNvPr id="34861" name="MMConnector"/>
            <p:cNvSpPr/>
            <p:nvPr/>
          </p:nvSpPr>
          <p:spPr>
            <a:xfrm>
              <a:off x="5861050" y="5159375"/>
              <a:ext cx="230188" cy="1343025"/>
            </a:xfrm>
            <a:custGeom>
              <a:avLst/>
              <a:gdLst>
                <a:gd name="txL" fmla="*/ 0 w 220400"/>
                <a:gd name="txT" fmla="*/ 0 h 768740"/>
                <a:gd name="txR" fmla="*/ 220400 w 220400"/>
                <a:gd name="txB" fmla="*/ 768740 h 768740"/>
              </a:gdLst>
              <a:ahLst/>
              <a:cxnLst>
                <a:cxn ang="0">
                  <a:pos x="-143023" y="-10928931"/>
                </a:cxn>
                <a:cxn ang="0">
                  <a:pos x="143023" y="10928931"/>
                </a:cxn>
              </a:cxnLst>
              <a:rect l="txL" t="txT" r="txR" b="txB"/>
              <a:pathLst>
                <a:path w="220400" h="768740" fill="none">
                  <a:moveTo>
                    <a:pt x="-110200" y="-384370"/>
                  </a:moveTo>
                  <a:cubicBezTo>
                    <a:pt x="42748" y="-384370"/>
                    <a:pt x="-107091" y="384370"/>
                    <a:pt x="110200" y="38437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34862" name="SubTopic"/>
            <p:cNvSpPr/>
            <p:nvPr/>
          </p:nvSpPr>
          <p:spPr>
            <a:xfrm>
              <a:off x="5976938" y="5386388"/>
              <a:ext cx="2168525" cy="444500"/>
            </a:xfrm>
            <a:custGeom>
              <a:avLst/>
              <a:gdLst>
                <a:gd name="txL" fmla="*/ 0 w 2074800"/>
                <a:gd name="txT" fmla="*/ 20900 h 254600"/>
                <a:gd name="txR" fmla="*/ 2074800 w 2074800"/>
                <a:gd name="txB" fmla="*/ 233700 h 254600"/>
              </a:gdLst>
              <a:ahLst/>
              <a:cxnLst/>
              <a:rect l="txL" t="txT" r="txR" b="txB"/>
              <a:pathLst>
                <a:path w="2074800" h="254600" stroke="0">
                  <a:moveTo>
                    <a:pt x="0" y="0"/>
                  </a:moveTo>
                  <a:lnTo>
                    <a:pt x="2074800" y="0"/>
                  </a:lnTo>
                  <a:lnTo>
                    <a:pt x="2074800" y="254600"/>
                  </a:lnTo>
                  <a:lnTo>
                    <a:pt x="0" y="254600"/>
                  </a:lnTo>
                  <a:lnTo>
                    <a:pt x="0" y="0"/>
                  </a:lnTo>
                  <a:close/>
                </a:path>
                <a:path w="2074800" h="254600" fill="none">
                  <a:moveTo>
                    <a:pt x="0" y="254600"/>
                  </a:moveTo>
                  <a:lnTo>
                    <a:pt x="2074800" y="254600"/>
                  </a:lnTo>
                </a:path>
              </a:pathLst>
            </a:custGeom>
            <a:noFill/>
            <a:ln w="7600" cap="flat" cmpd="sng">
              <a:solidFill>
                <a:srgbClr val="FF0000"/>
              </a:solidFill>
              <a:prstDash val="solid"/>
              <a:round/>
              <a:headEnd type="none" w="med" len="med"/>
              <a:tailEnd type="none" w="med" len="med"/>
            </a:ln>
          </p:spPr>
          <p:txBody>
            <a:bodyPr lIns="0" tIns="0" rIns="0" bIns="0"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500" dirty="0">
                  <a:solidFill>
                    <a:srgbClr val="303030"/>
                  </a:solidFill>
                  <a:latin typeface="Arial" panose="020B0604020202020204" pitchFamily="34" charset="0"/>
                  <a:cs typeface="Arial" panose="020B0604020202020204" pitchFamily="34" charset="0"/>
                </a:rPr>
                <a:t>Hình thoi: tế b</a:t>
              </a:r>
              <a:r>
                <a:rPr lang="en-US" altLang="en-US" sz="1500" dirty="0">
                  <a:solidFill>
                    <a:srgbClr val="303030"/>
                  </a:solidFill>
                  <a:latin typeface="Arial" panose="020B0604020202020204" pitchFamily="34" charset="0"/>
                  <a:ea typeface="Arial" panose="020B0604020202020204" pitchFamily="34" charset="0"/>
                </a:rPr>
                <a:t>à</a:t>
              </a:r>
              <a:r>
                <a:rPr lang="en-US" altLang="en-US" sz="1500" dirty="0">
                  <a:solidFill>
                    <a:srgbClr val="303030"/>
                  </a:solidFill>
                  <a:latin typeface="Arial" panose="020B0604020202020204" pitchFamily="34" charset="0"/>
                  <a:cs typeface="Arial" panose="020B0604020202020204" pitchFamily="34" charset="0"/>
                </a:rPr>
                <a:t>o cơ trơn</a:t>
              </a:r>
              <a:endParaRPr lang="en-US" altLang="en-US" sz="1500" dirty="0">
                <a:solidFill>
                  <a:srgbClr val="303030"/>
                </a:solidFill>
                <a:latin typeface="Arial" panose="020B0604020202020204" pitchFamily="34" charset="0"/>
                <a:ea typeface="Arial" panose="020B0604020202020204" pitchFamily="34" charset="0"/>
              </a:endParaRPr>
            </a:p>
          </p:txBody>
        </p:sp>
      </p:grpSp>
      <p:grpSp>
        <p:nvGrpSpPr>
          <p:cNvPr id="14" name="Group 13"/>
          <p:cNvGrpSpPr/>
          <p:nvPr/>
        </p:nvGrpSpPr>
        <p:grpSpPr>
          <a:xfrm>
            <a:off x="5861050" y="5440363"/>
            <a:ext cx="2873375" cy="1901825"/>
            <a:chOff x="5861050" y="5440363"/>
            <a:chExt cx="2873375" cy="1901825"/>
          </a:xfrm>
        </p:grpSpPr>
        <p:sp>
          <p:nvSpPr>
            <p:cNvPr id="34859" name="MMConnector"/>
            <p:cNvSpPr/>
            <p:nvPr/>
          </p:nvSpPr>
          <p:spPr>
            <a:xfrm>
              <a:off x="5861050" y="5440363"/>
              <a:ext cx="230188" cy="1901825"/>
            </a:xfrm>
            <a:custGeom>
              <a:avLst/>
              <a:gdLst>
                <a:gd name="txL" fmla="*/ 0 w 220400"/>
                <a:gd name="txT" fmla="*/ 0 h 1089460"/>
                <a:gd name="txR" fmla="*/ 220400 w 220400"/>
                <a:gd name="txB" fmla="*/ 1089460 h 1089460"/>
              </a:gdLst>
              <a:ahLst/>
              <a:cxnLst>
                <a:cxn ang="0">
                  <a:pos x="-143023" y="-15414769"/>
                </a:cxn>
                <a:cxn ang="0">
                  <a:pos x="143023" y="15414769"/>
                </a:cxn>
              </a:cxnLst>
              <a:rect l="txL" t="txT" r="txR" b="txB"/>
              <a:pathLst>
                <a:path w="220400" h="1089460" fill="none">
                  <a:moveTo>
                    <a:pt x="-110200" y="-544730"/>
                  </a:moveTo>
                  <a:cubicBezTo>
                    <a:pt x="44080" y="-544730"/>
                    <a:pt x="-110200" y="544730"/>
                    <a:pt x="110200" y="544730"/>
                  </a:cubicBezTo>
                </a:path>
              </a:pathLst>
            </a:custGeom>
            <a:noFill/>
            <a:ln w="7600" cap="rnd" cmpd="sng">
              <a:solidFill>
                <a:srgbClr val="FF0000">
                  <a:alpha val="100000"/>
                </a:srgbClr>
              </a:solidFill>
              <a:prstDash val="solid"/>
              <a:round/>
              <a:headEnd type="none" w="med" len="med"/>
              <a:tailEnd type="none" w="med" len="med"/>
            </a:ln>
          </p:spPr>
          <p:txBody>
            <a:bodyPr/>
            <a:lstStyle/>
            <a:p>
              <a:endParaRPr lang="en-US"/>
            </a:p>
          </p:txBody>
        </p:sp>
        <p:sp>
          <p:nvSpPr>
            <p:cNvPr id="34860" name="SubTopic"/>
            <p:cNvSpPr/>
            <p:nvPr/>
          </p:nvSpPr>
          <p:spPr>
            <a:xfrm>
              <a:off x="5976938" y="5946775"/>
              <a:ext cx="2757487" cy="444500"/>
            </a:xfrm>
            <a:custGeom>
              <a:avLst/>
              <a:gdLst>
                <a:gd name="txL" fmla="*/ 0 w 2637200"/>
                <a:gd name="txT" fmla="*/ 20900 h 254600"/>
                <a:gd name="txR" fmla="*/ 2637200 w 2637200"/>
                <a:gd name="txB" fmla="*/ 233700 h 254600"/>
              </a:gdLst>
              <a:ahLst/>
              <a:cxnLst/>
              <a:rect l="txL" t="txT" r="txR" b="txB"/>
              <a:pathLst>
                <a:path w="2637200" h="254600" stroke="0">
                  <a:moveTo>
                    <a:pt x="0" y="0"/>
                  </a:moveTo>
                  <a:lnTo>
                    <a:pt x="2637200" y="0"/>
                  </a:lnTo>
                  <a:lnTo>
                    <a:pt x="2637200" y="254600"/>
                  </a:lnTo>
                  <a:lnTo>
                    <a:pt x="0" y="254600"/>
                  </a:lnTo>
                  <a:lnTo>
                    <a:pt x="0" y="0"/>
                  </a:lnTo>
                  <a:close/>
                </a:path>
                <a:path w="2637200" h="254600" fill="none">
                  <a:moveTo>
                    <a:pt x="0" y="254600"/>
                  </a:moveTo>
                  <a:lnTo>
                    <a:pt x="2637200" y="254600"/>
                  </a:lnTo>
                </a:path>
              </a:pathLst>
            </a:custGeom>
            <a:noFill/>
            <a:ln w="7600" cap="flat" cmpd="sng">
              <a:solidFill>
                <a:srgbClr val="FF0000"/>
              </a:solidFill>
              <a:prstDash val="solid"/>
              <a:round/>
              <a:headEnd type="none" w="med" len="med"/>
              <a:tailEnd type="none" w="med" len="med"/>
            </a:ln>
          </p:spPr>
          <p:txBody>
            <a:bodyPr lIns="0" tIns="0" rIns="0" bIns="0"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en-US" sz="1500" dirty="0">
                  <a:solidFill>
                    <a:srgbClr val="303030"/>
                  </a:solidFill>
                  <a:latin typeface="Arial" panose="020B0604020202020204" pitchFamily="34" charset="0"/>
                  <a:cs typeface="Arial" panose="020B0604020202020204" pitchFamily="34" charset="0"/>
                </a:rPr>
                <a:t>Hình nhiều cạnh: tế b</a:t>
              </a:r>
              <a:r>
                <a:rPr lang="en-US" altLang="en-US" sz="1500" dirty="0">
                  <a:solidFill>
                    <a:srgbClr val="303030"/>
                  </a:solidFill>
                  <a:latin typeface="Arial" panose="020B0604020202020204" pitchFamily="34" charset="0"/>
                  <a:ea typeface="Arial" panose="020B0604020202020204" pitchFamily="34" charset="0"/>
                </a:rPr>
                <a:t>à</a:t>
              </a:r>
              <a:r>
                <a:rPr lang="en-US" altLang="en-US" sz="1500" dirty="0">
                  <a:solidFill>
                    <a:srgbClr val="303030"/>
                  </a:solidFill>
                  <a:latin typeface="Arial" panose="020B0604020202020204" pitchFamily="34" charset="0"/>
                  <a:cs typeface="Arial" panose="020B0604020202020204" pitchFamily="34" charset="0"/>
                </a:rPr>
                <a:t>o biểu bì</a:t>
              </a:r>
              <a:endParaRPr lang="en-US" altLang="en-US" sz="1500" dirty="0">
                <a:solidFill>
                  <a:srgbClr val="303030"/>
                </a:solidFill>
                <a:latin typeface="Arial" panose="020B0604020202020204" pitchFamily="34" charset="0"/>
                <a:ea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26</a:t>
            </a:fld>
            <a:endParaRPr lang="en-US"/>
          </a:p>
        </p:txBody>
      </p:sp>
      <p:pic>
        <p:nvPicPr>
          <p:cNvPr id="3" name="Picture 2"/>
          <p:cNvPicPr>
            <a:picLocks noChangeAspect="1"/>
          </p:cNvPicPr>
          <p:nvPr/>
        </p:nvPicPr>
        <p:blipFill>
          <a:blip r:embed="rId2"/>
          <a:stretch>
            <a:fillRect/>
          </a:stretch>
        </p:blipFill>
        <p:spPr>
          <a:xfrm>
            <a:off x="915480" y="1802530"/>
            <a:ext cx="7243765" cy="3117272"/>
          </a:xfrm>
          <a:prstGeom prst="rect">
            <a:avLst/>
          </a:prstGeom>
        </p:spPr>
      </p:pic>
      <p:sp>
        <p:nvSpPr>
          <p:cNvPr id="4" name="TextBox 3"/>
          <p:cNvSpPr txBox="1"/>
          <p:nvPr/>
        </p:nvSpPr>
        <p:spPr>
          <a:xfrm>
            <a:off x="1801090" y="0"/>
            <a:ext cx="7445235" cy="584775"/>
          </a:xfrm>
          <a:prstGeom prst="rect">
            <a:avLst/>
          </a:prstGeom>
          <a:solidFill>
            <a:schemeClr val="bg1"/>
          </a:solidFill>
        </p:spPr>
        <p:txBody>
          <a:bodyPr wrap="square" rtlCol="0">
            <a:spAutoFit/>
          </a:bodyPr>
          <a:lstStyle/>
          <a:p>
            <a:pPr algn="ctr"/>
            <a:r>
              <a:rPr lang="en-US" sz="3200" b="1" u="sng" smtClean="0">
                <a:solidFill>
                  <a:srgbClr val="0070C0"/>
                </a:solidFill>
                <a:latin typeface="Times New Roman" panose="02020603050405020304" pitchFamily="18" charset="0"/>
                <a:cs typeface="Times New Roman" panose="02020603050405020304" pitchFamily="18" charset="0"/>
              </a:rPr>
              <a:t>Bài tập</a:t>
            </a:r>
            <a:endParaRPr lang="en-US" sz="3200" b="1" smtClean="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61999" y="584775"/>
            <a:ext cx="10806546"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1. Hình ảnh dưới đây mô tả kích thước  một số tế bào ở người</a:t>
            </a:r>
            <a:endParaRPr lang="en-US" sz="2800" b="1">
              <a:latin typeface="Times New Roman" panose="02020603050405020304" pitchFamily="18" charset="0"/>
              <a:cs typeface="Times New Roman" panose="02020603050405020304" pitchFamily="18" charset="0"/>
            </a:endParaRPr>
          </a:p>
        </p:txBody>
      </p:sp>
      <p:sp>
        <p:nvSpPr>
          <p:cNvPr id="7" name="TextBox 6"/>
          <p:cNvSpPr txBox="1"/>
          <p:nvPr/>
        </p:nvSpPr>
        <p:spPr>
          <a:xfrm>
            <a:off x="915480" y="5183450"/>
            <a:ext cx="10112738" cy="954107"/>
          </a:xfrm>
          <a:prstGeom prst="rect">
            <a:avLst/>
          </a:prstGeom>
          <a:noFill/>
        </p:spPr>
        <p:txBody>
          <a:bodyPr wrap="square" rtlCol="0">
            <a:spAutoFit/>
          </a:bodyPr>
          <a:lstStyle/>
          <a:p>
            <a:pPr marL="342900" indent="-342900">
              <a:buAutoNum type="alphaLcPeriod"/>
            </a:pPr>
            <a:r>
              <a:rPr lang="en-US" sz="2800" smtClean="0">
                <a:latin typeface="Times New Roman" panose="02020603050405020304" pitchFamily="18" charset="0"/>
                <a:cs typeface="Times New Roman" panose="02020603050405020304" pitchFamily="18" charset="0"/>
              </a:rPr>
              <a:t>Em hãy sắp xếp các tế bào trên theo thứ tự tăng dần về kích thước.</a:t>
            </a:r>
          </a:p>
          <a:p>
            <a:pPr marL="342900" indent="-342900">
              <a:buAutoNum type="alphaLcPeriod"/>
            </a:pPr>
            <a:r>
              <a:rPr lang="en-US" sz="2800" smtClean="0">
                <a:latin typeface="Times New Roman" panose="02020603050405020304" pitchFamily="18" charset="0"/>
                <a:cs typeface="Times New Roman" panose="02020603050405020304" pitchFamily="18" charset="0"/>
              </a:rPr>
              <a:t>Hãy chọn một loại tế bào và dự đoán chức năng của tế bào đó </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barn(inVertical)">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27</a:t>
            </a:fld>
            <a:endParaRPr lang="en-US"/>
          </a:p>
        </p:txBody>
      </p:sp>
      <p:sp>
        <p:nvSpPr>
          <p:cNvPr id="4" name="TextBox 3"/>
          <p:cNvSpPr txBox="1"/>
          <p:nvPr/>
        </p:nvSpPr>
        <p:spPr>
          <a:xfrm>
            <a:off x="1801090" y="213882"/>
            <a:ext cx="7445235" cy="707886"/>
          </a:xfrm>
          <a:prstGeom prst="rect">
            <a:avLst/>
          </a:prstGeom>
          <a:solidFill>
            <a:schemeClr val="bg1"/>
          </a:solidFill>
        </p:spPr>
        <p:txBody>
          <a:bodyPr wrap="square" rtlCol="0">
            <a:spAutoFit/>
          </a:bodyPr>
          <a:lstStyle/>
          <a:p>
            <a:pPr algn="ctr"/>
            <a:r>
              <a:rPr lang="en-US" sz="4000" b="1" u="sng" smtClean="0">
                <a:solidFill>
                  <a:srgbClr val="0070C0"/>
                </a:solidFill>
                <a:latin typeface="Times New Roman" panose="02020603050405020304" pitchFamily="18" charset="0"/>
                <a:cs typeface="Times New Roman" panose="02020603050405020304" pitchFamily="18" charset="0"/>
              </a:rPr>
              <a:t>Bài tập</a:t>
            </a:r>
            <a:endParaRPr lang="en-US" sz="4000" b="1" smtClean="0">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1329825"/>
            <a:ext cx="7243765" cy="3117272"/>
          </a:xfrm>
          <a:prstGeom prst="rect">
            <a:avLst/>
          </a:prstGeom>
        </p:spPr>
      </p:pic>
      <p:sp>
        <p:nvSpPr>
          <p:cNvPr id="8" name="TextBox 7"/>
          <p:cNvSpPr txBox="1"/>
          <p:nvPr/>
        </p:nvSpPr>
        <p:spPr>
          <a:xfrm>
            <a:off x="6933156" y="642779"/>
            <a:ext cx="5056369" cy="2246769"/>
          </a:xfrm>
          <a:prstGeom prst="rect">
            <a:avLst/>
          </a:prstGeom>
          <a:noFill/>
        </p:spPr>
        <p:txBody>
          <a:bodyPr wrap="square" rtlCol="0">
            <a:spAutoFit/>
          </a:bodyPr>
          <a:lstStyle/>
          <a:p>
            <a:pPr marL="342900" indent="-342900">
              <a:buAutoNum type="alphaLcPeriod"/>
            </a:pPr>
            <a:r>
              <a:rPr lang="en-US" sz="2800" smtClean="0">
                <a:latin typeface="Times New Roman" panose="02020603050405020304" pitchFamily="18" charset="0"/>
                <a:cs typeface="Times New Roman" panose="02020603050405020304" pitchFamily="18" charset="0"/>
              </a:rPr>
              <a:t>thứ tự tăng dần về kích thước: tế bào hồng cầu, tế bào niêm mạc miệng, tế bào trứng, tế bào cơ</a:t>
            </a:r>
          </a:p>
          <a:p>
            <a:pPr marL="342900" indent="-342900">
              <a:buAutoNum type="alphaLcPeriod"/>
            </a:pPr>
            <a:endParaRPr lang="en-US" sz="2800" smtClean="0">
              <a:latin typeface="Times New Roman" panose="02020603050405020304" pitchFamily="18" charset="0"/>
              <a:cs typeface="Times New Roman" panose="02020603050405020304" pitchFamily="18" charset="0"/>
            </a:endParaRPr>
          </a:p>
        </p:txBody>
      </p:sp>
      <p:sp>
        <p:nvSpPr>
          <p:cNvPr id="9" name="Rectangle 8"/>
          <p:cNvSpPr/>
          <p:nvPr/>
        </p:nvSpPr>
        <p:spPr>
          <a:xfrm>
            <a:off x="1396141" y="4723030"/>
            <a:ext cx="9221784" cy="1815882"/>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b. Tế bào hồng cầu: vận chuyển oxygen</a:t>
            </a:r>
          </a:p>
          <a:p>
            <a:r>
              <a:rPr lang="en-US" sz="2800" smtClean="0">
                <a:latin typeface="Times New Roman" panose="02020603050405020304" pitchFamily="18" charset="0"/>
                <a:cs typeface="Times New Roman" panose="02020603050405020304" pitchFamily="18" charset="0"/>
              </a:rPr>
              <a:t>Tế bào cơ: co giãn giúp vận động</a:t>
            </a:r>
          </a:p>
          <a:p>
            <a:r>
              <a:rPr lang="en-US" sz="2800" smtClean="0">
                <a:latin typeface="Times New Roman" panose="02020603050405020304" pitchFamily="18" charset="0"/>
                <a:cs typeface="Times New Roman" panose="02020603050405020304" pitchFamily="18" charset="0"/>
              </a:rPr>
              <a:t>Tế bào trứng: tham gia vào sinh sản</a:t>
            </a:r>
          </a:p>
          <a:p>
            <a:r>
              <a:rPr lang="en-US" sz="2800" smtClean="0">
                <a:latin typeface="Times New Roman" panose="02020603050405020304" pitchFamily="18" charset="0"/>
                <a:cs typeface="Times New Roman" panose="02020603050405020304" pitchFamily="18" charset="0"/>
              </a:rPr>
              <a:t>Tế bào niêm mạc miệng: bảo vệ khoang miệng</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down)">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wipe(down)">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wipe(down)">
                                      <p:cBhvr>
                                        <p:cTn id="3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637" y="1048002"/>
            <a:ext cx="10767354" cy="5222167"/>
          </a:xfrm>
          <a:prstGeom prst="rect">
            <a:avLst/>
          </a:prstGeom>
        </p:spPr>
      </p:pic>
      <p:sp>
        <p:nvSpPr>
          <p:cNvPr id="5" name="TextBox 4"/>
          <p:cNvSpPr txBox="1"/>
          <p:nvPr/>
        </p:nvSpPr>
        <p:spPr>
          <a:xfrm>
            <a:off x="221446" y="4820028"/>
            <a:ext cx="6193868" cy="1754326"/>
          </a:xfrm>
          <a:prstGeom prst="rect">
            <a:avLst/>
          </a:prstGeom>
          <a:solidFill>
            <a:schemeClr val="accent3">
              <a:lumMod val="20000"/>
              <a:lumOff val="80000"/>
            </a:schemeClr>
          </a:solidFill>
          <a:ln>
            <a:solidFill>
              <a:schemeClr val="accent1"/>
            </a:solidFill>
          </a:ln>
        </p:spPr>
        <p:txBody>
          <a:bodyPr wrap="square" rtlCol="0">
            <a:spAutoFit/>
          </a:bodyPr>
          <a:lstStyle/>
          <a:p>
            <a:r>
              <a:rPr lang="en-US" sz="3600" smtClean="0">
                <a:solidFill>
                  <a:srgbClr val="C00000"/>
                </a:solidFill>
                <a:latin typeface="Arial" panose="020B0604020202020204" pitchFamily="34" charset="0"/>
                <a:cs typeface="Arial" panose="020B0604020202020204" pitchFamily="34" charset="0"/>
              </a:rPr>
              <a:t>Những thành phần nào có ở cả TB nhân sơ và TB nhân thực?</a:t>
            </a:r>
            <a:endParaRPr lang="en-US" sz="360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221446" y="4835828"/>
            <a:ext cx="6193868" cy="1754326"/>
          </a:xfrm>
          <a:prstGeom prst="rect">
            <a:avLst/>
          </a:prstGeom>
          <a:solidFill>
            <a:schemeClr val="accent3">
              <a:lumMod val="20000"/>
              <a:lumOff val="80000"/>
            </a:schemeClr>
          </a:solidFill>
          <a:ln>
            <a:solidFill>
              <a:schemeClr val="accent1"/>
            </a:solidFill>
          </a:ln>
        </p:spPr>
        <p:txBody>
          <a:bodyPr wrap="square" rtlCol="0">
            <a:spAutoFit/>
          </a:bodyPr>
          <a:lstStyle/>
          <a:p>
            <a:r>
              <a:rPr lang="en-US" sz="3600" smtClean="0">
                <a:solidFill>
                  <a:srgbClr val="000099"/>
                </a:solidFill>
                <a:latin typeface="Arial" panose="020B0604020202020204" pitchFamily="34" charset="0"/>
                <a:cs typeface="Arial" panose="020B0604020202020204" pitchFamily="34" charset="0"/>
              </a:rPr>
              <a:t>Gồm 3 tp: - Màng tế bào</a:t>
            </a:r>
          </a:p>
          <a:p>
            <a:r>
              <a:rPr lang="en-US" sz="3600">
                <a:solidFill>
                  <a:srgbClr val="000099"/>
                </a:solidFill>
                <a:latin typeface="Arial" panose="020B0604020202020204" pitchFamily="34" charset="0"/>
                <a:cs typeface="Arial" panose="020B0604020202020204" pitchFamily="34" charset="0"/>
              </a:rPr>
              <a:t>	</a:t>
            </a:r>
            <a:r>
              <a:rPr lang="en-US" sz="3600" smtClean="0">
                <a:solidFill>
                  <a:srgbClr val="000099"/>
                </a:solidFill>
                <a:latin typeface="Arial" panose="020B0604020202020204" pitchFamily="34" charset="0"/>
                <a:cs typeface="Arial" panose="020B0604020202020204" pitchFamily="34" charset="0"/>
              </a:rPr>
              <a:t>	  - Chất tế bào</a:t>
            </a:r>
          </a:p>
          <a:p>
            <a:r>
              <a:rPr lang="en-US" sz="3600">
                <a:solidFill>
                  <a:srgbClr val="000099"/>
                </a:solidFill>
                <a:latin typeface="Arial" panose="020B0604020202020204" pitchFamily="34" charset="0"/>
                <a:cs typeface="Arial" panose="020B0604020202020204" pitchFamily="34" charset="0"/>
              </a:rPr>
              <a:t>	</a:t>
            </a:r>
            <a:r>
              <a:rPr lang="en-US" sz="3600" smtClean="0">
                <a:solidFill>
                  <a:srgbClr val="000099"/>
                </a:solidFill>
                <a:latin typeface="Arial" panose="020B0604020202020204" pitchFamily="34" charset="0"/>
                <a:cs typeface="Arial" panose="020B0604020202020204" pitchFamily="34" charset="0"/>
              </a:rPr>
              <a:t>	  - Nhân tế bào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637" y="1048002"/>
            <a:ext cx="10767354" cy="5222167"/>
          </a:xfrm>
          <a:prstGeom prst="rect">
            <a:avLst/>
          </a:prstGeom>
        </p:spPr>
      </p:pic>
      <p:sp>
        <p:nvSpPr>
          <p:cNvPr id="5" name="TextBox 4"/>
          <p:cNvSpPr txBox="1"/>
          <p:nvPr/>
        </p:nvSpPr>
        <p:spPr>
          <a:xfrm>
            <a:off x="221446" y="5069840"/>
            <a:ext cx="6193868" cy="1200329"/>
          </a:xfrm>
          <a:prstGeom prst="rect">
            <a:avLst/>
          </a:prstGeom>
          <a:solidFill>
            <a:schemeClr val="accent3">
              <a:lumMod val="20000"/>
              <a:lumOff val="80000"/>
            </a:schemeClr>
          </a:solidFill>
          <a:ln>
            <a:solidFill>
              <a:schemeClr val="accent1"/>
            </a:solidFill>
          </a:ln>
        </p:spPr>
        <p:txBody>
          <a:bodyPr wrap="square" rtlCol="0">
            <a:spAutoFit/>
          </a:bodyPr>
          <a:lstStyle/>
          <a:p>
            <a:r>
              <a:rPr lang="en-US" sz="3600" smtClean="0">
                <a:solidFill>
                  <a:srgbClr val="C00000"/>
                </a:solidFill>
                <a:latin typeface="Arial" panose="020B0604020202020204" pitchFamily="34" charset="0"/>
                <a:cs typeface="Arial" panose="020B0604020202020204" pitchFamily="34" charset="0"/>
              </a:rPr>
              <a:t>Chỉ ra điểm khác biệt giữa TB nhân sơ và TB nhân thực.</a:t>
            </a:r>
            <a:endParaRPr lang="en-US" sz="360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221446" y="4792841"/>
            <a:ext cx="6193868" cy="1754326"/>
          </a:xfrm>
          <a:prstGeom prst="rect">
            <a:avLst/>
          </a:prstGeom>
          <a:solidFill>
            <a:schemeClr val="accent3">
              <a:lumMod val="20000"/>
              <a:lumOff val="80000"/>
            </a:schemeClr>
          </a:solidFill>
          <a:ln>
            <a:solidFill>
              <a:schemeClr val="accent1"/>
            </a:solidFill>
          </a:ln>
        </p:spPr>
        <p:txBody>
          <a:bodyPr wrap="square" rtlCol="0">
            <a:spAutoFit/>
          </a:bodyPr>
          <a:lstStyle/>
          <a:p>
            <a:r>
              <a:rPr lang="en-US" sz="3600" smtClean="0">
                <a:solidFill>
                  <a:srgbClr val="000099"/>
                </a:solidFill>
                <a:latin typeface="Arial" panose="020B0604020202020204" pitchFamily="34" charset="0"/>
                <a:cs typeface="Arial" panose="020B0604020202020204" pitchFamily="34" charset="0"/>
              </a:rPr>
              <a:t>TB nhân sơ chưa có màng nhân, TB nhân thực có </a:t>
            </a:r>
            <a:r>
              <a:rPr lang="en-US" sz="3600" b="1" smtClean="0">
                <a:solidFill>
                  <a:srgbClr val="000099"/>
                </a:solidFill>
                <a:latin typeface="Arial" panose="020B0604020202020204" pitchFamily="34" charset="0"/>
                <a:cs typeface="Arial" panose="020B0604020202020204" pitchFamily="34" charset="0"/>
              </a:rPr>
              <a:t>màng nhân</a:t>
            </a:r>
            <a:r>
              <a:rPr lang="en-US" sz="3600" smtClean="0">
                <a:solidFill>
                  <a:srgbClr val="000099"/>
                </a:solidFill>
                <a:latin typeface="Arial" panose="020B0604020202020204" pitchFamily="34" charset="0"/>
                <a:cs typeface="Arial" panose="020B0604020202020204" pitchFamily="34" charset="0"/>
              </a:rPr>
              <a:t>.</a:t>
            </a:r>
            <a:endParaRPr lang="en-US" sz="3600" b="1">
              <a:solidFill>
                <a:srgbClr val="000099"/>
              </a:solidFill>
              <a:latin typeface="Arial" panose="020B0604020202020204" pitchFamily="34" charset="0"/>
              <a:cs typeface="Arial" panose="020B0604020202020204" pitchFamily="34" charset="0"/>
            </a:endParaRPr>
          </a:p>
        </p:txBody>
      </p:sp>
      <p:sp>
        <p:nvSpPr>
          <p:cNvPr id="7" name="TextBox 6"/>
          <p:cNvSpPr txBox="1"/>
          <p:nvPr/>
        </p:nvSpPr>
        <p:spPr>
          <a:xfrm>
            <a:off x="391206" y="306086"/>
            <a:ext cx="9899424" cy="646331"/>
          </a:xfrm>
          <a:prstGeom prst="rect">
            <a:avLst/>
          </a:prstGeom>
          <a:noFill/>
        </p:spPr>
        <p:txBody>
          <a:bodyPr wrap="square" rtlCol="0">
            <a:spAutoFit/>
          </a:bodyPr>
          <a:lstStyle/>
          <a:p>
            <a:r>
              <a:rPr lang="en-US" sz="3600" b="1">
                <a:solidFill>
                  <a:srgbClr val="000099"/>
                </a:solidFill>
                <a:latin typeface="Arial" panose="020B0604020202020204" pitchFamily="34" charset="0"/>
                <a:cs typeface="Arial" panose="020B0604020202020204" pitchFamily="34" charset="0"/>
              </a:rPr>
              <a:t>3</a:t>
            </a:r>
            <a:r>
              <a:rPr lang="en-US" sz="3600" b="1" smtClean="0">
                <a:solidFill>
                  <a:srgbClr val="000099"/>
                </a:solidFill>
                <a:latin typeface="Arial" panose="020B0604020202020204" pitchFamily="34" charset="0"/>
                <a:cs typeface="Arial" panose="020B0604020202020204" pitchFamily="34" charset="0"/>
              </a:rPr>
              <a:t>. Tìm hiểu các thành phần chính của tế bào</a:t>
            </a:r>
            <a:endParaRPr lang="en-US" sz="3600" b="1">
              <a:solidFill>
                <a:srgbClr val="000099"/>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3</a:t>
            </a:fld>
            <a:endParaRPr lang="en-US"/>
          </a:p>
        </p:txBody>
      </p:sp>
      <p:grpSp>
        <p:nvGrpSpPr>
          <p:cNvPr id="7" name="Group 6"/>
          <p:cNvGrpSpPr/>
          <p:nvPr/>
        </p:nvGrpSpPr>
        <p:grpSpPr>
          <a:xfrm>
            <a:off x="478614" y="441689"/>
            <a:ext cx="4479636" cy="3469987"/>
            <a:chOff x="572655" y="390066"/>
            <a:chExt cx="4479636" cy="3469987"/>
          </a:xfrm>
        </p:grpSpPr>
        <p:pic>
          <p:nvPicPr>
            <p:cNvPr id="3" name="Picture 2"/>
            <p:cNvPicPr>
              <a:picLocks noChangeAspect="1"/>
            </p:cNvPicPr>
            <p:nvPr/>
          </p:nvPicPr>
          <p:blipFill>
            <a:blip r:embed="rId2"/>
            <a:stretch>
              <a:fillRect/>
            </a:stretch>
          </p:blipFill>
          <p:spPr>
            <a:xfrm>
              <a:off x="572655" y="390066"/>
              <a:ext cx="4479636" cy="3469987"/>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4" name="Picture 3"/>
            <p:cNvPicPr>
              <a:picLocks noChangeAspect="1"/>
            </p:cNvPicPr>
            <p:nvPr/>
          </p:nvPicPr>
          <p:blipFill>
            <a:blip r:embed="rId3"/>
            <a:stretch>
              <a:fillRect/>
            </a:stretch>
          </p:blipFill>
          <p:spPr>
            <a:xfrm>
              <a:off x="1421823" y="2783728"/>
              <a:ext cx="1390650" cy="1076325"/>
            </a:xfrm>
            <a:prstGeom prst="rect">
              <a:avLst/>
            </a:prstGeom>
            <a:ln>
              <a:noFill/>
            </a:ln>
          </p:spPr>
          <p:style>
            <a:lnRef idx="2">
              <a:schemeClr val="accent5"/>
            </a:lnRef>
            <a:fillRef idx="1">
              <a:schemeClr val="lt1"/>
            </a:fillRef>
            <a:effectRef idx="0">
              <a:schemeClr val="accent5"/>
            </a:effectRef>
            <a:fontRef idx="minor">
              <a:schemeClr val="dk1"/>
            </a:fontRef>
          </p:style>
        </p:pic>
      </p:grpSp>
      <p:pic>
        <p:nvPicPr>
          <p:cNvPr id="5" name="Picture 26" descr="Kết quả hình ảnh cho Hình ảnh lỗ tổ ong"/>
          <p:cNvPicPr>
            <a:picLocks noChangeAspect="1" noChangeArrowheads="1"/>
          </p:cNvPicPr>
          <p:nvPr/>
        </p:nvPicPr>
        <p:blipFill>
          <a:blip r:embed="rId4"/>
          <a:srcRect/>
          <a:stretch>
            <a:fillRect/>
          </a:stretch>
        </p:blipFill>
        <p:spPr bwMode="auto">
          <a:xfrm>
            <a:off x="6619516" y="272713"/>
            <a:ext cx="5129137" cy="3235282"/>
          </a:xfrm>
          <a:prstGeom prst="parallelogram">
            <a:avLst>
              <a:gd name="adj" fmla="val 15579"/>
            </a:avLst>
          </a:prstGeom>
          <a:noFill/>
          <a:ln>
            <a:noFill/>
          </a:ln>
        </p:spPr>
      </p:pic>
      <p:sp>
        <p:nvSpPr>
          <p:cNvPr id="6" name="Rectangle 5"/>
          <p:cNvSpPr/>
          <p:nvPr/>
        </p:nvSpPr>
        <p:spPr>
          <a:xfrm>
            <a:off x="478614" y="4075161"/>
            <a:ext cx="4712222" cy="1014380"/>
          </a:xfrm>
          <a:prstGeom prst="rect">
            <a:avLst/>
          </a:prstGeom>
        </p:spPr>
        <p:txBody>
          <a:bodyPr wrap="square">
            <a:spAutoFit/>
          </a:bodyPr>
          <a:lstStyle/>
          <a:p>
            <a:pPr>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 vị cơ sở cấu tạo nên ngôi nhà là gì?</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6853288" y="3911676"/>
            <a:ext cx="5153986" cy="954107"/>
          </a:xfrm>
          <a:prstGeom prst="rect">
            <a:avLst/>
          </a:prstGeom>
        </p:spPr>
        <p:txBody>
          <a:bodyPr wrap="square">
            <a:spAutoFit/>
          </a:bodyPr>
          <a:lstStyle/>
          <a:p>
            <a:r>
              <a:rPr lang="en-US" sz="2800">
                <a:solidFill>
                  <a:srgbClr val="000000"/>
                </a:solidFill>
                <a:latin typeface="Times New Roman" panose="02020603050405020304" pitchFamily="18" charset="0"/>
                <a:ea typeface="Times New Roman" panose="02020603050405020304" pitchFamily="18" charset="0"/>
              </a:rPr>
              <a:t>Đơn vị cơ sở cấu tạo nên tổ ong là gì?</a:t>
            </a:r>
            <a:endParaRPr lang="en-US" sz="2800"/>
          </a:p>
        </p:txBody>
      </p:sp>
      <p:sp>
        <p:nvSpPr>
          <p:cNvPr id="15" name="Rectangle 14"/>
          <p:cNvSpPr/>
          <p:nvPr/>
        </p:nvSpPr>
        <p:spPr>
          <a:xfrm>
            <a:off x="439064" y="5176895"/>
            <a:ext cx="4751772" cy="954107"/>
          </a:xfrm>
          <a:prstGeom prst="rect">
            <a:avLst/>
          </a:prstGeom>
          <a:ln>
            <a:solidFill>
              <a:srgbClr val="00B0F0"/>
            </a:solidFill>
          </a:ln>
        </p:spPr>
        <p:txBody>
          <a:bodyPr wrap="square">
            <a:spAutoFit/>
          </a:bodyPr>
          <a:lstStyle/>
          <a:p>
            <a:r>
              <a:rPr lang="en-US" sz="2800">
                <a:solidFill>
                  <a:srgbClr val="000000"/>
                </a:solidFill>
                <a:latin typeface="Times New Roman" panose="02020603050405020304" pitchFamily="18" charset="0"/>
                <a:ea typeface="Times New Roman" panose="02020603050405020304" pitchFamily="18" charset="0"/>
              </a:rPr>
              <a:t>Đơn vị cơ sở cấu tạo nên ngôi nhà là viên gạch</a:t>
            </a:r>
            <a:endParaRPr lang="en-US" sz="2800"/>
          </a:p>
        </p:txBody>
      </p:sp>
      <p:sp>
        <p:nvSpPr>
          <p:cNvPr id="16" name="Rectangle 15"/>
          <p:cNvSpPr/>
          <p:nvPr/>
        </p:nvSpPr>
        <p:spPr>
          <a:xfrm>
            <a:off x="6928528" y="4998562"/>
            <a:ext cx="5078745" cy="1014380"/>
          </a:xfrm>
          <a:prstGeom prst="rect">
            <a:avLst/>
          </a:prstGeom>
          <a:ln>
            <a:solidFill>
              <a:srgbClr val="00B0F0"/>
            </a:solidFill>
          </a:ln>
        </p:spPr>
        <p:txBody>
          <a:bodyPr wrap="square">
            <a:spAutoFit/>
          </a:bodyPr>
          <a:lstStyle/>
          <a:p>
            <a:pPr>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 vị cơ sở cấu tạo nên tổ ong là mỗi khoang nhỏ.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637" y="1048002"/>
            <a:ext cx="10767354" cy="5222167"/>
          </a:xfrm>
          <a:prstGeom prst="rect">
            <a:avLst/>
          </a:prstGeom>
        </p:spPr>
      </p:pic>
      <p:sp>
        <p:nvSpPr>
          <p:cNvPr id="5" name="TextBox 4"/>
          <p:cNvSpPr txBox="1"/>
          <p:nvPr/>
        </p:nvSpPr>
        <p:spPr>
          <a:xfrm>
            <a:off x="221446" y="4823097"/>
            <a:ext cx="6193868" cy="1754326"/>
          </a:xfrm>
          <a:prstGeom prst="rect">
            <a:avLst/>
          </a:prstGeom>
          <a:solidFill>
            <a:schemeClr val="accent3">
              <a:lumMod val="20000"/>
              <a:lumOff val="80000"/>
            </a:schemeClr>
          </a:solidFill>
          <a:ln>
            <a:solidFill>
              <a:schemeClr val="accent1"/>
            </a:solidFill>
          </a:ln>
        </p:spPr>
        <p:txBody>
          <a:bodyPr wrap="square" rtlCol="0">
            <a:spAutoFit/>
          </a:bodyPr>
          <a:lstStyle/>
          <a:p>
            <a:r>
              <a:rPr lang="en-US" sz="3600" smtClean="0">
                <a:solidFill>
                  <a:srgbClr val="C00000"/>
                </a:solidFill>
                <a:latin typeface="Arial" panose="020B0604020202020204" pitchFamily="34" charset="0"/>
                <a:cs typeface="Arial" panose="020B0604020202020204" pitchFamily="34" charset="0"/>
              </a:rPr>
              <a:t>Tại sao TB thực vật có khả năng quang hợp, còn TB động vật thì không?</a:t>
            </a:r>
            <a:endParaRPr lang="en-US" sz="360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221446" y="4823097"/>
            <a:ext cx="6193868" cy="1754326"/>
          </a:xfrm>
          <a:prstGeom prst="rect">
            <a:avLst/>
          </a:prstGeom>
          <a:solidFill>
            <a:schemeClr val="accent3">
              <a:lumMod val="20000"/>
              <a:lumOff val="80000"/>
            </a:schemeClr>
          </a:solidFill>
          <a:ln>
            <a:solidFill>
              <a:schemeClr val="accent1"/>
            </a:solidFill>
          </a:ln>
        </p:spPr>
        <p:txBody>
          <a:bodyPr wrap="square" rtlCol="0">
            <a:spAutoFit/>
          </a:bodyPr>
          <a:lstStyle/>
          <a:p>
            <a:r>
              <a:rPr lang="en-US" sz="3600" smtClean="0">
                <a:solidFill>
                  <a:srgbClr val="000099"/>
                </a:solidFill>
                <a:latin typeface="Arial" panose="020B0604020202020204" pitchFamily="34" charset="0"/>
                <a:cs typeface="Arial" panose="020B0604020202020204" pitchFamily="34" charset="0"/>
              </a:rPr>
              <a:t>TB thực vật có </a:t>
            </a:r>
            <a:r>
              <a:rPr lang="en-US" sz="3600" b="1" smtClean="0">
                <a:solidFill>
                  <a:srgbClr val="000099"/>
                </a:solidFill>
                <a:latin typeface="Arial" panose="020B0604020202020204" pitchFamily="34" charset="0"/>
                <a:cs typeface="Arial" panose="020B0604020202020204" pitchFamily="34" charset="0"/>
              </a:rPr>
              <a:t>lục lạp </a:t>
            </a:r>
            <a:r>
              <a:rPr lang="en-US" sz="3600" smtClean="0">
                <a:solidFill>
                  <a:srgbClr val="000099"/>
                </a:solidFill>
                <a:latin typeface="Arial" panose="020B0604020202020204" pitchFamily="34" charset="0"/>
                <a:cs typeface="Arial" panose="020B0604020202020204" pitchFamily="34" charset="0"/>
              </a:rPr>
              <a:t>có khả năng quang hợp, tế bào động vật không có lục lạp.</a:t>
            </a:r>
            <a:endParaRPr lang="en-US" sz="3600" b="1">
              <a:solidFill>
                <a:srgbClr val="000099"/>
              </a:solidFill>
              <a:latin typeface="Arial" panose="020B0604020202020204" pitchFamily="34" charset="0"/>
              <a:cs typeface="Arial" panose="020B0604020202020204" pitchFamily="34" charset="0"/>
            </a:endParaRPr>
          </a:p>
        </p:txBody>
      </p:sp>
      <p:sp>
        <p:nvSpPr>
          <p:cNvPr id="7" name="TextBox 6"/>
          <p:cNvSpPr txBox="1"/>
          <p:nvPr/>
        </p:nvSpPr>
        <p:spPr>
          <a:xfrm>
            <a:off x="10058132" y="2691955"/>
            <a:ext cx="1829070" cy="646331"/>
          </a:xfrm>
          <a:prstGeom prst="rect">
            <a:avLst/>
          </a:prstGeom>
          <a:solidFill>
            <a:schemeClr val="accent3">
              <a:lumMod val="20000"/>
              <a:lumOff val="80000"/>
            </a:schemeClr>
          </a:solidFill>
          <a:ln>
            <a:solidFill>
              <a:schemeClr val="accent1"/>
            </a:solidFill>
          </a:ln>
        </p:spPr>
        <p:txBody>
          <a:bodyPr wrap="square" rtlCol="0">
            <a:spAutoFit/>
          </a:bodyPr>
          <a:lstStyle/>
          <a:p>
            <a:r>
              <a:rPr lang="en-US" sz="3600" b="1" smtClean="0">
                <a:solidFill>
                  <a:srgbClr val="008000"/>
                </a:solidFill>
                <a:latin typeface="Arial" panose="020B0604020202020204" pitchFamily="34" charset="0"/>
                <a:cs typeface="Arial" panose="020B0604020202020204" pitchFamily="34" charset="0"/>
              </a:rPr>
              <a:t>Lục lạp</a:t>
            </a:r>
            <a:endParaRPr lang="en-US" sz="3600" b="1">
              <a:solidFill>
                <a:srgbClr val="008000"/>
              </a:solidFill>
              <a:latin typeface="Arial" panose="020B0604020202020204" pitchFamily="34" charset="0"/>
              <a:cs typeface="Arial" panose="020B0604020202020204" pitchFamily="34" charset="0"/>
            </a:endParaRPr>
          </a:p>
        </p:txBody>
      </p:sp>
      <p:cxnSp>
        <p:nvCxnSpPr>
          <p:cNvPr id="8" name="Straight Connector 7"/>
          <p:cNvCxnSpPr/>
          <p:nvPr/>
        </p:nvCxnSpPr>
        <p:spPr>
          <a:xfrm flipH="1">
            <a:off x="9985829" y="3338286"/>
            <a:ext cx="609600" cy="653143"/>
          </a:xfrm>
          <a:prstGeom prst="line">
            <a:avLst/>
          </a:prstGeom>
          <a:ln w="38100">
            <a:solidFill>
              <a:srgbClr val="FF3300"/>
            </a:solidFill>
            <a:headEnd type="none"/>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Google Shape;690;p39"/>
          <p:cNvSpPr>
            <a:spLocks noGrp="1"/>
          </p:cNvSpPr>
          <p:nvPr>
            <p:ph type="subTitle" idx="1"/>
          </p:nvPr>
        </p:nvSpPr>
        <p:spPr>
          <a:xfrm>
            <a:off x="3352800" y="38100"/>
            <a:ext cx="4283075" cy="782638"/>
          </a:xfrm>
        </p:spPr>
        <p:txBody>
          <a:bodyPr vert="horz" wrap="square" lIns="121900" tIns="121900" rIns="121900" bIns="121900" anchor="ctr" anchorCtr="0">
            <a:normAutofit lnSpcReduction="10000"/>
          </a:bodyPr>
          <a:lstStyle/>
          <a:p>
            <a:pPr>
              <a:spcBef>
                <a:spcPct val="0"/>
              </a:spcBef>
              <a:buClrTx/>
              <a:buSzTx/>
            </a:pPr>
            <a:r>
              <a:rPr lang="en-US" altLang="en-US" sz="4000" b="1" i="1" kern="1200" dirty="0">
                <a:solidFill>
                  <a:srgbClr val="3AA500"/>
                </a:solidFill>
                <a:latin typeface="Times New Roman" panose="02020603050405020304" pitchFamily="18" charset="0"/>
                <a:ea typeface="Zilla Slab SemiBold"/>
                <a:cs typeface="+mn-cs"/>
                <a:sym typeface="Zilla Slab SemiBold"/>
              </a:rPr>
              <a:t>B</a:t>
            </a:r>
            <a:r>
              <a:rPr lang="en-GB" altLang="en-US" sz="4000" b="1" i="1" kern="1200" dirty="0">
                <a:solidFill>
                  <a:srgbClr val="3AA500"/>
                </a:solidFill>
                <a:latin typeface="Times New Roman" panose="02020603050405020304" pitchFamily="18" charset="0"/>
                <a:ea typeface="Zilla Slab SemiBold"/>
                <a:cs typeface="+mn-cs"/>
                <a:sym typeface="Zilla Slab SemiBold"/>
              </a:rPr>
              <a:t>ài 17: </a:t>
            </a:r>
            <a:r>
              <a:rPr lang="en-GB" altLang="en-US" sz="4000" b="1" kern="1200" dirty="0">
                <a:solidFill>
                  <a:srgbClr val="FF0000"/>
                </a:solidFill>
                <a:latin typeface="Times New Roman" panose="02020603050405020304" pitchFamily="18" charset="0"/>
                <a:ea typeface="Zilla Slab SemiBold"/>
                <a:cs typeface="+mn-cs"/>
                <a:sym typeface="Zilla Slab SemiBold"/>
              </a:rPr>
              <a:t>TẾ BÀO</a:t>
            </a:r>
          </a:p>
        </p:txBody>
      </p:sp>
      <p:sp>
        <p:nvSpPr>
          <p:cNvPr id="11267" name="Google Shape;690;p39"/>
          <p:cNvSpPr txBox="1"/>
          <p:nvPr/>
        </p:nvSpPr>
        <p:spPr bwMode="auto">
          <a:xfrm>
            <a:off x="132080" y="241935"/>
            <a:ext cx="53054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I.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Khái</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quát</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chung</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về</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11268" name="Google Shape;690;p39"/>
          <p:cNvSpPr txBox="1"/>
          <p:nvPr/>
        </p:nvSpPr>
        <p:spPr bwMode="auto">
          <a:xfrm>
            <a:off x="132080" y="741045"/>
            <a:ext cx="44672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1.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là</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gì</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8" name="Google Shape;690;p39"/>
          <p:cNvSpPr txBox="1"/>
          <p:nvPr/>
        </p:nvSpPr>
        <p:spPr bwMode="auto">
          <a:xfrm>
            <a:off x="206375" y="1327785"/>
            <a:ext cx="85058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2.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kích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th</a:t>
            </a:r>
            <a:r>
              <a:rPr kumimoji="0" lang="vi-VN"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ư</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ớc</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và</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hình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dạng</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của</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6" name="Google Shape;690;p39"/>
          <p:cNvSpPr txBox="1"/>
          <p:nvPr/>
        </p:nvSpPr>
        <p:spPr bwMode="auto">
          <a:xfrm>
            <a:off x="609600" y="3263173"/>
            <a:ext cx="11249024" cy="8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en-GB" altLang="en-US" sz="2800" b="1" i="1" u="none" strike="noStrike" kern="1200" cap="none" spc="0" normalizeH="0" baseline="0" noProof="0" dirty="0">
              <a:ln w="12700">
                <a:solidFill>
                  <a:schemeClr val="tx1"/>
                </a:solidFill>
              </a:ln>
              <a:solidFill>
                <a:schemeClr val="tx1"/>
              </a:solidFill>
              <a:effectLst/>
              <a:uLnTx/>
              <a:uFillTx/>
              <a:latin typeface="Times New Roman" panose="02020603050405020304" pitchFamily="18" charset="0"/>
              <a:ea typeface="+mn-ea"/>
              <a:cs typeface="Times New Roman" panose="02020603050405020304" pitchFamily="18" charset="0"/>
              <a:sym typeface="Zilla Slab SemiBold"/>
            </a:endParaRPr>
          </a:p>
        </p:txBody>
      </p:sp>
      <p:pic>
        <p:nvPicPr>
          <p:cNvPr id="27655" name="Picture 2" descr="Cô giáo chim đang giản bài trong bộ ảnh động ppt"/>
          <p:cNvPicPr>
            <a:picLocks noChangeAspect="1"/>
          </p:cNvPicPr>
          <p:nvPr/>
        </p:nvPicPr>
        <p:blipFill>
          <a:blip r:embed="rId3"/>
          <a:stretch>
            <a:fillRect/>
          </a:stretch>
        </p:blipFill>
        <p:spPr>
          <a:xfrm>
            <a:off x="-138430" y="2437448"/>
            <a:ext cx="1289050" cy="968375"/>
          </a:xfrm>
          <a:prstGeom prst="rect">
            <a:avLst/>
          </a:prstGeom>
          <a:noFill/>
          <a:ln w="9525">
            <a:noFill/>
          </a:ln>
        </p:spPr>
      </p:pic>
      <p:sp>
        <p:nvSpPr>
          <p:cNvPr id="2" name="Text Box 1"/>
          <p:cNvSpPr txBox="1"/>
          <p:nvPr/>
        </p:nvSpPr>
        <p:spPr>
          <a:xfrm>
            <a:off x="426720" y="1864995"/>
            <a:ext cx="10756265" cy="583565"/>
          </a:xfrm>
          <a:prstGeom prst="rect">
            <a:avLst/>
          </a:prstGeom>
          <a:noFill/>
        </p:spPr>
        <p:txBody>
          <a:bodyPr wrap="square" rtlCol="0">
            <a:spAutoFit/>
          </a:bodyPr>
          <a:lstStyle/>
          <a:p>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sym typeface="+mn-ea"/>
              </a:rPr>
              <a:t>3.Tìm</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sym typeface="+mn-ea"/>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sym typeface="+mn-ea"/>
              </a:rPr>
              <a:t>hiểu</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sym typeface="+mn-ea"/>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sym typeface="+mn-ea"/>
              </a:rPr>
              <a:t>các</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sym typeface="+mn-ea"/>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sym typeface="+mn-ea"/>
              </a:rPr>
              <a:t>thành</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sym typeface="+mn-ea"/>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sym typeface="+mn-ea"/>
              </a:rPr>
              <a:t>phần</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sym typeface="+mn-ea"/>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sym typeface="+mn-ea"/>
              </a:rPr>
              <a:t>chính</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sym typeface="+mn-ea"/>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sym typeface="+mn-ea"/>
              </a:rPr>
              <a:t>của</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sym typeface="+mn-ea"/>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sym typeface="+mn-ea"/>
              </a:rPr>
              <a:t>tế</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sym typeface="+mn-ea"/>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sym typeface="+mn-ea"/>
              </a:rPr>
              <a:t>bào</a:t>
            </a:r>
          </a:p>
        </p:txBody>
      </p:sp>
      <p:sp>
        <p:nvSpPr>
          <p:cNvPr id="4" name="Text Box 3"/>
          <p:cNvSpPr txBox="1"/>
          <p:nvPr/>
        </p:nvSpPr>
        <p:spPr>
          <a:xfrm>
            <a:off x="1150620" y="2413635"/>
            <a:ext cx="10398760" cy="4399915"/>
          </a:xfrm>
          <a:prstGeom prst="rect">
            <a:avLst/>
          </a:prstGeom>
          <a:noFill/>
        </p:spPr>
        <p:txBody>
          <a:bodyPr wrap="square" rtlCol="0">
            <a:spAutoFit/>
          </a:bodyPr>
          <a:lstStyle/>
          <a:p>
            <a:pPr algn="just"/>
            <a:r>
              <a:rPr lang="en-US" dirty="0" smtClean="0">
                <a:latin typeface="Arial" panose="020B0604020202020204" pitchFamily="34" charset="0"/>
                <a:cs typeface="Arial" panose="020B0604020202020204" pitchFamily="34" charset="0"/>
                <a:sym typeface="+mn-ea"/>
              </a:rPr>
              <a:t>-</a:t>
            </a:r>
            <a:r>
              <a:rPr lang="en-US" sz="2800" i="1" dirty="0" smtClean="0">
                <a:gradFill>
                  <a:gsLst>
                    <a:gs pos="0">
                      <a:srgbClr val="7B32B2"/>
                    </a:gs>
                    <a:gs pos="100000">
                      <a:srgbClr val="401A5D"/>
                    </a:gs>
                  </a:gsLst>
                  <a:lin scaled="0"/>
                </a:gradFill>
                <a:latin typeface="Arial" panose="020B0604020202020204" pitchFamily="34" charset="0"/>
                <a:cs typeface="Arial" panose="020B0604020202020204" pitchFamily="34"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được</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cấu</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tạo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từ</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3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thành</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phần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chính</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 </a:t>
            </a:r>
            <a:endPar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algn="just"/>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Màng</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Bảo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vệ</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và</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kiểm</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soát</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các</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chất</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đi</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vào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đi</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ra</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khỏi</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endPar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algn="just"/>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hất</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Là</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nơi</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diễn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ra</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các</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hoạt</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động</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sống</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của</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endPar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algn="just"/>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Nhân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hoặc</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vùng</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nhân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Điều</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khiển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mọi</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hoạt</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động</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sống</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của</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endPar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marL="457200" indent="-457200" algn="just">
              <a:buFontTx/>
              <a:buChar char="-"/>
            </a:pP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động</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vật</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và</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thực</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vật</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đều</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là</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nhân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thực</a:t>
            </a:r>
            <a:endPar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marL="457200" indent="-457200" algn="just">
              <a:buFontTx/>
              <a:buChar char="-"/>
            </a:pP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thực</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vật</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có</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quan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lục</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lạp</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thực</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hiên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chức</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năng</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quang</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hợp</a:t>
            </a:r>
            <a:endPar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marL="457200" indent="-457200" algn="just">
              <a:buFontTx/>
              <a:buChar char="-"/>
            </a:pP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nhân</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sơ</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chưa</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có</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màng</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nhân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a:t>
            </a:r>
            <a:endPar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pPr marL="457200" indent="-457200" algn="just">
              <a:buFontTx/>
              <a:buChar char="-"/>
            </a:pP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Tế</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bào</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nhân</a:t>
            </a:r>
            <a:r>
              <a:rPr lang="en-US" sz="2800" i="1" dirty="0" smtClean="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thực</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có</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màng</a:t>
            </a:r>
            <a:r>
              <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2800" i="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nhân</a:t>
            </a:r>
            <a:endPar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a:p>
            <a:endParaRPr lang="en-US" sz="2800" i="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655"/>
                                        </p:tgtEl>
                                        <p:attrNameLst>
                                          <p:attrName>style.visibility</p:attrName>
                                        </p:attrNameLst>
                                      </p:cBhvr>
                                      <p:to>
                                        <p:strVal val="visible"/>
                                      </p:to>
                                    </p:set>
                                    <p:anim calcmode="lin" valueType="num">
                                      <p:cBhvr>
                                        <p:cTn id="7" dur="500" fill="hold"/>
                                        <p:tgtEl>
                                          <p:spTgt spid="27655"/>
                                        </p:tgtEl>
                                        <p:attrNameLst>
                                          <p:attrName>ppt_w</p:attrName>
                                        </p:attrNameLst>
                                      </p:cBhvr>
                                      <p:tavLst>
                                        <p:tav tm="0">
                                          <p:val>
                                            <p:fltVal val="0"/>
                                          </p:val>
                                        </p:tav>
                                        <p:tav tm="100000">
                                          <p:val>
                                            <p:strVal val="#ppt_w"/>
                                          </p:val>
                                        </p:tav>
                                      </p:tavLst>
                                    </p:anim>
                                    <p:anim calcmode="lin" valueType="num">
                                      <p:cBhvr>
                                        <p:cTn id="8" dur="500" fill="hold"/>
                                        <p:tgtEl>
                                          <p:spTgt spid="2765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iterate type="lt">
                                    <p:tmAbs val="75"/>
                                  </p:iterate>
                                  <p:childTnLst>
                                    <p:set>
                                      <p:cBhvr>
                                        <p:cTn id="11" dur="1" fill="hold">
                                          <p:stCondLst>
                                            <p:cond delay="74"/>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32</a:t>
            </a:fld>
            <a:endParaRPr lang="en-US"/>
          </a:p>
        </p:txBody>
      </p:sp>
      <p:sp>
        <p:nvSpPr>
          <p:cNvPr id="6" name="Rectangle 5"/>
          <p:cNvSpPr/>
          <p:nvPr/>
        </p:nvSpPr>
        <p:spPr>
          <a:xfrm>
            <a:off x="953553" y="1767930"/>
            <a:ext cx="10235451" cy="1014380"/>
          </a:xfrm>
          <a:prstGeom prst="rect">
            <a:avLst/>
          </a:prstGeom>
        </p:spPr>
        <p:txBody>
          <a:bodyPr wrap="square">
            <a:spAutoFit/>
          </a:bodyPr>
          <a:lstStyle/>
          <a:p>
            <a:pPr>
              <a:lnSpc>
                <a:spcPct val="107000"/>
              </a:lnSpc>
              <a:spcAft>
                <a:spcPts val="800"/>
              </a:spcAft>
            </a:pP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định chức năng các thành phần của tế bào bằng cách ghép mỗi thành phần cấu tạo ở cột A với một chức năng ở cột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489425" y="1754090"/>
            <a:ext cx="381000" cy="457200"/>
          </a:xfrm>
          <a:prstGeom prst="rect">
            <a:avLst/>
          </a:prstGeom>
        </p:spPr>
      </p:pic>
      <p:sp>
        <p:nvSpPr>
          <p:cNvPr id="14" name="TextBox 13"/>
          <p:cNvSpPr txBox="1"/>
          <p:nvPr/>
        </p:nvSpPr>
        <p:spPr>
          <a:xfrm>
            <a:off x="1" y="32209"/>
            <a:ext cx="12191999" cy="521970"/>
          </a:xfrm>
          <a:prstGeom prst="rect">
            <a:avLst/>
          </a:prstGeom>
          <a:solidFill>
            <a:schemeClr val="accent6">
              <a:lumMod val="20000"/>
              <a:lumOff val="80000"/>
            </a:schemeClr>
          </a:solidFill>
        </p:spPr>
        <p:txBody>
          <a:bodyPr wrap="square" rtlCol="0">
            <a:spAutoFit/>
          </a:bodyPr>
          <a:lstStyle/>
          <a:p>
            <a:pPr algn="ctr"/>
            <a:r>
              <a:rPr lang="en-US" sz="2800" b="1" u="sng" smtClean="0">
                <a:solidFill>
                  <a:srgbClr val="FF0000"/>
                </a:solidFill>
                <a:latin typeface="Times New Roman" panose="02020603050405020304" pitchFamily="18" charset="0"/>
                <a:cs typeface="Times New Roman" panose="02020603050405020304" pitchFamily="18" charset="0"/>
              </a:rPr>
              <a:t>BÀI 17</a:t>
            </a:r>
            <a:r>
              <a:rPr lang="en-US" sz="2800" b="1" smtClean="0">
                <a:solidFill>
                  <a:srgbClr val="FF0000"/>
                </a:solidFill>
                <a:latin typeface="Times New Roman" panose="02020603050405020304" pitchFamily="18" charset="0"/>
                <a:cs typeface="Times New Roman" panose="02020603050405020304" pitchFamily="18" charset="0"/>
              </a:rPr>
              <a:t>: TẾ BÀO </a:t>
            </a:r>
          </a:p>
        </p:txBody>
      </p:sp>
      <p:sp>
        <p:nvSpPr>
          <p:cNvPr id="21" name="Rectangle 20"/>
          <p:cNvSpPr/>
          <p:nvPr/>
        </p:nvSpPr>
        <p:spPr>
          <a:xfrm>
            <a:off x="321957" y="1148479"/>
            <a:ext cx="8332516"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2800" b="1" smtClean="0">
                <a:latin typeface="Times New Roman" panose="02020603050405020304" pitchFamily="18" charset="0"/>
              </a:rPr>
              <a:t>Chức năng của mỗi thành phần chính trong tế bào</a:t>
            </a:r>
            <a:endParaRPr lang="en-US" sz="2800" b="1"/>
          </a:p>
        </p:txBody>
      </p:sp>
      <p:graphicFrame>
        <p:nvGraphicFramePr>
          <p:cNvPr id="4" name="Table 3"/>
          <p:cNvGraphicFramePr>
            <a:graphicFrameLocks noGrp="1"/>
          </p:cNvGraphicFramePr>
          <p:nvPr/>
        </p:nvGraphicFramePr>
        <p:xfrm>
          <a:off x="787298" y="2807465"/>
          <a:ext cx="2657866" cy="3548884"/>
        </p:xfrm>
        <a:graphic>
          <a:graphicData uri="http://schemas.openxmlformats.org/drawingml/2006/table">
            <a:tbl>
              <a:tblPr firstRow="1" bandRow="1">
                <a:tableStyleId>{5C22544A-7EE6-4342-B048-85BDC9FD1C3A}</a:tableStyleId>
              </a:tblPr>
              <a:tblGrid>
                <a:gridCol w="2657866">
                  <a:extLst>
                    <a:ext uri="{9D8B030D-6E8A-4147-A177-3AD203B41FA5}">
                      <a16:colId xmlns:a16="http://schemas.microsoft.com/office/drawing/2014/main" val="20000"/>
                    </a:ext>
                  </a:extLst>
                </a:gridCol>
              </a:tblGrid>
              <a:tr h="1140713">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A- Thành</a:t>
                      </a:r>
                      <a:r>
                        <a:rPr lang="en-US" sz="2800" baseline="0" smtClean="0">
                          <a:solidFill>
                            <a:schemeClr val="tx1"/>
                          </a:solidFill>
                          <a:latin typeface="Times New Roman" panose="02020603050405020304" pitchFamily="18" charset="0"/>
                          <a:cs typeface="Times New Roman" panose="02020603050405020304" pitchFamily="18" charset="0"/>
                        </a:rPr>
                        <a:t> phần cấu tạo tế bào</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633729">
                <a:tc>
                  <a:txBody>
                    <a:bodyPr/>
                    <a:lstStyle/>
                    <a:p>
                      <a:r>
                        <a:rPr lang="en-US" sz="2800" smtClean="0">
                          <a:solidFill>
                            <a:schemeClr val="tx1"/>
                          </a:solidFill>
                          <a:latin typeface="Times New Roman" panose="02020603050405020304" pitchFamily="18" charset="0"/>
                          <a:cs typeface="Times New Roman" panose="02020603050405020304" pitchFamily="18" charset="0"/>
                        </a:rPr>
                        <a:t>1. Màng</a:t>
                      </a:r>
                      <a:r>
                        <a:rPr lang="en-US" sz="2800" baseline="0" smtClean="0">
                          <a:solidFill>
                            <a:schemeClr val="tx1"/>
                          </a:solidFill>
                          <a:latin typeface="Times New Roman" panose="02020603050405020304" pitchFamily="18" charset="0"/>
                          <a:cs typeface="Times New Roman" panose="02020603050405020304" pitchFamily="18" charset="0"/>
                        </a:rPr>
                        <a:t> tế bào</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33729">
                <a:tc>
                  <a:txBody>
                    <a:bodyPr/>
                    <a:lstStyle/>
                    <a:p>
                      <a:r>
                        <a:rPr lang="en-US" sz="2800" smtClean="0">
                          <a:solidFill>
                            <a:schemeClr val="tx1"/>
                          </a:solidFill>
                          <a:latin typeface="Times New Roman" panose="02020603050405020304" pitchFamily="18" charset="0"/>
                          <a:cs typeface="Times New Roman" panose="02020603050405020304" pitchFamily="18" charset="0"/>
                        </a:rPr>
                        <a:t>2. Chất</a:t>
                      </a:r>
                      <a:r>
                        <a:rPr lang="en-US" sz="2800" baseline="0" smtClean="0">
                          <a:solidFill>
                            <a:schemeClr val="tx1"/>
                          </a:solidFill>
                          <a:latin typeface="Times New Roman" panose="02020603050405020304" pitchFamily="18" charset="0"/>
                          <a:cs typeface="Times New Roman" panose="02020603050405020304" pitchFamily="18" charset="0"/>
                        </a:rPr>
                        <a:t> tế bào</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0713">
                <a:tc>
                  <a:txBody>
                    <a:bodyPr/>
                    <a:lstStyle/>
                    <a:p>
                      <a:r>
                        <a:rPr lang="en-US" sz="2800" smtClean="0">
                          <a:solidFill>
                            <a:schemeClr val="tx1"/>
                          </a:solidFill>
                          <a:latin typeface="Times New Roman" panose="02020603050405020304" pitchFamily="18" charset="0"/>
                          <a:cs typeface="Times New Roman" panose="02020603050405020304" pitchFamily="18" charset="0"/>
                        </a:rPr>
                        <a:t>3.</a:t>
                      </a:r>
                      <a:r>
                        <a:rPr lang="en-US" sz="2800" baseline="0" smtClean="0">
                          <a:solidFill>
                            <a:schemeClr val="tx1"/>
                          </a:solidFill>
                          <a:latin typeface="Times New Roman" panose="02020603050405020304" pitchFamily="18" charset="0"/>
                          <a:cs typeface="Times New Roman" panose="02020603050405020304" pitchFamily="18" charset="0"/>
                        </a:rPr>
                        <a:t> Nhân tế bào hoặc vùng nhân</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nvGraphicFramePr>
        <p:xfrm>
          <a:off x="4802908" y="2878541"/>
          <a:ext cx="4544291" cy="3458946"/>
        </p:xfrm>
        <a:graphic>
          <a:graphicData uri="http://schemas.openxmlformats.org/drawingml/2006/table">
            <a:tbl>
              <a:tblPr firstRow="1" bandRow="1">
                <a:tableStyleId>{5C22544A-7EE6-4342-B048-85BDC9FD1C3A}</a:tableStyleId>
              </a:tblPr>
              <a:tblGrid>
                <a:gridCol w="4544291">
                  <a:extLst>
                    <a:ext uri="{9D8B030D-6E8A-4147-A177-3AD203B41FA5}">
                      <a16:colId xmlns:a16="http://schemas.microsoft.com/office/drawing/2014/main" val="20000"/>
                    </a:ext>
                  </a:extLst>
                </a:gridCol>
              </a:tblGrid>
              <a:tr h="534564">
                <a:tc>
                  <a:txBody>
                    <a:bodyPr/>
                    <a:lstStyle/>
                    <a:p>
                      <a:r>
                        <a:rPr lang="en-US" sz="1400" smtClean="0">
                          <a:solidFill>
                            <a:schemeClr val="tx1"/>
                          </a:solidFill>
                          <a:latin typeface="Times New Roman" panose="02020603050405020304" pitchFamily="18" charset="0"/>
                          <a:cs typeface="Times New Roman" panose="02020603050405020304" pitchFamily="18" charset="0"/>
                        </a:rPr>
                        <a:t>B-</a:t>
                      </a:r>
                      <a:r>
                        <a:rPr lang="en-US" sz="1400" baseline="0" smtClean="0">
                          <a:solidFill>
                            <a:schemeClr val="tx1"/>
                          </a:solidFill>
                          <a:latin typeface="Times New Roman" panose="02020603050405020304" pitchFamily="18" charset="0"/>
                          <a:cs typeface="Times New Roman" panose="02020603050405020304" pitchFamily="18" charset="0"/>
                        </a:rPr>
                        <a:t> Chức năng</a:t>
                      </a:r>
                      <a:endParaRPr lang="en-US" sz="140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974794">
                <a:tc>
                  <a:txBody>
                    <a:bodyPr/>
                    <a:lstStyle/>
                    <a:p>
                      <a:r>
                        <a:rPr lang="en-US" sz="1400" smtClean="0">
                          <a:solidFill>
                            <a:schemeClr val="tx1"/>
                          </a:solidFill>
                          <a:latin typeface="Times New Roman" panose="02020603050405020304" pitchFamily="18" charset="0"/>
                          <a:cs typeface="Times New Roman" panose="02020603050405020304" pitchFamily="18" charset="0"/>
                        </a:rPr>
                        <a:t>a. Điều</a:t>
                      </a:r>
                      <a:r>
                        <a:rPr lang="en-US" sz="1400" baseline="0" smtClean="0">
                          <a:solidFill>
                            <a:schemeClr val="tx1"/>
                          </a:solidFill>
                          <a:latin typeface="Times New Roman" panose="02020603050405020304" pitchFamily="18" charset="0"/>
                          <a:cs typeface="Times New Roman" panose="02020603050405020304" pitchFamily="18" charset="0"/>
                        </a:rPr>
                        <a:t> khiển mọi hoạt động sống của tế bào</a:t>
                      </a:r>
                      <a:endParaRPr lang="en-US" sz="140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74794">
                <a:tc>
                  <a:txBody>
                    <a:bodyPr/>
                    <a:lstStyle/>
                    <a:p>
                      <a:r>
                        <a:rPr lang="en-US" sz="1400" smtClean="0">
                          <a:solidFill>
                            <a:schemeClr val="tx1"/>
                          </a:solidFill>
                          <a:latin typeface="Times New Roman" panose="02020603050405020304" pitchFamily="18" charset="0"/>
                          <a:cs typeface="Times New Roman" panose="02020603050405020304" pitchFamily="18" charset="0"/>
                        </a:rPr>
                        <a:t>b. Bảo</a:t>
                      </a:r>
                      <a:r>
                        <a:rPr lang="en-US" sz="1400" baseline="0" smtClean="0">
                          <a:solidFill>
                            <a:schemeClr val="tx1"/>
                          </a:solidFill>
                          <a:latin typeface="Times New Roman" panose="02020603050405020304" pitchFamily="18" charset="0"/>
                          <a:cs typeface="Times New Roman" panose="02020603050405020304" pitchFamily="18" charset="0"/>
                        </a:rPr>
                        <a:t> vệ và kiểm soát các chất đi vào, đi ra khỏi tế bào</a:t>
                      </a:r>
                      <a:endParaRPr lang="en-US" sz="140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4794">
                <a:tc>
                  <a:txBody>
                    <a:bodyPr/>
                    <a:lstStyle/>
                    <a:p>
                      <a:r>
                        <a:rPr lang="en-US" sz="1400" smtClean="0">
                          <a:solidFill>
                            <a:schemeClr val="tx1"/>
                          </a:solidFill>
                          <a:latin typeface="Times New Roman" panose="02020603050405020304" pitchFamily="18" charset="0"/>
                          <a:cs typeface="Times New Roman" panose="02020603050405020304" pitchFamily="18" charset="0"/>
                        </a:rPr>
                        <a:t>c. Là</a:t>
                      </a:r>
                      <a:r>
                        <a:rPr lang="en-US" sz="1400" baseline="0" smtClean="0">
                          <a:solidFill>
                            <a:schemeClr val="tx1"/>
                          </a:solidFill>
                          <a:latin typeface="Times New Roman" panose="02020603050405020304" pitchFamily="18" charset="0"/>
                          <a:cs typeface="Times New Roman" panose="02020603050405020304" pitchFamily="18" charset="0"/>
                        </a:rPr>
                        <a:t> nơi diễn ra các hoạt động sống</a:t>
                      </a:r>
                      <a:endParaRPr lang="en-US" sz="140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33</a:t>
            </a:fld>
            <a:endParaRPr lang="en-US"/>
          </a:p>
        </p:txBody>
      </p:sp>
      <p:sp>
        <p:nvSpPr>
          <p:cNvPr id="6" name="Rectangle 5"/>
          <p:cNvSpPr/>
          <p:nvPr/>
        </p:nvSpPr>
        <p:spPr>
          <a:xfrm>
            <a:off x="953553" y="1767930"/>
            <a:ext cx="10235451" cy="1014380"/>
          </a:xfrm>
          <a:prstGeom prst="rect">
            <a:avLst/>
          </a:prstGeom>
        </p:spPr>
        <p:txBody>
          <a:bodyPr wrap="square">
            <a:spAutoFit/>
          </a:bodyPr>
          <a:lstStyle/>
          <a:p>
            <a:pPr>
              <a:lnSpc>
                <a:spcPct val="107000"/>
              </a:lnSpc>
              <a:spcAft>
                <a:spcPts val="800"/>
              </a:spcAft>
            </a:pP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 định chức năng các thành phần của tế bào bằng cách ghép mỗi thành phần cấu tạo ở cột A với một chức năng ở cột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489425" y="1754090"/>
            <a:ext cx="381000" cy="457200"/>
          </a:xfrm>
          <a:prstGeom prst="rect">
            <a:avLst/>
          </a:prstGeom>
        </p:spPr>
      </p:pic>
      <p:sp>
        <p:nvSpPr>
          <p:cNvPr id="14" name="TextBox 13"/>
          <p:cNvSpPr txBox="1"/>
          <p:nvPr/>
        </p:nvSpPr>
        <p:spPr>
          <a:xfrm>
            <a:off x="1" y="32209"/>
            <a:ext cx="12191999" cy="523220"/>
          </a:xfrm>
          <a:prstGeom prst="rect">
            <a:avLst/>
          </a:prstGeom>
          <a:solidFill>
            <a:schemeClr val="accent6">
              <a:lumMod val="20000"/>
              <a:lumOff val="80000"/>
            </a:schemeClr>
          </a:solidFill>
        </p:spPr>
        <p:txBody>
          <a:bodyPr wrap="square" rtlCol="0">
            <a:spAutoFit/>
          </a:bodyPr>
          <a:lstStyle/>
          <a:p>
            <a:pPr algn="ctr"/>
            <a:r>
              <a:rPr lang="en-US" sz="2800" b="1" u="sng" smtClean="0">
                <a:solidFill>
                  <a:srgbClr val="FF0000"/>
                </a:solidFill>
                <a:latin typeface="Times New Roman" panose="02020603050405020304" pitchFamily="18" charset="0"/>
                <a:cs typeface="Times New Roman" panose="02020603050405020304" pitchFamily="18" charset="0"/>
              </a:rPr>
              <a:t>BÀI 17</a:t>
            </a:r>
            <a:r>
              <a:rPr lang="en-US" sz="2800" b="1" smtClean="0">
                <a:solidFill>
                  <a:srgbClr val="FF0000"/>
                </a:solidFill>
                <a:latin typeface="Times New Roman" panose="02020603050405020304" pitchFamily="18" charset="0"/>
                <a:cs typeface="Times New Roman" panose="02020603050405020304" pitchFamily="18" charset="0"/>
              </a:rPr>
              <a:t>: TẾ BÀO (tt)</a:t>
            </a:r>
          </a:p>
        </p:txBody>
      </p:sp>
      <p:sp>
        <p:nvSpPr>
          <p:cNvPr id="21" name="Rectangle 20"/>
          <p:cNvSpPr/>
          <p:nvPr/>
        </p:nvSpPr>
        <p:spPr>
          <a:xfrm>
            <a:off x="285011" y="1238905"/>
            <a:ext cx="8332516"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2800" b="1" smtClean="0">
                <a:latin typeface="Times New Roman" panose="02020603050405020304" pitchFamily="18" charset="0"/>
              </a:rPr>
              <a:t>Chức năng của mỗi thành phần chính trong tế bào</a:t>
            </a:r>
            <a:endParaRPr lang="en-US" sz="2800" b="1"/>
          </a:p>
        </p:txBody>
      </p:sp>
      <p:graphicFrame>
        <p:nvGraphicFramePr>
          <p:cNvPr id="4" name="Table 3"/>
          <p:cNvGraphicFramePr>
            <a:graphicFrameLocks noGrp="1"/>
          </p:cNvGraphicFramePr>
          <p:nvPr/>
        </p:nvGraphicFramePr>
        <p:xfrm>
          <a:off x="787298" y="2807465"/>
          <a:ext cx="2657866" cy="3548884"/>
        </p:xfrm>
        <a:graphic>
          <a:graphicData uri="http://schemas.openxmlformats.org/drawingml/2006/table">
            <a:tbl>
              <a:tblPr firstRow="1" bandRow="1">
                <a:tableStyleId>{5C22544A-7EE6-4342-B048-85BDC9FD1C3A}</a:tableStyleId>
              </a:tblPr>
              <a:tblGrid>
                <a:gridCol w="2657866">
                  <a:extLst>
                    <a:ext uri="{9D8B030D-6E8A-4147-A177-3AD203B41FA5}">
                      <a16:colId xmlns:a16="http://schemas.microsoft.com/office/drawing/2014/main" val="20000"/>
                    </a:ext>
                  </a:extLst>
                </a:gridCol>
              </a:tblGrid>
              <a:tr h="1140713">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A- Thành</a:t>
                      </a:r>
                      <a:r>
                        <a:rPr lang="en-US" sz="2800" baseline="0" smtClean="0">
                          <a:solidFill>
                            <a:schemeClr val="tx1"/>
                          </a:solidFill>
                          <a:latin typeface="Times New Roman" panose="02020603050405020304" pitchFamily="18" charset="0"/>
                          <a:cs typeface="Times New Roman" panose="02020603050405020304" pitchFamily="18" charset="0"/>
                        </a:rPr>
                        <a:t> phần cấu tạo tế bào</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633729">
                <a:tc>
                  <a:txBody>
                    <a:bodyPr/>
                    <a:lstStyle/>
                    <a:p>
                      <a:r>
                        <a:rPr lang="en-US" sz="2800" smtClean="0">
                          <a:solidFill>
                            <a:schemeClr val="tx1"/>
                          </a:solidFill>
                          <a:latin typeface="Times New Roman" panose="02020603050405020304" pitchFamily="18" charset="0"/>
                          <a:cs typeface="Times New Roman" panose="02020603050405020304" pitchFamily="18" charset="0"/>
                        </a:rPr>
                        <a:t>1. Màng</a:t>
                      </a:r>
                      <a:r>
                        <a:rPr lang="en-US" sz="2800" baseline="0" smtClean="0">
                          <a:solidFill>
                            <a:schemeClr val="tx1"/>
                          </a:solidFill>
                          <a:latin typeface="Times New Roman" panose="02020603050405020304" pitchFamily="18" charset="0"/>
                          <a:cs typeface="Times New Roman" panose="02020603050405020304" pitchFamily="18" charset="0"/>
                        </a:rPr>
                        <a:t> tế bào</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33729">
                <a:tc>
                  <a:txBody>
                    <a:bodyPr/>
                    <a:lstStyle/>
                    <a:p>
                      <a:r>
                        <a:rPr lang="en-US" sz="2800" smtClean="0">
                          <a:solidFill>
                            <a:schemeClr val="tx1"/>
                          </a:solidFill>
                          <a:latin typeface="Times New Roman" panose="02020603050405020304" pitchFamily="18" charset="0"/>
                          <a:cs typeface="Times New Roman" panose="02020603050405020304" pitchFamily="18" charset="0"/>
                        </a:rPr>
                        <a:t>2. Chất</a:t>
                      </a:r>
                      <a:r>
                        <a:rPr lang="en-US" sz="2800" baseline="0" smtClean="0">
                          <a:solidFill>
                            <a:schemeClr val="tx1"/>
                          </a:solidFill>
                          <a:latin typeface="Times New Roman" panose="02020603050405020304" pitchFamily="18" charset="0"/>
                          <a:cs typeface="Times New Roman" panose="02020603050405020304" pitchFamily="18" charset="0"/>
                        </a:rPr>
                        <a:t> tế bào</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40713">
                <a:tc>
                  <a:txBody>
                    <a:bodyPr/>
                    <a:lstStyle/>
                    <a:p>
                      <a:r>
                        <a:rPr lang="en-US" sz="2800" smtClean="0">
                          <a:solidFill>
                            <a:schemeClr val="tx1"/>
                          </a:solidFill>
                          <a:latin typeface="Times New Roman" panose="02020603050405020304" pitchFamily="18" charset="0"/>
                          <a:cs typeface="Times New Roman" panose="02020603050405020304" pitchFamily="18" charset="0"/>
                        </a:rPr>
                        <a:t>3.</a:t>
                      </a:r>
                      <a:r>
                        <a:rPr lang="en-US" sz="2800" baseline="0" smtClean="0">
                          <a:solidFill>
                            <a:schemeClr val="tx1"/>
                          </a:solidFill>
                          <a:latin typeface="Times New Roman" panose="02020603050405020304" pitchFamily="18" charset="0"/>
                          <a:cs typeface="Times New Roman" panose="02020603050405020304" pitchFamily="18" charset="0"/>
                        </a:rPr>
                        <a:t> Nhân tế bào hoặc vùng nhân</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nvGraphicFramePr>
        <p:xfrm>
          <a:off x="4516581" y="2852433"/>
          <a:ext cx="4544291" cy="3503915"/>
        </p:xfrm>
        <a:graphic>
          <a:graphicData uri="http://schemas.openxmlformats.org/drawingml/2006/table">
            <a:tbl>
              <a:tblPr firstRow="1" bandRow="1">
                <a:tableStyleId>{5C22544A-7EE6-4342-B048-85BDC9FD1C3A}</a:tableStyleId>
              </a:tblPr>
              <a:tblGrid>
                <a:gridCol w="4544291">
                  <a:extLst>
                    <a:ext uri="{9D8B030D-6E8A-4147-A177-3AD203B41FA5}">
                      <a16:colId xmlns:a16="http://schemas.microsoft.com/office/drawing/2014/main" val="20000"/>
                    </a:ext>
                  </a:extLst>
                </a:gridCol>
              </a:tblGrid>
              <a:tr h="541514">
                <a:tc>
                  <a:txBody>
                    <a:bodyPr/>
                    <a:lstStyle/>
                    <a:p>
                      <a:r>
                        <a:rPr lang="en-US" sz="2800" smtClean="0">
                          <a:solidFill>
                            <a:schemeClr val="tx1"/>
                          </a:solidFill>
                          <a:latin typeface="Times New Roman" panose="02020603050405020304" pitchFamily="18" charset="0"/>
                          <a:cs typeface="Times New Roman" panose="02020603050405020304" pitchFamily="18" charset="0"/>
                        </a:rPr>
                        <a:t>B-</a:t>
                      </a:r>
                      <a:r>
                        <a:rPr lang="en-US" sz="2800" baseline="0" smtClean="0">
                          <a:solidFill>
                            <a:schemeClr val="tx1"/>
                          </a:solidFill>
                          <a:latin typeface="Times New Roman" panose="02020603050405020304" pitchFamily="18" charset="0"/>
                          <a:cs typeface="Times New Roman" panose="02020603050405020304" pitchFamily="18" charset="0"/>
                        </a:rPr>
                        <a:t> Chức năng</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987467">
                <a:tc>
                  <a:txBody>
                    <a:bodyPr/>
                    <a:lstStyle/>
                    <a:p>
                      <a:r>
                        <a:rPr lang="en-US" sz="2800" smtClean="0">
                          <a:solidFill>
                            <a:schemeClr val="tx1"/>
                          </a:solidFill>
                          <a:latin typeface="Times New Roman" panose="02020603050405020304" pitchFamily="18" charset="0"/>
                          <a:cs typeface="Times New Roman" panose="02020603050405020304" pitchFamily="18" charset="0"/>
                        </a:rPr>
                        <a:t>a. Điều</a:t>
                      </a:r>
                      <a:r>
                        <a:rPr lang="en-US" sz="2800" baseline="0" smtClean="0">
                          <a:solidFill>
                            <a:schemeClr val="tx1"/>
                          </a:solidFill>
                          <a:latin typeface="Times New Roman" panose="02020603050405020304" pitchFamily="18" charset="0"/>
                          <a:cs typeface="Times New Roman" panose="02020603050405020304" pitchFamily="18" charset="0"/>
                        </a:rPr>
                        <a:t> khiển mọi hoạt động sống của tế bào</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87467">
                <a:tc>
                  <a:txBody>
                    <a:bodyPr/>
                    <a:lstStyle/>
                    <a:p>
                      <a:r>
                        <a:rPr lang="en-US" sz="2800" smtClean="0">
                          <a:solidFill>
                            <a:schemeClr val="tx1"/>
                          </a:solidFill>
                          <a:latin typeface="Times New Roman" panose="02020603050405020304" pitchFamily="18" charset="0"/>
                          <a:cs typeface="Times New Roman" panose="02020603050405020304" pitchFamily="18" charset="0"/>
                        </a:rPr>
                        <a:t>b. Bảo</a:t>
                      </a:r>
                      <a:r>
                        <a:rPr lang="en-US" sz="2800" baseline="0" smtClean="0">
                          <a:solidFill>
                            <a:schemeClr val="tx1"/>
                          </a:solidFill>
                          <a:latin typeface="Times New Roman" panose="02020603050405020304" pitchFamily="18" charset="0"/>
                          <a:cs typeface="Times New Roman" panose="02020603050405020304" pitchFamily="18" charset="0"/>
                        </a:rPr>
                        <a:t> vệ và kiểm soát các chất đi vào, đi ra khỏi tế bào</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87467">
                <a:tc>
                  <a:txBody>
                    <a:bodyPr/>
                    <a:lstStyle/>
                    <a:p>
                      <a:r>
                        <a:rPr lang="en-US" sz="2800" smtClean="0">
                          <a:solidFill>
                            <a:schemeClr val="tx1"/>
                          </a:solidFill>
                          <a:latin typeface="Times New Roman" panose="02020603050405020304" pitchFamily="18" charset="0"/>
                          <a:cs typeface="Times New Roman" panose="02020603050405020304" pitchFamily="18" charset="0"/>
                        </a:rPr>
                        <a:t>c. Là</a:t>
                      </a:r>
                      <a:r>
                        <a:rPr lang="en-US" sz="2800" baseline="0" smtClean="0">
                          <a:solidFill>
                            <a:schemeClr val="tx1"/>
                          </a:solidFill>
                          <a:latin typeface="Times New Roman" panose="02020603050405020304" pitchFamily="18" charset="0"/>
                          <a:cs typeface="Times New Roman" panose="02020603050405020304" pitchFamily="18" charset="0"/>
                        </a:rPr>
                        <a:t> nơi diễn ra các hoạt động sống</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9966035" y="3251200"/>
            <a:ext cx="1884219" cy="954107"/>
          </a:xfrm>
          <a:prstGeom prst="rect">
            <a:avLst/>
          </a:prstGeom>
          <a:noFill/>
        </p:spPr>
        <p:txBody>
          <a:bodyPr wrap="square" rtlCol="0">
            <a:spAutoFit/>
          </a:bodyPr>
          <a:lstStyle/>
          <a:p>
            <a:r>
              <a:rPr lang="en-US" sz="2800" b="1" smtClean="0">
                <a:solidFill>
                  <a:srgbClr val="0070C0"/>
                </a:solidFill>
                <a:latin typeface="Times New Roman" panose="02020603050405020304" pitchFamily="18" charset="0"/>
                <a:cs typeface="Times New Roman" panose="02020603050405020304" pitchFamily="18" charset="0"/>
              </a:rPr>
              <a:t>Đáp án: 1b; 2c; 3a</a:t>
            </a:r>
            <a:endParaRPr lang="en-US" sz="28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34</a:t>
            </a:fld>
            <a:endParaRPr lang="en-US"/>
          </a:p>
        </p:txBody>
      </p:sp>
      <p:sp>
        <p:nvSpPr>
          <p:cNvPr id="14" name="TextBox 13"/>
          <p:cNvSpPr txBox="1"/>
          <p:nvPr/>
        </p:nvSpPr>
        <p:spPr>
          <a:xfrm>
            <a:off x="1" y="32209"/>
            <a:ext cx="12191999" cy="521970"/>
          </a:xfrm>
          <a:prstGeom prst="rect">
            <a:avLst/>
          </a:prstGeom>
          <a:solidFill>
            <a:schemeClr val="accent6">
              <a:lumMod val="20000"/>
              <a:lumOff val="80000"/>
            </a:schemeClr>
          </a:solidFill>
        </p:spPr>
        <p:txBody>
          <a:bodyPr wrap="square" rtlCol="0">
            <a:spAutoFit/>
          </a:bodyPr>
          <a:lstStyle/>
          <a:p>
            <a:pPr algn="ctr"/>
            <a:r>
              <a:rPr lang="en-US" sz="2800" b="1" u="sng" smtClean="0">
                <a:solidFill>
                  <a:srgbClr val="FF0000"/>
                </a:solidFill>
                <a:latin typeface="Times New Roman" panose="02020603050405020304" pitchFamily="18" charset="0"/>
                <a:cs typeface="Times New Roman" panose="02020603050405020304" pitchFamily="18" charset="0"/>
              </a:rPr>
              <a:t>BÀI 17</a:t>
            </a:r>
            <a:r>
              <a:rPr lang="en-US" sz="2800" b="1" smtClean="0">
                <a:solidFill>
                  <a:srgbClr val="FF0000"/>
                </a:solidFill>
                <a:latin typeface="Times New Roman" panose="02020603050405020304" pitchFamily="18" charset="0"/>
                <a:cs typeface="Times New Roman" panose="02020603050405020304" pitchFamily="18" charset="0"/>
              </a:rPr>
              <a:t>: TẾ BÀO </a:t>
            </a:r>
          </a:p>
        </p:txBody>
      </p:sp>
      <p:sp>
        <p:nvSpPr>
          <p:cNvPr id="21" name="Rectangle 20"/>
          <p:cNvSpPr/>
          <p:nvPr/>
        </p:nvSpPr>
        <p:spPr>
          <a:xfrm>
            <a:off x="285011" y="1238905"/>
            <a:ext cx="10604662" cy="584775"/>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3200" b="1" smtClean="0">
                <a:latin typeface="Times New Roman" panose="02020603050405020304" pitchFamily="18" charset="0"/>
              </a:rPr>
              <a:t>Chức năng của mỗi thành phần chính trong tế bào</a:t>
            </a:r>
            <a:endParaRPr lang="en-US" sz="3200" b="1"/>
          </a:p>
        </p:txBody>
      </p:sp>
      <p:sp>
        <p:nvSpPr>
          <p:cNvPr id="3" name="TextBox 2"/>
          <p:cNvSpPr txBox="1"/>
          <p:nvPr/>
        </p:nvSpPr>
        <p:spPr>
          <a:xfrm>
            <a:off x="727870" y="2319239"/>
            <a:ext cx="10594113" cy="1077218"/>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Màng tế bào:</a:t>
            </a:r>
            <a:r>
              <a:rPr lang="en-US" sz="3200" smtClean="0">
                <a:latin typeface="Times New Roman" panose="02020603050405020304" pitchFamily="18" charset="0"/>
                <a:cs typeface="Times New Roman" panose="02020603050405020304" pitchFamily="18" charset="0"/>
              </a:rPr>
              <a:t>bảo </a:t>
            </a:r>
            <a:r>
              <a:rPr lang="en-US" sz="3200">
                <a:latin typeface="Times New Roman" panose="02020603050405020304" pitchFamily="18" charset="0"/>
                <a:cs typeface="Times New Roman" panose="02020603050405020304" pitchFamily="18" charset="0"/>
              </a:rPr>
              <a:t>vệ và kiểm soát các chất đi vào, đi ra khỏi tế </a:t>
            </a:r>
            <a:r>
              <a:rPr lang="en-US" sz="3200" smtClean="0">
                <a:latin typeface="Times New Roman" panose="02020603050405020304" pitchFamily="18" charset="0"/>
                <a:cs typeface="Times New Roman" panose="02020603050405020304" pitchFamily="18" charset="0"/>
              </a:rPr>
              <a:t>bào.</a:t>
            </a:r>
            <a:endParaRPr lang="en-US" sz="3200">
              <a:latin typeface="Times New Roman" panose="02020603050405020304" pitchFamily="18" charset="0"/>
              <a:cs typeface="Times New Roman" panose="02020603050405020304" pitchFamily="18" charset="0"/>
            </a:endParaRPr>
          </a:p>
        </p:txBody>
      </p:sp>
      <p:sp>
        <p:nvSpPr>
          <p:cNvPr id="10" name="TextBox 9"/>
          <p:cNvSpPr txBox="1"/>
          <p:nvPr/>
        </p:nvSpPr>
        <p:spPr>
          <a:xfrm>
            <a:off x="727870" y="3635488"/>
            <a:ext cx="10594113"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Chất tế bào: </a:t>
            </a:r>
            <a:r>
              <a:rPr lang="en-US" sz="3200">
                <a:latin typeface="Times New Roman" panose="02020603050405020304" pitchFamily="18" charset="0"/>
                <a:cs typeface="Times New Roman" panose="02020603050405020304" pitchFamily="18" charset="0"/>
              </a:rPr>
              <a:t>l</a:t>
            </a:r>
            <a:r>
              <a:rPr lang="en-US" sz="3200" smtClean="0">
                <a:latin typeface="Times New Roman" panose="02020603050405020304" pitchFamily="18" charset="0"/>
                <a:cs typeface="Times New Roman" panose="02020603050405020304" pitchFamily="18" charset="0"/>
              </a:rPr>
              <a:t>à </a:t>
            </a:r>
            <a:r>
              <a:rPr lang="en-US" sz="3200">
                <a:latin typeface="Times New Roman" panose="02020603050405020304" pitchFamily="18" charset="0"/>
                <a:cs typeface="Times New Roman" panose="02020603050405020304" pitchFamily="18" charset="0"/>
              </a:rPr>
              <a:t>nơi diễn ra các hoạt động </a:t>
            </a:r>
            <a:r>
              <a:rPr lang="en-US" sz="3200" smtClean="0">
                <a:latin typeface="Times New Roman" panose="02020603050405020304" pitchFamily="18" charset="0"/>
                <a:cs typeface="Times New Roman" panose="02020603050405020304" pitchFamily="18" charset="0"/>
              </a:rPr>
              <a:t>sống.</a:t>
            </a:r>
            <a:endParaRPr lang="en-US" sz="3200">
              <a:latin typeface="Times New Roman" panose="02020603050405020304" pitchFamily="18" charset="0"/>
              <a:cs typeface="Times New Roman" panose="02020603050405020304" pitchFamily="18" charset="0"/>
            </a:endParaRPr>
          </a:p>
        </p:txBody>
      </p:sp>
      <p:sp>
        <p:nvSpPr>
          <p:cNvPr id="12" name="TextBox 11"/>
          <p:cNvSpPr txBox="1"/>
          <p:nvPr/>
        </p:nvSpPr>
        <p:spPr>
          <a:xfrm>
            <a:off x="727870" y="4554884"/>
            <a:ext cx="10594113" cy="1077218"/>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 Nhân tế bào: </a:t>
            </a:r>
            <a:r>
              <a:rPr lang="en-US" sz="3200" smtClean="0">
                <a:latin typeface="Times New Roman" panose="02020603050405020304" pitchFamily="18" charset="0"/>
                <a:cs typeface="Times New Roman" panose="02020603050405020304" pitchFamily="18" charset="0"/>
              </a:rPr>
              <a:t>điều </a:t>
            </a:r>
            <a:r>
              <a:rPr lang="en-US" sz="3200">
                <a:latin typeface="Times New Roman" panose="02020603050405020304" pitchFamily="18" charset="0"/>
                <a:cs typeface="Times New Roman" panose="02020603050405020304" pitchFamily="18" charset="0"/>
              </a:rPr>
              <a:t>khiển mọi hoạt động sống của tế </a:t>
            </a:r>
            <a:r>
              <a:rPr lang="en-US" sz="3200" smtClean="0">
                <a:latin typeface="Times New Roman" panose="02020603050405020304" pitchFamily="18" charset="0"/>
                <a:cs typeface="Times New Roman" panose="02020603050405020304" pitchFamily="18" charset="0"/>
              </a:rPr>
              <a:t>bào.</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241951" y="1734464"/>
            <a:ext cx="485919" cy="399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3" grpId="0"/>
      <p:bldP spid="10"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35</a:t>
            </a:fld>
            <a:endParaRPr lang="en-US"/>
          </a:p>
        </p:txBody>
      </p:sp>
      <p:sp>
        <p:nvSpPr>
          <p:cNvPr id="14" name="TextBox 13"/>
          <p:cNvSpPr txBox="1"/>
          <p:nvPr/>
        </p:nvSpPr>
        <p:spPr>
          <a:xfrm>
            <a:off x="1" y="32209"/>
            <a:ext cx="12191999" cy="521970"/>
          </a:xfrm>
          <a:prstGeom prst="rect">
            <a:avLst/>
          </a:prstGeom>
          <a:solidFill>
            <a:schemeClr val="accent6">
              <a:lumMod val="20000"/>
              <a:lumOff val="80000"/>
            </a:schemeClr>
          </a:solidFill>
        </p:spPr>
        <p:txBody>
          <a:bodyPr wrap="square" rtlCol="0">
            <a:spAutoFit/>
          </a:bodyPr>
          <a:lstStyle/>
          <a:p>
            <a:pPr algn="ctr"/>
            <a:r>
              <a:rPr lang="en-US" sz="2800" b="1" u="sng" smtClean="0">
                <a:solidFill>
                  <a:srgbClr val="FF0000"/>
                </a:solidFill>
                <a:latin typeface="Times New Roman" panose="02020603050405020304" pitchFamily="18" charset="0"/>
                <a:cs typeface="Times New Roman" panose="02020603050405020304" pitchFamily="18" charset="0"/>
              </a:rPr>
              <a:t>BÀI 17</a:t>
            </a:r>
            <a:r>
              <a:rPr lang="en-US" sz="2800" b="1" smtClean="0">
                <a:solidFill>
                  <a:srgbClr val="FF0000"/>
                </a:solidFill>
                <a:latin typeface="Times New Roman" panose="02020603050405020304" pitchFamily="18" charset="0"/>
                <a:cs typeface="Times New Roman" panose="02020603050405020304" pitchFamily="18" charset="0"/>
              </a:rPr>
              <a:t>: TẾ BÀO</a:t>
            </a:r>
          </a:p>
        </p:txBody>
      </p:sp>
      <p:sp>
        <p:nvSpPr>
          <p:cNvPr id="21" name="Rectangle 20"/>
          <p:cNvSpPr/>
          <p:nvPr/>
        </p:nvSpPr>
        <p:spPr>
          <a:xfrm>
            <a:off x="631825" y="734650"/>
            <a:ext cx="6048511"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2800" b="1" smtClean="0">
                <a:latin typeface="Times New Roman" panose="02020603050405020304" pitchFamily="18" charset="0"/>
              </a:rPr>
              <a:t>Các loại tế bào</a:t>
            </a:r>
            <a:endParaRPr lang="en-US" sz="2800" b="1"/>
          </a:p>
        </p:txBody>
      </p:sp>
      <p:sp>
        <p:nvSpPr>
          <p:cNvPr id="8" name="TextBox 7"/>
          <p:cNvSpPr txBox="1"/>
          <p:nvPr/>
        </p:nvSpPr>
        <p:spPr>
          <a:xfrm>
            <a:off x="426936" y="5584805"/>
            <a:ext cx="3575790" cy="954107"/>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Hình 17.4. Cấu tạo tế bào nhân sơ</a:t>
            </a:r>
            <a:endParaRPr lang="en-US" sz="2800" b="1">
              <a:latin typeface="Times New Roman" panose="02020603050405020304" pitchFamily="18" charset="0"/>
              <a:cs typeface="Times New Roman" panose="02020603050405020304" pitchFamily="18" charset="0"/>
            </a:endParaRPr>
          </a:p>
        </p:txBody>
      </p:sp>
      <p:sp>
        <p:nvSpPr>
          <p:cNvPr id="29" name="Rectangle 28"/>
          <p:cNvSpPr/>
          <p:nvPr/>
        </p:nvSpPr>
        <p:spPr>
          <a:xfrm>
            <a:off x="7084290" y="5837382"/>
            <a:ext cx="757383" cy="28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278255" y="6123937"/>
            <a:ext cx="646545" cy="337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680336" y="5751943"/>
            <a:ext cx="4470398" cy="954107"/>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Hình 17.5. Cấu tạo tế bào nhân thực</a:t>
            </a:r>
            <a:endParaRPr lang="en-US" sz="2800" b="1">
              <a:latin typeface="Times New Roman" panose="02020603050405020304" pitchFamily="18" charset="0"/>
              <a:cs typeface="Times New Roman" panose="02020603050405020304" pitchFamily="18" charset="0"/>
            </a:endParaRPr>
          </a:p>
        </p:txBody>
      </p:sp>
      <p:sp>
        <p:nvSpPr>
          <p:cNvPr id="9" name="TextBox 8"/>
          <p:cNvSpPr txBox="1"/>
          <p:nvPr/>
        </p:nvSpPr>
        <p:spPr>
          <a:xfrm>
            <a:off x="6613238" y="625443"/>
            <a:ext cx="4831665" cy="954107"/>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Dựa vào đặc điểm của nhân tế bào thì tế bào gồm mấy loại ?</a:t>
            </a:r>
            <a:endParaRPr lang="en-US" sz="2800" b="1">
              <a:latin typeface="Times New Roman" panose="02020603050405020304" pitchFamily="18" charset="0"/>
              <a:cs typeface="Times New Roman" panose="02020603050405020304" pitchFamily="18" charset="0"/>
            </a:endParaRPr>
          </a:p>
        </p:txBody>
      </p:sp>
      <p:pic>
        <p:nvPicPr>
          <p:cNvPr id="38"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60" y="1744573"/>
            <a:ext cx="5159375" cy="372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5163127" y="1649564"/>
            <a:ext cx="6826398" cy="4102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heel(1)">
                                      <p:cBhvr>
                                        <p:cTn id="23" dur="2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8" grpId="0"/>
      <p:bldP spid="33"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36</a:t>
            </a:fld>
            <a:endParaRPr lang="en-US"/>
          </a:p>
        </p:txBody>
      </p:sp>
      <p:sp>
        <p:nvSpPr>
          <p:cNvPr id="14" name="TextBox 13"/>
          <p:cNvSpPr txBox="1"/>
          <p:nvPr/>
        </p:nvSpPr>
        <p:spPr>
          <a:xfrm>
            <a:off x="1" y="32209"/>
            <a:ext cx="12191999" cy="523220"/>
          </a:xfrm>
          <a:prstGeom prst="rect">
            <a:avLst/>
          </a:prstGeom>
          <a:solidFill>
            <a:schemeClr val="accent6">
              <a:lumMod val="20000"/>
              <a:lumOff val="80000"/>
            </a:schemeClr>
          </a:solidFill>
        </p:spPr>
        <p:txBody>
          <a:bodyPr wrap="square" rtlCol="0">
            <a:spAutoFit/>
          </a:bodyPr>
          <a:lstStyle/>
          <a:p>
            <a:pPr algn="ctr"/>
            <a:r>
              <a:rPr lang="en-US" sz="2800" b="1" u="sng" smtClean="0">
                <a:solidFill>
                  <a:srgbClr val="FF0000"/>
                </a:solidFill>
                <a:latin typeface="Times New Roman" panose="02020603050405020304" pitchFamily="18" charset="0"/>
                <a:cs typeface="Times New Roman" panose="02020603050405020304" pitchFamily="18" charset="0"/>
              </a:rPr>
              <a:t>BÀI 17</a:t>
            </a:r>
            <a:r>
              <a:rPr lang="en-US" sz="2800" b="1" smtClean="0">
                <a:solidFill>
                  <a:srgbClr val="FF0000"/>
                </a:solidFill>
                <a:latin typeface="Times New Roman" panose="02020603050405020304" pitchFamily="18" charset="0"/>
                <a:cs typeface="Times New Roman" panose="02020603050405020304" pitchFamily="18" charset="0"/>
              </a:rPr>
              <a:t>: TẾ BÀO (tt)</a:t>
            </a:r>
          </a:p>
        </p:txBody>
      </p:sp>
      <p:sp>
        <p:nvSpPr>
          <p:cNvPr id="21" name="Rectangle 20"/>
          <p:cNvSpPr/>
          <p:nvPr/>
        </p:nvSpPr>
        <p:spPr>
          <a:xfrm>
            <a:off x="631825" y="734650"/>
            <a:ext cx="6048511"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2800" b="1" smtClean="0">
                <a:latin typeface="Times New Roman" panose="02020603050405020304" pitchFamily="18" charset="0"/>
              </a:rPr>
              <a:t>Các loại tế bào</a:t>
            </a:r>
            <a:endParaRPr lang="en-US" sz="2800" b="1"/>
          </a:p>
        </p:txBody>
      </p:sp>
      <p:sp>
        <p:nvSpPr>
          <p:cNvPr id="8" name="TextBox 7"/>
          <p:cNvSpPr txBox="1"/>
          <p:nvPr/>
        </p:nvSpPr>
        <p:spPr>
          <a:xfrm>
            <a:off x="426936" y="5584805"/>
            <a:ext cx="3575790" cy="954107"/>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Hình 17.4. Cấu tạo tế bào nhân sơ</a:t>
            </a:r>
            <a:endParaRPr lang="en-US" sz="2800" b="1">
              <a:latin typeface="Times New Roman" panose="02020603050405020304" pitchFamily="18" charset="0"/>
              <a:cs typeface="Times New Roman" panose="02020603050405020304" pitchFamily="18" charset="0"/>
            </a:endParaRPr>
          </a:p>
        </p:txBody>
      </p:sp>
      <p:sp>
        <p:nvSpPr>
          <p:cNvPr id="29" name="Rectangle 28"/>
          <p:cNvSpPr/>
          <p:nvPr/>
        </p:nvSpPr>
        <p:spPr>
          <a:xfrm>
            <a:off x="7084290" y="5837382"/>
            <a:ext cx="757383" cy="28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278255" y="6123937"/>
            <a:ext cx="646545" cy="337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613238" y="5767368"/>
            <a:ext cx="4470398" cy="954107"/>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Hình 17.5. Cấu tạo tế bào nhân thực</a:t>
            </a:r>
            <a:endParaRPr lang="en-US" sz="2800" b="1">
              <a:latin typeface="Times New Roman" panose="02020603050405020304" pitchFamily="18" charset="0"/>
              <a:cs typeface="Times New Roman" panose="02020603050405020304" pitchFamily="18" charset="0"/>
            </a:endParaRPr>
          </a:p>
        </p:txBody>
      </p:sp>
      <p:pic>
        <p:nvPicPr>
          <p:cNvPr id="38"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60" y="1744573"/>
            <a:ext cx="5159375" cy="372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444887" y="695457"/>
            <a:ext cx="6544638" cy="954107"/>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Dựa vào đặc điểm của nhân, tế bào gồm 2 loại: tế bào nhân sơ và tế bào nhân thực</a:t>
            </a:r>
            <a:endParaRPr lang="en-US" sz="28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4677208" y="599212"/>
            <a:ext cx="485919" cy="399136"/>
          </a:xfrm>
          <a:prstGeom prst="rect">
            <a:avLst/>
          </a:prstGeom>
        </p:spPr>
      </p:pic>
      <p:pic>
        <p:nvPicPr>
          <p:cNvPr id="15" name="Picture 14"/>
          <p:cNvPicPr>
            <a:picLocks noChangeAspect="1"/>
          </p:cNvPicPr>
          <p:nvPr/>
        </p:nvPicPr>
        <p:blipFill>
          <a:blip r:embed="rId4"/>
          <a:stretch>
            <a:fillRect/>
          </a:stretch>
        </p:blipFill>
        <p:spPr>
          <a:xfrm>
            <a:off x="5163127" y="1644074"/>
            <a:ext cx="6826398" cy="4107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heel(1)">
                                      <p:cBhvr>
                                        <p:cTn id="23" dur="2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8" grpId="0"/>
      <p:bldP spid="33"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37</a:t>
            </a:fld>
            <a:endParaRPr lang="en-US"/>
          </a:p>
        </p:txBody>
      </p:sp>
      <p:sp>
        <p:nvSpPr>
          <p:cNvPr id="14" name="TextBox 13"/>
          <p:cNvSpPr txBox="1"/>
          <p:nvPr/>
        </p:nvSpPr>
        <p:spPr>
          <a:xfrm>
            <a:off x="1" y="32209"/>
            <a:ext cx="12191999" cy="523220"/>
          </a:xfrm>
          <a:prstGeom prst="rect">
            <a:avLst/>
          </a:prstGeom>
          <a:solidFill>
            <a:schemeClr val="accent6">
              <a:lumMod val="20000"/>
              <a:lumOff val="80000"/>
            </a:schemeClr>
          </a:solidFill>
        </p:spPr>
        <p:txBody>
          <a:bodyPr wrap="square" rtlCol="0">
            <a:spAutoFit/>
          </a:bodyPr>
          <a:lstStyle/>
          <a:p>
            <a:pPr algn="ctr"/>
            <a:r>
              <a:rPr lang="en-US" sz="2800" b="1" u="sng" smtClean="0">
                <a:solidFill>
                  <a:srgbClr val="FF0000"/>
                </a:solidFill>
                <a:latin typeface="Times New Roman" panose="02020603050405020304" pitchFamily="18" charset="0"/>
                <a:cs typeface="Times New Roman" panose="02020603050405020304" pitchFamily="18" charset="0"/>
              </a:rPr>
              <a:t>BÀI 17</a:t>
            </a:r>
            <a:r>
              <a:rPr lang="en-US" sz="2800" b="1" smtClean="0">
                <a:solidFill>
                  <a:srgbClr val="FF0000"/>
                </a:solidFill>
                <a:latin typeface="Times New Roman" panose="02020603050405020304" pitchFamily="18" charset="0"/>
                <a:cs typeface="Times New Roman" panose="02020603050405020304" pitchFamily="18" charset="0"/>
              </a:rPr>
              <a:t>: TẾ BÀO (tt)</a:t>
            </a:r>
          </a:p>
        </p:txBody>
      </p:sp>
      <p:sp>
        <p:nvSpPr>
          <p:cNvPr id="21" name="Rectangle 20"/>
          <p:cNvSpPr/>
          <p:nvPr/>
        </p:nvSpPr>
        <p:spPr>
          <a:xfrm>
            <a:off x="631825" y="734650"/>
            <a:ext cx="6048511"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endParaRPr lang="en-US" sz="2800" b="1"/>
          </a:p>
        </p:txBody>
      </p:sp>
      <p:sp>
        <p:nvSpPr>
          <p:cNvPr id="8" name="TextBox 7"/>
          <p:cNvSpPr txBox="1"/>
          <p:nvPr/>
        </p:nvSpPr>
        <p:spPr>
          <a:xfrm>
            <a:off x="426936" y="5584805"/>
            <a:ext cx="3575790" cy="954107"/>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Hình 17.4. Cấu tạo tế bào nhân sơ</a:t>
            </a:r>
            <a:endParaRPr lang="en-US" sz="2800" b="1">
              <a:latin typeface="Times New Roman" panose="02020603050405020304" pitchFamily="18" charset="0"/>
              <a:cs typeface="Times New Roman" panose="02020603050405020304" pitchFamily="18" charset="0"/>
            </a:endParaRPr>
          </a:p>
        </p:txBody>
      </p:sp>
      <p:sp>
        <p:nvSpPr>
          <p:cNvPr id="29" name="Rectangle 28"/>
          <p:cNvSpPr/>
          <p:nvPr/>
        </p:nvSpPr>
        <p:spPr>
          <a:xfrm>
            <a:off x="7084290" y="5837382"/>
            <a:ext cx="757383" cy="28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278255" y="6123937"/>
            <a:ext cx="646545" cy="337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613238" y="5767368"/>
            <a:ext cx="4470398" cy="954107"/>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Hình 17.5. Cấu tạo tế bào nhân thực</a:t>
            </a:r>
            <a:endParaRPr lang="en-US" sz="2800" b="1">
              <a:latin typeface="Times New Roman" panose="02020603050405020304" pitchFamily="18" charset="0"/>
              <a:cs typeface="Times New Roman" panose="02020603050405020304" pitchFamily="18" charset="0"/>
            </a:endParaRPr>
          </a:p>
        </p:txBody>
      </p:sp>
      <p:pic>
        <p:nvPicPr>
          <p:cNvPr id="38"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60" y="1744573"/>
            <a:ext cx="5159375" cy="372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834909" y="732576"/>
            <a:ext cx="5173412" cy="954107"/>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Nhận biết các thành phần có ở cả tế bào nhân sơ và tế bào nhân thực</a:t>
            </a:r>
            <a:endParaRPr lang="en-US" sz="280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6489836" y="591813"/>
            <a:ext cx="381000" cy="457200"/>
          </a:xfrm>
          <a:prstGeom prst="rect">
            <a:avLst/>
          </a:prstGeom>
        </p:spPr>
      </p:pic>
      <p:sp>
        <p:nvSpPr>
          <p:cNvPr id="3" name="Rectangle 2"/>
          <p:cNvSpPr/>
          <p:nvPr/>
        </p:nvSpPr>
        <p:spPr>
          <a:xfrm>
            <a:off x="-31405" y="771809"/>
            <a:ext cx="5942678" cy="954107"/>
          </a:xfrm>
          <a:prstGeom prst="rect">
            <a:avLst/>
          </a:prstGeom>
        </p:spPr>
        <p:txBody>
          <a:bodyPr wrap="square">
            <a:spAutoFit/>
          </a:bodyPr>
          <a:lstStyle/>
          <a:p>
            <a:pPr marL="342900" indent="-342900">
              <a:buFont typeface="Wingdings" panose="05000000000000000000" pitchFamily="2" charset="2"/>
              <a:buChar char="v"/>
            </a:pPr>
            <a:r>
              <a:rPr lang="en-US" sz="2800" b="1">
                <a:latin typeface="Times New Roman" panose="02020603050405020304" pitchFamily="18" charset="0"/>
              </a:rPr>
              <a:t>Phân biệt tế bào nhân sơ với tế bào nhân thực</a:t>
            </a:r>
            <a:endParaRPr lang="en-US" sz="2800" b="1"/>
          </a:p>
        </p:txBody>
      </p:sp>
      <p:pic>
        <p:nvPicPr>
          <p:cNvPr id="17" name="Picture 16"/>
          <p:cNvPicPr>
            <a:picLocks noChangeAspect="1"/>
          </p:cNvPicPr>
          <p:nvPr/>
        </p:nvPicPr>
        <p:blipFill>
          <a:blip r:embed="rId4"/>
          <a:stretch>
            <a:fillRect/>
          </a:stretch>
        </p:blipFill>
        <p:spPr>
          <a:xfrm>
            <a:off x="5163127" y="1763075"/>
            <a:ext cx="6826398" cy="3988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heel(1)">
                                      <p:cBhvr>
                                        <p:cTn id="23" dur="2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8" grpId="0"/>
      <p:bldP spid="33"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38</a:t>
            </a:fld>
            <a:endParaRPr lang="en-US"/>
          </a:p>
        </p:txBody>
      </p:sp>
      <p:sp>
        <p:nvSpPr>
          <p:cNvPr id="7" name="Rectangle 6"/>
          <p:cNvSpPr/>
          <p:nvPr/>
        </p:nvSpPr>
        <p:spPr>
          <a:xfrm>
            <a:off x="307055" y="205871"/>
            <a:ext cx="9465018"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2800" b="1" smtClean="0">
                <a:latin typeface="Times New Roman" panose="02020603050405020304" pitchFamily="18" charset="0"/>
              </a:rPr>
              <a:t>Phân biệt tế bào nhân sơ với tế bào nhân thực</a:t>
            </a:r>
            <a:endParaRPr lang="en-US" sz="2800" b="1"/>
          </a:p>
        </p:txBody>
      </p:sp>
      <p:pic>
        <p:nvPicPr>
          <p:cNvPr id="8" name="Picture 7"/>
          <p:cNvPicPr>
            <a:picLocks noChangeAspect="1"/>
          </p:cNvPicPr>
          <p:nvPr/>
        </p:nvPicPr>
        <p:blipFill>
          <a:blip r:embed="rId2"/>
          <a:stretch>
            <a:fillRect/>
          </a:stretch>
        </p:blipFill>
        <p:spPr>
          <a:xfrm>
            <a:off x="8385826" y="83005"/>
            <a:ext cx="381000" cy="457200"/>
          </a:xfrm>
          <a:prstGeom prst="rect">
            <a:avLst/>
          </a:prstGeom>
        </p:spPr>
      </p:pic>
      <p:sp>
        <p:nvSpPr>
          <p:cNvPr id="9" name="TextBox 8"/>
          <p:cNvSpPr txBox="1"/>
          <p:nvPr/>
        </p:nvSpPr>
        <p:spPr>
          <a:xfrm>
            <a:off x="8833008" y="2758131"/>
            <a:ext cx="3112653" cy="3539430"/>
          </a:xfrm>
          <a:prstGeom prst="rect">
            <a:avLst/>
          </a:prstGeom>
          <a:noFill/>
          <a:ln>
            <a:solidFill>
              <a:schemeClr val="accent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C</a:t>
            </a:r>
            <a:r>
              <a:rPr lang="en-US" sz="2800" smtClean="0">
                <a:latin typeface="Times New Roman" panose="02020603050405020304" pitchFamily="18" charset="0"/>
                <a:cs typeface="Times New Roman" panose="02020603050405020304" pitchFamily="18" charset="0"/>
              </a:rPr>
              <a:t>ác thành phần có ở cả tế bào nhân sơ và tế bào nhân thực: </a:t>
            </a:r>
            <a:r>
              <a:rPr lang="en-US" sz="2800">
                <a:latin typeface="Times New Roman" panose="02020603050405020304" pitchFamily="18" charset="0"/>
                <a:cs typeface="Times New Roman" panose="02020603050405020304" pitchFamily="18" charset="0"/>
              </a:rPr>
              <a:t>màng tế bào, chất tế bào, vùng nhân (tế bào nhân sơ) hoặc nhân (tế bào nhân thực</a:t>
            </a:r>
            <a:r>
              <a:rPr lang="en-US"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10" name="TextBox 9"/>
          <p:cNvSpPr txBox="1"/>
          <p:nvPr/>
        </p:nvSpPr>
        <p:spPr>
          <a:xfrm>
            <a:off x="8833008" y="574060"/>
            <a:ext cx="3179406" cy="1815882"/>
          </a:xfrm>
          <a:prstGeom prst="rect">
            <a:avLst/>
          </a:prstGeom>
          <a:noFill/>
          <a:ln>
            <a:solidFill>
              <a:schemeClr val="accent1"/>
            </a:solidFill>
          </a:ln>
        </p:spPr>
        <p:txBody>
          <a:bodyPr wrap="square" rtlCol="0">
            <a:spAutoFit/>
          </a:bodyPr>
          <a:lstStyle/>
          <a:p>
            <a:r>
              <a:rPr lang="en-US" sz="2800" smtClean="0">
                <a:latin typeface="Times New Roman" panose="02020603050405020304" pitchFamily="18" charset="0"/>
                <a:cs typeface="Times New Roman" panose="02020603050405020304" pitchFamily="18" charset="0"/>
              </a:rPr>
              <a:t>Nhận biết các thành phần có ở cả tế bào nhân sơ và tế bào nhân thực</a:t>
            </a:r>
            <a:endParaRPr lang="en-US" sz="2800">
              <a:latin typeface="Times New Roman" panose="02020603050405020304" pitchFamily="18" charset="0"/>
              <a:cs typeface="Times New Roman" panose="02020603050405020304" pitchFamily="18" charset="0"/>
            </a:endParaRPr>
          </a:p>
        </p:txBody>
      </p:sp>
      <p:sp>
        <p:nvSpPr>
          <p:cNvPr id="11" name="TextBox 10"/>
          <p:cNvSpPr txBox="1"/>
          <p:nvPr/>
        </p:nvSpPr>
        <p:spPr>
          <a:xfrm>
            <a:off x="211819" y="4460635"/>
            <a:ext cx="3087562" cy="954107"/>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Hình 17.4. Cấu tạo tế bào nhân sơ</a:t>
            </a:r>
            <a:endParaRPr lang="en-US" sz="2800" b="1">
              <a:latin typeface="Times New Roman" panose="02020603050405020304" pitchFamily="18" charset="0"/>
              <a:cs typeface="Times New Roman" panose="02020603050405020304" pitchFamily="18" charset="0"/>
            </a:endParaRPr>
          </a:p>
        </p:txBody>
      </p:sp>
      <p:pic>
        <p:nvPicPr>
          <p:cNvPr id="1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056" y="1028327"/>
            <a:ext cx="2841498" cy="330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348043" y="5659730"/>
            <a:ext cx="4470398" cy="954107"/>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Hình 17.5. Cấu tạo tế bào nhân thực</a:t>
            </a:r>
            <a:endParaRPr lang="en-US" sz="2800" b="1">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3299380" y="1112439"/>
            <a:ext cx="5382802" cy="4547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10" grpId="0" bldLvl="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39</a:t>
            </a:fld>
            <a:endParaRPr lang="en-US"/>
          </a:p>
        </p:txBody>
      </p:sp>
      <p:sp>
        <p:nvSpPr>
          <p:cNvPr id="7" name="Rectangle 6"/>
          <p:cNvSpPr/>
          <p:nvPr/>
        </p:nvSpPr>
        <p:spPr>
          <a:xfrm>
            <a:off x="307055" y="205871"/>
            <a:ext cx="9465018"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2800" b="1" smtClean="0">
                <a:latin typeface="Times New Roman" panose="02020603050405020304" pitchFamily="18" charset="0"/>
              </a:rPr>
              <a:t>Phân biệt tế bào nhân sơ với tế bào nhân thực</a:t>
            </a:r>
            <a:endParaRPr lang="en-US" sz="2800" b="1"/>
          </a:p>
        </p:txBody>
      </p:sp>
      <p:pic>
        <p:nvPicPr>
          <p:cNvPr id="8" name="Picture 7"/>
          <p:cNvPicPr>
            <a:picLocks noChangeAspect="1"/>
          </p:cNvPicPr>
          <p:nvPr/>
        </p:nvPicPr>
        <p:blipFill>
          <a:blip r:embed="rId2"/>
          <a:stretch>
            <a:fillRect/>
          </a:stretch>
        </p:blipFill>
        <p:spPr>
          <a:xfrm>
            <a:off x="9143405" y="421509"/>
            <a:ext cx="381000" cy="457200"/>
          </a:xfrm>
          <a:prstGeom prst="rect">
            <a:avLst/>
          </a:prstGeom>
        </p:spPr>
      </p:pic>
      <p:sp>
        <p:nvSpPr>
          <p:cNvPr id="10" name="TextBox 9"/>
          <p:cNvSpPr txBox="1"/>
          <p:nvPr/>
        </p:nvSpPr>
        <p:spPr>
          <a:xfrm>
            <a:off x="9294230" y="1092982"/>
            <a:ext cx="2399006" cy="2246769"/>
          </a:xfrm>
          <a:prstGeom prst="rect">
            <a:avLst/>
          </a:prstGeom>
          <a:noFill/>
          <a:ln>
            <a:solidFill>
              <a:schemeClr val="accent1"/>
            </a:solidFill>
          </a:ln>
        </p:spPr>
        <p:txBody>
          <a:bodyPr wrap="square" rtlCol="0">
            <a:spAutoFit/>
          </a:bodyPr>
          <a:lstStyle/>
          <a:p>
            <a:r>
              <a:rPr lang="en-US" sz="2800" smtClean="0">
                <a:latin typeface="Times New Roman" panose="02020603050405020304" pitchFamily="18" charset="0"/>
                <a:cs typeface="Times New Roman" panose="02020603050405020304" pitchFamily="18" charset="0"/>
              </a:rPr>
              <a:t>Hãy chỉ ra điểm </a:t>
            </a:r>
            <a:r>
              <a:rPr lang="en-US" sz="2800" b="1" smtClean="0">
                <a:latin typeface="Times New Roman" panose="02020603050405020304" pitchFamily="18" charset="0"/>
                <a:cs typeface="Times New Roman" panose="02020603050405020304" pitchFamily="18" charset="0"/>
              </a:rPr>
              <a:t>khác biệt </a:t>
            </a:r>
            <a:r>
              <a:rPr lang="en-US" sz="2800" smtClean="0">
                <a:latin typeface="Times New Roman" panose="02020603050405020304" pitchFamily="18" charset="0"/>
                <a:cs typeface="Times New Roman" panose="02020603050405020304" pitchFamily="18" charset="0"/>
              </a:rPr>
              <a:t>giữa tế bào nhân sơ và tế bào nhân thực</a:t>
            </a:r>
            <a:endParaRPr lang="en-US" sz="2800">
              <a:latin typeface="Times New Roman" panose="02020603050405020304" pitchFamily="18" charset="0"/>
              <a:cs typeface="Times New Roman" panose="02020603050405020304" pitchFamily="18" charset="0"/>
            </a:endParaRPr>
          </a:p>
        </p:txBody>
      </p:sp>
      <p:pic>
        <p:nvPicPr>
          <p:cNvPr id="11"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055" y="1028327"/>
            <a:ext cx="2841498" cy="330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11819" y="4460635"/>
            <a:ext cx="3087562" cy="954107"/>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Hình 17.4. Cấu tạo tế bào nhân sơ</a:t>
            </a:r>
            <a:endParaRPr lang="en-US" sz="2800" b="1">
              <a:latin typeface="Times New Roman" panose="02020603050405020304" pitchFamily="18" charset="0"/>
              <a:cs typeface="Times New Roman" panose="02020603050405020304" pitchFamily="18" charset="0"/>
            </a:endParaRPr>
          </a:p>
        </p:txBody>
      </p:sp>
      <p:sp>
        <p:nvSpPr>
          <p:cNvPr id="14" name="TextBox 13"/>
          <p:cNvSpPr txBox="1"/>
          <p:nvPr/>
        </p:nvSpPr>
        <p:spPr>
          <a:xfrm>
            <a:off x="3699025" y="5659730"/>
            <a:ext cx="4470398" cy="954107"/>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Hình 17.5. Cấu tạo tế bào nhân thực</a:t>
            </a:r>
            <a:endParaRPr lang="en-US" sz="2800" b="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stretch>
            <a:fillRect/>
          </a:stretch>
        </p:blipFill>
        <p:spPr>
          <a:xfrm>
            <a:off x="3299379" y="1112439"/>
            <a:ext cx="5844025" cy="4547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par>
                                <p:cTn id="29" presetID="21"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4</a:t>
            </a:fld>
            <a:endParaRPr lang="en-US"/>
          </a:p>
        </p:txBody>
      </p:sp>
      <p:grpSp>
        <p:nvGrpSpPr>
          <p:cNvPr id="7" name="Group 6"/>
          <p:cNvGrpSpPr/>
          <p:nvPr/>
        </p:nvGrpSpPr>
        <p:grpSpPr>
          <a:xfrm>
            <a:off x="256943" y="2708707"/>
            <a:ext cx="3511493" cy="3405765"/>
            <a:chOff x="572655" y="390066"/>
            <a:chExt cx="4182592" cy="3469987"/>
          </a:xfrm>
        </p:grpSpPr>
        <p:pic>
          <p:nvPicPr>
            <p:cNvPr id="3" name="Picture 2"/>
            <p:cNvPicPr>
              <a:picLocks noChangeAspect="1"/>
            </p:cNvPicPr>
            <p:nvPr/>
          </p:nvPicPr>
          <p:blipFill>
            <a:blip r:embed="rId2"/>
            <a:stretch>
              <a:fillRect/>
            </a:stretch>
          </p:blipFill>
          <p:spPr>
            <a:xfrm>
              <a:off x="572655" y="390066"/>
              <a:ext cx="4182592" cy="3469987"/>
            </a:xfrm>
            <a:prstGeom prst="rect">
              <a:avLst/>
            </a:prstGeom>
          </p:spPr>
        </p:pic>
        <p:pic>
          <p:nvPicPr>
            <p:cNvPr id="4" name="Picture 3"/>
            <p:cNvPicPr>
              <a:picLocks noChangeAspect="1"/>
            </p:cNvPicPr>
            <p:nvPr/>
          </p:nvPicPr>
          <p:blipFill>
            <a:blip r:embed="rId3"/>
            <a:stretch>
              <a:fillRect/>
            </a:stretch>
          </p:blipFill>
          <p:spPr>
            <a:xfrm>
              <a:off x="1421823" y="2783728"/>
              <a:ext cx="1390650" cy="1076325"/>
            </a:xfrm>
            <a:prstGeom prst="rect">
              <a:avLst/>
            </a:prstGeom>
          </p:spPr>
        </p:pic>
      </p:grpSp>
      <p:pic>
        <p:nvPicPr>
          <p:cNvPr id="5" name="Picture 26" descr="Kết quả hình ảnh cho Hình ảnh lỗ tổ ong"/>
          <p:cNvPicPr>
            <a:picLocks noChangeAspect="1" noChangeArrowheads="1"/>
          </p:cNvPicPr>
          <p:nvPr/>
        </p:nvPicPr>
        <p:blipFill>
          <a:blip r:embed="rId4"/>
          <a:srcRect/>
          <a:stretch>
            <a:fillRect/>
          </a:stretch>
        </p:blipFill>
        <p:spPr bwMode="auto">
          <a:xfrm>
            <a:off x="3639127" y="3030324"/>
            <a:ext cx="3069430" cy="3084148"/>
          </a:xfrm>
          <a:prstGeom prst="parallelogram">
            <a:avLst>
              <a:gd name="adj" fmla="val 15579"/>
            </a:avLst>
          </a:prstGeom>
          <a:noFill/>
          <a:ln>
            <a:noFill/>
          </a:ln>
        </p:spPr>
      </p:pic>
      <p:sp>
        <p:nvSpPr>
          <p:cNvPr id="10" name="Cloud Callout 9"/>
          <p:cNvSpPr/>
          <p:nvPr/>
        </p:nvSpPr>
        <p:spPr>
          <a:xfrm>
            <a:off x="674255" y="0"/>
            <a:ext cx="5735781" cy="2521527"/>
          </a:xfrm>
          <a:prstGeom prst="cloudCallout">
            <a:avLst/>
          </a:prstGeom>
          <a:solidFill>
            <a:srgbClr val="D9FB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Mỗi viên gạch trong một ngôi nhà, mỗi khoang nhỏ trong một tổ ong đều là những đơn vị cơ sở trong hệ thống lớn.</a:t>
            </a: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6" name="Oval Callout 5"/>
          <p:cNvSpPr/>
          <p:nvPr/>
        </p:nvSpPr>
        <p:spPr>
          <a:xfrm>
            <a:off x="7770915" y="569789"/>
            <a:ext cx="4088575" cy="3292628"/>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smtClean="0">
                <a:solidFill>
                  <a:schemeClr val="tx1"/>
                </a:solidFill>
                <a:latin typeface="Times New Roman" panose="02020603050405020304" pitchFamily="18" charset="0"/>
                <a:cs typeface="Times New Roman" panose="02020603050405020304" pitchFamily="18" charset="0"/>
              </a:rPr>
              <a:t>Vậy em </a:t>
            </a:r>
            <a:r>
              <a:rPr lang="en-US" sz="2800" b="1">
                <a:solidFill>
                  <a:schemeClr val="tx1"/>
                </a:solidFill>
                <a:latin typeface="Times New Roman" panose="02020603050405020304" pitchFamily="18" charset="0"/>
                <a:cs typeface="Times New Roman" panose="02020603050405020304" pitchFamily="18" charset="0"/>
              </a:rPr>
              <a:t>hãy đoán xem trong cơ thể sống,  đơn vị cơ sở đó là gì?</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40</a:t>
            </a:fld>
            <a:endParaRPr lang="en-US"/>
          </a:p>
        </p:txBody>
      </p:sp>
      <p:sp>
        <p:nvSpPr>
          <p:cNvPr id="6" name="TextBox 5"/>
          <p:cNvSpPr txBox="1"/>
          <p:nvPr/>
        </p:nvSpPr>
        <p:spPr>
          <a:xfrm>
            <a:off x="3604904" y="5768285"/>
            <a:ext cx="4093606" cy="830997"/>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Hình 17.5. Cấu tạo tế bào nhân thực</a:t>
            </a:r>
            <a:endParaRPr lang="en-US" sz="2400" b="1">
              <a:latin typeface="Times New Roman" panose="02020603050405020304" pitchFamily="18" charset="0"/>
              <a:cs typeface="Times New Roman" panose="02020603050405020304" pitchFamily="18" charset="0"/>
            </a:endParaRPr>
          </a:p>
        </p:txBody>
      </p:sp>
      <p:sp>
        <p:nvSpPr>
          <p:cNvPr id="7" name="Rectangle 6"/>
          <p:cNvSpPr/>
          <p:nvPr/>
        </p:nvSpPr>
        <p:spPr>
          <a:xfrm>
            <a:off x="307055" y="205871"/>
            <a:ext cx="9465018"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2800" b="1" smtClean="0">
                <a:latin typeface="Times New Roman" panose="02020603050405020304" pitchFamily="18" charset="0"/>
              </a:rPr>
              <a:t>Phân biệt tế bào nhân sơ với tế bào nhân thực</a:t>
            </a:r>
            <a:endParaRPr lang="en-US" sz="2800" b="1"/>
          </a:p>
        </p:txBody>
      </p:sp>
      <p:graphicFrame>
        <p:nvGraphicFramePr>
          <p:cNvPr id="9" name="Table 8"/>
          <p:cNvGraphicFramePr>
            <a:graphicFrameLocks noGrp="1"/>
          </p:cNvGraphicFramePr>
          <p:nvPr/>
        </p:nvGraphicFramePr>
        <p:xfrm>
          <a:off x="7698509" y="1151979"/>
          <a:ext cx="4147128" cy="3169920"/>
        </p:xfrm>
        <a:graphic>
          <a:graphicData uri="http://schemas.openxmlformats.org/drawingml/2006/table">
            <a:tbl>
              <a:tblPr firstRow="1" bandRow="1">
                <a:tableStyleId>{5C22544A-7EE6-4342-B048-85BDC9FD1C3A}</a:tableStyleId>
              </a:tblPr>
              <a:tblGrid>
                <a:gridCol w="2073564">
                  <a:extLst>
                    <a:ext uri="{9D8B030D-6E8A-4147-A177-3AD203B41FA5}">
                      <a16:colId xmlns:a16="http://schemas.microsoft.com/office/drawing/2014/main" val="20000"/>
                    </a:ext>
                  </a:extLst>
                </a:gridCol>
                <a:gridCol w="2073564">
                  <a:extLst>
                    <a:ext uri="{9D8B030D-6E8A-4147-A177-3AD203B41FA5}">
                      <a16:colId xmlns:a16="http://schemas.microsoft.com/office/drawing/2014/main" val="20001"/>
                    </a:ext>
                  </a:extLst>
                </a:gridCol>
              </a:tblGrid>
              <a:tr h="370840">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Tế bào</a:t>
                      </a:r>
                      <a:r>
                        <a:rPr lang="en-US" sz="2800" baseline="0" smtClean="0">
                          <a:solidFill>
                            <a:schemeClr val="tx1"/>
                          </a:solidFill>
                          <a:latin typeface="Times New Roman" panose="02020603050405020304" pitchFamily="18" charset="0"/>
                          <a:cs typeface="Times New Roman" panose="02020603050405020304" pitchFamily="18" charset="0"/>
                        </a:rPr>
                        <a:t> nhân sơ</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Tế bào</a:t>
                      </a:r>
                      <a:r>
                        <a:rPr lang="en-US" sz="2800" baseline="0" smtClean="0">
                          <a:solidFill>
                            <a:schemeClr val="tx1"/>
                          </a:solidFill>
                          <a:latin typeface="Times New Roman" panose="02020603050405020304" pitchFamily="18" charset="0"/>
                          <a:cs typeface="Times New Roman" panose="02020603050405020304" pitchFamily="18" charset="0"/>
                        </a:rPr>
                        <a:t> nhân thực</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US" sz="2800" smtClean="0">
                          <a:solidFill>
                            <a:schemeClr val="tx1"/>
                          </a:solidFill>
                          <a:latin typeface="Times New Roman" panose="02020603050405020304" pitchFamily="18" charset="0"/>
                          <a:cs typeface="Times New Roman" panose="02020603050405020304" pitchFamily="18" charset="0"/>
                        </a:rPr>
                        <a:t>Nhân chưa</a:t>
                      </a:r>
                      <a:r>
                        <a:rPr lang="en-US" sz="2800" baseline="0" smtClean="0">
                          <a:solidFill>
                            <a:schemeClr val="tx1"/>
                          </a:solidFill>
                          <a:latin typeface="Times New Roman" panose="02020603050405020304" pitchFamily="18" charset="0"/>
                          <a:cs typeface="Times New Roman" panose="02020603050405020304" pitchFamily="18" charset="0"/>
                        </a:rPr>
                        <a:t> hoàn chỉnh không có màng nhân bao bọc.</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smtClean="0">
                          <a:solidFill>
                            <a:schemeClr val="tx1"/>
                          </a:solidFill>
                          <a:latin typeface="Times New Roman" panose="02020603050405020304" pitchFamily="18" charset="0"/>
                          <a:cs typeface="Times New Roman" panose="02020603050405020304" pitchFamily="18" charset="0"/>
                        </a:rPr>
                        <a:t>Nhân hoàn</a:t>
                      </a:r>
                      <a:r>
                        <a:rPr lang="en-US" sz="2800" baseline="0" smtClean="0">
                          <a:solidFill>
                            <a:schemeClr val="tx1"/>
                          </a:solidFill>
                          <a:latin typeface="Times New Roman" panose="02020603050405020304" pitchFamily="18" charset="0"/>
                          <a:cs typeface="Times New Roman" panose="02020603050405020304" pitchFamily="18" charset="0"/>
                        </a:rPr>
                        <a:t> chỉnh, có màng nhân bao bọc</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pic>
        <p:nvPicPr>
          <p:cNvPr id="11" name="Picture 10"/>
          <p:cNvPicPr>
            <a:picLocks noChangeAspect="1"/>
          </p:cNvPicPr>
          <p:nvPr/>
        </p:nvPicPr>
        <p:blipFill>
          <a:blip r:embed="rId2"/>
          <a:stretch>
            <a:fillRect/>
          </a:stretch>
        </p:blipFill>
        <p:spPr>
          <a:xfrm>
            <a:off x="7487283" y="569620"/>
            <a:ext cx="485919" cy="399136"/>
          </a:xfrm>
          <a:prstGeom prst="rect">
            <a:avLst/>
          </a:prstGeom>
        </p:spPr>
      </p:pic>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819" y="1083938"/>
            <a:ext cx="2473091" cy="330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11819" y="4460635"/>
            <a:ext cx="2873126" cy="830997"/>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Hình 17.4. Cấu tạo tế bào nhân sơ</a:t>
            </a:r>
            <a:endParaRPr lang="en-US" sz="24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2937164" y="1112439"/>
            <a:ext cx="4627418" cy="46879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par>
                                <p:cTn id="29" presetID="21"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41</a:t>
            </a:fld>
            <a:endParaRPr lang="en-US"/>
          </a:p>
        </p:txBody>
      </p:sp>
      <p:sp>
        <p:nvSpPr>
          <p:cNvPr id="6" name="TextBox 5"/>
          <p:cNvSpPr txBox="1"/>
          <p:nvPr/>
        </p:nvSpPr>
        <p:spPr>
          <a:xfrm>
            <a:off x="2123415" y="5758381"/>
            <a:ext cx="4232151" cy="830997"/>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Hình 17.5. Cấu tạo tế bào nhân thực</a:t>
            </a:r>
            <a:endParaRPr lang="en-US" sz="2400" b="1">
              <a:latin typeface="Times New Roman" panose="02020603050405020304" pitchFamily="18" charset="0"/>
              <a:cs typeface="Times New Roman" panose="02020603050405020304" pitchFamily="18" charset="0"/>
            </a:endParaRPr>
          </a:p>
        </p:txBody>
      </p:sp>
      <p:sp>
        <p:nvSpPr>
          <p:cNvPr id="7" name="Rectangle 6"/>
          <p:cNvSpPr/>
          <p:nvPr/>
        </p:nvSpPr>
        <p:spPr>
          <a:xfrm>
            <a:off x="307055" y="205871"/>
            <a:ext cx="9465018"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2800" b="1" smtClean="0">
                <a:latin typeface="Times New Roman" panose="02020603050405020304" pitchFamily="18" charset="0"/>
              </a:rPr>
              <a:t>Phân biệt tế bào thực vật với tế bào động vật</a:t>
            </a:r>
            <a:endParaRPr lang="en-US" sz="2800" b="1"/>
          </a:p>
        </p:txBody>
      </p:sp>
      <p:pic>
        <p:nvPicPr>
          <p:cNvPr id="11" name="Picture 10"/>
          <p:cNvPicPr>
            <a:picLocks noChangeAspect="1"/>
          </p:cNvPicPr>
          <p:nvPr/>
        </p:nvPicPr>
        <p:blipFill>
          <a:blip r:embed="rId2"/>
          <a:stretch>
            <a:fillRect/>
          </a:stretch>
        </p:blipFill>
        <p:spPr>
          <a:xfrm>
            <a:off x="7612477" y="629191"/>
            <a:ext cx="485919" cy="399136"/>
          </a:xfrm>
          <a:prstGeom prst="rect">
            <a:avLst/>
          </a:prstGeom>
        </p:spPr>
      </p:pic>
      <p:sp>
        <p:nvSpPr>
          <p:cNvPr id="10" name="TextBox 9"/>
          <p:cNvSpPr txBox="1"/>
          <p:nvPr/>
        </p:nvSpPr>
        <p:spPr>
          <a:xfrm>
            <a:off x="7612477" y="1028327"/>
            <a:ext cx="4166648" cy="1384995"/>
          </a:xfrm>
          <a:prstGeom prst="rect">
            <a:avLst/>
          </a:prstGeom>
          <a:noFill/>
          <a:ln>
            <a:solidFill>
              <a:schemeClr val="accent1"/>
            </a:solidFill>
          </a:ln>
        </p:spPr>
        <p:txBody>
          <a:bodyPr wrap="square" rtlCol="0">
            <a:spAutoFit/>
          </a:bodyPr>
          <a:lstStyle/>
          <a:p>
            <a:r>
              <a:rPr lang="en-US" sz="2800" smtClean="0">
                <a:latin typeface="Times New Roman" panose="02020603050405020304" pitchFamily="18" charset="0"/>
                <a:cs typeface="Times New Roman" panose="02020603050405020304" pitchFamily="18" charset="0"/>
              </a:rPr>
              <a:t>Thành phần nào có trong tế bào thực vật mà không có trong tế bào động vật</a:t>
            </a:r>
            <a:endParaRPr lang="en-US" sz="28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55782" y="829707"/>
            <a:ext cx="6761018" cy="4928674"/>
          </a:xfrm>
          <a:prstGeom prst="rect">
            <a:avLst/>
          </a:prstGeom>
        </p:spPr>
      </p:pic>
      <p:sp>
        <p:nvSpPr>
          <p:cNvPr id="12" name="Oval 11"/>
          <p:cNvSpPr/>
          <p:nvPr/>
        </p:nvSpPr>
        <p:spPr>
          <a:xfrm>
            <a:off x="4151744" y="3398983"/>
            <a:ext cx="937491" cy="314036"/>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P spid="10" grpId="0" bldLvl="0" animBg="1"/>
      <p:bldP spid="12"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42</a:t>
            </a:fld>
            <a:endParaRPr lang="en-US"/>
          </a:p>
        </p:txBody>
      </p:sp>
      <p:sp>
        <p:nvSpPr>
          <p:cNvPr id="6" name="TextBox 5"/>
          <p:cNvSpPr txBox="1"/>
          <p:nvPr/>
        </p:nvSpPr>
        <p:spPr>
          <a:xfrm>
            <a:off x="1910978" y="5809240"/>
            <a:ext cx="4232151" cy="830997"/>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Hình 17.5. Cấu tạo tế bào nhân thực</a:t>
            </a:r>
            <a:endParaRPr lang="en-US" sz="2400" b="1">
              <a:latin typeface="Times New Roman" panose="02020603050405020304" pitchFamily="18" charset="0"/>
              <a:cs typeface="Times New Roman" panose="02020603050405020304" pitchFamily="18" charset="0"/>
            </a:endParaRPr>
          </a:p>
        </p:txBody>
      </p:sp>
      <p:sp>
        <p:nvSpPr>
          <p:cNvPr id="7" name="Rectangle 6"/>
          <p:cNvSpPr/>
          <p:nvPr/>
        </p:nvSpPr>
        <p:spPr>
          <a:xfrm>
            <a:off x="307055" y="205871"/>
            <a:ext cx="9465018" cy="523220"/>
          </a:xfrm>
          <a:prstGeom prst="rect">
            <a:avLst/>
          </a:prstGeom>
          <a:ln>
            <a:solidFill>
              <a:schemeClr val="bg1"/>
            </a:solidFill>
          </a:ln>
        </p:spPr>
        <p:txBody>
          <a:bodyPr wrap="square">
            <a:spAutoFit/>
          </a:bodyPr>
          <a:lstStyle/>
          <a:p>
            <a:pPr marL="342900" indent="-342900">
              <a:buFont typeface="Wingdings" panose="05000000000000000000" pitchFamily="2" charset="2"/>
              <a:buChar char="v"/>
            </a:pPr>
            <a:r>
              <a:rPr lang="en-US" sz="2800" b="1" smtClean="0">
                <a:latin typeface="Times New Roman" panose="02020603050405020304" pitchFamily="18" charset="0"/>
              </a:rPr>
              <a:t>Phân biệt tế bào thực vật với tế bào động vật</a:t>
            </a:r>
            <a:endParaRPr lang="en-US" sz="2800" b="1"/>
          </a:p>
        </p:txBody>
      </p:sp>
      <p:graphicFrame>
        <p:nvGraphicFramePr>
          <p:cNvPr id="9" name="Table 8"/>
          <p:cNvGraphicFramePr>
            <a:graphicFrameLocks noGrp="1"/>
          </p:cNvGraphicFramePr>
          <p:nvPr/>
        </p:nvGraphicFramePr>
        <p:xfrm>
          <a:off x="7022968" y="1160644"/>
          <a:ext cx="4762632" cy="4023360"/>
        </p:xfrm>
        <a:graphic>
          <a:graphicData uri="http://schemas.openxmlformats.org/drawingml/2006/table">
            <a:tbl>
              <a:tblPr firstRow="1" bandRow="1">
                <a:tableStyleId>{5C22544A-7EE6-4342-B048-85BDC9FD1C3A}</a:tableStyleId>
              </a:tblPr>
              <a:tblGrid>
                <a:gridCol w="2381316">
                  <a:extLst>
                    <a:ext uri="{9D8B030D-6E8A-4147-A177-3AD203B41FA5}">
                      <a16:colId xmlns:a16="http://schemas.microsoft.com/office/drawing/2014/main" val="20000"/>
                    </a:ext>
                  </a:extLst>
                </a:gridCol>
                <a:gridCol w="2381316">
                  <a:extLst>
                    <a:ext uri="{9D8B030D-6E8A-4147-A177-3AD203B41FA5}">
                      <a16:colId xmlns:a16="http://schemas.microsoft.com/office/drawing/2014/main" val="20001"/>
                    </a:ext>
                  </a:extLst>
                </a:gridCol>
              </a:tblGrid>
              <a:tr h="370840">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Tế bào</a:t>
                      </a:r>
                      <a:r>
                        <a:rPr lang="en-US" sz="2800" baseline="0" smtClean="0">
                          <a:solidFill>
                            <a:schemeClr val="tx1"/>
                          </a:solidFill>
                          <a:latin typeface="Times New Roman" panose="02020603050405020304" pitchFamily="18" charset="0"/>
                          <a:cs typeface="Times New Roman" panose="02020603050405020304" pitchFamily="18" charset="0"/>
                        </a:rPr>
                        <a:t> thực vật</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smtClean="0">
                          <a:solidFill>
                            <a:schemeClr val="tx1"/>
                          </a:solidFill>
                          <a:latin typeface="Times New Roman" panose="02020603050405020304" pitchFamily="18" charset="0"/>
                          <a:cs typeface="Times New Roman" panose="02020603050405020304" pitchFamily="18" charset="0"/>
                        </a:rPr>
                        <a:t>Tế bào</a:t>
                      </a:r>
                      <a:r>
                        <a:rPr lang="en-US" sz="2800" baseline="0" smtClean="0">
                          <a:solidFill>
                            <a:schemeClr val="tx1"/>
                          </a:solidFill>
                          <a:latin typeface="Times New Roman" panose="02020603050405020304" pitchFamily="18" charset="0"/>
                          <a:cs typeface="Times New Roman" panose="02020603050405020304" pitchFamily="18" charset="0"/>
                        </a:rPr>
                        <a:t> động vật</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US" sz="2800" smtClean="0">
                          <a:solidFill>
                            <a:schemeClr val="tx1"/>
                          </a:solidFill>
                          <a:latin typeface="Times New Roman" panose="02020603050405020304" pitchFamily="18" charset="0"/>
                          <a:cs typeface="Times New Roman" panose="02020603050405020304" pitchFamily="18" charset="0"/>
                        </a:rPr>
                        <a:t>Có</a:t>
                      </a:r>
                      <a:r>
                        <a:rPr lang="en-US" sz="2800" baseline="0" smtClean="0">
                          <a:solidFill>
                            <a:schemeClr val="tx1"/>
                          </a:solidFill>
                          <a:latin typeface="Times New Roman" panose="02020603050405020304" pitchFamily="18" charset="0"/>
                          <a:cs typeface="Times New Roman" panose="02020603050405020304" pitchFamily="18" charset="0"/>
                        </a:rPr>
                        <a:t> lục lạp, lục lạp là bào quan chứa sắc tố có khả năng hấp thụ năng lượng ánh sáng để quang hợp.</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smtClean="0">
                          <a:solidFill>
                            <a:schemeClr val="tx1"/>
                          </a:solidFill>
                          <a:latin typeface="Times New Roman" panose="02020603050405020304" pitchFamily="18" charset="0"/>
                          <a:cs typeface="Times New Roman" panose="02020603050405020304" pitchFamily="18" charset="0"/>
                        </a:rPr>
                        <a:t>Không</a:t>
                      </a:r>
                      <a:r>
                        <a:rPr lang="en-US" sz="2800" baseline="0" smtClean="0">
                          <a:solidFill>
                            <a:schemeClr val="tx1"/>
                          </a:solidFill>
                          <a:latin typeface="Times New Roman" panose="02020603050405020304" pitchFamily="18" charset="0"/>
                          <a:cs typeface="Times New Roman" panose="02020603050405020304" pitchFamily="18" charset="0"/>
                        </a:rPr>
                        <a:t> có lục lạp</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pic>
        <p:nvPicPr>
          <p:cNvPr id="11" name="Picture 10"/>
          <p:cNvPicPr>
            <a:picLocks noChangeAspect="1"/>
          </p:cNvPicPr>
          <p:nvPr/>
        </p:nvPicPr>
        <p:blipFill>
          <a:blip r:embed="rId2"/>
          <a:stretch>
            <a:fillRect/>
          </a:stretch>
        </p:blipFill>
        <p:spPr>
          <a:xfrm>
            <a:off x="7247137" y="716560"/>
            <a:ext cx="485919" cy="399136"/>
          </a:xfrm>
          <a:prstGeom prst="rect">
            <a:avLst/>
          </a:prstGeom>
        </p:spPr>
      </p:pic>
      <p:pic>
        <p:nvPicPr>
          <p:cNvPr id="10" name="Picture 9"/>
          <p:cNvPicPr>
            <a:picLocks noChangeAspect="1"/>
          </p:cNvPicPr>
          <p:nvPr/>
        </p:nvPicPr>
        <p:blipFill>
          <a:blip r:embed="rId3"/>
          <a:stretch>
            <a:fillRect/>
          </a:stretch>
        </p:blipFill>
        <p:spPr>
          <a:xfrm>
            <a:off x="120035" y="853290"/>
            <a:ext cx="6761018" cy="4928674"/>
          </a:xfrm>
          <a:prstGeom prst="rect">
            <a:avLst/>
          </a:prstGeom>
        </p:spPr>
      </p:pic>
      <p:sp>
        <p:nvSpPr>
          <p:cNvPr id="12" name="Oval 11"/>
          <p:cNvSpPr/>
          <p:nvPr/>
        </p:nvSpPr>
        <p:spPr>
          <a:xfrm>
            <a:off x="3634508" y="3463637"/>
            <a:ext cx="937491" cy="314036"/>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ldLvl="0" animBg="1"/>
      <p:bldP spid="1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43</a:t>
            </a:fld>
            <a:endParaRPr lang="en-US"/>
          </a:p>
        </p:txBody>
      </p:sp>
      <p:sp>
        <p:nvSpPr>
          <p:cNvPr id="3" name="TextBox 2"/>
          <p:cNvSpPr txBox="1"/>
          <p:nvPr/>
        </p:nvSpPr>
        <p:spPr>
          <a:xfrm>
            <a:off x="911837" y="238223"/>
            <a:ext cx="5394036"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Tóm tắt bài bằng sơ đồ tư duy</a:t>
            </a:r>
            <a:endParaRPr lang="en-US" sz="2800" b="1">
              <a:latin typeface="Times New Roman" panose="02020603050405020304" pitchFamily="18" charset="0"/>
              <a:cs typeface="Times New Roman" panose="02020603050405020304" pitchFamily="18" charset="0"/>
            </a:endParaRPr>
          </a:p>
        </p:txBody>
      </p:sp>
      <p:grpSp>
        <p:nvGrpSpPr>
          <p:cNvPr id="4" name="Group125"/>
          <p:cNvGrpSpPr/>
          <p:nvPr/>
        </p:nvGrpSpPr>
        <p:grpSpPr>
          <a:xfrm>
            <a:off x="-490727" y="-3399945"/>
            <a:ext cx="9972722" cy="11948823"/>
            <a:chOff x="-1076089" y="-3051152"/>
            <a:chExt cx="10021289" cy="11948823"/>
          </a:xfrm>
        </p:grpSpPr>
        <p:sp>
          <p:nvSpPr>
            <p:cNvPr id="5" name="shape126"/>
            <p:cNvSpPr/>
            <p:nvPr/>
          </p:nvSpPr>
          <p:spPr>
            <a:xfrm>
              <a:off x="3061900" y="-3051152"/>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6" name="shape127"/>
            <p:cNvSpPr/>
            <p:nvPr/>
          </p:nvSpPr>
          <p:spPr>
            <a:xfrm>
              <a:off x="4711722" y="-1401330"/>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17" name="shape138"/>
            <p:cNvSpPr/>
            <p:nvPr/>
          </p:nvSpPr>
          <p:spPr>
            <a:xfrm>
              <a:off x="-1076089" y="2731284"/>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0" name="shape141"/>
            <p:cNvSpPr/>
            <p:nvPr/>
          </p:nvSpPr>
          <p:spPr>
            <a:xfrm>
              <a:off x="3889498" y="7696871"/>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2" name="shape143"/>
            <p:cNvSpPr/>
            <p:nvPr/>
          </p:nvSpPr>
          <p:spPr>
            <a:xfrm>
              <a:off x="7881200" y="157320"/>
              <a:ext cx="1064000" cy="182400"/>
            </a:xfrm>
            <a:custGeom>
              <a:avLst/>
              <a:gdLst/>
              <a:ahLst/>
              <a:cxnLst/>
              <a:rect l="0" t="0" r="0" b="0"/>
              <a:pathLst>
                <a:path w="1064000" h="182400">
                  <a:moveTo>
                    <a:pt x="36252" y="138852"/>
                  </a:moveTo>
                  <a:cubicBezTo>
                    <a:pt x="32148" y="142956"/>
                    <a:pt x="27360" y="145008"/>
                    <a:pt x="21204" y="145008"/>
                  </a:cubicBezTo>
                  <a:cubicBezTo>
                    <a:pt x="9576" y="145008"/>
                    <a:pt x="0" y="135432"/>
                    <a:pt x="0" y="124488"/>
                  </a:cubicBezTo>
                  <a:lnTo>
                    <a:pt x="0" y="20520"/>
                  </a:lnTo>
                  <a:cubicBezTo>
                    <a:pt x="0" y="15048"/>
                    <a:pt x="2052" y="9576"/>
                    <a:pt x="6156" y="6156"/>
                  </a:cubicBezTo>
                  <a:cubicBezTo>
                    <a:pt x="14364" y="-2052"/>
                    <a:pt x="28044" y="-2052"/>
                    <a:pt x="36252" y="6156"/>
                  </a:cubicBezTo>
                  <a:lnTo>
                    <a:pt x="85500" y="53352"/>
                  </a:lnTo>
                  <a:lnTo>
                    <a:pt x="134748" y="6156"/>
                  </a:lnTo>
                  <a:cubicBezTo>
                    <a:pt x="142956" y="-2052"/>
                    <a:pt x="156636" y="-2052"/>
                    <a:pt x="164844" y="6156"/>
                  </a:cubicBezTo>
                  <a:cubicBezTo>
                    <a:pt x="168948" y="9576"/>
                    <a:pt x="171000" y="15048"/>
                    <a:pt x="171000" y="20520"/>
                  </a:cubicBezTo>
                  <a:lnTo>
                    <a:pt x="171000" y="124488"/>
                  </a:lnTo>
                  <a:cubicBezTo>
                    <a:pt x="171000" y="135432"/>
                    <a:pt x="161424" y="145008"/>
                    <a:pt x="149796" y="145008"/>
                  </a:cubicBezTo>
                  <a:cubicBezTo>
                    <a:pt x="143640" y="145008"/>
                    <a:pt x="138852" y="142956"/>
                    <a:pt x="134748" y="138852"/>
                  </a:cubicBezTo>
                  <a:lnTo>
                    <a:pt x="85500" y="91656"/>
                  </a:lnTo>
                  <a:lnTo>
                    <a:pt x="36252" y="138852"/>
                  </a:lnTo>
                  <a:close/>
                  <a:moveTo>
                    <a:pt x="28728" y="36936"/>
                  </a:moveTo>
                  <a:lnTo>
                    <a:pt x="28728" y="108072"/>
                  </a:lnTo>
                  <a:lnTo>
                    <a:pt x="65664" y="72504"/>
                  </a:lnTo>
                  <a:lnTo>
                    <a:pt x="28728" y="36936"/>
                  </a:lnTo>
                  <a:close/>
                  <a:moveTo>
                    <a:pt x="142272" y="108072"/>
                  </a:moveTo>
                  <a:lnTo>
                    <a:pt x="142272" y="36936"/>
                  </a:lnTo>
                  <a:lnTo>
                    <a:pt x="105336" y="72504"/>
                  </a:lnTo>
                  <a:lnTo>
                    <a:pt x="142272" y="108072"/>
                  </a:lnTo>
                  <a:close/>
                </a:path>
              </a:pathLst>
            </a:custGeom>
            <a:solidFill>
              <a:srgbClr val="FFFFFF">
                <a:alpha val="50000"/>
              </a:srgbClr>
            </a:solidFill>
          </p:spPr>
        </p:sp>
        <p:sp>
          <p:nvSpPr>
            <p:cNvPr id="23" name="shape144"/>
            <p:cNvSpPr/>
            <p:nvPr/>
          </p:nvSpPr>
          <p:spPr>
            <a:xfrm>
              <a:off x="7881200" y="157320"/>
              <a:ext cx="1064000" cy="182400"/>
            </a:xfrm>
            <a:custGeom>
              <a:avLst/>
              <a:gdLst/>
              <a:ahLst/>
              <a:cxnLst/>
              <a:rect l="0" t="0" r="0" b="0"/>
              <a:pathLst>
                <a:path w="1064000" h="182400">
                  <a:moveTo>
                    <a:pt x="142272" y="36936"/>
                  </a:moveTo>
                  <a:lnTo>
                    <a:pt x="142272" y="108072"/>
                  </a:lnTo>
                  <a:lnTo>
                    <a:pt x="36252" y="6156"/>
                  </a:lnTo>
                  <a:cubicBezTo>
                    <a:pt x="28044" y="-2052"/>
                    <a:pt x="14364" y="-2052"/>
                    <a:pt x="6156" y="6156"/>
                  </a:cubicBezTo>
                  <a:cubicBezTo>
                    <a:pt x="2052" y="9576"/>
                    <a:pt x="0" y="15048"/>
                    <a:pt x="0" y="20520"/>
                  </a:cubicBezTo>
                  <a:lnTo>
                    <a:pt x="0" y="124488"/>
                  </a:lnTo>
                  <a:cubicBezTo>
                    <a:pt x="0" y="135432"/>
                    <a:pt x="9576" y="145008"/>
                    <a:pt x="21204" y="145008"/>
                  </a:cubicBezTo>
                  <a:cubicBezTo>
                    <a:pt x="27360" y="145008"/>
                    <a:pt x="32148" y="142956"/>
                    <a:pt x="36252" y="138852"/>
                  </a:cubicBezTo>
                  <a:lnTo>
                    <a:pt x="60192" y="116280"/>
                  </a:lnTo>
                  <a:cubicBezTo>
                    <a:pt x="65664" y="110808"/>
                    <a:pt x="65664" y="102600"/>
                    <a:pt x="60192" y="97128"/>
                  </a:cubicBezTo>
                  <a:cubicBezTo>
                    <a:pt x="54720" y="91656"/>
                    <a:pt x="45144" y="91656"/>
                    <a:pt x="39672" y="97128"/>
                  </a:cubicBezTo>
                  <a:lnTo>
                    <a:pt x="28728" y="108072"/>
                  </a:lnTo>
                  <a:lnTo>
                    <a:pt x="28728" y="36936"/>
                  </a:lnTo>
                  <a:lnTo>
                    <a:pt x="134748" y="138852"/>
                  </a:lnTo>
                  <a:cubicBezTo>
                    <a:pt x="138852" y="142956"/>
                    <a:pt x="143640" y="145008"/>
                    <a:pt x="149796" y="145008"/>
                  </a:cubicBezTo>
                  <a:cubicBezTo>
                    <a:pt x="161424" y="145008"/>
                    <a:pt x="171000" y="135432"/>
                    <a:pt x="171000" y="124488"/>
                  </a:cubicBezTo>
                  <a:lnTo>
                    <a:pt x="171000" y="20520"/>
                  </a:lnTo>
                  <a:cubicBezTo>
                    <a:pt x="171000" y="15048"/>
                    <a:pt x="168948" y="9576"/>
                    <a:pt x="164844" y="6156"/>
                  </a:cubicBezTo>
                  <a:cubicBezTo>
                    <a:pt x="156636" y="-2052"/>
                    <a:pt x="142956" y="-2052"/>
                    <a:pt x="134748" y="6156"/>
                  </a:cubicBezTo>
                  <a:lnTo>
                    <a:pt x="110808" y="28728"/>
                  </a:lnTo>
                  <a:cubicBezTo>
                    <a:pt x="105336" y="34200"/>
                    <a:pt x="105336" y="42408"/>
                    <a:pt x="110808" y="47880"/>
                  </a:cubicBezTo>
                  <a:cubicBezTo>
                    <a:pt x="116280" y="53352"/>
                    <a:pt x="125856" y="53352"/>
                    <a:pt x="131328" y="47880"/>
                  </a:cubicBezTo>
                  <a:lnTo>
                    <a:pt x="142272" y="36936"/>
                  </a:lnTo>
                  <a:close/>
                </a:path>
              </a:pathLst>
            </a:custGeom>
            <a:solidFill>
              <a:srgbClr val="FFFFFF"/>
            </a:solidFill>
          </p:spPr>
        </p:sp>
        <p:sp>
          <p:nvSpPr>
            <p:cNvPr id="24" name="shape145"/>
            <p:cNvSpPr/>
            <p:nvPr/>
          </p:nvSpPr>
          <p:spPr>
            <a:xfrm>
              <a:off x="7881200" y="157320"/>
              <a:ext cx="1064000" cy="182400"/>
            </a:xfrm>
            <a:custGeom>
              <a:avLst/>
              <a:gdLst/>
              <a:ahLst/>
              <a:cxnLst/>
              <a:rect l="0" t="0" r="0" b="0"/>
              <a:pathLst>
                <a:path w="1064000" h="182400">
                  <a:moveTo>
                    <a:pt x="285912" y="40356"/>
                  </a:moveTo>
                  <a:cubicBezTo>
                    <a:pt x="295488" y="36252"/>
                    <a:pt x="305064" y="34200"/>
                    <a:pt x="313956" y="34200"/>
                  </a:cubicBezTo>
                  <a:cubicBezTo>
                    <a:pt x="333792" y="34200"/>
                    <a:pt x="343368" y="44460"/>
                    <a:pt x="343368" y="65664"/>
                  </a:cubicBezTo>
                  <a:lnTo>
                    <a:pt x="343368" y="116964"/>
                  </a:lnTo>
                  <a:cubicBezTo>
                    <a:pt x="343368" y="119700"/>
                    <a:pt x="342684" y="120384"/>
                    <a:pt x="339948" y="120384"/>
                  </a:cubicBezTo>
                  <a:lnTo>
                    <a:pt x="333108" y="120384"/>
                  </a:lnTo>
                  <a:cubicBezTo>
                    <a:pt x="330372" y="120384"/>
                    <a:pt x="329688" y="119700"/>
                    <a:pt x="329688" y="116964"/>
                  </a:cubicBezTo>
                  <a:lnTo>
                    <a:pt x="329688" y="66348"/>
                  </a:lnTo>
                  <a:cubicBezTo>
                    <a:pt x="329688" y="53352"/>
                    <a:pt x="323532" y="47196"/>
                    <a:pt x="311904" y="47196"/>
                  </a:cubicBezTo>
                  <a:cubicBezTo>
                    <a:pt x="305748" y="47196"/>
                    <a:pt x="299592" y="49248"/>
                    <a:pt x="293436" y="51984"/>
                  </a:cubicBezTo>
                  <a:cubicBezTo>
                    <a:pt x="294804" y="55404"/>
                    <a:pt x="295488" y="59508"/>
                    <a:pt x="295488" y="65664"/>
                  </a:cubicBezTo>
                  <a:lnTo>
                    <a:pt x="295488" y="116964"/>
                  </a:lnTo>
                  <a:cubicBezTo>
                    <a:pt x="295488" y="119700"/>
                    <a:pt x="294804" y="120384"/>
                    <a:pt x="292068" y="120384"/>
                  </a:cubicBezTo>
                  <a:lnTo>
                    <a:pt x="285228" y="120384"/>
                  </a:lnTo>
                  <a:cubicBezTo>
                    <a:pt x="282492" y="120384"/>
                    <a:pt x="281808" y="119700"/>
                    <a:pt x="281808" y="116964"/>
                  </a:cubicBezTo>
                  <a:lnTo>
                    <a:pt x="281808" y="66348"/>
                  </a:lnTo>
                  <a:cubicBezTo>
                    <a:pt x="281808" y="53352"/>
                    <a:pt x="275652" y="47196"/>
                    <a:pt x="263340" y="47196"/>
                  </a:cubicBezTo>
                  <a:cubicBezTo>
                    <a:pt x="257868" y="47196"/>
                    <a:pt x="253080" y="48564"/>
                    <a:pt x="248292" y="49932"/>
                  </a:cubicBezTo>
                  <a:cubicBezTo>
                    <a:pt x="247608" y="50616"/>
                    <a:pt x="246924" y="51984"/>
                    <a:pt x="246924" y="53352"/>
                  </a:cubicBezTo>
                  <a:lnTo>
                    <a:pt x="246924" y="116964"/>
                  </a:lnTo>
                  <a:cubicBezTo>
                    <a:pt x="246924" y="119700"/>
                    <a:pt x="245556" y="120384"/>
                    <a:pt x="242820" y="120384"/>
                  </a:cubicBezTo>
                  <a:lnTo>
                    <a:pt x="235980" y="120384"/>
                  </a:lnTo>
                  <a:cubicBezTo>
                    <a:pt x="233244" y="120384"/>
                    <a:pt x="232560" y="119700"/>
                    <a:pt x="232560" y="116964"/>
                  </a:cubicBezTo>
                  <a:lnTo>
                    <a:pt x="232560" y="48564"/>
                  </a:lnTo>
                  <a:cubicBezTo>
                    <a:pt x="232560" y="43776"/>
                    <a:pt x="233928" y="41724"/>
                    <a:pt x="238716" y="39672"/>
                  </a:cubicBezTo>
                  <a:cubicBezTo>
                    <a:pt x="246924" y="35568"/>
                    <a:pt x="255816" y="34200"/>
                    <a:pt x="265392" y="34200"/>
                  </a:cubicBezTo>
                  <a:cubicBezTo>
                    <a:pt x="274284" y="34200"/>
                    <a:pt x="280440" y="36252"/>
                    <a:pt x="285912" y="40356"/>
                  </a:cubicBezTo>
                  <a:close/>
                  <a:moveTo>
                    <a:pt x="366624" y="5472"/>
                  </a:moveTo>
                  <a:cubicBezTo>
                    <a:pt x="373464" y="5472"/>
                    <a:pt x="374832" y="7524"/>
                    <a:pt x="374832" y="13680"/>
                  </a:cubicBezTo>
                  <a:cubicBezTo>
                    <a:pt x="374832" y="20520"/>
                    <a:pt x="373464" y="22572"/>
                    <a:pt x="367308" y="22572"/>
                  </a:cubicBezTo>
                  <a:cubicBezTo>
                    <a:pt x="360468" y="22572"/>
                    <a:pt x="359100" y="21204"/>
                    <a:pt x="359100" y="15048"/>
                  </a:cubicBezTo>
                  <a:cubicBezTo>
                    <a:pt x="359100" y="7524"/>
                    <a:pt x="360468" y="5472"/>
                    <a:pt x="366624" y="5472"/>
                  </a:cubicBezTo>
                  <a:close/>
                  <a:moveTo>
                    <a:pt x="363204" y="36252"/>
                  </a:moveTo>
                  <a:lnTo>
                    <a:pt x="370044" y="36252"/>
                  </a:lnTo>
                  <a:cubicBezTo>
                    <a:pt x="373464" y="36252"/>
                    <a:pt x="374148" y="37620"/>
                    <a:pt x="374148" y="40356"/>
                  </a:cubicBezTo>
                  <a:lnTo>
                    <a:pt x="374148" y="116964"/>
                  </a:lnTo>
                  <a:cubicBezTo>
                    <a:pt x="374148" y="119700"/>
                    <a:pt x="373464" y="120384"/>
                    <a:pt x="370044" y="120384"/>
                  </a:cubicBezTo>
                  <a:lnTo>
                    <a:pt x="363204" y="120384"/>
                  </a:lnTo>
                  <a:cubicBezTo>
                    <a:pt x="360468" y="120384"/>
                    <a:pt x="359784" y="119700"/>
                    <a:pt x="359784" y="116964"/>
                  </a:cubicBezTo>
                  <a:lnTo>
                    <a:pt x="359784" y="40356"/>
                  </a:lnTo>
                  <a:cubicBezTo>
                    <a:pt x="359784" y="37620"/>
                    <a:pt x="360468" y="36252"/>
                    <a:pt x="363204" y="36252"/>
                  </a:cubicBezTo>
                  <a:close/>
                  <a:moveTo>
                    <a:pt x="396036" y="39672"/>
                  </a:moveTo>
                  <a:cubicBezTo>
                    <a:pt x="404928" y="35568"/>
                    <a:pt x="415188" y="34200"/>
                    <a:pt x="426816" y="34200"/>
                  </a:cubicBezTo>
                  <a:cubicBezTo>
                    <a:pt x="448020" y="34200"/>
                    <a:pt x="458964" y="45144"/>
                    <a:pt x="458964" y="66348"/>
                  </a:cubicBezTo>
                  <a:lnTo>
                    <a:pt x="458964" y="116964"/>
                  </a:lnTo>
                  <a:cubicBezTo>
                    <a:pt x="458964" y="119700"/>
                    <a:pt x="457596" y="120384"/>
                    <a:pt x="454860" y="120384"/>
                  </a:cubicBezTo>
                  <a:lnTo>
                    <a:pt x="448020" y="120384"/>
                  </a:lnTo>
                  <a:cubicBezTo>
                    <a:pt x="445284" y="120384"/>
                    <a:pt x="444600" y="119700"/>
                    <a:pt x="444600" y="116964"/>
                  </a:cubicBezTo>
                  <a:lnTo>
                    <a:pt x="444600" y="67032"/>
                  </a:lnTo>
                  <a:cubicBezTo>
                    <a:pt x="444600" y="54036"/>
                    <a:pt x="437760" y="47196"/>
                    <a:pt x="424764" y="47196"/>
                  </a:cubicBezTo>
                  <a:cubicBezTo>
                    <a:pt x="418608" y="47196"/>
                    <a:pt x="412452" y="48564"/>
                    <a:pt x="406296" y="50616"/>
                  </a:cubicBezTo>
                  <a:cubicBezTo>
                    <a:pt x="404928" y="50616"/>
                    <a:pt x="404244" y="51984"/>
                    <a:pt x="404244" y="53352"/>
                  </a:cubicBezTo>
                  <a:lnTo>
                    <a:pt x="404244" y="116964"/>
                  </a:lnTo>
                  <a:cubicBezTo>
                    <a:pt x="404244" y="119700"/>
                    <a:pt x="403560" y="120384"/>
                    <a:pt x="400824" y="120384"/>
                  </a:cubicBezTo>
                  <a:lnTo>
                    <a:pt x="393984" y="120384"/>
                  </a:lnTo>
                  <a:cubicBezTo>
                    <a:pt x="391248" y="120384"/>
                    <a:pt x="390564" y="119700"/>
                    <a:pt x="390564" y="116964"/>
                  </a:cubicBezTo>
                  <a:lnTo>
                    <a:pt x="390564" y="48564"/>
                  </a:lnTo>
                  <a:cubicBezTo>
                    <a:pt x="390564" y="43776"/>
                    <a:pt x="391248" y="41724"/>
                    <a:pt x="396036" y="39672"/>
                  </a:cubicBezTo>
                  <a:close/>
                  <a:moveTo>
                    <a:pt x="471960" y="90288"/>
                  </a:moveTo>
                  <a:lnTo>
                    <a:pt x="471960" y="67032"/>
                  </a:lnTo>
                  <a:cubicBezTo>
                    <a:pt x="471960" y="45828"/>
                    <a:pt x="482904" y="34200"/>
                    <a:pt x="504108" y="34200"/>
                  </a:cubicBezTo>
                  <a:cubicBezTo>
                    <a:pt x="510264" y="34200"/>
                    <a:pt x="517788" y="34884"/>
                    <a:pt x="525996" y="37620"/>
                  </a:cubicBezTo>
                  <a:lnTo>
                    <a:pt x="525996" y="4104"/>
                  </a:lnTo>
                  <a:cubicBezTo>
                    <a:pt x="525996" y="684"/>
                    <a:pt x="527364" y="0"/>
                    <a:pt x="530100" y="0"/>
                  </a:cubicBezTo>
                  <a:lnTo>
                    <a:pt x="536940" y="0"/>
                  </a:lnTo>
                  <a:cubicBezTo>
                    <a:pt x="539676" y="0"/>
                    <a:pt x="540360" y="1368"/>
                    <a:pt x="540360" y="4104"/>
                  </a:cubicBezTo>
                  <a:lnTo>
                    <a:pt x="540360" y="108756"/>
                  </a:lnTo>
                  <a:cubicBezTo>
                    <a:pt x="540360" y="114228"/>
                    <a:pt x="538992" y="116280"/>
                    <a:pt x="534204" y="118332"/>
                  </a:cubicBezTo>
                  <a:cubicBezTo>
                    <a:pt x="525996" y="121752"/>
                    <a:pt x="516420" y="123120"/>
                    <a:pt x="506160" y="123120"/>
                  </a:cubicBezTo>
                  <a:cubicBezTo>
                    <a:pt x="483588" y="123120"/>
                    <a:pt x="471960" y="112176"/>
                    <a:pt x="471960" y="90288"/>
                  </a:cubicBezTo>
                  <a:close/>
                  <a:moveTo>
                    <a:pt x="525996" y="103968"/>
                  </a:moveTo>
                  <a:lnTo>
                    <a:pt x="525996" y="51300"/>
                  </a:lnTo>
                  <a:cubicBezTo>
                    <a:pt x="518472" y="48564"/>
                    <a:pt x="512316" y="47196"/>
                    <a:pt x="506844" y="47196"/>
                  </a:cubicBezTo>
                  <a:cubicBezTo>
                    <a:pt x="493164" y="47196"/>
                    <a:pt x="486324" y="54036"/>
                    <a:pt x="486324" y="67716"/>
                  </a:cubicBezTo>
                  <a:lnTo>
                    <a:pt x="486324" y="89604"/>
                  </a:lnTo>
                  <a:cubicBezTo>
                    <a:pt x="486324" y="103284"/>
                    <a:pt x="493164" y="109440"/>
                    <a:pt x="506844" y="109440"/>
                  </a:cubicBezTo>
                  <a:cubicBezTo>
                    <a:pt x="513684" y="109440"/>
                    <a:pt x="519156" y="108756"/>
                    <a:pt x="523944" y="107388"/>
                  </a:cubicBezTo>
                  <a:cubicBezTo>
                    <a:pt x="525312" y="106704"/>
                    <a:pt x="525996" y="105336"/>
                    <a:pt x="525996" y="103968"/>
                  </a:cubicBezTo>
                  <a:close/>
                  <a:moveTo>
                    <a:pt x="609444" y="40356"/>
                  </a:moveTo>
                  <a:cubicBezTo>
                    <a:pt x="619704" y="36252"/>
                    <a:pt x="628596" y="34200"/>
                    <a:pt x="637488" y="34200"/>
                  </a:cubicBezTo>
                  <a:cubicBezTo>
                    <a:pt x="658008" y="34200"/>
                    <a:pt x="667584" y="44460"/>
                    <a:pt x="667584" y="65664"/>
                  </a:cubicBezTo>
                  <a:lnTo>
                    <a:pt x="667584" y="116964"/>
                  </a:lnTo>
                  <a:cubicBezTo>
                    <a:pt x="667584" y="119700"/>
                    <a:pt x="666900" y="120384"/>
                    <a:pt x="664164" y="120384"/>
                  </a:cubicBezTo>
                  <a:lnTo>
                    <a:pt x="657324" y="120384"/>
                  </a:lnTo>
                  <a:cubicBezTo>
                    <a:pt x="654588" y="120384"/>
                    <a:pt x="653904" y="119700"/>
                    <a:pt x="653904" y="116964"/>
                  </a:cubicBezTo>
                  <a:lnTo>
                    <a:pt x="653904" y="66348"/>
                  </a:lnTo>
                  <a:cubicBezTo>
                    <a:pt x="653904" y="53352"/>
                    <a:pt x="647748" y="47196"/>
                    <a:pt x="636120" y="47196"/>
                  </a:cubicBezTo>
                  <a:cubicBezTo>
                    <a:pt x="629964" y="47196"/>
                    <a:pt x="623808" y="49248"/>
                    <a:pt x="616968" y="51984"/>
                  </a:cubicBezTo>
                  <a:cubicBezTo>
                    <a:pt x="619020" y="55404"/>
                    <a:pt x="619704" y="59508"/>
                    <a:pt x="619704" y="65664"/>
                  </a:cubicBezTo>
                  <a:lnTo>
                    <a:pt x="619704" y="116964"/>
                  </a:lnTo>
                  <a:cubicBezTo>
                    <a:pt x="619704" y="119700"/>
                    <a:pt x="618336" y="120384"/>
                    <a:pt x="616284" y="120384"/>
                  </a:cubicBezTo>
                  <a:lnTo>
                    <a:pt x="609444" y="120384"/>
                  </a:lnTo>
                  <a:cubicBezTo>
                    <a:pt x="606024" y="120384"/>
                    <a:pt x="605340" y="119700"/>
                    <a:pt x="605340" y="116964"/>
                  </a:cubicBezTo>
                  <a:lnTo>
                    <a:pt x="605340" y="66348"/>
                  </a:lnTo>
                  <a:cubicBezTo>
                    <a:pt x="605340" y="53352"/>
                    <a:pt x="599184" y="47196"/>
                    <a:pt x="587556" y="47196"/>
                  </a:cubicBezTo>
                  <a:cubicBezTo>
                    <a:pt x="582084" y="47196"/>
                    <a:pt x="577296" y="48564"/>
                    <a:pt x="572508" y="49932"/>
                  </a:cubicBezTo>
                  <a:cubicBezTo>
                    <a:pt x="571140" y="50616"/>
                    <a:pt x="570456" y="51984"/>
                    <a:pt x="570456" y="53352"/>
                  </a:cubicBezTo>
                  <a:lnTo>
                    <a:pt x="570456" y="116964"/>
                  </a:lnTo>
                  <a:cubicBezTo>
                    <a:pt x="570456" y="119700"/>
                    <a:pt x="569772" y="120384"/>
                    <a:pt x="567036" y="120384"/>
                  </a:cubicBezTo>
                  <a:lnTo>
                    <a:pt x="560196" y="120384"/>
                  </a:lnTo>
                  <a:cubicBezTo>
                    <a:pt x="557460" y="120384"/>
                    <a:pt x="556776" y="119700"/>
                    <a:pt x="556776" y="116964"/>
                  </a:cubicBezTo>
                  <a:lnTo>
                    <a:pt x="556776" y="48564"/>
                  </a:lnTo>
                  <a:cubicBezTo>
                    <a:pt x="556776" y="43776"/>
                    <a:pt x="557460" y="41724"/>
                    <a:pt x="562932" y="39672"/>
                  </a:cubicBezTo>
                  <a:cubicBezTo>
                    <a:pt x="570456" y="35568"/>
                    <a:pt x="579348" y="34200"/>
                    <a:pt x="589608" y="34200"/>
                  </a:cubicBezTo>
                  <a:cubicBezTo>
                    <a:pt x="597816" y="34200"/>
                    <a:pt x="604656" y="36252"/>
                    <a:pt x="609444" y="40356"/>
                  </a:cubicBezTo>
                  <a:close/>
                  <a:moveTo>
                    <a:pt x="681948" y="51300"/>
                  </a:moveTo>
                  <a:cubicBezTo>
                    <a:pt x="688104" y="39672"/>
                    <a:pt x="698364" y="34200"/>
                    <a:pt x="714096" y="34200"/>
                  </a:cubicBezTo>
                  <a:cubicBezTo>
                    <a:pt x="738036" y="34200"/>
                    <a:pt x="746928" y="46512"/>
                    <a:pt x="746928" y="67032"/>
                  </a:cubicBezTo>
                  <a:lnTo>
                    <a:pt x="746928" y="109440"/>
                  </a:lnTo>
                  <a:cubicBezTo>
                    <a:pt x="746928" y="115596"/>
                    <a:pt x="745560" y="116964"/>
                    <a:pt x="741456" y="119016"/>
                  </a:cubicBezTo>
                  <a:cubicBezTo>
                    <a:pt x="735300" y="121752"/>
                    <a:pt x="725724" y="123120"/>
                    <a:pt x="714096" y="123120"/>
                  </a:cubicBezTo>
                  <a:cubicBezTo>
                    <a:pt x="701100" y="123120"/>
                    <a:pt x="691524" y="121068"/>
                    <a:pt x="686736" y="116964"/>
                  </a:cubicBezTo>
                  <a:cubicBezTo>
                    <a:pt x="681948" y="112860"/>
                    <a:pt x="679212" y="106020"/>
                    <a:pt x="679212" y="97128"/>
                  </a:cubicBezTo>
                  <a:cubicBezTo>
                    <a:pt x="679212" y="77976"/>
                    <a:pt x="689472" y="71820"/>
                    <a:pt x="714780" y="71820"/>
                  </a:cubicBezTo>
                  <a:cubicBezTo>
                    <a:pt x="720252" y="71820"/>
                    <a:pt x="726408" y="71820"/>
                    <a:pt x="732564" y="72504"/>
                  </a:cubicBezTo>
                  <a:cubicBezTo>
                    <a:pt x="732564" y="54036"/>
                    <a:pt x="727776" y="47196"/>
                    <a:pt x="714096" y="47196"/>
                  </a:cubicBezTo>
                  <a:cubicBezTo>
                    <a:pt x="704520" y="47196"/>
                    <a:pt x="698364" y="50616"/>
                    <a:pt x="694260" y="56772"/>
                  </a:cubicBezTo>
                  <a:cubicBezTo>
                    <a:pt x="692208" y="59508"/>
                    <a:pt x="692208" y="60192"/>
                    <a:pt x="688788" y="58824"/>
                  </a:cubicBezTo>
                  <a:cubicBezTo>
                    <a:pt x="681264" y="55404"/>
                    <a:pt x="680580" y="54036"/>
                    <a:pt x="681948" y="51300"/>
                  </a:cubicBezTo>
                  <a:close/>
                  <a:moveTo>
                    <a:pt x="732564" y="105336"/>
                  </a:moveTo>
                  <a:lnTo>
                    <a:pt x="732564" y="84816"/>
                  </a:lnTo>
                  <a:cubicBezTo>
                    <a:pt x="724356" y="84132"/>
                    <a:pt x="717516" y="83448"/>
                    <a:pt x="713412" y="83448"/>
                  </a:cubicBezTo>
                  <a:cubicBezTo>
                    <a:pt x="698364" y="83448"/>
                    <a:pt x="693576" y="87552"/>
                    <a:pt x="693576" y="97128"/>
                  </a:cubicBezTo>
                  <a:cubicBezTo>
                    <a:pt x="693576" y="106704"/>
                    <a:pt x="698364" y="110808"/>
                    <a:pt x="712728" y="110808"/>
                  </a:cubicBezTo>
                  <a:cubicBezTo>
                    <a:pt x="720936" y="110808"/>
                    <a:pt x="727092" y="110124"/>
                    <a:pt x="730512" y="108756"/>
                  </a:cubicBezTo>
                  <a:cubicBezTo>
                    <a:pt x="731880" y="108072"/>
                    <a:pt x="732564" y="107388"/>
                    <a:pt x="732564" y="105336"/>
                  </a:cubicBezTo>
                  <a:close/>
                  <a:moveTo>
                    <a:pt x="760608" y="59508"/>
                  </a:moveTo>
                  <a:cubicBezTo>
                    <a:pt x="760608" y="43776"/>
                    <a:pt x="771552" y="34200"/>
                    <a:pt x="792756" y="34200"/>
                  </a:cubicBezTo>
                  <a:cubicBezTo>
                    <a:pt x="809172" y="34200"/>
                    <a:pt x="820116" y="39672"/>
                    <a:pt x="825588" y="51984"/>
                  </a:cubicBezTo>
                  <a:cubicBezTo>
                    <a:pt x="826956" y="54036"/>
                    <a:pt x="826272" y="56088"/>
                    <a:pt x="823536" y="57456"/>
                  </a:cubicBezTo>
                  <a:cubicBezTo>
                    <a:pt x="815328" y="60876"/>
                    <a:pt x="814644" y="60192"/>
                    <a:pt x="813276" y="58140"/>
                  </a:cubicBezTo>
                  <a:cubicBezTo>
                    <a:pt x="809856" y="50616"/>
                    <a:pt x="804384" y="47196"/>
                    <a:pt x="792756" y="47196"/>
                  </a:cubicBezTo>
                  <a:cubicBezTo>
                    <a:pt x="781128" y="47196"/>
                    <a:pt x="774972" y="51300"/>
                    <a:pt x="774972" y="58824"/>
                  </a:cubicBezTo>
                  <a:cubicBezTo>
                    <a:pt x="774972" y="68400"/>
                    <a:pt x="781128" y="70452"/>
                    <a:pt x="796176" y="71820"/>
                  </a:cubicBezTo>
                  <a:cubicBezTo>
                    <a:pt x="806436" y="73188"/>
                    <a:pt x="814644" y="75240"/>
                    <a:pt x="820116" y="78660"/>
                  </a:cubicBezTo>
                  <a:cubicBezTo>
                    <a:pt x="824904" y="82080"/>
                    <a:pt x="827640" y="88236"/>
                    <a:pt x="827640" y="97128"/>
                  </a:cubicBezTo>
                  <a:cubicBezTo>
                    <a:pt x="827640" y="112860"/>
                    <a:pt x="816012" y="123120"/>
                    <a:pt x="794808" y="123120"/>
                  </a:cubicBezTo>
                  <a:cubicBezTo>
                    <a:pt x="776340" y="123120"/>
                    <a:pt x="764712" y="116280"/>
                    <a:pt x="759924" y="103284"/>
                  </a:cubicBezTo>
                  <a:cubicBezTo>
                    <a:pt x="758556" y="100548"/>
                    <a:pt x="759924" y="98496"/>
                    <a:pt x="761976" y="97812"/>
                  </a:cubicBezTo>
                  <a:cubicBezTo>
                    <a:pt x="770184" y="95076"/>
                    <a:pt x="771552" y="95760"/>
                    <a:pt x="772920" y="98496"/>
                  </a:cubicBezTo>
                  <a:cubicBezTo>
                    <a:pt x="775656" y="106020"/>
                    <a:pt x="783180" y="110124"/>
                    <a:pt x="794124" y="110124"/>
                  </a:cubicBezTo>
                  <a:cubicBezTo>
                    <a:pt x="807120" y="110124"/>
                    <a:pt x="813960" y="106020"/>
                    <a:pt x="813960" y="97812"/>
                  </a:cubicBezTo>
                  <a:cubicBezTo>
                    <a:pt x="813960" y="88236"/>
                    <a:pt x="807804" y="86184"/>
                    <a:pt x="792756" y="84816"/>
                  </a:cubicBezTo>
                  <a:cubicBezTo>
                    <a:pt x="785232" y="84132"/>
                    <a:pt x="781128" y="83448"/>
                    <a:pt x="774972" y="80712"/>
                  </a:cubicBezTo>
                  <a:cubicBezTo>
                    <a:pt x="771552" y="80028"/>
                    <a:pt x="768816" y="78660"/>
                    <a:pt x="767448" y="76608"/>
                  </a:cubicBezTo>
                  <a:cubicBezTo>
                    <a:pt x="764028" y="73872"/>
                    <a:pt x="760608" y="67032"/>
                    <a:pt x="760608" y="59508"/>
                  </a:cubicBezTo>
                  <a:close/>
                  <a:moveTo>
                    <a:pt x="850212" y="17100"/>
                  </a:moveTo>
                  <a:lnTo>
                    <a:pt x="857052" y="17100"/>
                  </a:lnTo>
                  <a:cubicBezTo>
                    <a:pt x="859788" y="17100"/>
                    <a:pt x="860472" y="17784"/>
                    <a:pt x="860472" y="21204"/>
                  </a:cubicBezTo>
                  <a:lnTo>
                    <a:pt x="860472" y="36252"/>
                  </a:lnTo>
                  <a:lnTo>
                    <a:pt x="881676" y="36252"/>
                  </a:lnTo>
                  <a:cubicBezTo>
                    <a:pt x="883728" y="36252"/>
                    <a:pt x="885096" y="37620"/>
                    <a:pt x="885096" y="40356"/>
                  </a:cubicBezTo>
                  <a:cubicBezTo>
                    <a:pt x="885096" y="49248"/>
                    <a:pt x="883728" y="49932"/>
                    <a:pt x="881676" y="49932"/>
                  </a:cubicBezTo>
                  <a:lnTo>
                    <a:pt x="860472" y="49932"/>
                  </a:lnTo>
                  <a:lnTo>
                    <a:pt x="860472" y="88236"/>
                  </a:lnTo>
                  <a:cubicBezTo>
                    <a:pt x="860472" y="96444"/>
                    <a:pt x="861840" y="101916"/>
                    <a:pt x="864576" y="105336"/>
                  </a:cubicBezTo>
                  <a:cubicBezTo>
                    <a:pt x="867996" y="108072"/>
                    <a:pt x="873468" y="109440"/>
                    <a:pt x="880992" y="109440"/>
                  </a:cubicBezTo>
                  <a:cubicBezTo>
                    <a:pt x="883728" y="109440"/>
                    <a:pt x="885096" y="110124"/>
                    <a:pt x="885096" y="112860"/>
                  </a:cubicBezTo>
                  <a:cubicBezTo>
                    <a:pt x="885096" y="121752"/>
                    <a:pt x="883728" y="123120"/>
                    <a:pt x="880992" y="123120"/>
                  </a:cubicBezTo>
                  <a:cubicBezTo>
                    <a:pt x="867996" y="123120"/>
                    <a:pt x="859104" y="121068"/>
                    <a:pt x="854316" y="116280"/>
                  </a:cubicBezTo>
                  <a:cubicBezTo>
                    <a:pt x="848844" y="110808"/>
                    <a:pt x="846792" y="101916"/>
                    <a:pt x="846792" y="88236"/>
                  </a:cubicBezTo>
                  <a:lnTo>
                    <a:pt x="846792" y="49932"/>
                  </a:lnTo>
                  <a:lnTo>
                    <a:pt x="833112" y="49932"/>
                  </a:lnTo>
                  <a:cubicBezTo>
                    <a:pt x="830376" y="49932"/>
                    <a:pt x="829692" y="49248"/>
                    <a:pt x="829692" y="45828"/>
                  </a:cubicBezTo>
                  <a:cubicBezTo>
                    <a:pt x="829692" y="37620"/>
                    <a:pt x="830376" y="36252"/>
                    <a:pt x="833112" y="36252"/>
                  </a:cubicBezTo>
                  <a:lnTo>
                    <a:pt x="846792" y="36252"/>
                  </a:lnTo>
                  <a:lnTo>
                    <a:pt x="846792" y="21204"/>
                  </a:lnTo>
                  <a:cubicBezTo>
                    <a:pt x="846792" y="17784"/>
                    <a:pt x="847476" y="17100"/>
                    <a:pt x="850212" y="17100"/>
                  </a:cubicBezTo>
                  <a:close/>
                  <a:moveTo>
                    <a:pt x="891252" y="88920"/>
                  </a:moveTo>
                  <a:lnTo>
                    <a:pt x="891252" y="69084"/>
                  </a:lnTo>
                  <a:cubicBezTo>
                    <a:pt x="891252" y="46512"/>
                    <a:pt x="903564" y="34200"/>
                    <a:pt x="926820" y="34200"/>
                  </a:cubicBezTo>
                  <a:cubicBezTo>
                    <a:pt x="950760" y="34200"/>
                    <a:pt x="963072" y="47880"/>
                    <a:pt x="963072" y="67716"/>
                  </a:cubicBezTo>
                  <a:lnTo>
                    <a:pt x="963072" y="77292"/>
                  </a:lnTo>
                  <a:cubicBezTo>
                    <a:pt x="963072" y="80712"/>
                    <a:pt x="961020" y="82764"/>
                    <a:pt x="956916" y="82764"/>
                  </a:cubicBezTo>
                  <a:lnTo>
                    <a:pt x="905616" y="82764"/>
                  </a:lnTo>
                  <a:lnTo>
                    <a:pt x="905616" y="90972"/>
                  </a:lnTo>
                  <a:cubicBezTo>
                    <a:pt x="905616" y="103284"/>
                    <a:pt x="912456" y="110124"/>
                    <a:pt x="926820" y="110124"/>
                  </a:cubicBezTo>
                  <a:cubicBezTo>
                    <a:pt x="937080" y="110124"/>
                    <a:pt x="943920" y="106704"/>
                    <a:pt x="948708" y="99180"/>
                  </a:cubicBezTo>
                  <a:cubicBezTo>
                    <a:pt x="950760" y="96444"/>
                    <a:pt x="952128" y="95760"/>
                    <a:pt x="954864" y="97812"/>
                  </a:cubicBezTo>
                  <a:cubicBezTo>
                    <a:pt x="961704" y="101232"/>
                    <a:pt x="962388" y="103284"/>
                    <a:pt x="960336" y="106020"/>
                  </a:cubicBezTo>
                  <a:cubicBezTo>
                    <a:pt x="954180" y="117648"/>
                    <a:pt x="942552" y="123120"/>
                    <a:pt x="926136" y="123120"/>
                  </a:cubicBezTo>
                  <a:cubicBezTo>
                    <a:pt x="902880" y="123120"/>
                    <a:pt x="891252" y="110124"/>
                    <a:pt x="891252" y="88920"/>
                  </a:cubicBezTo>
                  <a:close/>
                  <a:moveTo>
                    <a:pt x="948708" y="71820"/>
                  </a:moveTo>
                  <a:cubicBezTo>
                    <a:pt x="948708" y="54036"/>
                    <a:pt x="941184" y="46512"/>
                    <a:pt x="926820" y="46512"/>
                  </a:cubicBezTo>
                  <a:cubicBezTo>
                    <a:pt x="913140" y="46512"/>
                    <a:pt x="905616" y="54036"/>
                    <a:pt x="905616" y="67032"/>
                  </a:cubicBezTo>
                  <a:lnTo>
                    <a:pt x="948708" y="71820"/>
                  </a:lnTo>
                  <a:close/>
                  <a:moveTo>
                    <a:pt x="1010268" y="34200"/>
                  </a:moveTo>
                  <a:cubicBezTo>
                    <a:pt x="1018476" y="34200"/>
                    <a:pt x="1019160" y="34884"/>
                    <a:pt x="1019160" y="38304"/>
                  </a:cubicBezTo>
                  <a:cubicBezTo>
                    <a:pt x="1019160" y="46512"/>
                    <a:pt x="1018476" y="47196"/>
                    <a:pt x="1015056" y="47196"/>
                  </a:cubicBezTo>
                  <a:cubicBezTo>
                    <a:pt x="1003428" y="47196"/>
                    <a:pt x="997272" y="48564"/>
                    <a:pt x="991800" y="49932"/>
                  </a:cubicBezTo>
                  <a:cubicBezTo>
                    <a:pt x="990432" y="50616"/>
                    <a:pt x="989064" y="51984"/>
                    <a:pt x="989064" y="53352"/>
                  </a:cubicBezTo>
                  <a:lnTo>
                    <a:pt x="989064" y="116964"/>
                  </a:lnTo>
                  <a:cubicBezTo>
                    <a:pt x="989064" y="119700"/>
                    <a:pt x="988380" y="120384"/>
                    <a:pt x="985644" y="120384"/>
                  </a:cubicBezTo>
                  <a:lnTo>
                    <a:pt x="978804" y="120384"/>
                  </a:lnTo>
                  <a:cubicBezTo>
                    <a:pt x="976068" y="120384"/>
                    <a:pt x="975384" y="119700"/>
                    <a:pt x="975384" y="116964"/>
                  </a:cubicBezTo>
                  <a:lnTo>
                    <a:pt x="975384" y="48564"/>
                  </a:lnTo>
                  <a:cubicBezTo>
                    <a:pt x="975384" y="43092"/>
                    <a:pt x="976752" y="41040"/>
                    <a:pt x="981540" y="38988"/>
                  </a:cubicBezTo>
                  <a:cubicBezTo>
                    <a:pt x="989064" y="36252"/>
                    <a:pt x="998640" y="34200"/>
                    <a:pt x="1010268" y="34200"/>
                  </a:cubicBezTo>
                  <a:close/>
                </a:path>
              </a:pathLst>
            </a:custGeom>
            <a:solidFill>
              <a:srgbClr val="FFFFFF"/>
            </a:solidFill>
          </p:spPr>
        </p:sp>
        <p:sp>
          <p:nvSpPr>
            <p:cNvPr id="25" name="shape146"/>
            <p:cNvSpPr/>
            <p:nvPr/>
          </p:nvSpPr>
          <p:spPr>
            <a:xfrm>
              <a:off x="3061900" y="-3051152"/>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26" name="shape147"/>
            <p:cNvSpPr/>
            <p:nvPr/>
          </p:nvSpPr>
          <p:spPr>
            <a:xfrm>
              <a:off x="4711722" y="-1401330"/>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37" name="shape158"/>
            <p:cNvSpPr/>
            <p:nvPr/>
          </p:nvSpPr>
          <p:spPr>
            <a:xfrm>
              <a:off x="-1076089" y="2731284"/>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40" name="shape161"/>
            <p:cNvSpPr/>
            <p:nvPr/>
          </p:nvSpPr>
          <p:spPr>
            <a:xfrm>
              <a:off x="3889498" y="7696871"/>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41" name="shape162"/>
            <p:cNvSpPr/>
            <p:nvPr/>
          </p:nvSpPr>
          <p:spPr>
            <a:xfrm>
              <a:off x="3061900" y="-3051152"/>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42" name="shape163"/>
            <p:cNvSpPr/>
            <p:nvPr/>
          </p:nvSpPr>
          <p:spPr>
            <a:xfrm>
              <a:off x="4711722" y="-1401330"/>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56" name="shape177"/>
            <p:cNvSpPr/>
            <p:nvPr/>
          </p:nvSpPr>
          <p:spPr>
            <a:xfrm>
              <a:off x="3889498" y="7696871"/>
              <a:ext cx="1200800" cy="1200800"/>
            </a:xfrm>
            <a:custGeom>
              <a:avLst/>
              <a:gdLst/>
              <a:ahLst/>
              <a:cxnLst/>
              <a:rect l="0" t="0" r="0" b="0"/>
              <a:pathLst>
                <a:path w="1200800" h="1200800">
                  <a:moveTo>
                    <a:pt x="30715" y="131787"/>
                  </a:moveTo>
                  <a:lnTo>
                    <a:pt x="117762" y="130994"/>
                  </a:lnTo>
                  <a:cubicBezTo>
                    <a:pt x="137600" y="130813"/>
                    <a:pt x="153572" y="146786"/>
                    <a:pt x="153392" y="166623"/>
                  </a:cubicBezTo>
                  <a:cubicBezTo>
                    <a:pt x="153305" y="176109"/>
                    <a:pt x="149461" y="185224"/>
                    <a:pt x="142710" y="191975"/>
                  </a:cubicBezTo>
                  <a:lnTo>
                    <a:pt x="38094" y="296591"/>
                  </a:lnTo>
                  <a:cubicBezTo>
                    <a:pt x="24018" y="310668"/>
                    <a:pt x="1331" y="310874"/>
                    <a:pt x="-12579" y="296964"/>
                  </a:cubicBezTo>
                  <a:cubicBezTo>
                    <a:pt x="-19268" y="290276"/>
                    <a:pt x="-22973" y="281163"/>
                    <a:pt x="-22886" y="271643"/>
                  </a:cubicBezTo>
                  <a:lnTo>
                    <a:pt x="-22094" y="184600"/>
                  </a:lnTo>
                  <a:lnTo>
                    <a:pt x="-109137" y="185393"/>
                  </a:lnTo>
                  <a:cubicBezTo>
                    <a:pt x="-118657" y="185479"/>
                    <a:pt x="-127769" y="181774"/>
                    <a:pt x="-134458" y="175085"/>
                  </a:cubicBezTo>
                  <a:cubicBezTo>
                    <a:pt x="-148368" y="161175"/>
                    <a:pt x="-148161" y="138488"/>
                    <a:pt x="-134085" y="124412"/>
                  </a:cubicBezTo>
                  <a:lnTo>
                    <a:pt x="-29469" y="19796"/>
                  </a:lnTo>
                  <a:cubicBezTo>
                    <a:pt x="-22718" y="13045"/>
                    <a:pt x="-13603" y="9201"/>
                    <a:pt x="-4117" y="9115"/>
                  </a:cubicBezTo>
                  <a:cubicBezTo>
                    <a:pt x="5215" y="9030"/>
                    <a:pt x="13987" y="12542"/>
                    <a:pt x="20695" y="18926"/>
                  </a:cubicBezTo>
                  <a:cubicBezTo>
                    <a:pt x="28084" y="26640"/>
                    <a:pt x="31597" y="35411"/>
                    <a:pt x="31512" y="44744"/>
                  </a:cubicBezTo>
                  <a:lnTo>
                    <a:pt x="30715" y="131787"/>
                  </a:lnTo>
                  <a:close/>
                  <a:moveTo>
                    <a:pt x="485565" y="547973"/>
                  </a:moveTo>
                  <a:lnTo>
                    <a:pt x="512881" y="520657"/>
                  </a:lnTo>
                  <a:cubicBezTo>
                    <a:pt x="518551" y="514987"/>
                    <a:pt x="524791" y="515118"/>
                    <a:pt x="530236" y="520563"/>
                  </a:cubicBezTo>
                  <a:lnTo>
                    <a:pt x="536875" y="527202"/>
                  </a:lnTo>
                  <a:cubicBezTo>
                    <a:pt x="542293" y="532620"/>
                    <a:pt x="542001" y="539019"/>
                    <a:pt x="536622" y="544399"/>
                  </a:cubicBezTo>
                  <a:lnTo>
                    <a:pt x="432128" y="648893"/>
                  </a:lnTo>
                  <a:cubicBezTo>
                    <a:pt x="424842" y="656179"/>
                    <a:pt x="419356" y="657142"/>
                    <a:pt x="409514" y="653086"/>
                  </a:cubicBezTo>
                  <a:cubicBezTo>
                    <a:pt x="396893" y="647658"/>
                    <a:pt x="385062" y="639366"/>
                    <a:pt x="374063" y="628367"/>
                  </a:cubicBezTo>
                  <a:cubicBezTo>
                    <a:pt x="348847" y="603151"/>
                    <a:pt x="348360" y="576744"/>
                    <a:pt x="372800" y="552304"/>
                  </a:cubicBezTo>
                  <a:lnTo>
                    <a:pt x="395643" y="529461"/>
                  </a:lnTo>
                  <a:cubicBezTo>
                    <a:pt x="419876" y="505228"/>
                    <a:pt x="446609" y="504655"/>
                    <a:pt x="470454" y="528499"/>
                  </a:cubicBezTo>
                  <a:cubicBezTo>
                    <a:pt x="475600" y="533646"/>
                    <a:pt x="480605" y="540093"/>
                    <a:pt x="485565" y="547973"/>
                  </a:cubicBezTo>
                  <a:close/>
                  <a:moveTo>
                    <a:pt x="656096" y="789827"/>
                  </a:moveTo>
                  <a:cubicBezTo>
                    <a:pt x="667470" y="778452"/>
                    <a:pt x="667819" y="771132"/>
                    <a:pt x="657331" y="760645"/>
                  </a:cubicBezTo>
                  <a:cubicBezTo>
                    <a:pt x="649764" y="753077"/>
                    <a:pt x="642463" y="750664"/>
                    <a:pt x="633732" y="752849"/>
                  </a:cubicBezTo>
                  <a:cubicBezTo>
                    <a:pt x="630707" y="753318"/>
                    <a:pt x="629932" y="753406"/>
                    <a:pt x="628372" y="753268"/>
                  </a:cubicBezTo>
                  <a:cubicBezTo>
                    <a:pt x="623747" y="752860"/>
                    <a:pt x="621423" y="750352"/>
                    <a:pt x="619104" y="745176"/>
                  </a:cubicBezTo>
                  <a:cubicBezTo>
                    <a:pt x="613527" y="730773"/>
                    <a:pt x="616548" y="724226"/>
                    <a:pt x="624192" y="721595"/>
                  </a:cubicBezTo>
                  <a:cubicBezTo>
                    <a:pt x="643840" y="715076"/>
                    <a:pt x="662892" y="720937"/>
                    <a:pt x="680281" y="738327"/>
                  </a:cubicBezTo>
                  <a:cubicBezTo>
                    <a:pt x="705604" y="763650"/>
                    <a:pt x="704537" y="789185"/>
                    <a:pt x="680276" y="813445"/>
                  </a:cubicBezTo>
                  <a:lnTo>
                    <a:pt x="637992" y="855729"/>
                  </a:lnTo>
                  <a:cubicBezTo>
                    <a:pt x="630595" y="863126"/>
                    <a:pt x="624895" y="864374"/>
                    <a:pt x="615728" y="860802"/>
                  </a:cubicBezTo>
                  <a:cubicBezTo>
                    <a:pt x="605527" y="856792"/>
                    <a:pt x="594308" y="848612"/>
                    <a:pt x="581994" y="836298"/>
                  </a:cubicBezTo>
                  <a:cubicBezTo>
                    <a:pt x="567782" y="822086"/>
                    <a:pt x="559979" y="809576"/>
                    <a:pt x="559152" y="798602"/>
                  </a:cubicBezTo>
                  <a:cubicBezTo>
                    <a:pt x="558085" y="787360"/>
                    <a:pt x="562941" y="776444"/>
                    <a:pt x="573136" y="766249"/>
                  </a:cubicBezTo>
                  <a:cubicBezTo>
                    <a:pt x="594854" y="744531"/>
                    <a:pt x="615422" y="747991"/>
                    <a:pt x="643494" y="776063"/>
                  </a:cubicBezTo>
                  <a:cubicBezTo>
                    <a:pt x="647900" y="780469"/>
                    <a:pt x="652094" y="785039"/>
                    <a:pt x="656096" y="789827"/>
                  </a:cubicBezTo>
                  <a:close/>
                  <a:moveTo>
                    <a:pt x="758403" y="816448"/>
                  </a:moveTo>
                  <a:cubicBezTo>
                    <a:pt x="776944" y="834990"/>
                    <a:pt x="782994" y="854628"/>
                    <a:pt x="775573" y="874044"/>
                  </a:cubicBezTo>
                  <a:cubicBezTo>
                    <a:pt x="773010" y="881490"/>
                    <a:pt x="766447" y="884780"/>
                    <a:pt x="758963" y="881928"/>
                  </a:cubicBezTo>
                  <a:lnTo>
                    <a:pt x="751372" y="878842"/>
                  </a:lnTo>
                  <a:cubicBezTo>
                    <a:pt x="743989" y="875911"/>
                    <a:pt x="742238" y="871840"/>
                    <a:pt x="743751" y="864164"/>
                  </a:cubicBezTo>
                  <a:cubicBezTo>
                    <a:pt x="746910" y="855036"/>
                    <a:pt x="745052" y="848689"/>
                    <a:pt x="735923" y="839560"/>
                  </a:cubicBezTo>
                  <a:cubicBezTo>
                    <a:pt x="726254" y="829891"/>
                    <a:pt x="720465" y="828652"/>
                    <a:pt x="715912" y="833205"/>
                  </a:cubicBezTo>
                  <a:cubicBezTo>
                    <a:pt x="710485" y="838632"/>
                    <a:pt x="711641" y="842425"/>
                    <a:pt x="725105" y="858379"/>
                  </a:cubicBezTo>
                  <a:cubicBezTo>
                    <a:pt x="735259" y="871010"/>
                    <a:pt x="741341" y="881779"/>
                    <a:pt x="743377" y="891450"/>
                  </a:cubicBezTo>
                  <a:cubicBezTo>
                    <a:pt x="745714" y="902554"/>
                    <a:pt x="741269" y="913437"/>
                    <a:pt x="730959" y="923747"/>
                  </a:cubicBezTo>
                  <a:cubicBezTo>
                    <a:pt x="711680" y="943026"/>
                    <a:pt x="685910" y="940214"/>
                    <a:pt x="662328" y="916632"/>
                  </a:cubicBezTo>
                  <a:cubicBezTo>
                    <a:pt x="642268" y="896572"/>
                    <a:pt x="636569" y="875414"/>
                    <a:pt x="646128" y="854703"/>
                  </a:cubicBezTo>
                  <a:cubicBezTo>
                    <a:pt x="649126" y="847239"/>
                    <a:pt x="656158" y="844597"/>
                    <a:pt x="662933" y="848246"/>
                  </a:cubicBezTo>
                  <a:lnTo>
                    <a:pt x="670362" y="851729"/>
                  </a:lnTo>
                  <a:cubicBezTo>
                    <a:pt x="676802" y="854889"/>
                    <a:pt x="678907" y="861010"/>
                    <a:pt x="676231" y="868127"/>
                  </a:cubicBezTo>
                  <a:cubicBezTo>
                    <a:pt x="672729" y="876037"/>
                    <a:pt x="675104" y="884141"/>
                    <a:pt x="684488" y="893524"/>
                  </a:cubicBezTo>
                  <a:cubicBezTo>
                    <a:pt x="695329" y="904365"/>
                    <a:pt x="701939" y="905917"/>
                    <a:pt x="706886" y="900970"/>
                  </a:cubicBezTo>
                  <a:cubicBezTo>
                    <a:pt x="712026" y="895830"/>
                    <a:pt x="710846" y="891678"/>
                    <a:pt x="698185" y="876293"/>
                  </a:cubicBezTo>
                  <a:cubicBezTo>
                    <a:pt x="690275" y="866536"/>
                    <a:pt x="687061" y="861724"/>
                    <a:pt x="683019" y="853159"/>
                  </a:cubicBezTo>
                  <a:cubicBezTo>
                    <a:pt x="680418" y="847649"/>
                    <a:pt x="679092" y="843040"/>
                    <a:pt x="679159" y="838991"/>
                  </a:cubicBezTo>
                  <a:cubicBezTo>
                    <a:pt x="678606" y="829373"/>
                    <a:pt x="683161" y="818473"/>
                    <a:pt x="691847" y="809788"/>
                  </a:cubicBezTo>
                  <a:cubicBezTo>
                    <a:pt x="710624" y="791010"/>
                    <a:pt x="735596" y="793642"/>
                    <a:pt x="758403" y="816448"/>
                  </a:cubicBezTo>
                  <a:close/>
                  <a:moveTo>
                    <a:pt x="817580" y="992177"/>
                  </a:moveTo>
                  <a:cubicBezTo>
                    <a:pt x="804873" y="1004884"/>
                    <a:pt x="805277" y="1014961"/>
                    <a:pt x="816381" y="1026065"/>
                  </a:cubicBezTo>
                  <a:cubicBezTo>
                    <a:pt x="825053" y="1034737"/>
                    <a:pt x="833746" y="1037581"/>
                    <a:pt x="843454" y="1034968"/>
                  </a:cubicBezTo>
                  <a:cubicBezTo>
                    <a:pt x="851711" y="1033446"/>
                    <a:pt x="857356" y="1036825"/>
                    <a:pt x="858857" y="1044400"/>
                  </a:cubicBezTo>
                  <a:cubicBezTo>
                    <a:pt x="863259" y="1059035"/>
                    <a:pt x="859180" y="1065485"/>
                    <a:pt x="851320" y="1067249"/>
                  </a:cubicBezTo>
                  <a:cubicBezTo>
                    <a:pt x="831426" y="1073000"/>
                    <a:pt x="812052" y="1066356"/>
                    <a:pt x="793913" y="1048217"/>
                  </a:cubicBezTo>
                  <a:cubicBezTo>
                    <a:pt x="768396" y="1022700"/>
                    <a:pt x="768405" y="993870"/>
                    <a:pt x="792519" y="969755"/>
                  </a:cubicBezTo>
                  <a:lnTo>
                    <a:pt x="812608" y="949666"/>
                  </a:lnTo>
                  <a:cubicBezTo>
                    <a:pt x="837525" y="924750"/>
                    <a:pt x="866983" y="925029"/>
                    <a:pt x="892674" y="950720"/>
                  </a:cubicBezTo>
                  <a:cubicBezTo>
                    <a:pt x="918003" y="976049"/>
                    <a:pt x="918343" y="1006171"/>
                    <a:pt x="894862" y="1029652"/>
                  </a:cubicBezTo>
                  <a:lnTo>
                    <a:pt x="885466" y="1039048"/>
                  </a:lnTo>
                  <a:cubicBezTo>
                    <a:pt x="879010" y="1045504"/>
                    <a:pt x="870838" y="1045434"/>
                    <a:pt x="864274" y="1038870"/>
                  </a:cubicBezTo>
                  <a:lnTo>
                    <a:pt x="817580" y="992177"/>
                  </a:lnTo>
                  <a:close/>
                  <a:moveTo>
                    <a:pt x="828814" y="891720"/>
                  </a:moveTo>
                  <a:lnTo>
                    <a:pt x="844685" y="907590"/>
                  </a:lnTo>
                  <a:cubicBezTo>
                    <a:pt x="850103" y="913009"/>
                    <a:pt x="849811" y="919408"/>
                    <a:pt x="844432" y="924787"/>
                  </a:cubicBezTo>
                  <a:lnTo>
                    <a:pt x="838762" y="930458"/>
                  </a:lnTo>
                  <a:cubicBezTo>
                    <a:pt x="833382" y="935837"/>
                    <a:pt x="826983" y="936129"/>
                    <a:pt x="821565" y="930710"/>
                  </a:cubicBezTo>
                  <a:lnTo>
                    <a:pt x="805695" y="914840"/>
                  </a:lnTo>
                  <a:lnTo>
                    <a:pt x="772783" y="947751"/>
                  </a:lnTo>
                  <a:cubicBezTo>
                    <a:pt x="765431" y="955104"/>
                    <a:pt x="762151" y="960622"/>
                    <a:pt x="762205" y="963920"/>
                  </a:cubicBezTo>
                  <a:cubicBezTo>
                    <a:pt x="762262" y="967413"/>
                    <a:pt x="765422" y="972839"/>
                    <a:pt x="772113" y="979529"/>
                  </a:cubicBezTo>
                  <a:cubicBezTo>
                    <a:pt x="777795" y="985211"/>
                    <a:pt x="777923" y="991296"/>
                    <a:pt x="772177" y="997043"/>
                  </a:cubicBezTo>
                  <a:lnTo>
                    <a:pt x="766344" y="1002875"/>
                  </a:lnTo>
                  <a:cubicBezTo>
                    <a:pt x="760937" y="1008283"/>
                    <a:pt x="754884" y="1008258"/>
                    <a:pt x="748955" y="1002932"/>
                  </a:cubicBezTo>
                  <a:cubicBezTo>
                    <a:pt x="734553" y="989240"/>
                    <a:pt x="727125" y="976603"/>
                    <a:pt x="727085" y="964537"/>
                  </a:cubicBezTo>
                  <a:cubicBezTo>
                    <a:pt x="726649" y="952182"/>
                    <a:pt x="734010" y="939042"/>
                    <a:pt x="748718" y="924334"/>
                  </a:cubicBezTo>
                  <a:lnTo>
                    <a:pt x="781953" y="891099"/>
                  </a:lnTo>
                  <a:lnTo>
                    <a:pt x="773670" y="882816"/>
                  </a:lnTo>
                  <a:cubicBezTo>
                    <a:pt x="768285" y="877431"/>
                    <a:pt x="768366" y="870860"/>
                    <a:pt x="773765" y="865461"/>
                  </a:cubicBezTo>
                  <a:lnTo>
                    <a:pt x="779435" y="859791"/>
                  </a:lnTo>
                  <a:cubicBezTo>
                    <a:pt x="785106" y="854120"/>
                    <a:pt x="791345" y="854251"/>
                    <a:pt x="796790" y="859696"/>
                  </a:cubicBezTo>
                  <a:lnTo>
                    <a:pt x="805073" y="867979"/>
                  </a:lnTo>
                  <a:lnTo>
                    <a:pt x="815789" y="857263"/>
                  </a:lnTo>
                  <a:cubicBezTo>
                    <a:pt x="821431" y="851621"/>
                    <a:pt x="827522" y="851546"/>
                    <a:pt x="832986" y="857010"/>
                  </a:cubicBezTo>
                  <a:lnTo>
                    <a:pt x="839625" y="863649"/>
                  </a:lnTo>
                  <a:cubicBezTo>
                    <a:pt x="845070" y="869094"/>
                    <a:pt x="845201" y="875334"/>
                    <a:pt x="839530" y="881004"/>
                  </a:cubicBezTo>
                  <a:lnTo>
                    <a:pt x="828814" y="891720"/>
                  </a:lnTo>
                  <a:close/>
                  <a:moveTo>
                    <a:pt x="240559" y="349198"/>
                  </a:moveTo>
                  <a:cubicBezTo>
                    <a:pt x="238167" y="353146"/>
                    <a:pt x="234898" y="357161"/>
                    <a:pt x="230741" y="361319"/>
                  </a:cubicBezTo>
                  <a:lnTo>
                    <a:pt x="180033" y="412027"/>
                  </a:lnTo>
                  <a:cubicBezTo>
                    <a:pt x="174653" y="417406"/>
                    <a:pt x="168254" y="417698"/>
                    <a:pt x="162836" y="412279"/>
                  </a:cubicBezTo>
                  <a:lnTo>
                    <a:pt x="156197" y="405641"/>
                  </a:lnTo>
                  <a:cubicBezTo>
                    <a:pt x="150495" y="399939"/>
                    <a:pt x="150568" y="394009"/>
                    <a:pt x="156291" y="388286"/>
                  </a:cubicBezTo>
                  <a:lnTo>
                    <a:pt x="206514" y="338063"/>
                  </a:lnTo>
                  <a:cubicBezTo>
                    <a:pt x="216330" y="328247"/>
                    <a:pt x="216452" y="320413"/>
                    <a:pt x="207125" y="311086"/>
                  </a:cubicBezTo>
                  <a:cubicBezTo>
                    <a:pt x="202853" y="306814"/>
                    <a:pt x="198335" y="303498"/>
                    <a:pt x="193362" y="301012"/>
                  </a:cubicBezTo>
                  <a:lnTo>
                    <a:pt x="131190" y="363184"/>
                  </a:lnTo>
                  <a:cubicBezTo>
                    <a:pt x="125467" y="368907"/>
                    <a:pt x="119536" y="368980"/>
                    <a:pt x="113835" y="363279"/>
                  </a:cubicBezTo>
                  <a:lnTo>
                    <a:pt x="107196" y="356640"/>
                  </a:lnTo>
                  <a:cubicBezTo>
                    <a:pt x="101778" y="351221"/>
                    <a:pt x="102069" y="344822"/>
                    <a:pt x="107449" y="339443"/>
                  </a:cubicBezTo>
                  <a:lnTo>
                    <a:pt x="175006" y="271886"/>
                  </a:lnTo>
                  <a:cubicBezTo>
                    <a:pt x="182196" y="264695"/>
                    <a:pt x="188160" y="263370"/>
                    <a:pt x="197551" y="267115"/>
                  </a:cubicBezTo>
                  <a:cubicBezTo>
                    <a:pt x="210112" y="271974"/>
                    <a:pt x="221542" y="279587"/>
                    <a:pt x="231979" y="290025"/>
                  </a:cubicBezTo>
                  <a:cubicBezTo>
                    <a:pt x="240382" y="298428"/>
                    <a:pt x="245549" y="307221"/>
                    <a:pt x="247417" y="316472"/>
                  </a:cubicBezTo>
                  <a:cubicBezTo>
                    <a:pt x="260622" y="322361"/>
                    <a:pt x="271559" y="329605"/>
                    <a:pt x="280348" y="338394"/>
                  </a:cubicBezTo>
                  <a:cubicBezTo>
                    <a:pt x="302974" y="361020"/>
                    <a:pt x="302329" y="385835"/>
                    <a:pt x="278793" y="409371"/>
                  </a:cubicBezTo>
                  <a:lnTo>
                    <a:pt x="228085" y="460079"/>
                  </a:lnTo>
                  <a:cubicBezTo>
                    <a:pt x="222706" y="465458"/>
                    <a:pt x="216307" y="465750"/>
                    <a:pt x="210888" y="460332"/>
                  </a:cubicBezTo>
                  <a:lnTo>
                    <a:pt x="204249" y="453693"/>
                  </a:lnTo>
                  <a:cubicBezTo>
                    <a:pt x="198548" y="447992"/>
                    <a:pt x="198621" y="442061"/>
                    <a:pt x="204344" y="436338"/>
                  </a:cubicBezTo>
                  <a:lnTo>
                    <a:pt x="254566" y="386116"/>
                  </a:lnTo>
                  <a:cubicBezTo>
                    <a:pt x="264424" y="376258"/>
                    <a:pt x="264620" y="368581"/>
                    <a:pt x="255493" y="359455"/>
                  </a:cubicBezTo>
                  <a:cubicBezTo>
                    <a:pt x="251556" y="355517"/>
                    <a:pt x="246616" y="352112"/>
                    <a:pt x="240559" y="349198"/>
                  </a:cubicBezTo>
                  <a:close/>
                  <a:moveTo>
                    <a:pt x="350501" y="458888"/>
                  </a:moveTo>
                  <a:lnTo>
                    <a:pt x="288697" y="520691"/>
                  </a:lnTo>
                  <a:cubicBezTo>
                    <a:pt x="282974" y="526414"/>
                    <a:pt x="277044" y="526487"/>
                    <a:pt x="271342" y="520786"/>
                  </a:cubicBezTo>
                  <a:lnTo>
                    <a:pt x="264704" y="514147"/>
                  </a:lnTo>
                  <a:cubicBezTo>
                    <a:pt x="259285" y="508729"/>
                    <a:pt x="259577" y="502329"/>
                    <a:pt x="264956" y="496950"/>
                  </a:cubicBezTo>
                  <a:lnTo>
                    <a:pt x="332513" y="429393"/>
                  </a:lnTo>
                  <a:cubicBezTo>
                    <a:pt x="339673" y="422234"/>
                    <a:pt x="345472" y="421026"/>
                    <a:pt x="354969" y="424813"/>
                  </a:cubicBezTo>
                  <a:cubicBezTo>
                    <a:pt x="368167" y="430092"/>
                    <a:pt x="380830" y="438876"/>
                    <a:pt x="392964" y="451010"/>
                  </a:cubicBezTo>
                  <a:cubicBezTo>
                    <a:pt x="416993" y="475038"/>
                    <a:pt x="417013" y="500810"/>
                    <a:pt x="392975" y="524848"/>
                  </a:cubicBezTo>
                  <a:lnTo>
                    <a:pt x="342914" y="574909"/>
                  </a:lnTo>
                  <a:cubicBezTo>
                    <a:pt x="337244" y="580579"/>
                    <a:pt x="331004" y="580448"/>
                    <a:pt x="325559" y="575003"/>
                  </a:cubicBezTo>
                  <a:lnTo>
                    <a:pt x="318921" y="568364"/>
                  </a:lnTo>
                  <a:cubicBezTo>
                    <a:pt x="313476" y="562920"/>
                    <a:pt x="313345" y="556680"/>
                    <a:pt x="319015" y="551009"/>
                  </a:cubicBezTo>
                  <a:lnTo>
                    <a:pt x="368589" y="501435"/>
                  </a:lnTo>
                  <a:cubicBezTo>
                    <a:pt x="378691" y="491334"/>
                    <a:pt x="378583" y="482545"/>
                    <a:pt x="368110" y="472071"/>
                  </a:cubicBezTo>
                  <a:cubicBezTo>
                    <a:pt x="362734" y="466695"/>
                    <a:pt x="356750" y="462236"/>
                    <a:pt x="350501" y="458888"/>
                  </a:cubicBezTo>
                  <a:close/>
                  <a:moveTo>
                    <a:pt x="334226" y="397132"/>
                  </a:moveTo>
                  <a:cubicBezTo>
                    <a:pt x="339928" y="402833"/>
                    <a:pt x="339855" y="408764"/>
                    <a:pt x="334131" y="414487"/>
                  </a:cubicBezTo>
                  <a:lnTo>
                    <a:pt x="258312" y="490306"/>
                  </a:lnTo>
                  <a:cubicBezTo>
                    <a:pt x="252589" y="496029"/>
                    <a:pt x="246659" y="496102"/>
                    <a:pt x="240957" y="490401"/>
                  </a:cubicBezTo>
                  <a:lnTo>
                    <a:pt x="234318" y="483762"/>
                  </a:lnTo>
                  <a:cubicBezTo>
                    <a:pt x="228617" y="478061"/>
                    <a:pt x="228690" y="472130"/>
                    <a:pt x="234413" y="466407"/>
                  </a:cubicBezTo>
                  <a:lnTo>
                    <a:pt x="310232" y="390588"/>
                  </a:lnTo>
                  <a:cubicBezTo>
                    <a:pt x="315955" y="384865"/>
                    <a:pt x="321886" y="384792"/>
                    <a:pt x="327587" y="390493"/>
                  </a:cubicBezTo>
                  <a:lnTo>
                    <a:pt x="334226" y="397132"/>
                  </a:lnTo>
                  <a:close/>
                  <a:moveTo>
                    <a:pt x="564110" y="672749"/>
                  </a:moveTo>
                  <a:cubicBezTo>
                    <a:pt x="561718" y="676697"/>
                    <a:pt x="558449" y="680712"/>
                    <a:pt x="554291" y="684869"/>
                  </a:cubicBezTo>
                  <a:lnTo>
                    <a:pt x="503583" y="735577"/>
                  </a:lnTo>
                  <a:cubicBezTo>
                    <a:pt x="498204" y="740957"/>
                    <a:pt x="491805" y="741248"/>
                    <a:pt x="486386" y="735830"/>
                  </a:cubicBezTo>
                  <a:lnTo>
                    <a:pt x="479747" y="729191"/>
                  </a:lnTo>
                  <a:cubicBezTo>
                    <a:pt x="474046" y="723490"/>
                    <a:pt x="474119" y="717559"/>
                    <a:pt x="479842" y="711836"/>
                  </a:cubicBezTo>
                  <a:lnTo>
                    <a:pt x="530064" y="661614"/>
                  </a:lnTo>
                  <a:cubicBezTo>
                    <a:pt x="539880" y="651798"/>
                    <a:pt x="540003" y="643964"/>
                    <a:pt x="530675" y="634637"/>
                  </a:cubicBezTo>
                  <a:cubicBezTo>
                    <a:pt x="526403" y="630365"/>
                    <a:pt x="521886" y="627048"/>
                    <a:pt x="516913" y="624562"/>
                  </a:cubicBezTo>
                  <a:lnTo>
                    <a:pt x="454740" y="686735"/>
                  </a:lnTo>
                  <a:cubicBezTo>
                    <a:pt x="449017" y="692458"/>
                    <a:pt x="443087" y="692531"/>
                    <a:pt x="437385" y="686829"/>
                  </a:cubicBezTo>
                  <a:lnTo>
                    <a:pt x="430747" y="680190"/>
                  </a:lnTo>
                  <a:cubicBezTo>
                    <a:pt x="425328" y="674772"/>
                    <a:pt x="425620" y="668373"/>
                    <a:pt x="430999" y="662993"/>
                  </a:cubicBezTo>
                  <a:lnTo>
                    <a:pt x="498556" y="595436"/>
                  </a:lnTo>
                  <a:cubicBezTo>
                    <a:pt x="505747" y="588246"/>
                    <a:pt x="511710" y="586920"/>
                    <a:pt x="521102" y="590666"/>
                  </a:cubicBezTo>
                  <a:cubicBezTo>
                    <a:pt x="533663" y="595525"/>
                    <a:pt x="545092" y="603138"/>
                    <a:pt x="555530" y="613576"/>
                  </a:cubicBezTo>
                  <a:cubicBezTo>
                    <a:pt x="563933" y="621978"/>
                    <a:pt x="569099" y="630772"/>
                    <a:pt x="570967" y="640022"/>
                  </a:cubicBezTo>
                  <a:cubicBezTo>
                    <a:pt x="584172" y="645911"/>
                    <a:pt x="595109" y="653155"/>
                    <a:pt x="603898" y="661944"/>
                  </a:cubicBezTo>
                  <a:cubicBezTo>
                    <a:pt x="626525" y="684571"/>
                    <a:pt x="625880" y="709386"/>
                    <a:pt x="602344" y="732922"/>
                  </a:cubicBezTo>
                  <a:lnTo>
                    <a:pt x="551636" y="783630"/>
                  </a:lnTo>
                  <a:cubicBezTo>
                    <a:pt x="546256" y="789009"/>
                    <a:pt x="539857" y="789301"/>
                    <a:pt x="534439" y="783882"/>
                  </a:cubicBezTo>
                  <a:lnTo>
                    <a:pt x="527800" y="777244"/>
                  </a:lnTo>
                  <a:cubicBezTo>
                    <a:pt x="522098" y="771542"/>
                    <a:pt x="522171" y="765612"/>
                    <a:pt x="527894" y="759889"/>
                  </a:cubicBezTo>
                  <a:lnTo>
                    <a:pt x="578117" y="709666"/>
                  </a:lnTo>
                  <a:cubicBezTo>
                    <a:pt x="587974" y="699809"/>
                    <a:pt x="588170" y="692132"/>
                    <a:pt x="579044" y="683005"/>
                  </a:cubicBezTo>
                  <a:cubicBezTo>
                    <a:pt x="575106" y="679067"/>
                    <a:pt x="570167" y="675663"/>
                    <a:pt x="564110" y="672749"/>
                  </a:cubicBezTo>
                  <a:close/>
                  <a:moveTo>
                    <a:pt x="934685" y="1043012"/>
                  </a:moveTo>
                  <a:lnTo>
                    <a:pt x="872851" y="1104846"/>
                  </a:lnTo>
                  <a:cubicBezTo>
                    <a:pt x="867128" y="1110569"/>
                    <a:pt x="861198" y="1110642"/>
                    <a:pt x="855496" y="1104940"/>
                  </a:cubicBezTo>
                  <a:lnTo>
                    <a:pt x="848858" y="1098301"/>
                  </a:lnTo>
                  <a:cubicBezTo>
                    <a:pt x="843439" y="1092883"/>
                    <a:pt x="843731" y="1086484"/>
                    <a:pt x="849110" y="1081104"/>
                  </a:cubicBezTo>
                  <a:lnTo>
                    <a:pt x="917153" y="1013061"/>
                  </a:lnTo>
                  <a:cubicBezTo>
                    <a:pt x="924313" y="1005902"/>
                    <a:pt x="930112" y="1004694"/>
                    <a:pt x="939820" y="1008570"/>
                  </a:cubicBezTo>
                  <a:cubicBezTo>
                    <a:pt x="951856" y="1013858"/>
                    <a:pt x="963936" y="1022316"/>
                    <a:pt x="975854" y="1033900"/>
                  </a:cubicBezTo>
                  <a:lnTo>
                    <a:pt x="980912" y="1038958"/>
                  </a:lnTo>
                  <a:cubicBezTo>
                    <a:pt x="986568" y="1044613"/>
                    <a:pt x="986283" y="1050847"/>
                    <a:pt x="980817" y="1056313"/>
                  </a:cubicBezTo>
                  <a:lnTo>
                    <a:pt x="975309" y="1061821"/>
                  </a:lnTo>
                  <a:cubicBezTo>
                    <a:pt x="969843" y="1067287"/>
                    <a:pt x="963610" y="1067571"/>
                    <a:pt x="957954" y="1061916"/>
                  </a:cubicBezTo>
                  <a:lnTo>
                    <a:pt x="952422" y="1056383"/>
                  </a:lnTo>
                  <a:cubicBezTo>
                    <a:pt x="947108" y="1051069"/>
                    <a:pt x="941186" y="1046636"/>
                    <a:pt x="934685" y="1043012"/>
                  </a:cubicBezTo>
                  <a:close/>
                  <a:moveTo>
                    <a:pt x="77479" y="183691"/>
                  </a:moveTo>
                  <a:lnTo>
                    <a:pt x="30243" y="184123"/>
                  </a:lnTo>
                  <a:lnTo>
                    <a:pt x="29814" y="231357"/>
                  </a:lnTo>
                  <a:lnTo>
                    <a:pt x="77479" y="183691"/>
                  </a:lnTo>
                  <a:close/>
                  <a:moveTo>
                    <a:pt x="-21187" y="85029"/>
                  </a:moveTo>
                  <a:lnTo>
                    <a:pt x="-68851" y="132693"/>
                  </a:lnTo>
                  <a:lnTo>
                    <a:pt x="-21615" y="132263"/>
                  </a:lnTo>
                  <a:lnTo>
                    <a:pt x="-21187" y="85029"/>
                  </a:lnTo>
                  <a:close/>
                  <a:moveTo>
                    <a:pt x="619012" y="826911"/>
                  </a:moveTo>
                  <a:lnTo>
                    <a:pt x="634310" y="811613"/>
                  </a:lnTo>
                  <a:cubicBezTo>
                    <a:pt x="628339" y="804479"/>
                    <a:pt x="623825" y="799393"/>
                    <a:pt x="620413" y="795982"/>
                  </a:cubicBezTo>
                  <a:cubicBezTo>
                    <a:pt x="608611" y="784179"/>
                    <a:pt x="603774" y="783409"/>
                    <a:pt x="597036" y="790148"/>
                  </a:cubicBezTo>
                  <a:cubicBezTo>
                    <a:pt x="590303" y="796881"/>
                    <a:pt x="590935" y="801591"/>
                    <a:pt x="602553" y="813210"/>
                  </a:cubicBezTo>
                  <a:cubicBezTo>
                    <a:pt x="609572" y="820228"/>
                    <a:pt x="615220" y="824849"/>
                    <a:pt x="619012" y="826911"/>
                  </a:cubicBezTo>
                  <a:close/>
                  <a:moveTo>
                    <a:pt x="415942" y="619679"/>
                  </a:moveTo>
                  <a:cubicBezTo>
                    <a:pt x="415950" y="619683"/>
                    <a:pt x="415959" y="619687"/>
                    <a:pt x="415967" y="619691"/>
                  </a:cubicBezTo>
                  <a:cubicBezTo>
                    <a:pt x="415959" y="619687"/>
                    <a:pt x="415951" y="619683"/>
                    <a:pt x="415942" y="619679"/>
                  </a:cubicBezTo>
                  <a:close/>
                  <a:moveTo>
                    <a:pt x="414543" y="618996"/>
                  </a:moveTo>
                  <a:lnTo>
                    <a:pt x="462464" y="571074"/>
                  </a:lnTo>
                  <a:cubicBezTo>
                    <a:pt x="458443" y="563932"/>
                    <a:pt x="454313" y="558275"/>
                    <a:pt x="450183" y="554144"/>
                  </a:cubicBezTo>
                  <a:cubicBezTo>
                    <a:pt x="439131" y="543092"/>
                    <a:pt x="429860" y="543043"/>
                    <a:pt x="419056" y="553846"/>
                  </a:cubicBezTo>
                  <a:lnTo>
                    <a:pt x="397186" y="575717"/>
                  </a:lnTo>
                  <a:cubicBezTo>
                    <a:pt x="386772" y="586131"/>
                    <a:pt x="387013" y="595402"/>
                    <a:pt x="398286" y="606674"/>
                  </a:cubicBezTo>
                  <a:cubicBezTo>
                    <a:pt x="403844" y="612233"/>
                    <a:pt x="409117" y="616234"/>
                    <a:pt x="414543" y="618996"/>
                  </a:cubicBezTo>
                  <a:close/>
                  <a:moveTo>
                    <a:pt x="838432" y="971325"/>
                  </a:moveTo>
                  <a:lnTo>
                    <a:pt x="872069" y="1004962"/>
                  </a:lnTo>
                  <a:cubicBezTo>
                    <a:pt x="882275" y="994658"/>
                    <a:pt x="881969" y="983986"/>
                    <a:pt x="870688" y="972706"/>
                  </a:cubicBezTo>
                  <a:cubicBezTo>
                    <a:pt x="859476" y="961494"/>
                    <a:pt x="848643" y="961214"/>
                    <a:pt x="838432" y="971325"/>
                  </a:cubicBezTo>
                  <a:close/>
                  <a:moveTo>
                    <a:pt x="362000" y="363667"/>
                  </a:moveTo>
                  <a:cubicBezTo>
                    <a:pt x="370502" y="372170"/>
                    <a:pt x="370337" y="380179"/>
                    <a:pt x="361811" y="388704"/>
                  </a:cubicBezTo>
                  <a:cubicBezTo>
                    <a:pt x="351989" y="398526"/>
                    <a:pt x="343981" y="398692"/>
                    <a:pt x="335478" y="390189"/>
                  </a:cubicBezTo>
                  <a:cubicBezTo>
                    <a:pt x="326095" y="380807"/>
                    <a:pt x="326127" y="372796"/>
                    <a:pt x="334719" y="364204"/>
                  </a:cubicBezTo>
                  <a:cubicBezTo>
                    <a:pt x="344492" y="354431"/>
                    <a:pt x="352663" y="354330"/>
                    <a:pt x="362000" y="363667"/>
                  </a:cubicBezTo>
                  <a:close/>
                </a:path>
              </a:pathLst>
            </a:custGeom>
            <a:solidFill>
              <a:srgbClr val="DEDDD7"/>
            </a:solidFill>
          </p:spPr>
        </p:sp>
        <p:sp>
          <p:nvSpPr>
            <p:cNvPr id="57" name="MMConnector"/>
            <p:cNvSpPr/>
            <p:nvPr/>
          </p:nvSpPr>
          <p:spPr>
            <a:xfrm>
              <a:off x="2714697" y="3257430"/>
              <a:ext cx="695567" cy="526032"/>
            </a:xfrm>
            <a:custGeom>
              <a:avLst/>
              <a:gdLst/>
              <a:ahLst/>
              <a:cxnLst/>
              <a:rect l="0" t="0" r="0" b="0"/>
              <a:pathLst>
                <a:path w="695567" h="526032" fill="none">
                  <a:moveTo>
                    <a:pt x="-94271" y="132922"/>
                  </a:moveTo>
                  <a:cubicBezTo>
                    <a:pt x="22363" y="-113206"/>
                    <a:pt x="272783" y="-393110"/>
                    <a:pt x="601297" y="-393110"/>
                  </a:cubicBezTo>
                </a:path>
              </a:pathLst>
            </a:custGeom>
            <a:noFill/>
            <a:ln w="22800" cap="rnd">
              <a:solidFill>
                <a:srgbClr val="454545"/>
              </a:solidFill>
              <a:round/>
            </a:ln>
          </p:spPr>
        </p:sp>
        <p:sp>
          <p:nvSpPr>
            <p:cNvPr id="58" name="MMConnector"/>
            <p:cNvSpPr/>
            <p:nvPr/>
          </p:nvSpPr>
          <p:spPr>
            <a:xfrm flipV="1">
              <a:off x="2714697" y="3648893"/>
              <a:ext cx="480521" cy="45719"/>
            </a:xfrm>
            <a:custGeom>
              <a:avLst/>
              <a:gdLst/>
              <a:ahLst/>
              <a:cxnLst/>
              <a:rect l="0" t="0" r="0" b="0"/>
              <a:pathLst>
                <a:path w="480521" h="27044" fill="none">
                  <a:moveTo>
                    <a:pt x="120776" y="-1646"/>
                  </a:moveTo>
                  <a:cubicBezTo>
                    <a:pt x="227523" y="-15891"/>
                    <a:pt x="395001" y="-28690"/>
                    <a:pt x="601297" y="-28690"/>
                  </a:cubicBezTo>
                </a:path>
              </a:pathLst>
            </a:custGeom>
            <a:noFill/>
            <a:ln w="22800" cap="rnd">
              <a:solidFill>
                <a:srgbClr val="454545"/>
              </a:solidFill>
              <a:round/>
            </a:ln>
          </p:spPr>
        </p:sp>
        <p:sp>
          <p:nvSpPr>
            <p:cNvPr id="59" name="MMConnector"/>
            <p:cNvSpPr/>
            <p:nvPr/>
          </p:nvSpPr>
          <p:spPr>
            <a:xfrm>
              <a:off x="2714697" y="4043650"/>
              <a:ext cx="695567" cy="526032"/>
            </a:xfrm>
            <a:custGeom>
              <a:avLst/>
              <a:gdLst/>
              <a:ahLst/>
              <a:cxnLst/>
              <a:rect l="0" t="0" r="0" b="0"/>
              <a:pathLst>
                <a:path w="695567" h="526032" fill="none">
                  <a:moveTo>
                    <a:pt x="-94271" y="-132922"/>
                  </a:moveTo>
                  <a:cubicBezTo>
                    <a:pt x="22363" y="113206"/>
                    <a:pt x="272783" y="393110"/>
                    <a:pt x="601297" y="393110"/>
                  </a:cubicBezTo>
                </a:path>
              </a:pathLst>
            </a:custGeom>
            <a:noFill/>
            <a:ln w="22800" cap="rnd">
              <a:solidFill>
                <a:srgbClr val="454545"/>
              </a:solidFill>
              <a:round/>
            </a:ln>
          </p:spPr>
        </p:sp>
        <p:sp>
          <p:nvSpPr>
            <p:cNvPr id="60" name="MMConnector"/>
            <p:cNvSpPr/>
            <p:nvPr/>
          </p:nvSpPr>
          <p:spPr>
            <a:xfrm>
              <a:off x="6142654" y="4390546"/>
              <a:ext cx="764814" cy="224031"/>
            </a:xfrm>
            <a:custGeom>
              <a:avLst/>
              <a:gdLst/>
              <a:ahLst/>
              <a:cxnLst/>
              <a:rect l="0" t="0" r="0" b="0"/>
              <a:pathLst>
                <a:path w="328320" h="164160" fill="none">
                  <a:moveTo>
                    <a:pt x="-164160" y="82080"/>
                  </a:moveTo>
                  <a:lnTo>
                    <a:pt x="-80560" y="82080"/>
                  </a:lnTo>
                  <a:cubicBezTo>
                    <a:pt x="43107" y="-82080"/>
                    <a:pt x="43107" y="-82080"/>
                    <a:pt x="164160" y="-82080"/>
                  </a:cubicBezTo>
                </a:path>
              </a:pathLst>
            </a:custGeom>
            <a:noFill/>
            <a:ln w="7600" cap="rnd">
              <a:solidFill>
                <a:srgbClr val="454545"/>
              </a:solidFill>
              <a:round/>
            </a:ln>
          </p:spPr>
        </p:sp>
        <p:sp>
          <p:nvSpPr>
            <p:cNvPr id="61" name="MMConnector"/>
            <p:cNvSpPr/>
            <p:nvPr/>
          </p:nvSpPr>
          <p:spPr>
            <a:xfrm>
              <a:off x="6142654" y="4698457"/>
              <a:ext cx="764814" cy="219015"/>
            </a:xfrm>
            <a:custGeom>
              <a:avLst/>
              <a:gdLst/>
              <a:ahLst/>
              <a:cxnLst/>
              <a:rect l="0" t="0" r="0" b="0"/>
              <a:pathLst>
                <a:path w="244720" h="164160" fill="none">
                  <a:moveTo>
                    <a:pt x="-80560" y="-82080"/>
                  </a:moveTo>
                  <a:cubicBezTo>
                    <a:pt x="43107" y="82080"/>
                    <a:pt x="43107" y="82080"/>
                    <a:pt x="164160" y="82080"/>
                  </a:cubicBezTo>
                </a:path>
              </a:pathLst>
            </a:custGeom>
            <a:noFill/>
            <a:ln w="7600" cap="rnd">
              <a:solidFill>
                <a:srgbClr val="454545"/>
              </a:solidFill>
              <a:round/>
            </a:ln>
          </p:spPr>
        </p:sp>
        <p:sp>
          <p:nvSpPr>
            <p:cNvPr id="62" name="MMConnector"/>
            <p:cNvSpPr/>
            <p:nvPr/>
          </p:nvSpPr>
          <p:spPr>
            <a:xfrm>
              <a:off x="6471514" y="2556900"/>
              <a:ext cx="328320" cy="471580"/>
            </a:xfrm>
            <a:custGeom>
              <a:avLst/>
              <a:gdLst/>
              <a:ahLst/>
              <a:cxnLst/>
              <a:rect l="0" t="0" r="0" b="0"/>
              <a:pathLst>
                <a:path w="328320" h="328320" fill="none">
                  <a:moveTo>
                    <a:pt x="-164160" y="164160"/>
                  </a:moveTo>
                  <a:lnTo>
                    <a:pt x="-80560" y="164160"/>
                  </a:lnTo>
                  <a:cubicBezTo>
                    <a:pt x="43107" y="-164160"/>
                    <a:pt x="43107" y="-164160"/>
                    <a:pt x="164160" y="-164160"/>
                  </a:cubicBezTo>
                </a:path>
              </a:pathLst>
            </a:custGeom>
            <a:noFill/>
            <a:ln w="7600" cap="rnd">
              <a:solidFill>
                <a:srgbClr val="454545"/>
              </a:solidFill>
              <a:round/>
            </a:ln>
          </p:spPr>
        </p:sp>
        <p:sp>
          <p:nvSpPr>
            <p:cNvPr id="63" name="MMConnector"/>
            <p:cNvSpPr/>
            <p:nvPr/>
          </p:nvSpPr>
          <p:spPr>
            <a:xfrm>
              <a:off x="6471514" y="2864320"/>
              <a:ext cx="244720" cy="7600"/>
            </a:xfrm>
            <a:custGeom>
              <a:avLst/>
              <a:gdLst/>
              <a:ahLst/>
              <a:cxnLst/>
              <a:rect l="0" t="0" r="0" b="0"/>
              <a:pathLst>
                <a:path w="244720" h="7600" fill="none">
                  <a:moveTo>
                    <a:pt x="-80560" y="0"/>
                  </a:moveTo>
                  <a:cubicBezTo>
                    <a:pt x="43107" y="0"/>
                    <a:pt x="43107" y="0"/>
                    <a:pt x="164160" y="0"/>
                  </a:cubicBezTo>
                </a:path>
              </a:pathLst>
            </a:custGeom>
            <a:noFill/>
            <a:ln w="7600" cap="rnd">
              <a:solidFill>
                <a:srgbClr val="454545"/>
              </a:solidFill>
              <a:round/>
            </a:ln>
          </p:spPr>
        </p:sp>
        <p:sp>
          <p:nvSpPr>
            <p:cNvPr id="64" name="MMConnector"/>
            <p:cNvSpPr/>
            <p:nvPr/>
          </p:nvSpPr>
          <p:spPr>
            <a:xfrm>
              <a:off x="6471513" y="3028480"/>
              <a:ext cx="559967" cy="751260"/>
            </a:xfrm>
            <a:custGeom>
              <a:avLst/>
              <a:gdLst/>
              <a:ahLst/>
              <a:cxnLst/>
              <a:rect l="0" t="0" r="0" b="0"/>
              <a:pathLst>
                <a:path w="244720" h="328320" fill="none">
                  <a:moveTo>
                    <a:pt x="-80560" y="-164160"/>
                  </a:moveTo>
                  <a:cubicBezTo>
                    <a:pt x="43107" y="164160"/>
                    <a:pt x="43107" y="164160"/>
                    <a:pt x="164160" y="164160"/>
                  </a:cubicBezTo>
                </a:path>
              </a:pathLst>
            </a:custGeom>
            <a:noFill/>
            <a:ln w="7600" cap="rnd">
              <a:solidFill>
                <a:srgbClr val="454545"/>
              </a:solidFill>
              <a:round/>
            </a:ln>
          </p:spPr>
        </p:sp>
        <p:sp>
          <p:nvSpPr>
            <p:cNvPr id="65" name="MainIdea"/>
            <p:cNvSpPr/>
            <p:nvPr/>
          </p:nvSpPr>
          <p:spPr>
            <a:xfrm>
              <a:off x="570123" y="3386060"/>
              <a:ext cx="2267070" cy="808868"/>
            </a:xfrm>
            <a:custGeom>
              <a:avLst/>
              <a:gdLst>
                <a:gd name="rtl" fmla="*/ 214594 w 1447587"/>
                <a:gd name="rtt" fmla="*/ 124640 h 528960"/>
                <a:gd name="rtr" fmla="*/ 1229954 w 1447587"/>
                <a:gd name="rtb" fmla="*/ 410400 h 528960"/>
              </a:gdLst>
              <a:ahLst/>
              <a:cxnLst/>
              <a:rect l="rtl" t="rtt" r="rtr" b="rtb"/>
              <a:pathLst>
                <a:path w="1447587" h="528960">
                  <a:moveTo>
                    <a:pt x="264480" y="0"/>
                  </a:moveTo>
                  <a:lnTo>
                    <a:pt x="1183107" y="0"/>
                  </a:lnTo>
                  <a:cubicBezTo>
                    <a:pt x="1329180" y="0"/>
                    <a:pt x="1447587" y="118408"/>
                    <a:pt x="1447587" y="264480"/>
                  </a:cubicBezTo>
                  <a:cubicBezTo>
                    <a:pt x="1447587" y="410552"/>
                    <a:pt x="1329180" y="528960"/>
                    <a:pt x="1183107" y="528960"/>
                  </a:cubicBezTo>
                  <a:lnTo>
                    <a:pt x="264480" y="528960"/>
                  </a:lnTo>
                  <a:cubicBezTo>
                    <a:pt x="118408" y="528960"/>
                    <a:pt x="0" y="410552"/>
                    <a:pt x="0" y="264480"/>
                  </a:cubicBezTo>
                  <a:cubicBezTo>
                    <a:pt x="0" y="118408"/>
                    <a:pt x="118408" y="0"/>
                    <a:pt x="264480" y="0"/>
                  </a:cubicBezTo>
                  <a:close/>
                </a:path>
              </a:pathLst>
            </a:custGeom>
            <a:solidFill>
              <a:srgbClr val="00AF54"/>
            </a:solidFill>
            <a:ln w="22800" cap="flat">
              <a:solidFill>
                <a:srgbClr val="00AF54"/>
              </a:solidFill>
              <a:round/>
            </a:ln>
          </p:spPr>
          <p:txBody>
            <a:bodyPr wrap="none" lIns="0" tIns="0" rIns="0" bIns="11000" rtlCol="0" anchor="ctr"/>
            <a:lstStyle/>
            <a:p>
              <a:pPr algn="ctr"/>
              <a:r>
                <a:rPr sz="2800" b="1">
                  <a:solidFill>
                    <a:srgbClr val="FFFFFF"/>
                  </a:solidFill>
                  <a:latin typeface="Arial" panose="020B0604020202020204"/>
                </a:rPr>
                <a:t>TẾ BÀO </a:t>
              </a:r>
            </a:p>
          </p:txBody>
        </p:sp>
        <p:sp>
          <p:nvSpPr>
            <p:cNvPr id="66" name="MainTopic"/>
            <p:cNvSpPr/>
            <p:nvPr/>
          </p:nvSpPr>
          <p:spPr>
            <a:xfrm>
              <a:off x="3061900" y="2337849"/>
              <a:ext cx="3326013" cy="755421"/>
            </a:xfrm>
            <a:custGeom>
              <a:avLst/>
              <a:gdLst>
                <a:gd name="rtl" fmla="*/ 135280 w 2991360"/>
                <a:gd name="rtt" fmla="*/ 67640 h 299440"/>
                <a:gd name="rtr" fmla="*/ 2853040 w 2991360"/>
                <a:gd name="rtb" fmla="*/ 237880 h 299440"/>
              </a:gdLst>
              <a:ahLst/>
              <a:cxnLst/>
              <a:rect l="rtl" t="rtt" r="rtr" b="rtb"/>
              <a:pathLst>
                <a:path w="2991360" h="299440">
                  <a:moveTo>
                    <a:pt x="30400" y="0"/>
                  </a:moveTo>
                  <a:lnTo>
                    <a:pt x="2960960" y="0"/>
                  </a:lnTo>
                  <a:cubicBezTo>
                    <a:pt x="2981389" y="0"/>
                    <a:pt x="2991360" y="9971"/>
                    <a:pt x="2991360" y="30400"/>
                  </a:cubicBezTo>
                  <a:lnTo>
                    <a:pt x="2991360" y="269040"/>
                  </a:lnTo>
                  <a:cubicBezTo>
                    <a:pt x="2991360" y="289469"/>
                    <a:pt x="2981389" y="299440"/>
                    <a:pt x="2960960" y="299440"/>
                  </a:cubicBezTo>
                  <a:lnTo>
                    <a:pt x="30400" y="299440"/>
                  </a:lnTo>
                  <a:cubicBezTo>
                    <a:pt x="9971" y="299440"/>
                    <a:pt x="0" y="289469"/>
                    <a:pt x="0" y="269040"/>
                  </a:cubicBezTo>
                  <a:lnTo>
                    <a:pt x="0" y="30400"/>
                  </a:lnTo>
                  <a:cubicBezTo>
                    <a:pt x="0" y="9971"/>
                    <a:pt x="9971" y="0"/>
                    <a:pt x="30400" y="0"/>
                  </a:cubicBezTo>
                  <a:close/>
                </a:path>
              </a:pathLst>
            </a:custGeom>
            <a:solidFill>
              <a:srgbClr val="FFFFFF"/>
            </a:solidFill>
            <a:ln w="15200" cap="flat">
              <a:solidFill>
                <a:srgbClr val="454545"/>
              </a:solidFill>
              <a:round/>
            </a:ln>
          </p:spPr>
          <p:txBody>
            <a:bodyPr wrap="none" lIns="0" tIns="0" rIns="0" bIns="11000" rtlCol="0" anchor="ctr"/>
            <a:lstStyle/>
            <a:p>
              <a:pPr algn="ctr"/>
              <a:r>
                <a:rPr sz="2000" b="1">
                  <a:solidFill>
                    <a:srgbClr val="0070C0"/>
                  </a:solidFill>
                  <a:latin typeface="Arial" panose="020B0604020202020204"/>
                </a:rPr>
                <a:t>CÁC THÀNH PHẦN </a:t>
              </a:r>
              <a:r>
                <a:rPr sz="2000" b="1" smtClean="0">
                  <a:solidFill>
                    <a:srgbClr val="0070C0"/>
                  </a:solidFill>
                  <a:latin typeface="Arial" panose="020B0604020202020204"/>
                </a:rPr>
                <a:t>CHÍNH</a:t>
              </a:r>
              <a:endParaRPr lang="en-US" sz="2000" b="1" smtClean="0">
                <a:solidFill>
                  <a:srgbClr val="0070C0"/>
                </a:solidFill>
                <a:latin typeface="Arial" panose="020B0604020202020204"/>
              </a:endParaRPr>
            </a:p>
            <a:p>
              <a:pPr algn="ctr"/>
              <a:r>
                <a:rPr sz="2000" b="1" smtClean="0">
                  <a:solidFill>
                    <a:srgbClr val="0070C0"/>
                  </a:solidFill>
                  <a:latin typeface="Arial" panose="020B0604020202020204"/>
                </a:rPr>
                <a:t> </a:t>
              </a:r>
              <a:r>
                <a:rPr sz="2000" b="1">
                  <a:solidFill>
                    <a:srgbClr val="0070C0"/>
                  </a:solidFill>
                  <a:latin typeface="Arial" panose="020B0604020202020204"/>
                </a:rPr>
                <a:t>CỦA TẾ BÀO</a:t>
              </a:r>
            </a:p>
          </p:txBody>
        </p:sp>
        <p:sp>
          <p:nvSpPr>
            <p:cNvPr id="67" name="MainTopic"/>
            <p:cNvSpPr/>
            <p:nvPr/>
          </p:nvSpPr>
          <p:spPr>
            <a:xfrm>
              <a:off x="3280276" y="3423149"/>
              <a:ext cx="2760351" cy="340022"/>
            </a:xfrm>
            <a:custGeom>
              <a:avLst/>
              <a:gdLst>
                <a:gd name="rtl" fmla="*/ 135280 w 1538240"/>
                <a:gd name="rtt" fmla="*/ 67640 h 299440"/>
                <a:gd name="rtr" fmla="*/ 1399920 w 1538240"/>
                <a:gd name="rtb" fmla="*/ 237880 h 299440"/>
              </a:gdLst>
              <a:ahLst/>
              <a:cxnLst/>
              <a:rect l="rtl" t="rtt" r="rtr" b="rtb"/>
              <a:pathLst>
                <a:path w="1538240" h="299440">
                  <a:moveTo>
                    <a:pt x="30400" y="0"/>
                  </a:moveTo>
                  <a:lnTo>
                    <a:pt x="1507840" y="0"/>
                  </a:lnTo>
                  <a:cubicBezTo>
                    <a:pt x="1528269" y="0"/>
                    <a:pt x="1538240" y="9971"/>
                    <a:pt x="1538240" y="30400"/>
                  </a:cubicBezTo>
                  <a:lnTo>
                    <a:pt x="1538240" y="269040"/>
                  </a:lnTo>
                  <a:cubicBezTo>
                    <a:pt x="1538240" y="289469"/>
                    <a:pt x="1528269" y="299440"/>
                    <a:pt x="1507840" y="299440"/>
                  </a:cubicBezTo>
                  <a:lnTo>
                    <a:pt x="30400" y="299440"/>
                  </a:lnTo>
                  <a:cubicBezTo>
                    <a:pt x="9971" y="299440"/>
                    <a:pt x="0" y="289469"/>
                    <a:pt x="0" y="269040"/>
                  </a:cubicBezTo>
                  <a:lnTo>
                    <a:pt x="0" y="30400"/>
                  </a:lnTo>
                  <a:cubicBezTo>
                    <a:pt x="0" y="9971"/>
                    <a:pt x="9971" y="0"/>
                    <a:pt x="30400" y="0"/>
                  </a:cubicBezTo>
                  <a:close/>
                </a:path>
              </a:pathLst>
            </a:custGeom>
            <a:solidFill>
              <a:srgbClr val="FFFFFF"/>
            </a:solidFill>
            <a:ln w="15200" cap="flat">
              <a:solidFill>
                <a:srgbClr val="454545"/>
              </a:solidFill>
              <a:round/>
            </a:ln>
          </p:spPr>
          <p:txBody>
            <a:bodyPr wrap="none" lIns="0" tIns="0" rIns="0" bIns="11000" rtlCol="0" anchor="ctr"/>
            <a:lstStyle/>
            <a:p>
              <a:pPr algn="ctr"/>
              <a:r>
                <a:rPr sz="2400" b="1">
                  <a:solidFill>
                    <a:srgbClr val="303030"/>
                  </a:solidFill>
                  <a:latin typeface="Arial" panose="020B0604020202020204"/>
                </a:rPr>
                <a:t>TẾ BÀO NHÂN SƠ</a:t>
              </a:r>
            </a:p>
          </p:txBody>
        </p:sp>
        <p:sp>
          <p:nvSpPr>
            <p:cNvPr id="68" name="MainTopic"/>
            <p:cNvSpPr/>
            <p:nvPr/>
          </p:nvSpPr>
          <p:spPr>
            <a:xfrm>
              <a:off x="3334405" y="4289866"/>
              <a:ext cx="2652091" cy="542830"/>
            </a:xfrm>
            <a:custGeom>
              <a:avLst/>
              <a:gdLst>
                <a:gd name="rtl" fmla="*/ 135280 w 1738880"/>
                <a:gd name="rtt" fmla="*/ 67640 h 299440"/>
                <a:gd name="rtr" fmla="*/ 1600560 w 1738880"/>
                <a:gd name="rtb" fmla="*/ 237880 h 299440"/>
              </a:gdLst>
              <a:ahLst/>
              <a:cxnLst/>
              <a:rect l="rtl" t="rtt" r="rtr" b="rtb"/>
              <a:pathLst>
                <a:path w="1738880" h="299440">
                  <a:moveTo>
                    <a:pt x="30400" y="0"/>
                  </a:moveTo>
                  <a:lnTo>
                    <a:pt x="1708480" y="0"/>
                  </a:lnTo>
                  <a:cubicBezTo>
                    <a:pt x="1728909" y="0"/>
                    <a:pt x="1738880" y="9971"/>
                    <a:pt x="1738880" y="30400"/>
                  </a:cubicBezTo>
                  <a:lnTo>
                    <a:pt x="1738880" y="269040"/>
                  </a:lnTo>
                  <a:cubicBezTo>
                    <a:pt x="1738880" y="289469"/>
                    <a:pt x="1728909" y="299440"/>
                    <a:pt x="1708480" y="299440"/>
                  </a:cubicBezTo>
                  <a:lnTo>
                    <a:pt x="30400" y="299440"/>
                  </a:lnTo>
                  <a:cubicBezTo>
                    <a:pt x="9971" y="299440"/>
                    <a:pt x="0" y="289469"/>
                    <a:pt x="0" y="269040"/>
                  </a:cubicBezTo>
                  <a:lnTo>
                    <a:pt x="0" y="30400"/>
                  </a:lnTo>
                  <a:cubicBezTo>
                    <a:pt x="0" y="9971"/>
                    <a:pt x="9971" y="0"/>
                    <a:pt x="30400" y="0"/>
                  </a:cubicBezTo>
                  <a:close/>
                </a:path>
              </a:pathLst>
            </a:custGeom>
            <a:solidFill>
              <a:srgbClr val="FFFFFF"/>
            </a:solidFill>
            <a:ln w="15200" cap="flat">
              <a:solidFill>
                <a:srgbClr val="454545"/>
              </a:solidFill>
              <a:round/>
            </a:ln>
          </p:spPr>
          <p:txBody>
            <a:bodyPr wrap="none" lIns="0" tIns="0" rIns="0" bIns="11000" rtlCol="0" anchor="ctr"/>
            <a:lstStyle/>
            <a:p>
              <a:pPr algn="ctr"/>
              <a:r>
                <a:rPr sz="2000" b="1">
                  <a:solidFill>
                    <a:srgbClr val="009A49"/>
                  </a:solidFill>
                  <a:latin typeface="Arial" panose="020B0604020202020204"/>
                </a:rPr>
                <a:t>TẾ BÀO NHÂN THỰC</a:t>
              </a:r>
            </a:p>
          </p:txBody>
        </p:sp>
        <p:sp>
          <p:nvSpPr>
            <p:cNvPr id="69" name="SubTopic"/>
            <p:cNvSpPr/>
            <p:nvPr/>
          </p:nvSpPr>
          <p:spPr>
            <a:xfrm>
              <a:off x="6525060" y="3981377"/>
              <a:ext cx="1730008" cy="285416"/>
            </a:xfrm>
            <a:custGeom>
              <a:avLst/>
              <a:gdLst>
                <a:gd name="rtl" fmla="*/ 53200 w 1498720"/>
                <a:gd name="rtt" fmla="*/ 23180 h 278920"/>
                <a:gd name="rtr" fmla="*/ 1445520 w 1498720"/>
                <a:gd name="rtb" fmla="*/ 260300 h 278920"/>
              </a:gdLst>
              <a:ahLst/>
              <a:cxnLst/>
              <a:rect l="rtl" t="rtt" r="rtr" b="rtb"/>
              <a:pathLst>
                <a:path w="1498720" h="278920" stroke="0">
                  <a:moveTo>
                    <a:pt x="0" y="0"/>
                  </a:moveTo>
                  <a:lnTo>
                    <a:pt x="1498720" y="0"/>
                  </a:lnTo>
                  <a:lnTo>
                    <a:pt x="1498720" y="278920"/>
                  </a:lnTo>
                  <a:lnTo>
                    <a:pt x="0" y="278920"/>
                  </a:lnTo>
                  <a:lnTo>
                    <a:pt x="0" y="0"/>
                  </a:lnTo>
                  <a:close/>
                </a:path>
                <a:path w="1498720" h="278920" fill="none">
                  <a:moveTo>
                    <a:pt x="0" y="278920"/>
                  </a:moveTo>
                  <a:lnTo>
                    <a:pt x="1498720" y="278920"/>
                  </a:lnTo>
                </a:path>
              </a:pathLst>
            </a:custGeom>
            <a:solidFill>
              <a:srgbClr val="FFFFFF"/>
            </a:solidFill>
            <a:ln w="7600" cap="flat">
              <a:solidFill>
                <a:srgbClr val="454545"/>
              </a:solidFill>
              <a:round/>
            </a:ln>
          </p:spPr>
          <p:txBody>
            <a:bodyPr wrap="none" lIns="0" tIns="0" rIns="0" bIns="11000" rtlCol="0" anchor="ctr"/>
            <a:lstStyle/>
            <a:p>
              <a:pPr algn="ctr"/>
              <a:r>
                <a:rPr sz="2000">
                  <a:solidFill>
                    <a:srgbClr val="009A49"/>
                  </a:solidFill>
                  <a:latin typeface="Arial" panose="020B0604020202020204"/>
                </a:rPr>
                <a:t>Tế bào thực vật</a:t>
              </a:r>
            </a:p>
          </p:txBody>
        </p:sp>
        <p:sp>
          <p:nvSpPr>
            <p:cNvPr id="70" name="SubTopic"/>
            <p:cNvSpPr/>
            <p:nvPr/>
          </p:nvSpPr>
          <p:spPr>
            <a:xfrm>
              <a:off x="6662482" y="4566625"/>
              <a:ext cx="1721083" cy="227094"/>
            </a:xfrm>
            <a:custGeom>
              <a:avLst/>
              <a:gdLst>
                <a:gd name="rtl" fmla="*/ 53200 w 1529120"/>
                <a:gd name="rtt" fmla="*/ 23180 h 278920"/>
                <a:gd name="rtr" fmla="*/ 1475920 w 1529120"/>
                <a:gd name="rtb" fmla="*/ 260300 h 278920"/>
              </a:gdLst>
              <a:ahLst/>
              <a:cxnLst/>
              <a:rect l="rtl" t="rtt" r="rtr" b="rtb"/>
              <a:pathLst>
                <a:path w="1529120" h="278920" stroke="0">
                  <a:moveTo>
                    <a:pt x="0" y="0"/>
                  </a:moveTo>
                  <a:lnTo>
                    <a:pt x="1529120" y="0"/>
                  </a:lnTo>
                  <a:lnTo>
                    <a:pt x="1529120" y="278920"/>
                  </a:lnTo>
                  <a:lnTo>
                    <a:pt x="0" y="278920"/>
                  </a:lnTo>
                  <a:lnTo>
                    <a:pt x="0" y="0"/>
                  </a:lnTo>
                  <a:close/>
                </a:path>
                <a:path w="1529120" h="278920" fill="none">
                  <a:moveTo>
                    <a:pt x="0" y="278920"/>
                  </a:moveTo>
                  <a:lnTo>
                    <a:pt x="1529120" y="278920"/>
                  </a:lnTo>
                </a:path>
              </a:pathLst>
            </a:custGeom>
            <a:solidFill>
              <a:srgbClr val="FFFFFF"/>
            </a:solidFill>
            <a:ln w="7600" cap="flat">
              <a:solidFill>
                <a:srgbClr val="454545"/>
              </a:solidFill>
              <a:round/>
            </a:ln>
          </p:spPr>
          <p:txBody>
            <a:bodyPr wrap="none" lIns="0" tIns="0" rIns="0" bIns="11000" rtlCol="0" anchor="ctr"/>
            <a:lstStyle/>
            <a:p>
              <a:pPr algn="ctr"/>
              <a:r>
                <a:rPr sz="2000">
                  <a:solidFill>
                    <a:srgbClr val="009A49"/>
                  </a:solidFill>
                  <a:latin typeface="Arial" panose="020B0604020202020204"/>
                </a:rPr>
                <a:t>Tế bào động vật</a:t>
              </a:r>
            </a:p>
          </p:txBody>
        </p:sp>
        <p:sp>
          <p:nvSpPr>
            <p:cNvPr id="71" name="SubTopic"/>
            <p:cNvSpPr/>
            <p:nvPr/>
          </p:nvSpPr>
          <p:spPr>
            <a:xfrm>
              <a:off x="6593874" y="2088382"/>
              <a:ext cx="1913048" cy="246240"/>
            </a:xfrm>
            <a:custGeom>
              <a:avLst/>
              <a:gdLst>
                <a:gd name="rtl" fmla="*/ 53200 w 1109600"/>
                <a:gd name="rtt" fmla="*/ 23180 h 278920"/>
                <a:gd name="rtr" fmla="*/ 1056400 w 1109600"/>
                <a:gd name="rtb" fmla="*/ 260300 h 278920"/>
              </a:gdLst>
              <a:ahLst/>
              <a:cxnLst/>
              <a:rect l="rtl" t="rtt" r="rtr" b="rtb"/>
              <a:pathLst>
                <a:path w="1109600" h="278920" stroke="0">
                  <a:moveTo>
                    <a:pt x="0" y="0"/>
                  </a:moveTo>
                  <a:lnTo>
                    <a:pt x="1109600" y="0"/>
                  </a:lnTo>
                  <a:lnTo>
                    <a:pt x="1109600" y="278920"/>
                  </a:lnTo>
                  <a:lnTo>
                    <a:pt x="0" y="278920"/>
                  </a:lnTo>
                  <a:lnTo>
                    <a:pt x="0" y="0"/>
                  </a:lnTo>
                  <a:close/>
                </a:path>
                <a:path w="1109600" h="278920" fill="none">
                  <a:moveTo>
                    <a:pt x="0" y="278920"/>
                  </a:moveTo>
                  <a:lnTo>
                    <a:pt x="1109600" y="278920"/>
                  </a:lnTo>
                </a:path>
              </a:pathLst>
            </a:custGeom>
            <a:solidFill>
              <a:srgbClr val="FFFFFF"/>
            </a:solidFill>
            <a:ln w="7600" cap="flat">
              <a:solidFill>
                <a:srgbClr val="454545"/>
              </a:solidFill>
              <a:round/>
            </a:ln>
          </p:spPr>
          <p:txBody>
            <a:bodyPr wrap="none" lIns="0" tIns="0" rIns="0" bIns="11000" rtlCol="0" anchor="ctr"/>
            <a:lstStyle/>
            <a:p>
              <a:pPr algn="ctr"/>
              <a:r>
                <a:rPr sz="2400">
                  <a:solidFill>
                    <a:srgbClr val="0070C0"/>
                  </a:solidFill>
                  <a:latin typeface="Arial" panose="020B0604020202020204"/>
                </a:rPr>
                <a:t>Màng </a:t>
              </a:r>
              <a:r>
                <a:rPr lang="en-US" sz="2400" smtClean="0">
                  <a:solidFill>
                    <a:srgbClr val="0070C0"/>
                  </a:solidFill>
                  <a:latin typeface="Arial" panose="020B0604020202020204"/>
                </a:rPr>
                <a:t>tế bào</a:t>
              </a:r>
              <a:endParaRPr sz="2400">
                <a:solidFill>
                  <a:srgbClr val="0070C0"/>
                </a:solidFill>
                <a:latin typeface="Arial" panose="020B0604020202020204"/>
              </a:endParaRPr>
            </a:p>
          </p:txBody>
        </p:sp>
        <p:sp>
          <p:nvSpPr>
            <p:cNvPr id="72" name="SubTopic"/>
            <p:cNvSpPr/>
            <p:nvPr/>
          </p:nvSpPr>
          <p:spPr>
            <a:xfrm>
              <a:off x="6635674" y="2585400"/>
              <a:ext cx="2072708" cy="278920"/>
            </a:xfrm>
            <a:custGeom>
              <a:avLst/>
              <a:gdLst>
                <a:gd name="rtl" fmla="*/ 53200 w 1133920"/>
                <a:gd name="rtt" fmla="*/ 23180 h 278920"/>
                <a:gd name="rtr" fmla="*/ 1080720 w 1133920"/>
                <a:gd name="rtb" fmla="*/ 260300 h 278920"/>
              </a:gdLst>
              <a:ahLst/>
              <a:cxnLst/>
              <a:rect l="rtl" t="rtt" r="rtr" b="rtb"/>
              <a:pathLst>
                <a:path w="1133920" h="278920" stroke="0">
                  <a:moveTo>
                    <a:pt x="0" y="0"/>
                  </a:moveTo>
                  <a:lnTo>
                    <a:pt x="1133920" y="0"/>
                  </a:lnTo>
                  <a:lnTo>
                    <a:pt x="1133920" y="278920"/>
                  </a:lnTo>
                  <a:lnTo>
                    <a:pt x="0" y="278920"/>
                  </a:lnTo>
                  <a:lnTo>
                    <a:pt x="0" y="0"/>
                  </a:lnTo>
                  <a:close/>
                </a:path>
                <a:path w="1133920" h="278920" fill="none">
                  <a:moveTo>
                    <a:pt x="0" y="278920"/>
                  </a:moveTo>
                  <a:lnTo>
                    <a:pt x="1133920" y="278920"/>
                  </a:lnTo>
                </a:path>
              </a:pathLst>
            </a:custGeom>
            <a:solidFill>
              <a:srgbClr val="FFFFFF"/>
            </a:solidFill>
            <a:ln w="7600" cap="flat">
              <a:solidFill>
                <a:srgbClr val="454545"/>
              </a:solidFill>
              <a:round/>
            </a:ln>
          </p:spPr>
          <p:txBody>
            <a:bodyPr wrap="none" lIns="0" tIns="0" rIns="0" bIns="11000" rtlCol="0" anchor="ctr"/>
            <a:lstStyle/>
            <a:p>
              <a:pPr algn="ctr"/>
              <a:r>
                <a:rPr sz="2400">
                  <a:solidFill>
                    <a:srgbClr val="0070C0"/>
                  </a:solidFill>
                  <a:latin typeface="Arial" panose="020B0604020202020204"/>
                </a:rPr>
                <a:t>Chất tế bào</a:t>
              </a:r>
            </a:p>
          </p:txBody>
        </p:sp>
        <p:sp>
          <p:nvSpPr>
            <p:cNvPr id="73" name="SubTopic"/>
            <p:cNvSpPr/>
            <p:nvPr/>
          </p:nvSpPr>
          <p:spPr>
            <a:xfrm>
              <a:off x="6722236" y="2971100"/>
              <a:ext cx="1003668" cy="443080"/>
            </a:xfrm>
            <a:custGeom>
              <a:avLst/>
              <a:gdLst>
                <a:gd name="rtl" fmla="*/ 53200 w 604960"/>
                <a:gd name="rtt" fmla="*/ 23180 h 278920"/>
                <a:gd name="rtr" fmla="*/ 551760 w 604960"/>
                <a:gd name="rtb" fmla="*/ 260300 h 278920"/>
              </a:gdLst>
              <a:ahLst/>
              <a:cxnLst/>
              <a:rect l="rtl" t="rtt" r="rtr" b="rtb"/>
              <a:pathLst>
                <a:path w="604960" h="278920" stroke="0">
                  <a:moveTo>
                    <a:pt x="0" y="0"/>
                  </a:moveTo>
                  <a:lnTo>
                    <a:pt x="604960" y="0"/>
                  </a:lnTo>
                  <a:lnTo>
                    <a:pt x="604960" y="278920"/>
                  </a:lnTo>
                  <a:lnTo>
                    <a:pt x="0" y="278920"/>
                  </a:lnTo>
                  <a:lnTo>
                    <a:pt x="0" y="0"/>
                  </a:lnTo>
                  <a:close/>
                </a:path>
                <a:path w="604960" h="278920" fill="none">
                  <a:moveTo>
                    <a:pt x="0" y="278920"/>
                  </a:moveTo>
                  <a:lnTo>
                    <a:pt x="604960" y="278920"/>
                  </a:lnTo>
                </a:path>
              </a:pathLst>
            </a:custGeom>
            <a:solidFill>
              <a:srgbClr val="FFFFFF"/>
            </a:solidFill>
            <a:ln w="7600" cap="flat">
              <a:solidFill>
                <a:srgbClr val="454545"/>
              </a:solidFill>
              <a:round/>
            </a:ln>
          </p:spPr>
          <p:txBody>
            <a:bodyPr wrap="none" lIns="0" tIns="0" rIns="0" bIns="11000" rtlCol="0" anchor="ctr"/>
            <a:lstStyle/>
            <a:p>
              <a:pPr algn="ctr"/>
              <a:r>
                <a:rPr sz="2400">
                  <a:solidFill>
                    <a:srgbClr val="0070C0"/>
                  </a:solidFill>
                  <a:latin typeface="Arial" panose="020B0604020202020204"/>
                </a:rPr>
                <a:t>Nhân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94"/>
          <a:stretch>
            <a:fillRect/>
          </a:stretch>
        </p:blipFill>
        <p:spPr>
          <a:xfrm>
            <a:off x="438726" y="963168"/>
            <a:ext cx="11535560" cy="4857061"/>
          </a:xfrm>
          <a:prstGeom prst="rect">
            <a:avLst/>
          </a:prstGeom>
        </p:spPr>
      </p:pic>
      <p:sp>
        <p:nvSpPr>
          <p:cNvPr id="3" name="Oval 2"/>
          <p:cNvSpPr/>
          <p:nvPr/>
        </p:nvSpPr>
        <p:spPr>
          <a:xfrm>
            <a:off x="998806" y="2405575"/>
            <a:ext cx="562708" cy="562707"/>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8" name="Straight Connector 7"/>
          <p:cNvCxnSpPr/>
          <p:nvPr/>
        </p:nvCxnSpPr>
        <p:spPr>
          <a:xfrm>
            <a:off x="1561514" y="2841673"/>
            <a:ext cx="171625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998806" y="5180150"/>
            <a:ext cx="562708" cy="562707"/>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Connector 10"/>
          <p:cNvCxnSpPr/>
          <p:nvPr/>
        </p:nvCxnSpPr>
        <p:spPr>
          <a:xfrm>
            <a:off x="1561514" y="5644384"/>
            <a:ext cx="15052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9226"/>
          <a:stretch>
            <a:fillRect/>
          </a:stretch>
        </p:blipFill>
        <p:spPr>
          <a:xfrm>
            <a:off x="759646" y="1044851"/>
            <a:ext cx="10605040" cy="3880717"/>
          </a:xfrm>
          <a:prstGeom prst="rect">
            <a:avLst/>
          </a:prstGeom>
        </p:spPr>
      </p:pic>
      <p:sp>
        <p:nvSpPr>
          <p:cNvPr id="4" name="Oval 3"/>
          <p:cNvSpPr/>
          <p:nvPr/>
        </p:nvSpPr>
        <p:spPr>
          <a:xfrm>
            <a:off x="1252023" y="2672861"/>
            <a:ext cx="436097" cy="468158"/>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 name="Straight Connector 4"/>
          <p:cNvCxnSpPr/>
          <p:nvPr/>
        </p:nvCxnSpPr>
        <p:spPr>
          <a:xfrm>
            <a:off x="1744393" y="3102052"/>
            <a:ext cx="15052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910818" y="267286"/>
            <a:ext cx="2124222" cy="400110"/>
          </a:xfrm>
          <a:prstGeom prst="rect">
            <a:avLst/>
          </a:prstGeom>
          <a:solidFill>
            <a:schemeClr val="bg1"/>
          </a:solidFill>
        </p:spPr>
        <p:txBody>
          <a:bodyPr wrap="square" lIns="0" tIns="0" rIns="0" bIns="0" rtlCol="0">
            <a:spAutoFit/>
          </a:bodyPr>
          <a:lstStyle/>
          <a:p>
            <a:r>
              <a:rPr lang="en-US" sz="2600" smtClean="0">
                <a:latin typeface="Arial" panose="020B0604020202020204" pitchFamily="34" charset="0"/>
                <a:cs typeface="Arial" panose="020B0604020202020204" pitchFamily="34" charset="0"/>
              </a:rPr>
              <a:t>Nhân</a:t>
            </a:r>
            <a:endParaRPr lang="en-US" sz="2600">
              <a:latin typeface="Arial" panose="020B0604020202020204" pitchFamily="34" charset="0"/>
              <a:cs typeface="Arial" panose="020B0604020202020204" pitchFamily="34" charset="0"/>
            </a:endParaRPr>
          </a:p>
        </p:txBody>
      </p:sp>
      <p:sp>
        <p:nvSpPr>
          <p:cNvPr id="11" name="Oval 10"/>
          <p:cNvSpPr/>
          <p:nvPr/>
        </p:nvSpPr>
        <p:spPr>
          <a:xfrm>
            <a:off x="1237956" y="4431322"/>
            <a:ext cx="436097" cy="468158"/>
          </a:xfrm>
          <a:prstGeom prst="ellipse">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2" name="Straight Connector 11"/>
          <p:cNvCxnSpPr/>
          <p:nvPr/>
        </p:nvCxnSpPr>
        <p:spPr>
          <a:xfrm>
            <a:off x="1730326" y="4860513"/>
            <a:ext cx="50784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955" y="694945"/>
            <a:ext cx="11717197" cy="555955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47</a:t>
            </a:fld>
            <a:endParaRPr lang="en-US"/>
          </a:p>
        </p:txBody>
      </p:sp>
      <p:sp>
        <p:nvSpPr>
          <p:cNvPr id="4" name="TextBox 3"/>
          <p:cNvSpPr txBox="1"/>
          <p:nvPr/>
        </p:nvSpPr>
        <p:spPr>
          <a:xfrm>
            <a:off x="1801090" y="0"/>
            <a:ext cx="7445235" cy="584775"/>
          </a:xfrm>
          <a:prstGeom prst="rect">
            <a:avLst/>
          </a:prstGeom>
          <a:solidFill>
            <a:schemeClr val="bg1"/>
          </a:solidFill>
        </p:spPr>
        <p:txBody>
          <a:bodyPr wrap="square" rtlCol="0">
            <a:spAutoFit/>
          </a:bodyPr>
          <a:lstStyle/>
          <a:p>
            <a:pPr algn="ctr"/>
            <a:r>
              <a:rPr lang="en-US" sz="3200" b="1" u="sng" smtClean="0">
                <a:solidFill>
                  <a:srgbClr val="0070C0"/>
                </a:solidFill>
                <a:latin typeface="Times New Roman" panose="02020603050405020304" pitchFamily="18" charset="0"/>
                <a:cs typeface="Times New Roman" panose="02020603050405020304" pitchFamily="18" charset="0"/>
              </a:rPr>
              <a:t>Bài tập</a:t>
            </a:r>
            <a:endParaRPr lang="en-US" sz="3200" b="1" smtClean="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61999" y="584775"/>
            <a:ext cx="10806546"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1. Tại sao thực vật có khả năng quang hợp?</a:t>
            </a:r>
            <a:endParaRPr lang="en-US" sz="2800" b="1">
              <a:latin typeface="Times New Roman" panose="02020603050405020304" pitchFamily="18" charset="0"/>
              <a:cs typeface="Times New Roman" panose="02020603050405020304" pitchFamily="18" charset="0"/>
            </a:endParaRPr>
          </a:p>
        </p:txBody>
      </p:sp>
      <p:sp>
        <p:nvSpPr>
          <p:cNvPr id="7" name="TextBox 6"/>
          <p:cNvSpPr txBox="1"/>
          <p:nvPr/>
        </p:nvSpPr>
        <p:spPr>
          <a:xfrm>
            <a:off x="915480" y="5183450"/>
            <a:ext cx="10112738" cy="1384995"/>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Vì trong tế bào thực vật có lục lạp, lục </a:t>
            </a:r>
            <a:r>
              <a:rPr lang="en-US" sz="2800">
                <a:latin typeface="Times New Roman" panose="02020603050405020304" pitchFamily="18" charset="0"/>
                <a:cs typeface="Times New Roman" panose="02020603050405020304" pitchFamily="18" charset="0"/>
              </a:rPr>
              <a:t>lạp là bào quan chứa sắc </a:t>
            </a:r>
            <a:r>
              <a:rPr lang="en-US" sz="2800" smtClean="0">
                <a:latin typeface="Times New Roman" panose="02020603050405020304" pitchFamily="18" charset="0"/>
                <a:cs typeface="Times New Roman" panose="02020603050405020304" pitchFamily="18" charset="0"/>
              </a:rPr>
              <a:t>tố diệp lục </a:t>
            </a:r>
            <a:r>
              <a:rPr lang="en-US" sz="2800">
                <a:latin typeface="Times New Roman" panose="02020603050405020304" pitchFamily="18" charset="0"/>
                <a:cs typeface="Times New Roman" panose="02020603050405020304" pitchFamily="18" charset="0"/>
              </a:rPr>
              <a:t>có khả năng hấp thụ năng lượng ánh sáng để quang hợp.</a:t>
            </a:r>
          </a:p>
          <a:p>
            <a:endParaRPr lang="en-US" sz="2800">
              <a:latin typeface="Times New Roman" panose="02020603050405020304" pitchFamily="18" charset="0"/>
              <a:cs typeface="Times New Roman" panose="02020603050405020304" pitchFamily="18" charset="0"/>
            </a:endParaRPr>
          </a:p>
        </p:txBody>
      </p:sp>
      <p:sp>
        <p:nvSpPr>
          <p:cNvPr id="5" name="AutoShape 2" descr="Quang hợp ở thực vật là gì? Ý nghĩa của chúng mang lại cho sự s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 name="Picture 9"/>
          <p:cNvPicPr>
            <a:picLocks noChangeAspect="1"/>
          </p:cNvPicPr>
          <p:nvPr/>
        </p:nvPicPr>
        <p:blipFill>
          <a:blip r:embed="rId2"/>
          <a:stretch>
            <a:fillRect/>
          </a:stretch>
        </p:blipFill>
        <p:spPr>
          <a:xfrm>
            <a:off x="1688091" y="1107995"/>
            <a:ext cx="7326602" cy="40356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433388" y="3616424"/>
            <a:ext cx="433388" cy="433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fld id="{F71F17DC-36EA-41E7-ADB6-948FCB5C6EF5}" type="slidenum">
              <a:rPr lang="en-US" smtClean="0"/>
              <a:t>48</a:t>
            </a:fld>
            <a:endParaRPr lang="en-US"/>
          </a:p>
        </p:txBody>
      </p:sp>
      <p:sp>
        <p:nvSpPr>
          <p:cNvPr id="4" name="TextBox 3"/>
          <p:cNvSpPr txBox="1"/>
          <p:nvPr/>
        </p:nvSpPr>
        <p:spPr>
          <a:xfrm>
            <a:off x="1801090" y="213882"/>
            <a:ext cx="7445235" cy="707886"/>
          </a:xfrm>
          <a:prstGeom prst="rect">
            <a:avLst/>
          </a:prstGeom>
          <a:solidFill>
            <a:schemeClr val="bg1"/>
          </a:solidFill>
        </p:spPr>
        <p:txBody>
          <a:bodyPr wrap="square" rtlCol="0">
            <a:spAutoFit/>
          </a:bodyPr>
          <a:lstStyle/>
          <a:p>
            <a:pPr algn="ctr"/>
            <a:r>
              <a:rPr lang="en-US" sz="4000" b="1" u="sng" smtClean="0">
                <a:solidFill>
                  <a:srgbClr val="0070C0"/>
                </a:solidFill>
                <a:latin typeface="Times New Roman" panose="02020603050405020304" pitchFamily="18" charset="0"/>
                <a:cs typeface="Times New Roman" panose="02020603050405020304" pitchFamily="18" charset="0"/>
              </a:rPr>
              <a:t>Bài tập</a:t>
            </a:r>
            <a:endParaRPr lang="en-US" sz="4000" b="1" smtClean="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50664" y="1049247"/>
            <a:ext cx="8542128" cy="954107"/>
          </a:xfrm>
          <a:prstGeom prst="rect">
            <a:avLst/>
          </a:prstGeom>
          <a:noFill/>
        </p:spPr>
        <p:txBody>
          <a:bodyPr wrap="square" rtlCol="0">
            <a:spAutoFit/>
          </a:bodyPr>
          <a:lstStyle/>
          <a:p>
            <a:r>
              <a:rPr lang="en-US" sz="2800" b="1" smtClean="0">
                <a:solidFill>
                  <a:srgbClr val="0C60A1"/>
                </a:solidFill>
                <a:latin typeface="Times New Roman" panose="02020603050405020304" pitchFamily="18" charset="0"/>
                <a:cs typeface="Times New Roman" panose="02020603050405020304" pitchFamily="18" charset="0"/>
              </a:rPr>
              <a:t>2</a:t>
            </a:r>
            <a:r>
              <a:rPr lang="en-US" sz="2800" smtClean="0">
                <a:solidFill>
                  <a:srgbClr val="0C60A1"/>
                </a:solidFill>
                <a:latin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cs typeface="Times New Roman" panose="02020603050405020304" pitchFamily="18" charset="0"/>
              </a:rPr>
              <a:t> </a:t>
            </a:r>
            <a:r>
              <a:rPr lang="en-US" sz="2800" b="1" smtClean="0">
                <a:solidFill>
                  <a:srgbClr val="0C60A1"/>
                </a:solidFill>
                <a:latin typeface="Times New Roman" panose="02020603050405020304" pitchFamily="18" charset="0"/>
                <a:cs typeface="Times New Roman" panose="02020603050405020304" pitchFamily="18" charset="0"/>
              </a:rPr>
              <a:t>Quan sát tế bào bên và cho biết mũi tên đang chỉ vào thành phần nào của tế bào?</a:t>
            </a:r>
          </a:p>
        </p:txBody>
      </p:sp>
      <p:pic>
        <p:nvPicPr>
          <p:cNvPr id="3" name="Picture 2"/>
          <p:cNvPicPr>
            <a:picLocks noChangeAspect="1"/>
          </p:cNvPicPr>
          <p:nvPr/>
        </p:nvPicPr>
        <p:blipFill>
          <a:blip r:embed="rId2"/>
          <a:stretch>
            <a:fillRect/>
          </a:stretch>
        </p:blipFill>
        <p:spPr>
          <a:xfrm>
            <a:off x="7769409" y="1860699"/>
            <a:ext cx="2571750" cy="2762250"/>
          </a:xfrm>
          <a:prstGeom prst="rect">
            <a:avLst/>
          </a:prstGeom>
        </p:spPr>
      </p:pic>
      <p:sp>
        <p:nvSpPr>
          <p:cNvPr id="6" name="TextBox 5"/>
          <p:cNvSpPr txBox="1"/>
          <p:nvPr/>
        </p:nvSpPr>
        <p:spPr>
          <a:xfrm>
            <a:off x="799836" y="2333883"/>
            <a:ext cx="4573043" cy="1815882"/>
          </a:xfrm>
          <a:prstGeom prst="rect">
            <a:avLst/>
          </a:prstGeom>
          <a:noFill/>
        </p:spPr>
        <p:txBody>
          <a:bodyPr wrap="square" rtlCol="0">
            <a:spAutoFit/>
          </a:bodyPr>
          <a:lstStyle/>
          <a:p>
            <a:pPr marL="342900" indent="-342900">
              <a:buAutoNum type="alphaUcPeriod"/>
            </a:pPr>
            <a:r>
              <a:rPr lang="en-US" sz="2800" smtClean="0">
                <a:latin typeface="Times New Roman" panose="02020603050405020304" pitchFamily="18" charset="0"/>
                <a:cs typeface="Times New Roman" panose="02020603050405020304" pitchFamily="18" charset="0"/>
              </a:rPr>
              <a:t> Màng tế bào</a:t>
            </a:r>
          </a:p>
          <a:p>
            <a:pPr marL="342900" indent="-342900">
              <a:buAutoNum type="alphaUcPeriod"/>
            </a:pPr>
            <a:r>
              <a:rPr lang="en-US" sz="2800" smtClean="0">
                <a:latin typeface="Times New Roman" panose="02020603050405020304" pitchFamily="18" charset="0"/>
                <a:cs typeface="Times New Roman" panose="02020603050405020304" pitchFamily="18" charset="0"/>
              </a:rPr>
              <a:t> Chất tế bào</a:t>
            </a:r>
          </a:p>
          <a:p>
            <a:pPr marL="342900" indent="-342900">
              <a:buAutoNum type="alphaUcPeriod"/>
            </a:pPr>
            <a:r>
              <a:rPr lang="en-US" sz="2800" smtClean="0">
                <a:latin typeface="Times New Roman" panose="02020603050405020304" pitchFamily="18" charset="0"/>
                <a:cs typeface="Times New Roman" panose="02020603050405020304" pitchFamily="18" charset="0"/>
              </a:rPr>
              <a:t> Nhân tế bào</a:t>
            </a:r>
          </a:p>
          <a:p>
            <a:pPr marL="342900" indent="-342900">
              <a:buAutoNum type="alphaUcPeriod"/>
            </a:pPr>
            <a:r>
              <a:rPr lang="en-US" sz="2800" smtClean="0">
                <a:latin typeface="Times New Roman" panose="02020603050405020304" pitchFamily="18" charset="0"/>
                <a:cs typeface="Times New Roman" panose="02020603050405020304" pitchFamily="18" charset="0"/>
              </a:rPr>
              <a:t> Vùng nhân</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00469 3.7037E-6 L 0.10365 -0.00047 " pathEditMode="relative" rAng="0" ptsTypes="AA">
                                      <p:cBhvr>
                                        <p:cTn id="28" dur="2000" fill="hold"/>
                                        <p:tgtEl>
                                          <p:spTgt spid="10"/>
                                        </p:tgtEl>
                                        <p:attrNameLst>
                                          <p:attrName>ppt_x</p:attrName>
                                          <p:attrName>ppt_y</p:attrName>
                                        </p:attrNameLst>
                                      </p:cBhvr>
                                      <p:rCtr x="541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4" grpId="0" bldLvl="0" animBg="1"/>
      <p:bldP spid="8"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433388" y="2769979"/>
            <a:ext cx="433388" cy="433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fld id="{F71F17DC-36EA-41E7-ADB6-948FCB5C6EF5}" type="slidenum">
              <a:rPr lang="en-US" smtClean="0"/>
              <a:t>49</a:t>
            </a:fld>
            <a:endParaRPr lang="en-US"/>
          </a:p>
        </p:txBody>
      </p:sp>
      <p:sp>
        <p:nvSpPr>
          <p:cNvPr id="4" name="TextBox 3"/>
          <p:cNvSpPr txBox="1"/>
          <p:nvPr/>
        </p:nvSpPr>
        <p:spPr>
          <a:xfrm>
            <a:off x="1801090" y="213882"/>
            <a:ext cx="7445235" cy="707886"/>
          </a:xfrm>
          <a:prstGeom prst="rect">
            <a:avLst/>
          </a:prstGeom>
          <a:solidFill>
            <a:schemeClr val="bg1"/>
          </a:solidFill>
        </p:spPr>
        <p:txBody>
          <a:bodyPr wrap="square" rtlCol="0">
            <a:spAutoFit/>
          </a:bodyPr>
          <a:lstStyle/>
          <a:p>
            <a:pPr algn="ctr"/>
            <a:r>
              <a:rPr lang="en-US" sz="4000" b="1" u="sng" smtClean="0">
                <a:solidFill>
                  <a:srgbClr val="0070C0"/>
                </a:solidFill>
                <a:latin typeface="Times New Roman" panose="02020603050405020304" pitchFamily="18" charset="0"/>
                <a:cs typeface="Times New Roman" panose="02020603050405020304" pitchFamily="18" charset="0"/>
              </a:rPr>
              <a:t>Bài tập</a:t>
            </a:r>
            <a:endParaRPr lang="en-US" sz="4000" b="1" smtClean="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99836" y="1366215"/>
            <a:ext cx="8542128" cy="523220"/>
          </a:xfrm>
          <a:prstGeom prst="rect">
            <a:avLst/>
          </a:prstGeom>
          <a:noFill/>
        </p:spPr>
        <p:txBody>
          <a:bodyPr wrap="square" rtlCol="0">
            <a:spAutoFit/>
          </a:bodyPr>
          <a:lstStyle/>
          <a:p>
            <a:r>
              <a:rPr lang="en-US" sz="2800" b="1">
                <a:solidFill>
                  <a:srgbClr val="0C60A1"/>
                </a:solidFill>
                <a:latin typeface="Times New Roman" panose="02020603050405020304" pitchFamily="18" charset="0"/>
                <a:cs typeface="Times New Roman" panose="02020603050405020304" pitchFamily="18" charset="0"/>
              </a:rPr>
              <a:t>3</a:t>
            </a:r>
            <a:r>
              <a:rPr lang="en-US" sz="2800" smtClean="0">
                <a:solidFill>
                  <a:srgbClr val="0C60A1"/>
                </a:solidFill>
                <a:latin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cs typeface="Times New Roman" panose="02020603050405020304" pitchFamily="18" charset="0"/>
              </a:rPr>
              <a:t> </a:t>
            </a:r>
            <a:r>
              <a:rPr lang="en-US" sz="2800" b="1" smtClean="0">
                <a:solidFill>
                  <a:srgbClr val="0C60A1"/>
                </a:solidFill>
                <a:latin typeface="Times New Roman" panose="02020603050405020304" pitchFamily="18" charset="0"/>
                <a:cs typeface="Times New Roman" panose="02020603050405020304" pitchFamily="18" charset="0"/>
              </a:rPr>
              <a:t>Đặc điểm của tế bào nhân thực là</a:t>
            </a:r>
          </a:p>
        </p:txBody>
      </p:sp>
      <p:sp>
        <p:nvSpPr>
          <p:cNvPr id="6" name="TextBox 5"/>
          <p:cNvSpPr txBox="1"/>
          <p:nvPr/>
        </p:nvSpPr>
        <p:spPr>
          <a:xfrm>
            <a:off x="799836" y="2333883"/>
            <a:ext cx="6619059" cy="1815882"/>
          </a:xfrm>
          <a:prstGeom prst="rect">
            <a:avLst/>
          </a:prstGeom>
          <a:noFill/>
        </p:spPr>
        <p:txBody>
          <a:bodyPr wrap="square" rtlCol="0">
            <a:spAutoFit/>
          </a:bodyPr>
          <a:lstStyle/>
          <a:p>
            <a:pPr marL="342900" indent="-342900">
              <a:buAutoNum type="alphaUcPeriod"/>
            </a:pPr>
            <a:r>
              <a:rPr lang="en-US" sz="2800" smtClean="0">
                <a:latin typeface="Times New Roman" panose="02020603050405020304" pitchFamily="18" charset="0"/>
                <a:cs typeface="Times New Roman" panose="02020603050405020304" pitchFamily="18" charset="0"/>
              </a:rPr>
              <a:t> có chất tế bào</a:t>
            </a:r>
          </a:p>
          <a:p>
            <a:pPr marL="342900" indent="-342900">
              <a:buAutoNum type="alphaUcPeriod"/>
            </a:pPr>
            <a:r>
              <a:rPr lang="en-US" sz="2800" smtClean="0">
                <a:latin typeface="Times New Roman" panose="02020603050405020304" pitchFamily="18" charset="0"/>
                <a:cs typeface="Times New Roman" panose="02020603050405020304" pitchFamily="18" charset="0"/>
              </a:rPr>
              <a:t> có màng nhân bao bọc vật chất di truyền</a:t>
            </a:r>
          </a:p>
          <a:p>
            <a:pPr marL="342900" indent="-342900">
              <a:buAutoNum type="alphaUcPeriod"/>
            </a:pPr>
            <a:r>
              <a:rPr lang="en-US" sz="2800" smtClean="0">
                <a:latin typeface="Times New Roman" panose="02020603050405020304" pitchFamily="18" charset="0"/>
                <a:cs typeface="Times New Roman" panose="02020603050405020304" pitchFamily="18" charset="0"/>
              </a:rPr>
              <a:t> có lục lạp</a:t>
            </a:r>
          </a:p>
          <a:p>
            <a:pPr marL="342900" indent="-342900">
              <a:buAutoNum type="alphaUcPeriod"/>
            </a:pPr>
            <a:r>
              <a:rPr lang="en-US" sz="2800" smtClean="0">
                <a:latin typeface="Times New Roman" panose="02020603050405020304" pitchFamily="18" charset="0"/>
                <a:cs typeface="Times New Roman" panose="02020603050405020304" pitchFamily="18" charset="0"/>
              </a:rPr>
              <a:t> có vùng nhân </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grpId="0" nodeType="clickEffect">
                                  <p:stCondLst>
                                    <p:cond delay="0"/>
                                  </p:stCondLst>
                                  <p:childTnLst>
                                    <p:animMotion origin="layout" path="M -0.00469 3.33333E-6 L 0.10365 -0.00047 " pathEditMode="relative" rAng="0" ptsTypes="AA">
                                      <p:cBhvr>
                                        <p:cTn id="23" dur="2000" fill="hold"/>
                                        <p:tgtEl>
                                          <p:spTgt spid="10"/>
                                        </p:tgtEl>
                                        <p:attrNameLst>
                                          <p:attrName>ppt_x</p:attrName>
                                          <p:attrName>ppt_y</p:attrName>
                                        </p:attrNameLst>
                                      </p:cBhvr>
                                      <p:rCtr x="541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4" grpId="0" bldLvl="0" animBg="1"/>
      <p:bldP spid="8"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Google Shape;690;p39"/>
          <p:cNvSpPr>
            <a:spLocks noGrp="1"/>
          </p:cNvSpPr>
          <p:nvPr>
            <p:ph type="subTitle" idx="1"/>
          </p:nvPr>
        </p:nvSpPr>
        <p:spPr>
          <a:xfrm>
            <a:off x="3352800" y="38100"/>
            <a:ext cx="4283075" cy="782638"/>
          </a:xfrm>
        </p:spPr>
        <p:txBody>
          <a:bodyPr vert="horz" wrap="square" lIns="121900" tIns="121900" rIns="121900" bIns="121900" anchor="ctr" anchorCtr="0">
            <a:normAutofit fontScale="97500"/>
          </a:bodyPr>
          <a:lstStyle/>
          <a:p>
            <a:pPr>
              <a:spcBef>
                <a:spcPct val="0"/>
              </a:spcBef>
              <a:buClrTx/>
              <a:buSzTx/>
            </a:pPr>
            <a:r>
              <a:rPr lang="en-US" altLang="en-US" sz="4000" b="1" i="1" kern="1200" dirty="0">
                <a:solidFill>
                  <a:srgbClr val="3AA500"/>
                </a:solidFill>
                <a:latin typeface="Times New Roman" panose="02020603050405020304" pitchFamily="18" charset="0"/>
                <a:ea typeface="Zilla Slab SemiBold"/>
                <a:cs typeface="+mn-cs"/>
                <a:sym typeface="Zilla Slab SemiBold"/>
              </a:rPr>
              <a:t>B</a:t>
            </a:r>
            <a:r>
              <a:rPr lang="en-GB" altLang="en-US" sz="4000" b="1" i="1" kern="1200" dirty="0">
                <a:solidFill>
                  <a:srgbClr val="3AA500"/>
                </a:solidFill>
                <a:latin typeface="Times New Roman" panose="02020603050405020304" pitchFamily="18" charset="0"/>
                <a:ea typeface="Zilla Slab SemiBold"/>
                <a:cs typeface="+mn-cs"/>
                <a:sym typeface="Zilla Slab SemiBold"/>
              </a:rPr>
              <a:t>ài 17: </a:t>
            </a:r>
            <a:r>
              <a:rPr lang="en-GB" altLang="en-US" sz="4000" b="1" kern="1200" dirty="0">
                <a:solidFill>
                  <a:srgbClr val="FF0000"/>
                </a:solidFill>
                <a:latin typeface="Times New Roman" panose="02020603050405020304" pitchFamily="18" charset="0"/>
                <a:ea typeface="Zilla Slab SemiBold"/>
                <a:cs typeface="+mn-cs"/>
                <a:sym typeface="Zilla Slab SemiBold"/>
              </a:rPr>
              <a:t>TẾ BÀO</a:t>
            </a:r>
          </a:p>
        </p:txBody>
      </p:sp>
      <p:sp>
        <p:nvSpPr>
          <p:cNvPr id="11267" name="Google Shape;690;p39"/>
          <p:cNvSpPr txBox="1"/>
          <p:nvPr/>
        </p:nvSpPr>
        <p:spPr bwMode="auto">
          <a:xfrm>
            <a:off x="409575" y="685800"/>
            <a:ext cx="53054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I.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Khái</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quát</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chung</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về</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endParaRPr kumimoji="0" lang="en-GB"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
        <p:nvSpPr>
          <p:cNvPr id="11268" name="Google Shape;690;p39"/>
          <p:cNvSpPr txBox="1"/>
          <p:nvPr/>
        </p:nvSpPr>
        <p:spPr bwMode="auto">
          <a:xfrm>
            <a:off x="409575" y="1219200"/>
            <a:ext cx="44672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1.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Tìm</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hiểu</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tế</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bào</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là</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gì</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pic>
        <p:nvPicPr>
          <p:cNvPr id="17410" name="Picture 4"/>
          <p:cNvPicPr>
            <a:picLocks noChangeAspect="1"/>
          </p:cNvPicPr>
          <p:nvPr/>
        </p:nvPicPr>
        <p:blipFill>
          <a:blip r:embed="rId3"/>
          <a:stretch>
            <a:fillRect/>
          </a:stretch>
        </p:blipFill>
        <p:spPr>
          <a:xfrm>
            <a:off x="234315" y="2072640"/>
            <a:ext cx="11776075" cy="4530090"/>
          </a:xfrm>
          <a:prstGeom prst="rect">
            <a:avLst/>
          </a:prstGeom>
          <a:noFill/>
          <a:ln w="9525">
            <a:noFill/>
          </a:ln>
        </p:spPr>
      </p:pic>
      <p:sp>
        <p:nvSpPr>
          <p:cNvPr id="3" name="Text Box 2"/>
          <p:cNvSpPr txBox="1"/>
          <p:nvPr/>
        </p:nvSpPr>
        <p:spPr>
          <a:xfrm>
            <a:off x="4876800" y="6043930"/>
            <a:ext cx="1994535" cy="368300"/>
          </a:xfrm>
          <a:prstGeom prst="rect">
            <a:avLst/>
          </a:prstGeom>
          <a:solidFill>
            <a:schemeClr val="tx1"/>
          </a:solidFill>
        </p:spPr>
        <p:txBody>
          <a:bodyPr wrap="square" rtlCol="0">
            <a:spAutoFit/>
          </a:bodyPr>
          <a:lstStyle/>
          <a:p>
            <a:r>
              <a:rPr lang="en-US"/>
              <a:t>mnvghhhh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500" fill="hold"/>
                                        <p:tgtEl>
                                          <p:spTgt spid="11267"/>
                                        </p:tgtEl>
                                        <p:attrNameLst>
                                          <p:attrName>ppt_x</p:attrName>
                                        </p:attrNameLst>
                                      </p:cBhvr>
                                      <p:tavLst>
                                        <p:tav tm="0">
                                          <p:val>
                                            <p:strVal val="#ppt_x"/>
                                          </p:val>
                                        </p:tav>
                                        <p:tav tm="100000">
                                          <p:val>
                                            <p:strVal val="#ppt_x"/>
                                          </p:val>
                                        </p:tav>
                                      </p:tavLst>
                                    </p:anim>
                                    <p:anim calcmode="lin" valueType="num">
                                      <p:cBhvr additive="base">
                                        <p:cTn id="8"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additive="base">
                                        <p:cTn id="13" dur="500" fill="hold"/>
                                        <p:tgtEl>
                                          <p:spTgt spid="11268"/>
                                        </p:tgtEl>
                                        <p:attrNameLst>
                                          <p:attrName>ppt_x</p:attrName>
                                        </p:attrNameLst>
                                      </p:cBhvr>
                                      <p:tavLst>
                                        <p:tav tm="0">
                                          <p:val>
                                            <p:strVal val="#ppt_x"/>
                                          </p:val>
                                        </p:tav>
                                        <p:tav tm="100000">
                                          <p:val>
                                            <p:strVal val="#ppt_x"/>
                                          </p:val>
                                        </p:tav>
                                      </p:tavLst>
                                    </p:anim>
                                    <p:anim calcmode="lin" valueType="num">
                                      <p:cBhvr additive="base">
                                        <p:cTn id="14"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6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ết quả hình ảnh cho sự lớn lên và phân chia của tế bào"/>
          <p:cNvPicPr>
            <a:picLocks noChangeAspect="1"/>
          </p:cNvPicPr>
          <p:nvPr/>
        </p:nvPicPr>
        <p:blipFill>
          <a:blip r:embed="rId2"/>
          <a:stretch>
            <a:fillRect/>
          </a:stretch>
        </p:blipFill>
        <p:spPr>
          <a:xfrm>
            <a:off x="457200" y="723900"/>
            <a:ext cx="11201400" cy="1952625"/>
          </a:xfrm>
          <a:prstGeom prst="rect">
            <a:avLst/>
          </a:prstGeom>
          <a:noFill/>
          <a:ln w="9525">
            <a:noFill/>
          </a:ln>
        </p:spPr>
      </p:pic>
      <p:sp>
        <p:nvSpPr>
          <p:cNvPr id="12291" name="TextBox 1"/>
          <p:cNvSpPr txBox="1"/>
          <p:nvPr/>
        </p:nvSpPr>
        <p:spPr>
          <a:xfrm>
            <a:off x="2590800" y="2590800"/>
            <a:ext cx="7162800" cy="369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1800" b="1" dirty="0">
                <a:latin typeface="Arial" panose="020B0604020202020204" pitchFamily="34" charset="0"/>
                <a:cs typeface="Arial" panose="020B0604020202020204" pitchFamily="34" charset="0"/>
              </a:rPr>
              <a:t>Sơ đồ sự lớn lên v</a:t>
            </a:r>
            <a:r>
              <a:rPr lang="vi-VN" altLang="en-US" sz="1800" b="1" dirty="0">
                <a:latin typeface="Arial" panose="020B0604020202020204" pitchFamily="34" charset="0"/>
                <a:ea typeface="Arial" panose="020B0604020202020204" pitchFamily="34" charset="0"/>
              </a:rPr>
              <a:t>à</a:t>
            </a:r>
            <a:r>
              <a:rPr lang="vi-VN" altLang="en-US" sz="1800" b="1" dirty="0">
                <a:latin typeface="Arial" panose="020B0604020202020204" pitchFamily="34" charset="0"/>
                <a:cs typeface="Arial" panose="020B0604020202020204" pitchFamily="34" charset="0"/>
              </a:rPr>
              <a:t> phân chia của tế b</a:t>
            </a:r>
            <a:r>
              <a:rPr lang="vi-VN" altLang="en-US" sz="1800" b="1" dirty="0">
                <a:latin typeface="Arial" panose="020B0604020202020204" pitchFamily="34" charset="0"/>
                <a:ea typeface="Arial" panose="020B0604020202020204" pitchFamily="34" charset="0"/>
              </a:rPr>
              <a:t>à</a:t>
            </a:r>
            <a:r>
              <a:rPr lang="vi-VN" altLang="en-US" sz="1800" b="1" dirty="0">
                <a:latin typeface="Arial" panose="020B0604020202020204" pitchFamily="34" charset="0"/>
                <a:cs typeface="Arial" panose="020B0604020202020204" pitchFamily="34" charset="0"/>
              </a:rPr>
              <a:t>o thực vật</a:t>
            </a:r>
            <a:endParaRPr lang="en-US" altLang="en-US" sz="1800" b="1" dirty="0">
              <a:latin typeface="Arial" panose="020B0604020202020204" pitchFamily="34" charset="0"/>
              <a:ea typeface="Arial" panose="020B0604020202020204" pitchFamily="34" charset="0"/>
            </a:endParaRPr>
          </a:p>
        </p:txBody>
      </p:sp>
      <p:sp>
        <p:nvSpPr>
          <p:cNvPr id="12292" name="TextBox 3"/>
          <p:cNvSpPr txBox="1"/>
          <p:nvPr/>
        </p:nvSpPr>
        <p:spPr>
          <a:xfrm>
            <a:off x="2590800" y="5648325"/>
            <a:ext cx="7620000" cy="523875"/>
          </a:xfrm>
          <a:prstGeom prst="rect">
            <a:avLst/>
          </a:prstGeom>
          <a:solidFill>
            <a:srgbClr val="FFFF66"/>
          </a:solid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2800" b="1" i="1" dirty="0">
                <a:solidFill>
                  <a:srgbClr val="C00000"/>
                </a:solidFill>
                <a:latin typeface="Times New Roman" panose="02020603050405020304" pitchFamily="18" charset="0"/>
                <a:cs typeface="Times New Roman" panose="02020603050405020304" pitchFamily="18" charset="0"/>
              </a:rPr>
              <a:t>Kết quả từ 1 tế b</a:t>
            </a:r>
            <a:r>
              <a:rPr lang="vi-VN" altLang="en-US" sz="2800" b="1" i="1" dirty="0">
                <a:solidFill>
                  <a:srgbClr val="C00000"/>
                </a:solidFill>
                <a:latin typeface="Times New Roman" panose="02020603050405020304" pitchFamily="18" charset="0"/>
                <a:ea typeface="Times New Roman" panose="02020603050405020304" pitchFamily="18" charset="0"/>
              </a:rPr>
              <a:t>à</a:t>
            </a:r>
            <a:r>
              <a:rPr lang="vi-VN" altLang="en-US" sz="2800" b="1" i="1" dirty="0">
                <a:solidFill>
                  <a:srgbClr val="C00000"/>
                </a:solidFill>
                <a:latin typeface="Times New Roman" panose="02020603050405020304" pitchFamily="18" charset="0"/>
                <a:cs typeface="Times New Roman" panose="02020603050405020304" pitchFamily="18" charset="0"/>
              </a:rPr>
              <a:t>o sau một lần phân chia?</a:t>
            </a:r>
            <a:endParaRPr lang="en-US" altLang="en-US" sz="2800" b="1" dirty="0">
              <a:solidFill>
                <a:srgbClr val="C00000"/>
              </a:solidFill>
              <a:latin typeface="Times New Roman" panose="02020603050405020304" pitchFamily="18" charset="0"/>
              <a:ea typeface="Times New Roman" panose="02020603050405020304" pitchFamily="18" charset="0"/>
            </a:endParaRPr>
          </a:p>
        </p:txBody>
      </p:sp>
      <p:sp>
        <p:nvSpPr>
          <p:cNvPr id="5" name="Rectangle 2"/>
          <p:cNvSpPr/>
          <p:nvPr/>
        </p:nvSpPr>
        <p:spPr>
          <a:xfrm>
            <a:off x="76200" y="76200"/>
            <a:ext cx="6553200" cy="533400"/>
          </a:xfrm>
          <a:prstGeom prst="roundRect">
            <a:avLst>
              <a:gd name="adj" fmla="val 39523"/>
            </a:avLst>
          </a:prstGeom>
          <a:solidFill>
            <a:srgbClr val="FDE102"/>
          </a:solid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vi-VN" altLang="en-US" sz="3000" b="1" dirty="0">
                <a:solidFill>
                  <a:srgbClr val="FF0000"/>
                </a:solidFill>
                <a:latin typeface="Times New Roman" panose="02020603050405020304" pitchFamily="18" charset="0"/>
                <a:cs typeface="Times New Roman" panose="02020603050405020304" pitchFamily="18" charset="0"/>
              </a:rPr>
              <a:t>II. Sự lớn lên v</a:t>
            </a:r>
            <a:r>
              <a:rPr lang="vi-VN" altLang="en-US" sz="3000" b="1" dirty="0">
                <a:solidFill>
                  <a:srgbClr val="FF0000"/>
                </a:solidFill>
                <a:latin typeface="Times New Roman" panose="02020603050405020304" pitchFamily="18" charset="0"/>
                <a:ea typeface="Times New Roman" panose="02020603050405020304" pitchFamily="18" charset="0"/>
              </a:rPr>
              <a:t>à</a:t>
            </a:r>
            <a:r>
              <a:rPr lang="vi-VN" altLang="en-US" sz="3000" b="1" dirty="0">
                <a:solidFill>
                  <a:srgbClr val="FF0000"/>
                </a:solidFill>
                <a:latin typeface="Times New Roman" panose="02020603050405020304" pitchFamily="18" charset="0"/>
                <a:cs typeface="Times New Roman" panose="02020603050405020304" pitchFamily="18" charset="0"/>
              </a:rPr>
              <a:t> sinh sản của tế b</a:t>
            </a:r>
            <a:r>
              <a:rPr lang="vi-VN" altLang="en-US" sz="3000" b="1" dirty="0">
                <a:solidFill>
                  <a:srgbClr val="FF0000"/>
                </a:solidFill>
                <a:latin typeface="Times New Roman" panose="02020603050405020304" pitchFamily="18" charset="0"/>
                <a:ea typeface="Times New Roman" panose="02020603050405020304" pitchFamily="18" charset="0"/>
              </a:rPr>
              <a:t>à</a:t>
            </a:r>
            <a:r>
              <a:rPr lang="vi-VN" altLang="en-US" sz="3000" b="1" dirty="0">
                <a:solidFill>
                  <a:srgbClr val="FF0000"/>
                </a:solidFill>
                <a:latin typeface="Times New Roman" panose="02020603050405020304" pitchFamily="18" charset="0"/>
                <a:cs typeface="Times New Roman" panose="02020603050405020304" pitchFamily="18" charset="0"/>
              </a:rPr>
              <a:t>o </a:t>
            </a:r>
            <a:endParaRPr lang="en-US" altLang="en-US" sz="3000" b="1" dirty="0">
              <a:solidFill>
                <a:srgbClr val="FF0000"/>
              </a:solidFill>
              <a:latin typeface="Times New Roman" panose="02020603050405020304" pitchFamily="18" charset="0"/>
              <a:ea typeface="Times New Roman" panose="02020603050405020304" pitchFamily="18" charset="0"/>
            </a:endParaRPr>
          </a:p>
        </p:txBody>
      </p:sp>
      <p:pic>
        <p:nvPicPr>
          <p:cNvPr id="12294" name="Picture 1"/>
          <p:cNvPicPr>
            <a:picLocks noChangeAspect="1"/>
          </p:cNvPicPr>
          <p:nvPr/>
        </p:nvPicPr>
        <p:blipFill>
          <a:blip r:embed="rId3"/>
          <a:stretch>
            <a:fillRect/>
          </a:stretch>
        </p:blipFill>
        <p:spPr>
          <a:xfrm>
            <a:off x="685800" y="2971800"/>
            <a:ext cx="10744200" cy="1847850"/>
          </a:xfrm>
          <a:prstGeom prst="rect">
            <a:avLst/>
          </a:prstGeom>
          <a:noFill/>
          <a:ln w="9525">
            <a:noFill/>
          </a:ln>
        </p:spPr>
      </p:pic>
      <p:sp>
        <p:nvSpPr>
          <p:cNvPr id="12295" name="TextBox 1"/>
          <p:cNvSpPr txBox="1"/>
          <p:nvPr/>
        </p:nvSpPr>
        <p:spPr>
          <a:xfrm>
            <a:off x="2743200" y="4953000"/>
            <a:ext cx="7162800" cy="3698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1800" b="1" dirty="0">
                <a:latin typeface="Arial" panose="020B0604020202020204" pitchFamily="34" charset="0"/>
                <a:cs typeface="Arial" panose="020B0604020202020204" pitchFamily="34" charset="0"/>
              </a:rPr>
              <a:t>Sơ đồ sự lớn lên v</a:t>
            </a:r>
            <a:r>
              <a:rPr lang="vi-VN" altLang="en-US" sz="1800" b="1" dirty="0">
                <a:latin typeface="Arial" panose="020B0604020202020204" pitchFamily="34" charset="0"/>
                <a:ea typeface="Arial" panose="020B0604020202020204" pitchFamily="34" charset="0"/>
              </a:rPr>
              <a:t>à</a:t>
            </a:r>
            <a:r>
              <a:rPr lang="vi-VN" altLang="en-US" sz="1800" b="1" dirty="0">
                <a:latin typeface="Arial" panose="020B0604020202020204" pitchFamily="34" charset="0"/>
                <a:cs typeface="Arial" panose="020B0604020202020204" pitchFamily="34" charset="0"/>
              </a:rPr>
              <a:t> phân chia của tế b</a:t>
            </a:r>
            <a:r>
              <a:rPr lang="vi-VN" altLang="en-US" sz="1800" b="1" dirty="0">
                <a:latin typeface="Arial" panose="020B0604020202020204" pitchFamily="34" charset="0"/>
                <a:ea typeface="Arial" panose="020B0604020202020204" pitchFamily="34" charset="0"/>
              </a:rPr>
              <a:t>à</a:t>
            </a:r>
            <a:r>
              <a:rPr lang="vi-VN" altLang="en-US" sz="1800" b="1" dirty="0">
                <a:latin typeface="Arial" panose="020B0604020202020204" pitchFamily="34" charset="0"/>
                <a:cs typeface="Arial" panose="020B0604020202020204" pitchFamily="34" charset="0"/>
              </a:rPr>
              <a:t>o động vật</a:t>
            </a:r>
            <a:endParaRPr lang="en-US" altLang="en-US" sz="1800" b="1" dirty="0">
              <a:latin typeface="Arial" panose="020B0604020202020204" pitchFamily="34" charset="0"/>
              <a:ea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anim calcmode="lin" valueType="num">
                                      <p:cBhvr additive="base">
                                        <p:cTn id="11" dur="500" fill="hold"/>
                                        <p:tgtEl>
                                          <p:spTgt spid="12290"/>
                                        </p:tgtEl>
                                        <p:attrNameLst>
                                          <p:attrName>ppt_x</p:attrName>
                                        </p:attrNameLst>
                                      </p:cBhvr>
                                      <p:tavLst>
                                        <p:tav tm="0">
                                          <p:val>
                                            <p:strVal val="#ppt_x"/>
                                          </p:val>
                                        </p:tav>
                                        <p:tav tm="100000">
                                          <p:val>
                                            <p:strVal val="#ppt_x"/>
                                          </p:val>
                                        </p:tav>
                                      </p:tavLst>
                                    </p:anim>
                                    <p:anim calcmode="lin" valueType="num">
                                      <p:cBhvr additive="base">
                                        <p:cTn id="12" dur="500" fill="hold"/>
                                        <p:tgtEl>
                                          <p:spTgt spid="122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291"/>
                                        </p:tgtEl>
                                        <p:attrNameLst>
                                          <p:attrName>style.visibility</p:attrName>
                                        </p:attrNameLst>
                                      </p:cBhvr>
                                      <p:to>
                                        <p:strVal val="visible"/>
                                      </p:to>
                                    </p:set>
                                    <p:anim calcmode="lin" valueType="num">
                                      <p:cBhvr additive="base">
                                        <p:cTn id="15" dur="500" fill="hold"/>
                                        <p:tgtEl>
                                          <p:spTgt spid="12291"/>
                                        </p:tgtEl>
                                        <p:attrNameLst>
                                          <p:attrName>ppt_x</p:attrName>
                                        </p:attrNameLst>
                                      </p:cBhvr>
                                      <p:tavLst>
                                        <p:tav tm="0">
                                          <p:val>
                                            <p:strVal val="#ppt_x"/>
                                          </p:val>
                                        </p:tav>
                                        <p:tav tm="100000">
                                          <p:val>
                                            <p:strVal val="#ppt_x"/>
                                          </p:val>
                                        </p:tav>
                                      </p:tavLst>
                                    </p:anim>
                                    <p:anim calcmode="lin" valueType="num">
                                      <p:cBhvr additive="base">
                                        <p:cTn id="16" dur="500" fill="hold"/>
                                        <p:tgtEl>
                                          <p:spTgt spid="1229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294"/>
                                        </p:tgtEl>
                                        <p:attrNameLst>
                                          <p:attrName>style.visibility</p:attrName>
                                        </p:attrNameLst>
                                      </p:cBhvr>
                                      <p:to>
                                        <p:strVal val="visible"/>
                                      </p:to>
                                    </p:set>
                                    <p:anim calcmode="lin" valueType="num">
                                      <p:cBhvr additive="base">
                                        <p:cTn id="19" dur="500" fill="hold"/>
                                        <p:tgtEl>
                                          <p:spTgt spid="12294"/>
                                        </p:tgtEl>
                                        <p:attrNameLst>
                                          <p:attrName>ppt_x</p:attrName>
                                        </p:attrNameLst>
                                      </p:cBhvr>
                                      <p:tavLst>
                                        <p:tav tm="0">
                                          <p:val>
                                            <p:strVal val="#ppt_x"/>
                                          </p:val>
                                        </p:tav>
                                        <p:tav tm="100000">
                                          <p:val>
                                            <p:strVal val="#ppt_x"/>
                                          </p:val>
                                        </p:tav>
                                      </p:tavLst>
                                    </p:anim>
                                    <p:anim calcmode="lin" valueType="num">
                                      <p:cBhvr additive="base">
                                        <p:cTn id="20" dur="500" fill="hold"/>
                                        <p:tgtEl>
                                          <p:spTgt spid="1229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295"/>
                                        </p:tgtEl>
                                        <p:attrNameLst>
                                          <p:attrName>style.visibility</p:attrName>
                                        </p:attrNameLst>
                                      </p:cBhvr>
                                      <p:to>
                                        <p:strVal val="visible"/>
                                      </p:to>
                                    </p:set>
                                    <p:anim calcmode="lin" valueType="num">
                                      <p:cBhvr additive="base">
                                        <p:cTn id="23" dur="500" fill="hold"/>
                                        <p:tgtEl>
                                          <p:spTgt spid="12295"/>
                                        </p:tgtEl>
                                        <p:attrNameLst>
                                          <p:attrName>ppt_x</p:attrName>
                                        </p:attrNameLst>
                                      </p:cBhvr>
                                      <p:tavLst>
                                        <p:tav tm="0">
                                          <p:val>
                                            <p:strVal val="#ppt_x"/>
                                          </p:val>
                                        </p:tav>
                                        <p:tav tm="100000">
                                          <p:val>
                                            <p:strVal val="#ppt_x"/>
                                          </p:val>
                                        </p:tav>
                                      </p:tavLst>
                                    </p:anim>
                                    <p:anim calcmode="lin" valueType="num">
                                      <p:cBhvr additive="base">
                                        <p:cTn id="2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292"/>
                                        </p:tgtEl>
                                        <p:attrNameLst>
                                          <p:attrName>style.visibility</p:attrName>
                                        </p:attrNameLst>
                                      </p:cBhvr>
                                      <p:to>
                                        <p:strVal val="visible"/>
                                      </p:to>
                                    </p:set>
                                    <p:anim calcmode="lin" valueType="num">
                                      <p:cBhvr additive="base">
                                        <p:cTn id="29" dur="500" fill="hold"/>
                                        <p:tgtEl>
                                          <p:spTgt spid="12292"/>
                                        </p:tgtEl>
                                        <p:attrNameLst>
                                          <p:attrName>ppt_x</p:attrName>
                                        </p:attrNameLst>
                                      </p:cBhvr>
                                      <p:tavLst>
                                        <p:tav tm="0">
                                          <p:val>
                                            <p:strVal val="#ppt_x"/>
                                          </p:val>
                                        </p:tav>
                                        <p:tav tm="100000">
                                          <p:val>
                                            <p:strVal val="#ppt_x"/>
                                          </p:val>
                                        </p:tav>
                                      </p:tavLst>
                                    </p:anim>
                                    <p:anim calcmode="lin" valueType="num">
                                      <p:cBhvr additive="base">
                                        <p:cTn id="30"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bldLvl="0" animBg="1"/>
      <p:bldP spid="5" grpId="0" bldLvl="0" animBg="1"/>
      <p:bldP spid="1229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0"/>
          <p:cNvSpPr txBox="1"/>
          <p:nvPr/>
        </p:nvSpPr>
        <p:spPr>
          <a:xfrm>
            <a:off x="87479" y="45011"/>
            <a:ext cx="8930397" cy="707886"/>
          </a:xfrm>
          <a:prstGeom prst="rect">
            <a:avLst/>
          </a:prstGeom>
          <a:noFill/>
        </p:spPr>
        <p:txBody>
          <a:bodyPr wrap="square"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62000">
              <a:defRPr/>
            </a:pPr>
            <a:r>
              <a:rPr lang="en-US" altLang="zh-CN" sz="4000" dirty="0" smtClean="0">
                <a:solidFill>
                  <a:srgbClr val="FF0000"/>
                </a:solidFill>
                <a:latin typeface="Arial" panose="020B0604020202020204" pitchFamily="34" charset="0"/>
                <a:cs typeface="Arial" panose="020B0604020202020204" pitchFamily="34" charset="0"/>
              </a:rPr>
              <a:t>II. </a:t>
            </a:r>
            <a:r>
              <a:rPr lang="en-US" altLang="zh-CN" sz="4000" dirty="0" err="1" smtClean="0">
                <a:solidFill>
                  <a:srgbClr val="FF0000"/>
                </a:solidFill>
                <a:latin typeface="Arial" panose="020B0604020202020204" pitchFamily="34" charset="0"/>
                <a:cs typeface="Arial" panose="020B0604020202020204" pitchFamily="34" charset="0"/>
              </a:rPr>
              <a:t>Sự</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lớn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lên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và</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sinh</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sản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của</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tế</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bào</a:t>
            </a:r>
            <a:endParaRPr lang="zh-CN" altLang="en-US" sz="4000"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21202" t="35022" r="40266" b="45314"/>
          <a:stretch>
            <a:fillRect/>
          </a:stretch>
        </p:blipFill>
        <p:spPr>
          <a:xfrm>
            <a:off x="209550" y="3589020"/>
            <a:ext cx="7981950" cy="2290445"/>
          </a:xfrm>
          <a:prstGeom prst="rect">
            <a:avLst/>
          </a:prstGeom>
        </p:spPr>
      </p:pic>
      <p:sp>
        <p:nvSpPr>
          <p:cNvPr id="5" name="Text Box 4"/>
          <p:cNvSpPr txBox="1"/>
          <p:nvPr/>
        </p:nvSpPr>
        <p:spPr>
          <a:xfrm>
            <a:off x="8792845" y="1596390"/>
            <a:ext cx="2462530" cy="4831080"/>
          </a:xfrm>
          <a:prstGeom prst="rect">
            <a:avLst/>
          </a:prstGeom>
          <a:noFill/>
        </p:spPr>
        <p:txBody>
          <a:bodyPr wrap="square" rtlCol="0">
            <a:spAutoFit/>
          </a:bodyPr>
          <a:lstStyle/>
          <a:p>
            <a:r>
              <a:rPr lang="en-US" sz="2800" b="1" i="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Dấu hiệu cho thấỵ sự lớn lên của tế bào là Tế bào tăng lên về kích thước các thành phần tế bào (màng tế bào, chất tế bào, nhân tế bào).</a:t>
            </a:r>
          </a:p>
        </p:txBody>
      </p:sp>
      <p:sp>
        <p:nvSpPr>
          <p:cNvPr id="7" name="Text Box 6"/>
          <p:cNvSpPr txBox="1"/>
          <p:nvPr/>
        </p:nvSpPr>
        <p:spPr>
          <a:xfrm>
            <a:off x="1037590" y="843280"/>
            <a:ext cx="4498340" cy="2061210"/>
          </a:xfrm>
          <a:prstGeom prst="rect">
            <a:avLst/>
          </a:prstGeom>
          <a:noFill/>
        </p:spPr>
        <p:txBody>
          <a:bodyPr wrap="square" rtlCol="0">
            <a:spAutoFit/>
          </a:bodyPr>
          <a:lstStyle/>
          <a:p>
            <a:r>
              <a:rPr lang="en-US" sz="3200" b="1">
                <a:solidFill>
                  <a:schemeClr val="accent1"/>
                </a:solidFill>
                <a:latin typeface="Times New Roman" panose="02020603050405020304" pitchFamily="18" charset="0"/>
                <a:cs typeface="Times New Roman" panose="02020603050405020304" pitchFamily="18" charset="0"/>
              </a:rPr>
              <a:t>Câu 11: Quan sát hình 17.6a, 17.6b, cho biết dấu hiệu nào cho thấỵ sự lớn lên của tế bào?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596" t="18211" r="21848" b="55711"/>
          <a:stretch>
            <a:fillRect/>
          </a:stretch>
        </p:blipFill>
        <p:spPr>
          <a:xfrm>
            <a:off x="782955" y="3825875"/>
            <a:ext cx="7847330" cy="1998980"/>
          </a:xfrm>
          <a:prstGeom prst="rect">
            <a:avLst/>
          </a:prstGeom>
        </p:spPr>
      </p:pic>
      <p:sp>
        <p:nvSpPr>
          <p:cNvPr id="7" name="文本框 30"/>
          <p:cNvSpPr txBox="1"/>
          <p:nvPr/>
        </p:nvSpPr>
        <p:spPr>
          <a:xfrm>
            <a:off x="87479" y="45011"/>
            <a:ext cx="8930397" cy="707886"/>
          </a:xfrm>
          <a:prstGeom prst="rect">
            <a:avLst/>
          </a:prstGeom>
          <a:noFill/>
        </p:spPr>
        <p:txBody>
          <a:bodyPr wrap="square"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62000">
              <a:defRPr/>
            </a:pPr>
            <a:r>
              <a:rPr lang="en-US" altLang="zh-CN" sz="4000" dirty="0" smtClean="0">
                <a:solidFill>
                  <a:srgbClr val="FF0000"/>
                </a:solidFill>
                <a:latin typeface="Arial" panose="020B0604020202020204" pitchFamily="34" charset="0"/>
                <a:cs typeface="Arial" panose="020B0604020202020204" pitchFamily="34" charset="0"/>
              </a:rPr>
              <a:t>II. </a:t>
            </a:r>
            <a:r>
              <a:rPr lang="en-US" altLang="zh-CN" sz="4000" dirty="0" err="1" smtClean="0">
                <a:solidFill>
                  <a:srgbClr val="FF0000"/>
                </a:solidFill>
                <a:latin typeface="Arial" panose="020B0604020202020204" pitchFamily="34" charset="0"/>
                <a:cs typeface="Arial" panose="020B0604020202020204" pitchFamily="34" charset="0"/>
              </a:rPr>
              <a:t>Sự</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lớn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lên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và</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sinh</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sản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của</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tế</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bào</a:t>
            </a:r>
            <a:endParaRPr lang="zh-CN" altLang="en-US" sz="4000" dirty="0">
              <a:solidFill>
                <a:srgbClr val="FF0000"/>
              </a:solidFill>
              <a:latin typeface="Arial" panose="020B0604020202020204" pitchFamily="34" charset="0"/>
              <a:cs typeface="Arial" panose="020B0604020202020204" pitchFamily="34" charset="0"/>
            </a:endParaRPr>
          </a:p>
        </p:txBody>
      </p:sp>
      <p:sp>
        <p:nvSpPr>
          <p:cNvPr id="2" name="Text Box 1"/>
          <p:cNvSpPr txBox="1"/>
          <p:nvPr/>
        </p:nvSpPr>
        <p:spPr>
          <a:xfrm>
            <a:off x="8375015" y="1290955"/>
            <a:ext cx="3307715" cy="4399915"/>
          </a:xfrm>
          <a:prstGeom prst="rect">
            <a:avLst/>
          </a:prstGeom>
          <a:noFill/>
        </p:spPr>
        <p:txBody>
          <a:bodyPr wrap="square" rtlCol="0">
            <a:spAutoFit/>
          </a:bodyPr>
          <a:lstStyle/>
          <a:p>
            <a:r>
              <a:rPr lang="en-US" sz="2800" b="1" i="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Nhân tế bào và chất tế bào phân chia, ở tế bào thực vật hình thành vách ngăn tạo hai tế bào mới không tách rời nhau. Ở tế bào động vật, hình thành eo thắt tạo thành hai tế bào mới tách rời nhau.</a:t>
            </a:r>
          </a:p>
        </p:txBody>
      </p:sp>
      <p:sp>
        <p:nvSpPr>
          <p:cNvPr id="5" name="Text Box 4"/>
          <p:cNvSpPr txBox="1"/>
          <p:nvPr/>
        </p:nvSpPr>
        <p:spPr>
          <a:xfrm>
            <a:off x="1037590" y="843280"/>
            <a:ext cx="4498340" cy="2061210"/>
          </a:xfrm>
          <a:prstGeom prst="rect">
            <a:avLst/>
          </a:prstGeom>
          <a:noFill/>
        </p:spPr>
        <p:txBody>
          <a:bodyPr wrap="square" rtlCol="0">
            <a:spAutoFit/>
          </a:bodyPr>
          <a:lstStyle/>
          <a:p>
            <a:r>
              <a:rPr lang="en-US" sz="3200" b="1">
                <a:solidFill>
                  <a:schemeClr val="accent1"/>
                </a:solidFill>
                <a:latin typeface="Times New Roman" panose="02020603050405020304" pitchFamily="18" charset="0"/>
                <a:cs typeface="Times New Roman" panose="02020603050405020304" pitchFamily="18" charset="0"/>
              </a:rPr>
              <a:t>Câu 12: Quan sát hình 17.7a, 17.7b, cho biết dấu hiệu nào cho thấy sự sinh sản  của tế bào?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0839" t="43382" r="42036" b="17349"/>
          <a:stretch>
            <a:fillRect/>
          </a:stretch>
        </p:blipFill>
        <p:spPr>
          <a:xfrm>
            <a:off x="7418070" y="753110"/>
            <a:ext cx="4563745" cy="5149215"/>
          </a:xfrm>
          <a:prstGeom prst="rect">
            <a:avLst/>
          </a:prstGeom>
        </p:spPr>
      </p:pic>
      <p:sp>
        <p:nvSpPr>
          <p:cNvPr id="4" name="文本框 30"/>
          <p:cNvSpPr txBox="1"/>
          <p:nvPr/>
        </p:nvSpPr>
        <p:spPr>
          <a:xfrm>
            <a:off x="87479" y="45011"/>
            <a:ext cx="8930397" cy="707886"/>
          </a:xfrm>
          <a:prstGeom prst="rect">
            <a:avLst/>
          </a:prstGeom>
          <a:noFill/>
        </p:spPr>
        <p:txBody>
          <a:bodyPr wrap="square"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62000">
              <a:defRPr/>
            </a:pPr>
            <a:r>
              <a:rPr lang="en-US" altLang="zh-CN" sz="4000" dirty="0" smtClean="0">
                <a:solidFill>
                  <a:srgbClr val="FF0000"/>
                </a:solidFill>
                <a:latin typeface="Arial" panose="020B0604020202020204" pitchFamily="34" charset="0"/>
                <a:cs typeface="Arial" panose="020B0604020202020204" pitchFamily="34" charset="0"/>
              </a:rPr>
              <a:t>II. </a:t>
            </a:r>
            <a:r>
              <a:rPr lang="en-US" altLang="zh-CN" sz="4000" dirty="0" err="1" smtClean="0">
                <a:solidFill>
                  <a:srgbClr val="FF0000"/>
                </a:solidFill>
                <a:latin typeface="Arial" panose="020B0604020202020204" pitchFamily="34" charset="0"/>
                <a:cs typeface="Arial" panose="020B0604020202020204" pitchFamily="34" charset="0"/>
              </a:rPr>
              <a:t>Sự</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lớn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lên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và</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sinh</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sản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của</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tế</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bào</a:t>
            </a:r>
            <a:endParaRPr lang="zh-CN" altLang="en-US" sz="4000" dirty="0">
              <a:solidFill>
                <a:srgbClr val="FF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69" y="920948"/>
            <a:ext cx="610106" cy="978209"/>
          </a:xfrm>
          <a:prstGeom prst="rect">
            <a:avLst/>
          </a:prstGeom>
        </p:spPr>
      </p:pic>
      <p:sp>
        <p:nvSpPr>
          <p:cNvPr id="2" name="Text Box 1"/>
          <p:cNvSpPr txBox="1"/>
          <p:nvPr/>
        </p:nvSpPr>
        <p:spPr>
          <a:xfrm>
            <a:off x="968375" y="753110"/>
            <a:ext cx="4996815" cy="1753235"/>
          </a:xfrm>
          <a:prstGeom prst="rect">
            <a:avLst/>
          </a:prstGeom>
          <a:noFill/>
        </p:spPr>
        <p:txBody>
          <a:bodyPr wrap="square" rtlCol="0">
            <a:spAutoFit/>
          </a:bodyPr>
          <a:lstStyle/>
          <a:p>
            <a:pPr marL="0" lvl="0" indent="0">
              <a:spcBef>
                <a:spcPct val="0"/>
              </a:spcBef>
              <a:buFontTx/>
              <a:buNone/>
            </a:pPr>
            <a:r>
              <a:rPr lang="vi-VN" altLang="en-US" b="1" i="1" dirty="0">
                <a:latin typeface="Times New Roman" panose="02020603050405020304" pitchFamily="18" charset="0"/>
                <a:cs typeface="Calibri" panose="020F0502020204030204" pitchFamily="34" charset="0"/>
                <a:sym typeface="+mn-ea"/>
              </a:rPr>
              <a:t>-</a:t>
            </a:r>
            <a:r>
              <a:rPr lang="en-US" altLang="vi-VN" b="1" i="1" dirty="0">
                <a:latin typeface="Times New Roman" panose="02020603050405020304" pitchFamily="18" charset="0"/>
                <a:cs typeface="Calibri" panose="020F0502020204030204" pitchFamily="34" charset="0"/>
                <a:sym typeface="+mn-ea"/>
              </a:rPr>
              <a:t>Câu 13:</a:t>
            </a:r>
            <a:r>
              <a:rPr lang="vi-VN" altLang="en-US" b="1" i="1" dirty="0">
                <a:latin typeface="Times New Roman" panose="02020603050405020304" pitchFamily="18" charset="0"/>
                <a:cs typeface="Calibri" panose="020F0502020204030204" pitchFamily="34" charset="0"/>
                <a:sym typeface="+mn-ea"/>
              </a:rPr>
              <a:t> Quan sát hình 17.8. Hãy tính số tế b</a:t>
            </a:r>
            <a:r>
              <a:rPr lang="vi-VN" altLang="en-US" b="1" i="1" dirty="0">
                <a:latin typeface="Times New Roman" panose="02020603050405020304" pitchFamily="18" charset="0"/>
                <a:ea typeface="Calibri" panose="020F0502020204030204" pitchFamily="34" charset="0"/>
                <a:sym typeface="+mn-ea"/>
              </a:rPr>
              <a:t>à</a:t>
            </a:r>
            <a:r>
              <a:rPr lang="vi-VN" altLang="en-US" b="1" i="1" dirty="0">
                <a:latin typeface="Times New Roman" panose="02020603050405020304" pitchFamily="18" charset="0"/>
                <a:cs typeface="Calibri" panose="020F0502020204030204" pitchFamily="34" charset="0"/>
                <a:sym typeface="+mn-ea"/>
              </a:rPr>
              <a:t>o con được tạo ra ở lần phân chia thứ 1,2,3 của tế b</a:t>
            </a:r>
            <a:r>
              <a:rPr lang="vi-VN" altLang="en-US" b="1" i="1" dirty="0">
                <a:latin typeface="Times New Roman" panose="02020603050405020304" pitchFamily="18" charset="0"/>
                <a:ea typeface="Calibri" panose="020F0502020204030204" pitchFamily="34" charset="0"/>
                <a:sym typeface="+mn-ea"/>
              </a:rPr>
              <a:t>à</a:t>
            </a:r>
            <a:r>
              <a:rPr lang="vi-VN" altLang="en-US" b="1" i="1" dirty="0">
                <a:latin typeface="Times New Roman" panose="02020603050405020304" pitchFamily="18" charset="0"/>
                <a:cs typeface="Calibri" panose="020F0502020204030204" pitchFamily="34" charset="0"/>
                <a:sym typeface="+mn-ea"/>
              </a:rPr>
              <a:t>o? </a:t>
            </a:r>
            <a:endParaRPr lang="vi-VN" altLang="en-US" b="1" i="1" dirty="0">
              <a:latin typeface="Times New Roman" panose="02020603050405020304" pitchFamily="18" charset="0"/>
              <a:cs typeface="Calibri" panose="020F0502020204030204" pitchFamily="34" charset="0"/>
            </a:endParaRPr>
          </a:p>
          <a:p>
            <a:pPr marL="0" lvl="0" indent="0">
              <a:spcBef>
                <a:spcPct val="0"/>
              </a:spcBef>
              <a:buFontTx/>
              <a:buNone/>
            </a:pPr>
            <a:r>
              <a:rPr lang="vi-VN" altLang="en-US" b="1" i="1" dirty="0">
                <a:latin typeface="Times New Roman" panose="02020603050405020304" pitchFamily="18" charset="0"/>
                <a:cs typeface="Calibri" panose="020F0502020204030204" pitchFamily="34" charset="0"/>
                <a:sym typeface="+mn-ea"/>
              </a:rPr>
              <a:t> - Từ đó xây dựng công thức số tế b</a:t>
            </a:r>
            <a:r>
              <a:rPr lang="vi-VN" altLang="en-US" b="1" i="1" dirty="0">
                <a:latin typeface="Times New Roman" panose="02020603050405020304" pitchFamily="18" charset="0"/>
                <a:ea typeface="Calibri" panose="020F0502020204030204" pitchFamily="34" charset="0"/>
                <a:sym typeface="+mn-ea"/>
              </a:rPr>
              <a:t>à</a:t>
            </a:r>
            <a:r>
              <a:rPr lang="vi-VN" altLang="en-US" b="1" i="1" dirty="0">
                <a:latin typeface="Times New Roman" panose="02020603050405020304" pitchFamily="18" charset="0"/>
                <a:cs typeface="Calibri" panose="020F0502020204030204" pitchFamily="34" charset="0"/>
                <a:sym typeface="+mn-ea"/>
              </a:rPr>
              <a:t>o con được tạo ra ở lần phân chia thứ n </a:t>
            </a:r>
            <a:endParaRPr lang="en-US" altLang="en-US" b="1" i="1" dirty="0">
              <a:latin typeface="Times New Roman" panose="02020603050405020304" pitchFamily="18" charset="0"/>
              <a:cs typeface="Calibri" panose="020F0502020204030204" pitchFamily="34" charset="0"/>
            </a:endParaRPr>
          </a:p>
          <a:p>
            <a:pPr marL="0" lvl="0" indent="0" algn="ctr">
              <a:spcBef>
                <a:spcPct val="0"/>
              </a:spcBef>
              <a:buFontTx/>
              <a:buNone/>
            </a:pPr>
            <a:r>
              <a:rPr lang="vi-VN" altLang="en-US" b="1" i="1" dirty="0">
                <a:latin typeface="Times New Roman" panose="02020603050405020304" pitchFamily="18" charset="0"/>
                <a:cs typeface="Calibri" panose="020F0502020204030204" pitchFamily="34" charset="0"/>
                <a:sym typeface="+mn-ea"/>
              </a:rPr>
              <a:t>( Từ 1 tế b</a:t>
            </a:r>
            <a:r>
              <a:rPr lang="vi-VN" altLang="en-US" b="1" i="1" dirty="0">
                <a:latin typeface="Times New Roman" panose="02020603050405020304" pitchFamily="18" charset="0"/>
                <a:ea typeface="Calibri" panose="020F0502020204030204" pitchFamily="34" charset="0"/>
                <a:sym typeface="+mn-ea"/>
              </a:rPr>
              <a:t>à</a:t>
            </a:r>
            <a:r>
              <a:rPr lang="vi-VN" altLang="en-US" b="1" i="1" dirty="0">
                <a:latin typeface="Times New Roman" panose="02020603050405020304" pitchFamily="18" charset="0"/>
                <a:cs typeface="Calibri" panose="020F0502020204030204" pitchFamily="34" charset="0"/>
                <a:sym typeface="+mn-ea"/>
              </a:rPr>
              <a:t>o mẹ ban đầu)?</a:t>
            </a:r>
            <a:endParaRPr lang="en-US"/>
          </a:p>
        </p:txBody>
      </p:sp>
      <p:sp>
        <p:nvSpPr>
          <p:cNvPr id="8" name="Text Box 7"/>
          <p:cNvSpPr txBox="1"/>
          <p:nvPr/>
        </p:nvSpPr>
        <p:spPr>
          <a:xfrm>
            <a:off x="281940" y="2458085"/>
            <a:ext cx="6370320" cy="4216539"/>
          </a:xfrm>
          <a:prstGeom prst="rect">
            <a:avLst/>
          </a:prstGeom>
          <a:noFill/>
        </p:spPr>
        <p:txBody>
          <a:bodyPr wrap="square" rtlCol="0">
            <a:spAutoFit/>
          </a:bodyPr>
          <a:lstStyle/>
          <a:p>
            <a:r>
              <a:rPr lang="en-US" sz="2400">
                <a:solidFill>
                  <a:srgbClr val="FF0000"/>
                </a:solidFill>
              </a:rPr>
              <a:t>-</a:t>
            </a:r>
            <a:r>
              <a:rPr lang="en-US" sz="2400" i="1">
                <a:solidFill>
                  <a:srgbClr val="FF0000"/>
                </a:solidFill>
              </a:rPr>
              <a:t>số tế bào con được tạo ra ở lần sinh sản thứ n.</a:t>
            </a:r>
            <a:endParaRPr lang="en-US" sz="2400">
              <a:solidFill>
                <a:srgbClr val="FF0000"/>
              </a:solidFill>
            </a:endParaRPr>
          </a:p>
          <a:p>
            <a:r>
              <a:rPr lang="en-US" sz="2400" i="1">
                <a:solidFill>
                  <a:srgbClr val="FF0000"/>
                </a:solidFill>
              </a:rPr>
              <a:t>-Số tế bào con tạo ra ở lần phân chia thứ 1:2</a:t>
            </a:r>
            <a:r>
              <a:rPr lang="en-US" sz="2400" i="1" baseline="30000">
                <a:solidFill>
                  <a:srgbClr val="FF0000"/>
                </a:solidFill>
              </a:rPr>
              <a:t>1</a:t>
            </a:r>
            <a:r>
              <a:rPr lang="en-US" sz="2400" i="1">
                <a:solidFill>
                  <a:srgbClr val="FF0000"/>
                </a:solidFill>
              </a:rPr>
              <a:t> tế bào.</a:t>
            </a:r>
            <a:endParaRPr lang="en-US" sz="2400">
              <a:solidFill>
                <a:srgbClr val="FF0000"/>
              </a:solidFill>
            </a:endParaRPr>
          </a:p>
          <a:p>
            <a:r>
              <a:rPr lang="en-US" sz="2400" i="1">
                <a:solidFill>
                  <a:srgbClr val="FF0000"/>
                </a:solidFill>
              </a:rPr>
              <a:t>-Số tế bào con tạo ra ở lần phân chia thứ II: 2</a:t>
            </a:r>
            <a:r>
              <a:rPr lang="en-US" sz="2400" i="1" baseline="30000">
                <a:solidFill>
                  <a:srgbClr val="FF0000"/>
                </a:solidFill>
              </a:rPr>
              <a:t>2</a:t>
            </a:r>
            <a:r>
              <a:rPr lang="en-US" sz="2400" i="1">
                <a:solidFill>
                  <a:srgbClr val="FF0000"/>
                </a:solidFill>
              </a:rPr>
              <a:t> tế bào.</a:t>
            </a:r>
            <a:endParaRPr lang="en-US" sz="2400">
              <a:solidFill>
                <a:srgbClr val="FF0000"/>
              </a:solidFill>
            </a:endParaRPr>
          </a:p>
          <a:p>
            <a:r>
              <a:rPr lang="en-US" sz="2400" i="1">
                <a:solidFill>
                  <a:srgbClr val="FF0000"/>
                </a:solidFill>
              </a:rPr>
              <a:t>-Số tế bào con tạo ra ở lần phân chia thứ III: 2</a:t>
            </a:r>
            <a:r>
              <a:rPr lang="en-US" sz="2400" i="1" baseline="30000">
                <a:solidFill>
                  <a:srgbClr val="FF0000"/>
                </a:solidFill>
              </a:rPr>
              <a:t>3</a:t>
            </a:r>
            <a:r>
              <a:rPr lang="en-US" sz="2400" i="1">
                <a:solidFill>
                  <a:srgbClr val="FF0000"/>
                </a:solidFill>
              </a:rPr>
              <a:t> tế bào.</a:t>
            </a:r>
            <a:endParaRPr lang="en-US" sz="2400">
              <a:solidFill>
                <a:srgbClr val="FF0000"/>
              </a:solidFill>
            </a:endParaRPr>
          </a:p>
          <a:p>
            <a:r>
              <a:rPr lang="en-US" sz="2400" i="1">
                <a:solidFill>
                  <a:srgbClr val="FF0000"/>
                </a:solidFill>
              </a:rPr>
              <a:t>=&gt; Số tế bào con tạo ra ở lần phân chia thứ n: 2</a:t>
            </a:r>
            <a:r>
              <a:rPr lang="en-US" sz="2400" i="1" baseline="30000">
                <a:solidFill>
                  <a:srgbClr val="FF0000"/>
                </a:solidFill>
              </a:rPr>
              <a:t>4</a:t>
            </a:r>
            <a:r>
              <a:rPr lang="en-US" sz="2400" i="1">
                <a:solidFill>
                  <a:srgbClr val="FF0000"/>
                </a:solidFill>
              </a:rPr>
              <a:t> tế bào.</a:t>
            </a:r>
            <a:endParaRPr lang="en-US" sz="2400">
              <a:solidFill>
                <a:srgbClr val="FF0000"/>
              </a:solidFill>
            </a:endParaRPr>
          </a:p>
          <a:p>
            <a:r>
              <a:rPr lang="en-US" sz="2400">
                <a:solidFill>
                  <a:srgbClr val="FF0000"/>
                </a:solidFill>
              </a:rPr>
              <a:t> </a:t>
            </a:r>
          </a:p>
          <a:p>
            <a:endParaRPr lang="en-US" sz="2800" i="1">
              <a:gradFill>
                <a:gsLst>
                  <a:gs pos="0">
                    <a:srgbClr val="7B32B2"/>
                  </a:gs>
                  <a:gs pos="100000">
                    <a:srgbClr val="401A5D"/>
                  </a:gs>
                </a:gsLst>
                <a:lin scaled="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0"/>
          <p:cNvSpPr txBox="1"/>
          <p:nvPr/>
        </p:nvSpPr>
        <p:spPr>
          <a:xfrm>
            <a:off x="87479" y="45011"/>
            <a:ext cx="8930397" cy="707886"/>
          </a:xfrm>
          <a:prstGeom prst="rect">
            <a:avLst/>
          </a:prstGeom>
          <a:noFill/>
        </p:spPr>
        <p:txBody>
          <a:bodyPr wrap="square"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62000">
              <a:defRPr/>
            </a:pPr>
            <a:r>
              <a:rPr lang="en-US" altLang="zh-CN" sz="4000" dirty="0" smtClean="0">
                <a:solidFill>
                  <a:srgbClr val="FF0000"/>
                </a:solidFill>
                <a:latin typeface="Arial" panose="020B0604020202020204" pitchFamily="34" charset="0"/>
                <a:cs typeface="Arial" panose="020B0604020202020204" pitchFamily="34" charset="0"/>
              </a:rPr>
              <a:t>II. </a:t>
            </a:r>
            <a:r>
              <a:rPr lang="en-US" altLang="zh-CN" sz="4000" dirty="0" err="1" smtClean="0">
                <a:solidFill>
                  <a:srgbClr val="FF0000"/>
                </a:solidFill>
                <a:latin typeface="Arial" panose="020B0604020202020204" pitchFamily="34" charset="0"/>
                <a:cs typeface="Arial" panose="020B0604020202020204" pitchFamily="34" charset="0"/>
              </a:rPr>
              <a:t>Sự</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lớn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lên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và</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sinh</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sản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của</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tế</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bào</a:t>
            </a:r>
            <a:endParaRPr lang="zh-CN" altLang="en-US" sz="4000"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21596" t="25000" r="40922" b="34896"/>
          <a:stretch>
            <a:fillRect/>
          </a:stretch>
        </p:blipFill>
        <p:spPr>
          <a:xfrm>
            <a:off x="2210435" y="1832451"/>
            <a:ext cx="8229600" cy="4950619"/>
          </a:xfrm>
          <a:prstGeom prst="rect">
            <a:avLst/>
          </a:prstGeom>
        </p:spPr>
      </p:pic>
      <p:sp>
        <p:nvSpPr>
          <p:cNvPr id="4" name="TextBox 3"/>
          <p:cNvSpPr txBox="1"/>
          <p:nvPr/>
        </p:nvSpPr>
        <p:spPr>
          <a:xfrm>
            <a:off x="1097133" y="752897"/>
            <a:ext cx="10456254" cy="1014730"/>
          </a:xfrm>
          <a:prstGeom prst="rect">
            <a:avLst/>
          </a:prstGeom>
          <a:noFill/>
        </p:spPr>
        <p:txBody>
          <a:bodyPr wrap="square" rtlCol="0">
            <a:spAutoFit/>
          </a:bodyPr>
          <a:lstStyle/>
          <a:p>
            <a:pPr algn="just">
              <a:lnSpc>
                <a:spcPct val="100000"/>
              </a:lnSpc>
            </a:pPr>
            <a:r>
              <a:rPr lang="en-US" sz="3000" dirty="0" err="1" smtClean="0">
                <a:latin typeface="Times New Roman" panose="02020603050405020304" pitchFamily="18" charset="0"/>
                <a:cs typeface="Times New Roman" panose="02020603050405020304" pitchFamily="18" charset="0"/>
              </a:rPr>
              <a:t>Câu 14:Em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bé</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sinh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ra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nặng</a:t>
            </a:r>
            <a:r>
              <a:rPr lang="en-US" sz="3000" dirty="0" smtClean="0">
                <a:latin typeface="Times New Roman" panose="02020603050405020304" pitchFamily="18" charset="0"/>
                <a:cs typeface="Times New Roman" panose="02020603050405020304" pitchFamily="18" charset="0"/>
              </a:rPr>
              <a:t> 3kg, </a:t>
            </a:r>
            <a:r>
              <a:rPr lang="en-US" sz="3000" dirty="0" err="1" smtClean="0">
                <a:latin typeface="Times New Roman" panose="02020603050405020304" pitchFamily="18" charset="0"/>
                <a:cs typeface="Times New Roman" panose="02020603050405020304" pitchFamily="18" charset="0"/>
              </a:rPr>
              <a:t>khi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trưởng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thành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nặng</a:t>
            </a:r>
            <a:r>
              <a:rPr lang="en-US" sz="3000" dirty="0" smtClean="0">
                <a:latin typeface="Times New Roman" panose="02020603050405020304" pitchFamily="18" charset="0"/>
                <a:cs typeface="Times New Roman" panose="02020603050405020304" pitchFamily="18" charset="0"/>
              </a:rPr>
              <a:t> 50kg. Theo </a:t>
            </a:r>
            <a:r>
              <a:rPr lang="en-US" sz="3000" dirty="0" err="1" smtClean="0">
                <a:latin typeface="Times New Roman" panose="02020603050405020304" pitchFamily="18" charset="0"/>
                <a:cs typeface="Times New Roman" panose="02020603050405020304" pitchFamily="18" charset="0"/>
              </a:rPr>
              <a:t>em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thay</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đổi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này</a:t>
            </a:r>
            <a:r>
              <a:rPr lang="en-US" sz="3000" dirty="0" smtClean="0">
                <a:latin typeface="Times New Roman" panose="02020603050405020304" pitchFamily="18" charset="0"/>
                <a:cs typeface="Times New Roman" panose="02020603050405020304" pitchFamily="18" charset="0"/>
              </a:rPr>
              <a:t> do </a:t>
            </a:r>
            <a:r>
              <a:rPr lang="en-US" sz="3000" dirty="0" err="1" smtClean="0">
                <a:latin typeface="Times New Roman" panose="02020603050405020304" pitchFamily="18" charset="0"/>
                <a:cs typeface="Times New Roman" panose="02020603050405020304" pitchFamily="18" charset="0"/>
              </a:rPr>
              <a:t>đâu</a:t>
            </a:r>
            <a:r>
              <a:rPr lang="en-US" sz="3000" dirty="0" smtClean="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445" y="753110"/>
            <a:ext cx="610235" cy="764540"/>
          </a:xfrm>
          <a:prstGeom prst="rect">
            <a:avLst/>
          </a:prstGeom>
        </p:spPr>
      </p:pic>
      <p:sp>
        <p:nvSpPr>
          <p:cNvPr id="6" name="Text Box 5"/>
          <p:cNvSpPr txBox="1"/>
          <p:nvPr/>
        </p:nvSpPr>
        <p:spPr>
          <a:xfrm>
            <a:off x="549275" y="2013585"/>
            <a:ext cx="4110990" cy="1814830"/>
          </a:xfrm>
          <a:prstGeom prst="rect">
            <a:avLst/>
          </a:prstGeom>
          <a:noFill/>
        </p:spPr>
        <p:txBody>
          <a:bodyPr wrap="square" rtlCol="0">
            <a:spAutoFit/>
          </a:bodyPr>
          <a:lstStyle/>
          <a:p>
            <a:r>
              <a:rPr lang="en-US" sz="2800" b="1" i="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.Sự tăng lên về khối lượng và kích thước cơ thể là do sự lớn lên và phân chia của tế bào.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0"/>
          <p:cNvSpPr txBox="1"/>
          <p:nvPr/>
        </p:nvSpPr>
        <p:spPr>
          <a:xfrm>
            <a:off x="87479" y="45011"/>
            <a:ext cx="8930397" cy="707886"/>
          </a:xfrm>
          <a:prstGeom prst="rect">
            <a:avLst/>
          </a:prstGeom>
          <a:noFill/>
        </p:spPr>
        <p:txBody>
          <a:bodyPr wrap="square" rtlCol="0">
            <a:spAutoFit/>
          </a:bodyPr>
          <a:lstStyle>
            <a:defPPr>
              <a:defRPr lang="zh-CN"/>
            </a:defPPr>
            <a:lvl1pPr>
              <a:defRPr sz="6000" b="1" i="1">
                <a:solidFill>
                  <a:schemeClr val="bg1"/>
                </a:solidFill>
                <a:latin typeface="Meiryo UI" panose="020B0604030504040204" pitchFamily="34" charset="-128"/>
                <a:ea typeface="Meiryo UI" panose="020B0604030504040204" pitchFamily="34" charset="-128"/>
                <a:cs typeface="Meiryo UI" panose="020B0604030504040204" pitchFamily="34" charset="-128"/>
              </a:defRPr>
            </a:lvl1pPr>
          </a:lstStyle>
          <a:p>
            <a:pPr defTabSz="762000">
              <a:defRPr/>
            </a:pPr>
            <a:r>
              <a:rPr lang="en-US" altLang="zh-CN" sz="4000" dirty="0" smtClean="0">
                <a:solidFill>
                  <a:srgbClr val="FF0000"/>
                </a:solidFill>
                <a:latin typeface="Arial" panose="020B0604020202020204" pitchFamily="34" charset="0"/>
                <a:cs typeface="Arial" panose="020B0604020202020204" pitchFamily="34" charset="0"/>
              </a:rPr>
              <a:t>II. </a:t>
            </a:r>
            <a:r>
              <a:rPr lang="en-US" altLang="zh-CN" sz="4000" dirty="0" err="1" smtClean="0">
                <a:solidFill>
                  <a:srgbClr val="FF0000"/>
                </a:solidFill>
                <a:latin typeface="Arial" panose="020B0604020202020204" pitchFamily="34" charset="0"/>
                <a:cs typeface="Arial" panose="020B0604020202020204" pitchFamily="34" charset="0"/>
              </a:rPr>
              <a:t>Sự</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lớn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lên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và</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sinh</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sản</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của</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tế</a:t>
            </a:r>
            <a:r>
              <a:rPr lang="en-US" altLang="zh-CN" sz="4000" dirty="0" smtClean="0">
                <a:solidFill>
                  <a:srgbClr val="FF0000"/>
                </a:solidFill>
                <a:latin typeface="Arial" panose="020B0604020202020204" pitchFamily="34" charset="0"/>
                <a:cs typeface="Arial" panose="020B0604020202020204" pitchFamily="34" charset="0"/>
              </a:rPr>
              <a:t> </a:t>
            </a:r>
            <a:r>
              <a:rPr lang="en-US" altLang="zh-CN" sz="4000" dirty="0" err="1" smtClean="0">
                <a:solidFill>
                  <a:srgbClr val="FF0000"/>
                </a:solidFill>
                <a:latin typeface="Arial" panose="020B0604020202020204" pitchFamily="34" charset="0"/>
                <a:cs typeface="Arial" panose="020B0604020202020204" pitchFamily="34" charset="0"/>
              </a:rPr>
              <a:t>bào</a:t>
            </a:r>
            <a:endParaRPr lang="zh-CN" altLang="en-US" sz="4000"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505450" y="2171700"/>
            <a:ext cx="6096000" cy="4419600"/>
          </a:xfrm>
          <a:prstGeom prst="rect">
            <a:avLst/>
          </a:prstGeom>
        </p:spPr>
      </p:pic>
      <p:sp>
        <p:nvSpPr>
          <p:cNvPr id="4" name="TextBox 3"/>
          <p:cNvSpPr txBox="1"/>
          <p:nvPr/>
        </p:nvSpPr>
        <p:spPr>
          <a:xfrm>
            <a:off x="1107096" y="1015161"/>
            <a:ext cx="10456254" cy="783590"/>
          </a:xfrm>
          <a:prstGeom prst="rect">
            <a:avLst/>
          </a:prstGeom>
          <a:noFill/>
        </p:spPr>
        <p:txBody>
          <a:bodyPr wrap="square" rtlCol="0">
            <a:spAutoFit/>
          </a:bodyPr>
          <a:lstStyle/>
          <a:p>
            <a:pPr algn="just">
              <a:lnSpc>
                <a:spcPct val="150000"/>
              </a:lnSpc>
            </a:pPr>
            <a:r>
              <a:rPr lang="en-US" sz="3000" dirty="0" err="1" smtClean="0">
                <a:latin typeface="Times New Roman" panose="02020603050405020304" pitchFamily="18" charset="0"/>
                <a:cs typeface="Times New Roman" panose="02020603050405020304" pitchFamily="18" charset="0"/>
              </a:rPr>
              <a:t>Câu 15: Vì</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sao</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a:t>
            </a:r>
            <a:r>
              <a:rPr lang="en-US" sz="3000" dirty="0" err="1" smtClean="0">
                <a:latin typeface="Times New Roman" panose="02020603050405020304" pitchFamily="18" charset="0"/>
                <a:cs typeface="Times New Roman" panose="02020603050405020304" pitchFamily="18" charset="0"/>
              </a:rPr>
              <a:t>hằn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lằn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đứt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đuôi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đuôi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của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được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sinh</a:t>
            </a:r>
            <a:r>
              <a:rPr lang="en-US" sz="3000" dirty="0" smtClean="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627" y="932822"/>
            <a:ext cx="610106" cy="9782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090" y="1798955"/>
            <a:ext cx="1831340" cy="1485265"/>
          </a:xfrm>
          <a:prstGeom prst="rect">
            <a:avLst/>
          </a:prstGeom>
        </p:spPr>
      </p:pic>
      <p:sp>
        <p:nvSpPr>
          <p:cNvPr id="7" name="Text Box 6"/>
          <p:cNvSpPr txBox="1"/>
          <p:nvPr/>
        </p:nvSpPr>
        <p:spPr>
          <a:xfrm>
            <a:off x="701675" y="2512695"/>
            <a:ext cx="3032760" cy="1814830"/>
          </a:xfrm>
          <a:prstGeom prst="rect">
            <a:avLst/>
          </a:prstGeom>
          <a:noFill/>
        </p:spPr>
        <p:txBody>
          <a:bodyPr wrap="square" rtlCol="0">
            <a:spAutoFit/>
          </a:bodyPr>
          <a:lstStyle/>
          <a:p>
            <a:r>
              <a:rPr lang="en-US"/>
              <a:t> </a:t>
            </a:r>
            <a:r>
              <a:rPr lang="en-US" sz="2800" i="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Sự phân chia của tế bào là cơ sở cho sự lớn lên và sinh sản của sinh vật.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p:nvPr/>
        </p:nvSpPr>
        <p:spPr>
          <a:xfrm>
            <a:off x="381000" y="849313"/>
            <a:ext cx="11049000" cy="14779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1800" b="1" dirty="0">
                <a:latin typeface="Arial" panose="020B0604020202020204" pitchFamily="34" charset="0"/>
                <a:cs typeface="Arial" panose="020B0604020202020204" pitchFamily="34" charset="0"/>
              </a:rPr>
              <a:t>Quan sát clip sự lớn lên của cây Đậu: </a:t>
            </a:r>
            <a:r>
              <a:rPr lang="vi-VN" altLang="en-US" sz="1800" b="1" dirty="0">
                <a:latin typeface="Arial" panose="020B0604020202020204" pitchFamily="34" charset="0"/>
                <a:cs typeface="Arial" panose="020B0604020202020204" pitchFamily="34" charset="0"/>
                <a:hlinkClick r:id="rId2"/>
              </a:rPr>
              <a:t>https://www.youtube.com/watch?v=taBZBZrBho8</a:t>
            </a:r>
            <a:endParaRPr lang="vi-VN" altLang="en-US" sz="1800" b="1" dirty="0">
              <a:latin typeface="Arial" panose="020B0604020202020204" pitchFamily="34" charset="0"/>
              <a:cs typeface="Arial" panose="020B0604020202020204" pitchFamily="34" charset="0"/>
            </a:endParaRPr>
          </a:p>
          <a:p>
            <a:pPr marL="0" lvl="0" indent="0">
              <a:spcBef>
                <a:spcPct val="0"/>
              </a:spcBef>
              <a:buFontTx/>
              <a:buNone/>
            </a:pPr>
            <a:r>
              <a:rPr lang="en-US" altLang="en-US" sz="1800" b="1" dirty="0">
                <a:latin typeface="Arial" panose="020B0604020202020204" pitchFamily="34" charset="0"/>
                <a:cs typeface="Arial" panose="020B0604020202020204" pitchFamily="34" charset="0"/>
                <a:hlinkClick r:id="rId3"/>
              </a:rPr>
              <a:t>https://www.facebook.com/chephamsinhhocsieurare/videos/s%E1%BB%B1-ph%C3%A1t-tri%E1%BB%83n-c%E1%BB%A7a-h%E1%BA%A1t-%C4%91%E1%BA%ADu-trong-25-ng%C3%A0y/662790014512660/</a:t>
            </a:r>
            <a:endParaRPr lang="vi-VN" altLang="en-US" sz="1800" b="1" dirty="0">
              <a:latin typeface="Arial" panose="020B0604020202020204" pitchFamily="34" charset="0"/>
              <a:cs typeface="Arial" panose="020B0604020202020204" pitchFamily="34" charset="0"/>
            </a:endParaRPr>
          </a:p>
          <a:p>
            <a:pPr marL="0" lvl="0" indent="0">
              <a:spcBef>
                <a:spcPct val="0"/>
              </a:spcBef>
              <a:buFontTx/>
              <a:buNone/>
            </a:pPr>
            <a:endParaRPr lang="en-US" altLang="en-US" sz="1800" b="1" dirty="0">
              <a:latin typeface="Arial" panose="020B0604020202020204" pitchFamily="34" charset="0"/>
              <a:ea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762000"/>
            <a:ext cx="11430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2800" b="1" u="sng" dirty="0">
                <a:latin typeface="Times New Roman" panose="02020603050405020304" pitchFamily="18" charset="0"/>
                <a:cs typeface="Arial" panose="020B0604020202020204" pitchFamily="34" charset="0"/>
              </a:rPr>
              <a:t>Câu 1</a:t>
            </a:r>
            <a:r>
              <a:rPr lang="vi-VN" altLang="en-US" sz="2800" b="1" dirty="0">
                <a:latin typeface="Times New Roman" panose="02020603050405020304" pitchFamily="18" charset="0"/>
                <a:cs typeface="Arial" panose="020B0604020202020204" pitchFamily="34" charset="0"/>
              </a:rPr>
              <a:t>. Chức năng của m</a:t>
            </a:r>
            <a:r>
              <a:rPr lang="vi-VN" altLang="en-US" sz="2800" b="1" dirty="0">
                <a:latin typeface="Times New Roman" panose="02020603050405020304" pitchFamily="18" charset="0"/>
                <a:ea typeface="Arial" panose="020B0604020202020204" pitchFamily="34" charset="0"/>
              </a:rPr>
              <a:t>à</a:t>
            </a:r>
            <a:r>
              <a:rPr lang="vi-VN" altLang="en-US" sz="2800" b="1" dirty="0">
                <a:latin typeface="Times New Roman" panose="02020603050405020304" pitchFamily="18" charset="0"/>
                <a:cs typeface="Arial" panose="020B0604020202020204" pitchFamily="34" charset="0"/>
              </a:rPr>
              <a:t>ng tế b</a:t>
            </a:r>
            <a:r>
              <a:rPr lang="vi-VN" altLang="en-US" sz="2800" b="1" dirty="0">
                <a:latin typeface="Times New Roman" panose="02020603050405020304" pitchFamily="18" charset="0"/>
                <a:ea typeface="Arial" panose="020B0604020202020204" pitchFamily="34" charset="0"/>
              </a:rPr>
              <a:t>à</a:t>
            </a:r>
            <a:r>
              <a:rPr lang="vi-VN" altLang="en-US" sz="2800" b="1" dirty="0">
                <a:latin typeface="Times New Roman" panose="02020603050405020304" pitchFamily="18" charset="0"/>
                <a:cs typeface="Arial" panose="020B0604020202020204" pitchFamily="34" charset="0"/>
              </a:rPr>
              <a:t>o l</a:t>
            </a:r>
            <a:r>
              <a:rPr lang="vi-VN" altLang="en-US" sz="2800" b="1" dirty="0">
                <a:latin typeface="Times New Roman" panose="02020603050405020304" pitchFamily="18" charset="0"/>
                <a:ea typeface="Arial" panose="020B0604020202020204" pitchFamily="34" charset="0"/>
              </a:rPr>
              <a:t>à</a:t>
            </a:r>
            <a:endParaRPr lang="en-US" altLang="en-US" sz="2800" dirty="0">
              <a:cs typeface="Arial" panose="020B0604020202020204" pitchFamily="34" charset="0"/>
            </a:endParaRPr>
          </a:p>
          <a:p>
            <a:pPr marL="0" lvl="0" indent="0">
              <a:spcBef>
                <a:spcPct val="0"/>
              </a:spcBef>
              <a:buFontTx/>
              <a:buNone/>
            </a:pPr>
            <a:r>
              <a:rPr lang="vi-VN" altLang="en-US" sz="2800" dirty="0">
                <a:latin typeface="Times New Roman" panose="02020603050405020304" pitchFamily="18" charset="0"/>
                <a:cs typeface="Arial" panose="020B0604020202020204" pitchFamily="34" charset="0"/>
              </a:rPr>
              <a:t> A) chứa vật chất di truyền, điều khiển mọi hoạt động sống của tế b</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o.</a:t>
            </a:r>
            <a:endParaRPr lang="en-US" altLang="en-US" sz="2800" dirty="0">
              <a:cs typeface="Arial" panose="020B0604020202020204" pitchFamily="34" charset="0"/>
            </a:endParaRPr>
          </a:p>
          <a:p>
            <a:pPr marL="0" lvl="0" indent="0">
              <a:spcBef>
                <a:spcPct val="0"/>
              </a:spcBef>
              <a:buFontTx/>
              <a:buNone/>
            </a:pPr>
            <a:r>
              <a:rPr lang="vi-VN" altLang="en-US" sz="2800" dirty="0">
                <a:latin typeface="Times New Roman" panose="02020603050405020304" pitchFamily="18" charset="0"/>
                <a:cs typeface="Arial" panose="020B0604020202020204" pitchFamily="34" charset="0"/>
              </a:rPr>
              <a:t> B) bảo vệ v</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 kiểm soát các chất đi v</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o, đi ra khỏi tế b</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o.</a:t>
            </a:r>
            <a:endParaRPr lang="en-US" altLang="en-US" sz="2800" dirty="0">
              <a:cs typeface="Arial" panose="020B0604020202020204" pitchFamily="34" charset="0"/>
            </a:endParaRPr>
          </a:p>
          <a:p>
            <a:pPr marL="0" lvl="0" indent="0">
              <a:spcBef>
                <a:spcPct val="0"/>
              </a:spcBef>
              <a:buFontTx/>
              <a:buNone/>
            </a:pPr>
            <a:r>
              <a:rPr lang="vi-VN" altLang="en-US" sz="2800" dirty="0">
                <a:latin typeface="Times New Roman" panose="02020603050405020304" pitchFamily="18" charset="0"/>
                <a:cs typeface="Arial" panose="020B0604020202020204" pitchFamily="34" charset="0"/>
              </a:rPr>
              <a:t> C) chứa các b</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o quan, l</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 nơi diễn ra các hoạt động sống của tế b</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o.</a:t>
            </a:r>
            <a:endParaRPr lang="en-US" altLang="en-US" sz="2800" dirty="0">
              <a:cs typeface="Arial" panose="020B0604020202020204" pitchFamily="34" charset="0"/>
            </a:endParaRPr>
          </a:p>
          <a:p>
            <a:pPr marL="0" lvl="0" indent="0">
              <a:spcBef>
                <a:spcPct val="0"/>
              </a:spcBef>
              <a:buFontTx/>
              <a:buNone/>
            </a:pPr>
            <a:r>
              <a:rPr lang="vi-VN" altLang="en-US" sz="2800" dirty="0">
                <a:latin typeface="Times New Roman" panose="02020603050405020304" pitchFamily="18" charset="0"/>
                <a:cs typeface="Arial" panose="020B0604020202020204" pitchFamily="34" charset="0"/>
              </a:rPr>
              <a:t> D) tham gia v</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o quá trình quang hợp của tế b</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o.</a:t>
            </a:r>
            <a:endParaRPr lang="en-US" altLang="en-US" sz="2800" dirty="0">
              <a:cs typeface="Arial" panose="020B0604020202020204" pitchFamily="34" charset="0"/>
            </a:endParaRPr>
          </a:p>
          <a:p>
            <a:pPr marL="0" lvl="0" indent="0">
              <a:spcBef>
                <a:spcPct val="0"/>
              </a:spcBef>
              <a:buFontTx/>
              <a:buNone/>
            </a:pPr>
            <a:r>
              <a:rPr lang="vi-VN" altLang="en-US" sz="2800" b="1" u="sng" dirty="0">
                <a:latin typeface="Times New Roman" panose="02020603050405020304" pitchFamily="18" charset="0"/>
                <a:cs typeface="Arial" panose="020B0604020202020204" pitchFamily="34" charset="0"/>
              </a:rPr>
              <a:t>Câu 2</a:t>
            </a:r>
            <a:r>
              <a:rPr lang="vi-VN" altLang="en-US" sz="2800" b="1" dirty="0">
                <a:latin typeface="Times New Roman" panose="02020603050405020304" pitchFamily="18" charset="0"/>
                <a:cs typeface="Arial" panose="020B0604020202020204" pitchFamily="34" charset="0"/>
              </a:rPr>
              <a:t>. Th</a:t>
            </a:r>
            <a:r>
              <a:rPr lang="vi-VN" altLang="en-US" sz="2800" b="1" dirty="0">
                <a:latin typeface="Times New Roman" panose="02020603050405020304" pitchFamily="18" charset="0"/>
                <a:ea typeface="Arial" panose="020B0604020202020204" pitchFamily="34" charset="0"/>
              </a:rPr>
              <a:t>à</a:t>
            </a:r>
            <a:r>
              <a:rPr lang="vi-VN" altLang="en-US" sz="2800" b="1" dirty="0">
                <a:latin typeface="Times New Roman" panose="02020603050405020304" pitchFamily="18" charset="0"/>
                <a:cs typeface="Arial" panose="020B0604020202020204" pitchFamily="34" charset="0"/>
              </a:rPr>
              <a:t>nh phần n</a:t>
            </a:r>
            <a:r>
              <a:rPr lang="vi-VN" altLang="en-US" sz="2800" b="1" dirty="0">
                <a:latin typeface="Times New Roman" panose="02020603050405020304" pitchFamily="18" charset="0"/>
                <a:ea typeface="Arial" panose="020B0604020202020204" pitchFamily="34" charset="0"/>
              </a:rPr>
              <a:t>à</a:t>
            </a:r>
            <a:r>
              <a:rPr lang="vi-VN" altLang="en-US" sz="2800" b="1" dirty="0">
                <a:latin typeface="Times New Roman" panose="02020603050405020304" pitchFamily="18" charset="0"/>
                <a:cs typeface="Arial" panose="020B0604020202020204" pitchFamily="34" charset="0"/>
              </a:rPr>
              <a:t>o có chức năng điều khiển hoạt động của tế b</a:t>
            </a:r>
            <a:r>
              <a:rPr lang="vi-VN" altLang="en-US" sz="2800" b="1" dirty="0">
                <a:latin typeface="Times New Roman" panose="02020603050405020304" pitchFamily="18" charset="0"/>
                <a:ea typeface="Arial" panose="020B0604020202020204" pitchFamily="34" charset="0"/>
              </a:rPr>
              <a:t>à</a:t>
            </a:r>
            <a:r>
              <a:rPr lang="vi-VN" altLang="en-US" sz="2800" b="1" dirty="0">
                <a:latin typeface="Times New Roman" panose="02020603050405020304" pitchFamily="18" charset="0"/>
                <a:cs typeface="Arial" panose="020B0604020202020204" pitchFamily="34" charset="0"/>
              </a:rPr>
              <a:t>o</a:t>
            </a:r>
            <a:endParaRPr lang="en-US" altLang="en-US" sz="2800" dirty="0">
              <a:cs typeface="Arial" panose="020B0604020202020204" pitchFamily="34" charset="0"/>
            </a:endParaRPr>
          </a:p>
          <a:p>
            <a:pPr marL="0" lvl="0" indent="0">
              <a:spcBef>
                <a:spcPct val="0"/>
              </a:spcBef>
              <a:buFontTx/>
              <a:buNone/>
            </a:pPr>
            <a:r>
              <a:rPr lang="vi-VN" altLang="en-US" sz="2800" dirty="0">
                <a:latin typeface="Times New Roman" panose="02020603050405020304" pitchFamily="18" charset="0"/>
                <a:cs typeface="Arial" panose="020B0604020202020204" pitchFamily="34" charset="0"/>
              </a:rPr>
              <a:t> A) nhân.</a:t>
            </a:r>
            <a:endParaRPr lang="en-US" altLang="en-US" sz="2800" dirty="0">
              <a:cs typeface="Arial" panose="020B0604020202020204" pitchFamily="34" charset="0"/>
            </a:endParaRPr>
          </a:p>
          <a:p>
            <a:pPr marL="0" lvl="0" indent="0">
              <a:spcBef>
                <a:spcPct val="0"/>
              </a:spcBef>
              <a:buFontTx/>
              <a:buNone/>
            </a:pPr>
            <a:r>
              <a:rPr lang="vi-VN" altLang="en-US" sz="2800" dirty="0">
                <a:latin typeface="Times New Roman" panose="02020603050405020304" pitchFamily="18" charset="0"/>
                <a:cs typeface="Arial" panose="020B0604020202020204" pitchFamily="34" charset="0"/>
              </a:rPr>
              <a:t> B) tế b</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o chất.</a:t>
            </a:r>
            <a:endParaRPr lang="en-US" altLang="en-US" sz="2800" dirty="0">
              <a:cs typeface="Arial" panose="020B0604020202020204" pitchFamily="34" charset="0"/>
            </a:endParaRPr>
          </a:p>
          <a:p>
            <a:pPr marL="0" lvl="0" indent="0">
              <a:spcBef>
                <a:spcPct val="0"/>
              </a:spcBef>
              <a:buFontTx/>
              <a:buNone/>
            </a:pPr>
            <a:r>
              <a:rPr lang="vi-VN" altLang="en-US" sz="2800" dirty="0">
                <a:latin typeface="Times New Roman" panose="02020603050405020304" pitchFamily="18" charset="0"/>
                <a:cs typeface="Arial" panose="020B0604020202020204" pitchFamily="34" charset="0"/>
              </a:rPr>
              <a:t> C) m</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ng tế b</a:t>
            </a:r>
            <a:r>
              <a:rPr lang="vi-VN" altLang="en-US" sz="2800" dirty="0">
                <a:latin typeface="Times New Roman" panose="02020603050405020304" pitchFamily="18" charset="0"/>
                <a:ea typeface="Arial" panose="020B0604020202020204" pitchFamily="34" charset="0"/>
              </a:rPr>
              <a:t>à</a:t>
            </a:r>
            <a:r>
              <a:rPr lang="vi-VN" altLang="en-US" sz="2800" dirty="0">
                <a:latin typeface="Times New Roman" panose="02020603050405020304" pitchFamily="18" charset="0"/>
                <a:cs typeface="Arial" panose="020B0604020202020204" pitchFamily="34" charset="0"/>
              </a:rPr>
              <a:t>o.</a:t>
            </a:r>
            <a:endParaRPr lang="en-US" altLang="en-US" sz="2800" dirty="0">
              <a:cs typeface="Arial" panose="020B0604020202020204" pitchFamily="34" charset="0"/>
            </a:endParaRPr>
          </a:p>
          <a:p>
            <a:pPr marL="0" lvl="0" indent="0">
              <a:spcBef>
                <a:spcPct val="0"/>
              </a:spcBef>
              <a:buFontTx/>
              <a:buNone/>
            </a:pPr>
            <a:r>
              <a:rPr lang="vi-VN" altLang="en-US" sz="2800" dirty="0">
                <a:latin typeface="Times New Roman" panose="02020603050405020304" pitchFamily="18" charset="0"/>
                <a:cs typeface="Arial" panose="020B0604020202020204" pitchFamily="34" charset="0"/>
              </a:rPr>
              <a:t> D) lục lạp.</a:t>
            </a:r>
            <a:endParaRPr lang="en-US" altLang="en-US" sz="2800" dirty="0">
              <a:ea typeface="Arial" panose="020B0604020202020204" pitchFamily="34" charset="0"/>
            </a:endParaRPr>
          </a:p>
        </p:txBody>
      </p:sp>
      <p:sp>
        <p:nvSpPr>
          <p:cNvPr id="14339" name="TextBox 2"/>
          <p:cNvSpPr txBox="1">
            <a:spLocks noChangeArrowheads="1"/>
          </p:cNvSpPr>
          <p:nvPr/>
        </p:nvSpPr>
        <p:spPr bwMode="auto">
          <a:xfrm>
            <a:off x="457200" y="1524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2800" b="1" dirty="0">
                <a:latin typeface="Times New Roman" panose="02020603050405020304" pitchFamily="18" charset="0"/>
                <a:cs typeface="Arial" panose="020B0604020202020204" pitchFamily="34" charset="0"/>
              </a:rPr>
              <a:t>LUYỆN TẬP</a:t>
            </a:r>
            <a:endParaRPr lang="en-US" altLang="en-US" sz="2800" b="1" dirty="0">
              <a:ea typeface="Arial" panose="020B0604020202020204" pitchFamily="34" charset="0"/>
            </a:endParaRPr>
          </a:p>
        </p:txBody>
      </p:sp>
      <p:sp>
        <p:nvSpPr>
          <p:cNvPr id="3" name="Flowchart: Connector 2"/>
          <p:cNvSpPr/>
          <p:nvPr/>
        </p:nvSpPr>
        <p:spPr>
          <a:xfrm>
            <a:off x="457200" y="1676400"/>
            <a:ext cx="509588"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Flowchart: Connector 4"/>
          <p:cNvSpPr/>
          <p:nvPr/>
        </p:nvSpPr>
        <p:spPr>
          <a:xfrm>
            <a:off x="381000" y="3810000"/>
            <a:ext cx="509588"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p:nvPr/>
        </p:nvSpPr>
        <p:spPr>
          <a:xfrm>
            <a:off x="457200" y="76200"/>
            <a:ext cx="11811000" cy="48323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2800" b="1" u="sng" dirty="0">
                <a:latin typeface="Times New Roman" panose="02020603050405020304" pitchFamily="18" charset="0"/>
                <a:cs typeface="Times New Roman" panose="02020603050405020304" pitchFamily="18" charset="0"/>
              </a:rPr>
              <a:t>Câu 3</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Th</a:t>
            </a:r>
            <a:r>
              <a:rPr lang="vi-VN" altLang="en-US" sz="2800" b="1" dirty="0">
                <a:latin typeface="Times New Roman" panose="02020603050405020304" pitchFamily="18" charset="0"/>
                <a:ea typeface="Times New Roman" panose="02020603050405020304" pitchFamily="18" charset="0"/>
              </a:rPr>
              <a:t>à</a:t>
            </a:r>
            <a:r>
              <a:rPr lang="vi-VN" altLang="en-US" sz="2800" b="1" dirty="0">
                <a:latin typeface="Times New Roman" panose="02020603050405020304" pitchFamily="18" charset="0"/>
                <a:cs typeface="Times New Roman" panose="02020603050405020304" pitchFamily="18" charset="0"/>
              </a:rPr>
              <a:t>nh phần chứa các b</a:t>
            </a:r>
            <a:r>
              <a:rPr lang="vi-VN" altLang="en-US" sz="2800" b="1" dirty="0">
                <a:latin typeface="Times New Roman" panose="02020603050405020304" pitchFamily="18" charset="0"/>
                <a:ea typeface="Times New Roman" panose="02020603050405020304" pitchFamily="18" charset="0"/>
              </a:rPr>
              <a:t>à</a:t>
            </a:r>
            <a:r>
              <a:rPr lang="vi-VN" altLang="en-US" sz="2800" b="1" dirty="0">
                <a:latin typeface="Times New Roman" panose="02020603050405020304" pitchFamily="18" charset="0"/>
                <a:cs typeface="Times New Roman" panose="02020603050405020304" pitchFamily="18" charset="0"/>
              </a:rPr>
              <a:t>o quan, l</a:t>
            </a:r>
            <a:r>
              <a:rPr lang="vi-VN" altLang="en-US" sz="2800" b="1" dirty="0">
                <a:latin typeface="Times New Roman" panose="02020603050405020304" pitchFamily="18" charset="0"/>
                <a:ea typeface="Times New Roman" panose="02020603050405020304" pitchFamily="18" charset="0"/>
              </a:rPr>
              <a:t>à</a:t>
            </a:r>
            <a:r>
              <a:rPr lang="vi-VN" altLang="en-US" sz="2800" b="1" dirty="0">
                <a:latin typeface="Times New Roman" panose="02020603050405020304" pitchFamily="18" charset="0"/>
                <a:cs typeface="Times New Roman" panose="02020603050405020304" pitchFamily="18" charset="0"/>
              </a:rPr>
              <a:t> nơi diễn ra các hoạt động sống của tế b</a:t>
            </a:r>
            <a:r>
              <a:rPr lang="vi-VN" altLang="en-US" sz="2800" b="1" dirty="0">
                <a:latin typeface="Times New Roman" panose="02020603050405020304" pitchFamily="18" charset="0"/>
                <a:ea typeface="Times New Roman" panose="02020603050405020304" pitchFamily="18" charset="0"/>
              </a:rPr>
              <a:t>à</a:t>
            </a:r>
            <a:r>
              <a:rPr lang="vi-VN" altLang="en-US" sz="2800" b="1" dirty="0">
                <a:latin typeface="Times New Roman" panose="02020603050405020304" pitchFamily="18" charset="0"/>
                <a:cs typeface="Times New Roman" panose="02020603050405020304" pitchFamily="18" charset="0"/>
              </a:rPr>
              <a:t>o</a:t>
            </a:r>
            <a:endParaRPr lang="en-US" altLang="en-US" sz="2800" dirty="0">
              <a:latin typeface="Times New Roman" panose="02020603050405020304" pitchFamily="18" charset="0"/>
              <a:cs typeface="Times New Roman" panose="02020603050405020304" pitchFamily="18" charset="0"/>
            </a:endParaRPr>
          </a:p>
          <a:p>
            <a:pPr marL="0" lvl="0" indent="0">
              <a:spcBef>
                <a:spcPct val="0"/>
              </a:spcBef>
              <a:buFontTx/>
              <a:buNone/>
            </a:pPr>
            <a:r>
              <a:rPr lang="vi-VN" altLang="en-US" sz="2800" dirty="0">
                <a:latin typeface="Times New Roman" panose="02020603050405020304" pitchFamily="18" charset="0"/>
                <a:cs typeface="Times New Roman" panose="02020603050405020304" pitchFamily="18" charset="0"/>
              </a:rPr>
              <a:t>  A) nhân.</a:t>
            </a:r>
            <a:endParaRPr lang="en-US" altLang="en-US" sz="2800" dirty="0">
              <a:latin typeface="Times New Roman" panose="02020603050405020304" pitchFamily="18" charset="0"/>
              <a:cs typeface="Times New Roman" panose="02020603050405020304" pitchFamily="18" charset="0"/>
            </a:endParaRPr>
          </a:p>
          <a:p>
            <a:pPr marL="0" lvl="0" indent="0">
              <a:spcBef>
                <a:spcPct val="0"/>
              </a:spcBef>
              <a:buFontTx/>
              <a:buNone/>
            </a:pPr>
            <a:r>
              <a:rPr lang="vi-VN" altLang="en-US" sz="2800" dirty="0">
                <a:latin typeface="Times New Roman" panose="02020603050405020304" pitchFamily="18" charset="0"/>
                <a:cs typeface="Times New Roman" panose="02020603050405020304" pitchFamily="18" charset="0"/>
              </a:rPr>
              <a:t> B) tế b</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o chất.</a:t>
            </a:r>
            <a:endParaRPr lang="en-US" altLang="en-US" sz="2800" dirty="0">
              <a:latin typeface="Times New Roman" panose="02020603050405020304" pitchFamily="18" charset="0"/>
              <a:cs typeface="Times New Roman" panose="02020603050405020304" pitchFamily="18" charset="0"/>
            </a:endParaRPr>
          </a:p>
          <a:p>
            <a:pPr marL="0" lvl="0" indent="0">
              <a:spcBef>
                <a:spcPct val="0"/>
              </a:spcBef>
              <a:buFontTx/>
              <a:buNone/>
            </a:pPr>
            <a:r>
              <a:rPr lang="vi-VN" altLang="en-US" sz="2800" dirty="0">
                <a:latin typeface="Times New Roman" panose="02020603050405020304" pitchFamily="18" charset="0"/>
                <a:cs typeface="Times New Roman" panose="02020603050405020304" pitchFamily="18" charset="0"/>
              </a:rPr>
              <a:t> C) m</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ng tế b</a:t>
            </a:r>
            <a:r>
              <a:rPr lang="vi-VN" altLang="en-US" sz="2800" dirty="0">
                <a:latin typeface="Times New Roman" panose="02020603050405020304" pitchFamily="18" charset="0"/>
                <a:ea typeface="Times New Roman" panose="02020603050405020304" pitchFamily="18" charset="0"/>
              </a:rPr>
              <a:t>à</a:t>
            </a:r>
            <a:r>
              <a:rPr lang="vi-VN" altLang="en-US" sz="2800" dirty="0">
                <a:latin typeface="Times New Roman" panose="02020603050405020304" pitchFamily="18" charset="0"/>
                <a:cs typeface="Times New Roman" panose="02020603050405020304" pitchFamily="18" charset="0"/>
              </a:rPr>
              <a:t>o.</a:t>
            </a:r>
            <a:endParaRPr lang="en-US" altLang="en-US" sz="2800" dirty="0">
              <a:latin typeface="Times New Roman" panose="02020603050405020304" pitchFamily="18" charset="0"/>
              <a:cs typeface="Times New Roman" panose="02020603050405020304" pitchFamily="18" charset="0"/>
            </a:endParaRPr>
          </a:p>
          <a:p>
            <a:pPr marL="0" lvl="0" indent="0">
              <a:spcBef>
                <a:spcPct val="0"/>
              </a:spcBef>
              <a:buFontTx/>
              <a:buNone/>
            </a:pPr>
            <a:r>
              <a:rPr lang="vi-VN" altLang="en-US" sz="2800" dirty="0">
                <a:latin typeface="Times New Roman" panose="02020603050405020304" pitchFamily="18" charset="0"/>
                <a:cs typeface="Times New Roman" panose="02020603050405020304" pitchFamily="18" charset="0"/>
              </a:rPr>
              <a:t> D) lục lạp.</a:t>
            </a:r>
            <a:endParaRPr lang="en-US" altLang="en-US" sz="2800" dirty="0">
              <a:latin typeface="Times New Roman" panose="02020603050405020304" pitchFamily="18" charset="0"/>
              <a:cs typeface="Times New Roman" panose="02020603050405020304" pitchFamily="18" charset="0"/>
            </a:endParaRPr>
          </a:p>
          <a:p>
            <a:pPr marL="0" lvl="0" indent="0">
              <a:spcBef>
                <a:spcPct val="0"/>
              </a:spcBef>
              <a:buFontTx/>
              <a:buNone/>
            </a:pPr>
            <a:r>
              <a:rPr lang="vi-VN" altLang="en-US" sz="2800" b="1" u="sng" dirty="0">
                <a:latin typeface="Times New Roman" panose="02020603050405020304" pitchFamily="18" charset="0"/>
                <a:cs typeface="Times New Roman" panose="02020603050405020304" pitchFamily="18" charset="0"/>
              </a:rPr>
              <a:t>Câu 4. </a:t>
            </a:r>
            <a:r>
              <a:rPr lang="vi-VN" altLang="en-US" sz="2800" b="1" dirty="0">
                <a:latin typeface="Times New Roman" panose="02020603050405020304" pitchFamily="18" charset="0"/>
                <a:cs typeface="Times New Roman" panose="02020603050405020304" pitchFamily="18" charset="0"/>
              </a:rPr>
              <a:t>Hình dạng của tế b</a:t>
            </a:r>
            <a:r>
              <a:rPr lang="vi-VN" altLang="en-US" sz="2800" b="1" dirty="0">
                <a:latin typeface="Times New Roman" panose="02020603050405020304" pitchFamily="18" charset="0"/>
                <a:ea typeface="Times New Roman" panose="02020603050405020304" pitchFamily="18" charset="0"/>
              </a:rPr>
              <a:t>à</a:t>
            </a:r>
            <a:r>
              <a:rPr lang="vi-VN" altLang="en-US" sz="2800" b="1" dirty="0">
                <a:latin typeface="Times New Roman" panose="02020603050405020304" pitchFamily="18" charset="0"/>
                <a:cs typeface="Times New Roman" panose="02020603050405020304" pitchFamily="18" charset="0"/>
              </a:rPr>
              <a:t>o</a:t>
            </a:r>
            <a:endParaRPr lang="en-US" altLang="en-US" sz="2800" dirty="0">
              <a:latin typeface="Times New Roman" panose="02020603050405020304" pitchFamily="18" charset="0"/>
              <a:cs typeface="Times New Roman" panose="02020603050405020304" pitchFamily="18" charset="0"/>
            </a:endParaRPr>
          </a:p>
          <a:p>
            <a:pPr marL="0" lvl="0" indent="0">
              <a:spcBef>
                <a:spcPct val="0"/>
              </a:spcBef>
              <a:buFontTx/>
              <a:buNone/>
            </a:pPr>
            <a:r>
              <a:rPr lang="vi-VN" altLang="en-US" sz="2800" dirty="0">
                <a:latin typeface="Times New Roman" panose="02020603050405020304" pitchFamily="18" charset="0"/>
                <a:cs typeface="Times New Roman" panose="02020603050405020304" pitchFamily="18" charset="0"/>
              </a:rPr>
              <a:t>A) Hình cầu, hình thoi.</a:t>
            </a:r>
            <a:endParaRPr lang="en-US" altLang="en-US" sz="2800" dirty="0">
              <a:latin typeface="Times New Roman" panose="02020603050405020304" pitchFamily="18" charset="0"/>
              <a:cs typeface="Times New Roman" panose="02020603050405020304" pitchFamily="18" charset="0"/>
            </a:endParaRPr>
          </a:p>
          <a:p>
            <a:pPr marL="0" lvl="0" indent="0">
              <a:spcBef>
                <a:spcPct val="0"/>
              </a:spcBef>
              <a:buFontTx/>
              <a:buNone/>
            </a:pPr>
            <a:r>
              <a:rPr lang="vi-VN" altLang="en-US" sz="2800" dirty="0">
                <a:latin typeface="Times New Roman" panose="02020603050405020304" pitchFamily="18" charset="0"/>
                <a:cs typeface="Times New Roman" panose="02020603050405020304" pitchFamily="18" charset="0"/>
              </a:rPr>
              <a:t>B) Hình đĩa, hình sợi.</a:t>
            </a:r>
            <a:endParaRPr lang="en-US" altLang="en-US" sz="2800" dirty="0">
              <a:latin typeface="Times New Roman" panose="02020603050405020304" pitchFamily="18" charset="0"/>
              <a:cs typeface="Times New Roman" panose="02020603050405020304" pitchFamily="18" charset="0"/>
            </a:endParaRPr>
          </a:p>
          <a:p>
            <a:pPr marL="0" lvl="0" indent="0">
              <a:spcBef>
                <a:spcPct val="0"/>
              </a:spcBef>
              <a:buFontTx/>
              <a:buNone/>
            </a:pPr>
            <a:r>
              <a:rPr lang="vi-VN" altLang="en-US" sz="2800" dirty="0">
                <a:latin typeface="Times New Roman" panose="02020603050405020304" pitchFamily="18" charset="0"/>
                <a:cs typeface="Times New Roman" panose="02020603050405020304" pitchFamily="18" charset="0"/>
              </a:rPr>
              <a:t>C) Hình sao, hình trụ.</a:t>
            </a:r>
            <a:endParaRPr lang="en-US" altLang="en-US" sz="2800" dirty="0">
              <a:latin typeface="Times New Roman" panose="02020603050405020304" pitchFamily="18" charset="0"/>
              <a:cs typeface="Times New Roman" panose="02020603050405020304" pitchFamily="18" charset="0"/>
            </a:endParaRPr>
          </a:p>
          <a:p>
            <a:pPr marL="0" lvl="0" indent="0">
              <a:spcBef>
                <a:spcPct val="0"/>
              </a:spcBef>
              <a:buFontTx/>
              <a:buNone/>
            </a:pPr>
            <a:r>
              <a:rPr lang="vi-VN" altLang="en-US" sz="2800" dirty="0">
                <a:latin typeface="Times New Roman" panose="02020603050405020304" pitchFamily="18" charset="0"/>
                <a:cs typeface="Times New Roman" panose="02020603050405020304" pitchFamily="18" charset="0"/>
              </a:rPr>
              <a:t>D) Nhiều hình dạng.</a:t>
            </a:r>
            <a:endParaRPr lang="en-US" altLang="en-US" sz="2800" dirty="0">
              <a:latin typeface="Times New Roman" panose="02020603050405020304" pitchFamily="18" charset="0"/>
              <a:ea typeface="Times New Roman" panose="02020603050405020304" pitchFamily="18" charset="0"/>
            </a:endParaRPr>
          </a:p>
        </p:txBody>
      </p:sp>
      <p:sp>
        <p:nvSpPr>
          <p:cNvPr id="3" name="Flowchart: Connector 2"/>
          <p:cNvSpPr/>
          <p:nvPr/>
        </p:nvSpPr>
        <p:spPr>
          <a:xfrm>
            <a:off x="609600" y="1371600"/>
            <a:ext cx="3810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Flowchart: Connector 3"/>
          <p:cNvSpPr/>
          <p:nvPr/>
        </p:nvSpPr>
        <p:spPr>
          <a:xfrm>
            <a:off x="533400" y="4419600"/>
            <a:ext cx="3810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p:nvPr/>
        </p:nvSpPr>
        <p:spPr>
          <a:xfrm>
            <a:off x="304800" y="238125"/>
            <a:ext cx="2362200" cy="523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vi-VN" altLang="en-US" sz="1800" dirty="0">
                <a:latin typeface="Arial" panose="020B0604020202020204" pitchFamily="34" charset="0"/>
                <a:cs typeface="Arial" panose="020B0604020202020204" pitchFamily="34" charset="0"/>
              </a:rPr>
              <a:t> </a:t>
            </a:r>
            <a:r>
              <a:rPr lang="vi-VN" altLang="en-US" sz="2800" b="1" dirty="0">
                <a:latin typeface="Arial" panose="020B0604020202020204" pitchFamily="34" charset="0"/>
                <a:cs typeface="Arial" panose="020B0604020202020204" pitchFamily="34" charset="0"/>
              </a:rPr>
              <a:t>VẬN DỤNG </a:t>
            </a:r>
            <a:endParaRPr lang="en-US" altLang="en-US" sz="2800" b="1" dirty="0">
              <a:latin typeface="Arial" panose="020B0604020202020204" pitchFamily="34" charset="0"/>
              <a:ea typeface="Arial" panose="020B0604020202020204" pitchFamily="34" charset="0"/>
            </a:endParaRPr>
          </a:p>
        </p:txBody>
      </p:sp>
      <p:sp>
        <p:nvSpPr>
          <p:cNvPr id="3" name="TextBox 2"/>
          <p:cNvSpPr txBox="1"/>
          <p:nvPr/>
        </p:nvSpPr>
        <p:spPr>
          <a:xfrm>
            <a:off x="990600" y="838200"/>
            <a:ext cx="10134600" cy="2554288"/>
          </a:xfrm>
          <a:prstGeom prst="rect">
            <a:avLst/>
          </a:prstGeom>
          <a:solidFill>
            <a:schemeClr val="accent4">
              <a:lumMod val="40000"/>
              <a:lumOff val="60000"/>
            </a:schemeClr>
          </a:solidFill>
          <a:ln w="38100">
            <a:solidFill>
              <a:schemeClr val="tx1"/>
            </a:solidFill>
          </a:ln>
        </p:spPr>
        <p:txBody>
          <a:bodyPr>
            <a:spAutoFit/>
          </a:bodyPr>
          <a:lstStyle/>
          <a:p>
            <a:pPr>
              <a:buNone/>
            </a:pPr>
            <a:r>
              <a:rPr lang="en-SG" altLang="x-none" sz="4000" dirty="0">
                <a:latin typeface="Times New Roman" panose="02020603050405020304" pitchFamily="18" charset="0"/>
                <a:cs typeface="Times New Roman" panose="02020603050405020304" pitchFamily="18" charset="0"/>
              </a:rPr>
              <a:t>1. </a:t>
            </a:r>
            <a:r>
              <a:rPr lang="vi-VN" altLang="x-none" sz="4000" dirty="0">
                <a:latin typeface="Times New Roman" panose="02020603050405020304" pitchFamily="18" charset="0"/>
                <a:cs typeface="Times New Roman" panose="02020603050405020304" pitchFamily="18" charset="0"/>
              </a:rPr>
              <a:t>Chứng minh được tế b</a:t>
            </a:r>
            <a:r>
              <a:rPr lang="vi-VN" altLang="x-none" sz="4000" dirty="0">
                <a:latin typeface="Times New Roman" panose="02020603050405020304" pitchFamily="18" charset="0"/>
                <a:ea typeface="Times New Roman" panose="02020603050405020304" pitchFamily="18" charset="0"/>
              </a:rPr>
              <a:t>à</a:t>
            </a:r>
            <a:r>
              <a:rPr lang="vi-VN" altLang="x-none" sz="4000" dirty="0">
                <a:latin typeface="Times New Roman" panose="02020603050405020304" pitchFamily="18" charset="0"/>
                <a:cs typeface="Times New Roman" panose="02020603050405020304" pitchFamily="18" charset="0"/>
              </a:rPr>
              <a:t>o l</a:t>
            </a:r>
            <a:r>
              <a:rPr lang="vi-VN" altLang="x-none" sz="4000" dirty="0">
                <a:latin typeface="Times New Roman" panose="02020603050405020304" pitchFamily="18" charset="0"/>
                <a:ea typeface="Times New Roman" panose="02020603050405020304" pitchFamily="18" charset="0"/>
              </a:rPr>
              <a:t>à</a:t>
            </a:r>
            <a:r>
              <a:rPr lang="vi-VN" altLang="x-none" sz="4000" dirty="0">
                <a:latin typeface="Times New Roman" panose="02020603050405020304" pitchFamily="18" charset="0"/>
                <a:cs typeface="Times New Roman" panose="02020603050405020304" pitchFamily="18" charset="0"/>
              </a:rPr>
              <a:t> đơn vị cấu trúc v</a:t>
            </a:r>
            <a:r>
              <a:rPr lang="vi-VN" altLang="x-none" sz="4000" dirty="0">
                <a:latin typeface="Times New Roman" panose="02020603050405020304" pitchFamily="18" charset="0"/>
                <a:ea typeface="Times New Roman" panose="02020603050405020304" pitchFamily="18" charset="0"/>
              </a:rPr>
              <a:t>à</a:t>
            </a:r>
            <a:r>
              <a:rPr lang="vi-VN" altLang="x-none" sz="4000" dirty="0">
                <a:latin typeface="Times New Roman" panose="02020603050405020304" pitchFamily="18" charset="0"/>
                <a:cs typeface="Times New Roman" panose="02020603050405020304" pitchFamily="18" charset="0"/>
              </a:rPr>
              <a:t> chức năng của cơ thể sống?</a:t>
            </a:r>
            <a:endParaRPr sz="4000" dirty="0">
              <a:latin typeface="Times New Roman" panose="02020603050405020304" pitchFamily="18" charset="0"/>
              <a:cs typeface="Times New Roman" panose="02020603050405020304" pitchFamily="18" charset="0"/>
            </a:endParaRPr>
          </a:p>
          <a:p>
            <a:pPr>
              <a:buNone/>
            </a:pPr>
            <a:r>
              <a:rPr lang="en-SG" altLang="x-none" sz="4000" dirty="0">
                <a:latin typeface="Times New Roman" panose="02020603050405020304" pitchFamily="18" charset="0"/>
                <a:cs typeface="Times New Roman" panose="02020603050405020304" pitchFamily="18" charset="0"/>
              </a:rPr>
              <a:t>2. </a:t>
            </a:r>
            <a:r>
              <a:rPr lang="vi-VN" altLang="x-none" sz="4000" dirty="0">
                <a:latin typeface="Times New Roman" panose="02020603050405020304" pitchFamily="18" charset="0"/>
                <a:cs typeface="Times New Roman" panose="02020603050405020304" pitchFamily="18" charset="0"/>
              </a:rPr>
              <a:t>Giải thích được hiện tượng mọc lại đuôi ở thằn lằn?</a:t>
            </a:r>
            <a:endParaRPr sz="40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3"/>
          <a:stretch>
            <a:fillRect/>
          </a:stretch>
        </p:blipFill>
        <p:spPr>
          <a:xfrm>
            <a:off x="381000" y="658813"/>
            <a:ext cx="1909763" cy="5280025"/>
          </a:xfrm>
          <a:prstGeom prst="rect">
            <a:avLst/>
          </a:prstGeom>
          <a:noFill/>
          <a:ln w="9525">
            <a:noFill/>
          </a:ln>
        </p:spPr>
      </p:pic>
      <p:pic>
        <p:nvPicPr>
          <p:cNvPr id="13315" name="Picture 4"/>
          <p:cNvPicPr>
            <a:picLocks noChangeAspect="1"/>
          </p:cNvPicPr>
          <p:nvPr/>
        </p:nvPicPr>
        <p:blipFill>
          <a:blip r:embed="rId4"/>
          <a:stretch>
            <a:fillRect/>
          </a:stretch>
        </p:blipFill>
        <p:spPr>
          <a:xfrm>
            <a:off x="2209800" y="763588"/>
            <a:ext cx="2438400" cy="5332412"/>
          </a:xfrm>
          <a:prstGeom prst="rect">
            <a:avLst/>
          </a:prstGeom>
          <a:noFill/>
          <a:ln w="9525">
            <a:noFill/>
          </a:ln>
        </p:spPr>
      </p:pic>
      <p:pic>
        <p:nvPicPr>
          <p:cNvPr id="13316" name="Picture 6"/>
          <p:cNvPicPr>
            <a:picLocks noChangeAspect="1"/>
          </p:cNvPicPr>
          <p:nvPr/>
        </p:nvPicPr>
        <p:blipFill>
          <a:blip r:embed="rId5"/>
          <a:stretch>
            <a:fillRect/>
          </a:stretch>
        </p:blipFill>
        <p:spPr>
          <a:xfrm>
            <a:off x="5178425" y="984250"/>
            <a:ext cx="3203575" cy="5035550"/>
          </a:xfrm>
          <a:prstGeom prst="rect">
            <a:avLst/>
          </a:prstGeom>
          <a:noFill/>
          <a:ln w="9525">
            <a:noFill/>
          </a:ln>
        </p:spPr>
      </p:pic>
      <p:pic>
        <p:nvPicPr>
          <p:cNvPr id="13317" name="Picture 8"/>
          <p:cNvPicPr>
            <a:picLocks noChangeAspect="1"/>
          </p:cNvPicPr>
          <p:nvPr/>
        </p:nvPicPr>
        <p:blipFill>
          <a:blip r:embed="rId6"/>
          <a:stretch>
            <a:fillRect/>
          </a:stretch>
        </p:blipFill>
        <p:spPr>
          <a:xfrm>
            <a:off x="8915400" y="1219200"/>
            <a:ext cx="2749550" cy="4800600"/>
          </a:xfrm>
          <a:prstGeom prst="rect">
            <a:avLst/>
          </a:prstGeom>
          <a:noFill/>
          <a:ln w="9525">
            <a:noFill/>
          </a:ln>
        </p:spPr>
      </p:pic>
      <p:sp>
        <p:nvSpPr>
          <p:cNvPr id="6" name="Google Shape;690;p39"/>
          <p:cNvSpPr txBox="1"/>
          <p:nvPr/>
        </p:nvSpPr>
        <p:spPr bwMode="auto">
          <a:xfrm>
            <a:off x="31750" y="31750"/>
            <a:ext cx="12128500" cy="633413"/>
          </a:xfrm>
          <a:prstGeom prst="rect">
            <a:avLst/>
          </a:prstGeom>
          <a:solidFill>
            <a:srgbClr val="00B050"/>
          </a:solidFill>
          <a:ln>
            <a:noFill/>
          </a:ln>
        </p:spPr>
        <p:txBody>
          <a:bodyPr lIns="121900" tIns="121900" rIns="121900" bIns="1219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Hình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ảnh</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những</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cơ</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thể</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sống</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cực</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kỳ</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đ</a:t>
            </a:r>
            <a:r>
              <a:rPr kumimoji="0" lang="vi-VN"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ơ</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n </a:t>
            </a:r>
            <a:r>
              <a:rPr kumimoji="0" lang="en-US" altLang="en-US" sz="3200" b="1" i="0" u="none" strike="noStrike" kern="1200" cap="none" spc="0" normalizeH="0" baseline="0" noProof="0" dirty="0" err="1">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giản</a:t>
            </a:r>
            <a:r>
              <a:rPr kumimoji="0" lang="en-US"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rPr>
              <a:t> </a:t>
            </a:r>
            <a:endParaRPr kumimoji="0" lang="en-GB" altLang="en-US" sz="3200" b="1" i="0" u="none" strike="noStrike" kern="1200" cap="none" spc="0" normalizeH="0" baseline="0" noProof="0" dirty="0">
              <a:ln>
                <a:noFill/>
              </a:ln>
              <a:solidFill>
                <a:srgbClr val="5D035F"/>
              </a:solidFill>
              <a:effectLst>
                <a:outerShdw blurRad="38100" dist="38100" dir="2700000" algn="tl">
                  <a:srgbClr val="000000">
                    <a:alpha val="43137"/>
                  </a:srgbClr>
                </a:outerShdw>
              </a:effectLst>
              <a:uLnTx/>
              <a:uFillTx/>
              <a:latin typeface="Times New Roman" panose="02020603050405020304" pitchFamily="18" charset="0"/>
              <a:ea typeface="Zilla Slab SemiBold"/>
              <a:cs typeface="Times New Roman" panose="02020603050405020304" pitchFamily="18" charset="0"/>
              <a:sym typeface="Zilla Slab SemiBold"/>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barn(inVertical)">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barn(inVertical)">
                                      <p:cBhvr>
                                        <p:cTn id="17" dur="500"/>
                                        <p:tgtEl>
                                          <p:spTgt spid="133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317"/>
                                        </p:tgtEl>
                                        <p:attrNameLst>
                                          <p:attrName>style.visibility</p:attrName>
                                        </p:attrNameLst>
                                      </p:cBhvr>
                                      <p:to>
                                        <p:strVal val="visible"/>
                                      </p:to>
                                    </p:set>
                                    <p:animEffect transition="in" filter="barn(inVertical)">
                                      <p:cBhvr>
                                        <p:cTn id="22"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32113" y="600075"/>
            <a:ext cx="9410700" cy="55340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762000"/>
            <a:ext cx="11430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vi-VN" altLang="en-US" sz="2800" b="1" u="sng" dirty="0">
                <a:latin typeface="+mj-lt"/>
              </a:rPr>
              <a:t>Câu 1</a:t>
            </a:r>
            <a:r>
              <a:rPr lang="vi-VN" altLang="en-US" sz="2800" b="1" dirty="0">
                <a:latin typeface="+mj-lt"/>
              </a:rPr>
              <a:t>. Chức năng của màng tế bào là</a:t>
            </a:r>
            <a:endParaRPr lang="en-US" altLang="en-US" sz="2800" dirty="0">
              <a:latin typeface="+mj-lt"/>
            </a:endParaRPr>
          </a:p>
          <a:p>
            <a:pPr>
              <a:defRPr/>
            </a:pPr>
            <a:r>
              <a:rPr lang="vi-VN" altLang="en-US" sz="2800" dirty="0">
                <a:latin typeface="+mj-lt"/>
              </a:rPr>
              <a:t> A) chứa vật chất di truyền, điều khiển mọi hoạt động sống của tế bào.</a:t>
            </a:r>
            <a:endParaRPr lang="en-US" altLang="en-US" sz="2800" dirty="0">
              <a:latin typeface="+mj-lt"/>
            </a:endParaRPr>
          </a:p>
          <a:p>
            <a:pPr>
              <a:defRPr/>
            </a:pPr>
            <a:r>
              <a:rPr lang="vi-VN" altLang="en-US" sz="2800" dirty="0">
                <a:latin typeface="+mj-lt"/>
              </a:rPr>
              <a:t> B) bảo vệ và kiểm soát các chất đi vào, đi ra khỏi tế bào.</a:t>
            </a:r>
            <a:endParaRPr lang="en-US" altLang="en-US" sz="2800" dirty="0">
              <a:latin typeface="+mj-lt"/>
            </a:endParaRPr>
          </a:p>
          <a:p>
            <a:pPr>
              <a:defRPr/>
            </a:pPr>
            <a:r>
              <a:rPr lang="vi-VN" altLang="en-US" sz="2800" dirty="0">
                <a:latin typeface="+mj-lt"/>
              </a:rPr>
              <a:t> C) chứa các bào quan, là nơi diễn ra các hoạt động sống của tế bào.</a:t>
            </a:r>
            <a:endParaRPr lang="en-US" altLang="en-US" sz="2800" dirty="0">
              <a:latin typeface="+mj-lt"/>
            </a:endParaRPr>
          </a:p>
          <a:p>
            <a:pPr>
              <a:defRPr/>
            </a:pPr>
            <a:r>
              <a:rPr lang="vi-VN" altLang="en-US" sz="2800" dirty="0">
                <a:latin typeface="+mj-lt"/>
              </a:rPr>
              <a:t> D) tham gia vào quá trình quang hợp của tế bào.</a:t>
            </a:r>
            <a:endParaRPr lang="en-US" altLang="en-US" sz="2800" dirty="0">
              <a:latin typeface="+mj-lt"/>
            </a:endParaRPr>
          </a:p>
          <a:p>
            <a:pPr>
              <a:defRPr/>
            </a:pPr>
            <a:r>
              <a:rPr lang="vi-VN" altLang="en-US" sz="2800" b="1" u="sng" dirty="0">
                <a:latin typeface="+mj-lt"/>
              </a:rPr>
              <a:t>Câu 2</a:t>
            </a:r>
            <a:r>
              <a:rPr lang="vi-VN" altLang="en-US" sz="2800" b="1" dirty="0">
                <a:latin typeface="+mj-lt"/>
              </a:rPr>
              <a:t>. Thành phần nào có chức năng điều khiển hoạt động của tế bào</a:t>
            </a:r>
            <a:endParaRPr lang="en-US" altLang="en-US" sz="2800" dirty="0">
              <a:latin typeface="+mj-lt"/>
            </a:endParaRPr>
          </a:p>
          <a:p>
            <a:pPr>
              <a:defRPr/>
            </a:pPr>
            <a:r>
              <a:rPr lang="vi-VN" altLang="en-US" sz="2800" dirty="0">
                <a:latin typeface="+mj-lt"/>
              </a:rPr>
              <a:t> A) nhân.</a:t>
            </a:r>
            <a:endParaRPr lang="en-US" altLang="en-US" sz="2800" dirty="0">
              <a:latin typeface="+mj-lt"/>
            </a:endParaRPr>
          </a:p>
          <a:p>
            <a:pPr>
              <a:defRPr/>
            </a:pPr>
            <a:r>
              <a:rPr lang="vi-VN" altLang="en-US" sz="2800" dirty="0">
                <a:latin typeface="+mj-lt"/>
              </a:rPr>
              <a:t> B) tế bào chất.</a:t>
            </a:r>
            <a:endParaRPr lang="en-US" altLang="en-US" sz="2800" dirty="0">
              <a:latin typeface="+mj-lt"/>
            </a:endParaRPr>
          </a:p>
          <a:p>
            <a:pPr>
              <a:defRPr/>
            </a:pPr>
            <a:r>
              <a:rPr lang="vi-VN" altLang="en-US" sz="2800" dirty="0">
                <a:latin typeface="+mj-lt"/>
              </a:rPr>
              <a:t> C) màng tế bào.</a:t>
            </a:r>
            <a:endParaRPr lang="en-US" altLang="en-US" sz="2800" dirty="0">
              <a:latin typeface="+mj-lt"/>
            </a:endParaRPr>
          </a:p>
          <a:p>
            <a:pPr>
              <a:defRPr/>
            </a:pPr>
            <a:r>
              <a:rPr lang="vi-VN" altLang="en-US" sz="2800" dirty="0">
                <a:latin typeface="+mj-lt"/>
              </a:rPr>
              <a:t> D) lục lạp.</a:t>
            </a:r>
            <a:endParaRPr lang="en-US" altLang="en-US" sz="2800" dirty="0">
              <a:latin typeface="+mj-lt"/>
            </a:endParaRPr>
          </a:p>
        </p:txBody>
      </p:sp>
      <p:sp>
        <p:nvSpPr>
          <p:cNvPr id="14339" name="TextBox 2"/>
          <p:cNvSpPr txBox="1">
            <a:spLocks noChangeArrowheads="1"/>
          </p:cNvSpPr>
          <p:nvPr/>
        </p:nvSpPr>
        <p:spPr bwMode="auto">
          <a:xfrm>
            <a:off x="457200" y="1524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vi-VN" altLang="en-US" sz="2800" b="1" dirty="0">
                <a:solidFill>
                  <a:srgbClr val="002060"/>
                </a:solidFill>
                <a:latin typeface="+mj-lt"/>
              </a:rPr>
              <a:t>LUYỆN TẬP</a:t>
            </a:r>
            <a:endParaRPr lang="en-US" altLang="en-US" sz="2800" b="1" dirty="0">
              <a:solidFill>
                <a:srgbClr val="002060"/>
              </a:solidFill>
              <a:latin typeface="+mj-lt"/>
            </a:endParaRPr>
          </a:p>
        </p:txBody>
      </p:sp>
      <p:sp>
        <p:nvSpPr>
          <p:cNvPr id="3" name="Flowchart: Connector 2"/>
          <p:cNvSpPr/>
          <p:nvPr/>
        </p:nvSpPr>
        <p:spPr>
          <a:xfrm>
            <a:off x="457200" y="1676400"/>
            <a:ext cx="509588"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cs typeface="Times New Roman" panose="02020603050405020304" pitchFamily="18" charset="0"/>
            </a:endParaRPr>
          </a:p>
        </p:txBody>
      </p:sp>
      <p:sp>
        <p:nvSpPr>
          <p:cNvPr id="5" name="Flowchart: Connector 4"/>
          <p:cNvSpPr/>
          <p:nvPr/>
        </p:nvSpPr>
        <p:spPr>
          <a:xfrm>
            <a:off x="381000" y="3810000"/>
            <a:ext cx="509588"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457200" y="76200"/>
            <a:ext cx="11811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u="sng">
                <a:latin typeface="Times New Roman" panose="02020603050405020304" pitchFamily="18" charset="0"/>
                <a:cs typeface="Times New Roman" panose="02020603050405020304" pitchFamily="18" charset="0"/>
              </a:rPr>
              <a:t>Câu 3</a:t>
            </a:r>
            <a:r>
              <a:rPr lang="en-US" altLang="en-US" sz="2800" b="1">
                <a:latin typeface="Times New Roman" panose="02020603050405020304" pitchFamily="18" charset="0"/>
                <a:cs typeface="Times New Roman" panose="02020603050405020304" pitchFamily="18" charset="0"/>
              </a:rPr>
              <a:t>. </a:t>
            </a:r>
            <a:r>
              <a:rPr lang="vi-VN" altLang="en-US" sz="2800" b="1">
                <a:latin typeface="Times New Roman" panose="02020603050405020304" pitchFamily="18" charset="0"/>
                <a:cs typeface="Times New Roman" panose="02020603050405020304" pitchFamily="18" charset="0"/>
              </a:rPr>
              <a:t>Thành phần chứa các bào quan, là nơi diễn ra các hoạt động sống của tế bào</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r>
              <a:rPr lang="vi-VN" altLang="en-US" sz="2800">
                <a:latin typeface="Times New Roman" panose="02020603050405020304" pitchFamily="18" charset="0"/>
                <a:cs typeface="Times New Roman" panose="02020603050405020304" pitchFamily="18" charset="0"/>
              </a:rPr>
              <a:t>  A) nhân.</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r>
              <a:rPr lang="vi-VN" altLang="en-US" sz="2800">
                <a:latin typeface="Times New Roman" panose="02020603050405020304" pitchFamily="18" charset="0"/>
                <a:cs typeface="Times New Roman" panose="02020603050405020304" pitchFamily="18" charset="0"/>
              </a:rPr>
              <a:t> B) tế bào chất.</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r>
              <a:rPr lang="vi-VN" altLang="en-US" sz="2800">
                <a:latin typeface="Times New Roman" panose="02020603050405020304" pitchFamily="18" charset="0"/>
                <a:cs typeface="Times New Roman" panose="02020603050405020304" pitchFamily="18" charset="0"/>
              </a:rPr>
              <a:t> C) màng tế bào.</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r>
              <a:rPr lang="vi-VN" altLang="en-US" sz="2800">
                <a:latin typeface="Times New Roman" panose="02020603050405020304" pitchFamily="18" charset="0"/>
                <a:cs typeface="Times New Roman" panose="02020603050405020304" pitchFamily="18" charset="0"/>
              </a:rPr>
              <a:t> D) lục lạp.</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r>
              <a:rPr lang="vi-VN" altLang="en-US" sz="2800" b="1" u="sng">
                <a:latin typeface="Times New Roman" panose="02020603050405020304" pitchFamily="18" charset="0"/>
                <a:cs typeface="Times New Roman" panose="02020603050405020304" pitchFamily="18" charset="0"/>
              </a:rPr>
              <a:t>Câu 4. </a:t>
            </a:r>
            <a:r>
              <a:rPr lang="vi-VN" altLang="en-US" sz="2800" b="1">
                <a:latin typeface="Times New Roman" panose="02020603050405020304" pitchFamily="18" charset="0"/>
                <a:cs typeface="Times New Roman" panose="02020603050405020304" pitchFamily="18" charset="0"/>
              </a:rPr>
              <a:t>Hình dạng của tế bào</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r>
              <a:rPr lang="vi-VN" altLang="en-US" sz="2800">
                <a:latin typeface="Times New Roman" panose="02020603050405020304" pitchFamily="18" charset="0"/>
                <a:cs typeface="Times New Roman" panose="02020603050405020304" pitchFamily="18" charset="0"/>
              </a:rPr>
              <a:t>A) Hình cầu, hình thoi.</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r>
              <a:rPr lang="vi-VN" altLang="en-US" sz="2800">
                <a:latin typeface="Times New Roman" panose="02020603050405020304" pitchFamily="18" charset="0"/>
                <a:cs typeface="Times New Roman" panose="02020603050405020304" pitchFamily="18" charset="0"/>
              </a:rPr>
              <a:t>B) Hình đĩa, hình sợi.</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r>
              <a:rPr lang="vi-VN" altLang="en-US" sz="2800">
                <a:latin typeface="Times New Roman" panose="02020603050405020304" pitchFamily="18" charset="0"/>
                <a:cs typeface="Times New Roman" panose="02020603050405020304" pitchFamily="18" charset="0"/>
              </a:rPr>
              <a:t>C) Hình sao, hình trụ.</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r>
              <a:rPr lang="vi-VN" altLang="en-US" sz="2800">
                <a:latin typeface="Times New Roman" panose="02020603050405020304" pitchFamily="18" charset="0"/>
                <a:cs typeface="Times New Roman" panose="02020603050405020304" pitchFamily="18" charset="0"/>
              </a:rPr>
              <a:t>D) Nhiều hình dạng.</a:t>
            </a:r>
            <a:endParaRPr lang="en-US" altLang="en-US" sz="2800">
              <a:latin typeface="Times New Roman" panose="02020603050405020304" pitchFamily="18" charset="0"/>
              <a:cs typeface="Times New Roman" panose="02020603050405020304" pitchFamily="18" charset="0"/>
            </a:endParaRPr>
          </a:p>
        </p:txBody>
      </p:sp>
      <p:sp>
        <p:nvSpPr>
          <p:cNvPr id="3" name="Flowchart: Connector 2"/>
          <p:cNvSpPr/>
          <p:nvPr/>
        </p:nvSpPr>
        <p:spPr>
          <a:xfrm>
            <a:off x="609600" y="1371600"/>
            <a:ext cx="3810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Flowchart: Connector 3"/>
          <p:cNvSpPr/>
          <p:nvPr/>
        </p:nvSpPr>
        <p:spPr>
          <a:xfrm>
            <a:off x="533400" y="4419600"/>
            <a:ext cx="3810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ckgrnd011a"/>
          <p:cNvPicPr>
            <a:picLocks noChangeAspect="1"/>
          </p:cNvPicPr>
          <p:nvPr/>
        </p:nvPicPr>
        <p:blipFill>
          <a:blip r:embed="rId4">
            <a:clrChange>
              <a:clrFrom>
                <a:srgbClr val="FFFFFF"/>
              </a:clrFrom>
              <a:clrTo>
                <a:srgbClr val="FFFFFF">
                  <a:alpha val="0"/>
                </a:srgbClr>
              </a:clrTo>
            </a:clrChange>
          </a:blip>
          <a:stretch>
            <a:fillRect/>
          </a:stretch>
        </p:blipFill>
        <p:spPr>
          <a:xfrm>
            <a:off x="1524000" y="1219200"/>
            <a:ext cx="9144000" cy="4751388"/>
          </a:xfrm>
          <a:prstGeom prst="rect">
            <a:avLst/>
          </a:prstGeom>
          <a:noFill/>
          <a:ln w="9525">
            <a:noFill/>
          </a:ln>
        </p:spPr>
      </p:pic>
      <p:pic>
        <p:nvPicPr>
          <p:cNvPr id="27651" name="Picture 3" descr="25"/>
          <p:cNvPicPr>
            <a:picLocks noChangeAspect="1"/>
          </p:cNvPicPr>
          <p:nvPr/>
        </p:nvPicPr>
        <p:blipFill>
          <a:blip r:embed="rId5">
            <a:clrChange>
              <a:clrFrom>
                <a:srgbClr val="FFFFFF"/>
              </a:clrFrom>
              <a:clrTo>
                <a:srgbClr val="FFFFFF">
                  <a:alpha val="0"/>
                </a:srgbClr>
              </a:clrTo>
            </a:clrChange>
          </a:blip>
          <a:stretch>
            <a:fillRect/>
          </a:stretch>
        </p:blipFill>
        <p:spPr>
          <a:xfrm>
            <a:off x="6400800" y="4038600"/>
            <a:ext cx="1728788" cy="1368425"/>
          </a:xfrm>
          <a:prstGeom prst="rect">
            <a:avLst/>
          </a:prstGeom>
          <a:noFill/>
          <a:ln w="9525">
            <a:noFill/>
          </a:ln>
        </p:spPr>
      </p:pic>
      <p:sp>
        <p:nvSpPr>
          <p:cNvPr id="23556" name="AutoShape 4"/>
          <p:cNvSpPr/>
          <p:nvPr/>
        </p:nvSpPr>
        <p:spPr>
          <a:xfrm>
            <a:off x="3124200" y="762000"/>
            <a:ext cx="6324600" cy="1143000"/>
          </a:xfrm>
          <a:prstGeom prst="horizontalScroll">
            <a:avLst>
              <a:gd name="adj" fmla="val 12500"/>
            </a:avLst>
          </a:prstGeom>
          <a:solidFill>
            <a:srgbClr val="33CC33"/>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en-US" sz="4000" b="1" dirty="0">
                <a:solidFill>
                  <a:srgbClr val="0000FF"/>
                </a:solidFill>
                <a:latin typeface="Times New Roman" panose="02020603050405020304" pitchFamily="18" charset="0"/>
                <a:cs typeface="Arial" panose="020B0604020202020204" pitchFamily="34" charset="0"/>
              </a:rPr>
              <a:t>DẶN DÒ</a:t>
            </a:r>
            <a:endParaRPr lang="en-US" altLang="en-US" sz="4000" b="1" dirty="0">
              <a:solidFill>
                <a:srgbClr val="0000FF"/>
              </a:solidFill>
              <a:latin typeface="Times New Roman" panose="02020603050405020304" pitchFamily="18" charset="0"/>
              <a:ea typeface="Arial" panose="020B0604020202020204" pitchFamily="34" charset="0"/>
            </a:endParaRPr>
          </a:p>
        </p:txBody>
      </p:sp>
      <p:sp>
        <p:nvSpPr>
          <p:cNvPr id="27653" name="Text Box 5"/>
          <p:cNvSpPr txBox="1">
            <a:spLocks noChangeArrowheads="1"/>
          </p:cNvSpPr>
          <p:nvPr/>
        </p:nvSpPr>
        <p:spPr bwMode="auto">
          <a:xfrm>
            <a:off x="3810000" y="1981200"/>
            <a:ext cx="6019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en-US" altLang="en-US" sz="3600" b="1" dirty="0">
                <a:solidFill>
                  <a:srgbClr val="CC0000"/>
                </a:solidFill>
                <a:effectLst>
                  <a:outerShdw blurRad="38100" dist="38100" dir="2700000">
                    <a:srgbClr val="C0C0C0"/>
                  </a:outerShdw>
                </a:effectLst>
                <a:latin typeface="Times New Roman" panose="02020603050405020304" pitchFamily="18" charset="0"/>
              </a:rPr>
              <a:t> </a:t>
            </a:r>
            <a:r>
              <a:rPr lang="en-US" altLang="en-US" sz="3600" b="1" baseline="2000" dirty="0">
                <a:solidFill>
                  <a:srgbClr val="CC0000"/>
                </a:solidFill>
                <a:effectLst>
                  <a:outerShdw blurRad="38100" dist="38100" dir="2700000">
                    <a:srgbClr val="C0C0C0"/>
                  </a:outerShdw>
                </a:effectLst>
                <a:latin typeface="Times New Roman" panose="02020603050405020304" pitchFamily="18" charset="0"/>
              </a:rPr>
              <a:t>- Về nhà học bài, trả lời câu hỏi SGK.</a:t>
            </a:r>
          </a:p>
          <a:p>
            <a:pPr>
              <a:buNone/>
            </a:pPr>
            <a:r>
              <a:rPr lang="en-US" altLang="en-US" sz="3600" b="1" dirty="0">
                <a:solidFill>
                  <a:srgbClr val="CC0000"/>
                </a:solidFill>
                <a:effectLst>
                  <a:outerShdw blurRad="38100" dist="38100" dir="2700000">
                    <a:srgbClr val="C0C0C0"/>
                  </a:outerShdw>
                </a:effectLst>
                <a:latin typeface="Times New Roman" panose="02020603050405020304" pitchFamily="18" charset="0"/>
              </a:rPr>
              <a:t> </a:t>
            </a:r>
            <a:r>
              <a:rPr lang="en-US" altLang="en-US" sz="3600" b="1" baseline="2000" dirty="0">
                <a:solidFill>
                  <a:srgbClr val="CC0000"/>
                </a:solidFill>
                <a:effectLst>
                  <a:outerShdw blurRad="38100" dist="38100" dir="2700000">
                    <a:srgbClr val="C0C0C0"/>
                  </a:outerShdw>
                </a:effectLst>
                <a:latin typeface="Times New Roman" panose="02020603050405020304" pitchFamily="18" charset="0"/>
              </a:rPr>
              <a:t>- Chuẩn bị trước bài mới.</a:t>
            </a:r>
          </a:p>
        </p:txBody>
      </p:sp>
      <p:pic>
        <p:nvPicPr>
          <p:cNvPr id="27654" name="where do you go.mid">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stretch>
            <a:fillRect/>
          </a:stretch>
        </p:blipFill>
        <p:spPr>
          <a:xfrm>
            <a:off x="1905000" y="6324600"/>
            <a:ext cx="304800" cy="304800"/>
          </a:xfrm>
          <a:prstGeom prst="rect">
            <a:avLst/>
          </a:prstGeom>
          <a:noFill/>
          <a:ln w="9525">
            <a:noFill/>
          </a:ln>
        </p:spPr>
      </p:pic>
    </p:spTree>
  </p:cSld>
  <p:clrMapOvr>
    <a:masterClrMapping/>
  </p:clrMapOvr>
  <p:transition spd="slow" advTm="24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across)">
                                      <p:cBhvr>
                                        <p:cTn id="7" dur="1000"/>
                                        <p:tgtEl>
                                          <p:spTgt spid="27651"/>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259363" fill="hold"/>
                                        <p:tgtEl>
                                          <p:spTgt spid="276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000"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2765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p:cNvPicPr>
            <a:picLocks noChangeAspect="1"/>
          </p:cNvPicPr>
          <p:nvPr/>
        </p:nvPicPr>
        <p:blipFill>
          <a:blip r:embed="rId2"/>
          <a:stretch>
            <a:fillRect/>
          </a:stretch>
        </p:blipFill>
        <p:spPr>
          <a:xfrm>
            <a:off x="0" y="0"/>
            <a:ext cx="12192000" cy="6858000"/>
          </a:xfrm>
          <a:prstGeom prst="rect">
            <a:avLst/>
          </a:prstGeom>
          <a:noFill/>
          <a:ln w="9525">
            <a:no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2"/>
          <a:stretch>
            <a:fillRect/>
          </a:stretch>
        </p:blipFill>
        <p:spPr>
          <a:xfrm>
            <a:off x="0" y="0"/>
            <a:ext cx="12192000" cy="6858000"/>
          </a:xfrm>
          <a:prstGeom prst="rect">
            <a:avLst/>
          </a:prstGeom>
          <a:noFill/>
          <a:ln w="9525">
            <a:no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F17DC-36EA-41E7-ADB6-948FCB5C6EF5}" type="slidenum">
              <a:rPr lang="en-US" smtClean="0"/>
              <a:t>9</a:t>
            </a:fld>
            <a:endParaRPr lang="en-US"/>
          </a:p>
        </p:txBody>
      </p:sp>
      <p:pic>
        <p:nvPicPr>
          <p:cNvPr id="3" name="Picture 2"/>
          <p:cNvPicPr>
            <a:picLocks noChangeAspect="1"/>
          </p:cNvPicPr>
          <p:nvPr/>
        </p:nvPicPr>
        <p:blipFill>
          <a:blip r:embed="rId2"/>
          <a:stretch>
            <a:fillRect/>
          </a:stretch>
        </p:blipFill>
        <p:spPr>
          <a:xfrm>
            <a:off x="157017" y="845128"/>
            <a:ext cx="6446981" cy="5791200"/>
          </a:xfrm>
          <a:prstGeom prst="rect">
            <a:avLst/>
          </a:prstGeom>
        </p:spPr>
      </p:pic>
      <p:sp>
        <p:nvSpPr>
          <p:cNvPr id="4" name="Cloud 3"/>
          <p:cNvSpPr/>
          <p:nvPr/>
        </p:nvSpPr>
        <p:spPr>
          <a:xfrm>
            <a:off x="5966689" y="230909"/>
            <a:ext cx="5846619" cy="2456873"/>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Quan sát hình 17.1, em hãy cho biết đơn vị cấu trúc nên cơ thể sinh vật là gì?</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825671" y="3450648"/>
            <a:ext cx="4987637" cy="214283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Mọi cơ thể sống (thực vật, động vật, con người…) đều được cấu tạo từ đơn vị rất nhỏ bé gọi là tế bào</a:t>
            </a:r>
            <a:endParaRPr lang="en-US"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1|3|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3425</Words>
  <Application>Microsoft Office PowerPoint</Application>
  <PresentationFormat>Widescreen</PresentationFormat>
  <Paragraphs>360</Paragraphs>
  <Slides>63</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Calibri</vt:lpstr>
      <vt:lpstr>Calibri Light</vt:lpstr>
      <vt:lpstr>等线</vt:lpstr>
      <vt:lpstr>Meiryo UI</vt:lpstr>
      <vt:lpstr>Roboto</vt:lpstr>
      <vt:lpstr>Times New Roman</vt:lpstr>
      <vt:lpstr>Wingdings</vt:lpstr>
      <vt:lpstr>Zilla Slab SemiBold</vt:lpstr>
      <vt:lpstr>Office Theme</vt:lpstr>
      <vt:lpstr>KHOA HỌC TỰ NHIÊN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dạng của tế bào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Duong</dc:creator>
  <cp:lastModifiedBy>Home</cp:lastModifiedBy>
  <cp:revision>237</cp:revision>
  <dcterms:created xsi:type="dcterms:W3CDTF">2021-06-21T07:18:00Z</dcterms:created>
  <dcterms:modified xsi:type="dcterms:W3CDTF">2022-08-02T03:40:45Z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56CC7088B36F4310957ADB7456147899</vt:lpwstr>
  </property>
  <property fmtid="{D5CDD505-2E9C-101B-9397-08002B2CF9AE}" pid="3" name="KSOProductBuildVer">
    <vt:lpwstr>1033-11.2.0.10351</vt:lpwstr>
  </property>
</Properties>
</file>