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0" r:id="rId2"/>
    <p:sldId id="259" r:id="rId3"/>
    <p:sldId id="262" r:id="rId4"/>
    <p:sldId id="328" r:id="rId5"/>
    <p:sldId id="265" r:id="rId6"/>
    <p:sldId id="267" r:id="rId7"/>
    <p:sldId id="270" r:id="rId8"/>
    <p:sldId id="272" r:id="rId9"/>
    <p:sldId id="273" r:id="rId10"/>
    <p:sldId id="275" r:id="rId11"/>
    <p:sldId id="277" r:id="rId12"/>
    <p:sldId id="279" r:id="rId13"/>
    <p:sldId id="322" r:id="rId14"/>
    <p:sldId id="282" r:id="rId15"/>
    <p:sldId id="283" r:id="rId16"/>
    <p:sldId id="286" r:id="rId17"/>
    <p:sldId id="287" r:id="rId18"/>
    <p:sldId id="289" r:id="rId19"/>
    <p:sldId id="291" r:id="rId20"/>
    <p:sldId id="292" r:id="rId21"/>
    <p:sldId id="293" r:id="rId22"/>
    <p:sldId id="327" r:id="rId23"/>
    <p:sldId id="324" r:id="rId24"/>
    <p:sldId id="325" r:id="rId25"/>
    <p:sldId id="295" r:id="rId26"/>
    <p:sldId id="296" r:id="rId27"/>
    <p:sldId id="297" r:id="rId28"/>
    <p:sldId id="298" r:id="rId29"/>
    <p:sldId id="300" r:id="rId30"/>
    <p:sldId id="302" r:id="rId31"/>
    <p:sldId id="304" r:id="rId32"/>
    <p:sldId id="306" r:id="rId33"/>
    <p:sldId id="308" r:id="rId34"/>
    <p:sldId id="309" r:id="rId35"/>
    <p:sldId id="329" r:id="rId36"/>
    <p:sldId id="313" r:id="rId37"/>
    <p:sldId id="314" r:id="rId38"/>
    <p:sldId id="315" r:id="rId39"/>
  </p:sldIdLst>
  <p:sldSz cx="9144000" cy="6858000" type="screen4x3"/>
  <p:notesSz cx="6858000" cy="9144000"/>
  <p:embeddedFontLst>
    <p:embeddedFont>
      <p:font typeface="VNI-Times" panose="020B0604020202020204"/>
      <p:regular r:id="rId40"/>
      <p:bold r:id="rId41"/>
      <p:italic r:id="rId42"/>
      <p:boldItalic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560" y="8"/>
      </p:cViewPr>
      <p:guideLst>
        <p:guide orient="horz" pos="21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C23B7-871C-42FA-8177-3EF27CA4ADC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A9A5-531A-4D7E-81CA-6FACFDB450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3D6A6-803C-4ADC-AB9F-5A065C6A228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2876-FFD6-4A37-AD50-64E238894F7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8477-EC63-4169-AA48-835690A763F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4FD6-F51D-4A92-8346-A9FA6519C1A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C0F5-053E-4E89-A2E4-FCD3679E8FD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C16A-771A-4FFE-972D-16AC38956DA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790FA-F8C0-425E-8D49-5AF8B99818D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27D7-4CE7-463A-A588-E01EB34D83F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ACFB-6992-48C5-84E9-27A3D30B30A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BB6D7-E4B8-4E7D-8D2E-139C0B77CC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FE65D-40FF-4D42-BBF5-ACD3AEB6469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0A81E5D-60DB-4E9F-BD71-6A3BA375DF6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F14B-1E76-8D1B-8525-3E387A4F0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163D9-4B15-A2B8-E40D-E65313649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1DC18-1572-35CE-1FD2-7F753B43AA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8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09800" y="6400800"/>
            <a:ext cx="4343400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  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HỘI NGHỊ CẤP CAO ASEAN 35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93713" y="65087"/>
            <a:ext cx="819308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Tại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sao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Hiệp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Đông</a:t>
            </a:r>
            <a:r>
              <a:rPr lang="en-US" altLang="en-US" dirty="0">
                <a:solidFill>
                  <a:srgbClr val="FF0000"/>
                </a:solidFill>
              </a:rPr>
              <a:t> Nam Á </a:t>
            </a:r>
            <a:r>
              <a:rPr lang="en-US" altLang="en-US" dirty="0" err="1">
                <a:solidFill>
                  <a:srgbClr val="FF0000"/>
                </a:solidFill>
              </a:rPr>
              <a:t>lại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thay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đổi</a:t>
            </a:r>
            <a:r>
              <a:rPr lang="en-US" alt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" name="Content Placeholder 1" descr="asean-35-10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00050" y="1490980"/>
            <a:ext cx="776224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4425"/>
            <a:ext cx="8229600" cy="6381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495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</a:rPr>
              <a:t>- Thành lập ngày 8/8/1967</a:t>
            </a:r>
            <a:r>
              <a:rPr lang="en-US" altLang="en-US" sz="30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2112963"/>
            <a:ext cx="5486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584325" y="285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53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endParaRPr lang="en-US" altLang="en-US" sz="3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+ 1967: Liên kết về quân sự là chính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" y="3895725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Từ cuối 1970 đầu 1980: Hợp tác về kinh tế.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7688" y="4343400"/>
            <a:ext cx="8443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Từ 1990: Giữ vững hoà bình, an ninh, ổn định khu vực.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28600" y="4800600"/>
            <a:ext cx="8915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12/1998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nay: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99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39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3" grpId="0"/>
      <p:bldP spid="133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133600" y="6409690"/>
            <a:ext cx="4772025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HỘI NGHỊ CẤP CAO ASEAN 35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5633" y="65087"/>
            <a:ext cx="8415337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Hiệp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Đông</a:t>
            </a:r>
            <a:r>
              <a:rPr lang="en-US" altLang="en-US" dirty="0">
                <a:solidFill>
                  <a:srgbClr val="FF0000"/>
                </a:solidFill>
              </a:rPr>
              <a:t> Nam Á </a:t>
            </a:r>
            <a:r>
              <a:rPr lang="en-US" altLang="en-US" dirty="0" err="1">
                <a:solidFill>
                  <a:srgbClr val="FF0000"/>
                </a:solidFill>
              </a:rPr>
              <a:t>hoạt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động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dựa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trên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nguyên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tắc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chính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nào</a:t>
            </a:r>
            <a:r>
              <a:rPr lang="en-US" alt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" name="Content Placeholder 1" descr="images2242651_ttxvnhoi_nghi_rcep_511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405130" y="1143000"/>
            <a:ext cx="8229600" cy="52666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14425"/>
            <a:ext cx="6019800" cy="63817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44958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8/8/1967</a:t>
            </a:r>
            <a:r>
              <a:rPr lang="en-US" altLang="en-US" sz="30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2112963"/>
            <a:ext cx="4267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10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584325" y="2855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53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3429000"/>
            <a:ext cx="6248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+ 1967: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3400" y="3895725"/>
            <a:ext cx="685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+ Từ cuối 1970 đầu 1980: Hợp tác về kinh tế.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47688" y="4343400"/>
            <a:ext cx="84439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1990: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47688" y="4800600"/>
            <a:ext cx="8596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12/1998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nay: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ổn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57200" y="5613400"/>
            <a:ext cx="83058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371600" y="6172200"/>
            <a:ext cx="624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       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TRỤ SỞ ASEAN TẠI JAKARTA (INDONESIA)</a:t>
            </a:r>
          </a:p>
        </p:txBody>
      </p:sp>
      <p:pic>
        <p:nvPicPr>
          <p:cNvPr id="29699" name="Picture 6" descr="800px-ASEAN_HQ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3058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709795" y="5608955"/>
            <a:ext cx="430593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Tổng thư kí ASEAN: ông Lê Lương Minh ( 2013-2017)</a:t>
            </a:r>
          </a:p>
        </p:txBody>
      </p:sp>
      <p:pic>
        <p:nvPicPr>
          <p:cNvPr id="2" name="Content Placeholder 1" descr="m95a406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4320"/>
            <a:ext cx="4038600" cy="4933315"/>
          </a:xfrm>
          <a:prstGeom prst="rect">
            <a:avLst/>
          </a:prstGeom>
        </p:spPr>
      </p:pic>
      <p:pic>
        <p:nvPicPr>
          <p:cNvPr id="3" name="Content Placeholder 2" descr="sean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275590"/>
            <a:ext cx="4067175" cy="499046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39725" y="5552440"/>
            <a:ext cx="3884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Tổng thư kí ASEAN người Brunei: Lim Jock Hoi ( 2018 - nay)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1219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295400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solidFill>
                  <a:srgbClr val="FF0000"/>
                </a:solidFill>
              </a:rPr>
              <a:t>Dựa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kiến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thức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học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kết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quan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sát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lược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đồ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biết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Đông</a:t>
            </a:r>
            <a:r>
              <a:rPr lang="en-US" altLang="en-US" sz="2800" dirty="0">
                <a:solidFill>
                  <a:srgbClr val="FF0000"/>
                </a:solidFill>
              </a:rPr>
              <a:t> Nam Á </a:t>
            </a:r>
            <a:r>
              <a:rPr lang="en-US" altLang="en-US" sz="2800" dirty="0" err="1">
                <a:solidFill>
                  <a:srgbClr val="FF0000"/>
                </a:solidFill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điều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kiện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thuận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lợi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gì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để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tác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phát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triển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kinh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tế</a:t>
            </a:r>
            <a:r>
              <a:rPr lang="en-US" altLang="en-US" sz="28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0484" name="Picture 4" descr="Luoc do cac nuoc thanh vien ASE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447800"/>
            <a:ext cx="7542213" cy="498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05000" y="6457890"/>
            <a:ext cx="495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Lược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thành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viên</a:t>
            </a:r>
            <a:r>
              <a:rPr lang="en-US" altLang="en-US" sz="2000" b="1" dirty="0">
                <a:solidFill>
                  <a:srgbClr val="0000FF"/>
                </a:solidFill>
              </a:rPr>
              <a:t> ASEAN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8229600" cy="1066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II 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81000" y="2551839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ang truong xi gio r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3200" r="11455"/>
          <a:stretch>
            <a:fillRect/>
          </a:stretch>
        </p:blipFill>
        <p:spPr>
          <a:xfrm>
            <a:off x="365760" y="1165224"/>
            <a:ext cx="8335963" cy="55403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 flipH="1">
            <a:off x="3505200" y="2550795"/>
            <a:ext cx="152400" cy="76136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505200" y="3312795"/>
            <a:ext cx="3733800" cy="914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 flipV="1">
            <a:off x="3657600" y="2550795"/>
            <a:ext cx="3581400" cy="1676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04800" y="36493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tăng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Xi-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giô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ldLvl="0" animBg="1"/>
      <p:bldP spid="22531" grpId="1" bldLvl="0" animBg="1"/>
      <p:bldP spid="22532" grpId="0" bldLvl="0" animBg="1"/>
      <p:bldP spid="22532" grpId="1" bldLvl="0" animBg="1"/>
      <p:bldP spid="22533" grpId="0" bldLvl="0" animBg="1"/>
      <p:bldP spid="2253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3600"/>
            <a:ext cx="8991600" cy="442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7400" y="344170"/>
            <a:ext cx="49530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3600" b="1" u="sng">
                <a:solidFill>
                  <a:srgbClr val="FF0000"/>
                </a:solidFill>
                <a:latin typeface="VNI-Times" pitchFamily="2" charset="0"/>
              </a:rPr>
              <a:t>Tuần 20 </a:t>
            </a:r>
            <a:r>
              <a:rPr lang="en-US" altLang="en-US" sz="3600" b="1" u="sng">
                <a:solidFill>
                  <a:srgbClr val="FF0000"/>
                </a:solidFill>
                <a:latin typeface="VNI-Times" pitchFamily="2" charset="0"/>
              </a:rPr>
              <a:t>Tiết 2 </a:t>
            </a:r>
            <a:r>
              <a:rPr lang="en-US" altLang="en-US" sz="3600" b="1" u="sng" dirty="0">
                <a:solidFill>
                  <a:srgbClr val="FF0000"/>
                </a:solidFill>
                <a:latin typeface="VNI-Times" pitchFamily="2" charset="0"/>
              </a:rPr>
              <a:t>BAØI 17: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66700" y="1371600"/>
            <a:ext cx="8648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19050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HIEÄP HOÄI CAÙC NÖÔÙC ÑOÂNG NAM AÙ ( ASEAN ).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ờ AS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/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Ban do Dong Nam 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533400"/>
            <a:ext cx="8702675" cy="5808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Freeform 4"/>
          <p:cNvSpPr/>
          <p:nvPr/>
        </p:nvSpPr>
        <p:spPr bwMode="auto">
          <a:xfrm>
            <a:off x="1916113" y="2397125"/>
            <a:ext cx="1357312" cy="2041525"/>
          </a:xfrm>
          <a:custGeom>
            <a:avLst/>
            <a:gdLst>
              <a:gd name="T0" fmla="*/ 539313239 w 855"/>
              <a:gd name="T1" fmla="*/ 0 h 1286"/>
              <a:gd name="T2" fmla="*/ 410784524 w 855"/>
              <a:gd name="T3" fmla="*/ 292338125 h 1286"/>
              <a:gd name="T4" fmla="*/ 279736447 w 855"/>
              <a:gd name="T5" fmla="*/ 1000502825 h 1286"/>
              <a:gd name="T6" fmla="*/ 441026388 w 855"/>
              <a:gd name="T7" fmla="*/ 1484372825 h 1286"/>
              <a:gd name="T8" fmla="*/ 667840366 w 855"/>
              <a:gd name="T9" fmla="*/ 1872476888 h 1286"/>
              <a:gd name="T10" fmla="*/ 763606269 w 855"/>
              <a:gd name="T11" fmla="*/ 1968242825 h 1286"/>
              <a:gd name="T12" fmla="*/ 957659022 w 855"/>
              <a:gd name="T13" fmla="*/ 2033766888 h 1286"/>
              <a:gd name="T14" fmla="*/ 1023183061 w 855"/>
              <a:gd name="T15" fmla="*/ 2129532825 h 1286"/>
              <a:gd name="T16" fmla="*/ 1217234227 w 855"/>
              <a:gd name="T17" fmla="*/ 2147483646 h 1286"/>
              <a:gd name="T18" fmla="*/ 1313000129 w 855"/>
              <a:gd name="T19" fmla="*/ 2147483646 h 1286"/>
              <a:gd name="T20" fmla="*/ 1378524167 w 855"/>
              <a:gd name="T21" fmla="*/ 2147483646 h 1286"/>
              <a:gd name="T22" fmla="*/ 1570055972 w 855"/>
              <a:gd name="T23" fmla="*/ 2147483646 h 1286"/>
              <a:gd name="T24" fmla="*/ 1668342823 w 855"/>
              <a:gd name="T25" fmla="*/ 2147483646 h 1286"/>
              <a:gd name="T26" fmla="*/ 1764108725 w 855"/>
              <a:gd name="T27" fmla="*/ 2147483646 h 1286"/>
              <a:gd name="T28" fmla="*/ 1313000129 w 855"/>
              <a:gd name="T29" fmla="*/ 2147483646 h 1286"/>
              <a:gd name="T30" fmla="*/ 1184473001 w 855"/>
              <a:gd name="T31" fmla="*/ 2147483646 h 1286"/>
              <a:gd name="T32" fmla="*/ 1086186150 w 855"/>
              <a:gd name="T33" fmla="*/ 2147483646 h 1286"/>
              <a:gd name="T34" fmla="*/ 861893120 w 855"/>
              <a:gd name="T35" fmla="*/ 2147483646 h 1286"/>
              <a:gd name="T36" fmla="*/ 733364405 w 855"/>
              <a:gd name="T37" fmla="*/ 2147483646 h 1286"/>
              <a:gd name="T38" fmla="*/ 602316328 w 855"/>
              <a:gd name="T39" fmla="*/ 2147483646 h 1286"/>
              <a:gd name="T40" fmla="*/ 572074464 w 855"/>
              <a:gd name="T41" fmla="*/ 2147483646 h 1286"/>
              <a:gd name="T42" fmla="*/ 473789200 w 855"/>
              <a:gd name="T43" fmla="*/ 2147483646 h 1286"/>
              <a:gd name="T44" fmla="*/ 441026388 w 855"/>
              <a:gd name="T45" fmla="*/ 2033766888 h 1286"/>
              <a:gd name="T46" fmla="*/ 88204643 w 855"/>
              <a:gd name="T47" fmla="*/ 1612900000 h 1286"/>
              <a:gd name="T48" fmla="*/ 22680604 w 855"/>
              <a:gd name="T49" fmla="*/ 1355844063 h 1286"/>
              <a:gd name="T50" fmla="*/ 88204643 w 855"/>
              <a:gd name="T51" fmla="*/ 1098788125 h 1286"/>
              <a:gd name="T52" fmla="*/ 345260485 w 855"/>
              <a:gd name="T53" fmla="*/ 677922825 h 1286"/>
              <a:gd name="T54" fmla="*/ 441026388 w 855"/>
              <a:gd name="T55" fmla="*/ 516632825 h 128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55" h="1286">
                <a:moveTo>
                  <a:pt x="214" y="0"/>
                </a:moveTo>
                <a:cubicBezTo>
                  <a:pt x="188" y="39"/>
                  <a:pt x="177" y="72"/>
                  <a:pt x="163" y="116"/>
                </a:cubicBezTo>
                <a:cubicBezTo>
                  <a:pt x="177" y="218"/>
                  <a:pt x="188" y="322"/>
                  <a:pt x="111" y="397"/>
                </a:cubicBezTo>
                <a:cubicBezTo>
                  <a:pt x="85" y="480"/>
                  <a:pt x="105" y="543"/>
                  <a:pt x="175" y="589"/>
                </a:cubicBezTo>
                <a:cubicBezTo>
                  <a:pt x="197" y="677"/>
                  <a:pt x="196" y="685"/>
                  <a:pt x="265" y="743"/>
                </a:cubicBezTo>
                <a:cubicBezTo>
                  <a:pt x="279" y="755"/>
                  <a:pt x="287" y="772"/>
                  <a:pt x="303" y="781"/>
                </a:cubicBezTo>
                <a:cubicBezTo>
                  <a:pt x="327" y="794"/>
                  <a:pt x="380" y="807"/>
                  <a:pt x="380" y="807"/>
                </a:cubicBezTo>
                <a:cubicBezTo>
                  <a:pt x="389" y="820"/>
                  <a:pt x="393" y="837"/>
                  <a:pt x="406" y="845"/>
                </a:cubicBezTo>
                <a:cubicBezTo>
                  <a:pt x="429" y="859"/>
                  <a:pt x="483" y="871"/>
                  <a:pt x="483" y="871"/>
                </a:cubicBezTo>
                <a:cubicBezTo>
                  <a:pt x="496" y="888"/>
                  <a:pt x="516" y="901"/>
                  <a:pt x="521" y="922"/>
                </a:cubicBezTo>
                <a:cubicBezTo>
                  <a:pt x="538" y="993"/>
                  <a:pt x="519" y="1073"/>
                  <a:pt x="547" y="1140"/>
                </a:cubicBezTo>
                <a:cubicBezTo>
                  <a:pt x="557" y="1165"/>
                  <a:pt x="623" y="1165"/>
                  <a:pt x="623" y="1165"/>
                </a:cubicBezTo>
                <a:cubicBezTo>
                  <a:pt x="639" y="1189"/>
                  <a:pt x="642" y="1222"/>
                  <a:pt x="662" y="1242"/>
                </a:cubicBezTo>
                <a:cubicBezTo>
                  <a:pt x="671" y="1251"/>
                  <a:pt x="687" y="1251"/>
                  <a:pt x="700" y="1255"/>
                </a:cubicBezTo>
                <a:cubicBezTo>
                  <a:pt x="806" y="1286"/>
                  <a:pt x="855" y="1274"/>
                  <a:pt x="521" y="1255"/>
                </a:cubicBezTo>
                <a:cubicBezTo>
                  <a:pt x="418" y="1220"/>
                  <a:pt x="540" y="1273"/>
                  <a:pt x="470" y="1204"/>
                </a:cubicBezTo>
                <a:cubicBezTo>
                  <a:pt x="460" y="1194"/>
                  <a:pt x="444" y="1196"/>
                  <a:pt x="431" y="1191"/>
                </a:cubicBezTo>
                <a:cubicBezTo>
                  <a:pt x="315" y="1141"/>
                  <a:pt x="435" y="1184"/>
                  <a:pt x="342" y="1152"/>
                </a:cubicBezTo>
                <a:cubicBezTo>
                  <a:pt x="325" y="1139"/>
                  <a:pt x="303" y="1131"/>
                  <a:pt x="291" y="1114"/>
                </a:cubicBezTo>
                <a:cubicBezTo>
                  <a:pt x="215" y="1009"/>
                  <a:pt x="345" y="1108"/>
                  <a:pt x="239" y="1037"/>
                </a:cubicBezTo>
                <a:cubicBezTo>
                  <a:pt x="235" y="1024"/>
                  <a:pt x="234" y="1010"/>
                  <a:pt x="227" y="999"/>
                </a:cubicBezTo>
                <a:cubicBezTo>
                  <a:pt x="217" y="984"/>
                  <a:pt x="193" y="978"/>
                  <a:pt x="188" y="960"/>
                </a:cubicBezTo>
                <a:cubicBezTo>
                  <a:pt x="175" y="911"/>
                  <a:pt x="182" y="858"/>
                  <a:pt x="175" y="807"/>
                </a:cubicBezTo>
                <a:cubicBezTo>
                  <a:pt x="165" y="732"/>
                  <a:pt x="90" y="682"/>
                  <a:pt x="35" y="640"/>
                </a:cubicBezTo>
                <a:cubicBezTo>
                  <a:pt x="26" y="606"/>
                  <a:pt x="18" y="572"/>
                  <a:pt x="9" y="538"/>
                </a:cubicBezTo>
                <a:cubicBezTo>
                  <a:pt x="0" y="504"/>
                  <a:pt x="25" y="470"/>
                  <a:pt x="35" y="436"/>
                </a:cubicBezTo>
                <a:cubicBezTo>
                  <a:pt x="57" y="366"/>
                  <a:pt x="77" y="310"/>
                  <a:pt x="137" y="269"/>
                </a:cubicBezTo>
                <a:cubicBezTo>
                  <a:pt x="168" y="223"/>
                  <a:pt x="157" y="245"/>
                  <a:pt x="175" y="205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838200" y="2514600"/>
            <a:ext cx="914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Khu bắc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867400" y="2743200"/>
            <a:ext cx="3276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FF"/>
                </a:solidFill>
                <a:latin typeface="Times New Roman" panose="02020603050405020304" pitchFamily="18" charset="0"/>
              </a:rPr>
              <a:t>Tứ giác tăng trưởng đông ASEAN</a:t>
            </a:r>
          </a:p>
        </p:txBody>
      </p:sp>
      <p:sp>
        <p:nvSpPr>
          <p:cNvPr id="23559" name="Freeform 7"/>
          <p:cNvSpPr/>
          <p:nvPr/>
        </p:nvSpPr>
        <p:spPr bwMode="auto">
          <a:xfrm>
            <a:off x="1095375" y="587375"/>
            <a:ext cx="2535238" cy="2643188"/>
          </a:xfrm>
          <a:custGeom>
            <a:avLst/>
            <a:gdLst>
              <a:gd name="T0" fmla="*/ 453628214 w 1597"/>
              <a:gd name="T1" fmla="*/ 196572225 h 1665"/>
              <a:gd name="T2" fmla="*/ 325101014 w 1597"/>
              <a:gd name="T3" fmla="*/ 486391042 h 1665"/>
              <a:gd name="T4" fmla="*/ 68045026 w 1597"/>
              <a:gd name="T5" fmla="*/ 970261134 h 1665"/>
              <a:gd name="T6" fmla="*/ 2520950 w 1597"/>
              <a:gd name="T7" fmla="*/ 1164312408 h 1665"/>
              <a:gd name="T8" fmla="*/ 35282194 w 1597"/>
              <a:gd name="T9" fmla="*/ 1391126513 h 1665"/>
              <a:gd name="T10" fmla="*/ 131048151 w 1597"/>
              <a:gd name="T11" fmla="*/ 1421368394 h 1665"/>
              <a:gd name="T12" fmla="*/ 229335058 w 1597"/>
              <a:gd name="T13" fmla="*/ 1486892469 h 1665"/>
              <a:gd name="T14" fmla="*/ 262096302 w 1597"/>
              <a:gd name="T15" fmla="*/ 1648182499 h 1665"/>
              <a:gd name="T16" fmla="*/ 357862258 w 1597"/>
              <a:gd name="T17" fmla="*/ 1713706574 h 1665"/>
              <a:gd name="T18" fmla="*/ 423386334 w 1597"/>
              <a:gd name="T19" fmla="*/ 1938001317 h 1665"/>
              <a:gd name="T20" fmla="*/ 390625090 w 1597"/>
              <a:gd name="T21" fmla="*/ 2147483646 h 1665"/>
              <a:gd name="T22" fmla="*/ 423386334 w 1597"/>
              <a:gd name="T23" fmla="*/ 2147483646 h 1665"/>
              <a:gd name="T24" fmla="*/ 713205153 w 1597"/>
              <a:gd name="T25" fmla="*/ 2147483646 h 1665"/>
              <a:gd name="T26" fmla="*/ 1003022385 w 1597"/>
              <a:gd name="T27" fmla="*/ 2147483646 h 1665"/>
              <a:gd name="T28" fmla="*/ 1197075249 w 1597"/>
              <a:gd name="T29" fmla="*/ 2147483646 h 1665"/>
              <a:gd name="T30" fmla="*/ 1325602449 w 1597"/>
              <a:gd name="T31" fmla="*/ 2147483646 h 1665"/>
              <a:gd name="T32" fmla="*/ 1391126524 w 1597"/>
              <a:gd name="T33" fmla="*/ 2147483646 h 1665"/>
              <a:gd name="T34" fmla="*/ 1582658437 w 1597"/>
              <a:gd name="T35" fmla="*/ 2147483646 h 1665"/>
              <a:gd name="T36" fmla="*/ 1809472544 w 1597"/>
              <a:gd name="T37" fmla="*/ 2147483646 h 1665"/>
              <a:gd name="T38" fmla="*/ 1905238501 w 1597"/>
              <a:gd name="T39" fmla="*/ 2147483646 h 1665"/>
              <a:gd name="T40" fmla="*/ 2147483646 w 1597"/>
              <a:gd name="T41" fmla="*/ 2147483646 h 1665"/>
              <a:gd name="T42" fmla="*/ 2147483646 w 1597"/>
              <a:gd name="T43" fmla="*/ 2147483646 h 1665"/>
              <a:gd name="T44" fmla="*/ 2147483646 w 1597"/>
              <a:gd name="T45" fmla="*/ 2147483646 h 1665"/>
              <a:gd name="T46" fmla="*/ 2147483646 w 1597"/>
              <a:gd name="T47" fmla="*/ 2147483646 h 1665"/>
              <a:gd name="T48" fmla="*/ 2147483646 w 1597"/>
              <a:gd name="T49" fmla="*/ 2147483646 h 1665"/>
              <a:gd name="T50" fmla="*/ 2147483646 w 1597"/>
              <a:gd name="T51" fmla="*/ 2147483646 h 1665"/>
              <a:gd name="T52" fmla="*/ 2147483646 w 1597"/>
              <a:gd name="T53" fmla="*/ 2147483646 h 1665"/>
              <a:gd name="T54" fmla="*/ 2147483646 w 1597"/>
              <a:gd name="T55" fmla="*/ 2147483646 h 1665"/>
              <a:gd name="T56" fmla="*/ 2147483646 w 1597"/>
              <a:gd name="T57" fmla="*/ 2147483646 h 1665"/>
              <a:gd name="T58" fmla="*/ 2147483646 w 1597"/>
              <a:gd name="T59" fmla="*/ 2147483646 h 1665"/>
              <a:gd name="T60" fmla="*/ 2147483646 w 1597"/>
              <a:gd name="T61" fmla="*/ 2147483646 h 1665"/>
              <a:gd name="T62" fmla="*/ 2147483646 w 1597"/>
              <a:gd name="T63" fmla="*/ 2147483646 h 1665"/>
              <a:gd name="T64" fmla="*/ 2147483646 w 1597"/>
              <a:gd name="T65" fmla="*/ 2147483646 h 1665"/>
              <a:gd name="T66" fmla="*/ 2147483646 w 1597"/>
              <a:gd name="T67" fmla="*/ 2147483646 h 1665"/>
              <a:gd name="T68" fmla="*/ 2147483646 w 1597"/>
              <a:gd name="T69" fmla="*/ 2147483646 h 1665"/>
              <a:gd name="T70" fmla="*/ 2147483646 w 1597"/>
              <a:gd name="T71" fmla="*/ 2147483646 h 1665"/>
              <a:gd name="T72" fmla="*/ 2147483646 w 1597"/>
              <a:gd name="T73" fmla="*/ 2147483646 h 1665"/>
              <a:gd name="T74" fmla="*/ 2147483646 w 1597"/>
              <a:gd name="T75" fmla="*/ 2147483646 h 1665"/>
              <a:gd name="T76" fmla="*/ 2147483646 w 1597"/>
              <a:gd name="T77" fmla="*/ 2147483646 h 1665"/>
              <a:gd name="T78" fmla="*/ 2147483646 w 1597"/>
              <a:gd name="T79" fmla="*/ 2147483646 h 1665"/>
              <a:gd name="T80" fmla="*/ 2147483646 w 1597"/>
              <a:gd name="T81" fmla="*/ 2066528516 h 1665"/>
              <a:gd name="T82" fmla="*/ 2147483646 w 1597"/>
              <a:gd name="T83" fmla="*/ 1905238485 h 1665"/>
              <a:gd name="T84" fmla="*/ 2147483646 w 1597"/>
              <a:gd name="T85" fmla="*/ 1486892469 h 1665"/>
              <a:gd name="T86" fmla="*/ 2147483646 w 1597"/>
              <a:gd name="T87" fmla="*/ 1325602438 h 1665"/>
              <a:gd name="T88" fmla="*/ 2147483646 w 1597"/>
              <a:gd name="T89" fmla="*/ 1229836483 h 1665"/>
              <a:gd name="T90" fmla="*/ 2147483646 w 1597"/>
              <a:gd name="T91" fmla="*/ 970261134 h 1665"/>
              <a:gd name="T92" fmla="*/ 2147483646 w 1597"/>
              <a:gd name="T93" fmla="*/ 841732347 h 1665"/>
              <a:gd name="T94" fmla="*/ 2147483646 w 1597"/>
              <a:gd name="T95" fmla="*/ 680442316 h 1665"/>
              <a:gd name="T96" fmla="*/ 2147483646 w 1597"/>
              <a:gd name="T97" fmla="*/ 745966391 h 1665"/>
              <a:gd name="T98" fmla="*/ 2147483646 w 1597"/>
              <a:gd name="T99" fmla="*/ 970261134 h 1665"/>
              <a:gd name="T100" fmla="*/ 2036286652 w 1597"/>
              <a:gd name="T101" fmla="*/ 1068546452 h 1665"/>
              <a:gd name="T102" fmla="*/ 1905238501 w 1597"/>
              <a:gd name="T103" fmla="*/ 1035785208 h 1665"/>
              <a:gd name="T104" fmla="*/ 1776711300 w 1597"/>
              <a:gd name="T105" fmla="*/ 808971103 h 1665"/>
              <a:gd name="T106" fmla="*/ 1680945344 w 1597"/>
              <a:gd name="T107" fmla="*/ 776208272 h 1665"/>
              <a:gd name="T108" fmla="*/ 1615421269 w 1597"/>
              <a:gd name="T109" fmla="*/ 551915117 h 1665"/>
              <a:gd name="T110" fmla="*/ 1421368405 w 1597"/>
              <a:gd name="T111" fmla="*/ 423386330 h 1665"/>
              <a:gd name="T112" fmla="*/ 1068546461 w 1597"/>
              <a:gd name="T113" fmla="*/ 35282194 h 1665"/>
              <a:gd name="T114" fmla="*/ 453628214 w 1597"/>
              <a:gd name="T115" fmla="*/ 262096300 h 1665"/>
              <a:gd name="T116" fmla="*/ 453628214 w 1597"/>
              <a:gd name="T117" fmla="*/ 423386330 h 166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97" h="1665">
                <a:moveTo>
                  <a:pt x="180" y="78"/>
                </a:moveTo>
                <a:cubicBezTo>
                  <a:pt x="150" y="170"/>
                  <a:pt x="170" y="133"/>
                  <a:pt x="129" y="193"/>
                </a:cubicBezTo>
                <a:cubicBezTo>
                  <a:pt x="104" y="270"/>
                  <a:pt x="72" y="317"/>
                  <a:pt x="27" y="385"/>
                </a:cubicBezTo>
                <a:cubicBezTo>
                  <a:pt x="12" y="408"/>
                  <a:pt x="1" y="462"/>
                  <a:pt x="1" y="462"/>
                </a:cubicBezTo>
                <a:cubicBezTo>
                  <a:pt x="5" y="492"/>
                  <a:pt x="0" y="525"/>
                  <a:pt x="14" y="552"/>
                </a:cubicBezTo>
                <a:cubicBezTo>
                  <a:pt x="20" y="564"/>
                  <a:pt x="40" y="558"/>
                  <a:pt x="52" y="564"/>
                </a:cubicBezTo>
                <a:cubicBezTo>
                  <a:pt x="66" y="571"/>
                  <a:pt x="78" y="581"/>
                  <a:pt x="91" y="590"/>
                </a:cubicBezTo>
                <a:cubicBezTo>
                  <a:pt x="95" y="611"/>
                  <a:pt x="93" y="635"/>
                  <a:pt x="104" y="654"/>
                </a:cubicBezTo>
                <a:cubicBezTo>
                  <a:pt x="112" y="667"/>
                  <a:pt x="134" y="667"/>
                  <a:pt x="142" y="680"/>
                </a:cubicBezTo>
                <a:cubicBezTo>
                  <a:pt x="159" y="706"/>
                  <a:pt x="158" y="740"/>
                  <a:pt x="168" y="769"/>
                </a:cubicBezTo>
                <a:cubicBezTo>
                  <a:pt x="164" y="816"/>
                  <a:pt x="155" y="863"/>
                  <a:pt x="155" y="910"/>
                </a:cubicBezTo>
                <a:cubicBezTo>
                  <a:pt x="155" y="932"/>
                  <a:pt x="149" y="963"/>
                  <a:pt x="168" y="974"/>
                </a:cubicBezTo>
                <a:cubicBezTo>
                  <a:pt x="201" y="994"/>
                  <a:pt x="245" y="983"/>
                  <a:pt x="283" y="987"/>
                </a:cubicBezTo>
                <a:cubicBezTo>
                  <a:pt x="306" y="983"/>
                  <a:pt x="370" y="977"/>
                  <a:pt x="398" y="961"/>
                </a:cubicBezTo>
                <a:cubicBezTo>
                  <a:pt x="425" y="946"/>
                  <a:pt x="475" y="910"/>
                  <a:pt x="475" y="910"/>
                </a:cubicBezTo>
                <a:cubicBezTo>
                  <a:pt x="492" y="919"/>
                  <a:pt x="516" y="920"/>
                  <a:pt x="526" y="936"/>
                </a:cubicBezTo>
                <a:cubicBezTo>
                  <a:pt x="546" y="968"/>
                  <a:pt x="534" y="1092"/>
                  <a:pt x="552" y="1115"/>
                </a:cubicBezTo>
                <a:cubicBezTo>
                  <a:pt x="568" y="1135"/>
                  <a:pt x="603" y="1124"/>
                  <a:pt x="628" y="1128"/>
                </a:cubicBezTo>
                <a:cubicBezTo>
                  <a:pt x="657" y="1142"/>
                  <a:pt x="689" y="1151"/>
                  <a:pt x="718" y="1166"/>
                </a:cubicBezTo>
                <a:cubicBezTo>
                  <a:pt x="732" y="1173"/>
                  <a:pt x="741" y="1188"/>
                  <a:pt x="756" y="1192"/>
                </a:cubicBezTo>
                <a:cubicBezTo>
                  <a:pt x="789" y="1201"/>
                  <a:pt x="825" y="1200"/>
                  <a:pt x="859" y="1204"/>
                </a:cubicBezTo>
                <a:cubicBezTo>
                  <a:pt x="867" y="1217"/>
                  <a:pt x="872" y="1233"/>
                  <a:pt x="884" y="1243"/>
                </a:cubicBezTo>
                <a:cubicBezTo>
                  <a:pt x="895" y="1252"/>
                  <a:pt x="913" y="1246"/>
                  <a:pt x="923" y="1256"/>
                </a:cubicBezTo>
                <a:cubicBezTo>
                  <a:pt x="933" y="1265"/>
                  <a:pt x="928" y="1284"/>
                  <a:pt x="936" y="1294"/>
                </a:cubicBezTo>
                <a:cubicBezTo>
                  <a:pt x="946" y="1306"/>
                  <a:pt x="961" y="1311"/>
                  <a:pt x="974" y="1320"/>
                </a:cubicBezTo>
                <a:cubicBezTo>
                  <a:pt x="983" y="1337"/>
                  <a:pt x="987" y="1358"/>
                  <a:pt x="1000" y="1371"/>
                </a:cubicBezTo>
                <a:cubicBezTo>
                  <a:pt x="1009" y="1380"/>
                  <a:pt x="1027" y="1377"/>
                  <a:pt x="1038" y="1384"/>
                </a:cubicBezTo>
                <a:cubicBezTo>
                  <a:pt x="1053" y="1394"/>
                  <a:pt x="1063" y="1409"/>
                  <a:pt x="1076" y="1422"/>
                </a:cubicBezTo>
                <a:cubicBezTo>
                  <a:pt x="1084" y="1478"/>
                  <a:pt x="1097" y="1599"/>
                  <a:pt x="1128" y="1640"/>
                </a:cubicBezTo>
                <a:cubicBezTo>
                  <a:pt x="1144" y="1661"/>
                  <a:pt x="1204" y="1665"/>
                  <a:pt x="1204" y="1665"/>
                </a:cubicBezTo>
                <a:cubicBezTo>
                  <a:pt x="1214" y="1663"/>
                  <a:pt x="1312" y="1648"/>
                  <a:pt x="1332" y="1640"/>
                </a:cubicBezTo>
                <a:cubicBezTo>
                  <a:pt x="1346" y="1634"/>
                  <a:pt x="1357" y="1620"/>
                  <a:pt x="1371" y="1614"/>
                </a:cubicBezTo>
                <a:cubicBezTo>
                  <a:pt x="1396" y="1603"/>
                  <a:pt x="1448" y="1588"/>
                  <a:pt x="1448" y="1588"/>
                </a:cubicBezTo>
                <a:cubicBezTo>
                  <a:pt x="1461" y="1571"/>
                  <a:pt x="1478" y="1557"/>
                  <a:pt x="1486" y="1537"/>
                </a:cubicBezTo>
                <a:cubicBezTo>
                  <a:pt x="1521" y="1448"/>
                  <a:pt x="1478" y="1453"/>
                  <a:pt x="1563" y="1396"/>
                </a:cubicBezTo>
                <a:cubicBezTo>
                  <a:pt x="1597" y="1296"/>
                  <a:pt x="1589" y="1192"/>
                  <a:pt x="1576" y="1089"/>
                </a:cubicBezTo>
                <a:cubicBezTo>
                  <a:pt x="1566" y="1014"/>
                  <a:pt x="1580" y="1031"/>
                  <a:pt x="1524" y="1012"/>
                </a:cubicBezTo>
                <a:cubicBezTo>
                  <a:pt x="1493" y="914"/>
                  <a:pt x="1540" y="1027"/>
                  <a:pt x="1473" y="961"/>
                </a:cubicBezTo>
                <a:cubicBezTo>
                  <a:pt x="1403" y="892"/>
                  <a:pt x="1525" y="945"/>
                  <a:pt x="1422" y="910"/>
                </a:cubicBezTo>
                <a:cubicBezTo>
                  <a:pt x="1387" y="807"/>
                  <a:pt x="1440" y="929"/>
                  <a:pt x="1371" y="859"/>
                </a:cubicBezTo>
                <a:cubicBezTo>
                  <a:pt x="1361" y="849"/>
                  <a:pt x="1366" y="831"/>
                  <a:pt x="1358" y="820"/>
                </a:cubicBezTo>
                <a:cubicBezTo>
                  <a:pt x="1339" y="791"/>
                  <a:pt x="1309" y="775"/>
                  <a:pt x="1281" y="756"/>
                </a:cubicBezTo>
                <a:cubicBezTo>
                  <a:pt x="1258" y="688"/>
                  <a:pt x="1273" y="631"/>
                  <a:pt x="1332" y="590"/>
                </a:cubicBezTo>
                <a:cubicBezTo>
                  <a:pt x="1341" y="569"/>
                  <a:pt x="1346" y="546"/>
                  <a:pt x="1358" y="526"/>
                </a:cubicBezTo>
                <a:cubicBezTo>
                  <a:pt x="1368" y="511"/>
                  <a:pt x="1391" y="505"/>
                  <a:pt x="1396" y="488"/>
                </a:cubicBezTo>
                <a:cubicBezTo>
                  <a:pt x="1404" y="460"/>
                  <a:pt x="1366" y="406"/>
                  <a:pt x="1358" y="385"/>
                </a:cubicBezTo>
                <a:cubicBezTo>
                  <a:pt x="1352" y="369"/>
                  <a:pt x="1357" y="346"/>
                  <a:pt x="1345" y="334"/>
                </a:cubicBezTo>
                <a:cubicBezTo>
                  <a:pt x="1304" y="293"/>
                  <a:pt x="1175" y="285"/>
                  <a:pt x="1115" y="270"/>
                </a:cubicBezTo>
                <a:cubicBezTo>
                  <a:pt x="1059" y="279"/>
                  <a:pt x="998" y="271"/>
                  <a:pt x="948" y="296"/>
                </a:cubicBezTo>
                <a:cubicBezTo>
                  <a:pt x="915" y="312"/>
                  <a:pt x="905" y="355"/>
                  <a:pt x="884" y="385"/>
                </a:cubicBezTo>
                <a:cubicBezTo>
                  <a:pt x="868" y="407"/>
                  <a:pt x="832" y="416"/>
                  <a:pt x="808" y="424"/>
                </a:cubicBezTo>
                <a:cubicBezTo>
                  <a:pt x="791" y="420"/>
                  <a:pt x="771" y="421"/>
                  <a:pt x="756" y="411"/>
                </a:cubicBezTo>
                <a:cubicBezTo>
                  <a:pt x="738" y="399"/>
                  <a:pt x="717" y="333"/>
                  <a:pt x="705" y="321"/>
                </a:cubicBezTo>
                <a:cubicBezTo>
                  <a:pt x="696" y="312"/>
                  <a:pt x="680" y="312"/>
                  <a:pt x="667" y="308"/>
                </a:cubicBezTo>
                <a:cubicBezTo>
                  <a:pt x="657" y="279"/>
                  <a:pt x="661" y="242"/>
                  <a:pt x="641" y="219"/>
                </a:cubicBezTo>
                <a:cubicBezTo>
                  <a:pt x="621" y="196"/>
                  <a:pt x="564" y="168"/>
                  <a:pt x="564" y="168"/>
                </a:cubicBezTo>
                <a:cubicBezTo>
                  <a:pt x="545" y="88"/>
                  <a:pt x="503" y="41"/>
                  <a:pt x="424" y="14"/>
                </a:cubicBezTo>
                <a:cubicBezTo>
                  <a:pt x="351" y="20"/>
                  <a:pt x="203" y="0"/>
                  <a:pt x="180" y="104"/>
                </a:cubicBezTo>
                <a:cubicBezTo>
                  <a:pt x="175" y="125"/>
                  <a:pt x="180" y="147"/>
                  <a:pt x="180" y="16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352800" y="1371600"/>
            <a:ext cx="2514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Tiểu vùng sông Mêcông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4343400" y="3810000"/>
            <a:ext cx="990600" cy="1219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5334000" y="4191000"/>
            <a:ext cx="18288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 flipV="1">
            <a:off x="5638800" y="3124200"/>
            <a:ext cx="152400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4343400" y="3124200"/>
            <a:ext cx="13716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362200" y="6469063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0000FF"/>
                </a:solidFill>
              </a:rPr>
              <a:t>Lược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đồ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</a:rPr>
              <a:t>Đông</a:t>
            </a:r>
            <a:r>
              <a:rPr lang="en-US" altLang="en-US" sz="2000" b="1" dirty="0">
                <a:solidFill>
                  <a:srgbClr val="0000FF"/>
                </a:solidFill>
              </a:rPr>
              <a:t> Nam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798"/>
            <a:ext cx="8686800" cy="1295402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</a:rPr>
              <a:t>Sự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hợp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để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phát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triển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kinh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tế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giữa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nước</a:t>
            </a:r>
            <a:r>
              <a:rPr lang="en-US" altLang="en-US" sz="3200" dirty="0">
                <a:solidFill>
                  <a:srgbClr val="FF0000"/>
                </a:solidFill>
              </a:rPr>
              <a:t> ASEAN </a:t>
            </a:r>
            <a:r>
              <a:rPr lang="en-US" altLang="en-US" sz="3200" dirty="0" err="1">
                <a:solidFill>
                  <a:srgbClr val="FF0000"/>
                </a:solidFill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biểu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hiện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như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thế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giao luu văn hóa trong 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14400"/>
            <a:ext cx="8458200" cy="57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52400"/>
            <a:ext cx="72102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tác</a:t>
            </a:r>
            <a:r>
              <a:rPr lang="en-US" sz="3000" dirty="0"/>
              <a:t> </a:t>
            </a:r>
            <a:r>
              <a:rPr lang="en-US" sz="3000" dirty="0" err="1"/>
              <a:t>trên</a:t>
            </a:r>
            <a:r>
              <a:rPr lang="en-US" sz="3000" dirty="0"/>
              <a:t> </a:t>
            </a:r>
            <a:r>
              <a:rPr lang="en-US" sz="3000" dirty="0" err="1"/>
              <a:t>nhiều</a:t>
            </a:r>
            <a:r>
              <a:rPr lang="en-US" sz="3000" dirty="0"/>
              <a:t> </a:t>
            </a:r>
            <a:r>
              <a:rPr lang="en-US" sz="3000" dirty="0" err="1"/>
              <a:t>lĩnh</a:t>
            </a:r>
            <a:r>
              <a:rPr lang="en-US" sz="3000" dirty="0"/>
              <a:t> </a:t>
            </a:r>
            <a:r>
              <a:rPr lang="en-US" sz="3000" dirty="0" err="1"/>
              <a:t>vực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ASEAN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giao luu văn hóa trong AS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Kết quả hình ảnh cho giao luu GIÁO DỤC trong ASE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8229600" cy="1259206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II 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33400" y="2362200"/>
            <a:ext cx="8305800" cy="170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33400" y="4038600"/>
            <a:ext cx="807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lĩnh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33400" y="5105400"/>
            <a:ext cx="8305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4"/>
          <p:cNvGrpSpPr/>
          <p:nvPr/>
        </p:nvGrpSpPr>
        <p:grpSpPr bwMode="auto">
          <a:xfrm>
            <a:off x="304800" y="228600"/>
            <a:ext cx="8458200" cy="6400800"/>
            <a:chOff x="288" y="144"/>
            <a:chExt cx="5328" cy="4032"/>
          </a:xfrm>
        </p:grpSpPr>
        <p:pic>
          <p:nvPicPr>
            <p:cNvPr id="39941" name="Picture 5" descr="malais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44"/>
              <a:ext cx="5328" cy="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1584" y="3888"/>
              <a:ext cx="29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66"/>
                  </a:solidFill>
                  <a:latin typeface="Times New Roman" panose="02020603050405020304" pitchFamily="18" charset="0"/>
                </a:rPr>
                <a:t>Malaixia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1-1565670750782416568129-crop-1565670756255375201189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848360" y="757555"/>
            <a:ext cx="7559040" cy="53422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835400" y="6303645"/>
            <a:ext cx="1224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Singapore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/>
          <p:nvPr/>
        </p:nvGrpSpPr>
        <p:grpSpPr bwMode="auto">
          <a:xfrm>
            <a:off x="533400" y="296545"/>
            <a:ext cx="3992245" cy="6452555"/>
            <a:chOff x="240" y="187"/>
            <a:chExt cx="5040" cy="4190"/>
          </a:xfrm>
        </p:grpSpPr>
        <p:pic>
          <p:nvPicPr>
            <p:cNvPr id="41989" name="Picture 5" descr="800px-Jakar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87"/>
              <a:ext cx="5040" cy="3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Text Box 6"/>
            <p:cNvSpPr txBox="1">
              <a:spLocks noChangeArrowheads="1"/>
            </p:cNvSpPr>
            <p:nvPr/>
          </p:nvSpPr>
          <p:spPr bwMode="auto">
            <a:xfrm>
              <a:off x="397" y="3718"/>
              <a:ext cx="4576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Jakarta - </a:t>
              </a:r>
              <a:r>
                <a:rPr lang="vi-VN" altLang="en-US" sz="2000">
                  <a:solidFill>
                    <a:srgbClr val="000066"/>
                  </a:solidFill>
                  <a:latin typeface="Times New Roman" panose="02020603050405020304" pitchFamily="18" charset="0"/>
                </a:rPr>
                <a:t>thủ đô Indonesia và là trung tâm thương mại lớn nhất nước</a:t>
              </a:r>
              <a:endParaRPr lang="en-US" altLang="en-US" sz="2000">
                <a:solidFill>
                  <a:srgbClr val="000066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Content Placeholder 1" descr="landmark-81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525010" y="296545"/>
            <a:ext cx="4609465" cy="52254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509260" y="5708650"/>
            <a:ext cx="3192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Tòa Landmark 81 - TP Hồ Chí Minh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401762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ASEAN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Kết quả hình ảnh cho bão l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5284"/>
            <a:ext cx="4343400" cy="46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KHỦNG HOẢNG KINH T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5285"/>
            <a:ext cx="4308475" cy="46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uoc do cac nuoc thanh vien ASEAN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09800" y="6461125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Lược đồ các nước thành viên ASEAN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8600" y="0"/>
            <a:ext cx="8534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Á?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828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18462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II 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81000" y="2743200"/>
            <a:ext cx="5562600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III/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ASEAN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209800"/>
            <a:ext cx="990600" cy="4572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N1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4267200"/>
            <a:ext cx="914400" cy="457200"/>
          </a:xfrm>
          <a:prstGeom prst="flowChartMagneticDrum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N2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 rot="10800000">
            <a:off x="1066800" y="1981200"/>
            <a:ext cx="7848600" cy="1371600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ASEAN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ích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 rot="10800000">
            <a:off x="1066800" y="3810000"/>
            <a:ext cx="7772400" cy="1371599"/>
          </a:xfrm>
          <a:prstGeom prst="flowChartOnlineStorage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qua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những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nhập</a:t>
            </a:r>
            <a:endParaRPr lang="en-US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ASEAN ?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457200" y="228600"/>
            <a:ext cx="342900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5" name="Picture 7" descr="BD213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3778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BD2134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38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47900" y="152400"/>
            <a:ext cx="4800600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VIỆT NAM THAM GIA ASEAN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 flipH="1">
            <a:off x="3886200" y="649664"/>
            <a:ext cx="771098" cy="493335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181600" y="2133600"/>
            <a:ext cx="685800" cy="457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797" name="Group 5"/>
          <p:cNvGraphicFramePr>
            <a:graphicFrameLocks noGrp="1"/>
          </p:cNvGraphicFramePr>
          <p:nvPr>
            <p:ph/>
          </p:nvPr>
        </p:nvGraphicFramePr>
        <p:xfrm>
          <a:off x="152400" y="2667000"/>
          <a:ext cx="4495800" cy="4024320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1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524500" y="99531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769358" y="975330"/>
            <a:ext cx="150239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228600" y="1447800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trưởng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mậu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dịch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</a:rPr>
              <a:t> 1990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nay: 26,8%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228600" y="2209800"/>
            <a:ext cx="426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trọng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buôn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nuớc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chiếm</a:t>
            </a:r>
            <a:r>
              <a:rPr lang="en-US" altLang="en-US" sz="2400" dirty="0">
                <a:latin typeface="Times New Roman" panose="02020603050405020304" pitchFamily="18" charset="0"/>
              </a:rPr>
              <a:t> 32,4%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buôn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</a:rPr>
              <a:t> Nam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228600" y="3810000"/>
            <a:ext cx="4267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khẩu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gạo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Nhập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bón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trừ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400" dirty="0">
                <a:latin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Dự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Đông</a:t>
            </a:r>
            <a:r>
              <a:rPr lang="en-US" altLang="en-US" sz="2400" dirty="0">
                <a:latin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nhằm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đói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nghèo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876800" y="1676400"/>
            <a:ext cx="38862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Chênh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lệch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hóa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trị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ngôn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4700515" y="649664"/>
            <a:ext cx="942833" cy="4933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572000" y="1600200"/>
            <a:ext cx="85298" cy="5257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79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2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813" grpId="0"/>
      <p:bldP spid="33814" grpId="0"/>
      <p:bldP spid="33815" grpId="0"/>
      <p:bldP spid="33816" grpId="0"/>
      <p:bldP spid="33817" grpId="0"/>
      <p:bldP spid="33818" grpId="0"/>
      <p:bldP spid="338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BÀI 17 : HIỆP HỘI CÁC NƯỚC ĐÔNG NAM Á (ASEAN)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1"/>
            <a:ext cx="65532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I / 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Hiệp hội các nước Đông Nam Á: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II / Hợp tác để phát triển kinh tế xã hội</a:t>
            </a:r>
          </a:p>
        </p:txBody>
      </p:sp>
      <p:sp>
        <p:nvSpPr>
          <p:cNvPr id="48141" name="Text Box 14"/>
          <p:cNvSpPr txBox="1">
            <a:spLocks noChangeArrowheads="1"/>
          </p:cNvSpPr>
          <p:nvPr/>
        </p:nvSpPr>
        <p:spPr bwMode="auto">
          <a:xfrm>
            <a:off x="381000" y="2438400"/>
            <a:ext cx="5791200" cy="58477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III/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ASEAN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81000" y="3048000"/>
            <a:ext cx="83058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ASEAN,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vượt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qua.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4"/>
          <p:cNvGrpSpPr/>
          <p:nvPr/>
        </p:nvGrpSpPr>
        <p:grpSpPr bwMode="auto">
          <a:xfrm>
            <a:off x="412750" y="-1"/>
            <a:ext cx="8102600" cy="6324601"/>
            <a:chOff x="336" y="720"/>
            <a:chExt cx="5104" cy="3600"/>
          </a:xfrm>
        </p:grpSpPr>
        <p:pic>
          <p:nvPicPr>
            <p:cNvPr id="49158" name="Picture 5" descr="PakseBrid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720"/>
              <a:ext cx="5104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Rectangle 6"/>
            <p:cNvSpPr>
              <a:spLocks noChangeArrowheads="1"/>
            </p:cNvSpPr>
            <p:nvPr/>
          </p:nvSpPr>
          <p:spPr bwMode="auto">
            <a:xfrm>
              <a:off x="504" y="4089"/>
              <a:ext cx="4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Cầu bắc qua sông Mê Kông, một hạng mục của dự án phát triển đường bộ</a:t>
              </a:r>
            </a:p>
          </p:txBody>
        </p:sp>
      </p:grp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412750" y="6479271"/>
            <a:ext cx="8801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đoàn du khách đường bộ nhộn nhịp qua cửa khẩu Lao Bảo (Quảng Trị - Việt Nam).</a:t>
            </a:r>
          </a:p>
        </p:txBody>
      </p:sp>
      <p:pic>
        <p:nvPicPr>
          <p:cNvPr id="49161" name="Picture 9" descr="Kết quả hình ảnh cho cửa khẩu Lao B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" y="105543"/>
            <a:ext cx="8150225" cy="6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ành lang đông tâ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3315"/>
            <a:ext cx="7086600" cy="54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324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lang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 ASEAN</a:t>
            </a:r>
          </a:p>
        </p:txBody>
      </p:sp>
      <p:graphicFrame>
        <p:nvGraphicFramePr>
          <p:cNvPr id="3686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95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5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2004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Â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5720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9436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73152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Ự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18288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57200" y="16002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83" grpId="0" animBg="1"/>
      <p:bldP spid="36884" grpId="0" animBg="1"/>
      <p:bldP spid="36884" grpId="1" animBg="1"/>
      <p:bldP spid="36884" grpId="2" animBg="1"/>
      <p:bldP spid="36885" grpId="0" animBg="1"/>
      <p:bldP spid="36886" grpId="0" animBg="1"/>
      <p:bldP spid="36887" grpId="0" animBg="1"/>
      <p:bldP spid="368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phố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sz="300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000" dirty="0">
                <a:solidFill>
                  <a:srgbClr val="3333CC"/>
                </a:solidFill>
                <a:latin typeface="Times New Roman" panose="02020603050405020304" pitchFamily="18" charset="0"/>
              </a:rPr>
              <a:t> trụ sở </a:t>
            </a:r>
          </a:p>
        </p:txBody>
      </p:sp>
      <p:graphicFrame>
        <p:nvGraphicFramePr>
          <p:cNvPr id="37891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4300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430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76962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4770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52578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40386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28194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16002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381000" y="1600200"/>
            <a:ext cx="1219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ASEAN 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30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triển</a:t>
            </a:r>
            <a:endParaRPr lang="en-US" altLang="en-US" sz="3000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8915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12192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9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4572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8288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Ợ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2004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45720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59436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Á</a:t>
            </a: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7315200" y="1600200"/>
            <a:ext cx="13716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1" grpId="0" animBg="1"/>
      <p:bldP spid="38932" grpId="0" animBg="1"/>
      <p:bldP spid="38933" grpId="0" animBg="1"/>
      <p:bldP spid="38934" grpId="0" animBg="1"/>
      <p:bldP spid="38935" grpId="0" animBg="1"/>
      <p:bldP spid="389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685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  <a:p>
            <a:pPr eaLnBrk="1" hangingPunct="1"/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</a:rPr>
              <a:t>- Thành lập ngày 8/8/1967</a:t>
            </a:r>
            <a:r>
              <a:rPr lang="en-US" altLang="en-US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Luoc do cac nuoc thanh vien ASEAN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8" y="1493837"/>
            <a:ext cx="8305800" cy="496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176818" y="6454301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/>
              <a:t> </a:t>
            </a:r>
            <a:r>
              <a:rPr lang="en-US" altLang="en-US" sz="2000" i="1">
                <a:solidFill>
                  <a:srgbClr val="0000FF"/>
                </a:solidFill>
                <a:latin typeface="Times New Roman" panose="02020603050405020304" pitchFamily="18" charset="0"/>
              </a:rPr>
              <a:t>Lược đồ các nước thành viên ASEAN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5508" y="71011"/>
            <a:ext cx="8541224" cy="14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</a:rPr>
              <a:t> Nam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nhập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năm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? </a:t>
            </a:r>
            <a:r>
              <a:rPr lang="en-US" altLang="en-US" sz="2800" dirty="0" err="1">
                <a:solidFill>
                  <a:srgbClr val="FF0000"/>
                </a:solidFill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nước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nhập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</a:rPr>
              <a:t> Nam? </a:t>
            </a:r>
            <a:r>
              <a:rPr lang="en-US" altLang="en-US" sz="2800" dirty="0" err="1">
                <a:solidFill>
                  <a:srgbClr val="FF0000"/>
                </a:solidFill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chưa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viên</a:t>
            </a:r>
            <a:r>
              <a:rPr lang="en-US" altLang="en-US" sz="2800" dirty="0">
                <a:solidFill>
                  <a:srgbClr val="FF0000"/>
                </a:solidFill>
              </a:rPr>
              <a:t> ASEAN?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17: HIỆP HỘI CÁC NƯỚC ĐÔNG NAM Á (ASEAN)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6096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/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Hiệp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Nam Á: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6324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8/8/1967</a:t>
            </a:r>
            <a:r>
              <a:rPr lang="en-US" alt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248086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quốc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ASEAN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28/7/1995.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65087"/>
            <a:ext cx="838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Em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hãy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cho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biết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mục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tiêu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của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Hiệp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hội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các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nước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Đông</a:t>
            </a:r>
            <a:r>
              <a:rPr lang="en-US" altLang="en-US" dirty="0">
                <a:solidFill>
                  <a:srgbClr val="FF0000"/>
                </a:solidFill>
              </a:rPr>
              <a:t> Nam Á </a:t>
            </a:r>
            <a:r>
              <a:rPr lang="en-US" altLang="en-US" dirty="0" err="1">
                <a:solidFill>
                  <a:srgbClr val="FF0000"/>
                </a:solidFill>
              </a:rPr>
              <a:t>là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gì</a:t>
            </a:r>
            <a:r>
              <a:rPr lang="en-US" alt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2534" name="Picture 7" descr="69629-10TDASEAN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9050"/>
            <a:ext cx="8382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295400" y="63246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                     HỘI NGHỊ CẤP CAO ASEAN 17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Group 2"/>
          <p:cNvGraphicFramePr>
            <a:graphicFrameLocks noGrp="1"/>
          </p:cNvGraphicFramePr>
          <p:nvPr>
            <p:ph/>
          </p:nvPr>
        </p:nvGraphicFramePr>
        <p:xfrm>
          <a:off x="228600" y="762000"/>
          <a:ext cx="8686800" cy="5997576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11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732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39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708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3580" name="Group 28"/>
          <p:cNvGrpSpPr/>
          <p:nvPr/>
        </p:nvGrpSpPr>
        <p:grpSpPr bwMode="auto">
          <a:xfrm>
            <a:off x="304800" y="911226"/>
            <a:ext cx="8610600" cy="5672247"/>
            <a:chOff x="192" y="768"/>
            <a:chExt cx="5376" cy="3381"/>
          </a:xfrm>
        </p:grpSpPr>
        <p:sp>
          <p:nvSpPr>
            <p:cNvPr id="23590" name="Text Box 29"/>
            <p:cNvSpPr txBox="1">
              <a:spLocks noChangeArrowheads="1"/>
            </p:cNvSpPr>
            <p:nvPr/>
          </p:nvSpPr>
          <p:spPr bwMode="auto">
            <a:xfrm>
              <a:off x="3748" y="2341"/>
              <a:ext cx="1820" cy="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900" b="1" dirty="0">
                  <a:latin typeface="Times New Roman" panose="02020603050405020304" pitchFamily="18" charset="0"/>
                </a:rPr>
                <a:t> 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Giữ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vững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hoà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bình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an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ninh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ổn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định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khu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vực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xây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dựng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cộng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đồng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hòa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hợp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cùng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kinh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900" b="1" dirty="0" err="1">
                  <a:latin typeface="Times New Roman" panose="02020603050405020304" pitchFamily="18" charset="0"/>
                </a:rPr>
                <a:t>tế</a:t>
              </a:r>
              <a:r>
                <a:rPr lang="en-US" altLang="en-US" sz="1900" b="1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3591" name="Group 30"/>
            <p:cNvGrpSpPr/>
            <p:nvPr/>
          </p:nvGrpSpPr>
          <p:grpSpPr bwMode="auto">
            <a:xfrm>
              <a:off x="192" y="768"/>
              <a:ext cx="5328" cy="3381"/>
              <a:chOff x="192" y="768"/>
              <a:chExt cx="5328" cy="3381"/>
            </a:xfrm>
          </p:grpSpPr>
          <p:sp>
            <p:nvSpPr>
              <p:cNvPr id="23592" name="Text Box 31"/>
              <p:cNvSpPr txBox="1">
                <a:spLocks noChangeArrowheads="1"/>
              </p:cNvSpPr>
              <p:nvPr/>
            </p:nvSpPr>
            <p:spPr bwMode="auto">
              <a:xfrm>
                <a:off x="3601" y="1093"/>
                <a:ext cx="1727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   Liên kết về quân sự</a:t>
                </a:r>
              </a:p>
            </p:txBody>
          </p:sp>
          <p:sp>
            <p:nvSpPr>
              <p:cNvPr id="23593" name="Text Box 32"/>
              <p:cNvSpPr txBox="1">
                <a:spLocks noChangeArrowheads="1"/>
              </p:cNvSpPr>
              <p:nvPr/>
            </p:nvSpPr>
            <p:spPr bwMode="auto">
              <a:xfrm>
                <a:off x="598" y="768"/>
                <a:ext cx="98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Thời gian</a:t>
                </a:r>
              </a:p>
            </p:txBody>
          </p:sp>
          <p:sp>
            <p:nvSpPr>
              <p:cNvPr id="23594" name="Text Box 33"/>
              <p:cNvSpPr txBox="1">
                <a:spLocks noChangeArrowheads="1"/>
              </p:cNvSpPr>
              <p:nvPr/>
            </p:nvSpPr>
            <p:spPr bwMode="auto">
              <a:xfrm>
                <a:off x="2064" y="768"/>
                <a:ext cx="1381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Hoàn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cảnh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sử</a:t>
                </a:r>
                <a:endParaRPr lang="en-US" altLang="en-US" sz="1900" b="1" dirty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5" name="Text Box 34"/>
              <p:cNvSpPr txBox="1">
                <a:spLocks noChangeArrowheads="1"/>
              </p:cNvSpPr>
              <p:nvPr/>
            </p:nvSpPr>
            <p:spPr bwMode="auto">
              <a:xfrm>
                <a:off x="3844" y="768"/>
                <a:ext cx="162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Mục tiêu của hiệp hội</a:t>
                </a:r>
              </a:p>
            </p:txBody>
          </p:sp>
          <p:sp>
            <p:nvSpPr>
              <p:cNvPr id="23596" name="Text Box 35"/>
              <p:cNvSpPr txBox="1">
                <a:spLocks noChangeArrowheads="1"/>
              </p:cNvSpPr>
              <p:nvPr/>
            </p:nvSpPr>
            <p:spPr bwMode="auto">
              <a:xfrm>
                <a:off x="192" y="1285"/>
                <a:ext cx="13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Năm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1967</a:t>
                </a:r>
              </a:p>
            </p:txBody>
          </p:sp>
          <p:sp>
            <p:nvSpPr>
              <p:cNvPr id="23597" name="Text Box 36"/>
              <p:cNvSpPr txBox="1">
                <a:spLocks noChangeArrowheads="1"/>
              </p:cNvSpPr>
              <p:nvPr/>
            </p:nvSpPr>
            <p:spPr bwMode="auto">
              <a:xfrm>
                <a:off x="1728" y="1056"/>
                <a:ext cx="1920" cy="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Ba nước Đông Dương đang tiến hành cuộc chiến đấu giải phóng đất nước</a:t>
                </a:r>
              </a:p>
            </p:txBody>
          </p:sp>
          <p:sp>
            <p:nvSpPr>
              <p:cNvPr id="23598" name="Text Box 37"/>
              <p:cNvSpPr txBox="1">
                <a:spLocks noChangeArrowheads="1"/>
              </p:cNvSpPr>
              <p:nvPr/>
            </p:nvSpPr>
            <p:spPr bwMode="auto">
              <a:xfrm>
                <a:off x="192" y="1813"/>
                <a:ext cx="1488" cy="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Cuối thập niên 70, đầu 80</a:t>
                </a:r>
              </a:p>
            </p:txBody>
          </p:sp>
          <p:sp>
            <p:nvSpPr>
              <p:cNvPr id="23599" name="Text Box 38"/>
              <p:cNvSpPr txBox="1">
                <a:spLocks noChangeArrowheads="1"/>
              </p:cNvSpPr>
              <p:nvPr/>
            </p:nvSpPr>
            <p:spPr bwMode="auto">
              <a:xfrm>
                <a:off x="1728" y="1765"/>
                <a:ext cx="19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Các nước Đông Dương xây dựng kinh tế</a:t>
                </a:r>
              </a:p>
            </p:txBody>
          </p:sp>
          <p:sp>
            <p:nvSpPr>
              <p:cNvPr id="23600" name="Text Box 39"/>
              <p:cNvSpPr txBox="1">
                <a:spLocks noChangeArrowheads="1"/>
              </p:cNvSpPr>
              <p:nvPr/>
            </p:nvSpPr>
            <p:spPr bwMode="auto">
              <a:xfrm>
                <a:off x="3696" y="1700"/>
                <a:ext cx="1824" cy="5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latin typeface="Times New Roman" panose="02020603050405020304" pitchFamily="18" charset="0"/>
                  </a:rPr>
                  <a:t>  Xu hướng hợp tác kinh tế xuất hiện và ngày càng phát triển.</a:t>
                </a:r>
              </a:p>
            </p:txBody>
          </p:sp>
          <p:sp>
            <p:nvSpPr>
              <p:cNvPr id="23601" name="Text Box 40"/>
              <p:cNvSpPr txBox="1">
                <a:spLocks noChangeArrowheads="1"/>
              </p:cNvSpPr>
              <p:nvPr/>
            </p:nvSpPr>
            <p:spPr bwMode="auto">
              <a:xfrm>
                <a:off x="192" y="2736"/>
                <a:ext cx="13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Thập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niên</a:t>
                </a:r>
                <a:r>
                  <a:rPr lang="en-US" altLang="en-US" sz="19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90</a:t>
                </a:r>
              </a:p>
            </p:txBody>
          </p:sp>
          <p:sp>
            <p:nvSpPr>
              <p:cNvPr id="23602" name="Text Box 41"/>
              <p:cNvSpPr txBox="1">
                <a:spLocks noChangeArrowheads="1"/>
              </p:cNvSpPr>
              <p:nvPr/>
            </p:nvSpPr>
            <p:spPr bwMode="auto">
              <a:xfrm>
                <a:off x="1697" y="2436"/>
                <a:ext cx="1920" cy="9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>
                    <a:latin typeface="Times New Roman" panose="02020603050405020304" pitchFamily="18" charset="0"/>
                  </a:rPr>
                  <a:t>  Xu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thế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toàn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cầu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hóa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giao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lưu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giữa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nước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mở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rộng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quan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hệ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giữa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nước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khu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vực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cải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thiện</a:t>
                </a:r>
                <a:endParaRPr lang="en-US" altLang="en-US" sz="19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3" name="Text Box 42"/>
              <p:cNvSpPr txBox="1">
                <a:spLocks noChangeArrowheads="1"/>
              </p:cNvSpPr>
              <p:nvPr/>
            </p:nvSpPr>
            <p:spPr bwMode="auto">
              <a:xfrm>
                <a:off x="192" y="3470"/>
                <a:ext cx="13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12/1998</a:t>
                </a:r>
              </a:p>
            </p:txBody>
          </p:sp>
          <p:sp>
            <p:nvSpPr>
              <p:cNvPr id="23604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397"/>
                <a:ext cx="1920" cy="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nước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khu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vực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cùng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mong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muốn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để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phát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triển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kinh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tế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-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xã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hội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3605" name="Text Box 44"/>
              <p:cNvSpPr txBox="1">
                <a:spLocks noChangeArrowheads="1"/>
              </p:cNvSpPr>
              <p:nvPr/>
            </p:nvSpPr>
            <p:spPr bwMode="auto">
              <a:xfrm>
                <a:off x="3744" y="3397"/>
                <a:ext cx="1776" cy="7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900" b="1" dirty="0">
                    <a:latin typeface="Times New Roman" panose="02020603050405020304" pitchFamily="18" charset="0"/>
                  </a:rPr>
                  <a:t>  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Đoàn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kết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tác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vì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ASEAN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hòa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bình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,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ổn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phát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triển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đồng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900" b="1" dirty="0" err="1">
                    <a:latin typeface="Times New Roman" panose="02020603050405020304" pitchFamily="18" charset="0"/>
                  </a:rPr>
                  <a:t>đều</a:t>
                </a:r>
                <a:r>
                  <a:rPr lang="en-US" altLang="en-US" sz="1900" b="1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</p:grpSp>
      <p:sp>
        <p:nvSpPr>
          <p:cNvPr id="23581" name="Line 45"/>
          <p:cNvSpPr>
            <a:spLocks noChangeShapeType="1"/>
          </p:cNvSpPr>
          <p:nvPr/>
        </p:nvSpPr>
        <p:spPr bwMode="auto">
          <a:xfrm>
            <a:off x="2665413" y="7620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46"/>
          <p:cNvSpPr>
            <a:spLocks noChangeShapeType="1"/>
          </p:cNvSpPr>
          <p:nvPr/>
        </p:nvSpPr>
        <p:spPr bwMode="auto">
          <a:xfrm>
            <a:off x="5759450" y="771525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Line 47"/>
          <p:cNvSpPr>
            <a:spLocks noChangeShapeType="1"/>
          </p:cNvSpPr>
          <p:nvPr/>
        </p:nvSpPr>
        <p:spPr bwMode="auto">
          <a:xfrm>
            <a:off x="-1" y="1337328"/>
            <a:ext cx="92256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48"/>
          <p:cNvSpPr>
            <a:spLocks noChangeShapeType="1"/>
          </p:cNvSpPr>
          <p:nvPr/>
        </p:nvSpPr>
        <p:spPr bwMode="auto">
          <a:xfrm>
            <a:off x="0" y="250335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49"/>
          <p:cNvSpPr>
            <a:spLocks noChangeShapeType="1"/>
          </p:cNvSpPr>
          <p:nvPr/>
        </p:nvSpPr>
        <p:spPr bwMode="auto">
          <a:xfrm flipV="1">
            <a:off x="0" y="3523714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50"/>
          <p:cNvSpPr>
            <a:spLocks noChangeShapeType="1"/>
          </p:cNvSpPr>
          <p:nvPr/>
        </p:nvSpPr>
        <p:spPr bwMode="auto">
          <a:xfrm flipV="1">
            <a:off x="0" y="5257800"/>
            <a:ext cx="914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51"/>
          <p:cNvSpPr>
            <a:spLocks noChangeShapeType="1"/>
          </p:cNvSpPr>
          <p:nvPr/>
        </p:nvSpPr>
        <p:spPr bwMode="auto">
          <a:xfrm flipV="1">
            <a:off x="0" y="685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52"/>
          <p:cNvSpPr>
            <a:spLocks noChangeShapeType="1"/>
          </p:cNvSpPr>
          <p:nvPr/>
        </p:nvSpPr>
        <p:spPr bwMode="auto">
          <a:xfrm>
            <a:off x="0" y="7715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Text Box 53"/>
          <p:cNvSpPr txBox="1">
            <a:spLocks noChangeArrowheads="1"/>
          </p:cNvSpPr>
          <p:nvPr/>
        </p:nvSpPr>
        <p:spPr bwMode="auto">
          <a:xfrm>
            <a:off x="990600" y="76200"/>
            <a:ext cx="746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ASEAN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895600" y="228600"/>
            <a:ext cx="350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Pháo đài bay B52</a:t>
            </a:r>
          </a:p>
        </p:txBody>
      </p:sp>
      <p:pic>
        <p:nvPicPr>
          <p:cNvPr id="24579" name="Picture 6" descr="800px-B-52H_static_display_arms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12800"/>
            <a:ext cx="80772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1473</Words>
  <Application>Microsoft Office PowerPoint</Application>
  <PresentationFormat>On-screen Show (4:3)</PresentationFormat>
  <Paragraphs>141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Times New Roman</vt:lpstr>
      <vt:lpstr>Arial</vt:lpstr>
      <vt:lpstr>VNI-Times</vt:lpstr>
      <vt:lpstr>Default Design</vt:lpstr>
      <vt:lpstr>PowerPoint Presentation</vt:lpstr>
      <vt:lpstr>PowerPoint Presentation</vt:lpstr>
      <vt:lpstr>PowerPoint Presentation</vt:lpstr>
      <vt:lpstr>BÀI 17: HIỆP HỘI CÁC NƯỚC ĐÔNG NAM Á (ASEAN)</vt:lpstr>
      <vt:lpstr>PowerPoint Presentation</vt:lpstr>
      <vt:lpstr>BÀI 17: HIỆP HỘI CÁC NƯỚC ĐÔNG NAM Á (ASEAN)</vt:lpstr>
      <vt:lpstr>PowerPoint Presentation</vt:lpstr>
      <vt:lpstr>PowerPoint Presentation</vt:lpstr>
      <vt:lpstr>PowerPoint Presentation</vt:lpstr>
      <vt:lpstr>PowerPoint Presentation</vt:lpstr>
      <vt:lpstr>BÀI 17: HIỆP HỘI CÁC NƯỚC ĐÔNG NAM Á (ASEAN)</vt:lpstr>
      <vt:lpstr>PowerPoint Presentation</vt:lpstr>
      <vt:lpstr>BÀI 17: HIỆP HỘI CÁC NƯỚC ĐÔNG NAM Á (ASEAN)</vt:lpstr>
      <vt:lpstr>PowerPoint Presentation</vt:lpstr>
      <vt:lpstr>PowerPoint Presentation</vt:lpstr>
      <vt:lpstr>BÀI 17 : HIỆP HỘI CÁC NƯỚC ĐÔNG NAM Á (ASEAN)</vt:lpstr>
      <vt:lpstr>Dựa vào kiến thức đã học và kết hợp quan sát lược đồ em hãy cho biết các nước Đông Nam Á có những điều kiện thuận lợi gì để hợp tác phát triển kinh tế?</vt:lpstr>
      <vt:lpstr>BÀI 17: HIỆP HỘI CÁC NƯỚC ĐÔNG NAM Á (ASEAN)</vt:lpstr>
      <vt:lpstr>PowerPoint Presentation</vt:lpstr>
      <vt:lpstr>PowerPoint Presentation</vt:lpstr>
      <vt:lpstr>Sự hợp tác để phát triển kinh tế giữa các nước ASEAN được biểu hiện như thế nào? </vt:lpstr>
      <vt:lpstr>PowerPoint Presentation</vt:lpstr>
      <vt:lpstr>PowerPoint Presentation</vt:lpstr>
      <vt:lpstr>PowerPoint Presentation</vt:lpstr>
      <vt:lpstr>BÀI 17: HIỆP HỘI CÁC NƯỚC ĐÔNG NAM Á (ASEAN)</vt:lpstr>
      <vt:lpstr>PowerPoint Presentation</vt:lpstr>
      <vt:lpstr>PowerPoint Presentation</vt:lpstr>
      <vt:lpstr>PowerPoint Presentation</vt:lpstr>
      <vt:lpstr>Bên cạnh những thành tựu vào những năm 90 của thế kỷ XX các nước ASEAN gặp những khó khăn gì?</vt:lpstr>
      <vt:lpstr>BÀI 17 : HIỆP HỘI CÁC NƯỚC ĐÔNG NAM Á (ASEAN)</vt:lpstr>
      <vt:lpstr>PowerPoint Presentation</vt:lpstr>
      <vt:lpstr>PowerPoint Presentation</vt:lpstr>
      <vt:lpstr>BÀI 17 : HIỆP HỘI CÁC NƯỚC ĐÔNG NAM Á (ASEAN)</vt:lpstr>
      <vt:lpstr>PowerPoint Presentation</vt:lpstr>
      <vt:lpstr>PowerPoint Presentation</vt:lpstr>
      <vt:lpstr>Câu 1: Đây là mục tiêu của những năm đầu của ASEAN</vt:lpstr>
      <vt:lpstr>Câu 2: Đây là  thành phố mà ASEAN đặt trụ sở </vt:lpstr>
      <vt:lpstr>Câu 3: Điều mà các nước thành viên của ASEAN  đều mong muốn để cùng nhau phát triển</vt:lpstr>
    </vt:vector>
  </TitlesOfParts>
  <Company>La Nga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 Nhon</dc:creator>
  <cp:lastModifiedBy>Bao</cp:lastModifiedBy>
  <cp:revision>103</cp:revision>
  <dcterms:created xsi:type="dcterms:W3CDTF">2011-01-18T17:32:00Z</dcterms:created>
  <dcterms:modified xsi:type="dcterms:W3CDTF">2022-08-18T12:18:03Z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