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31" r:id="rId2"/>
    <p:sldId id="326" r:id="rId3"/>
    <p:sldId id="327" r:id="rId4"/>
    <p:sldId id="328" r:id="rId5"/>
    <p:sldId id="329" r:id="rId6"/>
    <p:sldId id="257" r:id="rId7"/>
    <p:sldId id="260" r:id="rId8"/>
    <p:sldId id="320" r:id="rId9"/>
    <p:sldId id="321" r:id="rId10"/>
    <p:sldId id="323" r:id="rId11"/>
    <p:sldId id="322" r:id="rId12"/>
    <p:sldId id="317" r:id="rId13"/>
    <p:sldId id="319" r:id="rId14"/>
    <p:sldId id="324" r:id="rId15"/>
    <p:sldId id="325" r:id="rId16"/>
    <p:sldId id="318" r:id="rId17"/>
    <p:sldId id="303" r:id="rId18"/>
    <p:sldId id="30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D30DD"/>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2" d="100"/>
          <a:sy n="62" d="100"/>
        </p:scale>
        <p:origin x="134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64C69-37B4-4C55-8746-8C7F6E5CC546}" type="doc">
      <dgm:prSet loTypeId="urn:microsoft.com/office/officeart/2005/8/layout/pyramid2" loCatId="list" qsTypeId="urn:microsoft.com/office/officeart/2005/8/quickstyle/simple1" qsCatId="simple" csTypeId="urn:microsoft.com/office/officeart/2005/8/colors/accent1_2" csCatId="accent1" phldr="1"/>
      <dgm:spPr/>
    </dgm:pt>
    <dgm:pt modelId="{08C1F851-60C2-413A-8BDD-E7C9FAD69F7E}">
      <dgm:prSet phldrT="[Text]" custT="1"/>
      <dgm:spPr/>
      <dgm:t>
        <a:bodyPr/>
        <a:lstStyle/>
        <a:p>
          <a:r>
            <a:rPr lang="vi-VN" sz="2200" dirty="0" smtClean="0">
              <a:latin typeface="Cambria" panose="02040503050406030204" pitchFamily="18" charset="0"/>
              <a:ea typeface="Cambria" panose="02040503050406030204" pitchFamily="18" charset="0"/>
            </a:rPr>
            <a:t>Nhiệt độ </a:t>
          </a:r>
          <a:r>
            <a:rPr lang="en-US" sz="2200" dirty="0" smtClean="0">
              <a:latin typeface="Cambria" panose="02040503050406030204" pitchFamily="18" charset="0"/>
              <a:ea typeface="Cambria" panose="02040503050406030204" pitchFamily="18" charset="0"/>
            </a:rPr>
            <a:t/>
          </a:r>
          <a:br>
            <a:rPr lang="en-US" sz="2200" dirty="0" smtClean="0">
              <a:latin typeface="Cambria" panose="02040503050406030204" pitchFamily="18" charset="0"/>
              <a:ea typeface="Cambria" panose="02040503050406030204" pitchFamily="18" charset="0"/>
            </a:rPr>
          </a:br>
          <a:r>
            <a:rPr lang="vi-VN" sz="2200" dirty="0" smtClean="0">
              <a:latin typeface="Cambria" panose="02040503050406030204" pitchFamily="18" charset="0"/>
              <a:ea typeface="Cambria" panose="02040503050406030204" pitchFamily="18" charset="0"/>
            </a:rPr>
            <a:t>không khí tăng</a:t>
          </a:r>
          <a:endParaRPr lang="en-US" sz="2200" dirty="0">
            <a:latin typeface="Cambria" panose="02040503050406030204" pitchFamily="18" charset="0"/>
            <a:ea typeface="Cambria" panose="02040503050406030204" pitchFamily="18" charset="0"/>
          </a:endParaRPr>
        </a:p>
      </dgm:t>
    </dgm:pt>
    <dgm:pt modelId="{0601EABA-59B3-4324-9E38-C442B86721DD}" type="parTrans" cxnId="{A717DF75-2D40-4E96-8B11-F312B3EAADF6}">
      <dgm:prSet/>
      <dgm:spPr/>
      <dgm:t>
        <a:bodyPr/>
        <a:lstStyle/>
        <a:p>
          <a:endParaRPr lang="en-US"/>
        </a:p>
      </dgm:t>
    </dgm:pt>
    <dgm:pt modelId="{FB488702-D49E-446D-AC3F-F485DA4BC2B6}" type="sibTrans" cxnId="{A717DF75-2D40-4E96-8B11-F312B3EAADF6}">
      <dgm:prSet/>
      <dgm:spPr/>
      <dgm:t>
        <a:bodyPr/>
        <a:lstStyle/>
        <a:p>
          <a:endParaRPr lang="en-US"/>
        </a:p>
      </dgm:t>
    </dgm:pt>
    <dgm:pt modelId="{B47D3FF8-5738-46E1-A339-2A6EDDB46440}">
      <dgm:prSet phldrT="[Text]" custT="1"/>
      <dgm:spPr/>
      <dgm:t>
        <a:bodyPr/>
        <a:lstStyle/>
        <a:p>
          <a:r>
            <a:rPr lang="vi-VN" sz="2200" dirty="0" smtClean="0">
              <a:latin typeface="Cambria" panose="02040503050406030204" pitchFamily="18" charset="0"/>
              <a:ea typeface="Cambria" panose="02040503050406030204" pitchFamily="18" charset="0"/>
            </a:rPr>
            <a:t>Thời tiết cực đoan: bão, lũ lụt, hạn hán</a:t>
          </a:r>
          <a:endParaRPr lang="en-US" sz="2200" dirty="0">
            <a:latin typeface="Cambria" panose="02040503050406030204" pitchFamily="18" charset="0"/>
            <a:ea typeface="Cambria" panose="02040503050406030204" pitchFamily="18" charset="0"/>
          </a:endParaRPr>
        </a:p>
      </dgm:t>
    </dgm:pt>
    <dgm:pt modelId="{962217DF-DA49-4BBE-B82C-646A6EA95ABF}" type="parTrans" cxnId="{5A175D43-BC44-46ED-8B7C-F9370F0D1DE8}">
      <dgm:prSet/>
      <dgm:spPr/>
      <dgm:t>
        <a:bodyPr/>
        <a:lstStyle/>
        <a:p>
          <a:endParaRPr lang="en-US"/>
        </a:p>
      </dgm:t>
    </dgm:pt>
    <dgm:pt modelId="{90768A6E-C098-445C-A8B6-E2DC2A4258F7}" type="sibTrans" cxnId="{5A175D43-BC44-46ED-8B7C-F9370F0D1DE8}">
      <dgm:prSet/>
      <dgm:spPr/>
      <dgm:t>
        <a:bodyPr/>
        <a:lstStyle/>
        <a:p>
          <a:endParaRPr lang="en-US"/>
        </a:p>
      </dgm:t>
    </dgm:pt>
    <dgm:pt modelId="{5DD94E8A-A84D-4257-A6BB-B90D77DB1FEF}">
      <dgm:prSet phldrT="[Text]" custT="1"/>
      <dgm:spPr/>
      <dgm:t>
        <a:bodyPr/>
        <a:lstStyle/>
        <a:p>
          <a:r>
            <a:rPr lang="vi-VN" sz="2200" dirty="0" smtClean="0">
              <a:latin typeface="Cambria" panose="02040503050406030204" pitchFamily="18" charset="0"/>
              <a:ea typeface="Cambria" panose="02040503050406030204" pitchFamily="18" charset="0"/>
            </a:rPr>
            <a:t>Mực nước biển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dâng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cao</a:t>
          </a:r>
          <a:endParaRPr lang="en-US" sz="2200" dirty="0">
            <a:latin typeface="Cambria" panose="02040503050406030204" pitchFamily="18" charset="0"/>
            <a:ea typeface="Cambria" panose="02040503050406030204" pitchFamily="18" charset="0"/>
          </a:endParaRPr>
        </a:p>
      </dgm:t>
    </dgm:pt>
    <dgm:pt modelId="{30A87A97-195C-4527-B547-2AF3FA13ABCC}" type="parTrans" cxnId="{EF4B492E-8FC6-4C76-8D35-0CBBEB91D2EA}">
      <dgm:prSet/>
      <dgm:spPr/>
      <dgm:t>
        <a:bodyPr/>
        <a:lstStyle/>
        <a:p>
          <a:endParaRPr lang="en-US"/>
        </a:p>
      </dgm:t>
    </dgm:pt>
    <dgm:pt modelId="{835F2667-79A6-4540-BC5C-5EC0F4B3B9B3}" type="sibTrans" cxnId="{EF4B492E-8FC6-4C76-8D35-0CBBEB91D2EA}">
      <dgm:prSet/>
      <dgm:spPr/>
      <dgm:t>
        <a:bodyPr/>
        <a:lstStyle/>
        <a:p>
          <a:endParaRPr lang="en-US"/>
        </a:p>
      </dgm:t>
    </dgm:pt>
    <dgm:pt modelId="{2D14F02B-3E7B-4675-9C94-CA313CA13C3F}">
      <dgm:prSet custT="1"/>
      <dgm:spPr/>
      <dgm:t>
        <a:bodyPr/>
        <a:lstStyle/>
        <a:p>
          <a:r>
            <a:rPr lang="vi-VN" sz="2200" dirty="0" smtClean="0">
              <a:latin typeface="Cambria" panose="02040503050406030204" pitchFamily="18" charset="0"/>
              <a:ea typeface="Cambria" panose="02040503050406030204" pitchFamily="18" charset="0"/>
            </a:rPr>
            <a:t>Biến động trong </a:t>
          </a:r>
          <a:r>
            <a:rPr lang="en-US" sz="2200" dirty="0" smtClean="0">
              <a:latin typeface="Cambria" panose="02040503050406030204" pitchFamily="18" charset="0"/>
              <a:ea typeface="Cambria" panose="02040503050406030204" pitchFamily="18" charset="0"/>
            </a:rPr>
            <a:t/>
          </a:r>
          <a:br>
            <a:rPr lang="en-US" sz="2200" dirty="0" smtClean="0">
              <a:latin typeface="Cambria" panose="02040503050406030204" pitchFamily="18" charset="0"/>
              <a:ea typeface="Cambria" panose="02040503050406030204" pitchFamily="18" charset="0"/>
            </a:rPr>
          </a:br>
          <a:r>
            <a:rPr lang="vi-VN" sz="2200" dirty="0" smtClean="0">
              <a:latin typeface="Cambria" panose="02040503050406030204" pitchFamily="18" charset="0"/>
              <a:ea typeface="Cambria" panose="02040503050406030204" pitchFamily="18" charset="0"/>
            </a:rPr>
            <a:t>chế độ mưa  </a:t>
          </a:r>
          <a:endParaRPr lang="en-US" sz="2200" dirty="0">
            <a:latin typeface="Cambria" panose="02040503050406030204" pitchFamily="18" charset="0"/>
            <a:ea typeface="Cambria" panose="02040503050406030204" pitchFamily="18" charset="0"/>
          </a:endParaRPr>
        </a:p>
      </dgm:t>
    </dgm:pt>
    <dgm:pt modelId="{81F2DF53-B97E-466F-BB2F-46203B4A54CA}" type="parTrans" cxnId="{81C076EF-203B-46EF-AC19-4118EC8C6161}">
      <dgm:prSet/>
      <dgm:spPr/>
      <dgm:t>
        <a:bodyPr/>
        <a:lstStyle/>
        <a:p>
          <a:endParaRPr lang="en-US"/>
        </a:p>
      </dgm:t>
    </dgm:pt>
    <dgm:pt modelId="{8E0038A5-48C8-47A6-9024-A997BC7033E4}" type="sibTrans" cxnId="{81C076EF-203B-46EF-AC19-4118EC8C6161}">
      <dgm:prSet/>
      <dgm:spPr/>
      <dgm:t>
        <a:bodyPr/>
        <a:lstStyle/>
        <a:p>
          <a:endParaRPr lang="en-US"/>
        </a:p>
      </dgm:t>
    </dgm:pt>
    <dgm:pt modelId="{28351525-604A-4299-8BB6-A879BCD91F68}" type="pres">
      <dgm:prSet presAssocID="{FD164C69-37B4-4C55-8746-8C7F6E5CC546}" presName="compositeShape" presStyleCnt="0">
        <dgm:presLayoutVars>
          <dgm:dir/>
          <dgm:resizeHandles/>
        </dgm:presLayoutVars>
      </dgm:prSet>
      <dgm:spPr/>
    </dgm:pt>
    <dgm:pt modelId="{031910B7-73CC-4C89-8875-1451028BF1E9}" type="pres">
      <dgm:prSet presAssocID="{FD164C69-37B4-4C55-8746-8C7F6E5CC546}" presName="pyramid" presStyleLbl="node1" presStyleIdx="0" presStyleCnt="1"/>
      <dgm:spPr/>
    </dgm:pt>
    <dgm:pt modelId="{3184C568-45BA-4B7D-9995-5ADF5754541E}" type="pres">
      <dgm:prSet presAssocID="{FD164C69-37B4-4C55-8746-8C7F6E5CC546}" presName="theList" presStyleCnt="0"/>
      <dgm:spPr/>
    </dgm:pt>
    <dgm:pt modelId="{2871E8BF-D0D8-4913-8E41-7C608EFB28CA}" type="pres">
      <dgm:prSet presAssocID="{08C1F851-60C2-413A-8BDD-E7C9FAD69F7E}" presName="aNode" presStyleLbl="fgAcc1" presStyleIdx="0" presStyleCnt="4">
        <dgm:presLayoutVars>
          <dgm:bulletEnabled val="1"/>
        </dgm:presLayoutVars>
      </dgm:prSet>
      <dgm:spPr/>
      <dgm:t>
        <a:bodyPr/>
        <a:lstStyle/>
        <a:p>
          <a:endParaRPr lang="en-US"/>
        </a:p>
      </dgm:t>
    </dgm:pt>
    <dgm:pt modelId="{6FC59E6D-4728-4B66-86DE-EE311B26AB9F}" type="pres">
      <dgm:prSet presAssocID="{08C1F851-60C2-413A-8BDD-E7C9FAD69F7E}" presName="aSpace" presStyleCnt="0"/>
      <dgm:spPr/>
    </dgm:pt>
    <dgm:pt modelId="{8D6CDE97-BC64-4C73-B7A8-7BE8A3094931}" type="pres">
      <dgm:prSet presAssocID="{2D14F02B-3E7B-4675-9C94-CA313CA13C3F}" presName="aNode" presStyleLbl="fgAcc1" presStyleIdx="1" presStyleCnt="4">
        <dgm:presLayoutVars>
          <dgm:bulletEnabled val="1"/>
        </dgm:presLayoutVars>
      </dgm:prSet>
      <dgm:spPr/>
      <dgm:t>
        <a:bodyPr/>
        <a:lstStyle/>
        <a:p>
          <a:endParaRPr lang="en-US"/>
        </a:p>
      </dgm:t>
    </dgm:pt>
    <dgm:pt modelId="{C948EB1C-F457-4F8A-8613-254F365A31F3}" type="pres">
      <dgm:prSet presAssocID="{2D14F02B-3E7B-4675-9C94-CA313CA13C3F}" presName="aSpace" presStyleCnt="0"/>
      <dgm:spPr/>
    </dgm:pt>
    <dgm:pt modelId="{794A47E2-5CC2-4195-88BF-B8F26AECDFA5}" type="pres">
      <dgm:prSet presAssocID="{B47D3FF8-5738-46E1-A339-2A6EDDB46440}" presName="aNode" presStyleLbl="fgAcc1" presStyleIdx="2" presStyleCnt="4">
        <dgm:presLayoutVars>
          <dgm:bulletEnabled val="1"/>
        </dgm:presLayoutVars>
      </dgm:prSet>
      <dgm:spPr/>
      <dgm:t>
        <a:bodyPr/>
        <a:lstStyle/>
        <a:p>
          <a:endParaRPr lang="en-US"/>
        </a:p>
      </dgm:t>
    </dgm:pt>
    <dgm:pt modelId="{15F4F7A5-06FC-47D8-A317-8F3278F1898D}" type="pres">
      <dgm:prSet presAssocID="{B47D3FF8-5738-46E1-A339-2A6EDDB46440}" presName="aSpace" presStyleCnt="0"/>
      <dgm:spPr/>
    </dgm:pt>
    <dgm:pt modelId="{6C3081AA-FBCA-4CEB-AA36-3BE2F5B69489}" type="pres">
      <dgm:prSet presAssocID="{5DD94E8A-A84D-4257-A6BB-B90D77DB1FEF}" presName="aNode" presStyleLbl="fgAcc1" presStyleIdx="3" presStyleCnt="4">
        <dgm:presLayoutVars>
          <dgm:bulletEnabled val="1"/>
        </dgm:presLayoutVars>
      </dgm:prSet>
      <dgm:spPr/>
      <dgm:t>
        <a:bodyPr/>
        <a:lstStyle/>
        <a:p>
          <a:endParaRPr lang="en-US"/>
        </a:p>
      </dgm:t>
    </dgm:pt>
    <dgm:pt modelId="{9E0D7674-78EB-4AAF-AC1C-AE99069433BC}" type="pres">
      <dgm:prSet presAssocID="{5DD94E8A-A84D-4257-A6BB-B90D77DB1FEF}" presName="aSpace" presStyleCnt="0"/>
      <dgm:spPr/>
    </dgm:pt>
  </dgm:ptLst>
  <dgm:cxnLst>
    <dgm:cxn modelId="{170D4F14-DD9D-4E78-AC7F-B3E4E36EC4F2}" type="presOf" srcId="{FD164C69-37B4-4C55-8746-8C7F6E5CC546}" destId="{28351525-604A-4299-8BB6-A879BCD91F68}" srcOrd="0" destOrd="0" presId="urn:microsoft.com/office/officeart/2005/8/layout/pyramid2"/>
    <dgm:cxn modelId="{5A175D43-BC44-46ED-8B7C-F9370F0D1DE8}" srcId="{FD164C69-37B4-4C55-8746-8C7F6E5CC546}" destId="{B47D3FF8-5738-46E1-A339-2A6EDDB46440}" srcOrd="2" destOrd="0" parTransId="{962217DF-DA49-4BBE-B82C-646A6EA95ABF}" sibTransId="{90768A6E-C098-445C-A8B6-E2DC2A4258F7}"/>
    <dgm:cxn modelId="{726FDA4B-731E-49EF-95E4-9EF6BB8303FD}" type="presOf" srcId="{2D14F02B-3E7B-4675-9C94-CA313CA13C3F}" destId="{8D6CDE97-BC64-4C73-B7A8-7BE8A3094931}" srcOrd="0" destOrd="0" presId="urn:microsoft.com/office/officeart/2005/8/layout/pyramid2"/>
    <dgm:cxn modelId="{81C076EF-203B-46EF-AC19-4118EC8C6161}" srcId="{FD164C69-37B4-4C55-8746-8C7F6E5CC546}" destId="{2D14F02B-3E7B-4675-9C94-CA313CA13C3F}" srcOrd="1" destOrd="0" parTransId="{81F2DF53-B97E-466F-BB2F-46203B4A54CA}" sibTransId="{8E0038A5-48C8-47A6-9024-A997BC7033E4}"/>
    <dgm:cxn modelId="{17AA8C3F-20B0-4DDC-BF4F-D649B149F6A1}" type="presOf" srcId="{5DD94E8A-A84D-4257-A6BB-B90D77DB1FEF}" destId="{6C3081AA-FBCA-4CEB-AA36-3BE2F5B69489}" srcOrd="0" destOrd="0" presId="urn:microsoft.com/office/officeart/2005/8/layout/pyramid2"/>
    <dgm:cxn modelId="{848DEAD2-C33E-4E16-AA0B-0FAAC9073A0A}" type="presOf" srcId="{08C1F851-60C2-413A-8BDD-E7C9FAD69F7E}" destId="{2871E8BF-D0D8-4913-8E41-7C608EFB28CA}" srcOrd="0" destOrd="0" presId="urn:microsoft.com/office/officeart/2005/8/layout/pyramid2"/>
    <dgm:cxn modelId="{EF4B492E-8FC6-4C76-8D35-0CBBEB91D2EA}" srcId="{FD164C69-37B4-4C55-8746-8C7F6E5CC546}" destId="{5DD94E8A-A84D-4257-A6BB-B90D77DB1FEF}" srcOrd="3" destOrd="0" parTransId="{30A87A97-195C-4527-B547-2AF3FA13ABCC}" sibTransId="{835F2667-79A6-4540-BC5C-5EC0F4B3B9B3}"/>
    <dgm:cxn modelId="{B08533F0-8F9B-4EB5-B2D7-0FDCAE0C6C6A}" type="presOf" srcId="{B47D3FF8-5738-46E1-A339-2A6EDDB46440}" destId="{794A47E2-5CC2-4195-88BF-B8F26AECDFA5}" srcOrd="0" destOrd="0" presId="urn:microsoft.com/office/officeart/2005/8/layout/pyramid2"/>
    <dgm:cxn modelId="{A717DF75-2D40-4E96-8B11-F312B3EAADF6}" srcId="{FD164C69-37B4-4C55-8746-8C7F6E5CC546}" destId="{08C1F851-60C2-413A-8BDD-E7C9FAD69F7E}" srcOrd="0" destOrd="0" parTransId="{0601EABA-59B3-4324-9E38-C442B86721DD}" sibTransId="{FB488702-D49E-446D-AC3F-F485DA4BC2B6}"/>
    <dgm:cxn modelId="{3FE363D1-2F9C-4E95-938F-17333D50A358}" type="presParOf" srcId="{28351525-604A-4299-8BB6-A879BCD91F68}" destId="{031910B7-73CC-4C89-8875-1451028BF1E9}" srcOrd="0" destOrd="0" presId="urn:microsoft.com/office/officeart/2005/8/layout/pyramid2"/>
    <dgm:cxn modelId="{D2CD4EDB-DDEB-4CD7-B7A2-849DFAAE8E6F}" type="presParOf" srcId="{28351525-604A-4299-8BB6-A879BCD91F68}" destId="{3184C568-45BA-4B7D-9995-5ADF5754541E}" srcOrd="1" destOrd="0" presId="urn:microsoft.com/office/officeart/2005/8/layout/pyramid2"/>
    <dgm:cxn modelId="{90548EC4-9014-4CC7-A51F-7E071DAA13A5}" type="presParOf" srcId="{3184C568-45BA-4B7D-9995-5ADF5754541E}" destId="{2871E8BF-D0D8-4913-8E41-7C608EFB28CA}" srcOrd="0" destOrd="0" presId="urn:microsoft.com/office/officeart/2005/8/layout/pyramid2"/>
    <dgm:cxn modelId="{AE1FC319-F9D8-4B54-8FE4-A65F7792EFBA}" type="presParOf" srcId="{3184C568-45BA-4B7D-9995-5ADF5754541E}" destId="{6FC59E6D-4728-4B66-86DE-EE311B26AB9F}" srcOrd="1" destOrd="0" presId="urn:microsoft.com/office/officeart/2005/8/layout/pyramid2"/>
    <dgm:cxn modelId="{8D0E946C-F99E-472D-9CD8-A7E2CE3CD231}" type="presParOf" srcId="{3184C568-45BA-4B7D-9995-5ADF5754541E}" destId="{8D6CDE97-BC64-4C73-B7A8-7BE8A3094931}" srcOrd="2" destOrd="0" presId="urn:microsoft.com/office/officeart/2005/8/layout/pyramid2"/>
    <dgm:cxn modelId="{96AED3CB-ABAE-479A-AAE1-258F633DBBF0}" type="presParOf" srcId="{3184C568-45BA-4B7D-9995-5ADF5754541E}" destId="{C948EB1C-F457-4F8A-8613-254F365A31F3}" srcOrd="3" destOrd="0" presId="urn:microsoft.com/office/officeart/2005/8/layout/pyramid2"/>
    <dgm:cxn modelId="{E2DBC280-EB44-47C6-A715-B0A35359D180}" type="presParOf" srcId="{3184C568-45BA-4B7D-9995-5ADF5754541E}" destId="{794A47E2-5CC2-4195-88BF-B8F26AECDFA5}" srcOrd="4" destOrd="0" presId="urn:microsoft.com/office/officeart/2005/8/layout/pyramid2"/>
    <dgm:cxn modelId="{BCD3FFF4-F305-4F78-9447-9507F9B82A26}" type="presParOf" srcId="{3184C568-45BA-4B7D-9995-5ADF5754541E}" destId="{15F4F7A5-06FC-47D8-A317-8F3278F1898D}" srcOrd="5" destOrd="0" presId="urn:microsoft.com/office/officeart/2005/8/layout/pyramid2"/>
    <dgm:cxn modelId="{6690D5ED-F60D-4318-8DFC-1D4EAE18D154}" type="presParOf" srcId="{3184C568-45BA-4B7D-9995-5ADF5754541E}" destId="{6C3081AA-FBCA-4CEB-AA36-3BE2F5B69489}" srcOrd="6" destOrd="0" presId="urn:microsoft.com/office/officeart/2005/8/layout/pyramid2"/>
    <dgm:cxn modelId="{38E615BA-1638-406F-A85C-B82909DF0F7B}" type="presParOf" srcId="{3184C568-45BA-4B7D-9995-5ADF5754541E}" destId="{9E0D7674-78EB-4AAF-AC1C-AE99069433BC}"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19/08/2022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19/08/2022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19/08/2022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19/08/2022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19/08/2022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xml"/><Relationship Id="rId7" Type="http://schemas.openxmlformats.org/officeDocument/2006/relationships/image" Target="../media/image12.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jpe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10" Type="http://schemas.openxmlformats.org/officeDocument/2006/relationships/image" Target="../media/image22.png"/><Relationship Id="rId4" Type="http://schemas.openxmlformats.org/officeDocument/2006/relationships/image" Target="../media/image11.jpe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10" Type="http://schemas.microsoft.com/office/2007/relationships/hdphoto" Target="../media/hdphoto2.wdp"/><Relationship Id="rId4" Type="http://schemas.openxmlformats.org/officeDocument/2006/relationships/image" Target="../media/image11.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11" Type="http://schemas.microsoft.com/office/2007/relationships/diagramDrawing" Target="../diagrams/drawing1.xml"/><Relationship Id="rId5" Type="http://schemas.openxmlformats.org/officeDocument/2006/relationships/image" Target="../media/image12.gif"/><Relationship Id="rId10" Type="http://schemas.openxmlformats.org/officeDocument/2006/relationships/diagramColors" Target="../diagrams/colors1.xml"/><Relationship Id="rId4" Type="http://schemas.openxmlformats.org/officeDocument/2006/relationships/image" Target="../media/image11.jpeg"/><Relationship Id="rId9"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10" Type="http://schemas.microsoft.com/office/2007/relationships/hdphoto" Target="../media/hdphoto1.wdp"/><Relationship Id="rId4" Type="http://schemas.openxmlformats.org/officeDocument/2006/relationships/image" Target="../media/image11.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ilding, roof&#10;&#10;Description automatically generated">
            <a:extLst>
              <a:ext uri="{FF2B5EF4-FFF2-40B4-BE49-F238E27FC236}">
                <a16:creationId xmlns:a16="http://schemas.microsoft.com/office/drawing/2014/main" xmlns="" id="{0582134A-0554-4321-E6B0-CBE9839A2D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6"/>
          <a:stretch/>
        </p:blipFill>
        <p:spPr>
          <a:xfrm>
            <a:off x="10274" y="0"/>
            <a:ext cx="9133726" cy="4876800"/>
          </a:xfrm>
          <a:prstGeom prst="rect">
            <a:avLst/>
          </a:prstGeom>
        </p:spPr>
      </p:pic>
      <p:sp>
        <p:nvSpPr>
          <p:cNvPr id="12" name="Rectangle: Beveled 11">
            <a:extLst>
              <a:ext uri="{FF2B5EF4-FFF2-40B4-BE49-F238E27FC236}">
                <a16:creationId xmlns:a16="http://schemas.microsoft.com/office/drawing/2014/main" xmlns="" id="{349AC5F7-E118-BE98-9D81-727120CCAD02}"/>
              </a:ext>
            </a:extLst>
          </p:cNvPr>
          <p:cNvSpPr/>
          <p:nvPr/>
        </p:nvSpPr>
        <p:spPr>
          <a:xfrm>
            <a:off x="10274" y="4876800"/>
            <a:ext cx="9133726" cy="19812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0D30DD"/>
                </a:solidFill>
              </a:rPr>
              <a:t>- TỔ CHUYÊN MÔN: LỊCH SỬ - ĐỊA LÝ - GIÁO DỤC CÔNG DÂN</a:t>
            </a:r>
          </a:p>
          <a:p>
            <a:r>
              <a:rPr lang="en-US" sz="2600" b="1">
                <a:solidFill>
                  <a:srgbClr val="0D30DD"/>
                </a:solidFill>
              </a:rPr>
              <a:t>- NHÓM: LỊCH SỬ - ĐỊA LÝ</a:t>
            </a:r>
          </a:p>
          <a:p>
            <a:pPr algn="ctr"/>
            <a:endParaRPr lang="en-US"/>
          </a:p>
        </p:txBody>
      </p:sp>
    </p:spTree>
    <p:extLst>
      <p:ext uri="{BB962C8B-B14F-4D97-AF65-F5344CB8AC3E}">
        <p14:creationId xmlns:p14="http://schemas.microsoft.com/office/powerpoint/2010/main" val="3561977231"/>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5999" y="1601450"/>
            <a:ext cx="3356401" cy="1446550"/>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một </a:t>
            </a:r>
            <a:r>
              <a:rPr lang="vi-VN" sz="2200" i="1" dirty="0">
                <a:solidFill>
                  <a:srgbClr val="FF0000"/>
                </a:solidFill>
                <a:latin typeface="Cambria" panose="02040503050406030204" pitchFamily="18" charset="0"/>
                <a:ea typeface="Cambria" panose="02040503050406030204" pitchFamily="18" charset="0"/>
              </a:rPr>
              <a:t>số biểu hiện của biến đổi khí hậu. </a:t>
            </a:r>
          </a:p>
        </p:txBody>
      </p:sp>
      <p:sp>
        <p:nvSpPr>
          <p:cNvPr id="17" name="Rectangle 16"/>
          <p:cNvSpPr/>
          <p:nvPr/>
        </p:nvSpPr>
        <p:spPr>
          <a:xfrm>
            <a:off x="4419600" y="1416040"/>
            <a:ext cx="4284662" cy="1708160"/>
          </a:xfrm>
          <a:prstGeom prst="rect">
            <a:avLst/>
          </a:prstGeom>
        </p:spPr>
        <p:txBody>
          <a:bodyPr wrap="square">
            <a:spAutoFit/>
          </a:bodyPr>
          <a:lstStyle/>
          <a:p>
            <a:pPr algn="just"/>
            <a:r>
              <a:rPr lang="en-US" sz="2100" dirty="0" smtClean="0">
                <a:latin typeface="Cambria" panose="02040503050406030204" pitchFamily="18" charset="0"/>
                <a:ea typeface="Cambria" panose="02040503050406030204" pitchFamily="18" charset="0"/>
              </a:rPr>
              <a:t>N</a:t>
            </a:r>
            <a:r>
              <a:rPr lang="vi-VN" sz="2100" dirty="0" smtClean="0">
                <a:latin typeface="Cambria" panose="02040503050406030204" pitchFamily="18" charset="0"/>
                <a:ea typeface="Cambria" panose="02040503050406030204" pitchFamily="18" charset="0"/>
              </a:rPr>
              <a:t>hiệt </a:t>
            </a:r>
            <a:r>
              <a:rPr lang="vi-VN" sz="2100" dirty="0">
                <a:latin typeface="Cambria" panose="02040503050406030204" pitchFamily="18" charset="0"/>
                <a:ea typeface="Cambria" panose="02040503050406030204" pitchFamily="18" charset="0"/>
              </a:rPr>
              <a:t>độ không khí tăng, khí hậu Trái Đất nóng lên, biến động trong chế độ mưa, gia tăng tốc độ băng tan, thời tiết cực đoan: bão, lũ lụt, hạn hán... mực nước biển dâng cao.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3487" y="3886200"/>
            <a:ext cx="3897313" cy="2672443"/>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718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9109" y="1601450"/>
            <a:ext cx="3193291" cy="1446550"/>
          </a:xfrm>
          <a:prstGeom prst="rect">
            <a:avLst/>
          </a:prstGeom>
        </p:spPr>
        <p:txBody>
          <a:bodyPr wrap="square">
            <a:spAutoFit/>
          </a:bodyPr>
          <a:lstStyle/>
          <a:p>
            <a:pPr algn="ctr"/>
            <a:r>
              <a:rPr lang="en-US" sz="2200" i="1" dirty="0" err="1" smtClean="0">
                <a:solidFill>
                  <a:srgbClr val="FF0000"/>
                </a:solidFill>
                <a:latin typeface="Cambria" panose="02040503050406030204" pitchFamily="18" charset="0"/>
                <a:ea typeface="Cambria" panose="02040503050406030204" pitchFamily="18" charset="0"/>
              </a:rPr>
              <a:t>Xem</a:t>
            </a:r>
            <a:r>
              <a:rPr lang="en-US" sz="2200" i="1" dirty="0" smtClean="0">
                <a:solidFill>
                  <a:srgbClr val="FF0000"/>
                </a:solidFill>
                <a:latin typeface="Cambria" panose="02040503050406030204" pitchFamily="18" charset="0"/>
                <a:ea typeface="Cambria" panose="02040503050406030204" pitchFamily="18" charset="0"/>
              </a:rPr>
              <a:t> video clip </a:t>
            </a:r>
            <a:r>
              <a:rPr lang="en-US" sz="2200" i="1" dirty="0" err="1" smtClean="0">
                <a:solidFill>
                  <a:srgbClr val="FF0000"/>
                </a:solidFill>
                <a:latin typeface="Cambria" panose="02040503050406030204" pitchFamily="18" charset="0"/>
                <a:ea typeface="Cambria" panose="02040503050406030204" pitchFamily="18" charset="0"/>
              </a:rPr>
              <a:t>sau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quả</a:t>
            </a:r>
            <a:r>
              <a:rPr lang="en-US" sz="2200" i="1" dirty="0" smtClean="0">
                <a:solidFill>
                  <a:srgbClr val="FF0000"/>
                </a:solidFill>
                <a:latin typeface="Cambria" panose="02040503050406030204" pitchFamily="18" charset="0"/>
                <a:ea typeface="Cambria" panose="02040503050406030204" pitchFamily="18" charset="0"/>
              </a:rPr>
              <a:t> do </a:t>
            </a:r>
            <a:r>
              <a:rPr lang="vi-VN" sz="2200" i="1" dirty="0" smtClean="0">
                <a:solidFill>
                  <a:srgbClr val="FF0000"/>
                </a:solidFill>
                <a:latin typeface="Cambria" panose="02040503050406030204" pitchFamily="18" charset="0"/>
                <a:ea typeface="Cambria" panose="02040503050406030204" pitchFamily="18" charset="0"/>
              </a:rPr>
              <a:t>biến </a:t>
            </a:r>
            <a:r>
              <a:rPr lang="vi-VN" sz="2200" i="1" dirty="0">
                <a:solidFill>
                  <a:srgbClr val="FF0000"/>
                </a:solidFill>
                <a:latin typeface="Cambria" panose="02040503050406030204" pitchFamily="18" charset="0"/>
                <a:ea typeface="Cambria" panose="02040503050406030204" pitchFamily="18" charset="0"/>
              </a:rPr>
              <a:t>đổi khí </a:t>
            </a:r>
            <a:r>
              <a:rPr lang="vi-VN" sz="2200" i="1" dirty="0" smtClean="0">
                <a:solidFill>
                  <a:srgbClr val="FF0000"/>
                </a:solidFill>
                <a:latin typeface="Cambria" panose="02040503050406030204" pitchFamily="18" charset="0"/>
                <a:ea typeface="Cambria" panose="02040503050406030204" pitchFamily="18" charset="0"/>
              </a:rPr>
              <a:t>hậu</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err="1">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86360" y="1447800"/>
            <a:ext cx="4276640" cy="1569660"/>
          </a:xfrm>
          <a:prstGeom prst="rect">
            <a:avLst/>
          </a:prstGeom>
        </p:spPr>
        <p:txBody>
          <a:bodyPr wrap="square">
            <a:spAutoFit/>
          </a:bodyPr>
          <a:lstStyle/>
          <a:p>
            <a:pPr algn="just"/>
            <a:r>
              <a:rPr lang="en-US" sz="2400" dirty="0">
                <a:latin typeface="Cambria" panose="02040503050406030204" pitchFamily="18" charset="0"/>
                <a:ea typeface="Cambria" panose="02040503050406030204" pitchFamily="18" charset="0"/>
              </a:rPr>
              <a:t>C</a:t>
            </a:r>
            <a:r>
              <a:rPr lang="vi-VN" sz="2400" dirty="0" smtClean="0">
                <a:latin typeface="Cambria" panose="02040503050406030204" pitchFamily="18" charset="0"/>
                <a:ea typeface="Cambria" panose="02040503050406030204" pitchFamily="18" charset="0"/>
              </a:rPr>
              <a:t>ác </a:t>
            </a:r>
            <a:r>
              <a:rPr lang="vi-VN" sz="2400" dirty="0">
                <a:latin typeface="Cambria" panose="02040503050406030204" pitchFamily="18" charset="0"/>
                <a:ea typeface="Cambria" panose="02040503050406030204" pitchFamily="18" charset="0"/>
              </a:rPr>
              <a:t>loài sinh vật bị suy giảm, các hệ sinh thái và hoạt động của con người có nguy cơ bị ảnh hưởng.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 name="Hậu quả của hiệu ứng nhà kí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67414" y="3618441"/>
            <a:ext cx="4402138" cy="2934759"/>
          </a:xfrm>
          <a:prstGeom prst="rect">
            <a:avLst/>
          </a:prstGeom>
          <a:ln>
            <a:solidFill>
              <a:srgbClr val="00FF00"/>
            </a:solidFill>
          </a:ln>
        </p:spPr>
      </p:pic>
    </p:spTree>
    <p:extLst>
      <p:ext uri="{BB962C8B-B14F-4D97-AF65-F5344CB8AC3E}">
        <p14:creationId xmlns:p14="http://schemas.microsoft.com/office/powerpoint/2010/main" val="110751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
                                        </p:tgtEl>
                                      </p:cBhvr>
                                    </p:cmd>
                                  </p:childTnLst>
                                </p:cTn>
                              </p:par>
                            </p:childTnLst>
                          </p:cTn>
                        </p:par>
                      </p:childTnLst>
                    </p:cTn>
                  </p:par>
                </p:childTnLst>
              </p:cTn>
              <p:nextCondLst>
                <p:cond evt="onClick" delay="0">
                  <p:tgtEl>
                    <p:spTgt spid="2"/>
                  </p:tgtEl>
                </p:cond>
              </p:nextCondLst>
            </p:seq>
            <p:video>
              <p:cMediaNode vol="80000">
                <p:cTn id="51" fill="hold" display="0">
                  <p:stCondLst>
                    <p:cond delay="indefinite"/>
                  </p:stCondLst>
                </p:cTn>
                <p:tgtEl>
                  <p:spTgt spid="2"/>
                </p:tgtEl>
              </p:cMediaNode>
            </p:video>
          </p:childTnLst>
        </p:cTn>
      </p:par>
    </p:tnLst>
    <p:bldLst>
      <p:bldP spid="24" grpId="0" animBg="1"/>
      <p:bldP spid="14"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462486"/>
          </a:xfrm>
          <a:prstGeom prst="wedgeRoundRectCallout">
            <a:avLst>
              <a:gd name="adj1" fmla="val 47489"/>
              <a:gd name="adj2" fmla="val 7121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689080"/>
            <a:ext cx="6629398" cy="3416320"/>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Biến đổi khí hậu là sự thay đổi trạng thái của khí hậu so với trung bình nhiều năm.</a:t>
            </a:r>
          </a:p>
          <a:p>
            <a:pPr algn="just"/>
            <a:r>
              <a:rPr lang="vi-VN" sz="2400" dirty="0">
                <a:latin typeface="Cambria" panose="02040503050406030204" pitchFamily="18" charset="0"/>
                <a:ea typeface="Cambria" panose="02040503050406030204" pitchFamily="18" charset="0"/>
              </a:rPr>
              <a:t>- Biểu hiện: nhiệt độ không khí tăng, khí hậu Trái Đất nóng lên, biến động trong chế độ mưa, gia tăng tốc độ băng tan, thời tiết cực đoan: bão, lũ lụt, hạn hán... mực nước biển dâng cao.</a:t>
            </a:r>
          </a:p>
          <a:p>
            <a:pPr algn="just"/>
            <a:r>
              <a:rPr lang="vi-VN" sz="2400" dirty="0">
                <a:latin typeface="Cambria" panose="02040503050406030204" pitchFamily="18" charset="0"/>
                <a:ea typeface="Cambria" panose="02040503050406030204" pitchFamily="18" charset="0"/>
              </a:rPr>
              <a:t>- Hậu quả: các loài sinh vật bị suy giảm, các hệ sinh thái và hoạt động của con người có nguy cơ bị ảnh hưởng.</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737509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thiên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tai </a:t>
            </a:r>
            <a:r>
              <a:rPr lang="en-US" sz="2100" i="1" dirty="0" err="1">
                <a:solidFill>
                  <a:srgbClr val="FF0000"/>
                </a:solidFill>
                <a:latin typeface="Cambria" panose="02040503050406030204" pitchFamily="18" charset="0"/>
                <a:ea typeface="Cambria" panose="02040503050406030204" pitchFamily="18" charset="0"/>
              </a:rPr>
              <a:t>là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hậu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quả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53741"/>
            <a:ext cx="447476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 Thiên tai là những thảm họa bất ngờ do thiên nhiên gây ra cho con người như: bão, lốc xoáy, lũ lụt, hạn hán, mưa đá…</a:t>
            </a:r>
          </a:p>
          <a:p>
            <a:pPr algn="just"/>
            <a:r>
              <a:rPr lang="vi-VN" sz="1900" dirty="0">
                <a:latin typeface="Cambria" panose="02040503050406030204" pitchFamily="18" charset="0"/>
                <a:ea typeface="Cambria" panose="02040503050406030204" pitchFamily="18" charset="0"/>
              </a:rPr>
              <a:t>- Hậu quả: gây thiệt hại về người và tài sản, làm ảnh hưởng lớn đến hoạt động kinh tế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8007" y="3604940"/>
            <a:ext cx="4533163" cy="2833227"/>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2790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randombar(horizontal)">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nêu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pháp</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tránh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295400"/>
            <a:ext cx="4474760" cy="2308324"/>
          </a:xfrm>
          <a:prstGeom prst="rect">
            <a:avLst/>
          </a:prstGeom>
        </p:spPr>
        <p:txBody>
          <a:bodyPr wrap="square">
            <a:spAutoFit/>
          </a:bodyPr>
          <a:lstStyle/>
          <a:p>
            <a:pPr algn="just"/>
            <a:r>
              <a:rPr lang="vi-VN" dirty="0">
                <a:latin typeface="Cambria" panose="02040503050406030204" pitchFamily="18" charset="0"/>
                <a:ea typeface="Cambria" panose="02040503050406030204" pitchFamily="18" charset="0"/>
              </a:rPr>
              <a:t>Trước khi xảy ra: dự báo thời tiết, dự trử lương thực, trồng và bảo vệ rừng, sơ tán dân, xây dựng hồ chứa.</a:t>
            </a:r>
          </a:p>
          <a:p>
            <a:pPr algn="just"/>
            <a:r>
              <a:rPr lang="vi-VN" dirty="0">
                <a:latin typeface="Cambria" panose="02040503050406030204" pitchFamily="18" charset="0"/>
                <a:ea typeface="Cambria" panose="02040503050406030204" pitchFamily="18" charset="0"/>
              </a:rPr>
              <a:t>+ Trong khi xảy ra: ở nơi an toàn, hạn chế di chuyển, giữ gìn sức khỏe, dự trử nước, thực phẩm…</a:t>
            </a:r>
          </a:p>
          <a:p>
            <a:pPr algn="just"/>
            <a:r>
              <a:rPr lang="vi-VN" dirty="0">
                <a:latin typeface="Cambria" panose="02040503050406030204" pitchFamily="18" charset="0"/>
                <a:ea typeface="Cambria" panose="02040503050406030204" pitchFamily="18" charset="0"/>
              </a:rPr>
              <a:t>+ Sau khi xảy ra: khắc phục sự cố, vệ sinh môi trường, giúp đở người khác…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14800"/>
            <a:ext cx="2499913" cy="2133259"/>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7101" y="4119407"/>
            <a:ext cx="2361487" cy="2128652"/>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511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par>
                                <p:cTn id="24" presetID="14" presetClass="entr" presetSubtype="10"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randombar(horizontal)">
                                      <p:cBhvr>
                                        <p:cTn id="26" dur="500"/>
                                        <p:tgtEl>
                                          <p:spTgt spid="51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36"/>
                                        </p:tgtEl>
                                        <p:attrNameLst>
                                          <p:attrName>r</p:attrName>
                                        </p:attrNameLst>
                                      </p:cBhvr>
                                    </p:animRot>
                                    <p:animRot by="-240000">
                                      <p:cBhvr>
                                        <p:cTn id="37" dur="200" fill="hold">
                                          <p:stCondLst>
                                            <p:cond delay="200"/>
                                          </p:stCondLst>
                                        </p:cTn>
                                        <p:tgtEl>
                                          <p:spTgt spid="1036"/>
                                        </p:tgtEl>
                                        <p:attrNameLst>
                                          <p:attrName>r</p:attrName>
                                        </p:attrNameLst>
                                      </p:cBhvr>
                                    </p:animRot>
                                    <p:animRot by="240000">
                                      <p:cBhvr>
                                        <p:cTn id="38" dur="200" fill="hold">
                                          <p:stCondLst>
                                            <p:cond delay="400"/>
                                          </p:stCondLst>
                                        </p:cTn>
                                        <p:tgtEl>
                                          <p:spTgt spid="1036"/>
                                        </p:tgtEl>
                                        <p:attrNameLst>
                                          <p:attrName>r</p:attrName>
                                        </p:attrNameLst>
                                      </p:cBhvr>
                                    </p:animRot>
                                    <p:animRot by="-240000">
                                      <p:cBhvr>
                                        <p:cTn id="39" dur="200" fill="hold">
                                          <p:stCondLst>
                                            <p:cond delay="600"/>
                                          </p:stCondLst>
                                        </p:cTn>
                                        <p:tgtEl>
                                          <p:spTgt spid="1036"/>
                                        </p:tgtEl>
                                        <p:attrNameLst>
                                          <p:attrName>r</p:attrName>
                                        </p:attrNameLst>
                                      </p:cBhvr>
                                    </p:animRot>
                                    <p:animRot by="120000">
                                      <p:cBhvr>
                                        <p:cTn id="40" dur="200" fill="hold">
                                          <p:stCondLst>
                                            <p:cond delay="800"/>
                                          </p:stCondLst>
                                        </p:cTn>
                                        <p:tgtEl>
                                          <p:spTgt spid="103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8" dur="500"/>
                                        <p:tgtEl>
                                          <p:spTgt spid="1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47800"/>
            <a:ext cx="3193291" cy="1708160"/>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14.3,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 </a:t>
            </a:r>
            <a:r>
              <a:rPr lang="en-US" sz="2100" i="1" dirty="0" smtClean="0">
                <a:solidFill>
                  <a:srgbClr val="FF0000"/>
                </a:solidFill>
                <a:latin typeface="Cambria" panose="02040503050406030204" pitchFamily="18" charset="0"/>
                <a:ea typeface="Cambria" panose="02040503050406030204" pitchFamily="18" charset="0"/>
              </a:rPr>
              <a:t>g</a:t>
            </a:r>
            <a:r>
              <a:rPr lang="vi-VN" sz="2100" i="1" dirty="0" smtClean="0">
                <a:solidFill>
                  <a:srgbClr val="FF0000"/>
                </a:solidFill>
                <a:latin typeface="Cambria" panose="02040503050406030204" pitchFamily="18" charset="0"/>
                <a:ea typeface="Cambria" panose="02040503050406030204" pitchFamily="18" charset="0"/>
              </a:rPr>
              <a:t>iải </a:t>
            </a:r>
            <a:r>
              <a:rPr lang="vi-VN" sz="2100" i="1" dirty="0">
                <a:solidFill>
                  <a:srgbClr val="FF0000"/>
                </a:solidFill>
                <a:latin typeface="Cambria" panose="02040503050406030204" pitchFamily="18" charset="0"/>
                <a:ea typeface="Cambria" panose="02040503050406030204" pitchFamily="18" charset="0"/>
              </a:rPr>
              <a:t>thích tại sao các hoạt động trong </a:t>
            </a:r>
            <a:r>
              <a:rPr lang="vi-VN" sz="2100" i="1" dirty="0" smtClean="0">
                <a:solidFill>
                  <a:srgbClr val="FF0000"/>
                </a:solidFill>
                <a:latin typeface="Cambria" panose="02040503050406030204" pitchFamily="18" charset="0"/>
                <a:ea typeface="Cambria" panose="02040503050406030204" pitchFamily="18" charset="0"/>
              </a:rPr>
              <a:t>hình </a:t>
            </a:r>
            <a:r>
              <a:rPr lang="vi-VN" sz="2100" i="1" dirty="0">
                <a:solidFill>
                  <a:srgbClr val="FF0000"/>
                </a:solidFill>
                <a:latin typeface="Cambria" panose="02040503050406030204" pitchFamily="18" charset="0"/>
                <a:ea typeface="Cambria" panose="02040503050406030204" pitchFamily="18" charset="0"/>
              </a:rPr>
              <a:t>giúp ta ứng phó với </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vi-VN" sz="2100" i="1" dirty="0" smtClean="0">
                <a:solidFill>
                  <a:srgbClr val="FF0000"/>
                </a:solidFill>
                <a:latin typeface="Cambria" panose="02040503050406030204" pitchFamily="18" charset="0"/>
                <a:ea typeface="Cambria" panose="02040503050406030204" pitchFamily="18" charset="0"/>
              </a:rPr>
              <a:t>biến </a:t>
            </a:r>
            <a:r>
              <a:rPr lang="vi-VN" sz="2100" i="1" dirty="0">
                <a:solidFill>
                  <a:srgbClr val="FF0000"/>
                </a:solidFill>
                <a:latin typeface="Cambria" panose="02040503050406030204" pitchFamily="18" charset="0"/>
                <a:ea typeface="Cambria" panose="02040503050406030204" pitchFamily="18" charset="0"/>
              </a:rPr>
              <a:t>đổi khí hậu?</a:t>
            </a:r>
            <a:r>
              <a:rPr lang="en-US" sz="2100" i="1" dirty="0" smtClean="0">
                <a:solidFill>
                  <a:srgbClr val="FF0000"/>
                </a:solidFill>
                <a:latin typeface="Cambria" panose="02040503050406030204" pitchFamily="18" charset="0"/>
                <a:ea typeface="Cambria" panose="02040503050406030204" pitchFamily="18" charset="0"/>
              </a:rPr>
              <a:t> </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295400"/>
            <a:ext cx="4474760" cy="2246769"/>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S</a:t>
            </a:r>
            <a:r>
              <a:rPr lang="vi-VN" sz="2000" dirty="0" smtClean="0">
                <a:latin typeface="Cambria" panose="02040503050406030204" pitchFamily="18" charset="0"/>
                <a:ea typeface="Cambria" panose="02040503050406030204" pitchFamily="18" charset="0"/>
              </a:rPr>
              <a:t>ử </a:t>
            </a:r>
            <a:r>
              <a:rPr lang="vi-VN" sz="2000" dirty="0">
                <a:latin typeface="Cambria" panose="02040503050406030204" pitchFamily="18" charset="0"/>
                <a:ea typeface="Cambria" panose="02040503050406030204" pitchFamily="18" charset="0"/>
              </a:rPr>
              <a:t>dụng điện gió, phương tiện công cộng sẽ ít thải ra các khí độc hại vào bầu khí quyển giữ bầu không khí trong lành, trợ giúp nạn nhân thiên tai như gạo, mì gói, trang thiết bị giúp người dân vượt qua khó khăn để thích ứng với biến đổi khí hậu.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6523" y="3769217"/>
            <a:ext cx="4651477" cy="2783983"/>
          </a:xfrm>
          <a:prstGeom prst="rect">
            <a:avLst/>
          </a:prstGeom>
          <a:noFill/>
          <a:ln>
            <a:solidFill>
              <a:srgbClr val="00FF00"/>
            </a:solidFill>
          </a:ln>
        </p:spPr>
      </p:pic>
    </p:spTree>
    <p:extLst>
      <p:ext uri="{BB962C8B-B14F-4D97-AF65-F5344CB8AC3E}">
        <p14:creationId xmlns:p14="http://schemas.microsoft.com/office/powerpoint/2010/main" val="4149761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524000"/>
            <a:ext cx="6792509" cy="3810000"/>
          </a:xfrm>
          <a:prstGeom prst="wedgeRoundRectCallout">
            <a:avLst>
              <a:gd name="adj1" fmla="val 48465"/>
              <a:gd name="adj2" fmla="val 6288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676400"/>
            <a:ext cx="6629398" cy="3477875"/>
          </a:xfrm>
          <a:prstGeom prst="rect">
            <a:avLst/>
          </a:prstGeom>
        </p:spPr>
        <p:txBody>
          <a:bodyPr wrap="square">
            <a:spAutoFit/>
          </a:bodyPr>
          <a:lstStyle/>
          <a:p>
            <a:pPr algn="just"/>
            <a:r>
              <a:rPr lang="vi-VN" sz="2000" dirty="0">
                <a:latin typeface="Cambria" panose="02040503050406030204" pitchFamily="18" charset="0"/>
                <a:ea typeface="Cambria" panose="02040503050406030204" pitchFamily="18" charset="0"/>
              </a:rPr>
              <a:t>- Thiên tai là những thảm họa bất ngờ do thiên nhiên gây ra cho con người như: bão, lốc xoáy, lũ lụt, hạn hán, mưa đá…</a:t>
            </a:r>
          </a:p>
          <a:p>
            <a:pPr algn="just"/>
            <a:r>
              <a:rPr lang="vi-VN" sz="2000" dirty="0">
                <a:latin typeface="Cambria" panose="02040503050406030204" pitchFamily="18" charset="0"/>
                <a:ea typeface="Cambria" panose="02040503050406030204" pitchFamily="18" charset="0"/>
              </a:rPr>
              <a:t>- Hậu quả: gây thiệt hại về người và tài sản, làm ảnh hưởng lớn đến hoạt động kinh tế xã hội.</a:t>
            </a:r>
          </a:p>
          <a:p>
            <a:pPr algn="just"/>
            <a:r>
              <a:rPr lang="vi-VN" sz="2000" dirty="0">
                <a:latin typeface="Cambria" panose="02040503050406030204" pitchFamily="18" charset="0"/>
                <a:ea typeface="Cambria" panose="02040503050406030204" pitchFamily="18" charset="0"/>
              </a:rPr>
              <a:t>- Biện pháp phòng tránh:</a:t>
            </a:r>
          </a:p>
          <a:p>
            <a:pPr algn="just"/>
            <a:r>
              <a:rPr lang="vi-VN" sz="2000" dirty="0">
                <a:latin typeface="Cambria" panose="02040503050406030204" pitchFamily="18" charset="0"/>
                <a:ea typeface="Cambria" panose="02040503050406030204" pitchFamily="18" charset="0"/>
              </a:rPr>
              <a:t>+ Trước khi xảy ra: dự báo thời tiết, dự trử lương thực, trồng và bảo vệ </a:t>
            </a:r>
            <a:r>
              <a:rPr lang="vi-VN" sz="2000" dirty="0" smtClean="0">
                <a:latin typeface="Cambria" panose="02040503050406030204" pitchFamily="18" charset="0"/>
                <a:ea typeface="Cambria" panose="02040503050406030204" pitchFamily="18" charset="0"/>
              </a:rPr>
              <a:t>rừng</a:t>
            </a:r>
            <a:r>
              <a:rPr lang="en-US" sz="2000" dirty="0" smtClean="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Trong khi xảy ra: ở nơi an toàn, hạn chế di chuyển, giữ gìn sức </a:t>
            </a:r>
            <a:r>
              <a:rPr lang="vi-VN" sz="2000" dirty="0" smtClean="0">
                <a:latin typeface="Cambria" panose="02040503050406030204" pitchFamily="18" charset="0"/>
                <a:ea typeface="Cambria" panose="02040503050406030204" pitchFamily="18" charset="0"/>
              </a:rPr>
              <a:t>khỏe…</a:t>
            </a:r>
            <a:endParaRPr lang="vi-VN" sz="2000" dirty="0">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 Sau khi xảy ra: khắc phục sự cố, vệ sinh môi trường, giúp đở người khác…</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a:t>
            </a:r>
            <a:endParaRPr lang="en-US" sz="3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Phòng tránh thiên tai và ứng phó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000697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9" dur="500"/>
                                        <p:tgtEl>
                                          <p:spTgt spid="3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54"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2004190"/>
          </a:xfrm>
          <a:prstGeom prst="cloudCallout">
            <a:avLst>
              <a:gd name="adj1" fmla="val -17801"/>
              <a:gd name="adj2" fmla="val 802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2099608"/>
            <a:ext cx="3429000" cy="1846659"/>
          </a:xfrm>
          <a:prstGeom prst="rect">
            <a:avLst/>
          </a:prstGeom>
        </p:spPr>
        <p:txBody>
          <a:bodyPr wrap="square">
            <a:spAutoFit/>
          </a:bodyPr>
          <a:lstStyle/>
          <a:p>
            <a:pPr algn="ctr"/>
            <a:r>
              <a:rPr lang="vi-VN" sz="2400" i="1" dirty="0">
                <a:solidFill>
                  <a:srgbClr val="FF0000"/>
                </a:solidFill>
                <a:latin typeface="Cambria" panose="02040503050406030204" pitchFamily="18" charset="0"/>
                <a:ea typeface="Cambria" panose="02040503050406030204" pitchFamily="18" charset="0"/>
              </a:rPr>
              <a:t>Dựa vào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l</a:t>
            </a:r>
            <a:r>
              <a:rPr lang="vi-VN" sz="2400" i="1" dirty="0" smtClean="0">
                <a:solidFill>
                  <a:srgbClr val="FF0000"/>
                </a:solidFill>
                <a:latin typeface="Cambria" panose="02040503050406030204" pitchFamily="18" charset="0"/>
                <a:ea typeface="Cambria" panose="02040503050406030204" pitchFamily="18" charset="0"/>
              </a:rPr>
              <a:t>ập </a:t>
            </a:r>
            <a:r>
              <a:rPr lang="vi-VN" sz="2400" i="1" dirty="0">
                <a:solidFill>
                  <a:srgbClr val="FF0000"/>
                </a:solidFill>
                <a:latin typeface="Cambria" panose="02040503050406030204" pitchFamily="18" charset="0"/>
                <a:ea typeface="Cambria" panose="02040503050406030204" pitchFamily="18" charset="0"/>
              </a:rPr>
              <a:t>sơ đồ các biểu hiện của biến đổi </a:t>
            </a:r>
            <a:endParaRPr lang="en-US" sz="2400" i="1" dirty="0" smtClean="0">
              <a:solidFill>
                <a:srgbClr val="FF0000"/>
              </a:solidFill>
              <a:latin typeface="Cambria" panose="02040503050406030204" pitchFamily="18" charset="0"/>
              <a:ea typeface="Cambria" panose="02040503050406030204" pitchFamily="18" charset="0"/>
            </a:endParaRPr>
          </a:p>
          <a:p>
            <a:pPr algn="ctr"/>
            <a:r>
              <a:rPr lang="vi-VN" sz="2400" i="1" dirty="0" smtClean="0">
                <a:solidFill>
                  <a:srgbClr val="FF0000"/>
                </a:solidFill>
                <a:latin typeface="Cambria" panose="02040503050406030204" pitchFamily="18" charset="0"/>
                <a:ea typeface="Cambria" panose="02040503050406030204" pitchFamily="18" charset="0"/>
              </a:rPr>
              <a:t>khí </a:t>
            </a:r>
            <a:r>
              <a:rPr lang="vi-VN" sz="2400" i="1" dirty="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a:p>
            <a:pPr algn="ct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 name="Diagram 1"/>
          <p:cNvGraphicFramePr/>
          <p:nvPr>
            <p:extLst>
              <p:ext uri="{D42A27DB-BD31-4B8C-83A1-F6EECF244321}">
                <p14:modId xmlns:p14="http://schemas.microsoft.com/office/powerpoint/2010/main" val="3337128718"/>
              </p:ext>
            </p:extLst>
          </p:nvPr>
        </p:nvGraphicFramePr>
        <p:xfrm>
          <a:off x="2903561" y="22860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4648200" y="4572000"/>
            <a:ext cx="923840" cy="1569660"/>
          </a:xfrm>
          <a:prstGeom prst="rect">
            <a:avLst/>
          </a:prstGeom>
          <a:noFill/>
        </p:spPr>
        <p:txBody>
          <a:bodyPr wrap="square" rtlCol="0">
            <a:spAutoFit/>
          </a:bodyPr>
          <a:lstStyle/>
          <a:p>
            <a:r>
              <a:rPr lang="en-US" sz="2400" b="1" dirty="0" smtClean="0">
                <a:solidFill>
                  <a:srgbClr val="FFFF00"/>
                </a:solidFill>
                <a:latin typeface="Cambria" panose="02040503050406030204" pitchFamily="18" charset="0"/>
                <a:ea typeface="Cambria" panose="02040503050406030204" pitchFamily="18" charset="0"/>
              </a:rPr>
              <a:t>BIẾN</a:t>
            </a:r>
          </a:p>
          <a:p>
            <a:r>
              <a:rPr lang="en-US" sz="2400" b="1" dirty="0" smtClean="0">
                <a:solidFill>
                  <a:srgbClr val="FFFF00"/>
                </a:solidFill>
                <a:latin typeface="Cambria" panose="02040503050406030204" pitchFamily="18" charset="0"/>
                <a:ea typeface="Cambria" panose="02040503050406030204" pitchFamily="18" charset="0"/>
              </a:rPr>
              <a:t>ĐỔI</a:t>
            </a:r>
          </a:p>
          <a:p>
            <a:r>
              <a:rPr lang="en-US" sz="2400" b="1" dirty="0" smtClean="0">
                <a:solidFill>
                  <a:srgbClr val="FFFF00"/>
                </a:solidFill>
                <a:latin typeface="Cambria" panose="02040503050406030204" pitchFamily="18" charset="0"/>
                <a:ea typeface="Cambria" panose="02040503050406030204" pitchFamily="18" charset="0"/>
              </a:rPr>
              <a:t>KHÍ</a:t>
            </a:r>
          </a:p>
          <a:p>
            <a:r>
              <a:rPr lang="en-US" sz="2400" b="1" dirty="0" smtClean="0">
                <a:solidFill>
                  <a:srgbClr val="FFFF00"/>
                </a:solidFill>
                <a:latin typeface="Cambria" panose="02040503050406030204" pitchFamily="18" charset="0"/>
                <a:ea typeface="Cambria" panose="02040503050406030204" pitchFamily="18" charset="0"/>
              </a:rPr>
              <a:t>HẬU</a:t>
            </a:r>
          </a:p>
        </p:txBody>
      </p:sp>
    </p:spTree>
    <p:extLst>
      <p:ext uri="{BB962C8B-B14F-4D97-AF65-F5344CB8AC3E}">
        <p14:creationId xmlns:p14="http://schemas.microsoft.com/office/powerpoint/2010/main" val="47232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Graphic spid="2" grpId="0">
        <p:bldAsOne/>
      </p:bldGraphic>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2080390"/>
          </a:xfrm>
          <a:prstGeom prst="wedgeRoundRectCallout">
            <a:avLst>
              <a:gd name="adj1" fmla="val 21953"/>
              <a:gd name="adj2" fmla="val 7773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r>
              <a:rPr lang="vi-VN" sz="1900" dirty="0">
                <a:latin typeface="Cambria" panose="02040503050406030204" pitchFamily="18" charset="0"/>
                <a:ea typeface="Cambria" panose="02040503050406030204" pitchFamily="18" charset="0"/>
              </a:rPr>
              <a:t>- Thiên tai thường xảy ra: bão</a:t>
            </a:r>
          </a:p>
          <a:p>
            <a:pPr algn="just"/>
            <a:r>
              <a:rPr lang="vi-VN" sz="1900" dirty="0">
                <a:latin typeface="Cambria" panose="02040503050406030204" pitchFamily="18" charset="0"/>
                <a:ea typeface="Cambria" panose="02040503050406030204" pitchFamily="18" charset="0"/>
              </a:rPr>
              <a:t>- Biện pháp: Dự báo thời tiết chính xác về hướng đi của bão, sơ tán dân, thông báo cho tàu thuyền trở về đất liền, củng cố hệ thống đê ven biển, chống lũ lụt ở đồng bằng, chống xói mòn lũ quét ở miền núi.</a:t>
            </a: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169994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85800" y="2057400"/>
            <a:ext cx="3352800" cy="1261884"/>
          </a:xfrm>
          <a:prstGeom prst="rect">
            <a:avLst/>
          </a:prstGeom>
        </p:spPr>
        <p:txBody>
          <a:bodyPr wrap="square">
            <a:spAutoFit/>
          </a:bodyPr>
          <a:lstStyle/>
          <a:p>
            <a:pPr algn="ctr"/>
            <a:r>
              <a:rPr lang="en-US" sz="1900" i="1" dirty="0" smtClean="0">
                <a:solidFill>
                  <a:srgbClr val="FF0000"/>
                </a:solidFill>
                <a:latin typeface="Cambria" panose="02040503050406030204" pitchFamily="18" charset="0"/>
                <a:ea typeface="Cambria" panose="02040503050406030204" pitchFamily="18" charset="0"/>
              </a:rPr>
              <a:t>Đ</a:t>
            </a:r>
            <a:r>
              <a:rPr lang="vi-VN" sz="1900" i="1" dirty="0" smtClean="0">
                <a:solidFill>
                  <a:srgbClr val="FF0000"/>
                </a:solidFill>
                <a:latin typeface="Cambria" panose="02040503050406030204" pitchFamily="18" charset="0"/>
                <a:ea typeface="Cambria" panose="02040503050406030204" pitchFamily="18" charset="0"/>
              </a:rPr>
              <a:t>ịa </a:t>
            </a:r>
            <a:r>
              <a:rPr lang="vi-VN" sz="1900" i="1" dirty="0">
                <a:solidFill>
                  <a:srgbClr val="FF0000"/>
                </a:solidFill>
                <a:latin typeface="Cambria" panose="02040503050406030204" pitchFamily="18" charset="0"/>
                <a:ea typeface="Cambria" panose="02040503050406030204" pitchFamily="18" charset="0"/>
              </a:rPr>
              <a:t>phương em thường xảy ra loại thiên tai nào</a:t>
            </a:r>
            <a:r>
              <a:rPr lang="vi-VN" sz="1900" i="1" dirty="0" smtClean="0">
                <a:solidFill>
                  <a:srgbClr val="FF0000"/>
                </a:solidFill>
                <a:latin typeface="Cambria" panose="02040503050406030204" pitchFamily="18" charset="0"/>
                <a:ea typeface="Cambria" panose="02040503050406030204" pitchFamily="18" charset="0"/>
              </a:rPr>
              <a:t>?</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em </a:t>
            </a:r>
            <a:r>
              <a:rPr lang="vi-VN" sz="1900" i="1" dirty="0">
                <a:solidFill>
                  <a:srgbClr val="FF0000"/>
                </a:solidFill>
                <a:latin typeface="Cambria" panose="02040503050406030204" pitchFamily="18" charset="0"/>
                <a:ea typeface="Cambria" panose="02040503050406030204" pitchFamily="18" charset="0"/>
              </a:rPr>
              <a:t>hãy nêu các biện pháp phòng tránh thiên tai ở địa phương.</a:t>
            </a:r>
            <a:endParaRPr lang="en-US" sz="19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3037" y="3993356"/>
            <a:ext cx="4313963" cy="2636044"/>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4099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randombar(horizontal)">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343025"/>
            <a:ext cx="66675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412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vi-VN" sz="2100" b="1" dirty="0" smtClean="0">
                <a:solidFill>
                  <a:srgbClr val="0D30DD"/>
                </a:solidFill>
                <a:latin typeface="Cambria" panose="02040503050406030204" pitchFamily="18" charset="0"/>
                <a:ea typeface="Cambria" panose="02040503050406030204" pitchFamily="18" charset="0"/>
              </a:rPr>
              <a:t>T</a:t>
            </a:r>
            <a:r>
              <a:rPr lang="en-US" sz="2100" b="1" dirty="0" err="1" smtClean="0">
                <a:solidFill>
                  <a:srgbClr val="0D30DD"/>
                </a:solidFill>
                <a:latin typeface="Cambria" panose="02040503050406030204" pitchFamily="18" charset="0"/>
                <a:ea typeface="Cambria" panose="02040503050406030204" pitchFamily="18" charset="0"/>
              </a:rPr>
              <a:t>ập</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bản</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đồ</a:t>
            </a:r>
            <a:r>
              <a:rPr lang="vi-VN" sz="2100" b="1" dirty="0" smtClean="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Địa lí 6 và kiến 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285942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597057"/>
            <a:ext cx="9144000" cy="3108543"/>
          </a:xfrm>
          <a:prstGeom prst="rect">
            <a:avLst/>
          </a:prstGeom>
        </p:spPr>
        <p:txBody>
          <a:bodyPr wrap="square">
            <a:spAutoFit/>
          </a:bodyPr>
          <a:lstStyle/>
          <a:p>
            <a:pPr algn="just"/>
            <a:r>
              <a:rPr lang="vi-VN" sz="1950" b="1" dirty="0">
                <a:solidFill>
                  <a:srgbClr val="FF0000"/>
                </a:solidFill>
                <a:latin typeface="Cambria" panose="02040503050406030204" pitchFamily="18" charset="0"/>
                <a:ea typeface="Cambria" panose="02040503050406030204" pitchFamily="18" charset="0"/>
              </a:rPr>
              <a:t>Câu 1</a:t>
            </a:r>
            <a:r>
              <a:rPr lang="vi-VN" sz="1950" dirty="0">
                <a:solidFill>
                  <a:srgbClr val="FF0000"/>
                </a:solidFill>
                <a:latin typeface="Cambria" panose="02040503050406030204" pitchFamily="18" charset="0"/>
                <a:ea typeface="Cambria" panose="02040503050406030204" pitchFamily="18" charset="0"/>
              </a:rPr>
              <a:t>: Khí áp là gì? </a:t>
            </a:r>
            <a:endParaRPr lang="en-US" sz="1950" dirty="0" smtClean="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Khí áp là sức ép của không khí lên bề mặt Trái Đất</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2</a:t>
            </a:r>
            <a:r>
              <a:rPr lang="vi-VN" sz="1950" dirty="0">
                <a:solidFill>
                  <a:srgbClr val="FF0000"/>
                </a:solidFill>
                <a:latin typeface="Cambria" panose="02040503050406030204" pitchFamily="18" charset="0"/>
                <a:ea typeface="Cambria" panose="02040503050406030204" pitchFamily="18" charset="0"/>
              </a:rPr>
              <a:t>: Hãy </a:t>
            </a:r>
            <a:r>
              <a:rPr lang="en-US" sz="1950" dirty="0" err="1" smtClean="0">
                <a:solidFill>
                  <a:srgbClr val="FF0000"/>
                </a:solidFill>
                <a:latin typeface="Cambria" panose="02040503050406030204" pitchFamily="18" charset="0"/>
                <a:ea typeface="Cambria" panose="02040503050406030204" pitchFamily="18" charset="0"/>
              </a:rPr>
              <a:t>cho</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biết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hướng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thổi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của</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gió</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Đông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cực</a:t>
            </a:r>
            <a:r>
              <a:rPr lang="en-US" sz="1950" dirty="0" smtClean="0">
                <a:solidFill>
                  <a:srgbClr val="FF0000"/>
                </a:solidFill>
                <a:latin typeface="Cambria" panose="02040503050406030204" pitchFamily="18" charset="0"/>
                <a:ea typeface="Cambria" panose="02040503050406030204" pitchFamily="18" charset="0"/>
              </a:rPr>
              <a:t>.</a:t>
            </a:r>
            <a:endParaRPr lang="vi-VN" sz="1950" dirty="0">
              <a:solidFill>
                <a:srgbClr val="FF0000"/>
              </a:solidFill>
              <a:latin typeface="Cambria" panose="02040503050406030204" pitchFamily="18" charset="0"/>
              <a:ea typeface="Cambria" panose="02040503050406030204" pitchFamily="18" charset="0"/>
            </a:endParaRPr>
          </a:p>
          <a:p>
            <a:pPr algn="just"/>
            <a:r>
              <a:rPr lang="vi-VN" sz="1950" dirty="0" smtClean="0">
                <a:latin typeface="Cambria" panose="02040503050406030204" pitchFamily="18" charset="0"/>
                <a:ea typeface="Cambria" panose="02040503050406030204" pitchFamily="18" charset="0"/>
              </a:rPr>
              <a:t>Hướng </a:t>
            </a:r>
            <a:r>
              <a:rPr lang="vi-VN" sz="1950" dirty="0">
                <a:latin typeface="Cambria" panose="02040503050406030204" pitchFamily="18" charset="0"/>
                <a:ea typeface="Cambria" panose="02040503050406030204" pitchFamily="18" charset="0"/>
              </a:rPr>
              <a:t>đông bắc ở Bắc bán cầu, đông nam ở Nam bán cầu</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3</a:t>
            </a:r>
            <a:r>
              <a:rPr lang="vi-VN" sz="1950" dirty="0">
                <a:solidFill>
                  <a:srgbClr val="FF0000"/>
                </a:solidFill>
                <a:latin typeface="Cambria" panose="02040503050406030204" pitchFamily="18" charset="0"/>
                <a:ea typeface="Cambria" panose="02040503050406030204" pitchFamily="18" charset="0"/>
              </a:rPr>
              <a:t>: Vì sao không khí có độ ẩm? </a:t>
            </a:r>
            <a:endParaRPr lang="en-US" sz="1950" dirty="0" smtClean="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Không khí có độ ẩm </a:t>
            </a:r>
            <a:r>
              <a:rPr lang="vi-VN" sz="1950" dirty="0" smtClean="0">
                <a:latin typeface="Cambria" panose="02040503050406030204" pitchFamily="18" charset="0"/>
                <a:ea typeface="Cambria" panose="02040503050406030204" pitchFamily="18" charset="0"/>
              </a:rPr>
              <a:t>vì </a:t>
            </a:r>
            <a:r>
              <a:rPr lang="en-US" sz="1950" dirty="0" smtClean="0">
                <a:latin typeface="Cambria" panose="02040503050406030204" pitchFamily="18" charset="0"/>
                <a:ea typeface="Cambria" panose="02040503050406030204" pitchFamily="18" charset="0"/>
              </a:rPr>
              <a:t>k</a:t>
            </a:r>
            <a:r>
              <a:rPr lang="vi-VN" sz="1950" dirty="0" smtClean="0">
                <a:latin typeface="Cambria" panose="02040503050406030204" pitchFamily="18" charset="0"/>
                <a:ea typeface="Cambria" panose="02040503050406030204" pitchFamily="18" charset="0"/>
              </a:rPr>
              <a:t>hông </a:t>
            </a:r>
            <a:r>
              <a:rPr lang="vi-VN" sz="1950" dirty="0">
                <a:latin typeface="Cambria" panose="02040503050406030204" pitchFamily="18" charset="0"/>
                <a:ea typeface="Cambria" panose="02040503050406030204" pitchFamily="18" charset="0"/>
              </a:rPr>
              <a:t>khí bao giờ cũng chứa một lượng hơi nước nhất định, lượng hơi nước đó làm cho không khí có độ ẩm</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4</a:t>
            </a:r>
            <a:r>
              <a:rPr lang="vi-VN" sz="1950" dirty="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Xác</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định</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giới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hạn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của</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đới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ôn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hòa</a:t>
            </a:r>
            <a:r>
              <a:rPr lang="en-US" sz="1950" dirty="0" smtClean="0">
                <a:solidFill>
                  <a:srgbClr val="FF0000"/>
                </a:solidFill>
                <a:latin typeface="Cambria" panose="02040503050406030204" pitchFamily="18" charset="0"/>
                <a:ea typeface="Cambria" panose="02040503050406030204" pitchFamily="18" charset="0"/>
              </a:rPr>
              <a:t>.</a:t>
            </a:r>
            <a:endParaRPr lang="en-US" sz="1950" dirty="0">
              <a:solidFill>
                <a:srgbClr val="FF0000"/>
              </a:solidFill>
              <a:latin typeface="Cambria" panose="02040503050406030204" pitchFamily="18" charset="0"/>
              <a:ea typeface="Cambria" panose="02040503050406030204" pitchFamily="18" charset="0"/>
            </a:endParaRPr>
          </a:p>
          <a:p>
            <a:pPr algn="just"/>
            <a:r>
              <a:rPr lang="en-US" sz="1950" dirty="0" err="1">
                <a:latin typeface="Cambria" panose="02040503050406030204" pitchFamily="18" charset="0"/>
                <a:ea typeface="Cambria" panose="02040503050406030204" pitchFamily="18" charset="0"/>
                <a:cs typeface="Times New Roman"/>
              </a:rPr>
              <a:t>K</a:t>
            </a:r>
            <a:r>
              <a:rPr lang="en-US" sz="2000" dirty="0" err="1" smtClean="0">
                <a:latin typeface="Cambria" panose="02040503050406030204" pitchFamily="18" charset="0"/>
                <a:ea typeface="Cambria" panose="02040503050406030204" pitchFamily="18" charset="0"/>
                <a:cs typeface="Times New Roman"/>
              </a:rPr>
              <a:t>hoảng</a:t>
            </a:r>
            <a:r>
              <a:rPr lang="en-US" sz="2000" dirty="0" smtClean="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từ</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chí</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tuyến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Bắc</a:t>
            </a:r>
            <a:r>
              <a:rPr lang="en-US" sz="2000" dirty="0">
                <a:latin typeface="Cambria" panose="02040503050406030204" pitchFamily="18" charset="0"/>
                <a:ea typeface="Cambria" panose="02040503050406030204" pitchFamily="18" charset="0"/>
                <a:cs typeface="Times New Roman"/>
              </a:rPr>
              <a:t> (23</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27'B) </a:t>
            </a:r>
            <a:r>
              <a:rPr lang="en-US" sz="2000" dirty="0" err="1">
                <a:latin typeface="Cambria" panose="02040503050406030204" pitchFamily="18" charset="0"/>
                <a:ea typeface="Cambria" panose="02040503050406030204" pitchFamily="18" charset="0"/>
                <a:cs typeface="Times New Roman"/>
              </a:rPr>
              <a:t>đến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vòng</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cực</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Bắc</a:t>
            </a:r>
            <a:r>
              <a:rPr lang="en-US" sz="2000" dirty="0">
                <a:latin typeface="Cambria" panose="02040503050406030204" pitchFamily="18" charset="0"/>
                <a:ea typeface="Cambria" panose="02040503050406030204" pitchFamily="18" charset="0"/>
                <a:cs typeface="Times New Roman"/>
              </a:rPr>
              <a:t> (66</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33'B) </a:t>
            </a:r>
            <a:r>
              <a:rPr lang="en-US" sz="2000" dirty="0" err="1">
                <a:latin typeface="Cambria" panose="02040503050406030204" pitchFamily="18" charset="0"/>
                <a:ea typeface="Cambria" panose="02040503050406030204" pitchFamily="18" charset="0"/>
                <a:cs typeface="Times New Roman"/>
              </a:rPr>
              <a:t>và</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từ</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chí</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tuyến</a:t>
            </a:r>
            <a:r>
              <a:rPr lang="en-US" sz="2000" dirty="0">
                <a:latin typeface="Cambria" panose="02040503050406030204" pitchFamily="18" charset="0"/>
                <a:ea typeface="Cambria" panose="02040503050406030204" pitchFamily="18" charset="0"/>
                <a:cs typeface="Times New Roman"/>
              </a:rPr>
              <a:t> Nam (23</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27'N) </a:t>
            </a:r>
            <a:r>
              <a:rPr lang="en-US" sz="2000" dirty="0" err="1">
                <a:latin typeface="Cambria" panose="02040503050406030204" pitchFamily="18" charset="0"/>
                <a:ea typeface="Cambria" panose="02040503050406030204" pitchFamily="18" charset="0"/>
                <a:cs typeface="Times New Roman"/>
              </a:rPr>
              <a:t>đến</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vòng</a:t>
            </a:r>
            <a:r>
              <a:rPr lang="en-US" sz="2000" dirty="0">
                <a:latin typeface="Cambria" panose="02040503050406030204" pitchFamily="18" charset="0"/>
                <a:ea typeface="Cambria" panose="02040503050406030204" pitchFamily="18" charset="0"/>
                <a:cs typeface="Times New Roman"/>
              </a:rPr>
              <a:t> </a:t>
            </a:r>
            <a:r>
              <a:rPr lang="en-US" sz="2000" dirty="0" err="1">
                <a:latin typeface="Cambria" panose="02040503050406030204" pitchFamily="18" charset="0"/>
                <a:ea typeface="Cambria" panose="02040503050406030204" pitchFamily="18" charset="0"/>
                <a:cs typeface="Times New Roman"/>
              </a:rPr>
              <a:t>cực</a:t>
            </a:r>
            <a:r>
              <a:rPr lang="en-US" sz="2000" dirty="0">
                <a:latin typeface="Cambria" panose="02040503050406030204" pitchFamily="18" charset="0"/>
                <a:ea typeface="Cambria" panose="02040503050406030204" pitchFamily="18" charset="0"/>
                <a:cs typeface="Times New Roman"/>
              </a:rPr>
              <a:t> Nam (66</a:t>
            </a:r>
            <a:r>
              <a:rPr lang="en-US" sz="2000" baseline="30000" dirty="0">
                <a:latin typeface="Cambria" panose="02040503050406030204" pitchFamily="18" charset="0"/>
                <a:ea typeface="Cambria" panose="02040503050406030204" pitchFamily="18" charset="0"/>
                <a:cs typeface="Times New Roman"/>
              </a:rPr>
              <a:t>0</a:t>
            </a:r>
            <a:r>
              <a:rPr lang="en-US" sz="2000" dirty="0">
                <a:latin typeface="Cambria" panose="02040503050406030204" pitchFamily="18" charset="0"/>
                <a:ea typeface="Cambria" panose="02040503050406030204" pitchFamily="18" charset="0"/>
                <a:cs typeface="Times New Roman"/>
              </a:rPr>
              <a:t>33'N).</a:t>
            </a:r>
            <a:endParaRPr lang="en-US" sz="1600" dirty="0">
              <a:latin typeface="Cambria" panose="02040503050406030204" pitchFamily="18" charset="0"/>
              <a:ea typeface="Cambria" panose="02040503050406030204" pitchFamily="18" charset="0"/>
              <a:cs typeface="Times New Roman"/>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4769485" cy="270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240915" y="7620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5" name="Rectangle 14"/>
          <p:cNvSpPr/>
          <p:nvPr/>
        </p:nvSpPr>
        <p:spPr>
          <a:xfrm>
            <a:off x="4624070" y="7670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16" name="Rectangle 15"/>
          <p:cNvSpPr/>
          <p:nvPr/>
        </p:nvSpPr>
        <p:spPr>
          <a:xfrm>
            <a:off x="2244725" y="210756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17" name="Rectangle 16"/>
          <p:cNvSpPr/>
          <p:nvPr/>
        </p:nvSpPr>
        <p:spPr>
          <a:xfrm>
            <a:off x="4624070" y="210248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4</a:t>
            </a:r>
            <a:endParaRPr lang="en-US" sz="1100">
              <a:effectLst/>
              <a:latin typeface="Calibri"/>
              <a:ea typeface="Calibri"/>
              <a:cs typeface="Times New Roman"/>
            </a:endParaRPr>
          </a:p>
        </p:txBody>
      </p:sp>
    </p:spTree>
    <p:extLst>
      <p:ext uri="{BB962C8B-B14F-4D97-AF65-F5344CB8AC3E}">
        <p14:creationId xmlns:p14="http://schemas.microsoft.com/office/powerpoint/2010/main" val="190489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4"/>
                                        </p:tgtEl>
                                      </p:cBhvr>
                                    </p:animEffect>
                                    <p:anim calcmode="lin" valueType="num">
                                      <p:cBhvr>
                                        <p:cTn id="17" dur="1000"/>
                                        <p:tgtEl>
                                          <p:spTgt spid="14"/>
                                        </p:tgtEl>
                                        <p:attrNameLst>
                                          <p:attrName>ppt_x</p:attrName>
                                        </p:attrNameLst>
                                      </p:cBhvr>
                                      <p:tavLst>
                                        <p:tav tm="0">
                                          <p:val>
                                            <p:strVal val="ppt_x"/>
                                          </p:val>
                                        </p:tav>
                                        <p:tav tm="100000">
                                          <p:val>
                                            <p:strVal val="ppt_x"/>
                                          </p:val>
                                        </p:tav>
                                      </p:tavLst>
                                    </p:anim>
                                    <p:anim calcmode="lin" valueType="num">
                                      <p:cBhvr>
                                        <p:cTn id="18" dur="1000"/>
                                        <p:tgtEl>
                                          <p:spTgt spid="14"/>
                                        </p:tgtEl>
                                        <p:attrNameLst>
                                          <p:attrName>ppt_y</p:attrName>
                                        </p:attrNameLst>
                                      </p:cBhvr>
                                      <p:tavLst>
                                        <p:tav tm="0">
                                          <p:val>
                                            <p:strVal val="ppt_y"/>
                                          </p:val>
                                        </p:tav>
                                        <p:tav tm="100000">
                                          <p:val>
                                            <p:strVal val="ppt_y+.1"/>
                                          </p:val>
                                        </p:tav>
                                      </p:tavLst>
                                    </p:anim>
                                    <p:set>
                                      <p:cBhvr>
                                        <p:cTn id="19" dur="1" fill="hold">
                                          <p:stCondLst>
                                            <p:cond delay="9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2743200" y="5922258"/>
            <a:ext cx="4876800" cy="630942"/>
          </a:xfrm>
          <a:prstGeom prst="rect">
            <a:avLst/>
          </a:prstGeom>
          <a:noFill/>
        </p:spPr>
        <p:txBody>
          <a:bodyPr wrap="square" rtlCol="0">
            <a:spAutoFit/>
          </a:bodyPr>
          <a:lstStyle/>
          <a:p>
            <a:r>
              <a:rPr lang="en-US" sz="3500" b="1" dirty="0" smtClean="0">
                <a:solidFill>
                  <a:srgbClr val="0D30DD"/>
                </a:solidFill>
                <a:latin typeface="Cambria" panose="02040503050406030204" pitchFamily="18" charset="0"/>
                <a:ea typeface="Cambria" panose="02040503050406030204" pitchFamily="18" charset="0"/>
              </a:rPr>
              <a:t>           BĂNG TAN</a:t>
            </a:r>
            <a:endParaRPr lang="en-US" sz="3500" b="1" dirty="0">
              <a:solidFill>
                <a:srgbClr val="0D30DD"/>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14162"/>
            <a:ext cx="7467599" cy="45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76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BIẾN ĐỔI KHÍ HẬU VÀ ỨNG PHÓ VỚI BIẾN ĐỔI KHÍ HẬU</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14:</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800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810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14. </a:t>
            </a:r>
            <a:r>
              <a:rPr lang="en-US" sz="2400" b="1" dirty="0">
                <a:solidFill>
                  <a:srgbClr val="FF0000"/>
                </a:solidFill>
                <a:effectLst>
                  <a:outerShdw blurRad="38100" dist="38100" dir="2700000" algn="tl">
                    <a:srgbClr val="000000">
                      <a:alpha val="43137"/>
                    </a:srgbClr>
                  </a:outerShdw>
                </a:effectLst>
                <a:latin typeface="Cambria" pitchFamily="18" charset="0"/>
              </a:rPr>
              <a:t>BIẾN ĐỔI KHÍ HẬU </a:t>
            </a:r>
            <a:r>
              <a:rPr lang="en-US" sz="2400" b="1" dirty="0" smtClean="0">
                <a:solidFill>
                  <a:srgbClr val="FF0000"/>
                </a:solidFill>
                <a:effectLst>
                  <a:outerShdw blurRad="38100" dist="38100" dir="2700000" algn="tl">
                    <a:srgbClr val="000000">
                      <a:alpha val="43137"/>
                    </a:srgbClr>
                  </a:outerShdw>
                </a:effectLst>
                <a:latin typeface="Cambria" pitchFamily="18" charset="0"/>
              </a:rPr>
              <a:t>VÀ</a:t>
            </a:r>
          </a:p>
          <a:p>
            <a:r>
              <a:rPr lang="en-US" sz="2400" b="1" dirty="0" smtClean="0">
                <a:solidFill>
                  <a:srgbClr val="FF0000"/>
                </a:solidFill>
                <a:effectLst>
                  <a:outerShdw blurRad="38100" dist="38100" dir="2700000" algn="tl">
                    <a:srgbClr val="000000">
                      <a:alpha val="43137"/>
                    </a:srgbClr>
                  </a:outerShdw>
                </a:effectLst>
                <a:latin typeface="Cambria" pitchFamily="18" charset="0"/>
              </a:rPr>
              <a:t> </a:t>
            </a:r>
            <a:r>
              <a:rPr lang="en-US" sz="2400" b="1" dirty="0">
                <a:solidFill>
                  <a:srgbClr val="FF0000"/>
                </a:solidFill>
                <a:effectLst>
                  <a:outerShdw blurRad="38100" dist="38100" dir="2700000" algn="tl">
                    <a:srgbClr val="000000">
                      <a:alpha val="43137"/>
                    </a:srgbClr>
                  </a:outerShdw>
                </a:effectLst>
                <a:latin typeface="Cambria" pitchFamily="18" charset="0"/>
              </a:rPr>
              <a:t>ỨNG PHÓ VỚI BIẾN ĐỔI KHÍ HẬU</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3026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BIẾN ĐỔI KHÍ HẬU </a:t>
            </a:r>
          </a:p>
        </p:txBody>
      </p:sp>
      <p:sp>
        <p:nvSpPr>
          <p:cNvPr id="27" name="Title 1"/>
          <p:cNvSpPr txBox="1">
            <a:spLocks/>
          </p:cNvSpPr>
          <p:nvPr/>
        </p:nvSpPr>
        <p:spPr>
          <a:xfrm>
            <a:off x="1035640" y="4000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PHÒNG TRÁNH THIÊN TAI VÀ ỨNG PHÓ VỚI BIẾN ĐỔI KHÍ HẬU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9911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7" name="Rounded Rectangle 36"/>
          <p:cNvSpPr/>
          <p:nvPr/>
        </p:nvSpPr>
        <p:spPr>
          <a:xfrm>
            <a:off x="507769" y="23431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919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909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023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135" y="4000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46" name="Round Same Side Corner Rectangle 45"/>
          <p:cNvSpPr/>
          <p:nvPr/>
        </p:nvSpPr>
        <p:spPr>
          <a:xfrm rot="5400000">
            <a:off x="321357" y="49005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9911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III</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25944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37" grpId="0" animBg="1"/>
      <p:bldP spid="42" grpId="0" animBg="1"/>
      <p:bldP spid="43" grpId="0" animBg="1"/>
      <p:bldP spid="44" grpId="0"/>
      <p:bldP spid="45" grpId="0"/>
      <p:bldP spid="46"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15296"/>
            <a:ext cx="3193291" cy="1785104"/>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14.1, 14.2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a:t>
            </a:r>
            <a:r>
              <a:rPr lang="vi-VN" sz="2200" i="1" dirty="0">
                <a:solidFill>
                  <a:srgbClr val="FF0000"/>
                </a:solidFill>
                <a:latin typeface="Cambria" panose="02040503050406030204" pitchFamily="18" charset="0"/>
                <a:ea typeface="Cambria" panose="02040503050406030204" pitchFamily="18" charset="0"/>
              </a:rPr>
              <a:t>khác nhau giữa hình 14.1 và 14.2. Giải </a:t>
            </a:r>
            <a:r>
              <a:rPr lang="vi-VN" sz="2200" i="1" dirty="0"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3400" y="1415296"/>
            <a:ext cx="4572000" cy="1785104"/>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Băng </a:t>
            </a:r>
            <a:r>
              <a:rPr lang="vi-VN" sz="2200" dirty="0">
                <a:latin typeface="Cambria" panose="02040503050406030204" pitchFamily="18" charset="0"/>
                <a:ea typeface="Cambria" panose="02040503050406030204" pitchFamily="18" charset="0"/>
              </a:rPr>
              <a:t>tuyết trên đỉnh An-pơ năm 2005 bị tan chảy nhiều hơn so với năm 1960. </a:t>
            </a:r>
            <a:endParaRPr lang="en-US" sz="2200" dirty="0" smtClean="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Nguyên </a:t>
            </a:r>
            <a:r>
              <a:rPr lang="vi-VN" sz="2200" dirty="0">
                <a:latin typeface="Cambria" panose="02040503050406030204" pitchFamily="18" charset="0"/>
                <a:ea typeface="Cambria" panose="02040503050406030204" pitchFamily="18" charset="0"/>
              </a:rPr>
              <a:t>nhân: do Trái Đất ngày một nóng lên.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1030"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90112" y="3505198"/>
            <a:ext cx="3298314" cy="310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957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492240"/>
            <a:ext cx="3193291" cy="1631216"/>
          </a:xfrm>
          <a:prstGeom prst="rect">
            <a:avLst/>
          </a:prstGeom>
        </p:spPr>
        <p:txBody>
          <a:bodyPr wrap="square">
            <a:spAutoFit/>
          </a:bodyPr>
          <a:lstStyle/>
          <a:p>
            <a:pPr algn="ct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sau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thông</a:t>
            </a:r>
            <a:r>
              <a:rPr lang="en-US" sz="2000" i="1" dirty="0" smtClean="0">
                <a:solidFill>
                  <a:srgbClr val="FF0000"/>
                </a:solidFill>
                <a:latin typeface="Cambria" panose="02040503050406030204" pitchFamily="18" charset="0"/>
                <a:ea typeface="Cambria" panose="02040503050406030204" pitchFamily="18" charset="0"/>
              </a:rPr>
              <a:t> tin </a:t>
            </a:r>
            <a:r>
              <a:rPr lang="en-US" sz="2000" i="1" dirty="0" err="1" smtClean="0">
                <a:solidFill>
                  <a:srgbClr val="FF0000"/>
                </a:solidFill>
                <a:latin typeface="Cambria" panose="02040503050406030204" pitchFamily="18" charset="0"/>
                <a:ea typeface="Cambria" panose="02040503050406030204" pitchFamily="18" charset="0"/>
              </a:rPr>
              <a:t>trong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bài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b</a:t>
            </a:r>
            <a:r>
              <a:rPr lang="vi-VN" sz="2000" i="1" dirty="0" smtClean="0">
                <a:solidFill>
                  <a:srgbClr val="FF0000"/>
                </a:solidFill>
                <a:latin typeface="Cambria" panose="02040503050406030204" pitchFamily="18" charset="0"/>
                <a:ea typeface="Cambria" panose="02040503050406030204" pitchFamily="18" charset="0"/>
              </a:rPr>
              <a:t>iến </a:t>
            </a:r>
            <a:r>
              <a:rPr lang="vi-VN" sz="2000" i="1" dirty="0">
                <a:solidFill>
                  <a:srgbClr val="FF0000"/>
                </a:solidFill>
                <a:latin typeface="Cambria" panose="02040503050406030204" pitchFamily="18" charset="0"/>
                <a:ea typeface="Cambria" panose="02040503050406030204" pitchFamily="18" charset="0"/>
              </a:rPr>
              <a:t>đổi khí hậu là gì? Nêu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gây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ra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biến </a:t>
            </a:r>
            <a:r>
              <a:rPr lang="vi-VN" sz="2000" i="1" dirty="0">
                <a:solidFill>
                  <a:srgbClr val="FF0000"/>
                </a:solidFill>
                <a:latin typeface="Cambria" panose="02040503050406030204" pitchFamily="18" charset="0"/>
                <a:ea typeface="Cambria" panose="02040503050406030204" pitchFamily="18" charset="0"/>
              </a:rPr>
              <a:t>đổi khí hậu. </a:t>
            </a:r>
          </a:p>
        </p:txBody>
      </p:sp>
      <p:sp>
        <p:nvSpPr>
          <p:cNvPr id="17" name="Rectangle 16"/>
          <p:cNvSpPr/>
          <p:nvPr/>
        </p:nvSpPr>
        <p:spPr>
          <a:xfrm>
            <a:off x="4267200" y="1371600"/>
            <a:ext cx="457200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 Biến đổi khí hậu là sự thay đổi trạng thái của khí hậu so với trung bình nhiều năm.</a:t>
            </a:r>
          </a:p>
          <a:p>
            <a:pPr algn="just"/>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N</a:t>
            </a:r>
            <a:r>
              <a:rPr lang="vi-VN" sz="1900" dirty="0" smtClean="0">
                <a:latin typeface="Cambria" panose="02040503050406030204" pitchFamily="18" charset="0"/>
                <a:ea typeface="Cambria" panose="02040503050406030204" pitchFamily="18" charset="0"/>
              </a:rPr>
              <a:t>guyên </a:t>
            </a:r>
            <a:r>
              <a:rPr lang="vi-VN" sz="1900" dirty="0">
                <a:latin typeface="Cambria" panose="02040503050406030204" pitchFamily="18" charset="0"/>
                <a:ea typeface="Cambria" panose="02040503050406030204" pitchFamily="18" charset="0"/>
              </a:rPr>
              <a:t>nhân: việc phát triển công nghiệp lượng khí CO</a:t>
            </a:r>
            <a:r>
              <a:rPr lang="vi-VN" sz="1900" baseline="-250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 thải vào bầu khí quyển quá nhiều cùng với việc đốt rừng, chặt phá rừng bừa bãi…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3733800"/>
            <a:ext cx="4118822" cy="27432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8160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TotalTime>
  <Words>1397</Words>
  <Application>Microsoft Office PowerPoint</Application>
  <PresentationFormat>On-screen Show (4:3)</PresentationFormat>
  <Paragraphs>123</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BIẾN ĐỔI KHÍ HẬU VÀ ỨNG PHÓ VỚI BIẾN ĐỔI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acer</cp:lastModifiedBy>
  <cp:revision>90</cp:revision>
  <dcterms:created xsi:type="dcterms:W3CDTF">2016-02-15T14:28:12Z</dcterms:created>
  <dcterms:modified xsi:type="dcterms:W3CDTF">2022-08-19T06:31:17Z</dcterms:modified>
</cp:coreProperties>
</file>