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7" r:id="rId2"/>
    <p:sldId id="260" r:id="rId3"/>
    <p:sldId id="262" r:id="rId4"/>
    <p:sldId id="276" r:id="rId5"/>
    <p:sldId id="286" r:id="rId6"/>
    <p:sldId id="277" r:id="rId7"/>
    <p:sldId id="275" r:id="rId8"/>
    <p:sldId id="264" r:id="rId9"/>
    <p:sldId id="263" r:id="rId10"/>
    <p:sldId id="278" r:id="rId11"/>
    <p:sldId id="279" r:id="rId12"/>
    <p:sldId id="265" r:id="rId13"/>
    <p:sldId id="290" r:id="rId14"/>
    <p:sldId id="287" r:id="rId15"/>
    <p:sldId id="291" r:id="rId16"/>
    <p:sldId id="281" r:id="rId17"/>
    <p:sldId id="295" r:id="rId18"/>
    <p:sldId id="296" r:id="rId19"/>
    <p:sldId id="266" r:id="rId20"/>
    <p:sldId id="280" r:id="rId21"/>
    <p:sldId id="267" r:id="rId22"/>
    <p:sldId id="285" r:id="rId23"/>
    <p:sldId id="282" r:id="rId24"/>
    <p:sldId id="283" r:id="rId25"/>
    <p:sldId id="284" r:id="rId26"/>
    <p:sldId id="268" r:id="rId27"/>
    <p:sldId id="269" r:id="rId28"/>
    <p:sldId id="292" r:id="rId29"/>
    <p:sldId id="293" r:id="rId30"/>
    <p:sldId id="294" r:id="rId31"/>
    <p:sldId id="270" r:id="rId32"/>
    <p:sldId id="271" r:id="rId33"/>
    <p:sldId id="272" r:id="rId34"/>
    <p:sldId id="273" r:id="rId35"/>
  </p:sldIdLst>
  <p:sldSz cx="9144000" cy="6858000" type="screen4x3"/>
  <p:notesSz cx="6858000" cy="91440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5050"/>
    <a:srgbClr val="FF0000"/>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5AB05CF9-B2F3-4C29-849F-472D377D8ECA}" type="datetimeFigureOut">
              <a:rPr lang="vi-VN"/>
              <a:pPr>
                <a:defRPr/>
              </a:pPr>
              <a:t>30/07/2022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3F7EBEA1-1955-40B5-ACD8-68989EDEBB34}" type="slidenum">
              <a:rPr lang="vi-VN"/>
              <a:pPr>
                <a:defRPr/>
              </a:pPr>
              <a:t>‹#›</a:t>
            </a:fld>
            <a:endParaRPr lang="vi-V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a:t>Võ mmmmmmmmm</a:t>
            </a:r>
          </a:p>
        </p:txBody>
      </p:sp>
      <p:sp>
        <p:nvSpPr>
          <p:cNvPr id="409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a:t>huihniioio</a:t>
            </a:r>
          </a:p>
        </p:txBody>
      </p:sp>
      <p:sp>
        <p:nvSpPr>
          <p:cNvPr id="41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D1DB2-8FC2-4499-B58D-FCF39D097542}" type="slidenum">
              <a:rPr lang="en-US" altLang="en-US"/>
              <a:pPr>
                <a:defRPr/>
              </a:pPr>
              <a:t>‹#›</a:t>
            </a:fld>
            <a:endParaRPr lang="en-US" altLang="en-US"/>
          </a:p>
        </p:txBody>
      </p:sp>
    </p:spTree>
    <p:extLst>
      <p:ext uri="{BB962C8B-B14F-4D97-AF65-F5344CB8AC3E}">
        <p14:creationId xmlns:p14="http://schemas.microsoft.com/office/powerpoint/2010/main" val="80133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9DE1E5-85B5-480A-95AF-840CFD06C96D}" type="slidenum">
              <a:rPr lang="en-US" altLang="en-US"/>
              <a:pPr>
                <a:defRPr/>
              </a:pPr>
              <a:t>‹#›</a:t>
            </a:fld>
            <a:endParaRPr lang="en-US" altLang="en-US"/>
          </a:p>
        </p:txBody>
      </p:sp>
    </p:spTree>
    <p:extLst>
      <p:ext uri="{BB962C8B-B14F-4D97-AF65-F5344CB8AC3E}">
        <p14:creationId xmlns:p14="http://schemas.microsoft.com/office/powerpoint/2010/main" val="420283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16C7F6-0F92-40E1-8B8C-1B71636E7812}" type="slidenum">
              <a:rPr lang="en-US" altLang="en-US"/>
              <a:pPr>
                <a:defRPr/>
              </a:pPr>
              <a:t>‹#›</a:t>
            </a:fld>
            <a:endParaRPr lang="en-US" altLang="en-US"/>
          </a:p>
        </p:txBody>
      </p:sp>
    </p:spTree>
    <p:extLst>
      <p:ext uri="{BB962C8B-B14F-4D97-AF65-F5344CB8AC3E}">
        <p14:creationId xmlns:p14="http://schemas.microsoft.com/office/powerpoint/2010/main" val="403535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E4462C-EED5-4F16-8591-67725B6B2564}" type="slidenum">
              <a:rPr lang="en-US" altLang="en-US"/>
              <a:pPr>
                <a:defRPr/>
              </a:pPr>
              <a:t>‹#›</a:t>
            </a:fld>
            <a:endParaRPr lang="en-US" altLang="en-US"/>
          </a:p>
        </p:txBody>
      </p:sp>
    </p:spTree>
    <p:extLst>
      <p:ext uri="{BB962C8B-B14F-4D97-AF65-F5344CB8AC3E}">
        <p14:creationId xmlns:p14="http://schemas.microsoft.com/office/powerpoint/2010/main" val="337743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8E1B24-B0BF-4D44-B22B-40D90C2B39D7}" type="slidenum">
              <a:rPr lang="en-US" altLang="en-US"/>
              <a:pPr>
                <a:defRPr/>
              </a:pPr>
              <a:t>‹#›</a:t>
            </a:fld>
            <a:endParaRPr lang="en-US" altLang="en-US"/>
          </a:p>
        </p:txBody>
      </p:sp>
    </p:spTree>
    <p:extLst>
      <p:ext uri="{BB962C8B-B14F-4D97-AF65-F5344CB8AC3E}">
        <p14:creationId xmlns:p14="http://schemas.microsoft.com/office/powerpoint/2010/main" val="76671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2EB520-989D-4D8A-9697-93B747CEC28A}" type="slidenum">
              <a:rPr lang="en-US" altLang="en-US"/>
              <a:pPr>
                <a:defRPr/>
              </a:pPr>
              <a:t>‹#›</a:t>
            </a:fld>
            <a:endParaRPr lang="en-US" altLang="en-US"/>
          </a:p>
        </p:txBody>
      </p:sp>
    </p:spTree>
    <p:extLst>
      <p:ext uri="{BB962C8B-B14F-4D97-AF65-F5344CB8AC3E}">
        <p14:creationId xmlns:p14="http://schemas.microsoft.com/office/powerpoint/2010/main" val="200391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599083-3EA5-426C-B627-B38D811D3878}" type="slidenum">
              <a:rPr lang="en-US" altLang="en-US"/>
              <a:pPr>
                <a:defRPr/>
              </a:pPr>
              <a:t>‹#›</a:t>
            </a:fld>
            <a:endParaRPr lang="en-US" altLang="en-US"/>
          </a:p>
        </p:txBody>
      </p:sp>
    </p:spTree>
    <p:extLst>
      <p:ext uri="{BB962C8B-B14F-4D97-AF65-F5344CB8AC3E}">
        <p14:creationId xmlns:p14="http://schemas.microsoft.com/office/powerpoint/2010/main" val="403449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DA3A19-BB8B-48E6-AEC2-C88B4CAF6D77}" type="slidenum">
              <a:rPr lang="en-US" altLang="en-US"/>
              <a:pPr>
                <a:defRPr/>
              </a:pPr>
              <a:t>‹#›</a:t>
            </a:fld>
            <a:endParaRPr lang="en-US" altLang="en-US"/>
          </a:p>
        </p:txBody>
      </p:sp>
    </p:spTree>
    <p:extLst>
      <p:ext uri="{BB962C8B-B14F-4D97-AF65-F5344CB8AC3E}">
        <p14:creationId xmlns:p14="http://schemas.microsoft.com/office/powerpoint/2010/main" val="377035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0A88C6-04E8-4AFB-9AFC-4B30AFE2790D}" type="slidenum">
              <a:rPr lang="en-US" altLang="en-US"/>
              <a:pPr>
                <a:defRPr/>
              </a:pPr>
              <a:t>‹#›</a:t>
            </a:fld>
            <a:endParaRPr lang="en-US" altLang="en-US"/>
          </a:p>
        </p:txBody>
      </p:sp>
    </p:spTree>
    <p:extLst>
      <p:ext uri="{BB962C8B-B14F-4D97-AF65-F5344CB8AC3E}">
        <p14:creationId xmlns:p14="http://schemas.microsoft.com/office/powerpoint/2010/main" val="127003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C24182-C18A-4A54-92D9-F0C6D3EAC3C7}" type="slidenum">
              <a:rPr lang="en-US" altLang="en-US"/>
              <a:pPr>
                <a:defRPr/>
              </a:pPr>
              <a:t>‹#›</a:t>
            </a:fld>
            <a:endParaRPr lang="en-US" altLang="en-US"/>
          </a:p>
        </p:txBody>
      </p:sp>
    </p:spTree>
    <p:extLst>
      <p:ext uri="{BB962C8B-B14F-4D97-AF65-F5344CB8AC3E}">
        <p14:creationId xmlns:p14="http://schemas.microsoft.com/office/powerpoint/2010/main" val="31901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4C01EE-108D-4F5F-A001-26F4CBD057B1}" type="slidenum">
              <a:rPr lang="en-US" altLang="en-US"/>
              <a:pPr>
                <a:defRPr/>
              </a:pPr>
              <a:t>‹#›</a:t>
            </a:fld>
            <a:endParaRPr lang="en-US" altLang="en-US"/>
          </a:p>
        </p:txBody>
      </p:sp>
    </p:spTree>
    <p:extLst>
      <p:ext uri="{BB962C8B-B14F-4D97-AF65-F5344CB8AC3E}">
        <p14:creationId xmlns:p14="http://schemas.microsoft.com/office/powerpoint/2010/main" val="356503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B5C976-3CC3-4F38-B9A5-75B6E6212944}" type="slidenum">
              <a:rPr lang="en-US" altLang="en-US"/>
              <a:pPr>
                <a:defRPr/>
              </a:pPr>
              <a:t>‹#›</a:t>
            </a:fld>
            <a:endParaRPr lang="en-US" altLang="en-US"/>
          </a:p>
        </p:txBody>
      </p:sp>
    </p:spTree>
    <p:extLst>
      <p:ext uri="{BB962C8B-B14F-4D97-AF65-F5344CB8AC3E}">
        <p14:creationId xmlns:p14="http://schemas.microsoft.com/office/powerpoint/2010/main" val="92557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8C724BE-E4EF-42FA-AD21-1112C91A78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Users\Administrator\Desktop\Ti&#7871;t%208\LIDIABAN.MID"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vi.wikipedia.org/wiki/1_th%C3%A1ng_2"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file:///C:\Users\Administrator\Desktop\Ti&#7871;t%208\bai%20tho%20hoang%20ho%20chien%20si%20dien%20bien.mp3"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file:///C:\Users\Dell\Desktop\KTLM%20AM%20NHAC%20QUI\TIET%206\bai%20tho%20hoang%20ho%20chien%20si%20dien%20bien.mp3"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C:\Users\Administrator\Desktop\Ti&#7871;t%208\H&#242;%20K&#233;o%20Ph&#225;o%20-%20Various%20Artists%20_%20B&#224;i%20h&#225;t,%20lyrics.mp3"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Users\Administrator\Desktop\Ti&#7871;t%208\SURIENTO.MID" TargetMode="External"/><Relationship Id="rId5" Type="http://schemas.openxmlformats.org/officeDocument/2006/relationships/image" Target="../media/image7.png"/><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file:///C:\Users\Administrator\Desktop\Ti&#7871;t%208\SURIENTO.MID" TargetMode="External"/><Relationship Id="rId7" Type="http://schemas.openxmlformats.org/officeDocument/2006/relationships/image" Target="../media/image10.png"/><Relationship Id="rId2" Type="http://schemas.openxmlformats.org/officeDocument/2006/relationships/audio" Target="file:///C:\Users\Administrator\Desktop\Ti&#7871;t%208\LIDIABAN.MID" TargetMode="Externa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9.gif"/><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9.gif"/><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9.gif"/><Relationship Id="rId5" Type="http://schemas.openxmlformats.org/officeDocument/2006/relationships/image" Target="../media/image12.gif"/><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file:///C:\Users\Administrator\Desktop\Ti&#7871;t%208\Em%20Yeu%20Truong%20Em%20-%20DK%20Gravita%20(www.YeuCaHat.com).mp3" TargetMode="External"/><Relationship Id="rId7" Type="http://schemas.openxmlformats.org/officeDocument/2006/relationships/slideLayout" Target="../slideLayouts/slideLayout2.xml"/><Relationship Id="rId2" Type="http://schemas.openxmlformats.org/officeDocument/2006/relationships/audio" Target="file:///C:\Users\Administrator\Desktop\Ti&#7871;t%208\Quang%20Binh%20Que%20Ta%20Oi%20-%20Pham%20Phuong%20Thao%20(www.YeuCaHat.com).mp3" TargetMode="External"/><Relationship Id="rId1" Type="http://schemas.openxmlformats.org/officeDocument/2006/relationships/audio" Target="file:///C:\Users\Administrator\Desktop\Ti&#7871;t%208\Hai%20Chi%20Em%20-%20Nha%20Tran_%20conduongxuaemdi%20(YeuCaHat.com).mp3" TargetMode="External"/><Relationship Id="rId6" Type="http://schemas.openxmlformats.org/officeDocument/2006/relationships/audio" Target="file:///C:\Users\Administrator\Desktop\Ti&#7871;t%208\M&#249;a%20Hoa%20Ph&#432;&#7907;ng%20N&#7903;%20-%20Various%20Artists%20_%20B&#224;i%20h&#225;t,%20lyrics.mp3" TargetMode="External"/><Relationship Id="rId5" Type="http://schemas.openxmlformats.org/officeDocument/2006/relationships/audio" Target="file:///C:\Users\Administrator\Desktop\Ti&#7871;t%208\Bai%20Ca%20Xay%20Dung%20-%20docuongbg%20(YeuCaHat.com).mp3" TargetMode="External"/><Relationship Id="rId10" Type="http://schemas.openxmlformats.org/officeDocument/2006/relationships/image" Target="../media/image7.png"/><Relationship Id="rId4" Type="http://schemas.openxmlformats.org/officeDocument/2006/relationships/audio" Target="file:///C:\Users\Administrator\Desktop\Ti&#7871;t%208\Con%20Chim%20V&#224;nh%20Khuy&#234;n%20-%20C&#7849;m%20Nhung%20_%20B&#224;i%20h&#225;t,%20lyrics.mp3" TargetMode="External"/><Relationship Id="rId9"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54"/>
          <p:cNvSpPr>
            <a:spLocks noChangeArrowheads="1" noChangeShapeType="1" noTextEdit="1"/>
          </p:cNvSpPr>
          <p:nvPr/>
        </p:nvSpPr>
        <p:spPr bwMode="auto">
          <a:xfrm>
            <a:off x="2351088" y="4564063"/>
            <a:ext cx="4686300" cy="369887"/>
          </a:xfrm>
          <a:prstGeom prst="rect">
            <a:avLst/>
          </a:prstGeom>
        </p:spPr>
        <p:txBody>
          <a:bodyPr wrap="none" fromWordArt="1">
            <a:prstTxWarp prst="textPlain">
              <a:avLst>
                <a:gd name="adj" fmla="val 50000"/>
              </a:avLst>
            </a:prstTxWarp>
          </a:bodyPr>
          <a:lstStyle/>
          <a:p>
            <a:r>
              <a:rPr lang="vi-VN" sz="2400" kern="10">
                <a:ln w="12700">
                  <a:solidFill>
                    <a:srgbClr val="CC0099"/>
                  </a:solidFill>
                  <a:round/>
                  <a:headEnd/>
                  <a:tailEnd/>
                </a:ln>
                <a:solidFill>
                  <a:srgbClr val="FF0000"/>
                </a:solidFill>
                <a:effectLst>
                  <a:outerShdw dist="35921" dir="2700000" sy="50000" kx="2115830" algn="bl" rotWithShape="0">
                    <a:srgbClr val="C0C0C0">
                      <a:alpha val="79999"/>
                    </a:srgbClr>
                  </a:outerShdw>
                </a:effectLst>
              </a:rPr>
              <a:t>MÔN HỌC ÂM NHẠC</a:t>
            </a:r>
          </a:p>
        </p:txBody>
      </p:sp>
      <p:grpSp>
        <p:nvGrpSpPr>
          <p:cNvPr id="3075" name="Group 21"/>
          <p:cNvGrpSpPr>
            <a:grpSpLocks/>
          </p:cNvGrpSpPr>
          <p:nvPr/>
        </p:nvGrpSpPr>
        <p:grpSpPr bwMode="auto">
          <a:xfrm rot="-5400000">
            <a:off x="80962" y="-120650"/>
            <a:ext cx="2179638" cy="2420938"/>
            <a:chOff x="3936" y="-15"/>
            <a:chExt cx="1817" cy="1788"/>
          </a:xfrm>
        </p:grpSpPr>
        <p:pic>
          <p:nvPicPr>
            <p:cNvPr id="3091"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6" name="Group 21"/>
          <p:cNvGrpSpPr>
            <a:grpSpLocks/>
          </p:cNvGrpSpPr>
          <p:nvPr/>
        </p:nvGrpSpPr>
        <p:grpSpPr bwMode="auto">
          <a:xfrm rot="10800000">
            <a:off x="-12700" y="4789488"/>
            <a:ext cx="2460625" cy="2146300"/>
            <a:chOff x="3936" y="-15"/>
            <a:chExt cx="1817" cy="1788"/>
          </a:xfrm>
        </p:grpSpPr>
        <p:pic>
          <p:nvPicPr>
            <p:cNvPr id="3088"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7" name="Group 21"/>
          <p:cNvGrpSpPr>
            <a:grpSpLocks/>
          </p:cNvGrpSpPr>
          <p:nvPr/>
        </p:nvGrpSpPr>
        <p:grpSpPr bwMode="auto">
          <a:xfrm>
            <a:off x="6710363" y="-17463"/>
            <a:ext cx="2460625" cy="2146301"/>
            <a:chOff x="3936" y="-15"/>
            <a:chExt cx="1817" cy="1788"/>
          </a:xfrm>
        </p:grpSpPr>
        <p:pic>
          <p:nvPicPr>
            <p:cNvPr id="3085"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8" name="Group 21"/>
          <p:cNvGrpSpPr>
            <a:grpSpLocks/>
          </p:cNvGrpSpPr>
          <p:nvPr/>
        </p:nvGrpSpPr>
        <p:grpSpPr bwMode="auto">
          <a:xfrm rot="5400000">
            <a:off x="6873082" y="4556919"/>
            <a:ext cx="2179637" cy="2422525"/>
            <a:chOff x="3936" y="-15"/>
            <a:chExt cx="1817" cy="1788"/>
          </a:xfrm>
        </p:grpSpPr>
        <p:pic>
          <p:nvPicPr>
            <p:cNvPr id="3082" name="Picture 2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3" descr="hoa-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9" name="Text Box 71"/>
          <p:cNvSpPr txBox="1">
            <a:spLocks noChangeArrowheads="1"/>
          </p:cNvSpPr>
          <p:nvPr/>
        </p:nvSpPr>
        <p:spPr bwMode="auto">
          <a:xfrm>
            <a:off x="2565400" y="1173163"/>
            <a:ext cx="4256088" cy="369887"/>
          </a:xfrm>
          <a:prstGeom prst="rect">
            <a:avLst/>
          </a:prstGeom>
          <a:solidFill>
            <a:schemeClr val="accent1">
              <a:lumMod val="40000"/>
              <a:lumOff val="60000"/>
            </a:schemeClr>
          </a:solidFill>
          <a:ln>
            <a:noFill/>
          </a:ln>
          <a:effectLst/>
        </p:spPr>
        <p:txBody>
          <a:bodyPr>
            <a:spAutoFit/>
          </a:bodyPr>
          <a:lstStyle/>
          <a:p>
            <a:pPr algn="ctr">
              <a:spcBef>
                <a:spcPct val="50000"/>
              </a:spcBef>
              <a:defRPr/>
            </a:pPr>
            <a:r>
              <a:rPr lang="en-US" altLang="vi-VN" b="1" dirty="0">
                <a:solidFill>
                  <a:srgbClr val="CC0099"/>
                </a:solidFill>
              </a:rPr>
              <a:t>TRƯỜNG THCS BÌNH KHÁNH</a:t>
            </a:r>
          </a:p>
        </p:txBody>
      </p:sp>
      <p:sp>
        <p:nvSpPr>
          <p:cNvPr id="3080" name="Oval 72"/>
          <p:cNvSpPr>
            <a:spLocks noChangeArrowheads="1"/>
          </p:cNvSpPr>
          <p:nvPr/>
        </p:nvSpPr>
        <p:spPr bwMode="auto">
          <a:xfrm>
            <a:off x="3016250" y="5051425"/>
            <a:ext cx="3017838" cy="3429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b="1"/>
              <a:t>Người thực hiện: Huỳnh Quốc Bảo</a:t>
            </a:r>
          </a:p>
        </p:txBody>
      </p:sp>
      <p:pic>
        <p:nvPicPr>
          <p:cNvPr id="3081"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6738" y="1724025"/>
            <a:ext cx="53768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228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Âm nhạc thường thức:</a:t>
            </a:r>
            <a:br>
              <a:rPr lang="vi-VN" altLang="en-US">
                <a:solidFill>
                  <a:srgbClr val="000099"/>
                </a:solidFill>
                <a:latin typeface="Times New Roman" panose="02020603050405020304" pitchFamily="18" charset="0"/>
                <a:cs typeface="Times New Roman" panose="02020603050405020304" pitchFamily="18" charset="0"/>
              </a:rPr>
            </a:br>
            <a:r>
              <a:rPr lang="vi-VN" altLang="en-US">
                <a:solidFill>
                  <a:srgbClr val="000099"/>
                </a:solidFill>
                <a:latin typeface="Times New Roman" panose="02020603050405020304" pitchFamily="18" charset="0"/>
                <a:cs typeface="Times New Roman" panose="02020603050405020304" pitchFamily="18" charset="0"/>
              </a:rPr>
              <a:t>Nhac sĩ Hoàng Vân và bài hát ‘‘ Hò kéo pháo’’</a:t>
            </a:r>
            <a:endParaRPr lang="en-US" altLang="en-US">
              <a:solidFill>
                <a:srgbClr val="000099"/>
              </a:solidFill>
              <a:latin typeface="Times New Roman" panose="02020603050405020304" pitchFamily="18" charset="0"/>
              <a:cs typeface="Times New Roman" panose="02020603050405020304" pitchFamily="18" charset="0"/>
            </a:endParaRPr>
          </a:p>
        </p:txBody>
      </p:sp>
      <p:pic>
        <p:nvPicPr>
          <p:cNvPr id="13315" name="Picture 36" descr="SGK%20Am%20nhac%208%20-%20nhac%20si%20-%20Hoang%20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2667000" y="22098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99"/>
              </a:solidFill>
              <a:latin typeface="Times New Roman" panose="02020603050405020304" pitchFamily="18" charset="0"/>
              <a:cs typeface="Times New Roman" panose="02020603050405020304" pitchFamily="18" charset="0"/>
            </a:endParaRPr>
          </a:p>
        </p:txBody>
      </p:sp>
      <p:sp>
        <p:nvSpPr>
          <p:cNvPr id="36870" name="Text Box 6"/>
          <p:cNvSpPr txBox="1">
            <a:spLocks noChangeArrowheads="1"/>
          </p:cNvSpPr>
          <p:nvPr/>
        </p:nvSpPr>
        <p:spPr bwMode="auto">
          <a:xfrm>
            <a:off x="2590800" y="1600200"/>
            <a:ext cx="6553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000">
                <a:solidFill>
                  <a:srgbClr val="000099"/>
                </a:solidFill>
                <a:latin typeface="Times New Roman" panose="02020603050405020304" pitchFamily="18" charset="0"/>
                <a:cs typeface="Times New Roman" panose="02020603050405020304" pitchFamily="18" charset="0"/>
              </a:rPr>
              <a:t>     Trong bài học có nhắc đến việc nhạc sĩ Hoàng Vân là người trực tiếp tham gia cuộc kháng chiến chống thực dân Pháp em nào có thể cho cả lớp biết trong cuộc kháng chiến này có sự kiện và chiến thắng nào nổi bật ? </a:t>
            </a:r>
            <a:endParaRPr lang="en-US" altLang="en-US" sz="3000">
              <a:solidFill>
                <a:srgbClr val="000099"/>
              </a:solidFill>
              <a:latin typeface="Times New Roman" panose="02020603050405020304" pitchFamily="18" charset="0"/>
              <a:cs typeface="Times New Roman" panose="02020603050405020304" pitchFamily="18" charset="0"/>
            </a:endParaRPr>
          </a:p>
        </p:txBody>
      </p:sp>
      <p:sp>
        <p:nvSpPr>
          <p:cNvPr id="36874" name="AutoShape 10"/>
          <p:cNvSpPr>
            <a:spLocks noChangeArrowheads="1"/>
          </p:cNvSpPr>
          <p:nvPr/>
        </p:nvSpPr>
        <p:spPr bwMode="auto">
          <a:xfrm>
            <a:off x="1905000" y="4419600"/>
            <a:ext cx="7239000" cy="2209800"/>
          </a:xfrm>
          <a:prstGeom prst="cloudCallout">
            <a:avLst>
              <a:gd name="adj1" fmla="val -68352"/>
              <a:gd name="adj2" fmla="val 47773"/>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800" dirty="0">
              <a:solidFill>
                <a:srgbClr val="FF0000"/>
              </a:solidFill>
            </a:endParaRPr>
          </a:p>
          <a:p>
            <a:pPr algn="ctr" eaLnBrk="1" hangingPunct="1">
              <a:spcBef>
                <a:spcPct val="0"/>
              </a:spcBef>
              <a:buFontTx/>
              <a:buNone/>
            </a:pPr>
            <a:r>
              <a:rPr lang="vi-VN" altLang="en-US" sz="2800" dirty="0">
                <a:solidFill>
                  <a:srgbClr val="FF0000"/>
                </a:solidFill>
              </a:rPr>
              <a:t>Chiến thắng Điện Biên Phủ</a:t>
            </a:r>
          </a:p>
          <a:p>
            <a:pPr algn="ctr" eaLnBrk="1" hangingPunct="1">
              <a:spcBef>
                <a:spcPct val="0"/>
              </a:spcBef>
              <a:buFontTx/>
              <a:buNone/>
            </a:pPr>
            <a:r>
              <a:rPr lang="vi-VN" altLang="en-US" sz="2800" dirty="0">
                <a:solidFill>
                  <a:srgbClr val="FF0000"/>
                </a:solidFill>
              </a:rPr>
              <a:t>1954</a:t>
            </a:r>
            <a:endParaRPr lang="en-US" alt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36869"/>
                                        </p:tgtEl>
                                        <p:attrNameLst>
                                          <p:attrName>style.visibility</p:attrName>
                                        </p:attrNameLst>
                                      </p:cBhvr>
                                      <p:to>
                                        <p:strVal val="visible"/>
                                      </p:to>
                                    </p:set>
                                    <p:animEffect transition="in" filter="randombar(horizontal)">
                                      <p:cBhvr>
                                        <p:cTn id="7" dur="20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box(in)">
                                      <p:cBhvr>
                                        <p:cTn id="12" dur="1000"/>
                                        <p:tgtEl>
                                          <p:spTgt spid="36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6874"/>
                                        </p:tgtEl>
                                        <p:attrNameLst>
                                          <p:attrName>style.visibility</p:attrName>
                                        </p:attrNameLst>
                                      </p:cBhvr>
                                      <p:to>
                                        <p:strVal val="visible"/>
                                      </p:to>
                                    </p:set>
                                    <p:anim calcmode="lin" valueType="num">
                                      <p:cBhvr>
                                        <p:cTn id="17" dur="1000" fill="hold"/>
                                        <p:tgtEl>
                                          <p:spTgt spid="36874"/>
                                        </p:tgtEl>
                                        <p:attrNameLst>
                                          <p:attrName>ppt_w</p:attrName>
                                        </p:attrNameLst>
                                      </p:cBhvr>
                                      <p:tavLst>
                                        <p:tav tm="0">
                                          <p:val>
                                            <p:strVal val="#ppt_w*0.70"/>
                                          </p:val>
                                        </p:tav>
                                        <p:tav tm="100000">
                                          <p:val>
                                            <p:strVal val="#ppt_w"/>
                                          </p:val>
                                        </p:tav>
                                      </p:tavLst>
                                    </p:anim>
                                    <p:anim calcmode="lin" valueType="num">
                                      <p:cBhvr>
                                        <p:cTn id="18" dur="1000" fill="hold"/>
                                        <p:tgtEl>
                                          <p:spTgt spid="36874"/>
                                        </p:tgtEl>
                                        <p:attrNameLst>
                                          <p:attrName>ppt_h</p:attrName>
                                        </p:attrNameLst>
                                      </p:cBhvr>
                                      <p:tavLst>
                                        <p:tav tm="0">
                                          <p:val>
                                            <p:strVal val="#ppt_h"/>
                                          </p:val>
                                        </p:tav>
                                        <p:tav tm="100000">
                                          <p:val>
                                            <p:strVal val="#ppt_h"/>
                                          </p:val>
                                        </p:tav>
                                      </p:tavLst>
                                    </p:anim>
                                    <p:animEffect transition="in" filter="fade">
                                      <p:cBhvr>
                                        <p:cTn id="19" dur="1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609600" y="1524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solidFill>
                  <a:srgbClr val="000099"/>
                </a:solidFill>
              </a:rPr>
              <a:t>Các em hãy xem ảnh và cho biết ông là ai và ông đã có đóng góp gì cho đất nước ?</a:t>
            </a:r>
            <a:endParaRPr lang="en-US" altLang="en-US" sz="2800">
              <a:solidFill>
                <a:srgbClr val="000099"/>
              </a:solidFill>
            </a:endParaRPr>
          </a:p>
        </p:txBody>
      </p:sp>
      <p:sp>
        <p:nvSpPr>
          <p:cNvPr id="37893" name="AutoShape 5"/>
          <p:cNvSpPr>
            <a:spLocks noChangeArrowheads="1"/>
          </p:cNvSpPr>
          <p:nvPr/>
        </p:nvSpPr>
        <p:spPr bwMode="auto">
          <a:xfrm>
            <a:off x="0" y="5257800"/>
            <a:ext cx="8915400" cy="1600200"/>
          </a:xfrm>
          <a:prstGeom prst="wedgeRectCallout">
            <a:avLst>
              <a:gd name="adj1" fmla="val 26514"/>
              <a:gd name="adj2" fmla="val -13601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Ông là Đại Tướng Võ Nguyên Giáp sinh ngày 25/08/1911 mất  ngày 04/10/201</a:t>
            </a:r>
            <a:r>
              <a:rPr lang="en-US" altLang="en-US" sz="2800">
                <a:solidFill>
                  <a:srgbClr val="FF0000"/>
                </a:solidFill>
                <a:latin typeface="Times New Roman" panose="02020603050405020304" pitchFamily="18" charset="0"/>
                <a:cs typeface="Times New Roman" panose="02020603050405020304" pitchFamily="18" charset="0"/>
              </a:rPr>
              <a:t>3</a:t>
            </a:r>
            <a:endParaRPr lang="vi-VN" altLang="en-US" sz="280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Ông là người trực tiếp chỉ huy cuộc chiến Điện Biên Phủ</a:t>
            </a:r>
            <a:endParaRPr lang="en-US" altLang="en-US" sz="2800">
              <a:solidFill>
                <a:srgbClr val="FF0000"/>
              </a:solidFill>
              <a:latin typeface="Times New Roman" panose="02020603050405020304" pitchFamily="18" charset="0"/>
              <a:cs typeface="Times New Roman" panose="02020603050405020304" pitchFamily="18" charset="0"/>
            </a:endParaRPr>
          </a:p>
        </p:txBody>
      </p:sp>
      <p:pic>
        <p:nvPicPr>
          <p:cNvPr id="37894" name="Picture 6"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1000"/>
                                        <p:tgtEl>
                                          <p:spTgt spid="37892"/>
                                        </p:tgtEl>
                                      </p:cBhvr>
                                    </p:animEffect>
                                  </p:childTnLst>
                                </p:cTn>
                              </p:par>
                              <p:par>
                                <p:cTn id="8" presetID="20" presetClass="entr" presetSubtype="0" fill="hold" nodeType="withEffect">
                                  <p:stCondLst>
                                    <p:cond delay="0"/>
                                  </p:stCondLst>
                                  <p:childTnLst>
                                    <p:set>
                                      <p:cBhvr>
                                        <p:cTn id="9" dur="1" fill="hold">
                                          <p:stCondLst>
                                            <p:cond delay="0"/>
                                          </p:stCondLst>
                                        </p:cTn>
                                        <p:tgtEl>
                                          <p:spTgt spid="37894"/>
                                        </p:tgtEl>
                                        <p:attrNameLst>
                                          <p:attrName>style.visibility</p:attrName>
                                        </p:attrNameLst>
                                      </p:cBhvr>
                                      <p:to>
                                        <p:strVal val="visible"/>
                                      </p:to>
                                    </p:set>
                                    <p:animEffect transition="in" filter="wedge">
                                      <p:cBhvr>
                                        <p:cTn id="10" dur="2000"/>
                                        <p:tgtEl>
                                          <p:spTgt spid="378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anim to="" calcmode="lin" valueType="num">
                                      <p:cBhvr>
                                        <p:cTn id="15" dur="1" fill="hold"/>
                                        <p:tgtEl>
                                          <p:spTgt spid="37893"/>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1" nodeType="clickEffect">
                                  <p:stCondLst>
                                    <p:cond delay="0"/>
                                  </p:stCondLst>
                                  <p:childTnLst>
                                    <p:set>
                                      <p:cBhvr>
                                        <p:cTn id="19" dur="1" fill="hold">
                                          <p:stCondLst>
                                            <p:cond delay="0"/>
                                          </p:stCondLst>
                                        </p:cTn>
                                        <p:tgtEl>
                                          <p:spTgt spid="37893"/>
                                        </p:tgtEl>
                                        <p:attrNameLst>
                                          <p:attrName>style.visibility</p:attrName>
                                        </p:attrNameLst>
                                      </p:cBhvr>
                                      <p:to>
                                        <p:strVal val="visible"/>
                                      </p:to>
                                    </p:set>
                                    <p:anim to="" calcmode="lin" valueType="num">
                                      <p:cBhvr>
                                        <p:cTn id="20" dur="1" fill="hold"/>
                                        <p:tgtEl>
                                          <p:spTgt spid="3789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animBg="1"/>
      <p:bldP spid="3789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ext Box 11"/>
          <p:cNvSpPr txBox="1">
            <a:spLocks noChangeArrowheads="1"/>
          </p:cNvSpPr>
          <p:nvPr/>
        </p:nvSpPr>
        <p:spPr bwMode="auto">
          <a:xfrm>
            <a:off x="304800" y="5486400"/>
            <a:ext cx="861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a:solidFill>
                  <a:srgbClr val="000099"/>
                </a:solidFill>
                <a:latin typeface="Times New Roman" panose="02020603050405020304" pitchFamily="18" charset="0"/>
                <a:cs typeface="Times New Roman" panose="02020603050405020304" pitchFamily="18" charset="0"/>
              </a:rPr>
              <a:t>Bác Hồ và Đại tướng Võ Nguyên Giáp đang bàn chiến sự để đưa ra các hướng tiến công của quân ta trong chiến dịch Điện Biên Phủ địa danh Điện Biên Phủ</a:t>
            </a:r>
            <a:r>
              <a:rPr lang="vi-VN" altLang="en-US" sz="2400"/>
              <a:t> </a:t>
            </a:r>
            <a:r>
              <a:rPr lang="vi-VN" altLang="en-US" sz="2400">
                <a:solidFill>
                  <a:srgbClr val="000099"/>
                </a:solidFill>
                <a:latin typeface="Times New Roman" panose="02020603050405020304" pitchFamily="18" charset="0"/>
                <a:cs typeface="Times New Roman" panose="02020603050405020304" pitchFamily="18" charset="0"/>
              </a:rPr>
              <a:t>còn có tên gọi bí mật là Trần Đình</a:t>
            </a:r>
            <a:endParaRPr lang="en-US" altLang="en-US" sz="2400">
              <a:solidFill>
                <a:srgbClr val="000099"/>
              </a:solidFill>
              <a:latin typeface="Times New Roman" panose="02020603050405020304" pitchFamily="18" charset="0"/>
              <a:cs typeface="Times New Roman" panose="02020603050405020304" pitchFamily="18" charset="0"/>
            </a:endParaRPr>
          </a:p>
        </p:txBody>
      </p:sp>
      <p:pic>
        <p:nvPicPr>
          <p:cNvPr id="15363" name="Picture 12" descr="10-hinh-anh-bieu-tuong-trong-chien-thang-dien-bien-p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299">
                                            <p:txEl>
                                              <p:pRg st="0" end="0"/>
                                            </p:txEl>
                                          </p:spTgt>
                                        </p:tgtEl>
                                        <p:attrNameLst>
                                          <p:attrName>style.visibility</p:attrName>
                                        </p:attrNameLst>
                                      </p:cBhvr>
                                      <p:to>
                                        <p:strVal val="visible"/>
                                      </p:to>
                                    </p:set>
                                    <p:animEffect transition="in" filter="randombar(horizontal)">
                                      <p:cBhvr>
                                        <p:cTn id="7" dur="500"/>
                                        <p:tgtEl>
                                          <p:spTgt spid="12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8600" y="533400"/>
            <a:ext cx="8915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  Sa</a:t>
            </a:r>
            <a:r>
              <a:rPr lang="en-US" altLang="en-US">
                <a:solidFill>
                  <a:srgbClr val="000099"/>
                </a:solidFill>
                <a:latin typeface="Times New Roman" panose="02020603050405020304" pitchFamily="18" charset="0"/>
                <a:cs typeface="Times New Roman" panose="02020603050405020304" pitchFamily="18" charset="0"/>
              </a:rPr>
              <a:t>u</a:t>
            </a:r>
            <a:r>
              <a:rPr lang="vi-VN" altLang="en-US">
                <a:solidFill>
                  <a:srgbClr val="000099"/>
                </a:solidFill>
                <a:latin typeface="Times New Roman" panose="02020603050405020304" pitchFamily="18" charset="0"/>
                <a:cs typeface="Times New Roman" panose="02020603050405020304" pitchFamily="18" charset="0"/>
              </a:rPr>
              <a:t> kh</a:t>
            </a:r>
            <a:r>
              <a:rPr lang="en-US" altLang="en-US">
                <a:solidFill>
                  <a:srgbClr val="000099"/>
                </a:solidFill>
                <a:latin typeface="Times New Roman" panose="02020603050405020304" pitchFamily="18" charset="0"/>
                <a:cs typeface="Times New Roman" panose="02020603050405020304" pitchFamily="18" charset="0"/>
              </a:rPr>
              <a:t>i</a:t>
            </a:r>
            <a:r>
              <a:rPr lang="vi-VN" altLang="en-US">
                <a:solidFill>
                  <a:srgbClr val="000099"/>
                </a:solidFill>
                <a:latin typeface="Times New Roman" panose="02020603050405020304" pitchFamily="18" charset="0"/>
                <a:cs typeface="Times New Roman" panose="02020603050405020304" pitchFamily="18" charset="0"/>
              </a:rPr>
              <a:t> đã bàn bạc thật kĩ với nhau Bác Hồ và Đại Tướng Võ Nguyên Giáp đã đưa ra sơ đồ tiếng công vào căn cứ điểm Điện Biên Phủ còn có tên gọi bí mật là Trần Đình một sơ đồ chiến lược thật vững chắc, thầy sẽ cho các em quan sát sơ đồ chiến lược này</a:t>
            </a:r>
            <a:endParaRPr lang="en-US" altLang="en-US">
              <a:solidFill>
                <a:srgbClr val="000099"/>
              </a:solidFill>
              <a:latin typeface="Times New Roman" panose="02020603050405020304" pitchFamily="18" charset="0"/>
              <a:cs typeface="Times New Roman" panose="02020603050405020304" pitchFamily="18" charset="0"/>
            </a:endParaRPr>
          </a:p>
        </p:txBody>
      </p:sp>
      <p:graphicFrame>
        <p:nvGraphicFramePr>
          <p:cNvPr id="16387" name="Object 6"/>
          <p:cNvGraphicFramePr>
            <a:graphicFrameLocks noGrp="1" noChangeAspect="1"/>
          </p:cNvGraphicFramePr>
          <p:nvPr>
            <p:ph/>
          </p:nvPr>
        </p:nvGraphicFramePr>
        <p:xfrm>
          <a:off x="228600" y="3733800"/>
          <a:ext cx="8915400" cy="3124200"/>
        </p:xfrm>
        <a:graphic>
          <a:graphicData uri="http://schemas.openxmlformats.org/presentationml/2006/ole">
            <mc:AlternateContent xmlns:mc="http://schemas.openxmlformats.org/markup-compatibility/2006">
              <mc:Choice xmlns:v="urn:schemas-microsoft-com:vml" Requires="v">
                <p:oleObj spid="_x0000_s16390" name="Bitmap Image" r:id="rId3" imgW="4676190" imgH="4057143" progId="Paint.Picture">
                  <p:embed/>
                </p:oleObj>
              </mc:Choice>
              <mc:Fallback>
                <p:oleObj name="Bitmap Image" r:id="rId3" imgW="4676190" imgH="4057143"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8915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Luoc do chien dich Dien Bien Phu 1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p:cNvSpPr txBox="1">
            <a:spLocks noChangeArrowheads="1"/>
          </p:cNvSpPr>
          <p:nvPr/>
        </p:nvSpPr>
        <p:spPr bwMode="auto">
          <a:xfrm>
            <a:off x="0" y="1524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800">
                <a:solidFill>
                  <a:srgbClr val="000099"/>
                </a:solidFill>
                <a:latin typeface="Times New Roman" panose="02020603050405020304" pitchFamily="18" charset="0"/>
                <a:cs typeface="Times New Roman" panose="02020603050405020304" pitchFamily="18" charset="0"/>
              </a:rPr>
              <a:t>Sơ đồ các đợt và hướng tiếng công của quân ta vào căn cứ              Điện Biên Phủ </a:t>
            </a:r>
            <a:endParaRPr lang="en-US" altLang="en-US" sz="280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533400"/>
            <a:ext cx="891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  Sa</a:t>
            </a:r>
            <a:r>
              <a:rPr lang="en-US" altLang="en-US">
                <a:solidFill>
                  <a:srgbClr val="000099"/>
                </a:solidFill>
                <a:latin typeface="Times New Roman" panose="02020603050405020304" pitchFamily="18" charset="0"/>
                <a:cs typeface="Times New Roman" panose="02020603050405020304" pitchFamily="18" charset="0"/>
              </a:rPr>
              <a:t>u</a:t>
            </a:r>
            <a:r>
              <a:rPr lang="vi-VN" altLang="en-US">
                <a:solidFill>
                  <a:srgbClr val="000099"/>
                </a:solidFill>
                <a:latin typeface="Times New Roman" panose="02020603050405020304" pitchFamily="18" charset="0"/>
                <a:cs typeface="Times New Roman" panose="02020603050405020304" pitchFamily="18" charset="0"/>
              </a:rPr>
              <a:t> khi quan sát sơ đồ chiến lược các em hãy cho thầy biết quân ta đã tổ chức tiến công bao nhiêu đợt ?</a:t>
            </a:r>
            <a:endParaRPr lang="en-US" altLang="en-US">
              <a:solidFill>
                <a:srgbClr val="000099"/>
              </a:solidFill>
              <a:latin typeface="Times New Roman" panose="02020603050405020304" pitchFamily="18" charset="0"/>
              <a:cs typeface="Times New Roman" panose="02020603050405020304" pitchFamily="18" charset="0"/>
            </a:endParaRPr>
          </a:p>
        </p:txBody>
      </p:sp>
      <p:graphicFrame>
        <p:nvGraphicFramePr>
          <p:cNvPr id="18435" name="Object 5"/>
          <p:cNvGraphicFramePr>
            <a:graphicFrameLocks noGrp="1" noChangeAspect="1"/>
          </p:cNvGraphicFramePr>
          <p:nvPr>
            <p:ph/>
          </p:nvPr>
        </p:nvGraphicFramePr>
        <p:xfrm>
          <a:off x="152400" y="4191000"/>
          <a:ext cx="8991600" cy="2667000"/>
        </p:xfrm>
        <a:graphic>
          <a:graphicData uri="http://schemas.openxmlformats.org/presentationml/2006/ole">
            <mc:AlternateContent xmlns:mc="http://schemas.openxmlformats.org/markup-compatibility/2006">
              <mc:Choice xmlns:v="urn:schemas-microsoft-com:vml" Requires="v">
                <p:oleObj spid="_x0000_s18439" name="Bitmap Image" r:id="rId3" imgW="4676190" imgH="4057143" progId="Paint.Picture">
                  <p:embed/>
                </p:oleObj>
              </mc:Choice>
              <mc:Fallback>
                <p:oleObj name="Bitmap Image" r:id="rId3" imgW="4676190" imgH="4057143"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91000"/>
                        <a:ext cx="8991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6" name="AutoShape 8"/>
          <p:cNvSpPr>
            <a:spLocks noChangeArrowheads="1"/>
          </p:cNvSpPr>
          <p:nvPr/>
        </p:nvSpPr>
        <p:spPr bwMode="auto">
          <a:xfrm>
            <a:off x="762000" y="2362200"/>
            <a:ext cx="7391400" cy="1447800"/>
          </a:xfrm>
          <a:prstGeom prst="wedgeRoundRectCallout">
            <a:avLst>
              <a:gd name="adj1" fmla="val -57472"/>
              <a:gd name="adj2" fmla="val 115130"/>
              <a:gd name="adj3" fmla="val 1666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a:solidFill>
                  <a:srgbClr val="FF0000"/>
                </a:solidFill>
              </a:rPr>
              <a:t>Quân ta đã tổ chức tấng công tổng cộng là 3 đợt</a:t>
            </a:r>
            <a:endParaRPr lang="en-US" altLang="en-US">
              <a:solidFill>
                <a:srgbClr val="FF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3496"/>
                                        </p:tgtEl>
                                        <p:attrNameLst>
                                          <p:attrName>style.visibility</p:attrName>
                                        </p:attrNameLst>
                                      </p:cBhvr>
                                      <p:to>
                                        <p:strVal val="visible"/>
                                      </p:to>
                                    </p:set>
                                    <p:anim calcmode="lin" valueType="num">
                                      <p:cBhvr>
                                        <p:cTn id="7" dur="2000" fill="hold"/>
                                        <p:tgtEl>
                                          <p:spTgt spid="63496"/>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3496"/>
                                        </p:tgtEl>
                                        <p:attrNameLst>
                                          <p:attrName>ppt_y</p:attrName>
                                        </p:attrNameLst>
                                      </p:cBhvr>
                                      <p:tavLst>
                                        <p:tav tm="0">
                                          <p:val>
                                            <p:strVal val="#ppt_y"/>
                                          </p:val>
                                        </p:tav>
                                        <p:tav tm="100000">
                                          <p:val>
                                            <p:strVal val="#ppt_y"/>
                                          </p:val>
                                        </p:tav>
                                      </p:tavLst>
                                    </p:anim>
                                    <p:anim calcmode="lin" valueType="num">
                                      <p:cBhvr>
                                        <p:cTn id="9" dur="2000" fill="hold"/>
                                        <p:tgtEl>
                                          <p:spTgt spid="63496"/>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349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3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04800" y="2286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Các em hãy nêu tóm tắ</a:t>
            </a:r>
            <a:r>
              <a:rPr lang="en-US" altLang="en-US">
                <a:solidFill>
                  <a:srgbClr val="000099"/>
                </a:solidFill>
                <a:latin typeface="Times New Roman" panose="02020603050405020304" pitchFamily="18" charset="0"/>
                <a:cs typeface="Times New Roman" panose="02020603050405020304" pitchFamily="18" charset="0"/>
              </a:rPr>
              <a:t>t</a:t>
            </a:r>
            <a:r>
              <a:rPr lang="vi-VN" altLang="en-US">
                <a:solidFill>
                  <a:srgbClr val="000099"/>
                </a:solidFill>
                <a:latin typeface="Times New Roman" panose="02020603050405020304" pitchFamily="18" charset="0"/>
                <a:cs typeface="Times New Roman" panose="02020603050405020304" pitchFamily="18" charset="0"/>
              </a:rPr>
              <a:t> kiến thức về cuộc chiến Điện Biên Phủ đã</a:t>
            </a:r>
            <a:r>
              <a:rPr lang="en-US" altLang="en-US">
                <a:solidFill>
                  <a:srgbClr val="000099"/>
                </a:solidFill>
                <a:latin typeface="Times New Roman" panose="02020603050405020304" pitchFamily="18" charset="0"/>
                <a:cs typeface="Times New Roman" panose="02020603050405020304" pitchFamily="18" charset="0"/>
              </a:rPr>
              <a:t> được</a:t>
            </a:r>
            <a:r>
              <a:rPr lang="vi-VN" altLang="en-US">
                <a:solidFill>
                  <a:srgbClr val="000099"/>
                </a:solidFill>
                <a:latin typeface="Times New Roman" panose="02020603050405020304" pitchFamily="18" charset="0"/>
                <a:cs typeface="Times New Roman" panose="02020603050405020304" pitchFamily="18" charset="0"/>
              </a:rPr>
              <a:t> giới thiệu?</a:t>
            </a:r>
            <a:endParaRPr lang="en-US" altLang="en-US">
              <a:solidFill>
                <a:srgbClr val="000099"/>
              </a:solidFill>
              <a:latin typeface="Times New Roman" panose="02020603050405020304" pitchFamily="18" charset="0"/>
              <a:cs typeface="Times New Roman" panose="02020603050405020304" pitchFamily="18" charset="0"/>
            </a:endParaRPr>
          </a:p>
        </p:txBody>
      </p:sp>
      <p:sp>
        <p:nvSpPr>
          <p:cNvPr id="46085" name="Text Box 5"/>
          <p:cNvSpPr txBox="1">
            <a:spLocks noChangeArrowheads="1"/>
          </p:cNvSpPr>
          <p:nvPr/>
        </p:nvSpPr>
        <p:spPr bwMode="auto">
          <a:xfrm>
            <a:off x="228600" y="1676400"/>
            <a:ext cx="8686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 Tên gọi bí mật của Điện Biên Phủ khi chuyển khai chiến dịch là Trần Đình,</a:t>
            </a:r>
            <a:r>
              <a:rPr lang="en-US" altLang="en-US" sz="3600">
                <a:solidFill>
                  <a:srgbClr val="FF0000"/>
                </a:solidFill>
                <a:latin typeface="Times New Roman" panose="02020603050405020304" pitchFamily="18" charset="0"/>
                <a:cs typeface="Times New Roman" panose="02020603050405020304" pitchFamily="18" charset="0"/>
              </a:rPr>
              <a:t> </a:t>
            </a:r>
            <a:r>
              <a:rPr lang="vi-VN" altLang="en-US" sz="3600">
                <a:solidFill>
                  <a:srgbClr val="FF0000"/>
                </a:solidFill>
                <a:latin typeface="Times New Roman" panose="02020603050405020304" pitchFamily="18" charset="0"/>
                <a:cs typeface="Times New Roman" panose="02020603050405020304" pitchFamily="18" charset="0"/>
              </a:rPr>
              <a:t>cuộc chiến diễn ra vào năm 1954 chia làm 3 đợt tấng công kéo dài 56 ngày đêm do Đại Tướng Võ Nguyên Giáp chỉ huy, chiến thắng Điện Biên Phủ đã gây tiếng vang trên thế giới !</a:t>
            </a:r>
            <a:endParaRPr lang="en-US" altLang="en-US" sz="3600">
              <a:solidFill>
                <a:srgbClr val="FF0000"/>
              </a:solidFill>
              <a:latin typeface="Times New Roman" panose="02020603050405020304" pitchFamily="18" charset="0"/>
              <a:cs typeface="Times New Roman" panose="02020603050405020304" pitchFamily="18" charset="0"/>
            </a:endParaRPr>
          </a:p>
        </p:txBody>
      </p:sp>
      <p:graphicFrame>
        <p:nvGraphicFramePr>
          <p:cNvPr id="19460" name="Object 8"/>
          <p:cNvGraphicFramePr>
            <a:graphicFrameLocks noGrp="1" noChangeAspect="1"/>
          </p:cNvGraphicFramePr>
          <p:nvPr>
            <p:ph/>
          </p:nvPr>
        </p:nvGraphicFramePr>
        <p:xfrm>
          <a:off x="2057400" y="5486400"/>
          <a:ext cx="7086600" cy="1371600"/>
        </p:xfrm>
        <a:graphic>
          <a:graphicData uri="http://schemas.openxmlformats.org/presentationml/2006/ole">
            <mc:AlternateContent xmlns:mc="http://schemas.openxmlformats.org/markup-compatibility/2006">
              <mc:Choice xmlns:v="urn:schemas-microsoft-com:vml" Requires="v">
                <p:oleObj spid="_x0000_s19463" name="Bitmap Image" r:id="rId3" imgW="4676190" imgH="4057143" progId="Paint.Picture">
                  <p:embed/>
                </p:oleObj>
              </mc:Choice>
              <mc:Fallback>
                <p:oleObj name="Bitmap Image" r:id="rId3" imgW="4676190" imgH="4057143"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486400"/>
                        <a:ext cx="7086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6085"/>
                                        </p:tgtEl>
                                        <p:attrNameLst>
                                          <p:attrName>style.visibility</p:attrName>
                                        </p:attrNameLst>
                                      </p:cBhvr>
                                      <p:to>
                                        <p:strVal val="visible"/>
                                      </p:to>
                                    </p:set>
                                    <p:animEffect transition="in" filter="fade">
                                      <p:cBhvr>
                                        <p:cTn id="7" dur="500"/>
                                        <p:tgtEl>
                                          <p:spTgt spid="46085"/>
                                        </p:tgtEl>
                                      </p:cBhvr>
                                    </p:animEffect>
                                    <p:anim calcmode="lin" valueType="num">
                                      <p:cBhvr>
                                        <p:cTn id="8" dur="500" fill="hold"/>
                                        <p:tgtEl>
                                          <p:spTgt spid="46085"/>
                                        </p:tgtEl>
                                        <p:attrNameLst>
                                          <p:attrName>ppt_w</p:attrName>
                                        </p:attrNameLst>
                                      </p:cBhvr>
                                      <p:tavLst>
                                        <p:tav tm="0" fmla="#ppt_w*sin(2.5*pi*$)">
                                          <p:val>
                                            <p:fltVal val="0"/>
                                          </p:val>
                                        </p:tav>
                                        <p:tav tm="100000">
                                          <p:val>
                                            <p:fltVal val="1"/>
                                          </p:val>
                                        </p:tav>
                                      </p:tavLst>
                                    </p:anim>
                                    <p:anim calcmode="lin" valueType="num">
                                      <p:cBhvr>
                                        <p:cTn id="9" dur="500" fill="hold"/>
                                        <p:tgtEl>
                                          <p:spTgt spid="460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dien bi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381000" y="6400800"/>
            <a:ext cx="830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000" b="1">
                <a:solidFill>
                  <a:srgbClr val="000099"/>
                </a:solidFill>
                <a:latin typeface="Times New Roman" panose="02020603050405020304" pitchFamily="18" charset="0"/>
                <a:cs typeface="Times New Roman" panose="02020603050405020304" pitchFamily="18" charset="0"/>
              </a:rPr>
              <a:t>Các quân dân đang vận chuyển lương thực và đạn dược cho cuộc chiến</a:t>
            </a:r>
            <a:endParaRPr lang="en-US" altLang="en-US" sz="2000" b="1">
              <a:solidFill>
                <a:srgbClr val="000099"/>
              </a:solidFill>
              <a:latin typeface="Times New Roman" panose="02020603050405020304" pitchFamily="18" charset="0"/>
              <a:cs typeface="Times New Roman" panose="02020603050405020304" pitchFamily="18" charset="0"/>
            </a:endParaRPr>
          </a:p>
        </p:txBody>
      </p:sp>
      <p:sp>
        <p:nvSpPr>
          <p:cNvPr id="20484" name="Text Box 6"/>
          <p:cNvSpPr txBox="1">
            <a:spLocks noChangeArrowheads="1"/>
          </p:cNvSpPr>
          <p:nvPr/>
        </p:nvSpPr>
        <p:spPr bwMode="auto">
          <a:xfrm>
            <a:off x="1066800" y="1524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solidFill>
                  <a:srgbClr val="FF0000"/>
                </a:solidFill>
                <a:latin typeface="Times New Roman" panose="02020603050405020304" pitchFamily="18" charset="0"/>
                <a:cs typeface="Times New Roman" panose="02020603050405020304" pitchFamily="18" charset="0"/>
              </a:rPr>
              <a:t>Một số hình ảnh của cuộc chiến Điện Biên Phủ</a:t>
            </a:r>
            <a:endParaRPr lang="en-US"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mag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1371600" y="6262688"/>
            <a:ext cx="6477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Các hệ thống đường hầm và chiến hào</a:t>
            </a:r>
            <a:endParaRPr lang="en-US" altLang="en-US">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371600" y="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000099"/>
                </a:solidFill>
                <a:latin typeface="Times New Roman" panose="02020603050405020304" pitchFamily="18" charset="0"/>
                <a:cs typeface="Times New Roman" panose="02020603050405020304" pitchFamily="18" charset="0"/>
              </a:rPr>
              <a:t>Hình ảnh về cuộc chiến lịch sử</a:t>
            </a:r>
            <a:endParaRPr lang="en-US" altLang="en-US" sz="3600">
              <a:solidFill>
                <a:srgbClr val="000099"/>
              </a:solidFill>
              <a:latin typeface="Times New Roman" panose="02020603050405020304" pitchFamily="18" charset="0"/>
              <a:cs typeface="Times New Roman" panose="02020603050405020304" pitchFamily="18" charset="0"/>
            </a:endParaRPr>
          </a:p>
        </p:txBody>
      </p:sp>
      <p:pic>
        <p:nvPicPr>
          <p:cNvPr id="15365" name="Picture 5" descr="3_mjh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7"/>
          <p:cNvSpPr txBox="1">
            <a:spLocks noChangeArrowheads="1"/>
          </p:cNvSpPr>
          <p:nvPr/>
        </p:nvSpPr>
        <p:spPr bwMode="auto">
          <a:xfrm>
            <a:off x="2362200" y="6324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solidFill>
                  <a:srgbClr val="FF0000"/>
                </a:solidFill>
                <a:latin typeface="Times New Roman" panose="02020603050405020304" pitchFamily="18" charset="0"/>
                <a:cs typeface="Times New Roman" panose="02020603050405020304" pitchFamily="18" charset="0"/>
              </a:rPr>
              <a:t>Hình ảnh các chiến sĩ đang kéo pháo</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amond(in)">
                                      <p:cBhvr>
                                        <p:cTn id="7" dur="5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8229600" cy="1143000"/>
          </a:xfrm>
        </p:spPr>
        <p:txBody>
          <a:bodyPr/>
          <a:lstStyle/>
          <a:p>
            <a:pPr eaLnBrk="1" hangingPunct="1"/>
            <a:r>
              <a:rPr lang="vi-VN" altLang="en-US" smtClean="0">
                <a:solidFill>
                  <a:srgbClr val="0000CC"/>
                </a:solidFill>
                <a:latin typeface="Times New Roman" panose="02020603050405020304" pitchFamily="18" charset="0"/>
                <a:cs typeface="Times New Roman" panose="02020603050405020304" pitchFamily="18" charset="0"/>
              </a:rPr>
              <a:t>Ôn bài hát: Lí dĩa bánh bò</a:t>
            </a:r>
            <a:endParaRPr lang="en-US" altLang="en-US" smtClean="0">
              <a:solidFill>
                <a:srgbClr val="0000CC"/>
              </a:solidFill>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457200" y="1066800"/>
            <a:ext cx="7620000" cy="5494338"/>
            <a:chOff x="1227" y="859"/>
            <a:chExt cx="4464" cy="3284"/>
          </a:xfrm>
        </p:grpSpPr>
        <p:pic>
          <p:nvPicPr>
            <p:cNvPr id="5125" name="Picture 14" descr="Ban nhac Li dia banh bo"/>
            <p:cNvPicPr>
              <a:picLocks noChangeAspect="1" noChangeArrowheads="1"/>
            </p:cNvPicPr>
            <p:nvPr/>
          </p:nvPicPr>
          <p:blipFill>
            <a:blip r:embed="rId3">
              <a:extLst>
                <a:ext uri="{28A0092B-C50C-407E-A947-70E740481C1C}">
                  <a14:useLocalDpi xmlns:a14="http://schemas.microsoft.com/office/drawing/2010/main" val="0"/>
                </a:ext>
              </a:extLst>
            </a:blip>
            <a:srcRect t="2261"/>
            <a:stretch>
              <a:fillRect/>
            </a:stretch>
          </p:blipFill>
          <p:spPr bwMode="auto">
            <a:xfrm>
              <a:off x="1227" y="859"/>
              <a:ext cx="4464" cy="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16"/>
            <p:cNvSpPr>
              <a:spLocks noChangeShapeType="1"/>
            </p:cNvSpPr>
            <p:nvPr/>
          </p:nvSpPr>
          <p:spPr bwMode="auto">
            <a:xfrm>
              <a:off x="2736" y="3786"/>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vi-VN"/>
            </a:p>
          </p:txBody>
        </p:sp>
        <p:sp>
          <p:nvSpPr>
            <p:cNvPr id="5127" name="Line 17"/>
            <p:cNvSpPr>
              <a:spLocks noChangeShapeType="1"/>
            </p:cNvSpPr>
            <p:nvPr/>
          </p:nvSpPr>
          <p:spPr bwMode="auto">
            <a:xfrm>
              <a:off x="2832" y="3738"/>
              <a:ext cx="8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endParaRPr lang="vi-VN"/>
            </a:p>
          </p:txBody>
        </p:sp>
      </p:grpSp>
      <p:pic>
        <p:nvPicPr>
          <p:cNvPr id="6155" name="LIDIABAN.MID">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33400" y="113607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15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54715" fill="hold"/>
                                        <p:tgtEl>
                                          <p:spTgt spid="6155"/>
                                        </p:tgtEl>
                                      </p:cBhvr>
                                    </p:cmd>
                                  </p:childTnLst>
                                </p:cTn>
                              </p:par>
                            </p:childTnLst>
                          </p:cTn>
                        </p:par>
                      </p:childTnLst>
                    </p:cTn>
                  </p:par>
                </p:childTnLst>
              </p:cTn>
              <p:nextCondLst>
                <p:cond evt="onClick" delay="0">
                  <p:tgtEl>
                    <p:spTgt spid="615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15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228600"/>
            <a:ext cx="8839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000099"/>
                </a:solidFill>
                <a:latin typeface="Times New Roman" panose="02020603050405020304" pitchFamily="18" charset="0"/>
                <a:cs typeface="Times New Roman" panose="02020603050405020304" pitchFamily="18" charset="0"/>
              </a:rPr>
              <a:t>    Khi nói đến sự hy sinh trong công việc kéo pháo gian khổ các em nhớ đ</a:t>
            </a:r>
            <a:r>
              <a:rPr lang="en-US" altLang="en-US" sz="3600">
                <a:solidFill>
                  <a:srgbClr val="000099"/>
                </a:solidFill>
                <a:latin typeface="Times New Roman" panose="02020603050405020304" pitchFamily="18" charset="0"/>
                <a:cs typeface="Times New Roman" panose="02020603050405020304" pitchFamily="18" charset="0"/>
              </a:rPr>
              <a:t>ế</a:t>
            </a:r>
            <a:r>
              <a:rPr lang="vi-VN" altLang="en-US" sz="3600">
                <a:solidFill>
                  <a:srgbClr val="000099"/>
                </a:solidFill>
                <a:latin typeface="Times New Roman" panose="02020603050405020304" pitchFamily="18" charset="0"/>
                <a:cs typeface="Times New Roman" panose="02020603050405020304" pitchFamily="18" charset="0"/>
              </a:rPr>
              <a:t>n anh hùng nào và anh đã hy sinh như thế nào cho tổ Quốc ?</a:t>
            </a:r>
            <a:endParaRPr lang="en-US" altLang="en-US" sz="3600">
              <a:solidFill>
                <a:srgbClr val="000099"/>
              </a:solidFill>
              <a:latin typeface="Times New Roman" panose="02020603050405020304" pitchFamily="18" charset="0"/>
              <a:cs typeface="Times New Roman" panose="02020603050405020304" pitchFamily="18" charset="0"/>
            </a:endParaRPr>
          </a:p>
        </p:txBody>
      </p:sp>
      <p:pic>
        <p:nvPicPr>
          <p:cNvPr id="38917" name="Picture 5" descr="180px-Tovinh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548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5562600" y="2362200"/>
            <a:ext cx="3581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a:solidFill>
                  <a:srgbClr val="FF0000"/>
                </a:solidFill>
                <a:latin typeface="Times New Roman" panose="02020603050405020304" pitchFamily="18" charset="0"/>
                <a:cs typeface="Times New Roman" panose="02020603050405020304" pitchFamily="18" charset="0"/>
              </a:rPr>
              <a:t>  Anh hùng Tô Vĩnh Diện</a:t>
            </a:r>
          </a:p>
          <a:p>
            <a:pPr algn="ctr" eaLnBrk="1" hangingPunct="1">
              <a:spcBef>
                <a:spcPct val="50000"/>
              </a:spcBef>
              <a:buFontTx/>
              <a:buNone/>
            </a:pPr>
            <a:r>
              <a:rPr lang="vi-VN" altLang="en-US" sz="2400" b="1">
                <a:latin typeface="Times New Roman" panose="02020603050405020304" pitchFamily="18" charset="0"/>
                <a:cs typeface="Times New Roman" panose="02020603050405020304" pitchFamily="18" charset="0"/>
              </a:rPr>
              <a:t>( 1924 – 1954 )</a:t>
            </a:r>
          </a:p>
          <a:p>
            <a:pPr eaLnBrk="1" hangingPunct="1">
              <a:spcBef>
                <a:spcPct val="50000"/>
              </a:spcBef>
              <a:buFontTx/>
              <a:buNone/>
            </a:pPr>
            <a:r>
              <a:rPr lang="vi-VN" altLang="en-US" sz="2400">
                <a:solidFill>
                  <a:srgbClr val="FF0000"/>
                </a:solidFill>
                <a:latin typeface="Times New Roman" panose="02020603050405020304" pitchFamily="18" charset="0"/>
                <a:cs typeface="Times New Roman" panose="02020603050405020304" pitchFamily="18" charset="0"/>
              </a:rPr>
              <a:t> </a:t>
            </a:r>
            <a:r>
              <a:rPr lang="vi-VN" altLang="en-US" sz="2400">
                <a:solidFill>
                  <a:srgbClr val="000099"/>
                </a:solidFill>
                <a:latin typeface="Times New Roman" panose="02020603050405020304" pitchFamily="18" charset="0"/>
                <a:cs typeface="Times New Roman" panose="02020603050405020304" pitchFamily="18" charset="0"/>
              </a:rPr>
              <a:t>Anh đã hy sinh lấy thân mình chèn pháo</a:t>
            </a:r>
            <a:endParaRPr lang="en-US" altLang="en-US" sz="2400">
              <a:solidFill>
                <a:srgbClr val="000099"/>
              </a:solidFill>
              <a:latin typeface="Times New Roman" panose="02020603050405020304" pitchFamily="18" charset="0"/>
              <a:cs typeface="Times New Roman" panose="02020603050405020304" pitchFamily="18" charset="0"/>
            </a:endParaRPr>
          </a:p>
        </p:txBody>
      </p:sp>
      <p:sp>
        <p:nvSpPr>
          <p:cNvPr id="23557" name="Content Placeholder 1"/>
          <p:cNvSpPr>
            <a:spLocks noGrp="1"/>
          </p:cNvSpPr>
          <p:nvPr>
            <p:ph/>
          </p:nvPr>
        </p:nvSpPr>
        <p:spPr/>
        <p:txBody>
          <a:bodyPr/>
          <a:lstStyle/>
          <a:p>
            <a:endParaRPr lang="vi-VN" altLang="vi-VN" smtClean="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heel(4)">
                                      <p:cBhvr>
                                        <p:cTn id="7" dur="1000"/>
                                        <p:tgtEl>
                                          <p:spTgt spid="38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 to="" calcmode="lin" valueType="num">
                                      <p:cBhvr>
                                        <p:cTn id="12" dur="1" fill="hold"/>
                                        <p:tgtEl>
                                          <p:spTgt spid="389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80px-Tovinh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5"/>
          <p:cNvSpPr txBox="1">
            <a:spLocks noChangeArrowheads="1"/>
          </p:cNvSpPr>
          <p:nvPr/>
        </p:nvSpPr>
        <p:spPr bwMode="auto">
          <a:xfrm>
            <a:off x="152400" y="3108325"/>
            <a:ext cx="8686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99"/>
                </a:solidFill>
                <a:latin typeface="Times New Roman" panose="02020603050405020304" pitchFamily="18" charset="0"/>
                <a:cs typeface="Times New Roman" panose="02020603050405020304" pitchFamily="18" charset="0"/>
              </a:rPr>
              <a:t>Ngày </a:t>
            </a:r>
            <a:r>
              <a:rPr lang="en-US" altLang="en-US" sz="2000" b="1">
                <a:solidFill>
                  <a:srgbClr val="000099"/>
                </a:solidFill>
                <a:latin typeface="Times New Roman" panose="02020603050405020304" pitchFamily="18" charset="0"/>
                <a:cs typeface="Times New Roman" panose="02020603050405020304" pitchFamily="18" charset="0"/>
                <a:hlinkClick r:id="rId3" tooltip="1 tháng 2"/>
              </a:rPr>
              <a:t>1 tháng 2</a:t>
            </a:r>
            <a:r>
              <a:rPr lang="en-US" altLang="en-US" sz="2000" b="1">
                <a:solidFill>
                  <a:srgbClr val="000099"/>
                </a:solidFill>
                <a:latin typeface="Times New Roman" panose="02020603050405020304" pitchFamily="18" charset="0"/>
                <a:cs typeface="Times New Roman" panose="02020603050405020304" pitchFamily="18" charset="0"/>
              </a:rPr>
              <a:t> năm 1954, đơn vị ông trên đường kéo pháo ra, đến một con dốc cao và hẹp ở gần Bản Chuối. Ông cùng một pháo thủ phụ trách điều khiển càng pháo để chỉnh hướng cho một đơn vị bộ đội kéo dây tời giữ pháo, ngoài ra còn có 2 chiến sĩ phụ trách chèn bánh pháo. Bất ngờ quân Pháp bắn pháo từ Mường Thanh lên. Đơn vị kéo giữ pháo nằm rạp xuống, đồng thời dây tời bị đứt. Lực giữ pháo yếu đi và khẩu pháo lăn qua chèn. Pháo thủ Lê Văn Chi lái càng phía ngoài bị càng pháo hất xuống vực và pháo trôi dần về phía vực sâu. Ông lập tức bỏ càng pháo phía trong, chuyển sang càng pháo phía ngoài, cố gắng đẩy hướng càng pháo đâm vào vách núi. Tuy cản được pháo lăn xuống vực, nhưng ông cũng bị bánh xe của khẩu pháo nặng hơn 2 tấn đè lên người trọng thương. Giây cuối cùng khi được đồng đội đưa ra để đi cấp cứu, ông vẫn còn hỏi </a:t>
            </a:r>
            <a:r>
              <a:rPr lang="en-US" altLang="en-US" sz="2000" b="1" i="1">
                <a:solidFill>
                  <a:srgbClr val="000099"/>
                </a:solidFill>
                <a:latin typeface="Times New Roman" panose="02020603050405020304" pitchFamily="18" charset="0"/>
                <a:cs typeface="Times New Roman" panose="02020603050405020304" pitchFamily="18" charset="0"/>
              </a:rPr>
              <a:t>"Pháo có việc gì không"</a:t>
            </a:r>
            <a:r>
              <a:rPr lang="en-US" altLang="en-US" sz="2000" b="1">
                <a:solidFill>
                  <a:srgbClr val="000099"/>
                </a:solidFill>
                <a:latin typeface="Times New Roman" panose="02020603050405020304" pitchFamily="18" charset="0"/>
                <a:cs typeface="Times New Roman" panose="02020603050405020304" pitchFamily="18" charset="0"/>
              </a:rPr>
              <a:t> trước khi chết.</a:t>
            </a:r>
          </a:p>
        </p:txBody>
      </p:sp>
      <p:sp>
        <p:nvSpPr>
          <p:cNvPr id="24580" name="Text Box 6"/>
          <p:cNvSpPr txBox="1">
            <a:spLocks noChangeArrowheads="1"/>
          </p:cNvSpPr>
          <p:nvPr/>
        </p:nvSpPr>
        <p:spPr bwMode="auto">
          <a:xfrm>
            <a:off x="3717925" y="493713"/>
            <a:ext cx="321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4581" name="Text Box 7"/>
          <p:cNvSpPr txBox="1">
            <a:spLocks noChangeArrowheads="1"/>
          </p:cNvSpPr>
          <p:nvPr/>
        </p:nvSpPr>
        <p:spPr bwMode="auto">
          <a:xfrm>
            <a:off x="3886200" y="12954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Anh hùng Tô Vĩnh Diện</a:t>
            </a:r>
            <a:endParaRPr lang="en-US" altLang="en-US">
              <a:solidFill>
                <a:srgbClr val="000099"/>
              </a:solidFill>
              <a:latin typeface="Times New Roman" panose="02020603050405020304" pitchFamily="18" charset="0"/>
              <a:cs typeface="Times New Roman" panose="02020603050405020304" pitchFamily="18" charset="0"/>
            </a:endParaRPr>
          </a:p>
        </p:txBody>
      </p:sp>
      <p:sp>
        <p:nvSpPr>
          <p:cNvPr id="24582" name="Text Box 8"/>
          <p:cNvSpPr txBox="1">
            <a:spLocks noChangeArrowheads="1"/>
          </p:cNvSpPr>
          <p:nvPr/>
        </p:nvSpPr>
        <p:spPr bwMode="auto">
          <a:xfrm>
            <a:off x="4800600" y="23622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solidFill>
                  <a:srgbClr val="000099"/>
                </a:solidFill>
              </a:rPr>
              <a:t>1924-1954</a:t>
            </a:r>
            <a:endParaRPr lang="en-US" altLang="en-US" sz="2800">
              <a:solidFill>
                <a:srgbClr val="000099"/>
              </a:solidFill>
            </a:endParaRPr>
          </a:p>
        </p:txBody>
      </p:sp>
      <p:sp>
        <p:nvSpPr>
          <p:cNvPr id="24583" name="Text Box 9"/>
          <p:cNvSpPr txBox="1">
            <a:spLocks noChangeArrowheads="1"/>
          </p:cNvSpPr>
          <p:nvPr/>
        </p:nvSpPr>
        <p:spPr bwMode="auto">
          <a:xfrm>
            <a:off x="3657600" y="228600"/>
            <a:ext cx="518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solidFill>
                  <a:srgbClr val="FF0000"/>
                </a:solidFill>
                <a:latin typeface="Times New Roman" panose="02020603050405020304" pitchFamily="18" charset="0"/>
                <a:cs typeface="Times New Roman" panose="02020603050405020304" pitchFamily="18" charset="0"/>
              </a:rPr>
              <a:t>Trích dẫn sơ lược về chiến công và sự hy sinh của anh Tô Vĩnh Diện</a:t>
            </a:r>
            <a:endParaRPr lang="en-US" altLang="en-US"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304800" y="152400"/>
            <a:ext cx="8610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000099"/>
                </a:solidFill>
                <a:latin typeface="Times New Roman" panose="02020603050405020304" pitchFamily="18" charset="0"/>
                <a:cs typeface="Times New Roman" panose="02020603050405020304" pitchFamily="18" charset="0"/>
              </a:rPr>
              <a:t>Và trong thời kì nay có rất nhiều tác phẩm thơ ca nói lên sự gian khổ hy sinh của các chiến sĩ các anh bộ đội cụ Hồ đặc biệt là bài thơ “ </a:t>
            </a:r>
            <a:r>
              <a:rPr lang="vi-VN" altLang="en-US" sz="3600">
                <a:solidFill>
                  <a:srgbClr val="FF0000"/>
                </a:solidFill>
                <a:latin typeface="Times New Roman" panose="02020603050405020304" pitchFamily="18" charset="0"/>
                <a:cs typeface="Times New Roman" panose="02020603050405020304" pitchFamily="18" charset="0"/>
              </a:rPr>
              <a:t>Hoan hô chiến sĩ Điện Biên</a:t>
            </a:r>
            <a:r>
              <a:rPr lang="vi-VN" altLang="en-US" sz="3600">
                <a:solidFill>
                  <a:srgbClr val="000099"/>
                </a:solidFill>
                <a:latin typeface="Times New Roman" panose="02020603050405020304" pitchFamily="18" charset="0"/>
                <a:cs typeface="Times New Roman" panose="02020603050405020304" pitchFamily="18" charset="0"/>
              </a:rPr>
              <a:t>”</a:t>
            </a:r>
            <a:endParaRPr lang="en-US" altLang="en-US" sz="3600">
              <a:solidFill>
                <a:srgbClr val="000099"/>
              </a:solidFill>
              <a:latin typeface="Times New Roman" panose="02020603050405020304" pitchFamily="18" charset="0"/>
              <a:cs typeface="Times New Roman" panose="02020603050405020304" pitchFamily="18" charset="0"/>
            </a:endParaRPr>
          </a:p>
        </p:txBody>
      </p:sp>
      <p:pic>
        <p:nvPicPr>
          <p:cNvPr id="25603" name="Picture 5"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899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wipe(down)">
                                      <p:cBhvr>
                                        <p:cTn id="7" dur="870">
                                          <p:stCondLst>
                                            <p:cond delay="0"/>
                                          </p:stCondLst>
                                        </p:cTn>
                                        <p:tgtEl>
                                          <p:spTgt spid="53252"/>
                                        </p:tgtEl>
                                      </p:cBhvr>
                                    </p:animEffect>
                                    <p:anim calcmode="lin" valueType="num">
                                      <p:cBhvr>
                                        <p:cTn id="8" dur="2733" tmFilter="0,0; 0.14,0.36; 0.43,0.73; 0.71,0.91; 1.0,1.0">
                                          <p:stCondLst>
                                            <p:cond delay="0"/>
                                          </p:stCondLst>
                                        </p:cTn>
                                        <p:tgtEl>
                                          <p:spTgt spid="5325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5325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5325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5325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53252"/>
                                        </p:tgtEl>
                                        <p:attrNameLst>
                                          <p:attrName>ppt_y</p:attrName>
                                        </p:attrNameLst>
                                      </p:cBhvr>
                                      <p:tavLst>
                                        <p:tav tm="0" fmla="#ppt_y-sin(pi*$)/81">
                                          <p:val>
                                            <p:fltVal val="0"/>
                                          </p:val>
                                        </p:tav>
                                        <p:tav tm="100000">
                                          <p:val>
                                            <p:fltVal val="1"/>
                                          </p:val>
                                        </p:tav>
                                      </p:tavLst>
                                    </p:anim>
                                    <p:animScale>
                                      <p:cBhvr>
                                        <p:cTn id="13" dur="39">
                                          <p:stCondLst>
                                            <p:cond delay="975"/>
                                          </p:stCondLst>
                                        </p:cTn>
                                        <p:tgtEl>
                                          <p:spTgt spid="53252"/>
                                        </p:tgtEl>
                                      </p:cBhvr>
                                      <p:to x="100000" y="60000"/>
                                    </p:animScale>
                                    <p:animScale>
                                      <p:cBhvr>
                                        <p:cTn id="14" dur="249" decel="50000">
                                          <p:stCondLst>
                                            <p:cond delay="1014"/>
                                          </p:stCondLst>
                                        </p:cTn>
                                        <p:tgtEl>
                                          <p:spTgt spid="53252"/>
                                        </p:tgtEl>
                                      </p:cBhvr>
                                      <p:to x="100000" y="100000"/>
                                    </p:animScale>
                                    <p:animScale>
                                      <p:cBhvr>
                                        <p:cTn id="15" dur="39">
                                          <p:stCondLst>
                                            <p:cond delay="1968"/>
                                          </p:stCondLst>
                                        </p:cTn>
                                        <p:tgtEl>
                                          <p:spTgt spid="53252"/>
                                        </p:tgtEl>
                                      </p:cBhvr>
                                      <p:to x="100000" y="80000"/>
                                    </p:animScale>
                                    <p:animScale>
                                      <p:cBhvr>
                                        <p:cTn id="16" dur="249" decel="50000">
                                          <p:stCondLst>
                                            <p:cond delay="2007"/>
                                          </p:stCondLst>
                                        </p:cTn>
                                        <p:tgtEl>
                                          <p:spTgt spid="53252"/>
                                        </p:tgtEl>
                                      </p:cBhvr>
                                      <p:to x="100000" y="100000"/>
                                    </p:animScale>
                                    <p:animScale>
                                      <p:cBhvr>
                                        <p:cTn id="17" dur="39">
                                          <p:stCondLst>
                                            <p:cond delay="2463"/>
                                          </p:stCondLst>
                                        </p:cTn>
                                        <p:tgtEl>
                                          <p:spTgt spid="53252"/>
                                        </p:tgtEl>
                                      </p:cBhvr>
                                      <p:to x="100000" y="90000"/>
                                    </p:animScale>
                                    <p:animScale>
                                      <p:cBhvr>
                                        <p:cTn id="18" dur="249" decel="50000">
                                          <p:stCondLst>
                                            <p:cond delay="2502"/>
                                          </p:stCondLst>
                                        </p:cTn>
                                        <p:tgtEl>
                                          <p:spTgt spid="53252"/>
                                        </p:tgtEl>
                                      </p:cBhvr>
                                      <p:to x="100000" y="100000"/>
                                    </p:animScale>
                                    <p:animScale>
                                      <p:cBhvr>
                                        <p:cTn id="19" dur="39">
                                          <p:stCondLst>
                                            <p:cond delay="2712"/>
                                          </p:stCondLst>
                                        </p:cTn>
                                        <p:tgtEl>
                                          <p:spTgt spid="53252"/>
                                        </p:tgtEl>
                                      </p:cBhvr>
                                      <p:to x="100000" y="95000"/>
                                    </p:animScale>
                                    <p:animScale>
                                      <p:cBhvr>
                                        <p:cTn id="20" dur="249" decel="50000">
                                          <p:stCondLst>
                                            <p:cond delay="2751"/>
                                          </p:stCondLst>
                                        </p:cTn>
                                        <p:tgtEl>
                                          <p:spTgt spid="532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4953000" y="0"/>
            <a:ext cx="4191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Hoan hô chiến sĩ Điện Biên</a:t>
            </a:r>
            <a:endParaRPr lang="vi-VN" altLang="en-US" sz="1600" i="1">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sz="1600" i="1">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vi-VN" altLang="en-US" sz="1600" i="1">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a:t>
            </a:r>
            <a:r>
              <a:rPr lang="vi-VN" altLang="en-US" sz="1800">
                <a:solidFill>
                  <a:srgbClr val="FF0000"/>
                </a:solidFill>
                <a:latin typeface="Times New Roman" panose="02020603050405020304" pitchFamily="18" charset="0"/>
                <a:cs typeface="Times New Roman" panose="02020603050405020304" pitchFamily="18" charset="0"/>
              </a:rPr>
              <a:t>Trích</a:t>
            </a:r>
            <a:r>
              <a:rPr lang="vi-VN" altLang="en-US" sz="180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Hoan hô chiến sĩ Điện Biên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Chiến sĩ anh hùng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Đầu nung lửa sắt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Năm mươi sáu ngày đêm khoét núi,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ngủ hầm, mưa dầm, cơm vắt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Máu trộn bùn non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Gan không núng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Chí không mòn!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Những đồng chí thân chôn làm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giá súng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Đầu bịt lỗ châu mai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Băng mình qua núi thép gai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Ào ào vũ bão,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Những đồng chí chèn lưng cứu pháo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Nát thân, nhắm mắt, còn ôm...</a:t>
            </a:r>
            <a:r>
              <a:rPr lang="en-US" altLang="en-US" sz="2000" b="1">
                <a:solidFill>
                  <a:srgbClr val="000099"/>
                </a:solidFill>
              </a:rPr>
              <a:t> </a:t>
            </a:r>
            <a:r>
              <a:rPr lang="en-US" altLang="en-US" sz="2000">
                <a:solidFill>
                  <a:srgbClr val="000099"/>
                </a:solidFill>
              </a:rPr>
              <a:t> </a:t>
            </a:r>
            <a:endParaRPr lang="vi-VN" altLang="en-US" sz="2000">
              <a:solidFill>
                <a:srgbClr val="000099"/>
              </a:solidFill>
            </a:endParaRPr>
          </a:p>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Những bàn tay xẻ núi lăn bom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Nhất định mở đường cho xe ta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lên chiến trường tiếp viện</a:t>
            </a:r>
            <a:r>
              <a:rPr lang="en-US" altLang="en-US" sz="1800" b="1">
                <a:solidFill>
                  <a:srgbClr val="000099"/>
                </a:solidFill>
              </a:rPr>
              <a:t> </a:t>
            </a:r>
            <a:r>
              <a:rPr lang="en-US" altLang="en-US" sz="1800"/>
              <a:t> </a:t>
            </a:r>
          </a:p>
        </p:txBody>
      </p:sp>
      <p:pic>
        <p:nvPicPr>
          <p:cNvPr id="26627" name="Picture 5"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bai tho hoang ho chien si dien bien.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868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4915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7218" fill="hold"/>
                                        <p:tgtEl>
                                          <p:spTgt spid="49159"/>
                                        </p:tgtEl>
                                      </p:cBhvr>
                                    </p:cmd>
                                  </p:childTnLst>
                                </p:cTn>
                              </p:par>
                            </p:childTnLst>
                          </p:cTn>
                        </p:par>
                      </p:childTnLst>
                    </p:cTn>
                  </p:par>
                </p:childTnLst>
              </p:cTn>
              <p:nextCondLst>
                <p:cond evt="onClick" delay="0">
                  <p:tgtEl>
                    <p:spTgt spid="4915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5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228600" y="2286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solidFill>
                  <a:srgbClr val="000099"/>
                </a:solidFill>
                <a:latin typeface="Times New Roman" panose="02020603050405020304" pitchFamily="18" charset="0"/>
                <a:cs typeface="Times New Roman" panose="02020603050405020304" pitchFamily="18" charset="0"/>
              </a:rPr>
              <a:t>  Em nào có thể cho cả lớp biết bài thơ “ Hoan hô chiến sĩ Điện Biên” là do nhà thơ nào sáng tác ?</a:t>
            </a:r>
            <a:endParaRPr lang="en-US" altLang="en-US" sz="2800">
              <a:solidFill>
                <a:srgbClr val="000099"/>
              </a:solidFill>
              <a:latin typeface="Times New Roman" panose="02020603050405020304" pitchFamily="18" charset="0"/>
              <a:cs typeface="Times New Roman" panose="02020603050405020304" pitchFamily="18" charset="0"/>
            </a:endParaRPr>
          </a:p>
        </p:txBody>
      </p:sp>
      <p:pic>
        <p:nvPicPr>
          <p:cNvPr id="50183" name="Picture 7" descr="To_H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19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Text Box 10"/>
          <p:cNvSpPr txBox="1">
            <a:spLocks noChangeArrowheads="1"/>
          </p:cNvSpPr>
          <p:nvPr/>
        </p:nvSpPr>
        <p:spPr bwMode="auto">
          <a:xfrm>
            <a:off x="304800" y="58674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FF0000"/>
                </a:solidFill>
              </a:rPr>
              <a:t>Nhà thơ Tố Hữu</a:t>
            </a:r>
            <a:endParaRPr lang="en-US" altLang="en-US" sz="3600">
              <a:solidFill>
                <a:srgbClr val="FF0000"/>
              </a:solidFill>
            </a:endParaRPr>
          </a:p>
        </p:txBody>
      </p:sp>
      <p:sp>
        <p:nvSpPr>
          <p:cNvPr id="50188" name="AutoShape 12"/>
          <p:cNvSpPr>
            <a:spLocks noChangeArrowheads="1"/>
          </p:cNvSpPr>
          <p:nvPr/>
        </p:nvSpPr>
        <p:spPr bwMode="auto">
          <a:xfrm>
            <a:off x="3657600" y="1905000"/>
            <a:ext cx="5486400" cy="3962400"/>
          </a:xfrm>
          <a:prstGeom prst="cloudCallout">
            <a:avLst>
              <a:gd name="adj1" fmla="val -35069"/>
              <a:gd name="adj2" fmla="val 56208"/>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a:solidFill>
                  <a:srgbClr val="000099"/>
                </a:solidFill>
                <a:latin typeface="Times New Roman" panose="02020603050405020304" pitchFamily="18" charset="0"/>
                <a:cs typeface="Times New Roman" panose="02020603050405020304" pitchFamily="18" charset="0"/>
              </a:rPr>
              <a:t>Nhà thơ </a:t>
            </a:r>
            <a:r>
              <a:rPr lang="vi-VN" altLang="en-US" sz="2400">
                <a:solidFill>
                  <a:srgbClr val="FF0000"/>
                </a:solidFill>
                <a:latin typeface="Times New Roman" panose="02020603050405020304" pitchFamily="18" charset="0"/>
                <a:cs typeface="Times New Roman" panose="02020603050405020304" pitchFamily="18" charset="0"/>
              </a:rPr>
              <a:t>Tố Hữu</a:t>
            </a:r>
            <a:r>
              <a:rPr lang="vi-VN" altLang="en-US" sz="2400">
                <a:solidFill>
                  <a:srgbClr val="000099"/>
                </a:solidFill>
                <a:latin typeface="Times New Roman" panose="02020603050405020304" pitchFamily="18" charset="0"/>
                <a:cs typeface="Times New Roman" panose="02020603050405020304" pitchFamily="18" charset="0"/>
              </a:rPr>
              <a:t> tên thật là </a:t>
            </a:r>
            <a:r>
              <a:rPr lang="vi-VN" altLang="en-US" sz="2400">
                <a:solidFill>
                  <a:srgbClr val="FF0000"/>
                </a:solidFill>
                <a:latin typeface="Times New Roman" panose="02020603050405020304" pitchFamily="18" charset="0"/>
                <a:cs typeface="Times New Roman" panose="02020603050405020304" pitchFamily="18" charset="0"/>
              </a:rPr>
              <a:t>Nguyễn Kim Thành</a:t>
            </a:r>
            <a:r>
              <a:rPr lang="vi-VN" altLang="en-US" sz="2400">
                <a:solidFill>
                  <a:srgbClr val="000099"/>
                </a:solidFill>
                <a:latin typeface="Times New Roman" panose="02020603050405020304" pitchFamily="18" charset="0"/>
                <a:cs typeface="Times New Roman" panose="02020603050405020304" pitchFamily="18" charset="0"/>
              </a:rPr>
              <a:t> sinh</a:t>
            </a:r>
            <a:r>
              <a:rPr lang="vi-VN" altLang="en-US" sz="2400" b="1">
                <a:solidFill>
                  <a:srgbClr val="000099"/>
                </a:solidFill>
                <a:latin typeface="Times New Roman" panose="02020603050405020304" pitchFamily="18" charset="0"/>
                <a:cs typeface="Times New Roman" panose="02020603050405020304" pitchFamily="18" charset="0"/>
              </a:rPr>
              <a:t> </a:t>
            </a:r>
            <a:r>
              <a:rPr lang="vi-VN" altLang="en-US" sz="2400">
                <a:solidFill>
                  <a:srgbClr val="000099"/>
                </a:solidFill>
                <a:latin typeface="Times New Roman" panose="02020603050405020304" pitchFamily="18" charset="0"/>
                <a:cs typeface="Times New Roman" panose="02020603050405020304" pitchFamily="18" charset="0"/>
              </a:rPr>
              <a:t>ngày 04/10/1920 mất ngày 09/12/2002 quê ở    Phù Lai nay là Quang Thọ</a:t>
            </a:r>
            <a:endParaRPr lang="en-US" altLang="en-US" sz="2400">
              <a:solidFill>
                <a:srgbClr val="000099"/>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wedge">
                                      <p:cBhvr>
                                        <p:cTn id="7" dur="20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188"/>
                                        </p:tgtEl>
                                        <p:attrNameLst>
                                          <p:attrName>style.visibility</p:attrName>
                                        </p:attrNameLst>
                                      </p:cBhvr>
                                      <p:to>
                                        <p:strVal val="visible"/>
                                      </p:to>
                                    </p:set>
                                    <p:anim calcmode="lin" valueType="num">
                                      <p:cBhvr additive="base">
                                        <p:cTn id="12" dur="500" fill="hold"/>
                                        <p:tgtEl>
                                          <p:spTgt spid="50188"/>
                                        </p:tgtEl>
                                        <p:attrNameLst>
                                          <p:attrName>ppt_x</p:attrName>
                                        </p:attrNameLst>
                                      </p:cBhvr>
                                      <p:tavLst>
                                        <p:tav tm="0">
                                          <p:val>
                                            <p:strVal val="#ppt_x"/>
                                          </p:val>
                                        </p:tav>
                                        <p:tav tm="100000">
                                          <p:val>
                                            <p:strVal val="#ppt_x"/>
                                          </p:val>
                                        </p:tav>
                                      </p:tavLst>
                                    </p:anim>
                                    <p:anim calcmode="lin" valueType="num">
                                      <p:cBhvr additive="base">
                                        <p:cTn id="13" dur="500" fill="hold"/>
                                        <p:tgtEl>
                                          <p:spTgt spid="5018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50186">
                                            <p:txEl>
                                              <p:pRg st="0" end="0"/>
                                            </p:txEl>
                                          </p:spTgt>
                                        </p:tgtEl>
                                        <p:attrNameLst>
                                          <p:attrName>style.visibility</p:attrName>
                                        </p:attrNameLst>
                                      </p:cBhvr>
                                      <p:to>
                                        <p:strVal val="visible"/>
                                      </p:to>
                                    </p:set>
                                    <p:animEffect transition="in" filter="diamond(in)">
                                      <p:cBhvr>
                                        <p:cTn id="18" dur="2000"/>
                                        <p:tgtEl>
                                          <p:spTgt spid="501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 y="2286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solidFill>
                  <a:srgbClr val="000099"/>
                </a:solidFill>
                <a:latin typeface="Times New Roman" panose="02020603050405020304" pitchFamily="18" charset="0"/>
                <a:cs typeface="Times New Roman" panose="02020603050405020304" pitchFamily="18" charset="0"/>
              </a:rPr>
              <a:t>  Các em hãy đọc đoạn trích của bai thơ “ Hoan hô chiến sĩ Điện Biên” và cho biết bài thơ thuộc thể loại thơ gì ?</a:t>
            </a:r>
            <a:endParaRPr lang="en-US" altLang="en-US" sz="2800">
              <a:solidFill>
                <a:srgbClr val="000099"/>
              </a:solidFill>
              <a:latin typeface="Times New Roman" panose="02020603050405020304" pitchFamily="18" charset="0"/>
              <a:cs typeface="Times New Roman" panose="02020603050405020304" pitchFamily="18" charset="0"/>
            </a:endParaRPr>
          </a:p>
        </p:txBody>
      </p:sp>
      <p:pic>
        <p:nvPicPr>
          <p:cNvPr id="52227" name="Picture 3" descr="To_H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19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4419600" y="1295400"/>
            <a:ext cx="4191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900">
                <a:solidFill>
                  <a:srgbClr val="000099"/>
                </a:solidFill>
                <a:latin typeface="Times New Roman" panose="02020603050405020304" pitchFamily="18" charset="0"/>
                <a:cs typeface="Times New Roman" panose="02020603050405020304" pitchFamily="18" charset="0"/>
              </a:rPr>
              <a:t>Bài thơ “Hoan hô chiến sĩ Điện Biên” thuộc thể thơ </a:t>
            </a:r>
            <a:r>
              <a:rPr lang="vi-VN" altLang="en-US" sz="2900" b="1" i="1" u="sng">
                <a:solidFill>
                  <a:srgbClr val="FF0000"/>
                </a:solidFill>
                <a:latin typeface="Times New Roman" panose="02020603050405020304" pitchFamily="18" charset="0"/>
                <a:cs typeface="Times New Roman" panose="02020603050405020304" pitchFamily="18" charset="0"/>
              </a:rPr>
              <a:t>tự do</a:t>
            </a:r>
            <a:r>
              <a:rPr lang="vi-VN" altLang="en-US" sz="2900">
                <a:solidFill>
                  <a:srgbClr val="000099"/>
                </a:solidFill>
                <a:latin typeface="Times New Roman" panose="02020603050405020304" pitchFamily="18" charset="0"/>
                <a:cs typeface="Times New Roman" panose="02020603050405020304" pitchFamily="18" charset="0"/>
              </a:rPr>
              <a:t>, thơ tự do là lối thơ không niệm, không luật, không hạn chế số chữ trong câu không hạn chế số câu. Thơ tự do thiên về tính âm nhạc tính hình tượng và nội dung tình cảm muốn </a:t>
            </a:r>
            <a:r>
              <a:rPr lang="en-US" altLang="en-US" sz="2900">
                <a:solidFill>
                  <a:srgbClr val="000099"/>
                </a:solidFill>
                <a:latin typeface="Times New Roman" panose="02020603050405020304" pitchFamily="18" charset="0"/>
                <a:cs typeface="Times New Roman" panose="02020603050405020304" pitchFamily="18" charset="0"/>
              </a:rPr>
              <a:t>tr</a:t>
            </a:r>
            <a:r>
              <a:rPr lang="vi-VN" altLang="en-US" sz="2900">
                <a:solidFill>
                  <a:srgbClr val="000099"/>
                </a:solidFill>
                <a:latin typeface="Times New Roman" panose="02020603050405020304" pitchFamily="18" charset="0"/>
                <a:cs typeface="Times New Roman" panose="02020603050405020304" pitchFamily="18" charset="0"/>
              </a:rPr>
              <a:t>uyền đạt hơn hình thức, thể loại của thơ.</a:t>
            </a:r>
            <a:endParaRPr lang="en-US" altLang="en-US" sz="2900">
              <a:solidFill>
                <a:srgbClr val="000099"/>
              </a:solidFill>
              <a:latin typeface="Times New Roman" panose="02020603050405020304" pitchFamily="18" charset="0"/>
              <a:cs typeface="Times New Roman" panose="02020603050405020304" pitchFamily="18" charset="0"/>
            </a:endParaRPr>
          </a:p>
        </p:txBody>
      </p:sp>
      <p:sp>
        <p:nvSpPr>
          <p:cNvPr id="52229" name="Text Box 5"/>
          <p:cNvSpPr txBox="1">
            <a:spLocks noChangeArrowheads="1"/>
          </p:cNvSpPr>
          <p:nvPr/>
        </p:nvSpPr>
        <p:spPr bwMode="auto">
          <a:xfrm>
            <a:off x="304800" y="58674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FF0000"/>
                </a:solidFill>
              </a:rPr>
              <a:t>Nhà thơ Tố Hữu</a:t>
            </a:r>
            <a:endParaRPr lang="en-US" alt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edge">
                                      <p:cBhvr>
                                        <p:cTn id="7" dur="2000"/>
                                        <p:tgtEl>
                                          <p:spTgt spid="52227"/>
                                        </p:tgtEl>
                                      </p:cBhvr>
                                    </p:animEffect>
                                  </p:childTnLst>
                                </p:cTn>
                              </p:par>
                              <p:par>
                                <p:cTn id="8" presetID="8" presetClass="entr" presetSubtype="16" fill="hold" nodeType="withEffect">
                                  <p:stCondLst>
                                    <p:cond delay="0"/>
                                  </p:stCondLst>
                                  <p:childTnLst>
                                    <p:set>
                                      <p:cBhvr>
                                        <p:cTn id="9" dur="1" fill="hold">
                                          <p:stCondLst>
                                            <p:cond delay="0"/>
                                          </p:stCondLst>
                                        </p:cTn>
                                        <p:tgtEl>
                                          <p:spTgt spid="52229">
                                            <p:txEl>
                                              <p:pRg st="0" end="0"/>
                                            </p:txEl>
                                          </p:spTgt>
                                        </p:tgtEl>
                                        <p:attrNameLst>
                                          <p:attrName>style.visibility</p:attrName>
                                        </p:attrNameLst>
                                      </p:cBhvr>
                                      <p:to>
                                        <p:strVal val="visible"/>
                                      </p:to>
                                    </p:set>
                                    <p:animEffect transition="in" filter="diamond(in)">
                                      <p:cBhvr>
                                        <p:cTn id="10" dur="2000"/>
                                        <p:tgtEl>
                                          <p:spTgt spid="5222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2228"/>
                                        </p:tgtEl>
                                        <p:attrNameLst>
                                          <p:attrName>style.visibility</p:attrName>
                                        </p:attrNameLst>
                                      </p:cBhvr>
                                      <p:to>
                                        <p:strVal val="visible"/>
                                      </p:to>
                                    </p:set>
                                    <p:animEffect transition="in" filter="wipe(down)">
                                      <p:cBhvr>
                                        <p:cTn id="15"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4953000" y="0"/>
            <a:ext cx="4191000"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cs typeface="Times New Roman" panose="02020603050405020304" pitchFamily="18" charset="0"/>
              </a:rPr>
              <a:t>Hoan hô chiến sĩ Điện Biên</a:t>
            </a:r>
            <a:endParaRPr lang="vi-VN" altLang="en-US" sz="1600" i="1">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sz="1600" i="1">
                <a:latin typeface="Times New Roman" panose="02020603050405020304" pitchFamily="18" charset="0"/>
                <a:cs typeface="Times New Roman" panose="02020603050405020304" pitchFamily="18" charset="0"/>
              </a:rPr>
              <a:t>                                       </a:t>
            </a:r>
            <a:r>
              <a:rPr lang="vi-VN" altLang="en-US" sz="1600" i="1" u="sng">
                <a:solidFill>
                  <a:srgbClr val="000099"/>
                </a:solidFill>
                <a:latin typeface="Times New Roman" panose="02020603050405020304" pitchFamily="18" charset="0"/>
                <a:cs typeface="Times New Roman" panose="02020603050405020304" pitchFamily="18" charset="0"/>
              </a:rPr>
              <a:t>Nhà thơ: Tố Hữu</a:t>
            </a:r>
            <a:endParaRPr lang="en-US" altLang="en-US" sz="1600" i="1" u="sng">
              <a:solidFill>
                <a:srgbClr val="000099"/>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1600" i="1">
                <a:solidFill>
                  <a:srgbClr val="000099"/>
                </a:solidFill>
                <a:latin typeface="Times New Roman" panose="02020603050405020304" pitchFamily="18" charset="0"/>
                <a:cs typeface="Times New Roman" panose="02020603050405020304" pitchFamily="18" charset="0"/>
              </a:rPr>
              <a:t>                       </a:t>
            </a:r>
            <a:r>
              <a:rPr lang="en-US" altLang="en-US" sz="1600" i="1" u="sng">
                <a:solidFill>
                  <a:srgbClr val="000099"/>
                </a:solidFill>
                <a:latin typeface="Times New Roman" panose="02020603050405020304" pitchFamily="18" charset="0"/>
                <a:cs typeface="Times New Roman" panose="02020603050405020304" pitchFamily="18" charset="0"/>
              </a:rPr>
              <a:t>Thể thơ: </a:t>
            </a:r>
            <a:r>
              <a:rPr lang="vi-VN" altLang="en-US" sz="1600" i="1" u="sng">
                <a:solidFill>
                  <a:srgbClr val="000099"/>
                </a:solidFill>
                <a:latin typeface="Times New Roman" panose="02020603050405020304" pitchFamily="18" charset="0"/>
                <a:cs typeface="Times New Roman" panose="02020603050405020304" pitchFamily="18" charset="0"/>
              </a:rPr>
              <a:t>Tự do</a:t>
            </a:r>
          </a:p>
          <a:p>
            <a:pPr eaLnBrk="1" hangingPunct="1">
              <a:spcBef>
                <a:spcPct val="0"/>
              </a:spcBef>
              <a:buFontTx/>
              <a:buNone/>
            </a:pPr>
            <a:r>
              <a:rPr lang="vi-VN" altLang="en-US" sz="1600" i="1">
                <a:latin typeface="Times New Roman" panose="02020603050405020304" pitchFamily="18" charset="0"/>
                <a:cs typeface="Times New Roman" panose="02020603050405020304" pitchFamily="18" charset="0"/>
              </a:rPr>
              <a:t>                      </a:t>
            </a:r>
            <a:r>
              <a:rPr lang="vi-VN" altLang="en-US" sz="1800">
                <a:latin typeface="Times New Roman" panose="02020603050405020304" pitchFamily="18" charset="0"/>
                <a:cs typeface="Times New Roman" panose="02020603050405020304" pitchFamily="18" charset="0"/>
              </a:rPr>
              <a:t>(</a:t>
            </a:r>
            <a:r>
              <a:rPr lang="vi-VN" altLang="en-US" sz="1800">
                <a:solidFill>
                  <a:srgbClr val="FF0000"/>
                </a:solidFill>
                <a:latin typeface="Times New Roman" panose="02020603050405020304" pitchFamily="18" charset="0"/>
                <a:cs typeface="Times New Roman" panose="02020603050405020304" pitchFamily="18" charset="0"/>
              </a:rPr>
              <a:t>Trích</a:t>
            </a:r>
            <a:r>
              <a:rPr lang="vi-VN" altLang="en-US" sz="180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Hoan hô chiến sĩ Điện Biên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Chiến sĩ anh hùng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Đầu nung lửa sắt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Năm mươi sáu ngày đêm khoét núi,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ngủ hầm, mưa dầm, cơm vắt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Máu trộn bùn non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Gan không núng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Chí không mòn!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Những đồng chí thân chôn làm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giá súng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Đầu bịt lỗ châu mai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Băng mình qua núi thép gai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Ào ào vũ bão,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Những đồng chí chèn lưng cứu pháo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Nát thân, nhắm mắt, còn ôm...</a:t>
            </a:r>
            <a:r>
              <a:rPr lang="en-US" altLang="en-US" sz="2000" b="1">
                <a:solidFill>
                  <a:srgbClr val="000099"/>
                </a:solidFill>
              </a:rPr>
              <a:t> </a:t>
            </a:r>
            <a:r>
              <a:rPr lang="en-US" altLang="en-US" sz="2000">
                <a:solidFill>
                  <a:srgbClr val="000099"/>
                </a:solidFill>
              </a:rPr>
              <a:t> </a:t>
            </a:r>
            <a:endParaRPr lang="vi-VN" altLang="en-US" sz="2000">
              <a:solidFill>
                <a:srgbClr val="000099"/>
              </a:solidFill>
            </a:endParaRPr>
          </a:p>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Những bàn tay xẻ núi lăn bom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Nhất định mở đường cho xe ta </a:t>
            </a:r>
            <a:br>
              <a:rPr lang="en-US" altLang="en-US" sz="2000" b="1">
                <a:solidFill>
                  <a:srgbClr val="000099"/>
                </a:solidFill>
                <a:latin typeface="Times New Roman" panose="02020603050405020304" pitchFamily="18" charset="0"/>
                <a:cs typeface="Times New Roman" panose="02020603050405020304" pitchFamily="18" charset="0"/>
              </a:rPr>
            </a:br>
            <a:r>
              <a:rPr lang="en-US" altLang="en-US" sz="2000" b="1">
                <a:solidFill>
                  <a:srgbClr val="000099"/>
                </a:solidFill>
                <a:latin typeface="Times New Roman" panose="02020603050405020304" pitchFamily="18" charset="0"/>
                <a:cs typeface="Times New Roman" panose="02020603050405020304" pitchFamily="18" charset="0"/>
              </a:rPr>
              <a:t>lên chiến trường tiếp viện</a:t>
            </a:r>
            <a:r>
              <a:rPr lang="en-US" altLang="en-US" sz="1800" b="1">
                <a:solidFill>
                  <a:srgbClr val="000099"/>
                </a:solidFill>
              </a:rPr>
              <a:t> </a:t>
            </a:r>
            <a:r>
              <a:rPr lang="en-US" altLang="en-US" sz="1800"/>
              <a:t> </a:t>
            </a:r>
          </a:p>
        </p:txBody>
      </p:sp>
      <p:pic>
        <p:nvPicPr>
          <p:cNvPr id="17415" name="bai tho hoang ho chien si dien bien.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174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7218" fill="hold"/>
                                        <p:tgtEl>
                                          <p:spTgt spid="17415"/>
                                        </p:tgtEl>
                                      </p:cBhvr>
                                    </p:cmd>
                                  </p:childTnLst>
                                </p:cTn>
                              </p:par>
                            </p:childTnLst>
                          </p:cTn>
                        </p:par>
                      </p:childTnLst>
                    </p:cTn>
                  </p:par>
                </p:childTnLst>
              </p:cTn>
              <p:nextCondLst>
                <p:cond evt="onClick" delay="0">
                  <p:tgtEl>
                    <p:spTgt spid="174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1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3_mjh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7"/>
          <p:cNvSpPr txBox="1">
            <a:spLocks noChangeArrowheads="1"/>
          </p:cNvSpPr>
          <p:nvPr/>
        </p:nvSpPr>
        <p:spPr bwMode="auto">
          <a:xfrm>
            <a:off x="4495800" y="1524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solidFill>
                  <a:srgbClr val="FF0000"/>
                </a:solidFill>
                <a:latin typeface="Times New Roman" panose="02020603050405020304" pitchFamily="18" charset="0"/>
                <a:cs typeface="Times New Roman" panose="02020603050405020304" pitchFamily="18" charset="0"/>
              </a:rPr>
              <a:t>2. Bài hát: Hò kéo pháo</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30724" name="Text Box 8"/>
          <p:cNvSpPr txBox="1">
            <a:spLocks noChangeArrowheads="1"/>
          </p:cNvSpPr>
          <p:nvPr/>
        </p:nvSpPr>
        <p:spPr bwMode="auto">
          <a:xfrm>
            <a:off x="4648200" y="838200"/>
            <a:ext cx="4495800"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300">
                <a:solidFill>
                  <a:srgbClr val="000099"/>
                </a:solidFill>
                <a:latin typeface="Times New Roman" panose="02020603050405020304" pitchFamily="18" charset="0"/>
                <a:cs typeface="Times New Roman" panose="02020603050405020304" pitchFamily="18" charset="0"/>
              </a:rPr>
              <a:t>Bài hát ra đời trong lúc nhạc sĩ Hoàng Vân đang trực tiếp tham gia cuộc kháng chiến chống thực dân pháp 1954 trận chiến Điện Biên Phủ </a:t>
            </a:r>
          </a:p>
          <a:p>
            <a:pPr eaLnBrk="1" hangingPunct="1">
              <a:spcBef>
                <a:spcPct val="50000"/>
              </a:spcBef>
              <a:buFontTx/>
              <a:buNone/>
            </a:pPr>
            <a:r>
              <a:rPr lang="vi-VN" altLang="en-US" sz="2300">
                <a:solidFill>
                  <a:srgbClr val="000099"/>
                </a:solidFill>
                <a:latin typeface="Times New Roman" panose="02020603050405020304" pitchFamily="18" charset="0"/>
                <a:cs typeface="Times New Roman" panose="02020603050405020304" pitchFamily="18" charset="0"/>
              </a:rPr>
              <a:t> Từ sự hy sinh của các chiến sĩ đã ngã xuống và lòng quyết tâm của các đồng đội đang chiến đấu đã thôi thúc và tạo cảm hứng cho nhạc sĩ Hoang Vân sáng tác ca khúc ‘‘ Hò kéo pháo’’ với giai điệu bài hát</a:t>
            </a:r>
          </a:p>
          <a:p>
            <a:pPr eaLnBrk="1" hangingPunct="1">
              <a:spcBef>
                <a:spcPct val="50000"/>
              </a:spcBef>
              <a:buFontTx/>
              <a:buNone/>
            </a:pPr>
            <a:r>
              <a:rPr lang="vi-VN" altLang="en-US" sz="2300" i="1">
                <a:solidFill>
                  <a:srgbClr val="FF0000"/>
                </a:solidFill>
                <a:latin typeface="Times New Roman" panose="02020603050405020304" pitchFamily="18" charset="0"/>
                <a:cs typeface="Times New Roman" panose="02020603050405020304" pitchFamily="18" charset="0"/>
              </a:rPr>
              <a:t>‘‘ Hò dô ta nào ! Kéo pháo ta vượt qua đèo</a:t>
            </a:r>
          </a:p>
          <a:p>
            <a:pPr eaLnBrk="1" hangingPunct="1">
              <a:spcBef>
                <a:spcPct val="50000"/>
              </a:spcBef>
              <a:buFontTx/>
              <a:buNone/>
            </a:pPr>
            <a:r>
              <a:rPr lang="vi-VN" altLang="en-US" sz="2300" i="1">
                <a:solidFill>
                  <a:srgbClr val="FF0000"/>
                </a:solidFill>
                <a:latin typeface="Times New Roman" panose="02020603050405020304" pitchFamily="18" charset="0"/>
                <a:cs typeface="Times New Roman" panose="02020603050405020304" pitchFamily="18" charset="0"/>
              </a:rPr>
              <a:t>Hò dô ta nào ! Kéo pháo ta vược qua núi ....”</a:t>
            </a:r>
            <a:endParaRPr lang="en-US" altLang="en-US" sz="2300" i="1">
              <a:solidFill>
                <a:srgbClr val="FF0000"/>
              </a:solidFill>
              <a:latin typeface="Times New Roman" panose="02020603050405020304" pitchFamily="18" charset="0"/>
              <a:cs typeface="Times New Roman" panose="02020603050405020304" pitchFamily="18" charset="0"/>
            </a:endParaRPr>
          </a:p>
        </p:txBody>
      </p:sp>
      <p:pic>
        <p:nvPicPr>
          <p:cNvPr id="18448" name="Hò Kéo Pháo - Various Artists _ Bài hát, lyrics.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44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20544" fill="hold"/>
                                        <p:tgtEl>
                                          <p:spTgt spid="18448"/>
                                        </p:tgtEl>
                                      </p:cBhvr>
                                    </p:cmd>
                                  </p:childTnLst>
                                </p:cTn>
                              </p:par>
                            </p:childTnLst>
                          </p:cTn>
                        </p:par>
                      </p:childTnLst>
                    </p:cTn>
                  </p:par>
                </p:childTnLst>
              </p:cTn>
              <p:nextCondLst>
                <p:cond evt="onClick" delay="0">
                  <p:tgtEl>
                    <p:spTgt spid="1844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44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609600" y="73025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000099"/>
                </a:solidFill>
                <a:latin typeface="Times New Roman" panose="02020603050405020304" pitchFamily="18" charset="0"/>
                <a:cs typeface="Times New Roman" panose="02020603050405020304" pitchFamily="18" charset="0"/>
              </a:rPr>
              <a:t>Các em hãy cho biết bài hát ra đời khi nào?</a:t>
            </a:r>
            <a:endParaRPr lang="en-US" altLang="en-US" sz="3600">
              <a:solidFill>
                <a:srgbClr val="000099"/>
              </a:solidFill>
              <a:latin typeface="Times New Roman" panose="02020603050405020304" pitchFamily="18" charset="0"/>
              <a:cs typeface="Times New Roman" panose="02020603050405020304" pitchFamily="18" charset="0"/>
            </a:endParaRPr>
          </a:p>
        </p:txBody>
      </p:sp>
      <p:sp>
        <p:nvSpPr>
          <p:cNvPr id="66565" name="Text Box 5"/>
          <p:cNvSpPr txBox="1">
            <a:spLocks noChangeArrowheads="1"/>
          </p:cNvSpPr>
          <p:nvPr/>
        </p:nvSpPr>
        <p:spPr bwMode="auto">
          <a:xfrm>
            <a:off x="304800" y="2209800"/>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dirty="0">
                <a:solidFill>
                  <a:srgbClr val="FF0000"/>
                </a:solidFill>
                <a:latin typeface="Times New Roman" panose="02020603050405020304" pitchFamily="18" charset="0"/>
                <a:cs typeface="Times New Roman" panose="02020603050405020304" pitchFamily="18" charset="0"/>
              </a:rPr>
              <a:t>   Bài hát ra đời trong khi nhạc sĩ Hoàng Vân đang trực tiếp tham gia cuộc kháng chiến chống thực dân </a:t>
            </a:r>
            <a:r>
              <a:rPr lang="vi-VN" altLang="en-US" dirty="0" smtClean="0">
                <a:solidFill>
                  <a:srgbClr val="FF0000"/>
                </a:solidFill>
                <a:latin typeface="Times New Roman" panose="02020603050405020304" pitchFamily="18" charset="0"/>
                <a:cs typeface="Times New Roman" panose="02020603050405020304" pitchFamily="18" charset="0"/>
              </a:rPr>
              <a:t>Pháp </a:t>
            </a:r>
            <a:r>
              <a:rPr lang="vi-VN" altLang="en-US" dirty="0">
                <a:solidFill>
                  <a:srgbClr val="FF0000"/>
                </a:solidFill>
                <a:latin typeface="Times New Roman" panose="02020603050405020304" pitchFamily="18" charset="0"/>
                <a:cs typeface="Times New Roman" panose="02020603050405020304" pitchFamily="18" charset="0"/>
              </a:rPr>
              <a:t>1954 trận chiến Điện Biên Phủ.</a:t>
            </a:r>
            <a:endParaRPr lang="en-US" alt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31748" name="Object 6"/>
          <p:cNvGraphicFramePr>
            <a:graphicFrameLocks noGrp="1" noChangeAspect="1"/>
          </p:cNvGraphicFramePr>
          <p:nvPr>
            <p:ph/>
          </p:nvPr>
        </p:nvGraphicFramePr>
        <p:xfrm>
          <a:off x="0" y="4495800"/>
          <a:ext cx="9144000" cy="2362200"/>
        </p:xfrm>
        <a:graphic>
          <a:graphicData uri="http://schemas.openxmlformats.org/presentationml/2006/ole">
            <mc:AlternateContent xmlns:mc="http://schemas.openxmlformats.org/markup-compatibility/2006">
              <mc:Choice xmlns:v="urn:schemas-microsoft-com:vml" Requires="v">
                <p:oleObj spid="_x0000_s31751" name="Bitmap Image" r:id="rId3" imgW="4676190" imgH="4057143" progId="Paint.Picture">
                  <p:embed/>
                </p:oleObj>
              </mc:Choice>
              <mc:Fallback>
                <p:oleObj name="Bitmap Image" r:id="rId3" imgW="4676190" imgH="4057143"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5800"/>
                        <a:ext cx="9144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wedge">
                                      <p:cBhvr>
                                        <p:cTn id="7" dur="2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6096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000099"/>
                </a:solidFill>
                <a:latin typeface="Times New Roman" panose="02020603050405020304" pitchFamily="18" charset="0"/>
                <a:cs typeface="Times New Roman" panose="02020603050405020304" pitchFamily="18" charset="0"/>
              </a:rPr>
              <a:t> Sao khi nghe bài hát </a:t>
            </a:r>
            <a:r>
              <a:rPr lang="vi-VN" altLang="en-US" sz="3600">
                <a:solidFill>
                  <a:srgbClr val="FF0000"/>
                </a:solidFill>
                <a:latin typeface="Times New Roman" panose="02020603050405020304" pitchFamily="18" charset="0"/>
                <a:cs typeface="Times New Roman" panose="02020603050405020304" pitchFamily="18" charset="0"/>
              </a:rPr>
              <a:t>“Hò kéo pháo”</a:t>
            </a:r>
            <a:r>
              <a:rPr lang="vi-VN" altLang="en-US" sz="3600">
                <a:solidFill>
                  <a:srgbClr val="000099"/>
                </a:solidFill>
                <a:latin typeface="Times New Roman" panose="02020603050405020304" pitchFamily="18" charset="0"/>
                <a:cs typeface="Times New Roman" panose="02020603050405020304" pitchFamily="18" charset="0"/>
              </a:rPr>
              <a:t> các em hãy cho biết ý nghĩa bài hát nói lên đều gi ?</a:t>
            </a:r>
            <a:endParaRPr lang="en-US" altLang="en-US" sz="3600">
              <a:solidFill>
                <a:srgbClr val="000099"/>
              </a:solidFill>
              <a:latin typeface="Times New Roman" panose="02020603050405020304" pitchFamily="18" charset="0"/>
              <a:cs typeface="Times New Roman" panose="02020603050405020304" pitchFamily="18" charset="0"/>
            </a:endParaRPr>
          </a:p>
        </p:txBody>
      </p:sp>
      <p:sp>
        <p:nvSpPr>
          <p:cNvPr id="68611" name="Text Box 3"/>
          <p:cNvSpPr txBox="1">
            <a:spLocks noChangeArrowheads="1"/>
          </p:cNvSpPr>
          <p:nvPr/>
        </p:nvSpPr>
        <p:spPr bwMode="auto">
          <a:xfrm>
            <a:off x="304800" y="2209800"/>
            <a:ext cx="8534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dirty="0">
                <a:solidFill>
                  <a:srgbClr val="FF0000"/>
                </a:solidFill>
                <a:latin typeface="Times New Roman" panose="02020603050405020304" pitchFamily="18" charset="0"/>
                <a:cs typeface="Times New Roman" panose="02020603050405020304" pitchFamily="18" charset="0"/>
              </a:rPr>
              <a:t>   Bài hát nói lên sự quyết tâm và ý chí kiên cường không khuất phục trước khó khăn và trước kẻ </a:t>
            </a:r>
            <a:r>
              <a:rPr lang="vi-VN" altLang="en-US" dirty="0" smtClean="0">
                <a:solidFill>
                  <a:srgbClr val="FF0000"/>
                </a:solidFill>
                <a:latin typeface="Times New Roman" panose="02020603050405020304" pitchFamily="18" charset="0"/>
                <a:cs typeface="Times New Roman" panose="02020603050405020304" pitchFamily="18" charset="0"/>
              </a:rPr>
              <a:t>thù, là </a:t>
            </a:r>
            <a:r>
              <a:rPr lang="vi-VN" altLang="en-US" dirty="0">
                <a:solidFill>
                  <a:srgbClr val="FF0000"/>
                </a:solidFill>
                <a:latin typeface="Times New Roman" panose="02020603050405020304" pitchFamily="18" charset="0"/>
                <a:cs typeface="Times New Roman" panose="02020603050405020304" pitchFamily="18" charset="0"/>
              </a:rPr>
              <a:t>động </a:t>
            </a:r>
            <a:r>
              <a:rPr lang="vi-VN" altLang="en-US" dirty="0" smtClean="0">
                <a:solidFill>
                  <a:srgbClr val="FF0000"/>
                </a:solidFill>
                <a:latin typeface="Times New Roman" panose="02020603050405020304" pitchFamily="18" charset="0"/>
                <a:cs typeface="Times New Roman" panose="02020603050405020304" pitchFamily="18" charset="0"/>
              </a:rPr>
              <a:t>lực </a:t>
            </a:r>
            <a:r>
              <a:rPr lang="vi-VN" altLang="en-US" dirty="0">
                <a:solidFill>
                  <a:srgbClr val="FF0000"/>
                </a:solidFill>
                <a:latin typeface="Times New Roman" panose="02020603050405020304" pitchFamily="18" charset="0"/>
                <a:cs typeface="Times New Roman" panose="02020603050405020304" pitchFamily="18" charset="0"/>
              </a:rPr>
              <a:t>thôi thúc các chiến sĩ mạnh </a:t>
            </a:r>
            <a:r>
              <a:rPr lang="vi-VN" altLang="en-US" dirty="0" smtClean="0">
                <a:solidFill>
                  <a:srgbClr val="FF0000"/>
                </a:solidFill>
                <a:latin typeface="Times New Roman" panose="02020603050405020304" pitchFamily="18" charset="0"/>
                <a:cs typeface="Times New Roman" panose="02020603050405020304" pitchFamily="18" charset="0"/>
              </a:rPr>
              <a:t>mẽ </a:t>
            </a:r>
            <a:r>
              <a:rPr lang="vi-VN" altLang="en-US" dirty="0">
                <a:solidFill>
                  <a:srgbClr val="FF0000"/>
                </a:solidFill>
                <a:latin typeface="Times New Roman" panose="02020603050405020304" pitchFamily="18" charset="0"/>
                <a:cs typeface="Times New Roman" panose="02020603050405020304" pitchFamily="18" charset="0"/>
              </a:rPr>
              <a:t>vượt qua </a:t>
            </a:r>
            <a:r>
              <a:rPr lang="vi-VN" altLang="en-US" dirty="0" smtClean="0">
                <a:solidFill>
                  <a:srgbClr val="FF0000"/>
                </a:solidFill>
                <a:latin typeface="Times New Roman" panose="02020603050405020304" pitchFamily="18" charset="0"/>
                <a:cs typeface="Times New Roman" panose="02020603050405020304" pitchFamily="18" charset="0"/>
              </a:rPr>
              <a:t>gian </a:t>
            </a:r>
            <a:r>
              <a:rPr lang="vi-VN" altLang="en-US" dirty="0">
                <a:solidFill>
                  <a:srgbClr val="FF0000"/>
                </a:solidFill>
                <a:latin typeface="Times New Roman" panose="02020603050405020304" pitchFamily="18" charset="0"/>
                <a:cs typeface="Times New Roman" panose="02020603050405020304" pitchFamily="18" charset="0"/>
              </a:rPr>
              <a:t>khổ giành lại độc lập cho đất nước. </a:t>
            </a:r>
            <a:endParaRPr lang="en-US" alt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32772" name="Object 4"/>
          <p:cNvGraphicFramePr>
            <a:graphicFrameLocks noGrp="1" noChangeAspect="1"/>
          </p:cNvGraphicFramePr>
          <p:nvPr>
            <p:ph/>
          </p:nvPr>
        </p:nvGraphicFramePr>
        <p:xfrm>
          <a:off x="0" y="4495800"/>
          <a:ext cx="9144000" cy="2362200"/>
        </p:xfrm>
        <a:graphic>
          <a:graphicData uri="http://schemas.openxmlformats.org/presentationml/2006/ole">
            <mc:AlternateContent xmlns:mc="http://schemas.openxmlformats.org/markup-compatibility/2006">
              <mc:Choice xmlns:v="urn:schemas-microsoft-com:vml" Requires="v">
                <p:oleObj spid="_x0000_s32775" name="Bitmap Image" r:id="rId3" imgW="4676190" imgH="4057143" progId="Paint.Picture">
                  <p:embed/>
                </p:oleObj>
              </mc:Choice>
              <mc:Fallback>
                <p:oleObj name="Bitmap Image" r:id="rId3" imgW="4676190" imgH="405714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95800"/>
                        <a:ext cx="9144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edge">
                                      <p:cBhvr>
                                        <p:cTn id="7" dur="2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36650" y="31750"/>
            <a:ext cx="6477000" cy="914400"/>
          </a:xfrm>
        </p:spPr>
        <p:txBody>
          <a:bodyPr/>
          <a:lstStyle/>
          <a:p>
            <a:pPr eaLnBrk="1" hangingPunct="1"/>
            <a:r>
              <a:rPr lang="vi-VN" altLang="en-US" sz="3600" smtClean="0">
                <a:solidFill>
                  <a:srgbClr val="000099"/>
                </a:solidFill>
                <a:latin typeface="Times New Roman" panose="02020603050405020304" pitchFamily="18" charset="0"/>
                <a:cs typeface="Times New Roman" panose="02020603050405020304" pitchFamily="18" charset="0"/>
              </a:rPr>
              <a:t>Ôn tập đọc nhạc: TĐN số 2</a:t>
            </a:r>
            <a:endParaRPr lang="en-US" altLang="en-US" sz="3600" smtClean="0">
              <a:solidFill>
                <a:srgbClr val="000099"/>
              </a:solidFill>
              <a:latin typeface="Times New Roman" panose="02020603050405020304" pitchFamily="18" charset="0"/>
              <a:cs typeface="Times New Roman" panose="02020603050405020304" pitchFamily="18" charset="0"/>
            </a:endParaRPr>
          </a:p>
        </p:txBody>
      </p:sp>
      <p:pic>
        <p:nvPicPr>
          <p:cNvPr id="290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65363"/>
            <a:ext cx="8382000"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2247900" y="622300"/>
            <a:ext cx="4648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Trở về Su-Ri-En-Tô</a:t>
            </a:r>
          </a:p>
          <a:p>
            <a:pPr eaLnBrk="1" hangingPunct="1">
              <a:spcBef>
                <a:spcPct val="50000"/>
              </a:spcBef>
              <a:buFontTx/>
              <a:buNone/>
            </a:pPr>
            <a:r>
              <a:rPr lang="vi-VN" altLang="en-US" sz="1800">
                <a:latin typeface="Times New Roman" panose="02020603050405020304" pitchFamily="18" charset="0"/>
                <a:cs typeface="Times New Roman" panose="02020603050405020304" pitchFamily="18" charset="0"/>
              </a:rPr>
              <a:t>                                      </a:t>
            </a:r>
            <a:r>
              <a:rPr lang="vi-VN" altLang="en-US" sz="1800">
                <a:solidFill>
                  <a:srgbClr val="FF0000"/>
                </a:solidFill>
                <a:latin typeface="Times New Roman" panose="02020603050405020304" pitchFamily="18" charset="0"/>
                <a:cs typeface="Times New Roman" panose="02020603050405020304" pitchFamily="18" charset="0"/>
              </a:rPr>
              <a:t>Nhạc: I-ta-li-a</a:t>
            </a:r>
            <a:endParaRPr lang="en-US" altLang="en-US" sz="1800">
              <a:solidFill>
                <a:srgbClr val="FF0000"/>
              </a:solidFill>
              <a:latin typeface="Times New Roman" panose="02020603050405020304" pitchFamily="18" charset="0"/>
              <a:cs typeface="Times New Roman" panose="02020603050405020304" pitchFamily="18" charset="0"/>
            </a:endParaRPr>
          </a:p>
        </p:txBody>
      </p:sp>
      <p:sp>
        <p:nvSpPr>
          <p:cNvPr id="6149" name="Text Box 6"/>
          <p:cNvSpPr txBox="1">
            <a:spLocks noChangeArrowheads="1"/>
          </p:cNvSpPr>
          <p:nvPr/>
        </p:nvSpPr>
        <p:spPr bwMode="auto">
          <a:xfrm>
            <a:off x="1136650" y="16779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a:solidFill>
                  <a:srgbClr val="FF5050"/>
                </a:solidFill>
                <a:latin typeface="Times New Roman" panose="02020603050405020304" pitchFamily="18" charset="0"/>
                <a:cs typeface="Times New Roman" panose="02020603050405020304" pitchFamily="18" charset="0"/>
              </a:rPr>
              <a:t>Tha thiết khoan thai</a:t>
            </a:r>
            <a:endParaRPr lang="en-US" altLang="en-US" sz="1800">
              <a:solidFill>
                <a:srgbClr val="FF5050"/>
              </a:solidFill>
              <a:latin typeface="Times New Roman" panose="02020603050405020304" pitchFamily="18" charset="0"/>
              <a:cs typeface="Times New Roman" panose="02020603050405020304" pitchFamily="18" charset="0"/>
            </a:endParaRPr>
          </a:p>
        </p:txBody>
      </p:sp>
      <p:sp>
        <p:nvSpPr>
          <p:cNvPr id="6150" name="Oval 7" descr="Picture2"/>
          <p:cNvSpPr>
            <a:spLocks noChangeArrowheads="1"/>
          </p:cNvSpPr>
          <p:nvPr/>
        </p:nvSpPr>
        <p:spPr bwMode="auto">
          <a:xfrm>
            <a:off x="7596188" y="0"/>
            <a:ext cx="1547812" cy="1223963"/>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8202" name="SURIENTO.MID">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572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p:cTn id="7" dur="500" fill="hold"/>
                                        <p:tgtEl>
                                          <p:spTgt spid="290820"/>
                                        </p:tgtEl>
                                        <p:attrNameLst>
                                          <p:attrName>ppt_w</p:attrName>
                                        </p:attrNameLst>
                                      </p:cBhvr>
                                      <p:tavLst>
                                        <p:tav tm="0">
                                          <p:val>
                                            <p:fltVal val="0"/>
                                          </p:val>
                                        </p:tav>
                                        <p:tav tm="100000">
                                          <p:val>
                                            <p:strVal val="#ppt_w"/>
                                          </p:val>
                                        </p:tav>
                                      </p:tavLst>
                                    </p:anim>
                                    <p:anim calcmode="lin" valueType="num">
                                      <p:cBhvr>
                                        <p:cTn id="8" dur="500" fill="hold"/>
                                        <p:tgtEl>
                                          <p:spTgt spid="290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20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54366" fill="hold"/>
                                        <p:tgtEl>
                                          <p:spTgt spid="8202"/>
                                        </p:tgtEl>
                                      </p:cBhvr>
                                    </p:cmd>
                                  </p:childTnLst>
                                </p:cTn>
                              </p:par>
                            </p:childTnLst>
                          </p:cTn>
                        </p:par>
                      </p:childTnLst>
                    </p:cTn>
                  </p:par>
                </p:childTnLst>
              </p:cTn>
              <p:nextCondLst>
                <p:cond evt="onClick" delay="0">
                  <p:tgtEl>
                    <p:spTgt spid="8202"/>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820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2"/>
          <p:cNvSpPr>
            <a:spLocks noChangeArrowheads="1" noChangeShapeType="1" noTextEdit="1"/>
          </p:cNvSpPr>
          <p:nvPr/>
        </p:nvSpPr>
        <p:spPr bwMode="auto">
          <a:xfrm>
            <a:off x="1828800" y="0"/>
            <a:ext cx="4795838" cy="1676400"/>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Củng cố</a:t>
            </a:r>
          </a:p>
        </p:txBody>
      </p:sp>
      <p:sp>
        <p:nvSpPr>
          <p:cNvPr id="33795" name="Oval 5" descr="Picture2"/>
          <p:cNvSpPr>
            <a:spLocks noChangeArrowheads="1"/>
          </p:cNvSpPr>
          <p:nvPr/>
        </p:nvSpPr>
        <p:spPr bwMode="auto">
          <a:xfrm>
            <a:off x="7596188" y="0"/>
            <a:ext cx="1547812" cy="1223963"/>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9638" name="Text Box 6"/>
          <p:cNvSpPr txBox="1">
            <a:spLocks noChangeArrowheads="1"/>
          </p:cNvSpPr>
          <p:nvPr/>
        </p:nvSpPr>
        <p:spPr bwMode="auto">
          <a:xfrm>
            <a:off x="369094" y="2161598"/>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dirty="0">
                <a:solidFill>
                  <a:srgbClr val="000099"/>
                </a:solidFill>
                <a:latin typeface="Times New Roman" panose="02020603050405020304" pitchFamily="18" charset="0"/>
                <a:cs typeface="Times New Roman" panose="02020603050405020304" pitchFamily="18" charset="0"/>
              </a:rPr>
              <a:t>1.</a:t>
            </a:r>
            <a:r>
              <a:rPr lang="vi-VN" altLang="en-US" sz="3600" dirty="0" smtClean="0">
                <a:solidFill>
                  <a:srgbClr val="000099"/>
                </a:solidFill>
                <a:latin typeface="Times New Roman" panose="02020603050405020304" pitchFamily="18" charset="0"/>
                <a:cs typeface="Times New Roman" panose="02020603050405020304" pitchFamily="18" charset="0"/>
              </a:rPr>
              <a:t>Hát </a:t>
            </a:r>
            <a:r>
              <a:rPr lang="vi-VN" altLang="en-US" sz="3600" dirty="0">
                <a:solidFill>
                  <a:srgbClr val="000099"/>
                </a:solidFill>
                <a:latin typeface="Times New Roman" panose="02020603050405020304" pitchFamily="18" charset="0"/>
                <a:cs typeface="Times New Roman" panose="02020603050405020304" pitchFamily="18" charset="0"/>
              </a:rPr>
              <a:t>lại bài hát “Lí dĩa bánh bò ”</a:t>
            </a:r>
            <a:endParaRPr lang="en-US" altLang="en-US" sz="3600" dirty="0">
              <a:solidFill>
                <a:srgbClr val="000099"/>
              </a:solidFill>
              <a:latin typeface="Times New Roman" panose="02020603050405020304" pitchFamily="18" charset="0"/>
              <a:cs typeface="Times New Roman" panose="02020603050405020304" pitchFamily="18" charset="0"/>
            </a:endParaRPr>
          </a:p>
        </p:txBody>
      </p:sp>
      <p:sp>
        <p:nvSpPr>
          <p:cNvPr id="69640" name="Text Box 8"/>
          <p:cNvSpPr txBox="1">
            <a:spLocks noChangeArrowheads="1"/>
          </p:cNvSpPr>
          <p:nvPr/>
        </p:nvSpPr>
        <p:spPr bwMode="auto">
          <a:xfrm>
            <a:off x="381000" y="320040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3600" dirty="0">
                <a:solidFill>
                  <a:srgbClr val="000099"/>
                </a:solidFill>
                <a:latin typeface="Times New Roman" panose="02020603050405020304" pitchFamily="18" charset="0"/>
                <a:cs typeface="Times New Roman" panose="02020603050405020304" pitchFamily="18" charset="0"/>
              </a:rPr>
              <a:t>2. </a:t>
            </a:r>
            <a:r>
              <a:rPr lang="vi-VN" altLang="en-US" sz="3600" dirty="0">
                <a:solidFill>
                  <a:srgbClr val="000099"/>
                </a:solidFill>
                <a:latin typeface="Times New Roman" panose="02020603050405020304" pitchFamily="18" charset="0"/>
                <a:cs typeface="Times New Roman" panose="02020603050405020304" pitchFamily="18" charset="0"/>
              </a:rPr>
              <a:t>Đọc </a:t>
            </a:r>
            <a:r>
              <a:rPr lang="vi-VN" altLang="en-US" sz="3600" dirty="0">
                <a:solidFill>
                  <a:srgbClr val="000099"/>
                </a:solidFill>
                <a:latin typeface="Times New Roman" panose="02020603050405020304" pitchFamily="18" charset="0"/>
                <a:cs typeface="Times New Roman" panose="02020603050405020304" pitchFamily="18" charset="0"/>
              </a:rPr>
              <a:t>lại bài TĐN số 2</a:t>
            </a:r>
            <a:endParaRPr lang="en-US" altLang="en-US" sz="3600" dirty="0">
              <a:solidFill>
                <a:srgbClr val="000099"/>
              </a:solidFill>
              <a:latin typeface="Times New Roman" panose="02020603050405020304" pitchFamily="18" charset="0"/>
              <a:cs typeface="Times New Roman" panose="02020603050405020304" pitchFamily="18" charset="0"/>
            </a:endParaRPr>
          </a:p>
        </p:txBody>
      </p:sp>
      <p:graphicFrame>
        <p:nvGraphicFramePr>
          <p:cNvPr id="33798" name="Object 10"/>
          <p:cNvGraphicFramePr>
            <a:graphicFrameLocks noGrp="1" noChangeAspect="1"/>
          </p:cNvGraphicFramePr>
          <p:nvPr>
            <p:ph/>
          </p:nvPr>
        </p:nvGraphicFramePr>
        <p:xfrm>
          <a:off x="228600" y="4572000"/>
          <a:ext cx="8915400" cy="2286000"/>
        </p:xfrm>
        <a:graphic>
          <a:graphicData uri="http://schemas.openxmlformats.org/presentationml/2006/ole">
            <mc:AlternateContent xmlns:mc="http://schemas.openxmlformats.org/markup-compatibility/2006">
              <mc:Choice xmlns:v="urn:schemas-microsoft-com:vml" Requires="v">
                <p:oleObj spid="_x0000_s33803" name="Bitmap Image" r:id="rId6" imgW="4676190" imgH="4057143" progId="Paint.Picture">
                  <p:embed/>
                </p:oleObj>
              </mc:Choice>
              <mc:Fallback>
                <p:oleObj name="Bitmap Image" r:id="rId6" imgW="4676190" imgH="4057143" progId="Paint.Picture">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572000"/>
                        <a:ext cx="891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9646" name="LIDIABAN.MID">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153400"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SURIENTO.MID">
            <a:hlinkClick r:id="" action="ppaction://media"/>
          </p:cNvPr>
          <p:cNvPicPr>
            <a:picLocks noRot="1" noChangeAspect="1" noChangeArrowheads="1"/>
          </p:cNvPicPr>
          <p:nvPr>
            <a:audioFile r:link="rId3"/>
          </p:nvPr>
        </p:nvPicPr>
        <p:blipFill>
          <a:blip r:embed="rId8">
            <a:extLst>
              <a:ext uri="{28A0092B-C50C-407E-A947-70E740481C1C}">
                <a14:useLocalDpi xmlns:a14="http://schemas.microsoft.com/office/drawing/2010/main" val="0"/>
              </a:ext>
            </a:extLst>
          </a:blip>
          <a:srcRect/>
          <a:stretch>
            <a:fillRect/>
          </a:stretch>
        </p:blipFill>
        <p:spPr bwMode="auto">
          <a:xfrm>
            <a:off x="66294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edge">
                                      <p:cBhvr>
                                        <p:cTn id="7" dur="10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9638"/>
                                        </p:tgtEl>
                                        <p:attrNameLst>
                                          <p:attrName>style.visibility</p:attrName>
                                        </p:attrNameLst>
                                      </p:cBhvr>
                                      <p:to>
                                        <p:strVal val="visible"/>
                                      </p:to>
                                    </p:set>
                                    <p:animEffect transition="in" filter="wedge">
                                      <p:cBhvr>
                                        <p:cTn id="12" dur="2000"/>
                                        <p:tgtEl>
                                          <p:spTgt spid="696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9640"/>
                                        </p:tgtEl>
                                        <p:attrNameLst>
                                          <p:attrName>style.visibility</p:attrName>
                                        </p:attrNameLst>
                                      </p:cBhvr>
                                      <p:to>
                                        <p:strVal val="visible"/>
                                      </p:to>
                                    </p:set>
                                    <p:animEffect transition="in" filter="randombar(horizontal)">
                                      <p:cBhvr>
                                        <p:cTn id="17" dur="1000"/>
                                        <p:tgtEl>
                                          <p:spTgt spid="696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964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54715" fill="hold"/>
                                        <p:tgtEl>
                                          <p:spTgt spid="69646"/>
                                        </p:tgtEl>
                                      </p:cBhvr>
                                    </p:cmd>
                                  </p:childTnLst>
                                </p:cTn>
                              </p:par>
                            </p:childTnLst>
                          </p:cTn>
                        </p:par>
                      </p:childTnLst>
                    </p:cTn>
                  </p:par>
                </p:childTnLst>
              </p:cTn>
              <p:nextCondLst>
                <p:cond evt="onClick" delay="0">
                  <p:tgtEl>
                    <p:spTgt spid="69646"/>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69646"/>
                </p:tgtEl>
              </p:cMediaNode>
            </p:audio>
            <p:seq concurrent="1" nextAc="seek">
              <p:cTn id="24" restart="whenNotActive" fill="hold" evtFilter="cancelBubble" nodeType="interactiveSeq">
                <p:stCondLst>
                  <p:cond evt="onClick" delay="0">
                    <p:tgtEl>
                      <p:spTgt spid="6964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mediacall" presetSubtype="0" fill="hold" nodeType="clickEffect">
                                  <p:stCondLst>
                                    <p:cond delay="0"/>
                                  </p:stCondLst>
                                  <p:childTnLst>
                                    <p:cmd type="call" cmd="playFrom(0.0)">
                                      <p:cBhvr>
                                        <p:cTn id="28" dur="54366" fill="hold"/>
                                        <p:tgtEl>
                                          <p:spTgt spid="69647"/>
                                        </p:tgtEl>
                                      </p:cBhvr>
                                    </p:cmd>
                                  </p:childTnLst>
                                </p:cTn>
                              </p:par>
                            </p:childTnLst>
                          </p:cTn>
                        </p:par>
                      </p:childTnLst>
                    </p:cTn>
                  </p:par>
                </p:childTnLst>
              </p:cTn>
              <p:nextCondLst>
                <p:cond evt="onClick" delay="0">
                  <p:tgtEl>
                    <p:spTgt spid="69647"/>
                  </p:tgtEl>
                </p:cond>
              </p:nextCondLst>
            </p:seq>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69647"/>
                </p:tgtEl>
              </p:cMediaNode>
            </p:audio>
          </p:childTnLst>
        </p:cTn>
      </p:par>
    </p:tnLst>
    <p:bldLst>
      <p:bldP spid="69638" grpId="0"/>
      <p:bldP spid="696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1828800" y="0"/>
            <a:ext cx="4795838" cy="1676400"/>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Củng cố</a:t>
            </a:r>
          </a:p>
        </p:txBody>
      </p:sp>
      <p:sp>
        <p:nvSpPr>
          <p:cNvPr id="19461" name="Text Box 5"/>
          <p:cNvSpPr txBox="1">
            <a:spLocks noChangeArrowheads="1"/>
          </p:cNvSpPr>
          <p:nvPr/>
        </p:nvSpPr>
        <p:spPr bwMode="auto">
          <a:xfrm>
            <a:off x="304800" y="15240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a:solidFill>
                  <a:srgbClr val="FF0000"/>
                </a:solidFill>
                <a:latin typeface="Times New Roman" panose="02020603050405020304" pitchFamily="18" charset="0"/>
                <a:cs typeface="Times New Roman" panose="02020603050405020304" pitchFamily="18" charset="0"/>
              </a:rPr>
              <a:t>Câu 1: Em hãy nêu tóm tắ</a:t>
            </a:r>
            <a:r>
              <a:rPr lang="en-US" altLang="en-US" sz="2400">
                <a:solidFill>
                  <a:srgbClr val="FF0000"/>
                </a:solidFill>
                <a:latin typeface="Times New Roman" panose="02020603050405020304" pitchFamily="18" charset="0"/>
                <a:cs typeface="Times New Roman" panose="02020603050405020304" pitchFamily="18" charset="0"/>
              </a:rPr>
              <a:t>t</a:t>
            </a:r>
            <a:r>
              <a:rPr lang="vi-VN" altLang="en-US" sz="2400">
                <a:solidFill>
                  <a:srgbClr val="FF0000"/>
                </a:solidFill>
                <a:latin typeface="Times New Roman" panose="02020603050405020304" pitchFamily="18" charset="0"/>
                <a:cs typeface="Times New Roman" panose="02020603050405020304" pitchFamily="18" charset="0"/>
              </a:rPr>
              <a:t> về cuộc đời và sự nghiệp của nhạc sĩ Hoàng Vân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19463" name="AutoShape 7"/>
          <p:cNvSpPr>
            <a:spLocks noChangeArrowheads="1"/>
          </p:cNvSpPr>
          <p:nvPr/>
        </p:nvSpPr>
        <p:spPr bwMode="auto">
          <a:xfrm>
            <a:off x="0" y="2133600"/>
            <a:ext cx="9144000" cy="4724400"/>
          </a:xfrm>
          <a:prstGeom prst="cloudCallout">
            <a:avLst>
              <a:gd name="adj1" fmla="val -46440"/>
              <a:gd name="adj2" fmla="val 4644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Nhạc sĩ Hoàng Vân</a:t>
            </a:r>
          </a:p>
          <a:p>
            <a:pPr algn="ctr" eaLnBrk="1" hangingPunct="1">
              <a:spcBef>
                <a:spcPct val="0"/>
              </a:spcBef>
              <a:buFontTx/>
              <a:buNone/>
            </a:pPr>
            <a:r>
              <a:rPr lang="vi-VN" altLang="en-US" sz="2400">
                <a:latin typeface="Times New Roman" panose="02020603050405020304" pitchFamily="18" charset="0"/>
                <a:cs typeface="Times New Roman" panose="02020603050405020304" pitchFamily="18" charset="0"/>
              </a:rPr>
              <a:t>- NS: 1930 tại Hà Nội</a:t>
            </a:r>
          </a:p>
          <a:p>
            <a:pPr algn="ctr" eaLnBrk="1" hangingPunct="1">
              <a:spcBef>
                <a:spcPct val="0"/>
              </a:spcBef>
              <a:buFontTx/>
              <a:buNone/>
            </a:pPr>
            <a:r>
              <a:rPr lang="vi-VN" altLang="en-US" sz="2400">
                <a:latin typeface="Times New Roman" panose="02020603050405020304" pitchFamily="18" charset="0"/>
                <a:cs typeface="Times New Roman" panose="02020603050405020304" pitchFamily="18" charset="0"/>
              </a:rPr>
              <a:t>- Tên thật : Lê Văn Ngọ</a:t>
            </a:r>
          </a:p>
          <a:p>
            <a:pPr algn="ctr" eaLnBrk="1" hangingPunct="1">
              <a:spcBef>
                <a:spcPct val="0"/>
              </a:spcBef>
              <a:buFontTx/>
              <a:buNone/>
            </a:pPr>
            <a:r>
              <a:rPr lang="vi-VN" altLang="en-US" sz="2400">
                <a:latin typeface="Times New Roman" panose="02020603050405020304" pitchFamily="18" charset="0"/>
                <a:cs typeface="Times New Roman" panose="02020603050405020304" pitchFamily="18" charset="0"/>
              </a:rPr>
              <a:t>- Bút danh : Y- Na</a:t>
            </a:r>
          </a:p>
          <a:p>
            <a:pPr algn="ctr" eaLnBrk="1" hangingPunct="1">
              <a:spcBef>
                <a:spcPct val="0"/>
              </a:spcBef>
              <a:buFontTx/>
              <a:buNone/>
            </a:pPr>
            <a:r>
              <a:rPr lang="vi-VN" altLang="en-US" sz="2400">
                <a:solidFill>
                  <a:srgbClr val="FF3300"/>
                </a:solidFill>
                <a:latin typeface="Times New Roman" panose="02020603050405020304" pitchFamily="18" charset="0"/>
                <a:cs typeface="Times New Roman" panose="02020603050405020304" pitchFamily="18" charset="0"/>
              </a:rPr>
              <a:t>- Các tác phẩm tiêu biểu: ‘‘ Quảng Bình quê ta ơi, Hai chị em, Bài ca xây dựng, Em yên trường em, Con chim vành khuyên</a:t>
            </a:r>
            <a:r>
              <a:rPr lang="vi-VN" altLang="en-US" sz="2400">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vi-VN" altLang="en-US" sz="2400">
                <a:latin typeface="Times New Roman" panose="02020603050405020304" pitchFamily="18" charset="0"/>
                <a:cs typeface="Times New Roman" panose="02020603050405020304" pitchFamily="18" charset="0"/>
              </a:rPr>
              <a:t>- Ông được nhà nước trao tặng Giải thưởng Hồ Chí Minh về Văn học - Nghệ thuật</a:t>
            </a:r>
            <a:r>
              <a:rPr lang="vi-VN" altLang="en-US" sz="2000">
                <a:latin typeface="Times New Roman" panose="02020603050405020304" pitchFamily="18" charset="0"/>
                <a:cs typeface="Times New Roman" panose="02020603050405020304" pitchFamily="18" charset="0"/>
              </a:rPr>
              <a:t> </a:t>
            </a:r>
          </a:p>
          <a:p>
            <a:pPr algn="ctr" eaLnBrk="1" hangingPunct="1">
              <a:spcBef>
                <a:spcPct val="0"/>
              </a:spcBef>
              <a:buFontTx/>
              <a:buNone/>
            </a:pPr>
            <a:endParaRPr lang="en-US" altLang="en-US" sz="2000">
              <a:latin typeface="Times New Roman" panose="02020603050405020304" pitchFamily="18" charset="0"/>
              <a:cs typeface="Times New Roman" panose="02020603050405020304" pitchFamily="18" charset="0"/>
            </a:endParaRPr>
          </a:p>
        </p:txBody>
      </p:sp>
      <p:sp>
        <p:nvSpPr>
          <p:cNvPr id="34821" name="Oval 8" descr="Picture2"/>
          <p:cNvSpPr>
            <a:spLocks noChangeArrowheads="1"/>
          </p:cNvSpPr>
          <p:nvPr/>
        </p:nvSpPr>
        <p:spPr bwMode="auto">
          <a:xfrm>
            <a:off x="7596188" y="0"/>
            <a:ext cx="1547812" cy="1223963"/>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edge">
                                      <p:cBhvr>
                                        <p:cTn id="7" dur="3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arn(inHorizontal)">
                                      <p:cBhvr>
                                        <p:cTn id="12" dur="3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1828800" y="0"/>
            <a:ext cx="4795838" cy="1676400"/>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Củng cố</a:t>
            </a:r>
          </a:p>
        </p:txBody>
      </p:sp>
      <p:sp>
        <p:nvSpPr>
          <p:cNvPr id="21507" name="Text Box 3"/>
          <p:cNvSpPr txBox="1">
            <a:spLocks noChangeArrowheads="1"/>
          </p:cNvSpPr>
          <p:nvPr/>
        </p:nvSpPr>
        <p:spPr bwMode="auto">
          <a:xfrm>
            <a:off x="76200" y="1676400"/>
            <a:ext cx="906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a:solidFill>
                  <a:srgbClr val="FF0000"/>
                </a:solidFill>
                <a:latin typeface="Times New Roman" panose="02020603050405020304" pitchFamily="18" charset="0"/>
                <a:cs typeface="Times New Roman" panose="02020603050405020304" pitchFamily="18" charset="0"/>
              </a:rPr>
              <a:t>Câu 2: Em hãy cho biết hoàn cảnh ra đời của bài hát ‘‘ </a:t>
            </a:r>
            <a:r>
              <a:rPr lang="vi-VN" altLang="en-US" sz="2400" i="1">
                <a:solidFill>
                  <a:srgbClr val="000099"/>
                </a:solidFill>
                <a:latin typeface="Times New Roman" panose="02020603050405020304" pitchFamily="18" charset="0"/>
                <a:cs typeface="Times New Roman" panose="02020603050405020304" pitchFamily="18" charset="0"/>
              </a:rPr>
              <a:t>Hò kéo pháo</a:t>
            </a:r>
            <a:r>
              <a:rPr lang="vi-VN" altLang="en-US" sz="2400">
                <a:solidFill>
                  <a:srgbClr val="FF0000"/>
                </a:solidFill>
                <a:latin typeface="Times New Roman" panose="02020603050405020304" pitchFamily="18" charset="0"/>
                <a:cs typeface="Times New Roman" panose="02020603050405020304" pitchFamily="18" charset="0"/>
              </a:rPr>
              <a:t>”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21508" name="AutoShape 4"/>
          <p:cNvSpPr>
            <a:spLocks noChangeArrowheads="1"/>
          </p:cNvSpPr>
          <p:nvPr/>
        </p:nvSpPr>
        <p:spPr bwMode="auto">
          <a:xfrm>
            <a:off x="152400" y="2362200"/>
            <a:ext cx="7696200" cy="3810000"/>
          </a:xfrm>
          <a:prstGeom prst="cloudCallout">
            <a:avLst>
              <a:gd name="adj1" fmla="val -45917"/>
              <a:gd name="adj2" fmla="val 63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800" dirty="0">
                <a:latin typeface="Times New Roman" panose="02020603050405020304" pitchFamily="18" charset="0"/>
                <a:cs typeface="Times New Roman" panose="02020603050405020304" pitchFamily="18" charset="0"/>
              </a:rPr>
              <a:t>Bài hát </a:t>
            </a:r>
            <a:r>
              <a:rPr lang="vi-VN" altLang="en-US" sz="2800" i="1" dirty="0">
                <a:solidFill>
                  <a:srgbClr val="FF0000"/>
                </a:solidFill>
                <a:latin typeface="Times New Roman" panose="02020603050405020304" pitchFamily="18" charset="0"/>
                <a:cs typeface="Times New Roman" panose="02020603050405020304" pitchFamily="18" charset="0"/>
              </a:rPr>
              <a:t>Hò kéo pháo</a:t>
            </a:r>
            <a:r>
              <a:rPr lang="vi-VN" altLang="en-US" sz="2800" dirty="0">
                <a:latin typeface="Times New Roman" panose="02020603050405020304" pitchFamily="18" charset="0"/>
                <a:cs typeface="Times New Roman" panose="02020603050405020304" pitchFamily="18" charset="0"/>
              </a:rPr>
              <a:t> được nhạc sĩ Hoàng Vân sáng tác trong cuộc kháng chiến chống thực dân Pháp lúc nhạc sĩ trực tiếp tham gia </a:t>
            </a:r>
            <a:r>
              <a:rPr lang="vi-VN" altLang="en-US" sz="2800" dirty="0" smtClean="0">
                <a:latin typeface="Times New Roman" panose="02020603050405020304" pitchFamily="18" charset="0"/>
                <a:cs typeface="Times New Roman" panose="02020603050405020304" pitchFamily="18" charset="0"/>
              </a:rPr>
              <a:t>chiến dịch</a:t>
            </a:r>
            <a:r>
              <a:rPr lang="vi-VN" altLang="en-US" sz="2800" dirty="0" smtClean="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Điện Biên Phủ</a:t>
            </a:r>
            <a:r>
              <a:rPr lang="vi-VN" altLang="en-US" sz="1800" dirty="0">
                <a:latin typeface="Times New Roman" panose="02020603050405020304" pitchFamily="18" charset="0"/>
                <a:cs typeface="Times New Roman" panose="02020603050405020304" pitchFamily="18" charset="0"/>
              </a:rPr>
              <a:t> </a:t>
            </a:r>
          </a:p>
          <a:p>
            <a:pPr algn="ctr" eaLnBrk="1" hangingPunct="1">
              <a:spcBef>
                <a:spcPct val="0"/>
              </a:spcBef>
              <a:buFontTx/>
              <a:buNone/>
            </a:pPr>
            <a:endParaRPr lang="en-US" altLang="en-US" sz="1800" dirty="0">
              <a:latin typeface="Times New Roman" panose="02020603050405020304" pitchFamily="18" charset="0"/>
              <a:cs typeface="Times New Roman" panose="02020603050405020304" pitchFamily="18" charset="0"/>
            </a:endParaRPr>
          </a:p>
        </p:txBody>
      </p:sp>
      <p:graphicFrame>
        <p:nvGraphicFramePr>
          <p:cNvPr id="35845" name="Object 5"/>
          <p:cNvGraphicFramePr>
            <a:graphicFrameLocks noGrp="1" noChangeAspect="1"/>
          </p:cNvGraphicFramePr>
          <p:nvPr>
            <p:ph/>
          </p:nvPr>
        </p:nvGraphicFramePr>
        <p:xfrm>
          <a:off x="6781800" y="5181600"/>
          <a:ext cx="2362200" cy="1676400"/>
        </p:xfrm>
        <a:graphic>
          <a:graphicData uri="http://schemas.openxmlformats.org/presentationml/2006/ole">
            <mc:AlternateContent xmlns:mc="http://schemas.openxmlformats.org/markup-compatibility/2006">
              <mc:Choice xmlns:v="urn:schemas-microsoft-com:vml" Requires="v">
                <p:oleObj spid="_x0000_s35849" name="Bitmap Image" r:id="rId3" imgW="4676190" imgH="4057143" progId="Paint.Picture">
                  <p:embed/>
                </p:oleObj>
              </mc:Choice>
              <mc:Fallback>
                <p:oleObj name="Bitmap Image" r:id="rId3" imgW="4676190" imgH="4057143"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181600"/>
                        <a:ext cx="2362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Oval 7" descr="Picture2"/>
          <p:cNvSpPr>
            <a:spLocks noChangeArrowheads="1"/>
          </p:cNvSpPr>
          <p:nvPr/>
        </p:nvSpPr>
        <p:spPr bwMode="auto">
          <a:xfrm>
            <a:off x="7596188" y="0"/>
            <a:ext cx="1547812" cy="1223963"/>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edge">
                                      <p:cBhvr>
                                        <p:cTn id="7" dur="3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wedge">
                                      <p:cBhvr>
                                        <p:cTn id="12" dur="3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508"/>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21508"/>
                                        </p:tgtEl>
                                        <p:attrNameLst>
                                          <p:attrName>style.visibility</p:attrName>
                                        </p:attrNameLst>
                                      </p:cBhvr>
                                      <p:to>
                                        <p:strVal val="visible"/>
                                      </p:to>
                                    </p:set>
                                    <p:animEffect transition="in" filter="barn(inHorizontal)">
                                      <p:cBhvr>
                                        <p:cTn id="18" dur="3000"/>
                                        <p:tgtEl>
                                          <p:spTgt spid="21508"/>
                                        </p:tgtEl>
                                      </p:cBhvr>
                                    </p:animEffect>
                                  </p:childTnLst>
                                </p:cTn>
                              </p:par>
                            </p:childTnLst>
                          </p:cTn>
                        </p:par>
                      </p:childTnLst>
                    </p:cTn>
                  </p:par>
                </p:childTnLst>
              </p:cTn>
              <p:nextCondLst>
                <p:cond evt="onClick" delay="0">
                  <p:tgtEl>
                    <p:spTgt spid="21508"/>
                  </p:tgtEl>
                </p:cond>
              </p:nextCondLst>
            </p:seq>
          </p:childTnLst>
        </p:cTn>
      </p:par>
    </p:tnLst>
    <p:bldLst>
      <p:bldP spid="21507" grpId="0"/>
      <p:bldP spid="21508" grpId="0" animBg="1"/>
      <p:bldP spid="2150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4"/>
          <p:cNvSpPr>
            <a:spLocks noChangeArrowheads="1" noChangeShapeType="1" noTextEdit="1"/>
          </p:cNvSpPr>
          <p:nvPr/>
        </p:nvSpPr>
        <p:spPr bwMode="auto">
          <a:xfrm>
            <a:off x="2057400" y="228600"/>
            <a:ext cx="4371975" cy="1600200"/>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Dặn dò</a:t>
            </a:r>
          </a:p>
        </p:txBody>
      </p:sp>
      <p:sp>
        <p:nvSpPr>
          <p:cNvPr id="23557" name="Text Box 5"/>
          <p:cNvSpPr txBox="1">
            <a:spLocks noChangeArrowheads="1"/>
          </p:cNvSpPr>
          <p:nvPr/>
        </p:nvSpPr>
        <p:spPr bwMode="auto">
          <a:xfrm>
            <a:off x="685800" y="2057400"/>
            <a:ext cx="762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dirty="0">
                <a:solidFill>
                  <a:srgbClr val="FF0000"/>
                </a:solidFill>
                <a:latin typeface="Times New Roman" panose="02020603050405020304" pitchFamily="18" charset="0"/>
                <a:cs typeface="Times New Roman" panose="02020603050405020304" pitchFamily="18" charset="0"/>
              </a:rPr>
              <a:t>1</a:t>
            </a:r>
            <a:r>
              <a:rPr lang="vi-VN" altLang="en-US" dirty="0">
                <a:solidFill>
                  <a:srgbClr val="FF0000"/>
                </a:solidFill>
                <a:latin typeface="Times New Roman" panose="02020603050405020304" pitchFamily="18" charset="0"/>
                <a:cs typeface="Times New Roman" panose="02020603050405020304" pitchFamily="18" charset="0"/>
              </a:rPr>
              <a:t>.</a:t>
            </a:r>
            <a:r>
              <a:rPr lang="en-US" altLang="en-US" dirty="0">
                <a:solidFill>
                  <a:srgbClr val="FF0000"/>
                </a:solidFill>
                <a:latin typeface="Times New Roman" panose="02020603050405020304" pitchFamily="18" charset="0"/>
                <a:cs typeface="Times New Roman" panose="02020603050405020304" pitchFamily="18" charset="0"/>
              </a:rPr>
              <a:t>C</a:t>
            </a:r>
            <a:r>
              <a:rPr lang="vi-VN" altLang="en-US" dirty="0">
                <a:solidFill>
                  <a:srgbClr val="FF0000"/>
                </a:solidFill>
                <a:latin typeface="Times New Roman" panose="02020603050405020304" pitchFamily="18" charset="0"/>
                <a:cs typeface="Times New Roman" panose="02020603050405020304" pitchFamily="18" charset="0"/>
              </a:rPr>
              <a:t>ác em</a:t>
            </a:r>
            <a:r>
              <a:rPr lang="en-US" altLang="en-US" dirty="0">
                <a:solidFill>
                  <a:srgbClr val="FF0000"/>
                </a:solidFill>
                <a:latin typeface="Times New Roman" panose="02020603050405020304" pitchFamily="18" charset="0"/>
                <a:cs typeface="Times New Roman" panose="02020603050405020304" pitchFamily="18" charset="0"/>
              </a:rPr>
              <a:t> xem</a:t>
            </a:r>
            <a:r>
              <a:rPr lang="vi-VN" altLang="en-US" dirty="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và học hát bài Hò kéo pháo của nhạc</a:t>
            </a:r>
            <a:r>
              <a:rPr lang="vi-VN" altLang="en-US" dirty="0">
                <a:solidFill>
                  <a:srgbClr val="FF0000"/>
                </a:solidFill>
                <a:latin typeface="Times New Roman" panose="02020603050405020304" pitchFamily="18" charset="0"/>
                <a:cs typeface="Times New Roman" panose="02020603050405020304" pitchFamily="18" charset="0"/>
              </a:rPr>
              <a:t> sĩ Hoàng Vân</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23558" name="Text Box 6"/>
          <p:cNvSpPr txBox="1">
            <a:spLocks noChangeArrowheads="1"/>
          </p:cNvSpPr>
          <p:nvPr/>
        </p:nvSpPr>
        <p:spPr bwMode="auto">
          <a:xfrm>
            <a:off x="762000" y="3352800"/>
            <a:ext cx="7086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2. </a:t>
            </a:r>
            <a:r>
              <a:rPr lang="en-US" altLang="en-US" sz="2800">
                <a:solidFill>
                  <a:srgbClr val="000099"/>
                </a:solidFill>
                <a:latin typeface="Times New Roman" panose="02020603050405020304" pitchFamily="18" charset="0"/>
                <a:cs typeface="Times New Roman" panose="02020603050405020304" pitchFamily="18" charset="0"/>
              </a:rPr>
              <a:t>C</a:t>
            </a:r>
            <a:r>
              <a:rPr lang="vi-VN" altLang="en-US" sz="2800">
                <a:solidFill>
                  <a:srgbClr val="000099"/>
                </a:solidFill>
                <a:latin typeface="Times New Roman" panose="02020603050405020304" pitchFamily="18" charset="0"/>
                <a:cs typeface="Times New Roman" panose="02020603050405020304" pitchFamily="18" charset="0"/>
              </a:rPr>
              <a:t>ác em xem lại tất cả các bài đã học để tuần sa</a:t>
            </a:r>
            <a:r>
              <a:rPr lang="en-US" altLang="en-US" sz="2800">
                <a:solidFill>
                  <a:srgbClr val="000099"/>
                </a:solidFill>
                <a:latin typeface="Times New Roman" panose="02020603050405020304" pitchFamily="18" charset="0"/>
                <a:cs typeface="Times New Roman" panose="02020603050405020304" pitchFamily="18" charset="0"/>
              </a:rPr>
              <a:t>u</a:t>
            </a:r>
            <a:r>
              <a:rPr lang="vi-VN" altLang="en-US" sz="2800">
                <a:solidFill>
                  <a:srgbClr val="000099"/>
                </a:solidFill>
                <a:latin typeface="Times New Roman" panose="02020603050405020304" pitchFamily="18" charset="0"/>
                <a:cs typeface="Times New Roman" panose="02020603050405020304" pitchFamily="18" charset="0"/>
              </a:rPr>
              <a:t> chúng ta ôn tập </a:t>
            </a:r>
            <a:r>
              <a:rPr lang="en-US" altLang="en-US" sz="2800">
                <a:solidFill>
                  <a:srgbClr val="000099"/>
                </a:solidFill>
                <a:latin typeface="Times New Roman" panose="02020603050405020304" pitchFamily="18" charset="0"/>
                <a:cs typeface="Times New Roman" panose="02020603050405020304" pitchFamily="18" charset="0"/>
              </a:rPr>
              <a:t>chuẩn bị</a:t>
            </a:r>
            <a:r>
              <a:rPr lang="vi-VN" altLang="en-US" sz="2800">
                <a:solidFill>
                  <a:srgbClr val="000099"/>
                </a:solidFill>
                <a:latin typeface="Times New Roman" panose="02020603050405020304" pitchFamily="18" charset="0"/>
                <a:cs typeface="Times New Roman" panose="02020603050405020304" pitchFamily="18" charset="0"/>
              </a:rPr>
              <a:t> kiểm tra giữa học kì I</a:t>
            </a:r>
            <a:endParaRPr lang="en-US" altLang="en-US" sz="2800">
              <a:solidFill>
                <a:srgbClr val="000099"/>
              </a:solidFill>
              <a:latin typeface="Times New Roman" panose="02020603050405020304" pitchFamily="18" charset="0"/>
              <a:cs typeface="Times New Roman" panose="02020603050405020304" pitchFamily="18" charset="0"/>
            </a:endParaRPr>
          </a:p>
        </p:txBody>
      </p:sp>
      <p:graphicFrame>
        <p:nvGraphicFramePr>
          <p:cNvPr id="36869" name="Object 7"/>
          <p:cNvGraphicFramePr>
            <a:graphicFrameLocks noGrp="1" noChangeAspect="1"/>
          </p:cNvGraphicFramePr>
          <p:nvPr>
            <p:ph/>
          </p:nvPr>
        </p:nvGraphicFramePr>
        <p:xfrm>
          <a:off x="4876800" y="4495800"/>
          <a:ext cx="4267200" cy="2362200"/>
        </p:xfrm>
        <a:graphic>
          <a:graphicData uri="http://schemas.openxmlformats.org/presentationml/2006/ole">
            <mc:AlternateContent xmlns:mc="http://schemas.openxmlformats.org/markup-compatibility/2006">
              <mc:Choice xmlns:v="urn:schemas-microsoft-com:vml" Requires="v">
                <p:oleObj spid="_x0000_s36874" name="Bitmap Image" r:id="rId3" imgW="4676190" imgH="4057143" progId="Paint.Picture">
                  <p:embed/>
                </p:oleObj>
              </mc:Choice>
              <mc:Fallback>
                <p:oleObj name="Bitmap Image" r:id="rId3" imgW="4676190" imgH="4057143"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95800"/>
                        <a:ext cx="4267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70" name="Picture 9" descr="Soạn tin: VNN 670883 gửi đến: 998 để nhận ảnh nà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105400"/>
            <a:ext cx="4114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Oval 10" descr="Picture2"/>
          <p:cNvSpPr>
            <a:spLocks noChangeArrowheads="1"/>
          </p:cNvSpPr>
          <p:nvPr/>
        </p:nvSpPr>
        <p:spPr bwMode="auto">
          <a:xfrm>
            <a:off x="7596188" y="0"/>
            <a:ext cx="1547812" cy="1223963"/>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20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3558">
                                            <p:txEl>
                                              <p:pRg st="0" end="0"/>
                                            </p:txEl>
                                          </p:spTgt>
                                        </p:tgtEl>
                                        <p:attrNameLst>
                                          <p:attrName>style.visibility</p:attrName>
                                        </p:attrNameLst>
                                      </p:cBhvr>
                                      <p:to>
                                        <p:strVal val="visible"/>
                                      </p:to>
                                    </p:set>
                                    <p:animEffect transition="in" filter="slide(fromBottom)">
                                      <p:cBhvr>
                                        <p:cTn id="12" dur="500"/>
                                        <p:tgtEl>
                                          <p:spTgt spid="235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 descr="Outlined diamond"/>
          <p:cNvSpPr>
            <a:spLocks noChangeArrowheads="1" noChangeShapeType="1" noTextEdit="1"/>
          </p:cNvSpPr>
          <p:nvPr/>
        </p:nvSpPr>
        <p:spPr bwMode="auto">
          <a:xfrm>
            <a:off x="736600" y="2406505"/>
            <a:ext cx="7543800" cy="2106613"/>
          </a:xfrm>
          <a:prstGeom prst="rect">
            <a:avLst/>
          </a:prstGeom>
        </p:spPr>
        <p:txBody>
          <a:bodyPr wrap="none" fromWordArt="1">
            <a:prstTxWarp prst="textPlain">
              <a:avLst>
                <a:gd name="adj" fmla="val 46866"/>
              </a:avLst>
            </a:prstTxWarp>
          </a:bodyPr>
          <a:lstStyle/>
          <a:p>
            <a:pPr algn="ctr">
              <a:defRPr/>
            </a:pPr>
            <a:r>
              <a:rPr lang="vi-VN" sz="3600" kern="10" dirty="0">
                <a:ln w="9525">
                  <a:solidFill>
                    <a:srgbClr val="C40808"/>
                  </a:solidFill>
                  <a:round/>
                  <a:headEnd/>
                  <a:tailEnd/>
                </a:ln>
                <a:solidFill>
                  <a:srgbClr val="0000FF"/>
                </a:solidFill>
                <a:effectLst>
                  <a:outerShdw sy="50000" kx="2453608" rotWithShape="0">
                    <a:srgbClr val="808080">
                      <a:alpha val="50000"/>
                    </a:srgbClr>
                  </a:outerShdw>
                </a:effectLst>
                <a:latin typeface="Times New Roman" panose="02020603050405020304" pitchFamily="18" charset="0"/>
                <a:cs typeface="Times New Roman" panose="02020603050405020304" pitchFamily="18" charset="0"/>
              </a:rPr>
              <a:t>Chúc </a:t>
            </a:r>
            <a:r>
              <a:rPr lang="vi-VN" sz="3200" kern="10" dirty="0">
                <a:ln w="9525">
                  <a:solidFill>
                    <a:srgbClr val="C40808"/>
                  </a:solidFill>
                  <a:round/>
                  <a:headEnd/>
                  <a:tailEnd/>
                </a:ln>
                <a:solidFill>
                  <a:srgbClr val="0000FF"/>
                </a:solidFill>
                <a:effectLst>
                  <a:outerShdw sy="50000" kx="2453608" rotWithShape="0">
                    <a:srgbClr val="808080">
                      <a:alpha val="50000"/>
                    </a:srgbClr>
                  </a:outerShdw>
                </a:effectLst>
                <a:latin typeface="Times New Roman" panose="02020603050405020304" pitchFamily="18" charset="0"/>
                <a:cs typeface="Times New Roman" panose="02020603050405020304" pitchFamily="18" charset="0"/>
              </a:rPr>
              <a:t>các</a:t>
            </a:r>
            <a:r>
              <a:rPr lang="vi-VN" sz="3600" kern="10" dirty="0">
                <a:ln w="9525">
                  <a:solidFill>
                    <a:srgbClr val="C40808"/>
                  </a:solidFill>
                  <a:round/>
                  <a:headEnd/>
                  <a:tailEnd/>
                </a:ln>
                <a:solidFill>
                  <a:srgbClr val="0000FF"/>
                </a:solidFill>
                <a:effectLst>
                  <a:outerShdw sy="50000" kx="2453608" rotWithShape="0">
                    <a:srgbClr val="808080">
                      <a:alpha val="50000"/>
                    </a:srgbClr>
                  </a:outerShdw>
                </a:effectLst>
                <a:latin typeface="Times New Roman" panose="02020603050405020304" pitchFamily="18" charset="0"/>
                <a:cs typeface="Times New Roman" panose="02020603050405020304" pitchFamily="18" charset="0"/>
              </a:rPr>
              <a:t> em học tốt</a:t>
            </a:r>
          </a:p>
          <a:p>
            <a:pPr algn="ctr">
              <a:defRPr/>
            </a:pPr>
            <a:endParaRPr lang="vi-VN" sz="3600" kern="10" dirty="0">
              <a:ln w="9525">
                <a:solidFill>
                  <a:srgbClr val="C40808"/>
                </a:solidFill>
                <a:round/>
                <a:headEnd/>
                <a:tailEnd/>
              </a:ln>
              <a:solidFill>
                <a:srgbClr val="0000FF"/>
              </a:solidFill>
              <a:effectLst>
                <a:outerShdw sy="50000" kx="2453608" rotWithShape="0">
                  <a:srgbClr val="808080">
                    <a:alpha val="50000"/>
                  </a:srgbClr>
                </a:outerShdw>
              </a:effectLst>
              <a:latin typeface="Times New Roman" panose="02020603050405020304" pitchFamily="18" charset="0"/>
              <a:cs typeface="Times New Roman" panose="02020603050405020304" pitchFamily="18" charset="0"/>
            </a:endParaRPr>
          </a:p>
        </p:txBody>
      </p:sp>
      <p:pic>
        <p:nvPicPr>
          <p:cNvPr id="37892" name="Picture 37" descr="blumen-pflanzen10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143500"/>
            <a:ext cx="19748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998" name="AutoShape 14"/>
          <p:cNvSpPr>
            <a:spLocks noChangeArrowheads="1"/>
          </p:cNvSpPr>
          <p:nvPr/>
        </p:nvSpPr>
        <p:spPr bwMode="auto">
          <a:xfrm>
            <a:off x="2590800" y="838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3999" name="AutoShape 15"/>
          <p:cNvSpPr>
            <a:spLocks noChangeArrowheads="1"/>
          </p:cNvSpPr>
          <p:nvPr/>
        </p:nvSpPr>
        <p:spPr bwMode="auto">
          <a:xfrm>
            <a:off x="4508500" y="1089025"/>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4000" name="AutoShape 16"/>
          <p:cNvSpPr>
            <a:spLocks noChangeArrowheads="1"/>
          </p:cNvSpPr>
          <p:nvPr/>
        </p:nvSpPr>
        <p:spPr bwMode="auto">
          <a:xfrm>
            <a:off x="1752600" y="1447800"/>
            <a:ext cx="508000"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4012" name="AutoShape 28"/>
          <p:cNvSpPr>
            <a:spLocks noChangeArrowheads="1"/>
          </p:cNvSpPr>
          <p:nvPr/>
        </p:nvSpPr>
        <p:spPr bwMode="auto">
          <a:xfrm>
            <a:off x="7239000" y="1600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4013" name="AutoShape 29"/>
          <p:cNvSpPr>
            <a:spLocks noChangeArrowheads="1"/>
          </p:cNvSpPr>
          <p:nvPr/>
        </p:nvSpPr>
        <p:spPr bwMode="auto">
          <a:xfrm>
            <a:off x="5481638" y="904875"/>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4014" name="AutoShape 30"/>
          <p:cNvSpPr>
            <a:spLocks noChangeArrowheads="1"/>
          </p:cNvSpPr>
          <p:nvPr/>
        </p:nvSpPr>
        <p:spPr bwMode="auto">
          <a:xfrm>
            <a:off x="6472238" y="752475"/>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4015" name="AutoShape 31"/>
          <p:cNvSpPr>
            <a:spLocks noChangeArrowheads="1"/>
          </p:cNvSpPr>
          <p:nvPr/>
        </p:nvSpPr>
        <p:spPr bwMode="auto">
          <a:xfrm>
            <a:off x="2286000" y="4648200"/>
            <a:ext cx="366713"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3993" name="AutoShape 9"/>
          <p:cNvSpPr>
            <a:spLocks noChangeArrowheads="1"/>
          </p:cNvSpPr>
          <p:nvPr/>
        </p:nvSpPr>
        <p:spPr bwMode="auto">
          <a:xfrm>
            <a:off x="8229600" y="2133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3994" name="AutoShape 10"/>
          <p:cNvSpPr>
            <a:spLocks noChangeArrowheads="1"/>
          </p:cNvSpPr>
          <p:nvPr/>
        </p:nvSpPr>
        <p:spPr bwMode="auto">
          <a:xfrm>
            <a:off x="7543800" y="47244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4016" name="AutoShape 32"/>
          <p:cNvSpPr>
            <a:spLocks noChangeArrowheads="1"/>
          </p:cNvSpPr>
          <p:nvPr/>
        </p:nvSpPr>
        <p:spPr bwMode="auto">
          <a:xfrm>
            <a:off x="8382000" y="28194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4017" name="AutoShape 33"/>
          <p:cNvSpPr>
            <a:spLocks noChangeArrowheads="1"/>
          </p:cNvSpPr>
          <p:nvPr/>
        </p:nvSpPr>
        <p:spPr bwMode="auto">
          <a:xfrm>
            <a:off x="7239000" y="5638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3995" name="AutoShape 11"/>
          <p:cNvSpPr>
            <a:spLocks noChangeArrowheads="1"/>
          </p:cNvSpPr>
          <p:nvPr/>
        </p:nvSpPr>
        <p:spPr bwMode="auto">
          <a:xfrm>
            <a:off x="3352800" y="5029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4002" name="AutoShape 18"/>
          <p:cNvSpPr>
            <a:spLocks noChangeArrowheads="1"/>
          </p:cNvSpPr>
          <p:nvPr/>
        </p:nvSpPr>
        <p:spPr bwMode="auto">
          <a:xfrm>
            <a:off x="2057400" y="55626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4018" name="AutoShape 34"/>
          <p:cNvSpPr>
            <a:spLocks noChangeArrowheads="1"/>
          </p:cNvSpPr>
          <p:nvPr/>
        </p:nvSpPr>
        <p:spPr bwMode="auto">
          <a:xfrm>
            <a:off x="5334000" y="4953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4011" name="AutoShape 27"/>
          <p:cNvSpPr>
            <a:spLocks noChangeArrowheads="1"/>
          </p:cNvSpPr>
          <p:nvPr/>
        </p:nvSpPr>
        <p:spPr bwMode="auto">
          <a:xfrm>
            <a:off x="6096000" y="5486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554001" name="AutoShape 17"/>
          <p:cNvSpPr>
            <a:spLocks noChangeArrowheads="1"/>
          </p:cNvSpPr>
          <p:nvPr/>
        </p:nvSpPr>
        <p:spPr bwMode="auto">
          <a:xfrm>
            <a:off x="2743200" y="35052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4003" name="AutoShape 19"/>
          <p:cNvSpPr>
            <a:spLocks noChangeArrowheads="1"/>
          </p:cNvSpPr>
          <p:nvPr/>
        </p:nvSpPr>
        <p:spPr bwMode="auto">
          <a:xfrm>
            <a:off x="6629400" y="46482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554009" name="AutoShape 25"/>
          <p:cNvSpPr>
            <a:spLocks noChangeArrowheads="1"/>
          </p:cNvSpPr>
          <p:nvPr/>
        </p:nvSpPr>
        <p:spPr bwMode="auto">
          <a:xfrm>
            <a:off x="609600" y="472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2" name="AutoShape 14"/>
          <p:cNvSpPr>
            <a:spLocks noChangeArrowheads="1"/>
          </p:cNvSpPr>
          <p:nvPr/>
        </p:nvSpPr>
        <p:spPr bwMode="auto">
          <a:xfrm>
            <a:off x="609600" y="304800"/>
            <a:ext cx="4572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3" name="AutoShape 29"/>
          <p:cNvSpPr>
            <a:spLocks noChangeArrowheads="1"/>
          </p:cNvSpPr>
          <p:nvPr/>
        </p:nvSpPr>
        <p:spPr bwMode="auto">
          <a:xfrm>
            <a:off x="5943600" y="152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4" name="AutoShape 9"/>
          <p:cNvSpPr>
            <a:spLocks noChangeArrowheads="1"/>
          </p:cNvSpPr>
          <p:nvPr/>
        </p:nvSpPr>
        <p:spPr bwMode="auto">
          <a:xfrm>
            <a:off x="8458200" y="990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7" name="AutoShape 10"/>
          <p:cNvSpPr>
            <a:spLocks noChangeArrowheads="1"/>
          </p:cNvSpPr>
          <p:nvPr/>
        </p:nvSpPr>
        <p:spPr bwMode="auto">
          <a:xfrm>
            <a:off x="8001000" y="5943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VnTime" panose="020B7200000000000000" pitchFamily="34" charset="0"/>
            </a:endParaRPr>
          </a:p>
        </p:txBody>
      </p:sp>
      <p:sp>
        <p:nvSpPr>
          <p:cNvPr id="8" name="AutoShape 25"/>
          <p:cNvSpPr>
            <a:spLocks noChangeArrowheads="1"/>
          </p:cNvSpPr>
          <p:nvPr/>
        </p:nvSpPr>
        <p:spPr bwMode="auto">
          <a:xfrm>
            <a:off x="914400" y="5867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
        <p:nvSpPr>
          <p:cNvPr id="9" name="AutoShape 11"/>
          <p:cNvSpPr>
            <a:spLocks noChangeArrowheads="1"/>
          </p:cNvSpPr>
          <p:nvPr/>
        </p:nvSpPr>
        <p:spPr bwMode="auto">
          <a:xfrm>
            <a:off x="3352800" y="5943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latin typeface=".VnTime"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3" presetClass="entr" presetSubtype="528" repeatCount="indefinite" fill="hold" grpId="0" nodeType="withEffect">
                                  <p:stCondLst>
                                    <p:cond delay="500"/>
                                  </p:stCondLst>
                                  <p:childTnLst>
                                    <p:set>
                                      <p:cBhvr>
                                        <p:cTn id="9" dur="1" fill="hold">
                                          <p:stCondLst>
                                            <p:cond delay="0"/>
                                          </p:stCondLst>
                                        </p:cTn>
                                        <p:tgtEl>
                                          <p:spTgt spid="553998"/>
                                        </p:tgtEl>
                                        <p:attrNameLst>
                                          <p:attrName>style.visibility</p:attrName>
                                        </p:attrNameLst>
                                      </p:cBhvr>
                                      <p:to>
                                        <p:strVal val="visible"/>
                                      </p:to>
                                    </p:set>
                                    <p:anim calcmode="lin" valueType="num">
                                      <p:cBhvr>
                                        <p:cTn id="10" dur="1000" fill="hold"/>
                                        <p:tgtEl>
                                          <p:spTgt spid="553998"/>
                                        </p:tgtEl>
                                        <p:attrNameLst>
                                          <p:attrName>ppt_w</p:attrName>
                                        </p:attrNameLst>
                                      </p:cBhvr>
                                      <p:tavLst>
                                        <p:tav tm="0">
                                          <p:val>
                                            <p:fltVal val="0"/>
                                          </p:val>
                                        </p:tav>
                                        <p:tav tm="100000">
                                          <p:val>
                                            <p:strVal val="#ppt_w"/>
                                          </p:val>
                                        </p:tav>
                                      </p:tavLst>
                                    </p:anim>
                                    <p:anim calcmode="lin" valueType="num">
                                      <p:cBhvr>
                                        <p:cTn id="11" dur="1000" fill="hold"/>
                                        <p:tgtEl>
                                          <p:spTgt spid="553998"/>
                                        </p:tgtEl>
                                        <p:attrNameLst>
                                          <p:attrName>ppt_h</p:attrName>
                                        </p:attrNameLst>
                                      </p:cBhvr>
                                      <p:tavLst>
                                        <p:tav tm="0">
                                          <p:val>
                                            <p:fltVal val="0"/>
                                          </p:val>
                                        </p:tav>
                                        <p:tav tm="100000">
                                          <p:val>
                                            <p:strVal val="#ppt_h"/>
                                          </p:val>
                                        </p:tav>
                                      </p:tavLst>
                                    </p:anim>
                                    <p:anim calcmode="lin" valueType="num">
                                      <p:cBhvr>
                                        <p:cTn id="12" dur="1000" fill="hold"/>
                                        <p:tgtEl>
                                          <p:spTgt spid="553998"/>
                                        </p:tgtEl>
                                        <p:attrNameLst>
                                          <p:attrName>ppt_x</p:attrName>
                                        </p:attrNameLst>
                                      </p:cBhvr>
                                      <p:tavLst>
                                        <p:tav tm="0">
                                          <p:val>
                                            <p:fltVal val="0.5"/>
                                          </p:val>
                                        </p:tav>
                                        <p:tav tm="100000">
                                          <p:val>
                                            <p:strVal val="#ppt_x"/>
                                          </p:val>
                                        </p:tav>
                                      </p:tavLst>
                                    </p:anim>
                                    <p:anim calcmode="lin" valueType="num">
                                      <p:cBhvr>
                                        <p:cTn id="13" dur="1000" fill="hold"/>
                                        <p:tgtEl>
                                          <p:spTgt spid="553998"/>
                                        </p:tgtEl>
                                        <p:attrNameLst>
                                          <p:attrName>ppt_y</p:attrName>
                                        </p:attrNameLst>
                                      </p:cBhvr>
                                      <p:tavLst>
                                        <p:tav tm="0">
                                          <p:val>
                                            <p:fltVal val="0.5"/>
                                          </p:val>
                                        </p:tav>
                                        <p:tav tm="100000">
                                          <p:val>
                                            <p:strVal val="#ppt_y"/>
                                          </p:val>
                                        </p:tav>
                                      </p:tavLst>
                                    </p:anim>
                                  </p:childTnLst>
                                </p:cTn>
                              </p:par>
                              <p:par>
                                <p:cTn id="14" presetID="23" presetClass="entr" presetSubtype="528" repeatCount="indefinite" fill="hold" nodeType="withEffect">
                                  <p:stCondLst>
                                    <p:cond delay="0"/>
                                  </p:stCondLst>
                                  <p:childTnLst>
                                    <p:set>
                                      <p:cBhvr>
                                        <p:cTn id="15" dur="1" fill="hold">
                                          <p:stCondLst>
                                            <p:cond delay="0"/>
                                          </p:stCondLst>
                                        </p:cTn>
                                        <p:tgtEl>
                                          <p:spTgt spid="553999"/>
                                        </p:tgtEl>
                                        <p:attrNameLst>
                                          <p:attrName>style.visibility</p:attrName>
                                        </p:attrNameLst>
                                      </p:cBhvr>
                                      <p:to>
                                        <p:strVal val="visible"/>
                                      </p:to>
                                    </p:set>
                                    <p:anim calcmode="lin" valueType="num">
                                      <p:cBhvr>
                                        <p:cTn id="16" dur="1000" fill="hold"/>
                                        <p:tgtEl>
                                          <p:spTgt spid="553999"/>
                                        </p:tgtEl>
                                        <p:attrNameLst>
                                          <p:attrName>ppt_w</p:attrName>
                                        </p:attrNameLst>
                                      </p:cBhvr>
                                      <p:tavLst>
                                        <p:tav tm="0">
                                          <p:val>
                                            <p:fltVal val="0"/>
                                          </p:val>
                                        </p:tav>
                                        <p:tav tm="100000">
                                          <p:val>
                                            <p:strVal val="#ppt_w"/>
                                          </p:val>
                                        </p:tav>
                                      </p:tavLst>
                                    </p:anim>
                                    <p:anim calcmode="lin" valueType="num">
                                      <p:cBhvr>
                                        <p:cTn id="17" dur="1000" fill="hold"/>
                                        <p:tgtEl>
                                          <p:spTgt spid="553999"/>
                                        </p:tgtEl>
                                        <p:attrNameLst>
                                          <p:attrName>ppt_h</p:attrName>
                                        </p:attrNameLst>
                                      </p:cBhvr>
                                      <p:tavLst>
                                        <p:tav tm="0">
                                          <p:val>
                                            <p:fltVal val="0"/>
                                          </p:val>
                                        </p:tav>
                                        <p:tav tm="100000">
                                          <p:val>
                                            <p:strVal val="#ppt_h"/>
                                          </p:val>
                                        </p:tav>
                                      </p:tavLst>
                                    </p:anim>
                                    <p:anim calcmode="lin" valueType="num">
                                      <p:cBhvr>
                                        <p:cTn id="18" dur="1000" fill="hold"/>
                                        <p:tgtEl>
                                          <p:spTgt spid="553999"/>
                                        </p:tgtEl>
                                        <p:attrNameLst>
                                          <p:attrName>ppt_x</p:attrName>
                                        </p:attrNameLst>
                                      </p:cBhvr>
                                      <p:tavLst>
                                        <p:tav tm="0">
                                          <p:val>
                                            <p:fltVal val="0.5"/>
                                          </p:val>
                                        </p:tav>
                                        <p:tav tm="100000">
                                          <p:val>
                                            <p:strVal val="#ppt_x"/>
                                          </p:val>
                                        </p:tav>
                                      </p:tavLst>
                                    </p:anim>
                                    <p:anim calcmode="lin" valueType="num">
                                      <p:cBhvr>
                                        <p:cTn id="19" dur="1000" fill="hold"/>
                                        <p:tgtEl>
                                          <p:spTgt spid="553999"/>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grpId="0" nodeType="withEffect">
                                  <p:stCondLst>
                                    <p:cond delay="0"/>
                                  </p:stCondLst>
                                  <p:childTnLst>
                                    <p:set>
                                      <p:cBhvr>
                                        <p:cTn id="21" dur="1" fill="hold">
                                          <p:stCondLst>
                                            <p:cond delay="0"/>
                                          </p:stCondLst>
                                        </p:cTn>
                                        <p:tgtEl>
                                          <p:spTgt spid="554000"/>
                                        </p:tgtEl>
                                        <p:attrNameLst>
                                          <p:attrName>style.visibility</p:attrName>
                                        </p:attrNameLst>
                                      </p:cBhvr>
                                      <p:to>
                                        <p:strVal val="visible"/>
                                      </p:to>
                                    </p:set>
                                    <p:anim calcmode="lin" valueType="num">
                                      <p:cBhvr>
                                        <p:cTn id="22" dur="1000" fill="hold"/>
                                        <p:tgtEl>
                                          <p:spTgt spid="554000"/>
                                        </p:tgtEl>
                                        <p:attrNameLst>
                                          <p:attrName>ppt_w</p:attrName>
                                        </p:attrNameLst>
                                      </p:cBhvr>
                                      <p:tavLst>
                                        <p:tav tm="0">
                                          <p:val>
                                            <p:fltVal val="0"/>
                                          </p:val>
                                        </p:tav>
                                        <p:tav tm="100000">
                                          <p:val>
                                            <p:strVal val="#ppt_w"/>
                                          </p:val>
                                        </p:tav>
                                      </p:tavLst>
                                    </p:anim>
                                    <p:anim calcmode="lin" valueType="num">
                                      <p:cBhvr>
                                        <p:cTn id="23" dur="1000" fill="hold"/>
                                        <p:tgtEl>
                                          <p:spTgt spid="554000"/>
                                        </p:tgtEl>
                                        <p:attrNameLst>
                                          <p:attrName>ppt_h</p:attrName>
                                        </p:attrNameLst>
                                      </p:cBhvr>
                                      <p:tavLst>
                                        <p:tav tm="0">
                                          <p:val>
                                            <p:fltVal val="0"/>
                                          </p:val>
                                        </p:tav>
                                        <p:tav tm="100000">
                                          <p:val>
                                            <p:strVal val="#ppt_h"/>
                                          </p:val>
                                        </p:tav>
                                      </p:tavLst>
                                    </p:anim>
                                    <p:anim calcmode="lin" valueType="num">
                                      <p:cBhvr>
                                        <p:cTn id="24" dur="1000" fill="hold"/>
                                        <p:tgtEl>
                                          <p:spTgt spid="554000"/>
                                        </p:tgtEl>
                                        <p:attrNameLst>
                                          <p:attrName>ppt_x</p:attrName>
                                        </p:attrNameLst>
                                      </p:cBhvr>
                                      <p:tavLst>
                                        <p:tav tm="0">
                                          <p:val>
                                            <p:fltVal val="0.5"/>
                                          </p:val>
                                        </p:tav>
                                        <p:tav tm="100000">
                                          <p:val>
                                            <p:strVal val="#ppt_x"/>
                                          </p:val>
                                        </p:tav>
                                      </p:tavLst>
                                    </p:anim>
                                    <p:anim calcmode="lin" valueType="num">
                                      <p:cBhvr>
                                        <p:cTn id="25" dur="1000" fill="hold"/>
                                        <p:tgtEl>
                                          <p:spTgt spid="554000"/>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grpId="0" nodeType="withEffect">
                                  <p:stCondLst>
                                    <p:cond delay="500"/>
                                  </p:stCondLst>
                                  <p:childTnLst>
                                    <p:set>
                                      <p:cBhvr>
                                        <p:cTn id="27" dur="1" fill="hold">
                                          <p:stCondLst>
                                            <p:cond delay="0"/>
                                          </p:stCondLst>
                                        </p:cTn>
                                        <p:tgtEl>
                                          <p:spTgt spid="554012"/>
                                        </p:tgtEl>
                                        <p:attrNameLst>
                                          <p:attrName>style.visibility</p:attrName>
                                        </p:attrNameLst>
                                      </p:cBhvr>
                                      <p:to>
                                        <p:strVal val="visible"/>
                                      </p:to>
                                    </p:set>
                                    <p:anim calcmode="lin" valueType="num">
                                      <p:cBhvr>
                                        <p:cTn id="28" dur="1000" fill="hold"/>
                                        <p:tgtEl>
                                          <p:spTgt spid="554012"/>
                                        </p:tgtEl>
                                        <p:attrNameLst>
                                          <p:attrName>ppt_w</p:attrName>
                                        </p:attrNameLst>
                                      </p:cBhvr>
                                      <p:tavLst>
                                        <p:tav tm="0">
                                          <p:val>
                                            <p:fltVal val="0"/>
                                          </p:val>
                                        </p:tav>
                                        <p:tav tm="100000">
                                          <p:val>
                                            <p:strVal val="#ppt_w"/>
                                          </p:val>
                                        </p:tav>
                                      </p:tavLst>
                                    </p:anim>
                                    <p:anim calcmode="lin" valueType="num">
                                      <p:cBhvr>
                                        <p:cTn id="29" dur="1000" fill="hold"/>
                                        <p:tgtEl>
                                          <p:spTgt spid="554012"/>
                                        </p:tgtEl>
                                        <p:attrNameLst>
                                          <p:attrName>ppt_h</p:attrName>
                                        </p:attrNameLst>
                                      </p:cBhvr>
                                      <p:tavLst>
                                        <p:tav tm="0">
                                          <p:val>
                                            <p:fltVal val="0"/>
                                          </p:val>
                                        </p:tav>
                                        <p:tav tm="100000">
                                          <p:val>
                                            <p:strVal val="#ppt_h"/>
                                          </p:val>
                                        </p:tav>
                                      </p:tavLst>
                                    </p:anim>
                                    <p:anim calcmode="lin" valueType="num">
                                      <p:cBhvr>
                                        <p:cTn id="30" dur="1000" fill="hold"/>
                                        <p:tgtEl>
                                          <p:spTgt spid="554012"/>
                                        </p:tgtEl>
                                        <p:attrNameLst>
                                          <p:attrName>ppt_x</p:attrName>
                                        </p:attrNameLst>
                                      </p:cBhvr>
                                      <p:tavLst>
                                        <p:tav tm="0">
                                          <p:val>
                                            <p:fltVal val="0.5"/>
                                          </p:val>
                                        </p:tav>
                                        <p:tav tm="100000">
                                          <p:val>
                                            <p:strVal val="#ppt_x"/>
                                          </p:val>
                                        </p:tav>
                                      </p:tavLst>
                                    </p:anim>
                                    <p:anim calcmode="lin" valueType="num">
                                      <p:cBhvr>
                                        <p:cTn id="31" dur="1000" fill="hold"/>
                                        <p:tgtEl>
                                          <p:spTgt spid="554012"/>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nodeType="withEffect">
                                  <p:stCondLst>
                                    <p:cond delay="0"/>
                                  </p:stCondLst>
                                  <p:childTnLst>
                                    <p:set>
                                      <p:cBhvr>
                                        <p:cTn id="33" dur="1" fill="hold">
                                          <p:stCondLst>
                                            <p:cond delay="0"/>
                                          </p:stCondLst>
                                        </p:cTn>
                                        <p:tgtEl>
                                          <p:spTgt spid="554013"/>
                                        </p:tgtEl>
                                        <p:attrNameLst>
                                          <p:attrName>style.visibility</p:attrName>
                                        </p:attrNameLst>
                                      </p:cBhvr>
                                      <p:to>
                                        <p:strVal val="visible"/>
                                      </p:to>
                                    </p:set>
                                    <p:anim calcmode="lin" valueType="num">
                                      <p:cBhvr>
                                        <p:cTn id="34" dur="1000" fill="hold"/>
                                        <p:tgtEl>
                                          <p:spTgt spid="554013"/>
                                        </p:tgtEl>
                                        <p:attrNameLst>
                                          <p:attrName>ppt_w</p:attrName>
                                        </p:attrNameLst>
                                      </p:cBhvr>
                                      <p:tavLst>
                                        <p:tav tm="0">
                                          <p:val>
                                            <p:fltVal val="0"/>
                                          </p:val>
                                        </p:tav>
                                        <p:tav tm="100000">
                                          <p:val>
                                            <p:strVal val="#ppt_w"/>
                                          </p:val>
                                        </p:tav>
                                      </p:tavLst>
                                    </p:anim>
                                    <p:anim calcmode="lin" valueType="num">
                                      <p:cBhvr>
                                        <p:cTn id="35" dur="1000" fill="hold"/>
                                        <p:tgtEl>
                                          <p:spTgt spid="554013"/>
                                        </p:tgtEl>
                                        <p:attrNameLst>
                                          <p:attrName>ppt_h</p:attrName>
                                        </p:attrNameLst>
                                      </p:cBhvr>
                                      <p:tavLst>
                                        <p:tav tm="0">
                                          <p:val>
                                            <p:fltVal val="0"/>
                                          </p:val>
                                        </p:tav>
                                        <p:tav tm="100000">
                                          <p:val>
                                            <p:strVal val="#ppt_h"/>
                                          </p:val>
                                        </p:tav>
                                      </p:tavLst>
                                    </p:anim>
                                    <p:anim calcmode="lin" valueType="num">
                                      <p:cBhvr>
                                        <p:cTn id="36" dur="1000" fill="hold"/>
                                        <p:tgtEl>
                                          <p:spTgt spid="554013"/>
                                        </p:tgtEl>
                                        <p:attrNameLst>
                                          <p:attrName>ppt_x</p:attrName>
                                        </p:attrNameLst>
                                      </p:cBhvr>
                                      <p:tavLst>
                                        <p:tav tm="0">
                                          <p:val>
                                            <p:fltVal val="0.5"/>
                                          </p:val>
                                        </p:tav>
                                        <p:tav tm="100000">
                                          <p:val>
                                            <p:strVal val="#ppt_x"/>
                                          </p:val>
                                        </p:tav>
                                      </p:tavLst>
                                    </p:anim>
                                    <p:anim calcmode="lin" valueType="num">
                                      <p:cBhvr>
                                        <p:cTn id="37" dur="1000" fill="hold"/>
                                        <p:tgtEl>
                                          <p:spTgt spid="554013"/>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grpId="0" nodeType="withEffect">
                                  <p:stCondLst>
                                    <p:cond delay="1500"/>
                                  </p:stCondLst>
                                  <p:childTnLst>
                                    <p:set>
                                      <p:cBhvr>
                                        <p:cTn id="39" dur="1" fill="hold">
                                          <p:stCondLst>
                                            <p:cond delay="0"/>
                                          </p:stCondLst>
                                        </p:cTn>
                                        <p:tgtEl>
                                          <p:spTgt spid="554014"/>
                                        </p:tgtEl>
                                        <p:attrNameLst>
                                          <p:attrName>style.visibility</p:attrName>
                                        </p:attrNameLst>
                                      </p:cBhvr>
                                      <p:to>
                                        <p:strVal val="visible"/>
                                      </p:to>
                                    </p:set>
                                    <p:anim calcmode="lin" valueType="num">
                                      <p:cBhvr>
                                        <p:cTn id="40" dur="1000" fill="hold"/>
                                        <p:tgtEl>
                                          <p:spTgt spid="554014"/>
                                        </p:tgtEl>
                                        <p:attrNameLst>
                                          <p:attrName>ppt_w</p:attrName>
                                        </p:attrNameLst>
                                      </p:cBhvr>
                                      <p:tavLst>
                                        <p:tav tm="0">
                                          <p:val>
                                            <p:fltVal val="0"/>
                                          </p:val>
                                        </p:tav>
                                        <p:tav tm="100000">
                                          <p:val>
                                            <p:strVal val="#ppt_w"/>
                                          </p:val>
                                        </p:tav>
                                      </p:tavLst>
                                    </p:anim>
                                    <p:anim calcmode="lin" valueType="num">
                                      <p:cBhvr>
                                        <p:cTn id="41" dur="1000" fill="hold"/>
                                        <p:tgtEl>
                                          <p:spTgt spid="554014"/>
                                        </p:tgtEl>
                                        <p:attrNameLst>
                                          <p:attrName>ppt_h</p:attrName>
                                        </p:attrNameLst>
                                      </p:cBhvr>
                                      <p:tavLst>
                                        <p:tav tm="0">
                                          <p:val>
                                            <p:fltVal val="0"/>
                                          </p:val>
                                        </p:tav>
                                        <p:tav tm="100000">
                                          <p:val>
                                            <p:strVal val="#ppt_h"/>
                                          </p:val>
                                        </p:tav>
                                      </p:tavLst>
                                    </p:anim>
                                    <p:anim calcmode="lin" valueType="num">
                                      <p:cBhvr>
                                        <p:cTn id="42" dur="1000" fill="hold"/>
                                        <p:tgtEl>
                                          <p:spTgt spid="554014"/>
                                        </p:tgtEl>
                                        <p:attrNameLst>
                                          <p:attrName>ppt_x</p:attrName>
                                        </p:attrNameLst>
                                      </p:cBhvr>
                                      <p:tavLst>
                                        <p:tav tm="0">
                                          <p:val>
                                            <p:fltVal val="0.5"/>
                                          </p:val>
                                        </p:tav>
                                        <p:tav tm="100000">
                                          <p:val>
                                            <p:strVal val="#ppt_x"/>
                                          </p:val>
                                        </p:tav>
                                      </p:tavLst>
                                    </p:anim>
                                    <p:anim calcmode="lin" valueType="num">
                                      <p:cBhvr>
                                        <p:cTn id="43" dur="1000" fill="hold"/>
                                        <p:tgtEl>
                                          <p:spTgt spid="554014"/>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1000"/>
                                  </p:stCondLst>
                                  <p:childTnLst>
                                    <p:set>
                                      <p:cBhvr>
                                        <p:cTn id="45" dur="1" fill="hold">
                                          <p:stCondLst>
                                            <p:cond delay="0"/>
                                          </p:stCondLst>
                                        </p:cTn>
                                        <p:tgtEl>
                                          <p:spTgt spid="554015"/>
                                        </p:tgtEl>
                                        <p:attrNameLst>
                                          <p:attrName>style.visibility</p:attrName>
                                        </p:attrNameLst>
                                      </p:cBhvr>
                                      <p:to>
                                        <p:strVal val="visible"/>
                                      </p:to>
                                    </p:set>
                                    <p:anim calcmode="lin" valueType="num">
                                      <p:cBhvr>
                                        <p:cTn id="46" dur="1000" fill="hold"/>
                                        <p:tgtEl>
                                          <p:spTgt spid="554015"/>
                                        </p:tgtEl>
                                        <p:attrNameLst>
                                          <p:attrName>ppt_w</p:attrName>
                                        </p:attrNameLst>
                                      </p:cBhvr>
                                      <p:tavLst>
                                        <p:tav tm="0">
                                          <p:val>
                                            <p:fltVal val="0"/>
                                          </p:val>
                                        </p:tav>
                                        <p:tav tm="100000">
                                          <p:val>
                                            <p:strVal val="#ppt_w"/>
                                          </p:val>
                                        </p:tav>
                                      </p:tavLst>
                                    </p:anim>
                                    <p:anim calcmode="lin" valueType="num">
                                      <p:cBhvr>
                                        <p:cTn id="47" dur="1000" fill="hold"/>
                                        <p:tgtEl>
                                          <p:spTgt spid="554015"/>
                                        </p:tgtEl>
                                        <p:attrNameLst>
                                          <p:attrName>ppt_h</p:attrName>
                                        </p:attrNameLst>
                                      </p:cBhvr>
                                      <p:tavLst>
                                        <p:tav tm="0">
                                          <p:val>
                                            <p:fltVal val="0"/>
                                          </p:val>
                                        </p:tav>
                                        <p:tav tm="100000">
                                          <p:val>
                                            <p:strVal val="#ppt_h"/>
                                          </p:val>
                                        </p:tav>
                                      </p:tavLst>
                                    </p:anim>
                                    <p:anim calcmode="lin" valueType="num">
                                      <p:cBhvr>
                                        <p:cTn id="48" dur="1000" fill="hold"/>
                                        <p:tgtEl>
                                          <p:spTgt spid="554015"/>
                                        </p:tgtEl>
                                        <p:attrNameLst>
                                          <p:attrName>ppt_x</p:attrName>
                                        </p:attrNameLst>
                                      </p:cBhvr>
                                      <p:tavLst>
                                        <p:tav tm="0">
                                          <p:val>
                                            <p:fltVal val="0.5"/>
                                          </p:val>
                                        </p:tav>
                                        <p:tav tm="100000">
                                          <p:val>
                                            <p:strVal val="#ppt_x"/>
                                          </p:val>
                                        </p:tav>
                                      </p:tavLst>
                                    </p:anim>
                                    <p:anim calcmode="lin" valueType="num">
                                      <p:cBhvr>
                                        <p:cTn id="49" dur="1000" fill="hold"/>
                                        <p:tgtEl>
                                          <p:spTgt spid="554015"/>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nodeType="withEffect">
                                  <p:stCondLst>
                                    <p:cond delay="0"/>
                                  </p:stCondLst>
                                  <p:childTnLst>
                                    <p:set>
                                      <p:cBhvr>
                                        <p:cTn id="51" dur="1" fill="hold">
                                          <p:stCondLst>
                                            <p:cond delay="0"/>
                                          </p:stCondLst>
                                        </p:cTn>
                                        <p:tgtEl>
                                          <p:spTgt spid="553993"/>
                                        </p:tgtEl>
                                        <p:attrNameLst>
                                          <p:attrName>style.visibility</p:attrName>
                                        </p:attrNameLst>
                                      </p:cBhvr>
                                      <p:to>
                                        <p:strVal val="visible"/>
                                      </p:to>
                                    </p:set>
                                    <p:anim calcmode="lin" valueType="num">
                                      <p:cBhvr>
                                        <p:cTn id="52" dur="1000" fill="hold"/>
                                        <p:tgtEl>
                                          <p:spTgt spid="553993"/>
                                        </p:tgtEl>
                                        <p:attrNameLst>
                                          <p:attrName>ppt_w</p:attrName>
                                        </p:attrNameLst>
                                      </p:cBhvr>
                                      <p:tavLst>
                                        <p:tav tm="0">
                                          <p:val>
                                            <p:fltVal val="0"/>
                                          </p:val>
                                        </p:tav>
                                        <p:tav tm="100000">
                                          <p:val>
                                            <p:strVal val="#ppt_w"/>
                                          </p:val>
                                        </p:tav>
                                      </p:tavLst>
                                    </p:anim>
                                    <p:anim calcmode="lin" valueType="num">
                                      <p:cBhvr>
                                        <p:cTn id="53" dur="1000" fill="hold"/>
                                        <p:tgtEl>
                                          <p:spTgt spid="553993"/>
                                        </p:tgtEl>
                                        <p:attrNameLst>
                                          <p:attrName>ppt_h</p:attrName>
                                        </p:attrNameLst>
                                      </p:cBhvr>
                                      <p:tavLst>
                                        <p:tav tm="0">
                                          <p:val>
                                            <p:fltVal val="0"/>
                                          </p:val>
                                        </p:tav>
                                        <p:tav tm="100000">
                                          <p:val>
                                            <p:strVal val="#ppt_h"/>
                                          </p:val>
                                        </p:tav>
                                      </p:tavLst>
                                    </p:anim>
                                    <p:anim calcmode="lin" valueType="num">
                                      <p:cBhvr>
                                        <p:cTn id="54" dur="1000" fill="hold"/>
                                        <p:tgtEl>
                                          <p:spTgt spid="553993"/>
                                        </p:tgtEl>
                                        <p:attrNameLst>
                                          <p:attrName>ppt_x</p:attrName>
                                        </p:attrNameLst>
                                      </p:cBhvr>
                                      <p:tavLst>
                                        <p:tav tm="0">
                                          <p:val>
                                            <p:fltVal val="0.5"/>
                                          </p:val>
                                        </p:tav>
                                        <p:tav tm="100000">
                                          <p:val>
                                            <p:strVal val="#ppt_x"/>
                                          </p:val>
                                        </p:tav>
                                      </p:tavLst>
                                    </p:anim>
                                    <p:anim calcmode="lin" valueType="num">
                                      <p:cBhvr>
                                        <p:cTn id="55" dur="1000" fill="hold"/>
                                        <p:tgtEl>
                                          <p:spTgt spid="553993"/>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0"/>
                                  </p:stCondLst>
                                  <p:childTnLst>
                                    <p:set>
                                      <p:cBhvr>
                                        <p:cTn id="57" dur="1" fill="hold">
                                          <p:stCondLst>
                                            <p:cond delay="0"/>
                                          </p:stCondLst>
                                        </p:cTn>
                                        <p:tgtEl>
                                          <p:spTgt spid="553994"/>
                                        </p:tgtEl>
                                        <p:attrNameLst>
                                          <p:attrName>style.visibility</p:attrName>
                                        </p:attrNameLst>
                                      </p:cBhvr>
                                      <p:to>
                                        <p:strVal val="visible"/>
                                      </p:to>
                                    </p:set>
                                    <p:anim calcmode="lin" valueType="num">
                                      <p:cBhvr>
                                        <p:cTn id="58" dur="1000" fill="hold"/>
                                        <p:tgtEl>
                                          <p:spTgt spid="553994"/>
                                        </p:tgtEl>
                                        <p:attrNameLst>
                                          <p:attrName>ppt_w</p:attrName>
                                        </p:attrNameLst>
                                      </p:cBhvr>
                                      <p:tavLst>
                                        <p:tav tm="0">
                                          <p:val>
                                            <p:fltVal val="0"/>
                                          </p:val>
                                        </p:tav>
                                        <p:tav tm="100000">
                                          <p:val>
                                            <p:strVal val="#ppt_w"/>
                                          </p:val>
                                        </p:tav>
                                      </p:tavLst>
                                    </p:anim>
                                    <p:anim calcmode="lin" valueType="num">
                                      <p:cBhvr>
                                        <p:cTn id="59" dur="1000" fill="hold"/>
                                        <p:tgtEl>
                                          <p:spTgt spid="553994"/>
                                        </p:tgtEl>
                                        <p:attrNameLst>
                                          <p:attrName>ppt_h</p:attrName>
                                        </p:attrNameLst>
                                      </p:cBhvr>
                                      <p:tavLst>
                                        <p:tav tm="0">
                                          <p:val>
                                            <p:fltVal val="0"/>
                                          </p:val>
                                        </p:tav>
                                        <p:tav tm="100000">
                                          <p:val>
                                            <p:strVal val="#ppt_h"/>
                                          </p:val>
                                        </p:tav>
                                      </p:tavLst>
                                    </p:anim>
                                    <p:anim calcmode="lin" valueType="num">
                                      <p:cBhvr>
                                        <p:cTn id="60" dur="1000" fill="hold"/>
                                        <p:tgtEl>
                                          <p:spTgt spid="553994"/>
                                        </p:tgtEl>
                                        <p:attrNameLst>
                                          <p:attrName>ppt_x</p:attrName>
                                        </p:attrNameLst>
                                      </p:cBhvr>
                                      <p:tavLst>
                                        <p:tav tm="0">
                                          <p:val>
                                            <p:fltVal val="0.5"/>
                                          </p:val>
                                        </p:tav>
                                        <p:tav tm="100000">
                                          <p:val>
                                            <p:strVal val="#ppt_x"/>
                                          </p:val>
                                        </p:tav>
                                      </p:tavLst>
                                    </p:anim>
                                    <p:anim calcmode="lin" valueType="num">
                                      <p:cBhvr>
                                        <p:cTn id="61" dur="1000" fill="hold"/>
                                        <p:tgtEl>
                                          <p:spTgt spid="553994"/>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0"/>
                                  </p:stCondLst>
                                  <p:childTnLst>
                                    <p:set>
                                      <p:cBhvr>
                                        <p:cTn id="63" dur="1" fill="hold">
                                          <p:stCondLst>
                                            <p:cond delay="0"/>
                                          </p:stCondLst>
                                        </p:cTn>
                                        <p:tgtEl>
                                          <p:spTgt spid="554016"/>
                                        </p:tgtEl>
                                        <p:attrNameLst>
                                          <p:attrName>style.visibility</p:attrName>
                                        </p:attrNameLst>
                                      </p:cBhvr>
                                      <p:to>
                                        <p:strVal val="visible"/>
                                      </p:to>
                                    </p:set>
                                    <p:anim calcmode="lin" valueType="num">
                                      <p:cBhvr>
                                        <p:cTn id="64" dur="1000" fill="hold"/>
                                        <p:tgtEl>
                                          <p:spTgt spid="554016"/>
                                        </p:tgtEl>
                                        <p:attrNameLst>
                                          <p:attrName>ppt_w</p:attrName>
                                        </p:attrNameLst>
                                      </p:cBhvr>
                                      <p:tavLst>
                                        <p:tav tm="0">
                                          <p:val>
                                            <p:fltVal val="0"/>
                                          </p:val>
                                        </p:tav>
                                        <p:tav tm="100000">
                                          <p:val>
                                            <p:strVal val="#ppt_w"/>
                                          </p:val>
                                        </p:tav>
                                      </p:tavLst>
                                    </p:anim>
                                    <p:anim calcmode="lin" valueType="num">
                                      <p:cBhvr>
                                        <p:cTn id="65" dur="1000" fill="hold"/>
                                        <p:tgtEl>
                                          <p:spTgt spid="554016"/>
                                        </p:tgtEl>
                                        <p:attrNameLst>
                                          <p:attrName>ppt_h</p:attrName>
                                        </p:attrNameLst>
                                      </p:cBhvr>
                                      <p:tavLst>
                                        <p:tav tm="0">
                                          <p:val>
                                            <p:fltVal val="0"/>
                                          </p:val>
                                        </p:tav>
                                        <p:tav tm="100000">
                                          <p:val>
                                            <p:strVal val="#ppt_h"/>
                                          </p:val>
                                        </p:tav>
                                      </p:tavLst>
                                    </p:anim>
                                    <p:anim calcmode="lin" valueType="num">
                                      <p:cBhvr>
                                        <p:cTn id="66" dur="1000" fill="hold"/>
                                        <p:tgtEl>
                                          <p:spTgt spid="554016"/>
                                        </p:tgtEl>
                                        <p:attrNameLst>
                                          <p:attrName>ppt_x</p:attrName>
                                        </p:attrNameLst>
                                      </p:cBhvr>
                                      <p:tavLst>
                                        <p:tav tm="0">
                                          <p:val>
                                            <p:fltVal val="0.5"/>
                                          </p:val>
                                        </p:tav>
                                        <p:tav tm="100000">
                                          <p:val>
                                            <p:strVal val="#ppt_x"/>
                                          </p:val>
                                        </p:tav>
                                      </p:tavLst>
                                    </p:anim>
                                    <p:anim calcmode="lin" valueType="num">
                                      <p:cBhvr>
                                        <p:cTn id="67" dur="1000" fill="hold"/>
                                        <p:tgtEl>
                                          <p:spTgt spid="554016"/>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554017"/>
                                        </p:tgtEl>
                                        <p:attrNameLst>
                                          <p:attrName>style.visibility</p:attrName>
                                        </p:attrNameLst>
                                      </p:cBhvr>
                                      <p:to>
                                        <p:strVal val="visible"/>
                                      </p:to>
                                    </p:set>
                                    <p:anim calcmode="lin" valueType="num">
                                      <p:cBhvr>
                                        <p:cTn id="70" dur="1000" fill="hold"/>
                                        <p:tgtEl>
                                          <p:spTgt spid="554017"/>
                                        </p:tgtEl>
                                        <p:attrNameLst>
                                          <p:attrName>ppt_w</p:attrName>
                                        </p:attrNameLst>
                                      </p:cBhvr>
                                      <p:tavLst>
                                        <p:tav tm="0">
                                          <p:val>
                                            <p:fltVal val="0"/>
                                          </p:val>
                                        </p:tav>
                                        <p:tav tm="100000">
                                          <p:val>
                                            <p:strVal val="#ppt_w"/>
                                          </p:val>
                                        </p:tav>
                                      </p:tavLst>
                                    </p:anim>
                                    <p:anim calcmode="lin" valueType="num">
                                      <p:cBhvr>
                                        <p:cTn id="71" dur="1000" fill="hold"/>
                                        <p:tgtEl>
                                          <p:spTgt spid="554017"/>
                                        </p:tgtEl>
                                        <p:attrNameLst>
                                          <p:attrName>ppt_h</p:attrName>
                                        </p:attrNameLst>
                                      </p:cBhvr>
                                      <p:tavLst>
                                        <p:tav tm="0">
                                          <p:val>
                                            <p:fltVal val="0"/>
                                          </p:val>
                                        </p:tav>
                                        <p:tav tm="100000">
                                          <p:val>
                                            <p:strVal val="#ppt_h"/>
                                          </p:val>
                                        </p:tav>
                                      </p:tavLst>
                                    </p:anim>
                                    <p:anim calcmode="lin" valueType="num">
                                      <p:cBhvr>
                                        <p:cTn id="72" dur="1000" fill="hold"/>
                                        <p:tgtEl>
                                          <p:spTgt spid="554017"/>
                                        </p:tgtEl>
                                        <p:attrNameLst>
                                          <p:attrName>ppt_x</p:attrName>
                                        </p:attrNameLst>
                                      </p:cBhvr>
                                      <p:tavLst>
                                        <p:tav tm="0">
                                          <p:val>
                                            <p:fltVal val="0.5"/>
                                          </p:val>
                                        </p:tav>
                                        <p:tav tm="100000">
                                          <p:val>
                                            <p:strVal val="#ppt_x"/>
                                          </p:val>
                                        </p:tav>
                                      </p:tavLst>
                                    </p:anim>
                                    <p:anim calcmode="lin" valueType="num">
                                      <p:cBhvr>
                                        <p:cTn id="73" dur="1000" fill="hold"/>
                                        <p:tgtEl>
                                          <p:spTgt spid="554017"/>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nodeType="withEffect">
                                  <p:stCondLst>
                                    <p:cond delay="1500"/>
                                  </p:stCondLst>
                                  <p:childTnLst>
                                    <p:set>
                                      <p:cBhvr>
                                        <p:cTn id="75" dur="1" fill="hold">
                                          <p:stCondLst>
                                            <p:cond delay="0"/>
                                          </p:stCondLst>
                                        </p:cTn>
                                        <p:tgtEl>
                                          <p:spTgt spid="553995"/>
                                        </p:tgtEl>
                                        <p:attrNameLst>
                                          <p:attrName>style.visibility</p:attrName>
                                        </p:attrNameLst>
                                      </p:cBhvr>
                                      <p:to>
                                        <p:strVal val="visible"/>
                                      </p:to>
                                    </p:set>
                                    <p:anim calcmode="lin" valueType="num">
                                      <p:cBhvr>
                                        <p:cTn id="76" dur="1000" fill="hold"/>
                                        <p:tgtEl>
                                          <p:spTgt spid="553995"/>
                                        </p:tgtEl>
                                        <p:attrNameLst>
                                          <p:attrName>ppt_w</p:attrName>
                                        </p:attrNameLst>
                                      </p:cBhvr>
                                      <p:tavLst>
                                        <p:tav tm="0">
                                          <p:val>
                                            <p:fltVal val="0"/>
                                          </p:val>
                                        </p:tav>
                                        <p:tav tm="100000">
                                          <p:val>
                                            <p:strVal val="#ppt_w"/>
                                          </p:val>
                                        </p:tav>
                                      </p:tavLst>
                                    </p:anim>
                                    <p:anim calcmode="lin" valueType="num">
                                      <p:cBhvr>
                                        <p:cTn id="77" dur="1000" fill="hold"/>
                                        <p:tgtEl>
                                          <p:spTgt spid="553995"/>
                                        </p:tgtEl>
                                        <p:attrNameLst>
                                          <p:attrName>ppt_h</p:attrName>
                                        </p:attrNameLst>
                                      </p:cBhvr>
                                      <p:tavLst>
                                        <p:tav tm="0">
                                          <p:val>
                                            <p:fltVal val="0"/>
                                          </p:val>
                                        </p:tav>
                                        <p:tav tm="100000">
                                          <p:val>
                                            <p:strVal val="#ppt_h"/>
                                          </p:val>
                                        </p:tav>
                                      </p:tavLst>
                                    </p:anim>
                                    <p:anim calcmode="lin" valueType="num">
                                      <p:cBhvr>
                                        <p:cTn id="78" dur="1000" fill="hold"/>
                                        <p:tgtEl>
                                          <p:spTgt spid="553995"/>
                                        </p:tgtEl>
                                        <p:attrNameLst>
                                          <p:attrName>ppt_x</p:attrName>
                                        </p:attrNameLst>
                                      </p:cBhvr>
                                      <p:tavLst>
                                        <p:tav tm="0">
                                          <p:val>
                                            <p:fltVal val="0.5"/>
                                          </p:val>
                                        </p:tav>
                                        <p:tav tm="100000">
                                          <p:val>
                                            <p:strVal val="#ppt_x"/>
                                          </p:val>
                                        </p:tav>
                                      </p:tavLst>
                                    </p:anim>
                                    <p:anim calcmode="lin" valueType="num">
                                      <p:cBhvr>
                                        <p:cTn id="79" dur="1000" fill="hold"/>
                                        <p:tgtEl>
                                          <p:spTgt spid="553995"/>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nodeType="withEffect">
                                  <p:stCondLst>
                                    <p:cond delay="500"/>
                                  </p:stCondLst>
                                  <p:childTnLst>
                                    <p:set>
                                      <p:cBhvr>
                                        <p:cTn id="81" dur="1" fill="hold">
                                          <p:stCondLst>
                                            <p:cond delay="0"/>
                                          </p:stCondLst>
                                        </p:cTn>
                                        <p:tgtEl>
                                          <p:spTgt spid="554002"/>
                                        </p:tgtEl>
                                        <p:attrNameLst>
                                          <p:attrName>style.visibility</p:attrName>
                                        </p:attrNameLst>
                                      </p:cBhvr>
                                      <p:to>
                                        <p:strVal val="visible"/>
                                      </p:to>
                                    </p:set>
                                    <p:anim calcmode="lin" valueType="num">
                                      <p:cBhvr>
                                        <p:cTn id="82" dur="1000" fill="hold"/>
                                        <p:tgtEl>
                                          <p:spTgt spid="554002"/>
                                        </p:tgtEl>
                                        <p:attrNameLst>
                                          <p:attrName>ppt_w</p:attrName>
                                        </p:attrNameLst>
                                      </p:cBhvr>
                                      <p:tavLst>
                                        <p:tav tm="0">
                                          <p:val>
                                            <p:fltVal val="0"/>
                                          </p:val>
                                        </p:tav>
                                        <p:tav tm="100000">
                                          <p:val>
                                            <p:strVal val="#ppt_w"/>
                                          </p:val>
                                        </p:tav>
                                      </p:tavLst>
                                    </p:anim>
                                    <p:anim calcmode="lin" valueType="num">
                                      <p:cBhvr>
                                        <p:cTn id="83" dur="1000" fill="hold"/>
                                        <p:tgtEl>
                                          <p:spTgt spid="554002"/>
                                        </p:tgtEl>
                                        <p:attrNameLst>
                                          <p:attrName>ppt_h</p:attrName>
                                        </p:attrNameLst>
                                      </p:cBhvr>
                                      <p:tavLst>
                                        <p:tav tm="0">
                                          <p:val>
                                            <p:fltVal val="0"/>
                                          </p:val>
                                        </p:tav>
                                        <p:tav tm="100000">
                                          <p:val>
                                            <p:strVal val="#ppt_h"/>
                                          </p:val>
                                        </p:tav>
                                      </p:tavLst>
                                    </p:anim>
                                    <p:anim calcmode="lin" valueType="num">
                                      <p:cBhvr>
                                        <p:cTn id="84" dur="1000" fill="hold"/>
                                        <p:tgtEl>
                                          <p:spTgt spid="554002"/>
                                        </p:tgtEl>
                                        <p:attrNameLst>
                                          <p:attrName>ppt_x</p:attrName>
                                        </p:attrNameLst>
                                      </p:cBhvr>
                                      <p:tavLst>
                                        <p:tav tm="0">
                                          <p:val>
                                            <p:fltVal val="0.5"/>
                                          </p:val>
                                        </p:tav>
                                        <p:tav tm="100000">
                                          <p:val>
                                            <p:strVal val="#ppt_x"/>
                                          </p:val>
                                        </p:tav>
                                      </p:tavLst>
                                    </p:anim>
                                    <p:anim calcmode="lin" valueType="num">
                                      <p:cBhvr>
                                        <p:cTn id="85" dur="1000" fill="hold"/>
                                        <p:tgtEl>
                                          <p:spTgt spid="554002"/>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nodeType="withEffect">
                                  <p:stCondLst>
                                    <p:cond delay="1500"/>
                                  </p:stCondLst>
                                  <p:childTnLst>
                                    <p:set>
                                      <p:cBhvr>
                                        <p:cTn id="87" dur="1" fill="hold">
                                          <p:stCondLst>
                                            <p:cond delay="0"/>
                                          </p:stCondLst>
                                        </p:cTn>
                                        <p:tgtEl>
                                          <p:spTgt spid="554018"/>
                                        </p:tgtEl>
                                        <p:attrNameLst>
                                          <p:attrName>style.visibility</p:attrName>
                                        </p:attrNameLst>
                                      </p:cBhvr>
                                      <p:to>
                                        <p:strVal val="visible"/>
                                      </p:to>
                                    </p:set>
                                    <p:anim calcmode="lin" valueType="num">
                                      <p:cBhvr>
                                        <p:cTn id="88" dur="1000" fill="hold"/>
                                        <p:tgtEl>
                                          <p:spTgt spid="554018"/>
                                        </p:tgtEl>
                                        <p:attrNameLst>
                                          <p:attrName>ppt_w</p:attrName>
                                        </p:attrNameLst>
                                      </p:cBhvr>
                                      <p:tavLst>
                                        <p:tav tm="0">
                                          <p:val>
                                            <p:fltVal val="0"/>
                                          </p:val>
                                        </p:tav>
                                        <p:tav tm="100000">
                                          <p:val>
                                            <p:strVal val="#ppt_w"/>
                                          </p:val>
                                        </p:tav>
                                      </p:tavLst>
                                    </p:anim>
                                    <p:anim calcmode="lin" valueType="num">
                                      <p:cBhvr>
                                        <p:cTn id="89" dur="1000" fill="hold"/>
                                        <p:tgtEl>
                                          <p:spTgt spid="554018"/>
                                        </p:tgtEl>
                                        <p:attrNameLst>
                                          <p:attrName>ppt_h</p:attrName>
                                        </p:attrNameLst>
                                      </p:cBhvr>
                                      <p:tavLst>
                                        <p:tav tm="0">
                                          <p:val>
                                            <p:fltVal val="0"/>
                                          </p:val>
                                        </p:tav>
                                        <p:tav tm="100000">
                                          <p:val>
                                            <p:strVal val="#ppt_h"/>
                                          </p:val>
                                        </p:tav>
                                      </p:tavLst>
                                    </p:anim>
                                    <p:anim calcmode="lin" valueType="num">
                                      <p:cBhvr>
                                        <p:cTn id="90" dur="1000" fill="hold"/>
                                        <p:tgtEl>
                                          <p:spTgt spid="554018"/>
                                        </p:tgtEl>
                                        <p:attrNameLst>
                                          <p:attrName>ppt_x</p:attrName>
                                        </p:attrNameLst>
                                      </p:cBhvr>
                                      <p:tavLst>
                                        <p:tav tm="0">
                                          <p:val>
                                            <p:fltVal val="0.5"/>
                                          </p:val>
                                        </p:tav>
                                        <p:tav tm="100000">
                                          <p:val>
                                            <p:strVal val="#ppt_x"/>
                                          </p:val>
                                        </p:tav>
                                      </p:tavLst>
                                    </p:anim>
                                    <p:anim calcmode="lin" valueType="num">
                                      <p:cBhvr>
                                        <p:cTn id="91" dur="1000" fill="hold"/>
                                        <p:tgtEl>
                                          <p:spTgt spid="554018"/>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nodeType="withEffect">
                                  <p:stCondLst>
                                    <p:cond delay="500"/>
                                  </p:stCondLst>
                                  <p:childTnLst>
                                    <p:set>
                                      <p:cBhvr>
                                        <p:cTn id="93" dur="1" fill="hold">
                                          <p:stCondLst>
                                            <p:cond delay="0"/>
                                          </p:stCondLst>
                                        </p:cTn>
                                        <p:tgtEl>
                                          <p:spTgt spid="554011"/>
                                        </p:tgtEl>
                                        <p:attrNameLst>
                                          <p:attrName>style.visibility</p:attrName>
                                        </p:attrNameLst>
                                      </p:cBhvr>
                                      <p:to>
                                        <p:strVal val="visible"/>
                                      </p:to>
                                    </p:set>
                                    <p:anim calcmode="lin" valueType="num">
                                      <p:cBhvr>
                                        <p:cTn id="94" dur="1000" fill="hold"/>
                                        <p:tgtEl>
                                          <p:spTgt spid="554011"/>
                                        </p:tgtEl>
                                        <p:attrNameLst>
                                          <p:attrName>ppt_w</p:attrName>
                                        </p:attrNameLst>
                                      </p:cBhvr>
                                      <p:tavLst>
                                        <p:tav tm="0">
                                          <p:val>
                                            <p:fltVal val="0"/>
                                          </p:val>
                                        </p:tav>
                                        <p:tav tm="100000">
                                          <p:val>
                                            <p:strVal val="#ppt_w"/>
                                          </p:val>
                                        </p:tav>
                                      </p:tavLst>
                                    </p:anim>
                                    <p:anim calcmode="lin" valueType="num">
                                      <p:cBhvr>
                                        <p:cTn id="95" dur="1000" fill="hold"/>
                                        <p:tgtEl>
                                          <p:spTgt spid="554011"/>
                                        </p:tgtEl>
                                        <p:attrNameLst>
                                          <p:attrName>ppt_h</p:attrName>
                                        </p:attrNameLst>
                                      </p:cBhvr>
                                      <p:tavLst>
                                        <p:tav tm="0">
                                          <p:val>
                                            <p:fltVal val="0"/>
                                          </p:val>
                                        </p:tav>
                                        <p:tav tm="100000">
                                          <p:val>
                                            <p:strVal val="#ppt_h"/>
                                          </p:val>
                                        </p:tav>
                                      </p:tavLst>
                                    </p:anim>
                                    <p:anim calcmode="lin" valueType="num">
                                      <p:cBhvr>
                                        <p:cTn id="96" dur="1000" fill="hold"/>
                                        <p:tgtEl>
                                          <p:spTgt spid="554011"/>
                                        </p:tgtEl>
                                        <p:attrNameLst>
                                          <p:attrName>ppt_x</p:attrName>
                                        </p:attrNameLst>
                                      </p:cBhvr>
                                      <p:tavLst>
                                        <p:tav tm="0">
                                          <p:val>
                                            <p:fltVal val="0.5"/>
                                          </p:val>
                                        </p:tav>
                                        <p:tav tm="100000">
                                          <p:val>
                                            <p:strVal val="#ppt_x"/>
                                          </p:val>
                                        </p:tav>
                                      </p:tavLst>
                                    </p:anim>
                                    <p:anim calcmode="lin" valueType="num">
                                      <p:cBhvr>
                                        <p:cTn id="97" dur="1000" fill="hold"/>
                                        <p:tgtEl>
                                          <p:spTgt spid="554011"/>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grpId="0" nodeType="withEffect">
                                  <p:stCondLst>
                                    <p:cond delay="0"/>
                                  </p:stCondLst>
                                  <p:childTnLst>
                                    <p:set>
                                      <p:cBhvr>
                                        <p:cTn id="99" dur="1" fill="hold">
                                          <p:stCondLst>
                                            <p:cond delay="0"/>
                                          </p:stCondLst>
                                        </p:cTn>
                                        <p:tgtEl>
                                          <p:spTgt spid="554001"/>
                                        </p:tgtEl>
                                        <p:attrNameLst>
                                          <p:attrName>style.visibility</p:attrName>
                                        </p:attrNameLst>
                                      </p:cBhvr>
                                      <p:to>
                                        <p:strVal val="visible"/>
                                      </p:to>
                                    </p:set>
                                    <p:anim calcmode="lin" valueType="num">
                                      <p:cBhvr>
                                        <p:cTn id="100" dur="1000" fill="hold"/>
                                        <p:tgtEl>
                                          <p:spTgt spid="554001"/>
                                        </p:tgtEl>
                                        <p:attrNameLst>
                                          <p:attrName>ppt_w</p:attrName>
                                        </p:attrNameLst>
                                      </p:cBhvr>
                                      <p:tavLst>
                                        <p:tav tm="0">
                                          <p:val>
                                            <p:fltVal val="0"/>
                                          </p:val>
                                        </p:tav>
                                        <p:tav tm="100000">
                                          <p:val>
                                            <p:strVal val="#ppt_w"/>
                                          </p:val>
                                        </p:tav>
                                      </p:tavLst>
                                    </p:anim>
                                    <p:anim calcmode="lin" valueType="num">
                                      <p:cBhvr>
                                        <p:cTn id="101" dur="1000" fill="hold"/>
                                        <p:tgtEl>
                                          <p:spTgt spid="554001"/>
                                        </p:tgtEl>
                                        <p:attrNameLst>
                                          <p:attrName>ppt_h</p:attrName>
                                        </p:attrNameLst>
                                      </p:cBhvr>
                                      <p:tavLst>
                                        <p:tav tm="0">
                                          <p:val>
                                            <p:fltVal val="0"/>
                                          </p:val>
                                        </p:tav>
                                        <p:tav tm="100000">
                                          <p:val>
                                            <p:strVal val="#ppt_h"/>
                                          </p:val>
                                        </p:tav>
                                      </p:tavLst>
                                    </p:anim>
                                    <p:anim calcmode="lin" valueType="num">
                                      <p:cBhvr>
                                        <p:cTn id="102" dur="1000" fill="hold"/>
                                        <p:tgtEl>
                                          <p:spTgt spid="554001"/>
                                        </p:tgtEl>
                                        <p:attrNameLst>
                                          <p:attrName>ppt_x</p:attrName>
                                        </p:attrNameLst>
                                      </p:cBhvr>
                                      <p:tavLst>
                                        <p:tav tm="0">
                                          <p:val>
                                            <p:fltVal val="0.5"/>
                                          </p:val>
                                        </p:tav>
                                        <p:tav tm="100000">
                                          <p:val>
                                            <p:strVal val="#ppt_x"/>
                                          </p:val>
                                        </p:tav>
                                      </p:tavLst>
                                    </p:anim>
                                    <p:anim calcmode="lin" valueType="num">
                                      <p:cBhvr>
                                        <p:cTn id="103" dur="1000" fill="hold"/>
                                        <p:tgtEl>
                                          <p:spTgt spid="554001"/>
                                        </p:tgtEl>
                                        <p:attrNameLst>
                                          <p:attrName>ppt_y</p:attrName>
                                        </p:attrNameLst>
                                      </p:cBhvr>
                                      <p:tavLst>
                                        <p:tav tm="0">
                                          <p:val>
                                            <p:fltVal val="0.5"/>
                                          </p:val>
                                        </p:tav>
                                        <p:tav tm="100000">
                                          <p:val>
                                            <p:strVal val="#ppt_y"/>
                                          </p:val>
                                        </p:tav>
                                      </p:tavLst>
                                    </p:anim>
                                  </p:childTnLst>
                                </p:cTn>
                              </p:par>
                              <p:par>
                                <p:cTn id="104" presetID="23" presetClass="entr" presetSubtype="528" repeatCount="indefinite" fill="hold" grpId="0" nodeType="withEffect">
                                  <p:stCondLst>
                                    <p:cond delay="0"/>
                                  </p:stCondLst>
                                  <p:childTnLst>
                                    <p:set>
                                      <p:cBhvr>
                                        <p:cTn id="105" dur="1" fill="hold">
                                          <p:stCondLst>
                                            <p:cond delay="0"/>
                                          </p:stCondLst>
                                        </p:cTn>
                                        <p:tgtEl>
                                          <p:spTgt spid="554003"/>
                                        </p:tgtEl>
                                        <p:attrNameLst>
                                          <p:attrName>style.visibility</p:attrName>
                                        </p:attrNameLst>
                                      </p:cBhvr>
                                      <p:to>
                                        <p:strVal val="visible"/>
                                      </p:to>
                                    </p:set>
                                    <p:anim calcmode="lin" valueType="num">
                                      <p:cBhvr>
                                        <p:cTn id="106" dur="1000" fill="hold"/>
                                        <p:tgtEl>
                                          <p:spTgt spid="554003"/>
                                        </p:tgtEl>
                                        <p:attrNameLst>
                                          <p:attrName>ppt_w</p:attrName>
                                        </p:attrNameLst>
                                      </p:cBhvr>
                                      <p:tavLst>
                                        <p:tav tm="0">
                                          <p:val>
                                            <p:fltVal val="0"/>
                                          </p:val>
                                        </p:tav>
                                        <p:tav tm="100000">
                                          <p:val>
                                            <p:strVal val="#ppt_w"/>
                                          </p:val>
                                        </p:tav>
                                      </p:tavLst>
                                    </p:anim>
                                    <p:anim calcmode="lin" valueType="num">
                                      <p:cBhvr>
                                        <p:cTn id="107" dur="1000" fill="hold"/>
                                        <p:tgtEl>
                                          <p:spTgt spid="554003"/>
                                        </p:tgtEl>
                                        <p:attrNameLst>
                                          <p:attrName>ppt_h</p:attrName>
                                        </p:attrNameLst>
                                      </p:cBhvr>
                                      <p:tavLst>
                                        <p:tav tm="0">
                                          <p:val>
                                            <p:fltVal val="0"/>
                                          </p:val>
                                        </p:tav>
                                        <p:tav tm="100000">
                                          <p:val>
                                            <p:strVal val="#ppt_h"/>
                                          </p:val>
                                        </p:tav>
                                      </p:tavLst>
                                    </p:anim>
                                    <p:anim calcmode="lin" valueType="num">
                                      <p:cBhvr>
                                        <p:cTn id="108" dur="1000" fill="hold"/>
                                        <p:tgtEl>
                                          <p:spTgt spid="554003"/>
                                        </p:tgtEl>
                                        <p:attrNameLst>
                                          <p:attrName>ppt_x</p:attrName>
                                        </p:attrNameLst>
                                      </p:cBhvr>
                                      <p:tavLst>
                                        <p:tav tm="0">
                                          <p:val>
                                            <p:fltVal val="0.5"/>
                                          </p:val>
                                        </p:tav>
                                        <p:tav tm="100000">
                                          <p:val>
                                            <p:strVal val="#ppt_x"/>
                                          </p:val>
                                        </p:tav>
                                      </p:tavLst>
                                    </p:anim>
                                    <p:anim calcmode="lin" valueType="num">
                                      <p:cBhvr>
                                        <p:cTn id="109" dur="1000" fill="hold"/>
                                        <p:tgtEl>
                                          <p:spTgt spid="554003"/>
                                        </p:tgtEl>
                                        <p:attrNameLst>
                                          <p:attrName>ppt_y</p:attrName>
                                        </p:attrNameLst>
                                      </p:cBhvr>
                                      <p:tavLst>
                                        <p:tav tm="0">
                                          <p:val>
                                            <p:fltVal val="0.5"/>
                                          </p:val>
                                        </p:tav>
                                        <p:tav tm="100000">
                                          <p:val>
                                            <p:strVal val="#ppt_y"/>
                                          </p:val>
                                        </p:tav>
                                      </p:tavLst>
                                    </p:anim>
                                  </p:childTnLst>
                                </p:cTn>
                              </p:par>
                              <p:par>
                                <p:cTn id="110" presetID="23" presetClass="entr" presetSubtype="528" repeatCount="indefinite" fill="hold" nodeType="withEffect">
                                  <p:stCondLst>
                                    <p:cond delay="0"/>
                                  </p:stCondLst>
                                  <p:childTnLst>
                                    <p:set>
                                      <p:cBhvr>
                                        <p:cTn id="111" dur="1" fill="hold">
                                          <p:stCondLst>
                                            <p:cond delay="0"/>
                                          </p:stCondLst>
                                        </p:cTn>
                                        <p:tgtEl>
                                          <p:spTgt spid="554009"/>
                                        </p:tgtEl>
                                        <p:attrNameLst>
                                          <p:attrName>style.visibility</p:attrName>
                                        </p:attrNameLst>
                                      </p:cBhvr>
                                      <p:to>
                                        <p:strVal val="visible"/>
                                      </p:to>
                                    </p:set>
                                    <p:anim calcmode="lin" valueType="num">
                                      <p:cBhvr>
                                        <p:cTn id="112" dur="1000" fill="hold"/>
                                        <p:tgtEl>
                                          <p:spTgt spid="554009"/>
                                        </p:tgtEl>
                                        <p:attrNameLst>
                                          <p:attrName>ppt_w</p:attrName>
                                        </p:attrNameLst>
                                      </p:cBhvr>
                                      <p:tavLst>
                                        <p:tav tm="0">
                                          <p:val>
                                            <p:fltVal val="0"/>
                                          </p:val>
                                        </p:tav>
                                        <p:tav tm="100000">
                                          <p:val>
                                            <p:strVal val="#ppt_w"/>
                                          </p:val>
                                        </p:tav>
                                      </p:tavLst>
                                    </p:anim>
                                    <p:anim calcmode="lin" valueType="num">
                                      <p:cBhvr>
                                        <p:cTn id="113" dur="1000" fill="hold"/>
                                        <p:tgtEl>
                                          <p:spTgt spid="554009"/>
                                        </p:tgtEl>
                                        <p:attrNameLst>
                                          <p:attrName>ppt_h</p:attrName>
                                        </p:attrNameLst>
                                      </p:cBhvr>
                                      <p:tavLst>
                                        <p:tav tm="0">
                                          <p:val>
                                            <p:fltVal val="0"/>
                                          </p:val>
                                        </p:tav>
                                        <p:tav tm="100000">
                                          <p:val>
                                            <p:strVal val="#ppt_h"/>
                                          </p:val>
                                        </p:tav>
                                      </p:tavLst>
                                    </p:anim>
                                    <p:anim calcmode="lin" valueType="num">
                                      <p:cBhvr>
                                        <p:cTn id="114" dur="1000" fill="hold"/>
                                        <p:tgtEl>
                                          <p:spTgt spid="554009"/>
                                        </p:tgtEl>
                                        <p:attrNameLst>
                                          <p:attrName>ppt_x</p:attrName>
                                        </p:attrNameLst>
                                      </p:cBhvr>
                                      <p:tavLst>
                                        <p:tav tm="0">
                                          <p:val>
                                            <p:fltVal val="0.5"/>
                                          </p:val>
                                        </p:tav>
                                        <p:tav tm="100000">
                                          <p:val>
                                            <p:strVal val="#ppt_x"/>
                                          </p:val>
                                        </p:tav>
                                      </p:tavLst>
                                    </p:anim>
                                    <p:anim calcmode="lin" valueType="num">
                                      <p:cBhvr>
                                        <p:cTn id="115" dur="1000" fill="hold"/>
                                        <p:tgtEl>
                                          <p:spTgt spid="554009"/>
                                        </p:tgtEl>
                                        <p:attrNameLst>
                                          <p:attrName>ppt_y</p:attrName>
                                        </p:attrNameLst>
                                      </p:cBhvr>
                                      <p:tavLst>
                                        <p:tav tm="0">
                                          <p:val>
                                            <p:fltVal val="0.5"/>
                                          </p:val>
                                        </p:tav>
                                        <p:tav tm="100000">
                                          <p:val>
                                            <p:strVal val="#ppt_y"/>
                                          </p:val>
                                        </p:tav>
                                      </p:tavLst>
                                    </p:anim>
                                  </p:childTnLst>
                                </p:cTn>
                              </p:par>
                              <p:par>
                                <p:cTn id="116" presetID="23" presetClass="entr" presetSubtype="528" repeatCount="indefinite" fill="hold" grpId="0" nodeType="withEffect">
                                  <p:stCondLst>
                                    <p:cond delay="50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
                                          </p:val>
                                        </p:tav>
                                        <p:tav tm="100000">
                                          <p:val>
                                            <p:strVal val="#ppt_w"/>
                                          </p:val>
                                        </p:tav>
                                      </p:tavLst>
                                    </p:anim>
                                    <p:anim calcmode="lin" valueType="num">
                                      <p:cBhvr>
                                        <p:cTn id="119" dur="1000" fill="hold"/>
                                        <p:tgtEl>
                                          <p:spTgt spid="2"/>
                                        </p:tgtEl>
                                        <p:attrNameLst>
                                          <p:attrName>ppt_h</p:attrName>
                                        </p:attrNameLst>
                                      </p:cBhvr>
                                      <p:tavLst>
                                        <p:tav tm="0">
                                          <p:val>
                                            <p:fltVal val="0"/>
                                          </p:val>
                                        </p:tav>
                                        <p:tav tm="100000">
                                          <p:val>
                                            <p:strVal val="#ppt_h"/>
                                          </p:val>
                                        </p:tav>
                                      </p:tavLst>
                                    </p:anim>
                                    <p:anim calcmode="lin" valueType="num">
                                      <p:cBhvr>
                                        <p:cTn id="120" dur="1000" fill="hold"/>
                                        <p:tgtEl>
                                          <p:spTgt spid="2"/>
                                        </p:tgtEl>
                                        <p:attrNameLst>
                                          <p:attrName>ppt_x</p:attrName>
                                        </p:attrNameLst>
                                      </p:cBhvr>
                                      <p:tavLst>
                                        <p:tav tm="0">
                                          <p:val>
                                            <p:fltVal val="0.5"/>
                                          </p:val>
                                        </p:tav>
                                        <p:tav tm="100000">
                                          <p:val>
                                            <p:strVal val="#ppt_x"/>
                                          </p:val>
                                        </p:tav>
                                      </p:tavLst>
                                    </p:anim>
                                    <p:anim calcmode="lin" valueType="num">
                                      <p:cBhvr>
                                        <p:cTn id="121" dur="1000" fill="hold"/>
                                        <p:tgtEl>
                                          <p:spTgt spid="2"/>
                                        </p:tgtEl>
                                        <p:attrNameLst>
                                          <p:attrName>ppt_y</p:attrName>
                                        </p:attrNameLst>
                                      </p:cBhvr>
                                      <p:tavLst>
                                        <p:tav tm="0">
                                          <p:val>
                                            <p:fltVal val="0.5"/>
                                          </p:val>
                                        </p:tav>
                                        <p:tav tm="100000">
                                          <p:val>
                                            <p:strVal val="#ppt_y"/>
                                          </p:val>
                                        </p:tav>
                                      </p:tavLst>
                                    </p:anim>
                                  </p:childTnLst>
                                </p:cTn>
                              </p:par>
                              <p:par>
                                <p:cTn id="122" presetID="23" presetClass="entr" presetSubtype="528" repeatCount="indefinite" fill="hold" nodeType="with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ppt_x</p:attrName>
                                        </p:attrNameLst>
                                      </p:cBhvr>
                                      <p:tavLst>
                                        <p:tav tm="0">
                                          <p:val>
                                            <p:fltVal val="0.5"/>
                                          </p:val>
                                        </p:tav>
                                        <p:tav tm="100000">
                                          <p:val>
                                            <p:strVal val="#ppt_x"/>
                                          </p:val>
                                        </p:tav>
                                      </p:tavLst>
                                    </p:anim>
                                    <p:anim calcmode="lin" valueType="num">
                                      <p:cBhvr>
                                        <p:cTn id="127" dur="1000" fill="hold"/>
                                        <p:tgtEl>
                                          <p:spTgt spid="3"/>
                                        </p:tgtEl>
                                        <p:attrNameLst>
                                          <p:attrName>ppt_y</p:attrName>
                                        </p:attrNameLst>
                                      </p:cBhvr>
                                      <p:tavLst>
                                        <p:tav tm="0">
                                          <p:val>
                                            <p:fltVal val="0.5"/>
                                          </p:val>
                                        </p:tav>
                                        <p:tav tm="100000">
                                          <p:val>
                                            <p:strVal val="#ppt_y"/>
                                          </p:val>
                                        </p:tav>
                                      </p:tavLst>
                                    </p:anim>
                                  </p:childTnLst>
                                </p:cTn>
                              </p:par>
                              <p:par>
                                <p:cTn id="128" presetID="23" presetClass="entr" presetSubtype="528" repeatCount="indefinite" fill="hold" nodeType="withEffect">
                                  <p:stCondLst>
                                    <p:cond delay="0"/>
                                  </p:stCondLst>
                                  <p:childTnLst>
                                    <p:set>
                                      <p:cBhvr>
                                        <p:cTn id="129" dur="1" fill="hold">
                                          <p:stCondLst>
                                            <p:cond delay="0"/>
                                          </p:stCondLst>
                                        </p:cTn>
                                        <p:tgtEl>
                                          <p:spTgt spid="4"/>
                                        </p:tgtEl>
                                        <p:attrNameLst>
                                          <p:attrName>style.visibility</p:attrName>
                                        </p:attrNameLst>
                                      </p:cBhvr>
                                      <p:to>
                                        <p:strVal val="visible"/>
                                      </p:to>
                                    </p:set>
                                    <p:anim calcmode="lin" valueType="num">
                                      <p:cBhvr>
                                        <p:cTn id="130" dur="1000" fill="hold"/>
                                        <p:tgtEl>
                                          <p:spTgt spid="4"/>
                                        </p:tgtEl>
                                        <p:attrNameLst>
                                          <p:attrName>ppt_w</p:attrName>
                                        </p:attrNameLst>
                                      </p:cBhvr>
                                      <p:tavLst>
                                        <p:tav tm="0">
                                          <p:val>
                                            <p:fltVal val="0"/>
                                          </p:val>
                                        </p:tav>
                                        <p:tav tm="100000">
                                          <p:val>
                                            <p:strVal val="#ppt_w"/>
                                          </p:val>
                                        </p:tav>
                                      </p:tavLst>
                                    </p:anim>
                                    <p:anim calcmode="lin" valueType="num">
                                      <p:cBhvr>
                                        <p:cTn id="131" dur="1000" fill="hold"/>
                                        <p:tgtEl>
                                          <p:spTgt spid="4"/>
                                        </p:tgtEl>
                                        <p:attrNameLst>
                                          <p:attrName>ppt_h</p:attrName>
                                        </p:attrNameLst>
                                      </p:cBhvr>
                                      <p:tavLst>
                                        <p:tav tm="0">
                                          <p:val>
                                            <p:fltVal val="0"/>
                                          </p:val>
                                        </p:tav>
                                        <p:tav tm="100000">
                                          <p:val>
                                            <p:strVal val="#ppt_h"/>
                                          </p:val>
                                        </p:tav>
                                      </p:tavLst>
                                    </p:anim>
                                    <p:anim calcmode="lin" valueType="num">
                                      <p:cBhvr>
                                        <p:cTn id="132" dur="1000" fill="hold"/>
                                        <p:tgtEl>
                                          <p:spTgt spid="4"/>
                                        </p:tgtEl>
                                        <p:attrNameLst>
                                          <p:attrName>ppt_x</p:attrName>
                                        </p:attrNameLst>
                                      </p:cBhvr>
                                      <p:tavLst>
                                        <p:tav tm="0">
                                          <p:val>
                                            <p:fltVal val="0.5"/>
                                          </p:val>
                                        </p:tav>
                                        <p:tav tm="100000">
                                          <p:val>
                                            <p:strVal val="#ppt_x"/>
                                          </p:val>
                                        </p:tav>
                                      </p:tavLst>
                                    </p:anim>
                                    <p:anim calcmode="lin" valueType="num">
                                      <p:cBhvr>
                                        <p:cTn id="133" dur="1000" fill="hold"/>
                                        <p:tgtEl>
                                          <p:spTgt spid="4"/>
                                        </p:tgtEl>
                                        <p:attrNameLst>
                                          <p:attrName>ppt_y</p:attrName>
                                        </p:attrNameLst>
                                      </p:cBhvr>
                                      <p:tavLst>
                                        <p:tav tm="0">
                                          <p:val>
                                            <p:fltVal val="0.5"/>
                                          </p:val>
                                        </p:tav>
                                        <p:tav tm="100000">
                                          <p:val>
                                            <p:strVal val="#ppt_y"/>
                                          </p:val>
                                        </p:tav>
                                      </p:tavLst>
                                    </p:anim>
                                  </p:childTnLst>
                                </p:cTn>
                              </p:par>
                              <p:par>
                                <p:cTn id="134" presetID="23" presetClass="entr" presetSubtype="528" repeatCount="indefinite" fill="hold" grpId="0" nodeType="withEffect">
                                  <p:stCondLst>
                                    <p:cond delay="0"/>
                                  </p:stCondLst>
                                  <p:childTnLst>
                                    <p:set>
                                      <p:cBhvr>
                                        <p:cTn id="135" dur="1" fill="hold">
                                          <p:stCondLst>
                                            <p:cond delay="0"/>
                                          </p:stCondLst>
                                        </p:cTn>
                                        <p:tgtEl>
                                          <p:spTgt spid="7"/>
                                        </p:tgtEl>
                                        <p:attrNameLst>
                                          <p:attrName>style.visibility</p:attrName>
                                        </p:attrNameLst>
                                      </p:cBhvr>
                                      <p:to>
                                        <p:strVal val="visible"/>
                                      </p:to>
                                    </p:set>
                                    <p:anim calcmode="lin" valueType="num">
                                      <p:cBhvr>
                                        <p:cTn id="136" dur="1000" fill="hold"/>
                                        <p:tgtEl>
                                          <p:spTgt spid="7"/>
                                        </p:tgtEl>
                                        <p:attrNameLst>
                                          <p:attrName>ppt_w</p:attrName>
                                        </p:attrNameLst>
                                      </p:cBhvr>
                                      <p:tavLst>
                                        <p:tav tm="0">
                                          <p:val>
                                            <p:fltVal val="0"/>
                                          </p:val>
                                        </p:tav>
                                        <p:tav tm="100000">
                                          <p:val>
                                            <p:strVal val="#ppt_w"/>
                                          </p:val>
                                        </p:tav>
                                      </p:tavLst>
                                    </p:anim>
                                    <p:anim calcmode="lin" valueType="num">
                                      <p:cBhvr>
                                        <p:cTn id="137" dur="1000" fill="hold"/>
                                        <p:tgtEl>
                                          <p:spTgt spid="7"/>
                                        </p:tgtEl>
                                        <p:attrNameLst>
                                          <p:attrName>ppt_h</p:attrName>
                                        </p:attrNameLst>
                                      </p:cBhvr>
                                      <p:tavLst>
                                        <p:tav tm="0">
                                          <p:val>
                                            <p:fltVal val="0"/>
                                          </p:val>
                                        </p:tav>
                                        <p:tav tm="100000">
                                          <p:val>
                                            <p:strVal val="#ppt_h"/>
                                          </p:val>
                                        </p:tav>
                                      </p:tavLst>
                                    </p:anim>
                                    <p:anim calcmode="lin" valueType="num">
                                      <p:cBhvr>
                                        <p:cTn id="138" dur="1000" fill="hold"/>
                                        <p:tgtEl>
                                          <p:spTgt spid="7"/>
                                        </p:tgtEl>
                                        <p:attrNameLst>
                                          <p:attrName>ppt_x</p:attrName>
                                        </p:attrNameLst>
                                      </p:cBhvr>
                                      <p:tavLst>
                                        <p:tav tm="0">
                                          <p:val>
                                            <p:fltVal val="0.5"/>
                                          </p:val>
                                        </p:tav>
                                        <p:tav tm="100000">
                                          <p:val>
                                            <p:strVal val="#ppt_x"/>
                                          </p:val>
                                        </p:tav>
                                      </p:tavLst>
                                    </p:anim>
                                    <p:anim calcmode="lin" valueType="num">
                                      <p:cBhvr>
                                        <p:cTn id="139" dur="1000" fill="hold"/>
                                        <p:tgtEl>
                                          <p:spTgt spid="7"/>
                                        </p:tgtEl>
                                        <p:attrNameLst>
                                          <p:attrName>ppt_y</p:attrName>
                                        </p:attrNameLst>
                                      </p:cBhvr>
                                      <p:tavLst>
                                        <p:tav tm="0">
                                          <p:val>
                                            <p:fltVal val="0.5"/>
                                          </p:val>
                                        </p:tav>
                                        <p:tav tm="100000">
                                          <p:val>
                                            <p:strVal val="#ppt_y"/>
                                          </p:val>
                                        </p:tav>
                                      </p:tavLst>
                                    </p:anim>
                                  </p:childTnLst>
                                </p:cTn>
                              </p:par>
                              <p:par>
                                <p:cTn id="140" presetID="23" presetClass="entr" presetSubtype="528" repeatCount="indefinite" fill="hold" nodeType="withEffect">
                                  <p:stCondLst>
                                    <p:cond delay="0"/>
                                  </p:stCondLst>
                                  <p:childTnLst>
                                    <p:set>
                                      <p:cBhvr>
                                        <p:cTn id="141" dur="1" fill="hold">
                                          <p:stCondLst>
                                            <p:cond delay="0"/>
                                          </p:stCondLst>
                                        </p:cTn>
                                        <p:tgtEl>
                                          <p:spTgt spid="8"/>
                                        </p:tgtEl>
                                        <p:attrNameLst>
                                          <p:attrName>style.visibility</p:attrName>
                                        </p:attrNameLst>
                                      </p:cBhvr>
                                      <p:to>
                                        <p:strVal val="visible"/>
                                      </p:to>
                                    </p:set>
                                    <p:anim calcmode="lin" valueType="num">
                                      <p:cBhvr>
                                        <p:cTn id="142" dur="1000" fill="hold"/>
                                        <p:tgtEl>
                                          <p:spTgt spid="8"/>
                                        </p:tgtEl>
                                        <p:attrNameLst>
                                          <p:attrName>ppt_w</p:attrName>
                                        </p:attrNameLst>
                                      </p:cBhvr>
                                      <p:tavLst>
                                        <p:tav tm="0">
                                          <p:val>
                                            <p:fltVal val="0"/>
                                          </p:val>
                                        </p:tav>
                                        <p:tav tm="100000">
                                          <p:val>
                                            <p:strVal val="#ppt_w"/>
                                          </p:val>
                                        </p:tav>
                                      </p:tavLst>
                                    </p:anim>
                                    <p:anim calcmode="lin" valueType="num">
                                      <p:cBhvr>
                                        <p:cTn id="143" dur="1000" fill="hold"/>
                                        <p:tgtEl>
                                          <p:spTgt spid="8"/>
                                        </p:tgtEl>
                                        <p:attrNameLst>
                                          <p:attrName>ppt_h</p:attrName>
                                        </p:attrNameLst>
                                      </p:cBhvr>
                                      <p:tavLst>
                                        <p:tav tm="0">
                                          <p:val>
                                            <p:fltVal val="0"/>
                                          </p:val>
                                        </p:tav>
                                        <p:tav tm="100000">
                                          <p:val>
                                            <p:strVal val="#ppt_h"/>
                                          </p:val>
                                        </p:tav>
                                      </p:tavLst>
                                    </p:anim>
                                    <p:anim calcmode="lin" valueType="num">
                                      <p:cBhvr>
                                        <p:cTn id="144" dur="1000" fill="hold"/>
                                        <p:tgtEl>
                                          <p:spTgt spid="8"/>
                                        </p:tgtEl>
                                        <p:attrNameLst>
                                          <p:attrName>ppt_x</p:attrName>
                                        </p:attrNameLst>
                                      </p:cBhvr>
                                      <p:tavLst>
                                        <p:tav tm="0">
                                          <p:val>
                                            <p:fltVal val="0.5"/>
                                          </p:val>
                                        </p:tav>
                                        <p:tav tm="100000">
                                          <p:val>
                                            <p:strVal val="#ppt_x"/>
                                          </p:val>
                                        </p:tav>
                                      </p:tavLst>
                                    </p:anim>
                                    <p:anim calcmode="lin" valueType="num">
                                      <p:cBhvr>
                                        <p:cTn id="145" dur="1000" fill="hold"/>
                                        <p:tgtEl>
                                          <p:spTgt spid="8"/>
                                        </p:tgtEl>
                                        <p:attrNameLst>
                                          <p:attrName>ppt_y</p:attrName>
                                        </p:attrNameLst>
                                      </p:cBhvr>
                                      <p:tavLst>
                                        <p:tav tm="0">
                                          <p:val>
                                            <p:fltVal val="0.5"/>
                                          </p:val>
                                        </p:tav>
                                        <p:tav tm="100000">
                                          <p:val>
                                            <p:strVal val="#ppt_y"/>
                                          </p:val>
                                        </p:tav>
                                      </p:tavLst>
                                    </p:anim>
                                  </p:childTnLst>
                                </p:cTn>
                              </p:par>
                              <p:par>
                                <p:cTn id="146" presetID="23" presetClass="entr" presetSubtype="528" repeatCount="indefinite" fill="hold" nodeType="withEffect">
                                  <p:stCondLst>
                                    <p:cond delay="1500"/>
                                  </p:stCondLst>
                                  <p:childTnLst>
                                    <p:set>
                                      <p:cBhvr>
                                        <p:cTn id="147" dur="1" fill="hold">
                                          <p:stCondLst>
                                            <p:cond delay="0"/>
                                          </p:stCondLst>
                                        </p:cTn>
                                        <p:tgtEl>
                                          <p:spTgt spid="9"/>
                                        </p:tgtEl>
                                        <p:attrNameLst>
                                          <p:attrName>style.visibility</p:attrName>
                                        </p:attrNameLst>
                                      </p:cBhvr>
                                      <p:to>
                                        <p:strVal val="visible"/>
                                      </p:to>
                                    </p:set>
                                    <p:anim calcmode="lin" valueType="num">
                                      <p:cBhvr>
                                        <p:cTn id="148" dur="1000" fill="hold"/>
                                        <p:tgtEl>
                                          <p:spTgt spid="9"/>
                                        </p:tgtEl>
                                        <p:attrNameLst>
                                          <p:attrName>ppt_w</p:attrName>
                                        </p:attrNameLst>
                                      </p:cBhvr>
                                      <p:tavLst>
                                        <p:tav tm="0">
                                          <p:val>
                                            <p:fltVal val="0"/>
                                          </p:val>
                                        </p:tav>
                                        <p:tav tm="100000">
                                          <p:val>
                                            <p:strVal val="#ppt_w"/>
                                          </p:val>
                                        </p:tav>
                                      </p:tavLst>
                                    </p:anim>
                                    <p:anim calcmode="lin" valueType="num">
                                      <p:cBhvr>
                                        <p:cTn id="149" dur="1000" fill="hold"/>
                                        <p:tgtEl>
                                          <p:spTgt spid="9"/>
                                        </p:tgtEl>
                                        <p:attrNameLst>
                                          <p:attrName>ppt_h</p:attrName>
                                        </p:attrNameLst>
                                      </p:cBhvr>
                                      <p:tavLst>
                                        <p:tav tm="0">
                                          <p:val>
                                            <p:fltVal val="0"/>
                                          </p:val>
                                        </p:tav>
                                        <p:tav tm="100000">
                                          <p:val>
                                            <p:strVal val="#ppt_h"/>
                                          </p:val>
                                        </p:tav>
                                      </p:tavLst>
                                    </p:anim>
                                    <p:anim calcmode="lin" valueType="num">
                                      <p:cBhvr>
                                        <p:cTn id="150" dur="1000" fill="hold"/>
                                        <p:tgtEl>
                                          <p:spTgt spid="9"/>
                                        </p:tgtEl>
                                        <p:attrNameLst>
                                          <p:attrName>ppt_x</p:attrName>
                                        </p:attrNameLst>
                                      </p:cBhvr>
                                      <p:tavLst>
                                        <p:tav tm="0">
                                          <p:val>
                                            <p:fltVal val="0.5"/>
                                          </p:val>
                                        </p:tav>
                                        <p:tav tm="100000">
                                          <p:val>
                                            <p:strVal val="#ppt_x"/>
                                          </p:val>
                                        </p:tav>
                                      </p:tavLst>
                                    </p:anim>
                                    <p:anim calcmode="lin" valueType="num">
                                      <p:cBhvr>
                                        <p:cTn id="151" dur="1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8" grpId="0" animBg="1"/>
      <p:bldP spid="554000" grpId="0" animBg="1"/>
      <p:bldP spid="554012" grpId="0" animBg="1"/>
      <p:bldP spid="554014" grpId="0" animBg="1"/>
      <p:bldP spid="554015" grpId="0" animBg="1"/>
      <p:bldP spid="553994" grpId="0" animBg="1"/>
      <p:bldP spid="554017" grpId="0" animBg="1"/>
      <p:bldP spid="554001" grpId="0" animBg="1"/>
      <p:bldP spid="554003" grpId="0" animBg="1"/>
      <p:bldP spid="2"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228600"/>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a:solidFill>
                <a:srgbClr val="000099"/>
              </a:solidFill>
              <a:latin typeface="Times New Roman" panose="02020603050405020304" pitchFamily="18" charset="0"/>
              <a:cs typeface="Times New Roman" panose="02020603050405020304" pitchFamily="18" charset="0"/>
            </a:endParaRPr>
          </a:p>
        </p:txBody>
      </p:sp>
      <p:pic>
        <p:nvPicPr>
          <p:cNvPr id="7171" name="Picture 36" descr="SGK%20Am%20nhac%208%20-%20nhac%20si%20-%20Hoang%20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3200400" y="13716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Nhạc sĩ Hoàng vân</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32773" name="Text Box 5"/>
          <p:cNvSpPr txBox="1">
            <a:spLocks noChangeArrowheads="1"/>
          </p:cNvSpPr>
          <p:nvPr/>
        </p:nvSpPr>
        <p:spPr bwMode="auto">
          <a:xfrm>
            <a:off x="2667000" y="22098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99"/>
              </a:solidFill>
              <a:latin typeface="Times New Roman" panose="02020603050405020304" pitchFamily="18" charset="0"/>
              <a:cs typeface="Times New Roman" panose="02020603050405020304" pitchFamily="18" charset="0"/>
            </a:endParaRPr>
          </a:p>
        </p:txBody>
      </p:sp>
      <p:sp>
        <p:nvSpPr>
          <p:cNvPr id="32774" name="Text Box 6"/>
          <p:cNvSpPr txBox="1">
            <a:spLocks noChangeArrowheads="1"/>
          </p:cNvSpPr>
          <p:nvPr/>
        </p:nvSpPr>
        <p:spPr bwMode="auto">
          <a:xfrm>
            <a:off x="2514600" y="2027238"/>
            <a:ext cx="6553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dirty="0">
                <a:latin typeface="Times New Roman" panose="02020603050405020304" pitchFamily="18" charset="0"/>
                <a:cs typeface="Times New Roman" panose="02020603050405020304" pitchFamily="18" charset="0"/>
              </a:rPr>
              <a:t>Câu 1</a:t>
            </a:r>
            <a:r>
              <a:rPr lang="vi-VN" altLang="en-US" sz="2800" dirty="0">
                <a:solidFill>
                  <a:srgbClr val="000099"/>
                </a:solidFill>
                <a:latin typeface="Times New Roman" panose="02020603050405020304" pitchFamily="18" charset="0"/>
                <a:cs typeface="Times New Roman" panose="02020603050405020304" pitchFamily="18" charset="0"/>
              </a:rPr>
              <a:t>. Các em hãy cho biết tên khai sinh và bút</a:t>
            </a:r>
            <a:r>
              <a:rPr lang="en-US" altLang="en-US" sz="2800" dirty="0">
                <a:solidFill>
                  <a:srgbClr val="000099"/>
                </a:solidFill>
                <a:latin typeface="Times New Roman" panose="02020603050405020304" pitchFamily="18" charset="0"/>
                <a:cs typeface="Times New Roman" panose="02020603050405020304" pitchFamily="18" charset="0"/>
              </a:rPr>
              <a:t> danh</a:t>
            </a:r>
            <a:r>
              <a:rPr lang="vi-VN" altLang="en-US" sz="2800" dirty="0">
                <a:solidFill>
                  <a:srgbClr val="000099"/>
                </a:solidFill>
                <a:latin typeface="Times New Roman" panose="02020603050405020304" pitchFamily="18" charset="0"/>
                <a:cs typeface="Times New Roman" panose="02020603050405020304" pitchFamily="18" charset="0"/>
              </a:rPr>
              <a:t> của nhạc sĩ </a:t>
            </a:r>
            <a:r>
              <a:rPr lang="vi-VN" altLang="en-US" sz="2800" dirty="0" smtClean="0">
                <a:solidFill>
                  <a:srgbClr val="000099"/>
                </a:solidFill>
                <a:latin typeface="Times New Roman" panose="02020603050405020304" pitchFamily="18" charset="0"/>
                <a:cs typeface="Times New Roman" panose="02020603050405020304" pitchFamily="18" charset="0"/>
              </a:rPr>
              <a:t>Hoàng </a:t>
            </a:r>
            <a:r>
              <a:rPr lang="en-US" altLang="en-US" sz="2800" dirty="0">
                <a:solidFill>
                  <a:srgbClr val="000099"/>
                </a:solidFill>
                <a:latin typeface="Times New Roman" panose="02020603050405020304" pitchFamily="18" charset="0"/>
                <a:cs typeface="Times New Roman" panose="02020603050405020304" pitchFamily="18" charset="0"/>
              </a:rPr>
              <a:t>V</a:t>
            </a:r>
            <a:r>
              <a:rPr lang="vi-VN" altLang="en-US" sz="2800" dirty="0">
                <a:solidFill>
                  <a:srgbClr val="000099"/>
                </a:solidFill>
                <a:latin typeface="Times New Roman" panose="02020603050405020304" pitchFamily="18" charset="0"/>
                <a:cs typeface="Times New Roman" panose="02020603050405020304" pitchFamily="18" charset="0"/>
              </a:rPr>
              <a:t>ân là gì ?</a:t>
            </a:r>
            <a:endParaRPr lang="en-US" altLang="en-US" sz="2800" dirty="0">
              <a:solidFill>
                <a:srgbClr val="000099"/>
              </a:solidFill>
              <a:latin typeface="Times New Roman" panose="02020603050405020304" pitchFamily="18" charset="0"/>
              <a:cs typeface="Times New Roman" panose="02020603050405020304" pitchFamily="18" charset="0"/>
            </a:endParaRPr>
          </a:p>
        </p:txBody>
      </p:sp>
      <p:sp>
        <p:nvSpPr>
          <p:cNvPr id="7175" name="Text Box 7"/>
          <p:cNvSpPr txBox="1">
            <a:spLocks noChangeArrowheads="1"/>
          </p:cNvSpPr>
          <p:nvPr/>
        </p:nvSpPr>
        <p:spPr bwMode="auto">
          <a:xfrm>
            <a:off x="4191000" y="3657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32777" name="AutoShape 9"/>
          <p:cNvSpPr>
            <a:spLocks noChangeArrowheads="1"/>
          </p:cNvSpPr>
          <p:nvPr/>
        </p:nvSpPr>
        <p:spPr bwMode="auto">
          <a:xfrm>
            <a:off x="3810000" y="3048000"/>
            <a:ext cx="5029200" cy="1752600"/>
          </a:xfrm>
          <a:prstGeom prst="wedgeRectCallout">
            <a:avLst>
              <a:gd name="adj1" fmla="val 54546"/>
              <a:gd name="adj2" fmla="val 10769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Nhạc sĩ Hoàng Vân tên thật là Lê Văn Ngọ có bút danh là Y-Na</a:t>
            </a:r>
            <a:endParaRPr lang="en-US" altLang="en-US" sz="3600">
              <a:solidFill>
                <a:srgbClr val="FF0000"/>
              </a:solidFill>
              <a:latin typeface="Times New Roman" panose="02020603050405020304" pitchFamily="18" charset="0"/>
              <a:cs typeface="Times New Roman" panose="02020603050405020304" pitchFamily="18" charset="0"/>
            </a:endParaRPr>
          </a:p>
        </p:txBody>
      </p:sp>
      <p:graphicFrame>
        <p:nvGraphicFramePr>
          <p:cNvPr id="7177" name="Object 10"/>
          <p:cNvGraphicFramePr>
            <a:graphicFrameLocks noGrp="1" noChangeAspect="1"/>
          </p:cNvGraphicFramePr>
          <p:nvPr>
            <p:ph/>
          </p:nvPr>
        </p:nvGraphicFramePr>
        <p:xfrm>
          <a:off x="0" y="4876800"/>
          <a:ext cx="6705600" cy="1981200"/>
        </p:xfrm>
        <a:graphic>
          <a:graphicData uri="http://schemas.openxmlformats.org/presentationml/2006/ole">
            <mc:AlternateContent xmlns:mc="http://schemas.openxmlformats.org/markup-compatibility/2006">
              <mc:Choice xmlns:v="urn:schemas-microsoft-com:vml" Requires="v">
                <p:oleObj spid="_x0000_s7180" name="Bitmap Image" r:id="rId4" imgW="4676190" imgH="4057143" progId="Paint.Picture">
                  <p:embed/>
                </p:oleObj>
              </mc:Choice>
              <mc:Fallback>
                <p:oleObj name="Bitmap Image" r:id="rId4" imgW="4676190" imgH="4057143"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76800"/>
                        <a:ext cx="6705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32773"/>
                                        </p:tgtEl>
                                        <p:attrNameLst>
                                          <p:attrName>style.visibility</p:attrName>
                                        </p:attrNameLst>
                                      </p:cBhvr>
                                      <p:to>
                                        <p:strVal val="visible"/>
                                      </p:to>
                                    </p:set>
                                    <p:animEffect transition="in" filter="randombar(horizontal)">
                                      <p:cBhvr>
                                        <p:cTn id="7" dur="2000"/>
                                        <p:tgtEl>
                                          <p:spTgt spid="32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box(in)">
                                      <p:cBhvr>
                                        <p:cTn id="12" dur="1000"/>
                                        <p:tgtEl>
                                          <p:spTgt spid="327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2777"/>
                                        </p:tgtEl>
                                        <p:attrNameLst>
                                          <p:attrName>style.visibility</p:attrName>
                                        </p:attrNameLst>
                                      </p:cBhvr>
                                      <p:to>
                                        <p:strVal val="visible"/>
                                      </p:to>
                                    </p:set>
                                    <p:animEffect transition="in" filter="wedge">
                                      <p:cBhvr>
                                        <p:cTn id="17" dur="20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200" y="228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Âm nhạc thường thức:</a:t>
            </a:r>
            <a:br>
              <a:rPr lang="vi-VN" altLang="en-US">
                <a:solidFill>
                  <a:srgbClr val="000099"/>
                </a:solidFill>
                <a:latin typeface="Times New Roman" panose="02020603050405020304" pitchFamily="18" charset="0"/>
                <a:cs typeface="Times New Roman" panose="02020603050405020304" pitchFamily="18" charset="0"/>
              </a:rPr>
            </a:br>
            <a:r>
              <a:rPr lang="vi-VN" altLang="en-US">
                <a:solidFill>
                  <a:srgbClr val="000099"/>
                </a:solidFill>
                <a:latin typeface="Times New Roman" panose="02020603050405020304" pitchFamily="18" charset="0"/>
                <a:cs typeface="Times New Roman" panose="02020603050405020304" pitchFamily="18" charset="0"/>
              </a:rPr>
              <a:t>Nhac sĩ Hoàng Vân và bài hát ‘‘ Hò kéo pháo’’</a:t>
            </a:r>
            <a:endParaRPr lang="en-US" altLang="en-US">
              <a:solidFill>
                <a:srgbClr val="000099"/>
              </a:solidFill>
              <a:latin typeface="Times New Roman" panose="02020603050405020304" pitchFamily="18" charset="0"/>
              <a:cs typeface="Times New Roman" panose="02020603050405020304" pitchFamily="18" charset="0"/>
            </a:endParaRPr>
          </a:p>
        </p:txBody>
      </p:sp>
      <p:pic>
        <p:nvPicPr>
          <p:cNvPr id="8195" name="Picture 36" descr="SGK%20Am%20nhac%208%20-%20nhac%20si%20-%20Hoang%20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3200400" y="13716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Nhạc sĩ Hoàng vân</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55301" name="Text Box 5"/>
          <p:cNvSpPr txBox="1">
            <a:spLocks noChangeArrowheads="1"/>
          </p:cNvSpPr>
          <p:nvPr/>
        </p:nvSpPr>
        <p:spPr bwMode="auto">
          <a:xfrm>
            <a:off x="2667000" y="22098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99"/>
              </a:solidFill>
              <a:latin typeface="Times New Roman" panose="02020603050405020304" pitchFamily="18" charset="0"/>
              <a:cs typeface="Times New Roman" panose="02020603050405020304" pitchFamily="18" charset="0"/>
            </a:endParaRPr>
          </a:p>
        </p:txBody>
      </p:sp>
      <p:sp>
        <p:nvSpPr>
          <p:cNvPr id="55302" name="Text Box 6"/>
          <p:cNvSpPr txBox="1">
            <a:spLocks noChangeArrowheads="1"/>
          </p:cNvSpPr>
          <p:nvPr/>
        </p:nvSpPr>
        <p:spPr bwMode="auto">
          <a:xfrm>
            <a:off x="2667000" y="1905000"/>
            <a:ext cx="647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Câu 2</a:t>
            </a:r>
            <a:r>
              <a:rPr lang="vi-VN" altLang="en-US" sz="2800">
                <a:solidFill>
                  <a:srgbClr val="000099"/>
                </a:solidFill>
                <a:latin typeface="Times New Roman" panose="02020603050405020304" pitchFamily="18" charset="0"/>
                <a:cs typeface="Times New Roman" panose="02020603050405020304" pitchFamily="18" charset="0"/>
              </a:rPr>
              <a:t>. Các em hãy đoán xem ý nghĩa của bút danh  Y-Na là gì ?</a:t>
            </a:r>
            <a:endParaRPr lang="en-US" altLang="en-US" sz="2800">
              <a:solidFill>
                <a:srgbClr val="000099"/>
              </a:solidFill>
              <a:latin typeface="Times New Roman" panose="02020603050405020304" pitchFamily="18" charset="0"/>
              <a:cs typeface="Times New Roman" panose="02020603050405020304" pitchFamily="18" charset="0"/>
            </a:endParaRPr>
          </a:p>
        </p:txBody>
      </p:sp>
      <p:sp>
        <p:nvSpPr>
          <p:cNvPr id="8199" name="Text Box 7"/>
          <p:cNvSpPr txBox="1">
            <a:spLocks noChangeArrowheads="1"/>
          </p:cNvSpPr>
          <p:nvPr/>
        </p:nvSpPr>
        <p:spPr bwMode="auto">
          <a:xfrm>
            <a:off x="4191000" y="3657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5304" name="AutoShape 8"/>
          <p:cNvSpPr>
            <a:spLocks noChangeArrowheads="1"/>
          </p:cNvSpPr>
          <p:nvPr/>
        </p:nvSpPr>
        <p:spPr bwMode="auto">
          <a:xfrm>
            <a:off x="2895600" y="3048000"/>
            <a:ext cx="5943600" cy="1905000"/>
          </a:xfrm>
          <a:prstGeom prst="wedgeRectCallout">
            <a:avLst>
              <a:gd name="adj1" fmla="val 53847"/>
              <a:gd name="adj2" fmla="val 95083"/>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800">
                <a:solidFill>
                  <a:srgbClr val="FF0000"/>
                </a:solidFill>
                <a:latin typeface="Times New Roman" panose="02020603050405020304" pitchFamily="18" charset="0"/>
                <a:cs typeface="Times New Roman" panose="02020603050405020304" pitchFamily="18" charset="0"/>
              </a:rPr>
              <a:t>Ý nghĩa bút danh Y-Na la lấy từ 3 chữ cái đầu của 3 chữ </a:t>
            </a:r>
            <a:r>
              <a:rPr lang="vi-VN" altLang="en-US" sz="2800">
                <a:solidFill>
                  <a:srgbClr val="000099"/>
                </a:solidFill>
                <a:latin typeface="Times New Roman" panose="02020603050405020304" pitchFamily="18" charset="0"/>
                <a:cs typeface="Times New Roman" panose="02020603050405020304" pitchFamily="18" charset="0"/>
              </a:rPr>
              <a:t>“yêu Ngọc Anh”</a:t>
            </a:r>
            <a:r>
              <a:rPr lang="vi-VN" altLang="en-US" sz="2800">
                <a:solidFill>
                  <a:srgbClr val="FF0000"/>
                </a:solidFill>
                <a:latin typeface="Times New Roman" panose="02020603050405020304" pitchFamily="18" charset="0"/>
                <a:cs typeface="Times New Roman" panose="02020603050405020304" pitchFamily="18" charset="0"/>
              </a:rPr>
              <a:t> vì Ngọc Anh là tên của người ông yêu cũng là người bạn đời của ông sao này</a:t>
            </a:r>
            <a:endParaRPr lang="en-US" alt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8201" name="Object 9"/>
          <p:cNvGraphicFramePr>
            <a:graphicFrameLocks noGrp="1" noChangeAspect="1"/>
          </p:cNvGraphicFramePr>
          <p:nvPr>
            <p:ph/>
          </p:nvPr>
        </p:nvGraphicFramePr>
        <p:xfrm>
          <a:off x="0" y="5181600"/>
          <a:ext cx="6705600" cy="1676400"/>
        </p:xfrm>
        <a:graphic>
          <a:graphicData uri="http://schemas.openxmlformats.org/presentationml/2006/ole">
            <mc:AlternateContent xmlns:mc="http://schemas.openxmlformats.org/markup-compatibility/2006">
              <mc:Choice xmlns:v="urn:schemas-microsoft-com:vml" Requires="v">
                <p:oleObj spid="_x0000_s8204" name="Bitmap Image" r:id="rId4" imgW="4676190" imgH="4057143" progId="Paint.Picture">
                  <p:embed/>
                </p:oleObj>
              </mc:Choice>
              <mc:Fallback>
                <p:oleObj name="Bitmap Image" r:id="rId4" imgW="4676190" imgH="4057143"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81600"/>
                        <a:ext cx="6705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5301"/>
                                        </p:tgtEl>
                                        <p:attrNameLst>
                                          <p:attrName>style.visibility</p:attrName>
                                        </p:attrNameLst>
                                      </p:cBhvr>
                                      <p:to>
                                        <p:strVal val="visible"/>
                                      </p:to>
                                    </p:set>
                                    <p:animEffect transition="in" filter="randombar(horizontal)">
                                      <p:cBhvr>
                                        <p:cTn id="7" dur="20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box(in)">
                                      <p:cBhvr>
                                        <p:cTn id="12" dur="10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5304"/>
                                        </p:tgtEl>
                                        <p:attrNameLst>
                                          <p:attrName>style.visibility</p:attrName>
                                        </p:attrNameLst>
                                      </p:cBhvr>
                                      <p:to>
                                        <p:strVal val="visible"/>
                                      </p:to>
                                    </p:set>
                                    <p:animEffect transition="in" filter="wedge">
                                      <p:cBhvr>
                                        <p:cTn id="17" dur="2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P spid="553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228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Âm nhạc thường thức:</a:t>
            </a:r>
            <a:br>
              <a:rPr lang="vi-VN" altLang="en-US">
                <a:solidFill>
                  <a:srgbClr val="000099"/>
                </a:solidFill>
                <a:latin typeface="Times New Roman" panose="02020603050405020304" pitchFamily="18" charset="0"/>
                <a:cs typeface="Times New Roman" panose="02020603050405020304" pitchFamily="18" charset="0"/>
              </a:rPr>
            </a:br>
            <a:r>
              <a:rPr lang="vi-VN" altLang="en-US">
                <a:solidFill>
                  <a:srgbClr val="000099"/>
                </a:solidFill>
                <a:latin typeface="Times New Roman" panose="02020603050405020304" pitchFamily="18" charset="0"/>
                <a:cs typeface="Times New Roman" panose="02020603050405020304" pitchFamily="18" charset="0"/>
              </a:rPr>
              <a:t>Nhac sĩ Hoàng Vân và bài hát ‘‘ Hò kéo pháo’’</a:t>
            </a:r>
            <a:endParaRPr lang="en-US" altLang="en-US">
              <a:solidFill>
                <a:srgbClr val="000099"/>
              </a:solidFill>
              <a:latin typeface="Times New Roman" panose="02020603050405020304" pitchFamily="18" charset="0"/>
              <a:cs typeface="Times New Roman" panose="02020603050405020304" pitchFamily="18" charset="0"/>
            </a:endParaRPr>
          </a:p>
        </p:txBody>
      </p:sp>
      <p:pic>
        <p:nvPicPr>
          <p:cNvPr id="9219" name="Picture 36" descr="SGK%20Am%20nhac%208%20-%20nhac%20si%20-%20Hoang%20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3200400" y="13716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Nhạc sĩ Hoàng vân</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34821" name="Text Box 5"/>
          <p:cNvSpPr txBox="1">
            <a:spLocks noChangeArrowheads="1"/>
          </p:cNvSpPr>
          <p:nvPr/>
        </p:nvSpPr>
        <p:spPr bwMode="auto">
          <a:xfrm>
            <a:off x="2667000" y="22098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99"/>
              </a:solidFill>
              <a:latin typeface="Times New Roman" panose="02020603050405020304" pitchFamily="18" charset="0"/>
              <a:cs typeface="Times New Roman" panose="02020603050405020304" pitchFamily="18" charset="0"/>
            </a:endParaRPr>
          </a:p>
        </p:txBody>
      </p:sp>
      <p:sp>
        <p:nvSpPr>
          <p:cNvPr id="34822" name="Text Box 6"/>
          <p:cNvSpPr txBox="1">
            <a:spLocks noChangeArrowheads="1"/>
          </p:cNvSpPr>
          <p:nvPr/>
        </p:nvSpPr>
        <p:spPr bwMode="auto">
          <a:xfrm>
            <a:off x="2438400" y="2057400"/>
            <a:ext cx="6705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dirty="0">
                <a:latin typeface="Times New Roman" panose="02020603050405020304" pitchFamily="18" charset="0"/>
                <a:cs typeface="Times New Roman" panose="02020603050405020304" pitchFamily="18" charset="0"/>
              </a:rPr>
              <a:t>Câu 3</a:t>
            </a:r>
            <a:r>
              <a:rPr lang="vi-VN" altLang="en-US" sz="2800" dirty="0">
                <a:solidFill>
                  <a:srgbClr val="000099"/>
                </a:solidFill>
                <a:latin typeface="Times New Roman" panose="02020603050405020304" pitchFamily="18" charset="0"/>
                <a:cs typeface="Times New Roman" panose="02020603050405020304" pitchFamily="18" charset="0"/>
              </a:rPr>
              <a:t>. Các em hãy cho biết năm </a:t>
            </a:r>
            <a:r>
              <a:rPr lang="vi-VN" altLang="en-US" sz="2800" dirty="0" smtClean="0">
                <a:solidFill>
                  <a:srgbClr val="000099"/>
                </a:solidFill>
                <a:latin typeface="Times New Roman" panose="02020603050405020304" pitchFamily="18" charset="0"/>
                <a:cs typeface="Times New Roman" panose="02020603050405020304" pitchFamily="18" charset="0"/>
              </a:rPr>
              <a:t>sinh, </a:t>
            </a:r>
            <a:r>
              <a:rPr lang="vi-VN" altLang="en-US" sz="2800" dirty="0">
                <a:solidFill>
                  <a:srgbClr val="000099"/>
                </a:solidFill>
                <a:latin typeface="Times New Roman" panose="02020603050405020304" pitchFamily="18" charset="0"/>
                <a:cs typeface="Times New Roman" panose="02020603050405020304" pitchFamily="18" charset="0"/>
              </a:rPr>
              <a:t>quê quán và sự nghiệp của nhạc sĩ Hoàng Vân ?</a:t>
            </a:r>
            <a:endParaRPr lang="en-US" altLang="en-US" sz="2800" dirty="0">
              <a:solidFill>
                <a:srgbClr val="000099"/>
              </a:solidFill>
              <a:latin typeface="Times New Roman" panose="02020603050405020304" pitchFamily="18" charset="0"/>
              <a:cs typeface="Times New Roman" panose="02020603050405020304" pitchFamily="18" charset="0"/>
            </a:endParaRPr>
          </a:p>
        </p:txBody>
      </p:sp>
      <p:sp>
        <p:nvSpPr>
          <p:cNvPr id="9223" name="Text Box 7"/>
          <p:cNvSpPr txBox="1">
            <a:spLocks noChangeArrowheads="1"/>
          </p:cNvSpPr>
          <p:nvPr/>
        </p:nvSpPr>
        <p:spPr bwMode="auto">
          <a:xfrm>
            <a:off x="4191000" y="36576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34824" name="AutoShape 8"/>
          <p:cNvSpPr>
            <a:spLocks noChangeArrowheads="1"/>
          </p:cNvSpPr>
          <p:nvPr/>
        </p:nvSpPr>
        <p:spPr bwMode="auto">
          <a:xfrm>
            <a:off x="2743200" y="3352800"/>
            <a:ext cx="6096000" cy="3048000"/>
          </a:xfrm>
          <a:prstGeom prst="wedgeRectCallout">
            <a:avLst>
              <a:gd name="adj1" fmla="val -86120"/>
              <a:gd name="adj2" fmla="val 6557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dirty="0">
                <a:solidFill>
                  <a:srgbClr val="FF0000"/>
                </a:solidFill>
                <a:latin typeface="Times New Roman" panose="02020603050405020304" pitchFamily="18" charset="0"/>
                <a:cs typeface="Times New Roman" panose="02020603050405020304" pitchFamily="18" charset="0"/>
              </a:rPr>
              <a:t> SN 1930 </a:t>
            </a:r>
            <a:r>
              <a:rPr lang="en-US" altLang="en-US" dirty="0">
                <a:solidFill>
                  <a:srgbClr val="FF0000"/>
                </a:solidFill>
                <a:latin typeface="Times New Roman" panose="02020603050405020304" pitchFamily="18" charset="0"/>
                <a:cs typeface="Times New Roman" panose="02020603050405020304" pitchFamily="18" charset="0"/>
              </a:rPr>
              <a:t>ở Hà Nội. Ông tham gia kháng chiến chống Pháp khi còn ít tuổi. Sáng tác tiêu biểu thời kì này là Hò kéo pháo</a:t>
            </a:r>
            <a:r>
              <a:rPr lang="vi-VN" altLang="en-US" dirty="0">
                <a:solidFill>
                  <a:srgbClr val="FF0000"/>
                </a:solidFill>
                <a:latin typeface="Times New Roman" panose="02020603050405020304" pitchFamily="18" charset="0"/>
                <a:cs typeface="Times New Roman" panose="02020603050405020304" pitchFamily="18" charset="0"/>
              </a:rPr>
              <a:t>, ông được nhà nước trao </a:t>
            </a:r>
            <a:r>
              <a:rPr lang="vi-VN" altLang="en-US" dirty="0" smtClean="0">
                <a:solidFill>
                  <a:srgbClr val="FF0000"/>
                </a:solidFill>
                <a:latin typeface="Times New Roman" panose="02020603050405020304" pitchFamily="18" charset="0"/>
                <a:cs typeface="Times New Roman" panose="02020603050405020304" pitchFamily="18" charset="0"/>
              </a:rPr>
              <a:t>tặng </a:t>
            </a:r>
            <a:r>
              <a:rPr lang="vi-VN" altLang="en-US" dirty="0">
                <a:solidFill>
                  <a:srgbClr val="FF0000"/>
                </a:solidFill>
                <a:latin typeface="Times New Roman" panose="02020603050405020304" pitchFamily="18" charset="0"/>
                <a:cs typeface="Times New Roman" panose="02020603050405020304" pitchFamily="18" charset="0"/>
              </a:rPr>
              <a:t>giải thưởng HCM về Văn học - Nghệ thuật</a:t>
            </a:r>
            <a:endParaRPr lang="en-US" alt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34821"/>
                                        </p:tgtEl>
                                        <p:attrNameLst>
                                          <p:attrName>style.visibility</p:attrName>
                                        </p:attrNameLst>
                                      </p:cBhvr>
                                      <p:to>
                                        <p:strVal val="visible"/>
                                      </p:to>
                                    </p:set>
                                    <p:animEffect transition="in" filter="randombar(horizontal)">
                                      <p:cBhvr>
                                        <p:cTn id="7" dur="20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box(in)">
                                      <p:cBhvr>
                                        <p:cTn id="12" dur="1000"/>
                                        <p:tgtEl>
                                          <p:spTgt spid="348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4824"/>
                                        </p:tgtEl>
                                        <p:attrNameLst>
                                          <p:attrName>style.visibility</p:attrName>
                                        </p:attrNameLst>
                                      </p:cBhvr>
                                      <p:to>
                                        <p:strVal val="visible"/>
                                      </p:to>
                                    </p:set>
                                    <p:animEffect transition="in" filter="wedge">
                                      <p:cBhvr>
                                        <p:cTn id="17" dur="2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2" grpId="0"/>
      <p:bldP spid="348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228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a:solidFill>
                  <a:srgbClr val="000099"/>
                </a:solidFill>
                <a:latin typeface="Times New Roman" panose="02020603050405020304" pitchFamily="18" charset="0"/>
                <a:cs typeface="Times New Roman" panose="02020603050405020304" pitchFamily="18" charset="0"/>
              </a:rPr>
              <a:t>Âm nhạc thường thức:</a:t>
            </a:r>
            <a:br>
              <a:rPr lang="vi-VN" altLang="en-US">
                <a:solidFill>
                  <a:srgbClr val="000099"/>
                </a:solidFill>
                <a:latin typeface="Times New Roman" panose="02020603050405020304" pitchFamily="18" charset="0"/>
                <a:cs typeface="Times New Roman" panose="02020603050405020304" pitchFamily="18" charset="0"/>
              </a:rPr>
            </a:br>
            <a:r>
              <a:rPr lang="vi-VN" altLang="en-US">
                <a:solidFill>
                  <a:srgbClr val="000099"/>
                </a:solidFill>
                <a:latin typeface="Times New Roman" panose="02020603050405020304" pitchFamily="18" charset="0"/>
                <a:cs typeface="Times New Roman" panose="02020603050405020304" pitchFamily="18" charset="0"/>
              </a:rPr>
              <a:t>Nhac sĩ Hoàng Vân và bài hát ‘‘ Hò kéo pháo’’</a:t>
            </a:r>
            <a:endParaRPr lang="en-US" altLang="en-US">
              <a:solidFill>
                <a:srgbClr val="000099"/>
              </a:solidFill>
              <a:latin typeface="Times New Roman" panose="02020603050405020304" pitchFamily="18" charset="0"/>
              <a:cs typeface="Times New Roman" panose="02020603050405020304" pitchFamily="18" charset="0"/>
            </a:endParaRPr>
          </a:p>
        </p:txBody>
      </p:sp>
      <p:pic>
        <p:nvPicPr>
          <p:cNvPr id="10243" name="Picture 36" descr="SGK%20Am%20nhac%208%20-%20nhac%20si%20-%20Hoang%20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3657600" y="13716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 </a:t>
            </a:r>
            <a:r>
              <a:rPr lang="vi-VN" altLang="en-US" sz="2800">
                <a:solidFill>
                  <a:srgbClr val="FF0000"/>
                </a:solidFill>
                <a:latin typeface="Times New Roman" panose="02020603050405020304" pitchFamily="18" charset="0"/>
                <a:cs typeface="Times New Roman" panose="02020603050405020304" pitchFamily="18" charset="0"/>
              </a:rPr>
              <a:t>Nhạc sĩ Hoàng vân</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1749" name="Text Box 5"/>
          <p:cNvSpPr txBox="1">
            <a:spLocks noChangeArrowheads="1"/>
          </p:cNvSpPr>
          <p:nvPr/>
        </p:nvSpPr>
        <p:spPr bwMode="auto">
          <a:xfrm>
            <a:off x="2895600" y="1905000"/>
            <a:ext cx="624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solidFill>
                  <a:srgbClr val="000099"/>
                </a:solidFill>
                <a:latin typeface="Times New Roman" panose="02020603050405020304" pitchFamily="18" charset="0"/>
                <a:cs typeface="Times New Roman" panose="02020603050405020304" pitchFamily="18" charset="0"/>
              </a:rPr>
              <a:t>  Câu 4. Các em hãy nêu tên các tác phẩm tiêu biểu của nhạc sĩ Hoàng Vân ?</a:t>
            </a:r>
            <a:endParaRPr lang="en-US" altLang="en-US" sz="2800">
              <a:solidFill>
                <a:srgbClr val="000099"/>
              </a:solidFill>
              <a:latin typeface="Times New Roman" panose="02020603050405020304" pitchFamily="18" charset="0"/>
              <a:cs typeface="Times New Roman" panose="02020603050405020304" pitchFamily="18" charset="0"/>
            </a:endParaRPr>
          </a:p>
        </p:txBody>
      </p:sp>
      <p:sp>
        <p:nvSpPr>
          <p:cNvPr id="31750" name="AutoShape 6"/>
          <p:cNvSpPr>
            <a:spLocks noChangeArrowheads="1"/>
          </p:cNvSpPr>
          <p:nvPr/>
        </p:nvSpPr>
        <p:spPr bwMode="auto">
          <a:xfrm>
            <a:off x="2895600" y="3048000"/>
            <a:ext cx="5791200" cy="3429000"/>
          </a:xfrm>
          <a:prstGeom prst="wedgeRectCallout">
            <a:avLst>
              <a:gd name="adj1" fmla="val -47449"/>
              <a:gd name="adj2" fmla="val 61065"/>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800" dirty="0">
                <a:solidFill>
                  <a:srgbClr val="FF0000"/>
                </a:solidFill>
                <a:latin typeface="Times New Roman" panose="02020603050405020304" pitchFamily="18" charset="0"/>
                <a:cs typeface="Times New Roman" panose="02020603050405020304" pitchFamily="18" charset="0"/>
              </a:rPr>
              <a:t>Các bài hát nổi tiếng</a:t>
            </a:r>
          </a:p>
          <a:p>
            <a:pPr algn="ctr" eaLnBrk="1" hangingPunct="1">
              <a:spcBef>
                <a:spcPct val="0"/>
              </a:spcBef>
              <a:buFontTx/>
              <a:buNone/>
            </a:pPr>
            <a:r>
              <a:rPr lang="vi-VN" altLang="en-US" sz="2800" dirty="0">
                <a:solidFill>
                  <a:srgbClr val="000099"/>
                </a:solidFill>
                <a:latin typeface="Times New Roman" panose="02020603050405020304" pitchFamily="18" charset="0"/>
                <a:cs typeface="Times New Roman" panose="02020603050405020304" pitchFamily="18" charset="0"/>
              </a:rPr>
              <a:t>Quảng Bình quê ta ơi, Hai chị em, Bài ca xây dựng, Tình ca tây </a:t>
            </a:r>
            <a:r>
              <a:rPr lang="vi-VN" altLang="en-US" sz="2800" dirty="0" smtClean="0">
                <a:solidFill>
                  <a:srgbClr val="000099"/>
                </a:solidFill>
                <a:latin typeface="Times New Roman" panose="02020603050405020304" pitchFamily="18" charset="0"/>
                <a:cs typeface="Times New Roman" panose="02020603050405020304" pitchFamily="18" charset="0"/>
              </a:rPr>
              <a:t>nguyên, Hò kéo pháo</a:t>
            </a:r>
            <a:endParaRPr lang="vi-VN" altLang="en-US" sz="2800" dirty="0">
              <a:solidFill>
                <a:srgbClr val="000099"/>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2800" dirty="0">
                <a:solidFill>
                  <a:srgbClr val="FF0000"/>
                </a:solidFill>
                <a:latin typeface="Times New Roman" panose="02020603050405020304" pitchFamily="18" charset="0"/>
                <a:cs typeface="Times New Roman" panose="02020603050405020304" pitchFamily="18" charset="0"/>
              </a:rPr>
              <a:t>Ca khúc thiếu nhi</a:t>
            </a:r>
          </a:p>
          <a:p>
            <a:pPr algn="ctr" eaLnBrk="1" hangingPunct="1">
              <a:spcBef>
                <a:spcPct val="0"/>
              </a:spcBef>
              <a:buFontTx/>
              <a:buNone/>
            </a:pPr>
            <a:r>
              <a:rPr lang="vi-VN" altLang="en-US" sz="2800" dirty="0">
                <a:solidFill>
                  <a:srgbClr val="000099"/>
                </a:solidFill>
                <a:latin typeface="Times New Roman" panose="02020603050405020304" pitchFamily="18" charset="0"/>
                <a:cs typeface="Times New Roman" panose="02020603050405020304" pitchFamily="18" charset="0"/>
              </a:rPr>
              <a:t>Em yêu trường em, Con chim vành khuyên, Mùa hao phượng nở,            Ca ngợi tổ quốc</a:t>
            </a:r>
            <a:endParaRPr lang="en-US" altLang="en-US" sz="28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randombar(horizontal)">
                                      <p:cBhvr>
                                        <p:cTn id="7" dur="20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diamond(in)">
                                      <p:cBhvr>
                                        <p:cTn id="12" dur="20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52400"/>
            <a:ext cx="7848600" cy="838200"/>
          </a:xfrm>
        </p:spPr>
        <p:txBody>
          <a:bodyPr/>
          <a:lstStyle/>
          <a:p>
            <a:pPr eaLnBrk="1" hangingPunct="1"/>
            <a:r>
              <a:rPr lang="vi-VN" altLang="en-US" sz="2800" smtClean="0">
                <a:solidFill>
                  <a:srgbClr val="000099"/>
                </a:solidFill>
                <a:latin typeface="Times New Roman" panose="02020603050405020304" pitchFamily="18" charset="0"/>
                <a:cs typeface="Times New Roman" panose="02020603050405020304" pitchFamily="18" charset="0"/>
              </a:rPr>
              <a:t>Âm nhạc thường thức:</a:t>
            </a:r>
            <a:br>
              <a:rPr lang="vi-VN" altLang="en-US" sz="2800" smtClean="0">
                <a:solidFill>
                  <a:srgbClr val="000099"/>
                </a:solidFill>
                <a:latin typeface="Times New Roman" panose="02020603050405020304" pitchFamily="18" charset="0"/>
                <a:cs typeface="Times New Roman" panose="02020603050405020304" pitchFamily="18" charset="0"/>
              </a:rPr>
            </a:br>
            <a:r>
              <a:rPr lang="vi-VN" altLang="en-US" sz="2800" smtClean="0">
                <a:solidFill>
                  <a:srgbClr val="000099"/>
                </a:solidFill>
                <a:latin typeface="Times New Roman" panose="02020603050405020304" pitchFamily="18" charset="0"/>
                <a:cs typeface="Times New Roman" panose="02020603050405020304" pitchFamily="18" charset="0"/>
              </a:rPr>
              <a:t>Nhac sĩ Hoàng Vân và bài hát ‘‘ Hò kéo pháo’’</a:t>
            </a:r>
            <a:endParaRPr lang="en-US" altLang="en-US" sz="2800" smtClean="0">
              <a:solidFill>
                <a:srgbClr val="000099"/>
              </a:solidFill>
              <a:latin typeface="Times New Roman" panose="02020603050405020304" pitchFamily="18" charset="0"/>
              <a:cs typeface="Times New Roman" panose="02020603050405020304" pitchFamily="18" charset="0"/>
            </a:endParaRPr>
          </a:p>
        </p:txBody>
      </p:sp>
      <p:pic>
        <p:nvPicPr>
          <p:cNvPr id="11267" name="Picture 36" descr="SGK%20Am%20nhac%208%20-%20nhac%20si%20-%20Hoang%20V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906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52400" y="44196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000">
                <a:solidFill>
                  <a:srgbClr val="FF5050"/>
                </a:solidFill>
              </a:rPr>
              <a:t>NS: Hoàng Vân 1930</a:t>
            </a:r>
          </a:p>
        </p:txBody>
      </p:sp>
      <p:sp>
        <p:nvSpPr>
          <p:cNvPr id="11269" name="Text Box 5"/>
          <p:cNvSpPr txBox="1">
            <a:spLocks noChangeArrowheads="1"/>
          </p:cNvSpPr>
          <p:nvPr/>
        </p:nvSpPr>
        <p:spPr bwMode="auto">
          <a:xfrm>
            <a:off x="2895600" y="11430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solidFill>
                  <a:srgbClr val="FF0000"/>
                </a:solidFill>
                <a:latin typeface="Times New Roman" panose="02020603050405020304" pitchFamily="18" charset="0"/>
                <a:cs typeface="Times New Roman" panose="02020603050405020304" pitchFamily="18" charset="0"/>
              </a:rPr>
              <a:t>Nghe các tác phẩm tiêu biểu</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11270" name="Text Box 6"/>
          <p:cNvSpPr txBox="1">
            <a:spLocks noChangeArrowheads="1"/>
          </p:cNvSpPr>
          <p:nvPr/>
        </p:nvSpPr>
        <p:spPr bwMode="auto">
          <a:xfrm>
            <a:off x="2971800" y="1828800"/>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Bài hát: </a:t>
            </a:r>
            <a:r>
              <a:rPr lang="vi-VN" altLang="en-US" sz="2800">
                <a:solidFill>
                  <a:srgbClr val="FF0000"/>
                </a:solidFill>
                <a:latin typeface="Times New Roman" panose="02020603050405020304" pitchFamily="18" charset="0"/>
                <a:cs typeface="Times New Roman" panose="02020603050405020304" pitchFamily="18" charset="0"/>
              </a:rPr>
              <a:t>Hai chị em</a:t>
            </a:r>
            <a:r>
              <a:rPr lang="vi-VN" altLang="en-US" sz="1800">
                <a:latin typeface="Times New Roman" panose="02020603050405020304" pitchFamily="18" charset="0"/>
                <a:cs typeface="Times New Roman" panose="02020603050405020304" pitchFamily="18" charset="0"/>
              </a:rPr>
              <a:t> </a:t>
            </a:r>
          </a:p>
        </p:txBody>
      </p:sp>
      <p:sp>
        <p:nvSpPr>
          <p:cNvPr id="11273" name="Text Box 9"/>
          <p:cNvSpPr txBox="1">
            <a:spLocks noChangeArrowheads="1"/>
          </p:cNvSpPr>
          <p:nvPr/>
        </p:nvSpPr>
        <p:spPr bwMode="auto">
          <a:xfrm>
            <a:off x="2971800" y="236220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Bài hát: </a:t>
            </a:r>
            <a:r>
              <a:rPr lang="vi-VN" altLang="en-US" sz="2800">
                <a:solidFill>
                  <a:srgbClr val="000099"/>
                </a:solidFill>
                <a:latin typeface="Times New Roman" panose="02020603050405020304" pitchFamily="18" charset="0"/>
                <a:cs typeface="Times New Roman" panose="02020603050405020304" pitchFamily="18" charset="0"/>
              </a:rPr>
              <a:t>Quảng Bình quê ta ơi</a:t>
            </a:r>
            <a:endParaRPr lang="en-US" altLang="en-US" sz="2800">
              <a:solidFill>
                <a:srgbClr val="000099"/>
              </a:solidFill>
              <a:latin typeface="Times New Roman" panose="02020603050405020304" pitchFamily="18" charset="0"/>
              <a:cs typeface="Times New Roman" panose="02020603050405020304" pitchFamily="18" charset="0"/>
            </a:endParaRPr>
          </a:p>
        </p:txBody>
      </p:sp>
      <p:sp>
        <p:nvSpPr>
          <p:cNvPr id="11275" name="Text Box 11"/>
          <p:cNvSpPr txBox="1">
            <a:spLocks noChangeArrowheads="1"/>
          </p:cNvSpPr>
          <p:nvPr/>
        </p:nvSpPr>
        <p:spPr bwMode="auto">
          <a:xfrm>
            <a:off x="2971800" y="2971800"/>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Bài hát: Em yêu trường em</a:t>
            </a:r>
            <a:endParaRPr lang="en-US" altLang="en-US" sz="2800">
              <a:latin typeface="Times New Roman" panose="02020603050405020304" pitchFamily="18" charset="0"/>
              <a:cs typeface="Times New Roman" panose="02020603050405020304" pitchFamily="18" charset="0"/>
            </a:endParaRPr>
          </a:p>
        </p:txBody>
      </p:sp>
      <p:sp>
        <p:nvSpPr>
          <p:cNvPr id="11278" name="Text Box 14"/>
          <p:cNvSpPr txBox="1">
            <a:spLocks noChangeArrowheads="1"/>
          </p:cNvSpPr>
          <p:nvPr/>
        </p:nvSpPr>
        <p:spPr bwMode="auto">
          <a:xfrm>
            <a:off x="3124200" y="35814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a:latin typeface="Times New Roman" panose="02020603050405020304" pitchFamily="18" charset="0"/>
                <a:cs typeface="Times New Roman" panose="02020603050405020304" pitchFamily="18" charset="0"/>
              </a:rPr>
              <a:t>Bài hát: </a:t>
            </a:r>
            <a:r>
              <a:rPr lang="vi-VN" altLang="en-US" sz="2800">
                <a:solidFill>
                  <a:srgbClr val="FF0000"/>
                </a:solidFill>
                <a:latin typeface="Times New Roman" panose="02020603050405020304" pitchFamily="18" charset="0"/>
                <a:cs typeface="Times New Roman" panose="02020603050405020304" pitchFamily="18" charset="0"/>
              </a:rPr>
              <a:t>Con chim vành khuyên</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11280" name="Text Box 16"/>
          <p:cNvSpPr txBox="1">
            <a:spLocks noChangeArrowheads="1"/>
          </p:cNvSpPr>
          <p:nvPr/>
        </p:nvSpPr>
        <p:spPr bwMode="auto">
          <a:xfrm>
            <a:off x="2971800" y="4114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Bài hát: Bài ca xây dựng</a:t>
            </a:r>
            <a:endParaRPr lang="en-US" altLang="en-US">
              <a:latin typeface="Times New Roman" panose="02020603050405020304" pitchFamily="18" charset="0"/>
              <a:cs typeface="Times New Roman" panose="02020603050405020304" pitchFamily="18" charset="0"/>
            </a:endParaRPr>
          </a:p>
        </p:txBody>
      </p:sp>
      <p:sp>
        <p:nvSpPr>
          <p:cNvPr id="11282" name="Text Box 18"/>
          <p:cNvSpPr txBox="1">
            <a:spLocks noChangeArrowheads="1"/>
          </p:cNvSpPr>
          <p:nvPr/>
        </p:nvSpPr>
        <p:spPr bwMode="auto">
          <a:xfrm>
            <a:off x="2971800" y="47244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a:latin typeface="Times New Roman" panose="02020603050405020304" pitchFamily="18" charset="0"/>
                <a:cs typeface="Times New Roman" panose="02020603050405020304" pitchFamily="18" charset="0"/>
              </a:rPr>
              <a:t>Bài hát:</a:t>
            </a:r>
            <a:r>
              <a:rPr lang="vi-VN" altLang="en-US">
                <a:solidFill>
                  <a:srgbClr val="000099"/>
                </a:solidFill>
                <a:latin typeface="Times New Roman" panose="02020603050405020304" pitchFamily="18" charset="0"/>
                <a:cs typeface="Times New Roman" panose="02020603050405020304" pitchFamily="18" charset="0"/>
              </a:rPr>
              <a:t> Mùa hao phượng nở</a:t>
            </a:r>
            <a:endParaRPr lang="en-US" altLang="en-US">
              <a:solidFill>
                <a:srgbClr val="000099"/>
              </a:solidFill>
              <a:latin typeface="Times New Roman" panose="02020603050405020304" pitchFamily="18" charset="0"/>
              <a:cs typeface="Times New Roman" panose="02020603050405020304" pitchFamily="18" charset="0"/>
            </a:endParaRPr>
          </a:p>
        </p:txBody>
      </p:sp>
      <p:pic>
        <p:nvPicPr>
          <p:cNvPr id="11276" name="Picture 20" descr="Soạn tin: VNN 670883 gửi đến: 998 để nhận ảnh nà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105400"/>
            <a:ext cx="27003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Hai Chi Em - Nha Tran_ conduongxuaemdi (YeuCaHat.com).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686800" y="190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Quang Binh Que Ta Oi - Pham Phuong Thao (www.YeuCaHat.com).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86868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Em Yeu Truong Em - DK Gravita (www.YeuCaHat.com).mp3">
            <a:hlinkClick r:id="" action="ppaction://media"/>
          </p:cNvPr>
          <p:cNvPicPr>
            <a:picLocks noRot="1" noChangeAspect="1" noChangeArrowheads="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8686800" y="304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Con Chim Vành Khuyên - Cẩm Nhung _ Bài hát, lyrics.mp3">
            <a:hlinkClick r:id="" action="ppaction://media"/>
          </p:cNvPr>
          <p:cNvPicPr>
            <a:picLocks noRot="1" noChangeAspect="1" noChangeArrowheads="1"/>
          </p:cNvPicPr>
          <p:nvPr>
            <a:audioFile r:link="rId4"/>
          </p:nvPr>
        </p:nvPicPr>
        <p:blipFill>
          <a:blip r:embed="rId10">
            <a:extLst>
              <a:ext uri="{28A0092B-C50C-407E-A947-70E740481C1C}">
                <a14:useLocalDpi xmlns:a14="http://schemas.microsoft.com/office/drawing/2010/main" val="0"/>
              </a:ext>
            </a:extLst>
          </a:blip>
          <a:srcRect/>
          <a:stretch>
            <a:fillRect/>
          </a:stretch>
        </p:blipFill>
        <p:spPr bwMode="auto">
          <a:xfrm>
            <a:off x="8686800" y="365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Bai Ca Xay Dung - docuongbg (YeuCaHat.com).mp3">
            <a:hlinkClick r:id="" action="ppaction://media"/>
          </p:cNvPr>
          <p:cNvPicPr>
            <a:picLocks noRot="1" noChangeAspect="1" noChangeArrowheads="1"/>
          </p:cNvPicPr>
          <p:nvPr>
            <a:audioFile r:link="rId5"/>
          </p:nvPr>
        </p:nvPicPr>
        <p:blipFill>
          <a:blip r:embed="rId10">
            <a:extLst>
              <a:ext uri="{28A0092B-C50C-407E-A947-70E740481C1C}">
                <a14:useLocalDpi xmlns:a14="http://schemas.microsoft.com/office/drawing/2010/main" val="0"/>
              </a:ext>
            </a:extLst>
          </a:blip>
          <a:srcRect/>
          <a:stretch>
            <a:fillRect/>
          </a:stretch>
        </p:blipFill>
        <p:spPr bwMode="auto">
          <a:xfrm>
            <a:off x="8686800" y="426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Mùa Hoa Phượng Nở - Various Artists _ Bài hát, lyrics.mp3">
            <a:hlinkClick r:id="" action="ppaction://media"/>
          </p:cNvPr>
          <p:cNvPicPr>
            <a:picLocks noRot="1" noChangeAspect="1" noChangeArrowheads="1"/>
          </p:cNvPicPr>
          <p:nvPr>
            <a:audioFile r:link="rId6"/>
          </p:nvPr>
        </p:nvPicPr>
        <p:blipFill>
          <a:blip r:embed="rId10">
            <a:extLst>
              <a:ext uri="{28A0092B-C50C-407E-A947-70E740481C1C}">
                <a14:useLocalDpi xmlns:a14="http://schemas.microsoft.com/office/drawing/2010/main" val="0"/>
              </a:ext>
            </a:extLst>
          </a:blip>
          <a:srcRect/>
          <a:stretch>
            <a:fillRect/>
          </a:stretch>
        </p:blipFill>
        <p:spPr bwMode="auto">
          <a:xfrm>
            <a:off x="868680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amond(in)">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checkerboard(across)">
                                      <p:cBhvr>
                                        <p:cTn id="12" dur="500"/>
                                        <p:tgtEl>
                                          <p:spTgt spid="112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275"/>
                                        </p:tgtEl>
                                        <p:attrNameLst>
                                          <p:attrName>style.visibility</p:attrName>
                                        </p:attrNameLst>
                                      </p:cBhvr>
                                      <p:to>
                                        <p:strVal val="visible"/>
                                      </p:to>
                                    </p:set>
                                    <p:anim calcmode="lin" valueType="num">
                                      <p:cBhvr>
                                        <p:cTn id="17" dur="500" fill="hold"/>
                                        <p:tgtEl>
                                          <p:spTgt spid="11275"/>
                                        </p:tgtEl>
                                        <p:attrNameLst>
                                          <p:attrName>ppt_w</p:attrName>
                                        </p:attrNameLst>
                                      </p:cBhvr>
                                      <p:tavLst>
                                        <p:tav tm="0">
                                          <p:val>
                                            <p:strVal val="#ppt_w*0.70"/>
                                          </p:val>
                                        </p:tav>
                                        <p:tav tm="100000">
                                          <p:val>
                                            <p:strVal val="#ppt_w"/>
                                          </p:val>
                                        </p:tav>
                                      </p:tavLst>
                                    </p:anim>
                                    <p:anim calcmode="lin" valueType="num">
                                      <p:cBhvr>
                                        <p:cTn id="18" dur="500" fill="hold"/>
                                        <p:tgtEl>
                                          <p:spTgt spid="11275"/>
                                        </p:tgtEl>
                                        <p:attrNameLst>
                                          <p:attrName>ppt_h</p:attrName>
                                        </p:attrNameLst>
                                      </p:cBhvr>
                                      <p:tavLst>
                                        <p:tav tm="0">
                                          <p:val>
                                            <p:strVal val="#ppt_h"/>
                                          </p:val>
                                        </p:tav>
                                        <p:tav tm="100000">
                                          <p:val>
                                            <p:strVal val="#ppt_h"/>
                                          </p:val>
                                        </p:tav>
                                      </p:tavLst>
                                    </p:anim>
                                    <p:animEffect transition="in" filter="fade">
                                      <p:cBhvr>
                                        <p:cTn id="19" dur="500"/>
                                        <p:tgtEl>
                                          <p:spTgt spid="112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11278"/>
                                        </p:tgtEl>
                                        <p:attrNameLst>
                                          <p:attrName>style.visibility</p:attrName>
                                        </p:attrNameLst>
                                      </p:cBhvr>
                                      <p:to>
                                        <p:strVal val="visible"/>
                                      </p:to>
                                    </p:set>
                                    <p:animEffect transition="in" filter="fade">
                                      <p:cBhvr>
                                        <p:cTn id="24" dur="500"/>
                                        <p:tgtEl>
                                          <p:spTgt spid="11278"/>
                                        </p:tgtEl>
                                      </p:cBhvr>
                                    </p:animEffect>
                                    <p:anim calcmode="lin" valueType="num">
                                      <p:cBhvr>
                                        <p:cTn id="25" dur="500" fill="hold"/>
                                        <p:tgtEl>
                                          <p:spTgt spid="11278"/>
                                        </p:tgtEl>
                                        <p:attrNameLst>
                                          <p:attrName>ppt_w</p:attrName>
                                        </p:attrNameLst>
                                      </p:cBhvr>
                                      <p:tavLst>
                                        <p:tav tm="0" fmla="#ppt_w*sin(2.5*pi*$)">
                                          <p:val>
                                            <p:fltVal val="0"/>
                                          </p:val>
                                        </p:tav>
                                        <p:tav tm="100000">
                                          <p:val>
                                            <p:fltVal val="1"/>
                                          </p:val>
                                        </p:tav>
                                      </p:tavLst>
                                    </p:anim>
                                    <p:anim calcmode="lin" valueType="num">
                                      <p:cBhvr>
                                        <p:cTn id="26" dur="500" fill="hold"/>
                                        <p:tgtEl>
                                          <p:spTgt spid="1127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280"/>
                                        </p:tgtEl>
                                        <p:attrNameLst>
                                          <p:attrName>style.visibility</p:attrName>
                                        </p:attrNameLst>
                                      </p:cBhvr>
                                      <p:to>
                                        <p:strVal val="visible"/>
                                      </p:to>
                                    </p:set>
                                    <p:animEffect transition="in" filter="randombar(horizontal)">
                                      <p:cBhvr>
                                        <p:cTn id="31" dur="500"/>
                                        <p:tgtEl>
                                          <p:spTgt spid="1128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11282">
                                            <p:txEl>
                                              <p:pRg st="0" end="0"/>
                                            </p:txEl>
                                          </p:spTgt>
                                        </p:tgtEl>
                                        <p:attrNameLst>
                                          <p:attrName>style.visibility</p:attrName>
                                        </p:attrNameLst>
                                      </p:cBhvr>
                                      <p:to>
                                        <p:strVal val="visible"/>
                                      </p:to>
                                    </p:set>
                                    <p:animEffect transition="in" filter="slide(fromBottom)">
                                      <p:cBhvr>
                                        <p:cTn id="36" dur="500"/>
                                        <p:tgtEl>
                                          <p:spTgt spid="112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291"/>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mediacall" presetSubtype="0" fill="hold" nodeType="clickEffect">
                                  <p:stCondLst>
                                    <p:cond delay="0"/>
                                  </p:stCondLst>
                                  <p:childTnLst>
                                    <p:cmd type="call" cmd="playFrom(0.0)">
                                      <p:cBhvr>
                                        <p:cTn id="41" dur="181386" fill="hold"/>
                                        <p:tgtEl>
                                          <p:spTgt spid="11291"/>
                                        </p:tgtEl>
                                      </p:cBhvr>
                                    </p:cmd>
                                  </p:childTnLst>
                                </p:cTn>
                              </p:par>
                            </p:childTnLst>
                          </p:cTn>
                        </p:par>
                      </p:childTnLst>
                    </p:cTn>
                  </p:par>
                </p:childTnLst>
              </p:cTn>
              <p:nextCondLst>
                <p:cond evt="onClick" delay="0">
                  <p:tgtEl>
                    <p:spTgt spid="11291"/>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11291"/>
                </p:tgtEl>
              </p:cMediaNode>
            </p:audio>
            <p:seq concurrent="1" nextAc="seek">
              <p:cTn id="43" restart="whenNotActive" fill="hold" evtFilter="cancelBubble" nodeType="interactiveSeq">
                <p:stCondLst>
                  <p:cond evt="onClick" delay="0">
                    <p:tgtEl>
                      <p:spTgt spid="11292"/>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mediacall" presetSubtype="0" fill="hold" nodeType="clickEffect">
                                  <p:stCondLst>
                                    <p:cond delay="0"/>
                                  </p:stCondLst>
                                  <p:childTnLst>
                                    <p:cmd type="call" cmd="playFrom(0.0)">
                                      <p:cBhvr>
                                        <p:cTn id="47" dur="391657" fill="hold"/>
                                        <p:tgtEl>
                                          <p:spTgt spid="11292"/>
                                        </p:tgtEl>
                                      </p:cBhvr>
                                    </p:cmd>
                                  </p:childTnLst>
                                </p:cTn>
                              </p:par>
                            </p:childTnLst>
                          </p:cTn>
                        </p:par>
                      </p:childTnLst>
                    </p:cTn>
                  </p:par>
                </p:childTnLst>
              </p:cTn>
              <p:nextCondLst>
                <p:cond evt="onClick" delay="0">
                  <p:tgtEl>
                    <p:spTgt spid="11292"/>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1292"/>
                </p:tgtEl>
              </p:cMediaNode>
            </p:audio>
            <p:seq concurrent="1" nextAc="seek">
              <p:cTn id="49" restart="whenNotActive" fill="hold" evtFilter="cancelBubble" nodeType="interactiveSeq">
                <p:stCondLst>
                  <p:cond evt="onClick" delay="0">
                    <p:tgtEl>
                      <p:spTgt spid="1129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mediacall" presetSubtype="0" fill="hold" nodeType="clickEffect">
                                  <p:stCondLst>
                                    <p:cond delay="0"/>
                                  </p:stCondLst>
                                  <p:childTnLst>
                                    <p:cmd type="call" cmd="playFrom(0.0)">
                                      <p:cBhvr>
                                        <p:cTn id="53" dur="174155" fill="hold"/>
                                        <p:tgtEl>
                                          <p:spTgt spid="11293"/>
                                        </p:tgtEl>
                                      </p:cBhvr>
                                    </p:cmd>
                                  </p:childTnLst>
                                </p:cTn>
                              </p:par>
                            </p:childTnLst>
                          </p:cTn>
                        </p:par>
                      </p:childTnLst>
                    </p:cTn>
                  </p:par>
                </p:childTnLst>
              </p:cTn>
              <p:nextCondLst>
                <p:cond evt="onClick" delay="0">
                  <p:tgtEl>
                    <p:spTgt spid="11293"/>
                  </p:tgtEl>
                </p:cond>
              </p:nextCondLst>
            </p:seq>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11293"/>
                </p:tgtEl>
              </p:cMediaNode>
            </p:audio>
            <p:seq concurrent="1" nextAc="seek">
              <p:cTn id="55" restart="whenNotActive" fill="hold" evtFilter="cancelBubble" nodeType="interactiveSeq">
                <p:stCondLst>
                  <p:cond evt="onClick" delay="0">
                    <p:tgtEl>
                      <p:spTgt spid="11294"/>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mediacall" presetSubtype="0" fill="hold" nodeType="clickEffect">
                                  <p:stCondLst>
                                    <p:cond delay="0"/>
                                  </p:stCondLst>
                                  <p:childTnLst>
                                    <p:cmd type="call" cmd="playFrom(0.0)">
                                      <p:cBhvr>
                                        <p:cTn id="59" dur="149248" fill="hold"/>
                                        <p:tgtEl>
                                          <p:spTgt spid="11294"/>
                                        </p:tgtEl>
                                      </p:cBhvr>
                                    </p:cmd>
                                  </p:childTnLst>
                                </p:cTn>
                              </p:par>
                            </p:childTnLst>
                          </p:cTn>
                        </p:par>
                      </p:childTnLst>
                    </p:cTn>
                  </p:par>
                </p:childTnLst>
              </p:cTn>
              <p:nextCondLst>
                <p:cond evt="onClick" delay="0">
                  <p:tgtEl>
                    <p:spTgt spid="11294"/>
                  </p:tgtEl>
                </p:cond>
              </p:nextCondLst>
            </p:seq>
            <p:audio>
              <p:cMediaNode>
                <p:cTn id="60" fill="hold" display="0">
                  <p:stCondLst>
                    <p:cond delay="indefinite"/>
                  </p:stCondLst>
                  <p:endCondLst>
                    <p:cond evt="onNext" delay="0">
                      <p:tgtEl>
                        <p:sldTgt/>
                      </p:tgtEl>
                    </p:cond>
                    <p:cond evt="onPrev" delay="0">
                      <p:tgtEl>
                        <p:sldTgt/>
                      </p:tgtEl>
                    </p:cond>
                    <p:cond evt="onStopAudio" delay="0">
                      <p:tgtEl>
                        <p:sldTgt/>
                      </p:tgtEl>
                    </p:cond>
                  </p:endCondLst>
                </p:cTn>
                <p:tgtEl>
                  <p:spTgt spid="11294"/>
                </p:tgtEl>
              </p:cMediaNode>
            </p:audio>
            <p:seq concurrent="1" nextAc="seek">
              <p:cTn id="61" restart="whenNotActive" fill="hold" evtFilter="cancelBubble" nodeType="interactiveSeq">
                <p:stCondLst>
                  <p:cond evt="onClick" delay="0">
                    <p:tgtEl>
                      <p:spTgt spid="11295"/>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mediacall" presetSubtype="0" fill="hold" nodeType="clickEffect">
                                  <p:stCondLst>
                                    <p:cond delay="0"/>
                                  </p:stCondLst>
                                  <p:childTnLst>
                                    <p:cmd type="call" cmd="playFrom(0.0)">
                                      <p:cBhvr>
                                        <p:cTn id="65" dur="255682" fill="hold"/>
                                        <p:tgtEl>
                                          <p:spTgt spid="11295"/>
                                        </p:tgtEl>
                                      </p:cBhvr>
                                    </p:cmd>
                                  </p:childTnLst>
                                </p:cTn>
                              </p:par>
                            </p:childTnLst>
                          </p:cTn>
                        </p:par>
                      </p:childTnLst>
                    </p:cTn>
                  </p:par>
                </p:childTnLst>
              </p:cTn>
              <p:nextCondLst>
                <p:cond evt="onClick" delay="0">
                  <p:tgtEl>
                    <p:spTgt spid="11295"/>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11295"/>
                </p:tgtEl>
              </p:cMediaNode>
            </p:audio>
            <p:seq concurrent="1" nextAc="seek">
              <p:cTn id="67" restart="whenNotActive" fill="hold" evtFilter="cancelBubble" nodeType="interactiveSeq">
                <p:stCondLst>
                  <p:cond evt="onClick" delay="0">
                    <p:tgtEl>
                      <p:spTgt spid="11296"/>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mediacall" presetSubtype="0" fill="hold" nodeType="clickEffect">
                                  <p:stCondLst>
                                    <p:cond delay="0"/>
                                  </p:stCondLst>
                                  <p:childTnLst>
                                    <p:cmd type="call" cmd="playFrom(0.0)">
                                      <p:cBhvr>
                                        <p:cTn id="71" dur="172160" fill="hold"/>
                                        <p:tgtEl>
                                          <p:spTgt spid="11296"/>
                                        </p:tgtEl>
                                      </p:cBhvr>
                                    </p:cmd>
                                  </p:childTnLst>
                                </p:cTn>
                              </p:par>
                            </p:childTnLst>
                          </p:cTn>
                        </p:par>
                      </p:childTnLst>
                    </p:cTn>
                  </p:par>
                </p:childTnLst>
              </p:cTn>
              <p:nextCondLst>
                <p:cond evt="onClick" delay="0">
                  <p:tgtEl>
                    <p:spTgt spid="11296"/>
                  </p:tgtEl>
                </p:cond>
              </p:nextCondLst>
            </p:seq>
            <p:audio>
              <p:cMediaNode>
                <p:cTn id="72" fill="hold" display="0">
                  <p:stCondLst>
                    <p:cond delay="indefinite"/>
                  </p:stCondLst>
                  <p:endCondLst>
                    <p:cond evt="onNext" delay="0">
                      <p:tgtEl>
                        <p:sldTgt/>
                      </p:tgtEl>
                    </p:cond>
                    <p:cond evt="onPrev" delay="0">
                      <p:tgtEl>
                        <p:sldTgt/>
                      </p:tgtEl>
                    </p:cond>
                    <p:cond evt="onStopAudio" delay="0">
                      <p:tgtEl>
                        <p:sldTgt/>
                      </p:tgtEl>
                    </p:cond>
                  </p:endCondLst>
                </p:cTn>
                <p:tgtEl>
                  <p:spTgt spid="11296"/>
                </p:tgtEl>
              </p:cMediaNode>
            </p:audio>
          </p:childTnLst>
        </p:cTn>
      </p:par>
    </p:tnLst>
    <p:bldLst>
      <p:bldP spid="11270" grpId="0"/>
      <p:bldP spid="11273" grpId="0"/>
      <p:bldP spid="11275" grpId="0"/>
      <p:bldP spid="11278" grpId="0"/>
      <p:bldP spid="112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7848600" cy="838200"/>
          </a:xfrm>
        </p:spPr>
        <p:txBody>
          <a:bodyPr/>
          <a:lstStyle/>
          <a:p>
            <a:pPr eaLnBrk="1" hangingPunct="1"/>
            <a:r>
              <a:rPr lang="vi-VN" altLang="en-US" sz="2800" smtClean="0">
                <a:solidFill>
                  <a:srgbClr val="000099"/>
                </a:solidFill>
                <a:latin typeface="Times New Roman" panose="02020603050405020304" pitchFamily="18" charset="0"/>
                <a:cs typeface="Times New Roman" panose="02020603050405020304" pitchFamily="18" charset="0"/>
              </a:rPr>
              <a:t>Âm nhạc thường thức:</a:t>
            </a:r>
            <a:br>
              <a:rPr lang="vi-VN" altLang="en-US" sz="2800" smtClean="0">
                <a:solidFill>
                  <a:srgbClr val="000099"/>
                </a:solidFill>
                <a:latin typeface="Times New Roman" panose="02020603050405020304" pitchFamily="18" charset="0"/>
                <a:cs typeface="Times New Roman" panose="02020603050405020304" pitchFamily="18" charset="0"/>
              </a:rPr>
            </a:br>
            <a:r>
              <a:rPr lang="vi-VN" altLang="en-US" sz="2800" smtClean="0">
                <a:solidFill>
                  <a:srgbClr val="000099"/>
                </a:solidFill>
                <a:latin typeface="Times New Roman" panose="02020603050405020304" pitchFamily="18" charset="0"/>
                <a:cs typeface="Times New Roman" panose="02020603050405020304" pitchFamily="18" charset="0"/>
              </a:rPr>
              <a:t>Nhac sĩ Hoàng Vân và bài hát ‘‘ Hò kéo pháo’’</a:t>
            </a:r>
            <a:endParaRPr lang="en-US" altLang="en-US" sz="2800" smtClean="0">
              <a:solidFill>
                <a:srgbClr val="000099"/>
              </a:solidFill>
              <a:latin typeface="Times New Roman" panose="02020603050405020304" pitchFamily="18" charset="0"/>
              <a:cs typeface="Times New Roman" panose="02020603050405020304" pitchFamily="18" charset="0"/>
            </a:endParaRPr>
          </a:p>
        </p:txBody>
      </p:sp>
      <p:pic>
        <p:nvPicPr>
          <p:cNvPr id="12291" name="Picture 36" descr="SGK%20Am%20nhac%208%20-%20nhac%20si%20-%20Hoang%20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2438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3048000" y="2209800"/>
            <a:ext cx="58674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dirty="0">
                <a:solidFill>
                  <a:srgbClr val="000099"/>
                </a:solidFill>
                <a:latin typeface="Times New Roman" panose="02020603050405020304" pitchFamily="18" charset="0"/>
                <a:cs typeface="Times New Roman" panose="02020603050405020304" pitchFamily="18" charset="0"/>
              </a:rPr>
              <a:t>Tên thật là: Lê Văn Ngọ bút danh là Y-Na</a:t>
            </a:r>
          </a:p>
          <a:p>
            <a:pPr eaLnBrk="1" hangingPunct="1">
              <a:spcBef>
                <a:spcPct val="50000"/>
              </a:spcBef>
              <a:buFontTx/>
              <a:buNone/>
            </a:pPr>
            <a:r>
              <a:rPr lang="vi-VN" altLang="en-US" sz="2400" dirty="0">
                <a:solidFill>
                  <a:srgbClr val="000099"/>
                </a:solidFill>
                <a:latin typeface="Times New Roman" panose="02020603050405020304" pitchFamily="18" charset="0"/>
                <a:cs typeface="Times New Roman" panose="02020603050405020304" pitchFamily="18" charset="0"/>
              </a:rPr>
              <a:t>+SN 1930 </a:t>
            </a:r>
            <a:r>
              <a:rPr lang="en-US" altLang="en-US" sz="2400" dirty="0">
                <a:solidFill>
                  <a:srgbClr val="000099"/>
                </a:solidFill>
                <a:latin typeface="Times New Roman" panose="02020603050405020304" pitchFamily="18" charset="0"/>
                <a:cs typeface="Times New Roman" panose="02020603050405020304" pitchFamily="18" charset="0"/>
              </a:rPr>
              <a:t>ở Hà Nội. Ông tham gia kháng chiến chống Pháp khi còn ít tuổi. Sáng tác tiêu biểu thời kì này là Hò kéo pháo </a:t>
            </a:r>
            <a:endParaRPr lang="vi-VN" altLang="en-US" sz="2400" dirty="0">
              <a:solidFill>
                <a:srgbClr val="000099"/>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Tác phẩm nổi tiếng: </a:t>
            </a:r>
            <a:r>
              <a:rPr lang="en-US" altLang="en-US" sz="2400" dirty="0" smtClean="0">
                <a:solidFill>
                  <a:srgbClr val="000099"/>
                </a:solidFill>
                <a:latin typeface="Times New Roman" panose="02020603050405020304" pitchFamily="18" charset="0"/>
                <a:cs typeface="Times New Roman" panose="02020603050405020304" pitchFamily="18" charset="0"/>
              </a:rPr>
              <a:t>Hò  kéo pháo, Quảng </a:t>
            </a:r>
            <a:r>
              <a:rPr lang="en-US" altLang="en-US" sz="2400" dirty="0">
                <a:solidFill>
                  <a:srgbClr val="000099"/>
                </a:solidFill>
                <a:latin typeface="Times New Roman" panose="02020603050405020304" pitchFamily="18" charset="0"/>
                <a:cs typeface="Times New Roman" panose="02020603050405020304" pitchFamily="18" charset="0"/>
              </a:rPr>
              <a:t>Bình quê ta ơi, Hai chị em, Tôi là người thợ mỏ..</a:t>
            </a:r>
          </a:p>
          <a:p>
            <a:pPr eaLnBrk="1" hangingPunct="1">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Tp</a:t>
            </a:r>
            <a:r>
              <a:rPr lang="en-US" altLang="en-US" sz="2400" dirty="0">
                <a:solidFill>
                  <a:srgbClr val="000099"/>
                </a:solidFill>
                <a:latin typeface="Times New Roman" panose="02020603050405020304" pitchFamily="18" charset="0"/>
                <a:cs typeface="Times New Roman" panose="02020603050405020304" pitchFamily="18" charset="0"/>
              </a:rPr>
              <a:t> thiếu nhi nổi tiếng: Em yêu trường em, Ca ngợi Tổ quốc, Mùa hoa phượng nở…</a:t>
            </a:r>
          </a:p>
          <a:p>
            <a:pPr eaLnBrk="1" hangingPunct="1">
              <a:spcBef>
                <a:spcPct val="0"/>
              </a:spcBef>
              <a:buFontTx/>
              <a:buNone/>
            </a:pPr>
            <a:r>
              <a:rPr lang="en-US" altLang="en-US" sz="2400" dirty="0">
                <a:solidFill>
                  <a:srgbClr val="000099"/>
                </a:solidFill>
                <a:latin typeface="Times New Roman" panose="02020603050405020304" pitchFamily="18" charset="0"/>
                <a:cs typeface="Times New Roman" panose="02020603050405020304" pitchFamily="18" charset="0"/>
              </a:rPr>
              <a:t>+ Ông được Nhà nước trao tặng giải thưởng HCM về Văn học – Nghệ thuật</a:t>
            </a:r>
          </a:p>
        </p:txBody>
      </p:sp>
      <p:sp>
        <p:nvSpPr>
          <p:cNvPr id="12293" name="Text Box 6"/>
          <p:cNvSpPr txBox="1">
            <a:spLocks noChangeArrowheads="1"/>
          </p:cNvSpPr>
          <p:nvPr/>
        </p:nvSpPr>
        <p:spPr bwMode="auto">
          <a:xfrm>
            <a:off x="2743200" y="1066800"/>
            <a:ext cx="5791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800">
                <a:solidFill>
                  <a:srgbClr val="FF0000"/>
                </a:solidFill>
              </a:rPr>
              <a:t>Hệ thống lại kiến thức về nhạc sĩ Hoàng Vân</a:t>
            </a:r>
            <a:endParaRPr lang="en-US" altLang="en-US" sz="2800">
              <a:solidFill>
                <a:srgbClr val="FF0000"/>
              </a:solidFill>
            </a:endParaRPr>
          </a:p>
        </p:txBody>
      </p:sp>
      <p:pic>
        <p:nvPicPr>
          <p:cNvPr id="12294" name="Picture 7" descr="Soạn tin: VNN 670883 gửi đến: 998 để nhận ảnh nà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2895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anim calcmode="lin" valueType="num">
                                      <p:cBhvr>
                                        <p:cTn id="8" dur="500" fill="hold"/>
                                        <p:tgtEl>
                                          <p:spTgt spid="9221"/>
                                        </p:tgtEl>
                                        <p:attrNameLst>
                                          <p:attrName>ppt_w</p:attrName>
                                        </p:attrNameLst>
                                      </p:cBhvr>
                                      <p:tavLst>
                                        <p:tav tm="0" fmla="#ppt_w*sin(2.5*pi*$)">
                                          <p:val>
                                            <p:fltVal val="0"/>
                                          </p:val>
                                        </p:tav>
                                        <p:tav tm="100000">
                                          <p:val>
                                            <p:fltVal val="1"/>
                                          </p:val>
                                        </p:tav>
                                      </p:tavLst>
                                    </p:anim>
                                    <p:anim calcmode="lin" valueType="num">
                                      <p:cBhvr>
                                        <p:cTn id="9" dur="500" fill="hold"/>
                                        <p:tgtEl>
                                          <p:spTgt spid="9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4&quot;/&gt;&lt;property id=&quot;20307&quot; value=&quot;258&quot;/&gt;&lt;/object&gt;&lt;object type=&quot;3&quot; unique_id=&quot;10034&quot;&gt;&lt;property id=&quot;20148&quot; value=&quot;5&quot;/&gt;&lt;property id=&quot;20300&quot; value=&quot;Slide 5&quot;/&gt;&lt;property id=&quot;20307&quot; value=&quot;259&quot;/&gt;&lt;/object&gt;&lt;object type=&quot;3&quot; unique_id=&quot;10040&quot;&gt;&lt;property id=&quot;20148&quot; value=&quot;5&quot;/&gt;&lt;property id=&quot;20300&quot; value=&quot;Slide 6 - &amp;quot;Ôn bài hát: Lí dĩa bánh bò&amp;quot;&quot;/&gt;&lt;property id=&quot;20307&quot; value=&quot;260&quot;/&gt;&lt;/object&gt;&lt;object type=&quot;3&quot; unique_id=&quot;10065&quot;&gt;&lt;property id=&quot;20148&quot; value=&quot;5&quot;/&gt;&lt;property id=&quot;20300&quot; value=&quot;Slide 7 - &amp;quot;Ôn tập đọc nhạc: TĐN số 2&amp;quot;&quot;/&gt;&lt;property id=&quot;20307&quot; value=&quot;261&quot;/&gt;&lt;/object&gt;&lt;object type=&quot;3&quot; unique_id=&quot;10094&quot;&gt;&lt;property id=&quot;20148&quot; value=&quot;5&quot;/&gt;&lt;property id=&quot;20300&quot; value=&quot;Slide 8 - &amp;quot;Ôn tập đọc nhạc: TĐN số 2&amp;quot;&quot;/&gt;&lt;property id=&quot;20307&quot; value=&quot;262&quot;/&gt;&lt;/object&gt;&lt;object type=&quot;3&quot; unique_id=&quot;10095&quot;&gt;&lt;property id=&quot;20148&quot; value=&quot;5&quot;/&gt;&lt;property id=&quot;20300&quot; value=&quot;Slide 15 - &amp;quot;Âm nhạc thường thức:&amp;#x0D;&amp;#x0A;Nhac sĩ Hoàng Vân và bài hát ‘‘ Hò kéo pháo’’&amp;quot;&quot;/&gt;&lt;property id=&quot;20307&quot; value=&quot;263&quot;/&gt;&lt;/object&gt;&lt;object type=&quot;3&quot; unique_id=&quot;10168&quot;&gt;&lt;property id=&quot;20148&quot; value=&quot;5&quot;/&gt;&lt;property id=&quot;20300&quot; value=&quot;Slide 14 - &amp;quot;Âm nhạc thường thức:&amp;#x0D;&amp;#x0A;Nhac sĩ Hoàng Vân và bài hát ‘‘ Hò kéo pháo’’&amp;quot;&quot;/&gt;&lt;property id=&quot;20307&quot; value=&quot;264&quot;/&gt;&lt;/object&gt;&lt;object type=&quot;3&quot; unique_id=&quot;10319&quot;&gt;&lt;property id=&quot;20148&quot; value=&quot;5&quot;/&gt;&lt;property id=&quot;20300&quot; value=&quot;Slide 18&quot;/&gt;&lt;property id=&quot;20307&quot; value=&quot;265&quot;/&gt;&lt;/object&gt;&lt;object type=&quot;3&quot; unique_id=&quot;10320&quot;&gt;&lt;property id=&quot;20148&quot; value=&quot;5&quot;/&gt;&lt;property id=&quot;20300&quot; value=&quot;Slide 25&quot;/&gt;&lt;property id=&quot;20307&quot; value=&quot;266&quot;/&gt;&lt;/object&gt;&lt;object type=&quot;3&quot; unique_id=&quot;10321&quot;&gt;&lt;property id=&quot;20148&quot; value=&quot;5&quot;/&gt;&lt;property id=&quot;20300&quot; value=&quot;Slide 27&quot;/&gt;&lt;property id=&quot;20307&quot; value=&quot;267&quot;/&gt;&lt;/object&gt;&lt;object type=&quot;3&quot; unique_id=&quot;10361&quot;&gt;&lt;property id=&quot;20148&quot; value=&quot;5&quot;/&gt;&lt;property id=&quot;20300&quot; value=&quot;Slide 32&quot;/&gt;&lt;property id=&quot;20307&quot; value=&quot;268&quot;/&gt;&lt;/object&gt;&lt;object type=&quot;3&quot; unique_id=&quot;10432&quot;&gt;&lt;property id=&quot;20148&quot; value=&quot;5&quot;/&gt;&lt;property id=&quot;20300&quot; value=&quot;Slide 33&quot;/&gt;&lt;property id=&quot;20307&quot; value=&quot;269&quot;/&gt;&lt;/object&gt;&lt;object type=&quot;3&quot; unique_id=&quot;10478&quot;&gt;&lt;property id=&quot;20148&quot; value=&quot;5&quot;/&gt;&lt;property id=&quot;20300&quot; value=&quot;Slide 37&quot;/&gt;&lt;property id=&quot;20307&quot; value=&quot;270&quot;/&gt;&lt;/object&gt;&lt;object type=&quot;3&quot; unique_id=&quot;10591&quot;&gt;&lt;property id=&quot;20148&quot; value=&quot;5&quot;/&gt;&lt;property id=&quot;20300&quot; value=&quot;Slide 38&quot;/&gt;&lt;property id=&quot;20307&quot; value=&quot;271&quot;/&gt;&lt;/object&gt;&lt;object type=&quot;3&quot; unique_id=&quot;11171&quot;&gt;&lt;property id=&quot;20148&quot; value=&quot;5&quot;/&gt;&lt;property id=&quot;20300&quot; value=&quot;Slide 39&quot;/&gt;&lt;property id=&quot;20307&quot; value=&quot;272&quot;/&gt;&lt;/object&gt;&lt;object type=&quot;3&quot; unique_id=&quot;11172&quot;&gt;&lt;property id=&quot;20148&quot; value=&quot;5&quot;/&gt;&lt;property id=&quot;20300&quot; value=&quot;Slide 40&quot;/&gt;&lt;property id=&quot;20307&quot; value=&quot;273&quot;/&gt;&lt;/object&gt;&lt;object type=&quot;3&quot; unique_id=&quot;11192&quot;&gt;&lt;property id=&quot;20148&quot; value=&quot;5&quot;/&gt;&lt;property id=&quot;20300&quot; value=&quot;Slide 9&quot;/&gt;&lt;property id=&quot;20307&quot; value=&quot;274&quot;/&gt;&lt;/object&gt;&lt;object type=&quot;3&quot; unique_id=&quot;11333&quot;&gt;&lt;property id=&quot;20148&quot; value=&quot;5&quot;/&gt;&lt;property id=&quot;20300&quot; value=&quot;Slide 13&quot;/&gt;&lt;property id=&quot;20307&quot; value=&quot;275&quot;/&gt;&lt;/object&gt;&lt;object type=&quot;3&quot; unique_id=&quot;11418&quot;&gt;&lt;property id=&quot;20148&quot; value=&quot;5&quot;/&gt;&lt;property id=&quot;20300&quot; value=&quot;Slide 10&quot;/&gt;&lt;property id=&quot;20307&quot; value=&quot;276&quot;/&gt;&lt;/object&gt;&lt;object type=&quot;3&quot; unique_id=&quot;11573&quot;&gt;&lt;property id=&quot;20148&quot; value=&quot;5&quot;/&gt;&lt;property id=&quot;20300&quot; value=&quot;Slide 12&quot;/&gt;&lt;property id=&quot;20307&quot; value=&quot;277&quot;/&gt;&lt;/object&gt;&lt;object type=&quot;3&quot; unique_id=&quot;11988&quot;&gt;&lt;property id=&quot;20148&quot; value=&quot;5&quot;/&gt;&lt;property id=&quot;20300&quot; value=&quot;Slide 16&quot;/&gt;&lt;property id=&quot;20307&quot; value=&quot;278&quot;/&gt;&lt;/object&gt;&lt;object type=&quot;3&quot; unique_id=&quot;12061&quot;&gt;&lt;property id=&quot;20148&quot; value=&quot;5&quot;/&gt;&lt;property id=&quot;20300&quot; value=&quot;Slide 17&quot;/&gt;&lt;property id=&quot;20307&quot; value=&quot;279&quot;/&gt;&lt;/object&gt;&lt;object type=&quot;3&quot; unique_id=&quot;12162&quot;&gt;&lt;property id=&quot;20148&quot; value=&quot;5&quot;/&gt;&lt;property id=&quot;20300&quot; value=&quot;Slide 26&quot;/&gt;&lt;property id=&quot;20307&quot; value=&quot;280&quot;/&gt;&lt;/object&gt;&lt;object type=&quot;3&quot; unique_id=&quot;12267&quot;&gt;&lt;property id=&quot;20148&quot; value=&quot;5&quot;/&gt;&lt;property id=&quot;20300&quot; value=&quot;Slide 22&quot;/&gt;&lt;property id=&quot;20307&quot; value=&quot;281&quot;/&gt;&lt;/object&gt;&lt;object type=&quot;3&quot; unique_id=&quot;12295&quot;&gt;&lt;property id=&quot;20148&quot; value=&quot;5&quot;/&gt;&lt;property id=&quot;20300&quot; value=&quot;Slide 29&quot;/&gt;&lt;property id=&quot;20307&quot; value=&quot;282&quot;/&gt;&lt;/object&gt;&lt;object type=&quot;3&quot; unique_id=&quot;12408&quot;&gt;&lt;property id=&quot;20148&quot; value=&quot;5&quot;/&gt;&lt;property id=&quot;20300&quot; value=&quot;Slide 30&quot;/&gt;&lt;property id=&quot;20307&quot; value=&quot;283&quot;/&gt;&lt;/object&gt;&lt;object type=&quot;3&quot; unique_id=&quot;12612&quot;&gt;&lt;property id=&quot;20148&quot; value=&quot;5&quot;/&gt;&lt;property id=&quot;20300&quot; value=&quot;Slide 31&quot;/&gt;&lt;property id=&quot;20307&quot; value=&quot;284&quot;/&gt;&lt;/object&gt;&lt;object type=&quot;3&quot; unique_id=&quot;12643&quot;&gt;&lt;property id=&quot;20148&quot; value=&quot;5&quot;/&gt;&lt;property id=&quot;20300&quot; value=&quot;Slide 28&quot;/&gt;&lt;property id=&quot;20307&quot; value=&quot;285&quot;/&gt;&lt;/object&gt;&lt;object type=&quot;3&quot; unique_id=&quot;12675&quot;&gt;&lt;property id=&quot;20148&quot; value=&quot;5&quot;/&gt;&lt;property id=&quot;20300&quot; value=&quot;Slide 11&quot;/&gt;&lt;property id=&quot;20307&quot; value=&quot;286&quot;/&gt;&lt;/object&gt;&lt;object type=&quot;3&quot; unique_id=&quot;13060&quot;&gt;&lt;property id=&quot;20148&quot; value=&quot;5&quot;/&gt;&lt;property id=&quot;20300&quot; value=&quot;Slide 20&quot;/&gt;&lt;property id=&quot;20307&quot; value=&quot;287&quot;/&gt;&lt;/object&gt;&lt;object type=&quot;3&quot; unique_id=&quot;13094&quot;&gt;&lt;property id=&quot;20148&quot; value=&quot;5&quot;/&gt;&lt;property id=&quot;20300&quot; value=&quot;Slide 1&quot;/&gt;&lt;property id=&quot;20307&quot; value=&quot;288&quot;/&gt;&lt;/object&gt;&lt;object type=&quot;3&quot; unique_id=&quot;13299&quot;&gt;&lt;property id=&quot;20148&quot; value=&quot;5&quot;/&gt;&lt;property id=&quot;20300&quot; value=&quot;Slide 3&quot;/&gt;&lt;property id=&quot;20307&quot; value=&quot;289&quot;/&gt;&lt;/object&gt;&lt;object type=&quot;3&quot; unique_id=&quot;13510&quot;&gt;&lt;property id=&quot;20148&quot; value=&quot;5&quot;/&gt;&lt;property id=&quot;20300&quot; value=&quot;Slide 19&quot;/&gt;&lt;property id=&quot;20307&quot; value=&quot;290&quot;/&gt;&lt;/object&gt;&lt;object type=&quot;3&quot; unique_id=&quot;13619&quot;&gt;&lt;property id=&quot;20148&quot; value=&quot;5&quot;/&gt;&lt;property id=&quot;20300&quot; value=&quot;Slide 21&quot;/&gt;&lt;property id=&quot;20307&quot; value=&quot;291&quot;/&gt;&lt;/object&gt;&lt;object type=&quot;3&quot; unique_id=&quot;14175&quot;&gt;&lt;property id=&quot;20148&quot; value=&quot;5&quot;/&gt;&lt;property id=&quot;20300&quot; value=&quot;Slide 34&quot;/&gt;&lt;property id=&quot;20307&quot; value=&quot;292&quot;/&gt;&lt;/object&gt;&lt;object type=&quot;3&quot; unique_id=&quot;14366&quot;&gt;&lt;property id=&quot;20148&quot; value=&quot;5&quot;/&gt;&lt;property id=&quot;20300&quot; value=&quot;Slide 35&quot;/&gt;&lt;property id=&quot;20307&quot; value=&quot;293&quot;/&gt;&lt;/object&gt;&lt;object type=&quot;3&quot; unique_id=&quot;14718&quot;&gt;&lt;property id=&quot;20148&quot; value=&quot;5&quot;/&gt;&lt;property id=&quot;20300&quot; value=&quot;Slide 36&quot;/&gt;&lt;property id=&quot;20307&quot; value=&quot;294&quot;/&gt;&lt;/object&gt;&lt;object type=&quot;3&quot; unique_id=&quot;14879&quot;&gt;&lt;property id=&quot;20148&quot; value=&quot;5&quot;/&gt;&lt;property id=&quot;20300&quot; value=&quot;Slide 23&quot;/&gt;&lt;property id=&quot;20307&quot; value=&quot;295&quot;/&gt;&lt;/object&gt;&lt;object type=&quot;3&quot; unique_id=&quot;15003&quot;&gt;&lt;property id=&quot;20148&quot; value=&quot;5&quot;/&gt;&lt;property id=&quot;20300&quot; value=&quot;Slide 24&quot;/&gt;&lt;property id=&quot;20307&quot; value=&quot;29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2211</Words>
  <Application>Microsoft Office PowerPoint</Application>
  <PresentationFormat>On-screen Show (4:3)</PresentationFormat>
  <Paragraphs>117</Paragraphs>
  <Slides>34</Slides>
  <Notes>1</Notes>
  <HiddenSlides>0</HiddenSlides>
  <MMClips>13</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.VnTime</vt:lpstr>
      <vt:lpstr>Arial</vt:lpstr>
      <vt:lpstr>Calibri</vt:lpstr>
      <vt:lpstr>Times New Roman</vt:lpstr>
      <vt:lpstr>Default Design</vt:lpstr>
      <vt:lpstr>Bitmap Image</vt:lpstr>
      <vt:lpstr>PowerPoint Presentation</vt:lpstr>
      <vt:lpstr>Ôn bài hát: Lí dĩa bánh bò</vt:lpstr>
      <vt:lpstr>Ôn tập đọc nhạc: TĐN số 2</vt:lpstr>
      <vt:lpstr>PowerPoint Presentation</vt:lpstr>
      <vt:lpstr>PowerPoint Presentation</vt:lpstr>
      <vt:lpstr>PowerPoint Presentation</vt:lpstr>
      <vt:lpstr>PowerPoint Presentation</vt:lpstr>
      <vt:lpstr>Âm nhạc thường thức: Nhac sĩ Hoàng Vân và bài hát ‘‘ Hò kéo pháo’’</vt:lpstr>
      <vt:lpstr>Âm nhạc thường thức: Nhac sĩ Hoàng Vân và bài hát ‘‘ Hò kéo pháo’’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nguyenngocquy</dc:creator>
  <cp:lastModifiedBy>MyPC</cp:lastModifiedBy>
  <cp:revision>254</cp:revision>
  <dcterms:created xsi:type="dcterms:W3CDTF">2015-10-03T02:24:05Z</dcterms:created>
  <dcterms:modified xsi:type="dcterms:W3CDTF">2022-07-30T05:52:39Z</dcterms:modified>
</cp:coreProperties>
</file>