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4"/>
  </p:notesMasterIdLst>
  <p:sldIdLst>
    <p:sldId id="268" r:id="rId2"/>
    <p:sldId id="259" r:id="rId3"/>
    <p:sldId id="266" r:id="rId4"/>
    <p:sldId id="256" r:id="rId5"/>
    <p:sldId id="257" r:id="rId6"/>
    <p:sldId id="263" r:id="rId7"/>
    <p:sldId id="264" r:id="rId8"/>
    <p:sldId id="258" r:id="rId9"/>
    <p:sldId id="260" r:id="rId10"/>
    <p:sldId id="261" r:id="rId11"/>
    <p:sldId id="262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D46A8-C8C1-4AF8-9EBB-EBF529438DF2}" type="datetimeFigureOut">
              <a:rPr lang="vi-VN" smtClean="0"/>
              <a:t>30/07/2022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B621E-AAE1-4359-95B1-DA27591F12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3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vi-VN"/>
              <a:t>Võ mmmmmmmmm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vi-VN"/>
              <a:t>huihniioio</a:t>
            </a: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91904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0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4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1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5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5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1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2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2">
                <a:lumMod val="75000"/>
              </a:schemeClr>
            </a:gs>
            <a:gs pos="91000">
              <a:schemeClr val="accent4">
                <a:lumMod val="40000"/>
                <a:lumOff val="60000"/>
                <a:alpha val="6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3773-41ED-4022-A758-A600A6D260B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1DE97-9390-45D6-956F-23F0A62A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6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WordArt 54"/>
          <p:cNvSpPr>
            <a:spLocks noChangeArrowheads="1" noChangeShapeType="1" noTextEdit="1"/>
          </p:cNvSpPr>
          <p:nvPr/>
        </p:nvSpPr>
        <p:spPr bwMode="auto">
          <a:xfrm>
            <a:off x="2350294" y="4708719"/>
            <a:ext cx="4660106" cy="3686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400" kern="10" dirty="0" smtClean="0">
                <a:ln w="12700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MÔN HỌC ÂM NHẠC</a:t>
            </a:r>
            <a:endParaRPr lang="vi-VN" sz="2400" kern="10" dirty="0">
              <a:ln w="12700">
                <a:solidFill>
                  <a:srgbClr val="CC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2103" name="Group 21"/>
          <p:cNvGrpSpPr>
            <a:grpSpLocks/>
          </p:cNvGrpSpPr>
          <p:nvPr/>
        </p:nvGrpSpPr>
        <p:grpSpPr bwMode="auto">
          <a:xfrm rot="16200000">
            <a:off x="92420" y="-103305"/>
            <a:ext cx="2180035" cy="2421731"/>
            <a:chOff x="3936" y="-15"/>
            <a:chExt cx="1817" cy="1788"/>
          </a:xfrm>
        </p:grpSpPr>
        <p:pic>
          <p:nvPicPr>
            <p:cNvPr id="2104" name="Picture 2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5" name="Picture 2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6" name="Picture 2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07" name="Group 21"/>
          <p:cNvGrpSpPr>
            <a:grpSpLocks/>
          </p:cNvGrpSpPr>
          <p:nvPr/>
        </p:nvGrpSpPr>
        <p:grpSpPr bwMode="auto">
          <a:xfrm rot="10800000">
            <a:off x="-16444" y="4746336"/>
            <a:ext cx="2461022" cy="2145506"/>
            <a:chOff x="3936" y="-15"/>
            <a:chExt cx="1817" cy="1788"/>
          </a:xfrm>
        </p:grpSpPr>
        <p:pic>
          <p:nvPicPr>
            <p:cNvPr id="2108" name="Picture 2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9" name="Picture 2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0" name="Picture 2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11" name="Group 21"/>
          <p:cNvGrpSpPr>
            <a:grpSpLocks/>
          </p:cNvGrpSpPr>
          <p:nvPr/>
        </p:nvGrpSpPr>
        <p:grpSpPr bwMode="auto">
          <a:xfrm>
            <a:off x="6660657" y="17542"/>
            <a:ext cx="2461022" cy="2145506"/>
            <a:chOff x="3936" y="-15"/>
            <a:chExt cx="1817" cy="1788"/>
          </a:xfrm>
        </p:grpSpPr>
        <p:pic>
          <p:nvPicPr>
            <p:cNvPr id="2112" name="Picture 2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3" name="Picture 2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4" name="Picture 2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15" name="Group 21"/>
          <p:cNvGrpSpPr>
            <a:grpSpLocks/>
          </p:cNvGrpSpPr>
          <p:nvPr/>
        </p:nvGrpSpPr>
        <p:grpSpPr bwMode="auto">
          <a:xfrm rot="5400000">
            <a:off x="6820796" y="4531711"/>
            <a:ext cx="2180034" cy="2421731"/>
            <a:chOff x="3936" y="-15"/>
            <a:chExt cx="1817" cy="1788"/>
          </a:xfrm>
        </p:grpSpPr>
        <p:pic>
          <p:nvPicPr>
            <p:cNvPr id="2116" name="Picture 2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7" name="Picture 2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8" name="Picture 2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19" name="Text Box 71"/>
          <p:cNvSpPr txBox="1">
            <a:spLocks noChangeArrowheads="1"/>
          </p:cNvSpPr>
          <p:nvPr/>
        </p:nvSpPr>
        <p:spPr bwMode="auto">
          <a:xfrm>
            <a:off x="2565090" y="1173557"/>
            <a:ext cx="42567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b="1" dirty="0">
                <a:solidFill>
                  <a:srgbClr val="CC0099"/>
                </a:solidFill>
              </a:rPr>
              <a:t>TRƯỜNG THCS BÌNH KHÁNH</a:t>
            </a:r>
          </a:p>
        </p:txBody>
      </p:sp>
      <p:sp>
        <p:nvSpPr>
          <p:cNvPr id="2120" name="Oval 72"/>
          <p:cNvSpPr>
            <a:spLocks noChangeArrowheads="1"/>
          </p:cNvSpPr>
          <p:nvPr/>
        </p:nvSpPr>
        <p:spPr bwMode="auto">
          <a:xfrm>
            <a:off x="3031186" y="5268429"/>
            <a:ext cx="3018485" cy="43515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b="1" dirty="0"/>
              <a:t>Người thực hiện: Huỳnh Quốc Bảo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06" y="1724556"/>
            <a:ext cx="5377621" cy="244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052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200" y="3048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 tự các dấu giáng</a:t>
            </a:r>
            <a:endParaRPr lang="en-US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76400" y="22098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 mi la rê son do fa</a:t>
            </a:r>
            <a:endParaRPr lang="en-US" sz="280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1981200" y="1905000"/>
            <a:ext cx="304800" cy="3810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2438400" y="1676400"/>
            <a:ext cx="152400" cy="76200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2819400" y="1981200"/>
            <a:ext cx="76200" cy="381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3200400" y="1752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3581400" y="2057400"/>
            <a:ext cx="76200" cy="38100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3810000" y="1828800"/>
            <a:ext cx="30480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4191000" y="2057400"/>
            <a:ext cx="3810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971800"/>
            <a:ext cx="281940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971800"/>
            <a:ext cx="30480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4876800"/>
            <a:ext cx="2819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876800"/>
            <a:ext cx="3200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1371600" y="37338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5410200" y="3733800"/>
            <a:ext cx="762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5715000" y="3505200"/>
            <a:ext cx="152400" cy="60960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1143000" y="5562600"/>
            <a:ext cx="1524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1447800" y="5334000"/>
            <a:ext cx="0" cy="60960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1600200" y="5562600"/>
            <a:ext cx="228600" cy="304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>
            <a:off x="5257800" y="5562600"/>
            <a:ext cx="762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5486400" y="5334000"/>
            <a:ext cx="152400" cy="60960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5715000" y="5562600"/>
            <a:ext cx="381000" cy="381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5867400" y="5334000"/>
            <a:ext cx="68580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1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1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9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1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8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7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9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6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8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5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7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381000" y="1295400"/>
            <a:ext cx="8610600" cy="1754326"/>
          </a:xfrm>
          <a:prstGeom prst="rect">
            <a:avLst/>
          </a:prstGeom>
          <a:solidFill>
            <a:srgbClr val="66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6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Giọng cùng tên là một giọng </a:t>
            </a:r>
            <a:r>
              <a:rPr lang="en-US" sz="36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Trưởng </a:t>
            </a:r>
            <a:r>
              <a:rPr lang="en-US" sz="36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và một giọng thứ, có cùng âm chủ nhưng khác </a:t>
            </a:r>
            <a:r>
              <a:rPr lang="en-US" sz="36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Hóa biểu.</a:t>
            </a:r>
            <a:endParaRPr lang="en-US" sz="3600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572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23005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VD: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	- Giọng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Đô Trưởng và giọng Đô thứ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	- Giọng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Rê Trưởng và giọng Rê thứ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4343400"/>
            <a:ext cx="2381250" cy="22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05000"/>
            <a:ext cx="1600200" cy="16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6" y="150177"/>
            <a:ext cx="552159" cy="11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6" y="3200400"/>
            <a:ext cx="2243211" cy="16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2317774"/>
            <a:ext cx="6705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3200" b="1" dirty="0">
              <a:solidFill>
                <a:srgbClr val="660033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</a:rPr>
              <a:t>CHÚC 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CÁC EM HỌC TỐT!</a:t>
            </a:r>
          </a:p>
        </p:txBody>
      </p:sp>
      <p:pic>
        <p:nvPicPr>
          <p:cNvPr id="9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18063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84" y="4818063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84" y="4818063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84" y="4818063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84" y="4818063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09" y="107974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64" y="107974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5" y="871692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55" y="4853111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27" y="168954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single 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86" y="168954"/>
            <a:ext cx="914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262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908703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Ôn tập bài hát: 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0547" y="1408420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000099"/>
                </a:solidFill>
                <a:latin typeface="VNI-Times" pitchFamily="2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latin typeface="VNI-Times" pitchFamily="2" charset="0"/>
              </a:rPr>
              <a:t>*Tuổi hồng</a:t>
            </a:r>
            <a:endParaRPr lang="en-US" sz="2800" dirty="0">
              <a:solidFill>
                <a:srgbClr val="C00000"/>
              </a:solidFill>
              <a:latin typeface="VNI-Times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9356" y="1929457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Hò ba lí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048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 15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ÔN TẬP 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531117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Ôn TĐN :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* TĐN số 3: Hãy hót, chú chim nhỏ hay hót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* TĐN số 4: Chim hót đầu xuân </a:t>
            </a:r>
          </a:p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Ôn Nhạc lí: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* Giọng song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giọng La thứ hòa thanh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* Thứ tự các dấu thăng, giáng</a:t>
            </a:r>
            <a:endParaRPr lang="vi-VN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485292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135362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thang âm Đô trưởng</a:t>
            </a:r>
            <a:endParaRPr lang="vi-VN" sz="36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1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i hat tuoi hong"/>
          <p:cNvPicPr>
            <a:picLocks noChangeAspect="1" noChangeArrowheads="1"/>
          </p:cNvPicPr>
          <p:nvPr/>
        </p:nvPicPr>
        <p:blipFill>
          <a:blip r:embed="rId2">
            <a:lum bright="-12000" contrast="42000"/>
          </a:blip>
          <a:srcRect/>
          <a:stretch>
            <a:fillRect/>
          </a:stretch>
        </p:blipFill>
        <p:spPr bwMode="auto">
          <a:xfrm>
            <a:off x="0" y="0"/>
            <a:ext cx="91440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bai hat tuoi hong001"/>
          <p:cNvPicPr>
            <a:picLocks noChangeAspect="1" noChangeArrowheads="1"/>
          </p:cNvPicPr>
          <p:nvPr/>
        </p:nvPicPr>
        <p:blipFill>
          <a:blip r:embed="rId3">
            <a:lum bright="-18000" contrast="54000"/>
          </a:blip>
          <a:srcRect/>
          <a:stretch>
            <a:fillRect/>
          </a:stretch>
        </p:blipFill>
        <p:spPr bwMode="auto">
          <a:xfrm>
            <a:off x="0" y="3644900"/>
            <a:ext cx="91440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inh dd hanh 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528" y="3657600"/>
            <a:ext cx="8748316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94" y="2554191"/>
            <a:ext cx="88201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56395" y="1512626"/>
            <a:ext cx="5873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Hãy hót , chú chim nhỏ </a:t>
            </a:r>
            <a:r>
              <a:rPr lang="en-US" sz="2800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hót</a:t>
            </a:r>
            <a:endParaRPr lang="en-US" sz="2800" b="1" i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5288" y="2096991"/>
            <a:ext cx="215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Vừa phải</a:t>
            </a:r>
            <a:endParaRPr lang="en-US" sz="24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641393" y="1974484"/>
            <a:ext cx="192722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Nhạc </a:t>
            </a:r>
            <a:r>
              <a:rPr lang="en-US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Ba Lan          </a:t>
            </a:r>
            <a:r>
              <a:rPr lang="en-US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Lời :Anh Hoàng</a:t>
            </a:r>
            <a:endParaRPr lang="en-US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356683" y="1974484"/>
            <a:ext cx="1735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(Trích)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75469" y="3242786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Hãy   hót,      chú   chim      nhỏ   hay   hot,      hãy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1528" y="4335089"/>
            <a:ext cx="86764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cao lời hót bay theo từng đám mây xanh.      Hãy hót  c hú    chim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17452" y="5874067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   hay  hót,     ta     cùng chào đón      kìa    nắng   ban mai</a:t>
            </a:r>
            <a:r>
              <a:rPr lang="en-US" sz="24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56396" y="941753"/>
            <a:ext cx="6335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Tập đọc nhạc: TĐN số 3</a:t>
            </a:r>
            <a:endParaRPr lang="en-US" sz="28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0182" y="295422"/>
            <a:ext cx="3775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 đọc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nhạc.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295400" y="304799"/>
            <a:ext cx="6335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đọc nhạc: TĐN số 4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59569" y="889575"/>
            <a:ext cx="8424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Chim hót đầu xuân</a:t>
            </a:r>
            <a:endParaRPr lang="en-US" sz="3600" b="1" i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132137" y="1357043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(Trích)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519" y="1753919"/>
            <a:ext cx="8534400" cy="47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68245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97225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564" y="305967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Như thế nào là giọng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hòa thanh?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019" y="4234873"/>
            <a:ext cx="792011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rc 32"/>
          <p:cNvSpPr>
            <a:spLocks/>
          </p:cNvSpPr>
          <p:nvPr/>
        </p:nvSpPr>
        <p:spPr bwMode="auto">
          <a:xfrm rot="10514323">
            <a:off x="811468" y="4696755"/>
            <a:ext cx="1008062" cy="865188"/>
          </a:xfrm>
          <a:custGeom>
            <a:avLst/>
            <a:gdLst>
              <a:gd name="T0" fmla="*/ 0 w 34154"/>
              <a:gd name="T1" fmla="*/ 12620249 h 21600"/>
              <a:gd name="T2" fmla="*/ 29753141 w 34154"/>
              <a:gd name="T3" fmla="*/ 14303240 h 21600"/>
              <a:gd name="T4" fmla="*/ 14522890 w 34154"/>
              <a:gd name="T5" fmla="*/ 34655103 h 21600"/>
              <a:gd name="T6" fmla="*/ 0 60000 65536"/>
              <a:gd name="T7" fmla="*/ 0 60000 65536"/>
              <a:gd name="T8" fmla="*/ 0 60000 65536"/>
              <a:gd name="T9" fmla="*/ 0 w 34154"/>
              <a:gd name="T10" fmla="*/ 0 h 21600"/>
              <a:gd name="T11" fmla="*/ 34154 w 341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154" h="21600" fill="none" extrusionOk="0">
                <a:moveTo>
                  <a:pt x="-1" y="7865"/>
                </a:moveTo>
                <a:cubicBezTo>
                  <a:pt x="4102" y="2885"/>
                  <a:pt x="10217" y="-1"/>
                  <a:pt x="16671" y="0"/>
                </a:cubicBezTo>
                <a:cubicBezTo>
                  <a:pt x="23590" y="0"/>
                  <a:pt x="30090" y="3314"/>
                  <a:pt x="34153" y="8915"/>
                </a:cubicBezTo>
              </a:path>
              <a:path w="34154" h="21600" stroke="0" extrusionOk="0">
                <a:moveTo>
                  <a:pt x="-1" y="7865"/>
                </a:moveTo>
                <a:cubicBezTo>
                  <a:pt x="4102" y="2885"/>
                  <a:pt x="10217" y="-1"/>
                  <a:pt x="16671" y="0"/>
                </a:cubicBezTo>
                <a:cubicBezTo>
                  <a:pt x="23590" y="0"/>
                  <a:pt x="30090" y="3314"/>
                  <a:pt x="34153" y="8915"/>
                </a:cubicBezTo>
                <a:lnTo>
                  <a:pt x="16671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rc 33"/>
          <p:cNvSpPr>
            <a:spLocks/>
          </p:cNvSpPr>
          <p:nvPr/>
        </p:nvSpPr>
        <p:spPr bwMode="auto">
          <a:xfrm rot="10514323">
            <a:off x="2759075" y="4676775"/>
            <a:ext cx="1092200" cy="865187"/>
          </a:xfrm>
          <a:custGeom>
            <a:avLst/>
            <a:gdLst>
              <a:gd name="T0" fmla="*/ 0 w 34578"/>
              <a:gd name="T1" fmla="*/ 12620195 h 21600"/>
              <a:gd name="T2" fmla="*/ 34498839 w 34578"/>
              <a:gd name="T3" fmla="*/ 15275477 h 21600"/>
              <a:gd name="T4" fmla="*/ 16632850 w 34578"/>
              <a:gd name="T5" fmla="*/ 34655023 h 21600"/>
              <a:gd name="T6" fmla="*/ 0 60000 65536"/>
              <a:gd name="T7" fmla="*/ 0 60000 65536"/>
              <a:gd name="T8" fmla="*/ 0 60000 65536"/>
              <a:gd name="T9" fmla="*/ 0 w 34578"/>
              <a:gd name="T10" fmla="*/ 0 h 21600"/>
              <a:gd name="T11" fmla="*/ 34578 w 3457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578" h="21600" fill="none" extrusionOk="0">
                <a:moveTo>
                  <a:pt x="-1" y="7865"/>
                </a:moveTo>
                <a:cubicBezTo>
                  <a:pt x="4102" y="2885"/>
                  <a:pt x="10217" y="-1"/>
                  <a:pt x="16671" y="0"/>
                </a:cubicBezTo>
                <a:cubicBezTo>
                  <a:pt x="23851" y="0"/>
                  <a:pt x="30562" y="3568"/>
                  <a:pt x="34577" y="9521"/>
                </a:cubicBezTo>
              </a:path>
              <a:path w="34578" h="21600" stroke="0" extrusionOk="0">
                <a:moveTo>
                  <a:pt x="-1" y="7865"/>
                </a:moveTo>
                <a:cubicBezTo>
                  <a:pt x="4102" y="2885"/>
                  <a:pt x="10217" y="-1"/>
                  <a:pt x="16671" y="0"/>
                </a:cubicBezTo>
                <a:cubicBezTo>
                  <a:pt x="23851" y="0"/>
                  <a:pt x="30562" y="3568"/>
                  <a:pt x="34577" y="9521"/>
                </a:cubicBezTo>
                <a:lnTo>
                  <a:pt x="16671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rc 34"/>
          <p:cNvSpPr>
            <a:spLocks/>
          </p:cNvSpPr>
          <p:nvPr/>
        </p:nvSpPr>
        <p:spPr bwMode="auto">
          <a:xfrm rot="10514323">
            <a:off x="3786418" y="4596775"/>
            <a:ext cx="1081087" cy="865188"/>
          </a:xfrm>
          <a:custGeom>
            <a:avLst/>
            <a:gdLst>
              <a:gd name="T0" fmla="*/ 0 w 34154"/>
              <a:gd name="T1" fmla="*/ 12620249 h 21600"/>
              <a:gd name="T2" fmla="*/ 34219977 w 34154"/>
              <a:gd name="T3" fmla="*/ 14303240 h 21600"/>
              <a:gd name="T4" fmla="*/ 16703196 w 34154"/>
              <a:gd name="T5" fmla="*/ 34655103 h 21600"/>
              <a:gd name="T6" fmla="*/ 0 60000 65536"/>
              <a:gd name="T7" fmla="*/ 0 60000 65536"/>
              <a:gd name="T8" fmla="*/ 0 60000 65536"/>
              <a:gd name="T9" fmla="*/ 0 w 34154"/>
              <a:gd name="T10" fmla="*/ 0 h 21600"/>
              <a:gd name="T11" fmla="*/ 34154 w 341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154" h="21600" fill="none" extrusionOk="0">
                <a:moveTo>
                  <a:pt x="-1" y="7865"/>
                </a:moveTo>
                <a:cubicBezTo>
                  <a:pt x="4102" y="2885"/>
                  <a:pt x="10217" y="-1"/>
                  <a:pt x="16671" y="0"/>
                </a:cubicBezTo>
                <a:cubicBezTo>
                  <a:pt x="23590" y="0"/>
                  <a:pt x="30090" y="3314"/>
                  <a:pt x="34153" y="8915"/>
                </a:cubicBezTo>
              </a:path>
              <a:path w="34154" h="21600" stroke="0" extrusionOk="0">
                <a:moveTo>
                  <a:pt x="-1" y="7865"/>
                </a:moveTo>
                <a:cubicBezTo>
                  <a:pt x="4102" y="2885"/>
                  <a:pt x="10217" y="-1"/>
                  <a:pt x="16671" y="0"/>
                </a:cubicBezTo>
                <a:cubicBezTo>
                  <a:pt x="23590" y="0"/>
                  <a:pt x="30090" y="3314"/>
                  <a:pt x="34153" y="8915"/>
                </a:cubicBezTo>
                <a:lnTo>
                  <a:pt x="16671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36"/>
          <p:cNvSpPr>
            <a:spLocks noChangeShapeType="1"/>
          </p:cNvSpPr>
          <p:nvPr/>
        </p:nvSpPr>
        <p:spPr bwMode="auto">
          <a:xfrm>
            <a:off x="1763713" y="5249862"/>
            <a:ext cx="417512" cy="3524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37"/>
          <p:cNvSpPr>
            <a:spLocks noChangeShapeType="1"/>
          </p:cNvSpPr>
          <p:nvPr/>
        </p:nvSpPr>
        <p:spPr bwMode="auto">
          <a:xfrm flipV="1">
            <a:off x="2159865" y="5161936"/>
            <a:ext cx="576262" cy="4238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38"/>
          <p:cNvSpPr>
            <a:spLocks noChangeShapeType="1"/>
          </p:cNvSpPr>
          <p:nvPr/>
        </p:nvSpPr>
        <p:spPr bwMode="auto">
          <a:xfrm>
            <a:off x="4719508" y="5087252"/>
            <a:ext cx="417512" cy="3524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V="1">
            <a:off x="5089754" y="5052939"/>
            <a:ext cx="576262" cy="423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40"/>
          <p:cNvSpPr>
            <a:spLocks noChangeShapeType="1"/>
          </p:cNvSpPr>
          <p:nvPr/>
        </p:nvSpPr>
        <p:spPr bwMode="auto">
          <a:xfrm>
            <a:off x="6635048" y="5074082"/>
            <a:ext cx="417513" cy="425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41"/>
          <p:cNvSpPr>
            <a:spLocks noChangeShapeType="1"/>
          </p:cNvSpPr>
          <p:nvPr/>
        </p:nvSpPr>
        <p:spPr bwMode="auto">
          <a:xfrm flipV="1">
            <a:off x="7032138" y="5074082"/>
            <a:ext cx="576263" cy="425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Arc 42"/>
          <p:cNvSpPr>
            <a:spLocks/>
          </p:cNvSpPr>
          <p:nvPr/>
        </p:nvSpPr>
        <p:spPr bwMode="auto">
          <a:xfrm rot="10514323">
            <a:off x="5595938" y="4543642"/>
            <a:ext cx="663575" cy="863600"/>
          </a:xfrm>
          <a:custGeom>
            <a:avLst/>
            <a:gdLst>
              <a:gd name="T0" fmla="*/ 0 w 34750"/>
              <a:gd name="T1" fmla="*/ 12573936 h 21600"/>
              <a:gd name="T2" fmla="*/ 12671417 w 34750"/>
              <a:gd name="T3" fmla="*/ 15633518 h 21600"/>
              <a:gd name="T4" fmla="*/ 6078996 w 34750"/>
              <a:gd name="T5" fmla="*/ 34528005 h 21600"/>
              <a:gd name="T6" fmla="*/ 0 60000 65536"/>
              <a:gd name="T7" fmla="*/ 0 60000 65536"/>
              <a:gd name="T8" fmla="*/ 0 60000 65536"/>
              <a:gd name="T9" fmla="*/ 0 w 34750"/>
              <a:gd name="T10" fmla="*/ 0 h 21600"/>
              <a:gd name="T11" fmla="*/ 34750 w 347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750" h="21600" fill="none" extrusionOk="0">
                <a:moveTo>
                  <a:pt x="-1" y="7865"/>
                </a:moveTo>
                <a:cubicBezTo>
                  <a:pt x="4102" y="2885"/>
                  <a:pt x="10217" y="-1"/>
                  <a:pt x="16671" y="0"/>
                </a:cubicBezTo>
                <a:cubicBezTo>
                  <a:pt x="23961" y="0"/>
                  <a:pt x="30760" y="3677"/>
                  <a:pt x="34749" y="9780"/>
                </a:cubicBezTo>
              </a:path>
              <a:path w="34750" h="21600" stroke="0" extrusionOk="0">
                <a:moveTo>
                  <a:pt x="-1" y="7865"/>
                </a:moveTo>
                <a:cubicBezTo>
                  <a:pt x="4102" y="2885"/>
                  <a:pt x="10217" y="-1"/>
                  <a:pt x="16671" y="0"/>
                </a:cubicBezTo>
                <a:cubicBezTo>
                  <a:pt x="23961" y="0"/>
                  <a:pt x="30760" y="3677"/>
                  <a:pt x="34749" y="9780"/>
                </a:cubicBezTo>
                <a:lnTo>
                  <a:pt x="16671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43"/>
          <p:cNvSpPr>
            <a:spLocks noChangeShapeType="1"/>
          </p:cNvSpPr>
          <p:nvPr/>
        </p:nvSpPr>
        <p:spPr bwMode="auto">
          <a:xfrm>
            <a:off x="6259035" y="5099482"/>
            <a:ext cx="133350" cy="374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44"/>
          <p:cNvSpPr>
            <a:spLocks noChangeShapeType="1"/>
          </p:cNvSpPr>
          <p:nvPr/>
        </p:nvSpPr>
        <p:spPr bwMode="auto">
          <a:xfrm flipV="1">
            <a:off x="6382994" y="5114565"/>
            <a:ext cx="215900" cy="3524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47"/>
          <p:cNvSpPr txBox="1">
            <a:spLocks noChangeArrowheads="1"/>
          </p:cNvSpPr>
          <p:nvPr/>
        </p:nvSpPr>
        <p:spPr bwMode="auto">
          <a:xfrm>
            <a:off x="6781800" y="5486400"/>
            <a:ext cx="50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3300"/>
                </a:solidFill>
              </a:rPr>
              <a:t>VII</a:t>
            </a:r>
          </a:p>
        </p:txBody>
      </p:sp>
      <p:sp>
        <p:nvSpPr>
          <p:cNvPr id="23" name="Text Box 48"/>
          <p:cNvSpPr txBox="1">
            <a:spLocks noChangeArrowheads="1"/>
          </p:cNvSpPr>
          <p:nvPr/>
        </p:nvSpPr>
        <p:spPr bwMode="auto">
          <a:xfrm>
            <a:off x="957263" y="3639002"/>
            <a:ext cx="655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Giọng La thứ hòa thanh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6461" y="5805961"/>
            <a:ext cx="8001000" cy="95410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Giọng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 thứ hòa thanh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là giọng La thứ tự nhiên nhưng có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bậc 7 tăng lên ½ cung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509" y="1514755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Giọng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một giọng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một giọng thứ có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 hóa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 khác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âm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iọng La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và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iọng Đô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9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1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8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4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6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5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2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4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8497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v"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tự các dấu thăng, giáng ở hóa biểu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76250" y="1230313"/>
            <a:ext cx="4019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8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Thứ tự các dấu thăng</a:t>
            </a:r>
            <a:endParaRPr lang="en-US" sz="2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752600"/>
            <a:ext cx="77724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200400"/>
            <a:ext cx="30480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276600"/>
            <a:ext cx="33528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4648200"/>
            <a:ext cx="35814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4648200"/>
            <a:ext cx="32004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600200" y="29718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Fa đô son rê la mi si</a:t>
            </a:r>
            <a:endParaRPr lang="en-US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37"/>
          <p:cNvSpPr>
            <a:spLocks noChangeShapeType="1"/>
          </p:cNvSpPr>
          <p:nvPr/>
        </p:nvSpPr>
        <p:spPr bwMode="auto">
          <a:xfrm flipH="1">
            <a:off x="1905000" y="2362200"/>
            <a:ext cx="76200" cy="685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>
            <a:off x="2209800" y="2667000"/>
            <a:ext cx="0" cy="3810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39"/>
          <p:cNvSpPr>
            <a:spLocks noChangeShapeType="1"/>
          </p:cNvSpPr>
          <p:nvPr/>
        </p:nvSpPr>
        <p:spPr bwMode="auto">
          <a:xfrm>
            <a:off x="2438400" y="2362200"/>
            <a:ext cx="152400" cy="76200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40"/>
          <p:cNvSpPr>
            <a:spLocks noChangeShapeType="1"/>
          </p:cNvSpPr>
          <p:nvPr/>
        </p:nvSpPr>
        <p:spPr bwMode="auto">
          <a:xfrm>
            <a:off x="2667000" y="2590800"/>
            <a:ext cx="22860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41"/>
          <p:cNvSpPr>
            <a:spLocks noChangeShapeType="1"/>
          </p:cNvSpPr>
          <p:nvPr/>
        </p:nvSpPr>
        <p:spPr bwMode="auto">
          <a:xfrm>
            <a:off x="2895600" y="2590800"/>
            <a:ext cx="228600" cy="533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3124200" y="2514600"/>
            <a:ext cx="228600" cy="60960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>
            <a:off x="3352800" y="2667000"/>
            <a:ext cx="304800" cy="4572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44"/>
          <p:cNvSpPr>
            <a:spLocks noChangeShapeType="1"/>
          </p:cNvSpPr>
          <p:nvPr/>
        </p:nvSpPr>
        <p:spPr bwMode="auto">
          <a:xfrm flipH="1">
            <a:off x="1295400" y="3810000"/>
            <a:ext cx="1524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45"/>
          <p:cNvSpPr>
            <a:spLocks noChangeShapeType="1"/>
          </p:cNvSpPr>
          <p:nvPr/>
        </p:nvSpPr>
        <p:spPr bwMode="auto">
          <a:xfrm>
            <a:off x="6096000" y="3733800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46"/>
          <p:cNvSpPr>
            <a:spLocks noChangeShapeType="1"/>
          </p:cNvSpPr>
          <p:nvPr/>
        </p:nvSpPr>
        <p:spPr bwMode="auto">
          <a:xfrm>
            <a:off x="6248400" y="3886200"/>
            <a:ext cx="381000" cy="4572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47"/>
          <p:cNvSpPr>
            <a:spLocks noChangeShapeType="1"/>
          </p:cNvSpPr>
          <p:nvPr/>
        </p:nvSpPr>
        <p:spPr bwMode="auto">
          <a:xfrm>
            <a:off x="1219200" y="51054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48"/>
          <p:cNvSpPr>
            <a:spLocks noChangeShapeType="1"/>
          </p:cNvSpPr>
          <p:nvPr/>
        </p:nvSpPr>
        <p:spPr bwMode="auto">
          <a:xfrm>
            <a:off x="1371600" y="5334000"/>
            <a:ext cx="304800" cy="2286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49"/>
          <p:cNvSpPr>
            <a:spLocks noChangeShapeType="1"/>
          </p:cNvSpPr>
          <p:nvPr/>
        </p:nvSpPr>
        <p:spPr bwMode="auto">
          <a:xfrm>
            <a:off x="1524000" y="5029200"/>
            <a:ext cx="762000" cy="60960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50"/>
          <p:cNvSpPr>
            <a:spLocks noChangeShapeType="1"/>
          </p:cNvSpPr>
          <p:nvPr/>
        </p:nvSpPr>
        <p:spPr bwMode="auto">
          <a:xfrm>
            <a:off x="5943600" y="51054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51"/>
          <p:cNvSpPr>
            <a:spLocks noChangeShapeType="1"/>
          </p:cNvSpPr>
          <p:nvPr/>
        </p:nvSpPr>
        <p:spPr bwMode="auto">
          <a:xfrm>
            <a:off x="6096000" y="5257800"/>
            <a:ext cx="228600" cy="3048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52"/>
          <p:cNvSpPr>
            <a:spLocks noChangeShapeType="1"/>
          </p:cNvSpPr>
          <p:nvPr/>
        </p:nvSpPr>
        <p:spPr bwMode="auto">
          <a:xfrm>
            <a:off x="6172200" y="5029200"/>
            <a:ext cx="685800" cy="53340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53"/>
          <p:cNvSpPr>
            <a:spLocks noChangeShapeType="1"/>
          </p:cNvSpPr>
          <p:nvPr/>
        </p:nvSpPr>
        <p:spPr bwMode="auto">
          <a:xfrm>
            <a:off x="6324600" y="5029200"/>
            <a:ext cx="99060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9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1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9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1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8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7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9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7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9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6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8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5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7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4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6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</TotalTime>
  <Words>363</Words>
  <Application>Microsoft Office PowerPoint</Application>
  <PresentationFormat>On-screen Show (4:3)</PresentationFormat>
  <Paragraphs>48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MyPC</cp:lastModifiedBy>
  <cp:revision>30</cp:revision>
  <dcterms:created xsi:type="dcterms:W3CDTF">2013-11-29T17:34:26Z</dcterms:created>
  <dcterms:modified xsi:type="dcterms:W3CDTF">2022-07-30T14:21:22Z</dcterms:modified>
</cp:coreProperties>
</file>