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5"/>
  </p:notesMasterIdLst>
  <p:sldIdLst>
    <p:sldId id="359" r:id="rId2"/>
    <p:sldId id="335" r:id="rId3"/>
    <p:sldId id="342" r:id="rId4"/>
    <p:sldId id="343" r:id="rId5"/>
    <p:sldId id="344" r:id="rId6"/>
    <p:sldId id="345" r:id="rId7"/>
    <p:sldId id="292" r:id="rId8"/>
    <p:sldId id="348" r:id="rId9"/>
    <p:sldId id="336" r:id="rId10"/>
    <p:sldId id="351" r:id="rId11"/>
    <p:sldId id="355" r:id="rId12"/>
    <p:sldId id="297" r:id="rId13"/>
    <p:sldId id="357" r:id="rId14"/>
    <p:sldId id="304" r:id="rId15"/>
    <p:sldId id="314" r:id="rId16"/>
    <p:sldId id="316" r:id="rId17"/>
    <p:sldId id="318" r:id="rId18"/>
    <p:sldId id="319" r:id="rId19"/>
    <p:sldId id="321" r:id="rId20"/>
    <p:sldId id="322" r:id="rId21"/>
    <p:sldId id="339" r:id="rId22"/>
    <p:sldId id="341" r:id="rId23"/>
    <p:sldId id="358" r:id="rId24"/>
  </p:sldIdLst>
  <p:sldSz cx="12192000" cy="6858000"/>
  <p:notesSz cx="6858000" cy="91440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3936B"/>
    <a:srgbClr val="FFCC00"/>
    <a:srgbClr val="660066"/>
    <a:srgbClr val="003300"/>
    <a:srgbClr val="6600CC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60" autoAdjust="0"/>
    <p:restoredTop sz="94660"/>
  </p:normalViewPr>
  <p:slideViewPr>
    <p:cSldViewPr>
      <p:cViewPr varScale="1">
        <p:scale>
          <a:sx n="88" d="100"/>
          <a:sy n="88" d="100"/>
        </p:scale>
        <p:origin x="806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AA15A06-53A8-4D5E-8777-1150B4588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vi-VN"/>
              <a:t>Võ mmmmmmmmm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vi-VN"/>
              <a:t>huihniioio</a:t>
            </a: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80567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DB7E3-05EB-46F7-A8E4-64FE3EFA62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06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4AFA-D9A8-4403-970E-C79476BEB3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73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B3560-7374-40A5-B162-7CDAF84730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31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9A9ED-FE8D-48DA-BA0D-938B86494E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31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1B42F-0F57-435C-B8F7-4F6599E952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46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C6A9E-EC6B-4457-A65B-9B383D3C0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7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A94DD-CD0E-4002-B75F-CBC45B107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01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F15A1-B64A-4D6E-99EC-4B6131225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94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A9F45-3B02-49B0-847A-D74C51881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09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EFC0B-3C25-43BE-9C95-C1F5D4ED5C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76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E2DD7-C93A-460B-8470-8EA4D1342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40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6">
                <a:lumMod val="40000"/>
                <a:lumOff val="60000"/>
              </a:schemeClr>
            </a:gs>
            <a:gs pos="96000">
              <a:schemeClr val="accent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DC53CAD-A11C-42E0-B6A7-88A677EE1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gif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gif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oleObject" Target="../embeddings/oleObject6.bin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4.wmf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png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7.png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7.png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7.png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Giai-dieu-mo-dau-vui-ve-ngan-www_tiengdong_com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&#272;ang%20C&#7853;p%20Nh&#7853;t%20-%20M&#249;a%20Thu%20Ng&#224;y%20Khai%20Tr&#432;&#7901;ng.mp3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LiDiaBanhBoDanCaNamBo-TopCaNu_qrg6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Various%20Artists%20-%20M&#225;i%20Tr&#432;&#7901;ng%20M&#7871;n%20Y&#234;u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Hanhkhuctoitruong-Dangcapnhat_ddc5.mp3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WordArt 54"/>
          <p:cNvSpPr>
            <a:spLocks noChangeArrowheads="1" noChangeShapeType="1" noTextEdit="1"/>
          </p:cNvSpPr>
          <p:nvPr/>
        </p:nvSpPr>
        <p:spPr bwMode="auto">
          <a:xfrm>
            <a:off x="3133725" y="4943409"/>
            <a:ext cx="6248400" cy="4915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200" kern="10" dirty="0">
                <a:ln w="127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MÔN HỌC ÂM NHẠC</a:t>
            </a:r>
          </a:p>
        </p:txBody>
      </p:sp>
      <p:grpSp>
        <p:nvGrpSpPr>
          <p:cNvPr id="2103" name="Group 21"/>
          <p:cNvGrpSpPr>
            <a:grpSpLocks/>
          </p:cNvGrpSpPr>
          <p:nvPr/>
        </p:nvGrpSpPr>
        <p:grpSpPr bwMode="auto">
          <a:xfrm rot="16200000">
            <a:off x="123227" y="-181624"/>
            <a:ext cx="2906713" cy="3228975"/>
            <a:chOff x="3936" y="-15"/>
            <a:chExt cx="1817" cy="1788"/>
          </a:xfrm>
        </p:grpSpPr>
        <p:pic>
          <p:nvPicPr>
            <p:cNvPr id="2104" name="Picture 22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5" name="Picture 2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6" name="Picture 2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07" name="Group 21"/>
          <p:cNvGrpSpPr>
            <a:grpSpLocks/>
          </p:cNvGrpSpPr>
          <p:nvPr/>
        </p:nvGrpSpPr>
        <p:grpSpPr bwMode="auto">
          <a:xfrm rot="10800000">
            <a:off x="-37903" y="4041079"/>
            <a:ext cx="3281363" cy="2860675"/>
            <a:chOff x="3936" y="-15"/>
            <a:chExt cx="1817" cy="1788"/>
          </a:xfrm>
        </p:grpSpPr>
        <p:pic>
          <p:nvPicPr>
            <p:cNvPr id="2108" name="Picture 22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9" name="Picture 2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0" name="Picture 2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11" name="Group 21"/>
          <p:cNvGrpSpPr>
            <a:grpSpLocks/>
          </p:cNvGrpSpPr>
          <p:nvPr/>
        </p:nvGrpSpPr>
        <p:grpSpPr bwMode="auto">
          <a:xfrm>
            <a:off x="8910638" y="-40637"/>
            <a:ext cx="3281362" cy="2860675"/>
            <a:chOff x="3936" y="-15"/>
            <a:chExt cx="1817" cy="1788"/>
          </a:xfrm>
        </p:grpSpPr>
        <p:pic>
          <p:nvPicPr>
            <p:cNvPr id="2112" name="Picture 22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3" name="Picture 2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4" name="Picture 2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15" name="Group 21"/>
          <p:cNvGrpSpPr>
            <a:grpSpLocks/>
          </p:cNvGrpSpPr>
          <p:nvPr/>
        </p:nvGrpSpPr>
        <p:grpSpPr bwMode="auto">
          <a:xfrm rot="5400000">
            <a:off x="9134125" y="3779029"/>
            <a:ext cx="2906712" cy="3228975"/>
            <a:chOff x="3936" y="-15"/>
            <a:chExt cx="1817" cy="1788"/>
          </a:xfrm>
        </p:grpSpPr>
        <p:pic>
          <p:nvPicPr>
            <p:cNvPr id="2116" name="Picture 22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7" name="Picture 2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8" name="Picture 2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19" name="Text Box 71"/>
          <p:cNvSpPr txBox="1">
            <a:spLocks noChangeArrowheads="1"/>
          </p:cNvSpPr>
          <p:nvPr/>
        </p:nvSpPr>
        <p:spPr bwMode="auto">
          <a:xfrm>
            <a:off x="3420119" y="421742"/>
            <a:ext cx="567561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400" b="1" dirty="0">
                <a:solidFill>
                  <a:srgbClr val="CC0099"/>
                </a:solidFill>
              </a:rPr>
              <a:t>TRƯỜNG THCS BÌNH KHÁNH</a:t>
            </a:r>
          </a:p>
        </p:txBody>
      </p:sp>
      <p:sp>
        <p:nvSpPr>
          <p:cNvPr id="2120" name="Oval 72"/>
          <p:cNvSpPr>
            <a:spLocks noChangeArrowheads="1"/>
          </p:cNvSpPr>
          <p:nvPr/>
        </p:nvSpPr>
        <p:spPr bwMode="auto">
          <a:xfrm>
            <a:off x="4021430" y="5591994"/>
            <a:ext cx="4024647" cy="457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 b="1" dirty="0"/>
              <a:t>Người thực hiện: Huỳnh Quốc Bảo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674" y="1156408"/>
            <a:ext cx="7170161" cy="32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245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-6350"/>
          <a:ext cx="12269788" cy="686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r:id="rId3" imgW="3449117" imgH="2296058" progId="">
                  <p:embed/>
                </p:oleObj>
              </mc:Choice>
              <mc:Fallback>
                <p:oleObj r:id="rId3" imgW="3449117" imgH="229605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6350"/>
                        <a:ext cx="12269788" cy="686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Line 5"/>
          <p:cNvSpPr>
            <a:spLocks noChangeShapeType="1"/>
          </p:cNvSpPr>
          <p:nvPr/>
        </p:nvSpPr>
        <p:spPr bwMode="auto">
          <a:xfrm>
            <a:off x="1524000" y="762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6964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2606676"/>
            <a:ext cx="96774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649469"/>
            <a:ext cx="94821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1219200" y="3889375"/>
            <a:ext cx="7932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=&gt; Đó gọi là cặp giọng song song</a:t>
            </a:r>
          </a:p>
        </p:txBody>
      </p:sp>
      <p:sp>
        <p:nvSpPr>
          <p:cNvPr id="69655" name="AutoShape 23"/>
          <p:cNvSpPr>
            <a:spLocks noChangeArrowheads="1"/>
          </p:cNvSpPr>
          <p:nvPr/>
        </p:nvSpPr>
        <p:spPr bwMode="auto">
          <a:xfrm>
            <a:off x="7239000" y="4419600"/>
            <a:ext cx="4251325" cy="2195513"/>
          </a:xfrm>
          <a:prstGeom prst="cloudCallout">
            <a:avLst>
              <a:gd name="adj1" fmla="val 53602"/>
              <a:gd name="adj2" fmla="val 47259"/>
            </a:avLst>
          </a:prstGeom>
          <a:solidFill>
            <a:srgbClr val="D7CAC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Vậy giọng song song là gì?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1208088" y="4597400"/>
            <a:ext cx="109839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Giọng song song là một giọng trưởng và một giọng thứ có chung hoá biểu nhưng khác âm chủ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1219200" y="49214"/>
            <a:ext cx="90106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VD1:Giọng C-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1104900" y="1862138"/>
            <a:ext cx="52578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VD2: Giọng a- moll.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4" grpId="0"/>
      <p:bldP spid="69655" grpId="0" animBg="1"/>
      <p:bldP spid="69655" grpId="1" animBg="1"/>
      <p:bldP spid="69658" grpId="0"/>
      <p:bldP spid="69647" grpId="0"/>
      <p:bldP spid="696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-19050"/>
          <a:ext cx="12268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r:id="rId3" imgW="3449117" imgH="2296058" progId="">
                  <p:embed/>
                </p:oleObj>
              </mc:Choice>
              <mc:Fallback>
                <p:oleObj r:id="rId3" imgW="3449117" imgH="229605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9050"/>
                        <a:ext cx="12268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Line 5"/>
          <p:cNvSpPr>
            <a:spLocks noChangeShapeType="1"/>
          </p:cNvSpPr>
          <p:nvPr/>
        </p:nvSpPr>
        <p:spPr bwMode="auto">
          <a:xfrm>
            <a:off x="1524000" y="762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1770063" y="46038"/>
            <a:ext cx="41560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45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lí:</a:t>
            </a:r>
          </a:p>
        </p:txBody>
      </p:sp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895350" y="946150"/>
            <a:ext cx="8477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song song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1066800" y="1673225"/>
            <a:ext cx="111172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Giọng song song là một giọng trưởng và một giọng thứ có chung hoá biểu nhưng khác âm chủ</a:t>
            </a:r>
          </a:p>
        </p:txBody>
      </p:sp>
      <p:pic>
        <p:nvPicPr>
          <p:cNvPr id="13319" name="Picture 18" descr="Ảnh động Powerpoint CT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47638"/>
            <a:ext cx="1068388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-31750" y="42863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r:id="rId3" imgW="3449117" imgH="2296058" progId="">
                  <p:embed/>
                </p:oleObj>
              </mc:Choice>
              <mc:Fallback>
                <p:oleObj r:id="rId3" imgW="3449117" imgH="229605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0" y="42863"/>
                        <a:ext cx="1219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62088"/>
            <a:ext cx="79248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1084263" y="339725"/>
            <a:ext cx="54864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500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La thứ hoà thanh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1160463" y="4868863"/>
            <a:ext cx="72977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50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       II        III       IV        V         VI      VII     (I)</a:t>
            </a:r>
          </a:p>
        </p:txBody>
      </p:sp>
      <p:sp>
        <p:nvSpPr>
          <p:cNvPr id="70679" name="AutoShape 23"/>
          <p:cNvSpPr>
            <a:spLocks noChangeArrowheads="1"/>
          </p:cNvSpPr>
          <p:nvPr/>
        </p:nvSpPr>
        <p:spPr bwMode="auto">
          <a:xfrm>
            <a:off x="8686800" y="1462088"/>
            <a:ext cx="3316288" cy="4962525"/>
          </a:xfrm>
          <a:prstGeom prst="cloudCallout">
            <a:avLst>
              <a:gd name="adj1" fmla="val -49356"/>
              <a:gd name="adj2" fmla="val 55181"/>
            </a:avLst>
          </a:prstGeom>
          <a:solidFill>
            <a:srgbClr val="D7CAC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Sự khác nhau giữa La thứ tự nhiên và La thứ hòa thanh?</a:t>
            </a: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990600" y="5441950"/>
            <a:ext cx="10515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La thứ hoà thanh có âm bậc VII tăng lên ½ cung so với giọng La thứ tự nhiên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771525" y="1031875"/>
            <a:ext cx="4495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</a:t>
            </a:r>
            <a:r>
              <a:rPr lang="en-US" alt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altLang="en-US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tự nhiên.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41688"/>
            <a:ext cx="76962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762000" y="2917825"/>
            <a:ext cx="4495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La thứ hoà thanh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3" grpId="0"/>
      <p:bldP spid="70678" grpId="0"/>
      <p:bldP spid="70679" grpId="0" animBg="1"/>
      <p:bldP spid="70679" grpId="1" animBg="1"/>
      <p:bldP spid="70680" grpId="0"/>
      <p:bldP spid="70668" grpId="0"/>
      <p:bldP spid="706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-12700"/>
          <a:ext cx="12268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r:id="rId3" imgW="3449117" imgH="2296058" progId="">
                  <p:embed/>
                </p:oleObj>
              </mc:Choice>
              <mc:Fallback>
                <p:oleObj r:id="rId3" imgW="3449117" imgH="229605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2700"/>
                        <a:ext cx="12268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1524000" y="762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1770063" y="46038"/>
            <a:ext cx="41560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45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lí:</a:t>
            </a:r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895350" y="946150"/>
            <a:ext cx="8477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song song</a:t>
            </a:r>
          </a:p>
        </p:txBody>
      </p:sp>
      <p:sp>
        <p:nvSpPr>
          <p:cNvPr id="15366" name="Text Box 26"/>
          <p:cNvSpPr txBox="1">
            <a:spLocks noChangeArrowheads="1"/>
          </p:cNvSpPr>
          <p:nvPr/>
        </p:nvSpPr>
        <p:spPr bwMode="auto">
          <a:xfrm>
            <a:off x="1066800" y="1673225"/>
            <a:ext cx="111172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Giọng song song là một giọng trưởng và một giọng thứ có chung hoá biểu nhưng khác âm chủ</a:t>
            </a:r>
          </a:p>
        </p:txBody>
      </p:sp>
      <p:pic>
        <p:nvPicPr>
          <p:cNvPr id="15367" name="Picture 18" descr="Ảnh động Powerpoint CT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47638"/>
            <a:ext cx="1068388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95350" y="3100388"/>
            <a:ext cx="54864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500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La thứ hoà thanh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930275" y="3868738"/>
            <a:ext cx="10515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Giọng La thứ hoà thanh có âm bậc VII tăng lên ½ cung so với giọng La thứ tự nhiên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r:id="rId3" imgW="3449117" imgH="2296058" progId="">
                  <p:embed/>
                </p:oleObj>
              </mc:Choice>
              <mc:Fallback>
                <p:oleObj r:id="rId3" imgW="3449117" imgH="229605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1600200" y="2286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>
            <a:off x="5486400" y="228600"/>
            <a:ext cx="0" cy="66294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276" name="Text Box 18"/>
          <p:cNvSpPr txBox="1">
            <a:spLocks noChangeArrowheads="1"/>
          </p:cNvSpPr>
          <p:nvPr/>
        </p:nvSpPr>
        <p:spPr bwMode="auto">
          <a:xfrm>
            <a:off x="76200" y="373063"/>
            <a:ext cx="58674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II. </a:t>
            </a:r>
            <a:r>
              <a:rPr lang="en-US" altLang="en-US" sz="35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nhạc số 3.</a:t>
            </a:r>
          </a:p>
        </p:txBody>
      </p:sp>
      <p:sp>
        <p:nvSpPr>
          <p:cNvPr id="11277" name="Text Box 19"/>
          <p:cNvSpPr txBox="1">
            <a:spLocks noChangeArrowheads="1"/>
          </p:cNvSpPr>
          <p:nvPr/>
        </p:nvSpPr>
        <p:spPr bwMode="auto">
          <a:xfrm>
            <a:off x="228600" y="1276350"/>
            <a:ext cx="52371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hót, chú chim nhỏ hay hót (Trích)</a:t>
            </a:r>
          </a:p>
        </p:txBody>
      </p:sp>
      <p:sp>
        <p:nvSpPr>
          <p:cNvPr id="11278" name="Text Box 20"/>
          <p:cNvSpPr txBox="1">
            <a:spLocks noChangeArrowheads="1"/>
          </p:cNvSpPr>
          <p:nvPr/>
        </p:nvSpPr>
        <p:spPr bwMode="auto">
          <a:xfrm>
            <a:off x="1257300" y="2252663"/>
            <a:ext cx="3006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Ba Lan</a:t>
            </a:r>
          </a:p>
        </p:txBody>
      </p:sp>
      <p:sp>
        <p:nvSpPr>
          <p:cNvPr id="11279" name="Text Box 21"/>
          <p:cNvSpPr txBox="1">
            <a:spLocks noChangeArrowheads="1"/>
          </p:cNvSpPr>
          <p:nvPr/>
        </p:nvSpPr>
        <p:spPr bwMode="auto">
          <a:xfrm>
            <a:off x="1117600" y="2828925"/>
            <a:ext cx="3121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lời: Anh Hoàng</a:t>
            </a:r>
          </a:p>
        </p:txBody>
      </p:sp>
      <p:pic>
        <p:nvPicPr>
          <p:cNvPr id="83991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500063"/>
            <a:ext cx="622776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49250"/>
            <a:ext cx="10604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1212850"/>
            <a:ext cx="112712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265113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vuidehoc">
            <a:hlinkClick r:id="" action="ppaction://media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914400"/>
            <a:ext cx="6096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13"/>
          <p:cNvSpPr>
            <a:spLocks noChangeArrowheads="1"/>
          </p:cNvSpPr>
          <p:nvPr/>
        </p:nvSpPr>
        <p:spPr bwMode="auto">
          <a:xfrm>
            <a:off x="576263" y="3403600"/>
            <a:ext cx="4300537" cy="3302000"/>
          </a:xfrm>
          <a:prstGeom prst="cloudCallout">
            <a:avLst>
              <a:gd name="adj1" fmla="val 69310"/>
              <a:gd name="adj2" fmla="val 37000"/>
            </a:avLst>
          </a:prstGeom>
          <a:solidFill>
            <a:srgbClr val="D7CAC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TĐN được viết ở nhịp nào, sử dụng những kí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 gì?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TĐN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viết ở giọng nào?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  <p:bldP spid="11277" grpId="0"/>
      <p:bldP spid="11278" grpId="0"/>
      <p:bldP spid="11279" grpId="0"/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-6985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r:id="rId3" imgW="3449117" imgH="2296058" progId="">
                  <p:embed/>
                </p:oleObj>
              </mc:Choice>
              <mc:Fallback>
                <p:oleObj r:id="rId3" imgW="3449117" imgH="229605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69850"/>
                        <a:ext cx="1219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1" name="Picture 22" descr="Những bài hát karaoke song ca hay nhất 20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44950"/>
            <a:ext cx="51816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2514600" y="533400"/>
            <a:ext cx="6400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GIỌNG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635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r:id="rId3" imgW="3449117" imgH="2296058" progId="">
                  <p:embed/>
                </p:oleObj>
              </mc:Choice>
              <mc:Fallback>
                <p:oleObj r:id="rId3" imgW="3449117" imgH="229605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50"/>
                        <a:ext cx="1219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4950"/>
            <a:ext cx="10668000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6988" y="0"/>
          <a:ext cx="12115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r:id="rId3" imgW="3449117" imgH="2296058" progId="">
                  <p:embed/>
                </p:oleObj>
              </mc:Choice>
              <mc:Fallback>
                <p:oleObj r:id="rId3" imgW="3449117" imgH="229605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" y="0"/>
                        <a:ext cx="121158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0" r="14783" b="56467"/>
          <a:stretch>
            <a:fillRect/>
          </a:stretch>
        </p:blipFill>
        <p:spPr bwMode="auto">
          <a:xfrm>
            <a:off x="457200" y="784225"/>
            <a:ext cx="10744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4572000" y="169863"/>
            <a:ext cx="21336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endParaRPr lang="en-US" altLang="en-US" sz="3500" b="1" u="sng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0" b="36066"/>
          <a:stretch>
            <a:fillRect/>
          </a:stretch>
        </p:blipFill>
        <p:spPr bwMode="auto">
          <a:xfrm>
            <a:off x="533400" y="3048000"/>
            <a:ext cx="11201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3155950"/>
            <a:ext cx="9906000" cy="1295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463" name="Text Box 12"/>
          <p:cNvSpPr txBox="1">
            <a:spLocks noChangeArrowheads="1"/>
          </p:cNvSpPr>
          <p:nvPr/>
        </p:nvSpPr>
        <p:spPr bwMode="auto">
          <a:xfrm>
            <a:off x="4637088" y="3048000"/>
            <a:ext cx="1447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endParaRPr lang="en-US" altLang="en-US" sz="35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120396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r:id="rId3" imgW="3449117" imgH="2296058" progId="">
                  <p:embed/>
                </p:oleObj>
              </mc:Choice>
              <mc:Fallback>
                <p:oleObj r:id="rId3" imgW="3449117" imgH="229605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0396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14783" b="18033"/>
          <a:stretch>
            <a:fillRect/>
          </a:stretch>
        </p:blipFill>
        <p:spPr bwMode="auto">
          <a:xfrm>
            <a:off x="374469" y="555626"/>
            <a:ext cx="11277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4648200" y="240507"/>
            <a:ext cx="20574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endParaRPr lang="en-US" altLang="en-US" sz="35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/>
          <a:stretch>
            <a:fillRect/>
          </a:stretch>
        </p:blipFill>
        <p:spPr bwMode="auto">
          <a:xfrm>
            <a:off x="374469" y="2514600"/>
            <a:ext cx="112776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4469" y="2613026"/>
            <a:ext cx="9829800" cy="1851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4800600" y="3505200"/>
            <a:ext cx="14478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endParaRPr lang="en-US" altLang="en-US" sz="35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r:id="rId3" imgW="3449117" imgH="2296058" progId="">
                  <p:embed/>
                </p:oleObj>
              </mc:Choice>
              <mc:Fallback>
                <p:oleObj r:id="rId3" imgW="3449117" imgH="229605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362200" y="889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10: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524000" y="8382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099" name="Picture 2" descr="https://lh4.googleusercontent.com/fK0Cme7E-d7Mkn-Hf5RcEU13pb2KLdjFD0jbEbNN_oj6-K9ZqGR3_o1m1HJenrWCeXD8s2W9QllAhOl2k86qc_YbxGrUO696gP1kipi1KovCgDgzXgfu8xUbIw5RzppXY71VRfw=s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2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2336800"/>
            <a:ext cx="41910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846138"/>
            <a:ext cx="1203960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  <a:p>
            <a:pPr eaLnBrk="1" hangingPunct="1">
              <a:defRPr/>
            </a:pPr>
            <a:r>
              <a:rPr lang="en-US" sz="8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8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iai-dieu-mo-dau-vui-ve-ngan-www_tiengdong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0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77188 -0.930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94" y="-46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8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Buom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441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362200" y="1154113"/>
            <a:ext cx="533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Em muốn làm nhạc sĩ !!!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2209800" y="2057400"/>
            <a:ext cx="5562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Tự viết lời bài hát dựa trên nền nhạc của bài </a:t>
            </a:r>
            <a:r>
              <a:rPr lang="en-US" altLang="en-US" sz="3000" dirty="0" smtClean="0">
                <a:latin typeface="Times New Roman" panose="02020603050405020304" pitchFamily="18" charset="0"/>
              </a:rPr>
              <a:t>TĐN</a:t>
            </a:r>
            <a:r>
              <a:rPr lang="en-US" altLang="en-US" sz="30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số 3 chủ đề về mẹ, về </a:t>
            </a:r>
            <a:r>
              <a:rPr lang="en-US" altLang="en-US" sz="3000" dirty="0" smtClean="0">
                <a:latin typeface="Times New Roman" panose="02020603050405020304" pitchFamily="18" charset="0"/>
              </a:rPr>
              <a:t>cô…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3581400" y="139700"/>
            <a:ext cx="632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5" name="AutoShape 10" descr="Hình ảnh Nhạc Sĩ Biểu Diễn Nghệ Thuật Biểu Diễn âm Nhạc Nhân Vật Hoạt Hình,  Clipart, Hình, Miễn Phí miễn phí tải tập tin PNG PSDComment và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6" name="AutoShape 12" descr="Hình ảnh Nhạc Sĩ Biểu Diễn Nghệ Thuật Biểu Diễn âm Nhạc Nhân Vật Hoạt Hình,  Clipart, Hình, Miễn Phí miễn phí tải tập tin PNG PSDComment và Vector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253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30337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n 10">
            <a:hlinkClick r:id="rId5" action="ppaction://hlinksldjump"/>
          </p:cNvPr>
          <p:cNvSpPr/>
          <p:nvPr/>
        </p:nvSpPr>
        <p:spPr>
          <a:xfrm>
            <a:off x="10210800" y="5562600"/>
            <a:ext cx="914400" cy="827088"/>
          </a:xfrm>
          <a:prstGeom prst="sun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10752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4335463" y="3246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2514600" y="1447800"/>
            <a:ext cx="5037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Tìm các cặp giọng song song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2514600" y="1981200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800" i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Nắm chắc giọng la thứ hòa thanh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2514600" y="2514600"/>
            <a:ext cx="685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800" i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Đọc tốt bài TĐN số 3</a:t>
            </a:r>
            <a:r>
              <a:rPr lang="en-US" altLang="en-US" sz="2800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2514600" y="3124200"/>
            <a:ext cx="6096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</a:rPr>
              <a:t> Đọc trước Bài mới: Tiết 11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2514600" y="3657600"/>
            <a:ext cx="83820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800" i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Ôn bài  hát  “ tuổi hồng” và tập đọc nhạc số 3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Tìm những thông tin về  nhạc sĩ Phan Huỳnh Điểu và  Bài hát bóng cây Kơ- nia.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8000"/>
                </a:solidFill>
                <a:latin typeface="Times New Roman" panose="02020603050405020304" pitchFamily="18" charset="0"/>
              </a:rPr>
              <a:t>Sưu tầm và tập hát một vài trích đoạn bài hát của ông viết cho thiếu nhi.</a:t>
            </a:r>
            <a:r>
              <a:rPr lang="en-US" altLang="en-US" sz="2800"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2A173-F84C-4E0A-8BC5-5EA14C9DDAA2}"/>
              </a:ext>
            </a:extLst>
          </p:cNvPr>
          <p:cNvSpPr txBox="1">
            <a:spLocks/>
          </p:cNvSpPr>
          <p:nvPr/>
        </p:nvSpPr>
        <p:spPr>
          <a:xfrm>
            <a:off x="5257800" y="76200"/>
            <a:ext cx="2895600" cy="563563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>
              <a:defRPr/>
            </a:pPr>
            <a:r>
              <a:rPr lang="en-US" altLang="en-US" sz="36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Dặn dò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5D2986-D91D-4B08-B65A-117582C9F557}"/>
              </a:ext>
            </a:extLst>
          </p:cNvPr>
          <p:cNvCxnSpPr/>
          <p:nvPr/>
        </p:nvCxnSpPr>
        <p:spPr>
          <a:xfrm>
            <a:off x="2133600" y="838200"/>
            <a:ext cx="85344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2">
            <a:extLst>
              <a:ext uri="{FF2B5EF4-FFF2-40B4-BE49-F238E27FC236}">
                <a16:creationId xmlns:a16="http://schemas.microsoft.com/office/drawing/2014/main" id="{A7294CE4-7957-45EE-903E-490903D6684D}"/>
              </a:ext>
            </a:extLst>
          </p:cNvPr>
          <p:cNvCxnSpPr/>
          <p:nvPr/>
        </p:nvCxnSpPr>
        <p:spPr>
          <a:xfrm>
            <a:off x="228600" y="228600"/>
            <a:ext cx="0" cy="6858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2438400" y="914400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</a:rPr>
              <a:t>Kiến thức bài cũ: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05" grpId="0"/>
      <p:bldP spid="102406" grpId="0"/>
      <p:bldP spid="102407" grpId="0"/>
      <p:bldP spid="102408" grpId="0"/>
      <p:bldP spid="1024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flowChartProcess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143000" y="2286000"/>
            <a:ext cx="9906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Chúc các em luôn học tốt</a:t>
            </a: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XIN CHÀO VÀ HẸN GẶP LẠI!</a:t>
            </a:r>
            <a:endParaRPr lang="en-US" altLang="en-US" sz="4000" b="1" i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05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http://thuthuatphanmem.vn/uploads/2018/04/06/hinh-nen-dong-day-ngang-dep-1-32_10423666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181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eart 1">
            <a:hlinkClick r:id="rId4" action="ppaction://hlinksldjump"/>
          </p:cNvPr>
          <p:cNvSpPr/>
          <p:nvPr/>
        </p:nvSpPr>
        <p:spPr>
          <a:xfrm>
            <a:off x="11129554" y="6172200"/>
            <a:ext cx="609600" cy="533400"/>
          </a:xfrm>
          <a:prstGeom prst="heart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huthuatnhanh.com/wp-content/uploads/2020/09/hinh-nen-dong-powerpoint-dep-ve-chu-meo-de-thuo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11887200" cy="1341438"/>
          </a:xfrm>
        </p:spPr>
        <p:txBody>
          <a:bodyPr/>
          <a:lstStyle/>
          <a:p>
            <a:r>
              <a:rPr lang="en-US" altLang="en-US" sz="500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THU NGÀY KHAI TRƯỜNG</a:t>
            </a:r>
          </a:p>
        </p:txBody>
      </p:sp>
      <p:pic>
        <p:nvPicPr>
          <p:cNvPr id="4" name="Đang Cập Nhật - Mùa Thu Ngày Khai Trường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3581400"/>
            <a:ext cx="1066800" cy="1371600"/>
          </a:xfrm>
        </p:spPr>
      </p:pic>
      <p:sp>
        <p:nvSpPr>
          <p:cNvPr id="5" name="Oval 4"/>
          <p:cNvSpPr/>
          <p:nvPr/>
        </p:nvSpPr>
        <p:spPr>
          <a:xfrm>
            <a:off x="8534400" y="4800600"/>
            <a:ext cx="2209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147" name="Picture 2" descr="hình nền động powerpoint đẹp về quả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iDiaBanhBoDanCaNamBo-TopCaNu_qrg6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808038"/>
            <a:ext cx="762000" cy="884237"/>
          </a:xfrm>
        </p:spPr>
      </p:pic>
      <p:sp>
        <p:nvSpPr>
          <p:cNvPr id="6" name="Oval 5"/>
          <p:cNvSpPr/>
          <p:nvPr/>
        </p:nvSpPr>
        <p:spPr>
          <a:xfrm>
            <a:off x="685800" y="5233988"/>
            <a:ext cx="2209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274638"/>
            <a:ext cx="89154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 DĨA BÁNH BÒ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171" name="Picture 2" descr="hình nền động powerpoint về hoa đẹ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Various Artists - Mái Trường Mến Yêu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6538"/>
            <a:ext cx="609600" cy="609600"/>
          </a:xfrm>
        </p:spPr>
      </p:pic>
      <p:sp>
        <p:nvSpPr>
          <p:cNvPr id="6" name="Oval 5"/>
          <p:cNvSpPr/>
          <p:nvPr/>
        </p:nvSpPr>
        <p:spPr>
          <a:xfrm>
            <a:off x="34925" y="5214938"/>
            <a:ext cx="2209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5000" y="541338"/>
            <a:ext cx="9601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TRƯỜNG MẾN YÊU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8195" name="Picture 2" descr="tải hình nền động powerpoint đẹp nhấ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1221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Hanhkhuctoitruong-Dangcapnhat_ddc5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36538"/>
            <a:ext cx="609600" cy="6096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3600" y="533400"/>
            <a:ext cx="8915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KHÚC TỚI TRƯỜNG</a:t>
            </a:r>
          </a:p>
        </p:txBody>
      </p:sp>
      <p:sp>
        <p:nvSpPr>
          <p:cNvPr id="7" name="Oval 6"/>
          <p:cNvSpPr/>
          <p:nvPr/>
        </p:nvSpPr>
        <p:spPr>
          <a:xfrm>
            <a:off x="914400" y="5105400"/>
            <a:ext cx="2209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6" descr="https://lh5.googleusercontent.com/RyVXxob2Avn9G-C_wvVnfWdEwUGb4SDXayp4n_BlCx-L-xGZyQ-ZdxzpGi7csZIKLHIswl_LziiqBHOWF9p5DtpSQc-KqUKj8gxTFPf1nmCQSOy2buZpyeMEeDLSRI4dS5ajnw4=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063750" y="247650"/>
            <a:ext cx="101282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8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10 :</a:t>
            </a:r>
            <a:r>
              <a:rPr lang="en-US" alt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LÝ: </a:t>
            </a:r>
            <a:r>
              <a:rPr lang="en-US" altLang="en-US" sz="40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SONG SONG, GIỌNG LA THỨ HÒA THANH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NHẠC SỐ 3:</a:t>
            </a:r>
            <a:r>
              <a:rPr lang="en-US" altLang="en-US" sz="40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HÃY HÓT, CHÚ CHIM NHỎ HAY HÓT</a:t>
            </a:r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58" descr="DSTARS-P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5675313"/>
            <a:ext cx="838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8" descr="DSTARS-P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550" y="5737225"/>
            <a:ext cx="76676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8" descr="DSTARS-P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746125"/>
            <a:ext cx="12001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58" descr="DSTARS-P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475" y="304800"/>
            <a:ext cx="120015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8" descr="DSTARS-P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2735263"/>
            <a:ext cx="798513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58" descr="DSTARS-P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38" y="4157663"/>
            <a:ext cx="8032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-38100" y="0"/>
          <a:ext cx="12268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r:id="rId3" imgW="3449117" imgH="2296058" progId="">
                  <p:embed/>
                </p:oleObj>
              </mc:Choice>
              <mc:Fallback>
                <p:oleObj r:id="rId3" imgW="3449117" imgH="229605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" y="0"/>
                        <a:ext cx="12268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Line 5"/>
          <p:cNvSpPr>
            <a:spLocks noChangeShapeType="1"/>
          </p:cNvSpPr>
          <p:nvPr/>
        </p:nvSpPr>
        <p:spPr bwMode="auto">
          <a:xfrm>
            <a:off x="1524000" y="76200"/>
            <a:ext cx="91440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1770063" y="46038"/>
            <a:ext cx="41560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4500" b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lí: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895350" y="946150"/>
            <a:ext cx="8477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song song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762000" y="1687513"/>
            <a:ext cx="75438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- Quan sát và so sánh 2  ví dụ sau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904875" y="4479925"/>
            <a:ext cx="52578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VD2: Giọng a-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moll (La thứ)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64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4989513"/>
            <a:ext cx="8596312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885824" y="2368550"/>
            <a:ext cx="5591175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VD1:Giọng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en-US" alt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(Đô Trưởng)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964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3028950"/>
            <a:ext cx="844391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 autoUpdateAnimBg="0"/>
      <p:bldP spid="69643" grpId="0" autoUpdateAnimBg="0"/>
      <p:bldP spid="69644" grpId="0" autoUpdateAnimBg="0"/>
      <p:bldP spid="69645" grpId="0"/>
      <p:bldP spid="696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9725" y="896938"/>
            <a:ext cx="11125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học tập 1 trong vòng 2 phút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087228"/>
              </p:ext>
            </p:extLst>
          </p:nvPr>
        </p:nvGraphicFramePr>
        <p:xfrm>
          <a:off x="635" y="931864"/>
          <a:ext cx="12192000" cy="6657975"/>
        </p:xfrm>
        <a:graphic>
          <a:graphicData uri="http://schemas.openxmlformats.org/drawingml/2006/table">
            <a:tbl>
              <a:tblPr/>
              <a:tblGrid>
                <a:gridCol w="2165350">
                  <a:extLst>
                    <a:ext uri="{9D8B030D-6E8A-4147-A177-3AD203B41FA5}">
                      <a16:colId xmlns:a16="http://schemas.microsoft.com/office/drawing/2014/main" val="1583712288"/>
                    </a:ext>
                  </a:extLst>
                </a:gridCol>
                <a:gridCol w="4921250">
                  <a:extLst>
                    <a:ext uri="{9D8B030D-6E8A-4147-A177-3AD203B41FA5}">
                      <a16:colId xmlns:a16="http://schemas.microsoft.com/office/drawing/2014/main" val="5956391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649918383"/>
                    </a:ext>
                  </a:extLst>
                </a:gridCol>
              </a:tblGrid>
              <a:tr h="1920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sánh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 Đô Trưởng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 La thứ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661749"/>
                  </a:ext>
                </a:extLst>
              </a:tr>
              <a:tr h="1449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459201"/>
                  </a:ext>
                </a:extLst>
              </a:tr>
              <a:tr h="3287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82026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00400" y="69851"/>
            <a:ext cx="6858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92675" y="3046413"/>
            <a:ext cx="731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Chung hóa biểu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62200" y="4581525"/>
            <a:ext cx="426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Âm chủ là nốt Đô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40575" y="4581525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Âm chủ là nốt La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8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45&quot;&gt;&lt;object type=&quot;3&quot; unique_id=&quot;10146&quot;&gt;&lt;property id=&quot;20148&quot; value=&quot;5&quot;/&gt;&lt;property id=&quot;20300&quot; value=&quot;Slide 1&quot;/&gt;&lt;property id=&quot;20307&quot; value=&quot;290&quot;/&gt;&lt;/object&gt;&lt;object type=&quot;3&quot; unique_id=&quot;10147&quot;&gt;&lt;property id=&quot;20148&quot; value=&quot;5&quot;/&gt;&lt;property id=&quot;20300&quot; value=&quot;Slide 2&quot;/&gt;&lt;property id=&quot;20307&quot; value=&quot;291&quot;/&gt;&lt;/object&gt;&lt;object type=&quot;3&quot; unique_id=&quot;10148&quot;&gt;&lt;property id=&quot;20148&quot; value=&quot;5&quot;/&gt;&lt;property id=&quot;20300&quot; value=&quot;Slide 3&quot;/&gt;&lt;property id=&quot;20307&quot; value=&quot;292&quot;/&gt;&lt;/object&gt;&lt;object type=&quot;3&quot; unique_id=&quot;10149&quot;&gt;&lt;property id=&quot;20148&quot; value=&quot;5&quot;/&gt;&lt;property id=&quot;20300&quot; value=&quot;Slide 4&quot;/&gt;&lt;property id=&quot;20307&quot; value=&quot;293&quot;/&gt;&lt;/object&gt;&lt;object type=&quot;3&quot; unique_id=&quot;10150&quot;&gt;&lt;property id=&quot;20148&quot; value=&quot;5&quot;/&gt;&lt;property id=&quot;20300&quot; value=&quot;Slide 5&quot;/&gt;&lt;property id=&quot;20307&quot; value=&quot;294&quot;/&gt;&lt;/object&gt;&lt;object type=&quot;3&quot; unique_id=&quot;10151&quot;&gt;&lt;property id=&quot;20148&quot; value=&quot;5&quot;/&gt;&lt;property id=&quot;20300&quot; value=&quot;Slide 6&quot;/&gt;&lt;property id=&quot;20307&quot; value=&quot;295&quot;/&gt;&lt;/object&gt;&lt;object type=&quot;3&quot; unique_id=&quot;10152&quot;&gt;&lt;property id=&quot;20148&quot; value=&quot;5&quot;/&gt;&lt;property id=&quot;20300&quot; value=&quot;Slide 7&quot;/&gt;&lt;property id=&quot;20307&quot; value=&quot;296&quot;/&gt;&lt;/object&gt;&lt;object type=&quot;3&quot; unique_id=&quot;10153&quot;&gt;&lt;property id=&quot;20148&quot; value=&quot;5&quot;/&gt;&lt;property id=&quot;20300&quot; value=&quot;Slide 8&quot;/&gt;&lt;property id=&quot;20307&quot; value=&quot;303&quot;/&gt;&lt;/object&gt;&lt;object type=&quot;3&quot; unique_id=&quot;10154&quot;&gt;&lt;property id=&quot;20148&quot; value=&quot;5&quot;/&gt;&lt;property id=&quot;20300&quot; value=&quot;Slide 9&quot;/&gt;&lt;property id=&quot;20307&quot; value=&quot;305&quot;/&gt;&lt;/object&gt;&lt;object type=&quot;3&quot; unique_id=&quot;10155&quot;&gt;&lt;property id=&quot;20148&quot; value=&quot;5&quot;/&gt;&lt;property id=&quot;20300&quot; value=&quot;Slide 10&quot;/&gt;&lt;property id=&quot;20307&quot; value=&quot;297&quot;/&gt;&lt;/object&gt;&lt;object type=&quot;3&quot; unique_id=&quot;10156&quot;&gt;&lt;property id=&quot;20148&quot; value=&quot;5&quot;/&gt;&lt;property id=&quot;20300&quot; value=&quot;Slide 11&quot;/&gt;&lt;property id=&quot;20307&quot; value=&quot;298&quot;/&gt;&lt;/object&gt;&lt;object type=&quot;3&quot; unique_id=&quot;10157&quot;&gt;&lt;property id=&quot;20148&quot; value=&quot;5&quot;/&gt;&lt;property id=&quot;20300&quot; value=&quot;Slide 12&quot;/&gt;&lt;property id=&quot;20307&quot; value=&quot;304&quot;/&gt;&lt;/object&gt;&lt;object type=&quot;3&quot; unique_id=&quot;10158&quot;&gt;&lt;property id=&quot;20148&quot; value=&quot;5&quot;/&gt;&lt;property id=&quot;20300&quot; value=&quot;Slide 13&quot;/&gt;&lt;property id=&quot;20307&quot; value=&quot;314&quot;/&gt;&lt;/object&gt;&lt;object type=&quot;3&quot; unique_id=&quot;10159&quot;&gt;&lt;property id=&quot;20148&quot; value=&quot;5&quot;/&gt;&lt;property id=&quot;20300&quot; value=&quot;Slide 14&quot;/&gt;&lt;property id=&quot;20307&quot; value=&quot;315&quot;/&gt;&lt;/object&gt;&lt;object type=&quot;3&quot; unique_id=&quot;10160&quot;&gt;&lt;property id=&quot;20148&quot; value=&quot;5&quot;/&gt;&lt;property id=&quot;20300&quot; value=&quot;Slide 15&quot;/&gt;&lt;property id=&quot;20307&quot; value=&quot;300&quot;/&gt;&lt;/object&gt;&lt;object type=&quot;3&quot; unique_id=&quot;10161&quot;&gt;&lt;property id=&quot;20148&quot; value=&quot;5&quot;/&gt;&lt;property id=&quot;20300&quot; value=&quot;Slide 16&quot;/&gt;&lt;property id=&quot;20307&quot; value=&quot;324&quot;/&gt;&lt;/object&gt;&lt;object type=&quot;3&quot; unique_id=&quot;10162&quot;&gt;&lt;property id=&quot;20148&quot; value=&quot;5&quot;/&gt;&lt;property id=&quot;20300&quot; value=&quot;Slide 17&quot;/&gt;&lt;property id=&quot;20307&quot; value=&quot;301&quot;/&gt;&lt;/object&gt;&lt;object type=&quot;3&quot; unique_id=&quot;10163&quot;&gt;&lt;property id=&quot;20148&quot; value=&quot;5&quot;/&gt;&lt;property id=&quot;20300&quot; value=&quot;Slide 18&quot;/&gt;&lt;property id=&quot;20307&quot; value=&quot;316&quot;/&gt;&lt;/object&gt;&lt;object type=&quot;3&quot; unique_id=&quot;10164&quot;&gt;&lt;property id=&quot;20148&quot; value=&quot;5&quot;/&gt;&lt;property id=&quot;20300&quot; value=&quot;Slide 19&quot;/&gt;&lt;property id=&quot;20307&quot; value=&quot;318&quot;/&gt;&lt;/object&gt;&lt;object type=&quot;3&quot; unique_id=&quot;10165&quot;&gt;&lt;property id=&quot;20148&quot; value=&quot;5&quot;/&gt;&lt;property id=&quot;20300&quot; value=&quot;Slide 20&quot;/&gt;&lt;property id=&quot;20307&quot; value=&quot;317&quot;/&gt;&lt;/object&gt;&lt;object type=&quot;3&quot; unique_id=&quot;10166&quot;&gt;&lt;property id=&quot;20148&quot; value=&quot;5&quot;/&gt;&lt;property id=&quot;20300&quot; value=&quot;Slide 21&quot;/&gt;&lt;property id=&quot;20307&quot; value=&quot;319&quot;/&gt;&lt;/object&gt;&lt;object type=&quot;3&quot; unique_id=&quot;10167&quot;&gt;&lt;property id=&quot;20148&quot; value=&quot;5&quot;/&gt;&lt;property id=&quot;20300&quot; value=&quot;Slide 22&quot;/&gt;&lt;property id=&quot;20307&quot; value=&quot;320&quot;/&gt;&lt;/object&gt;&lt;object type=&quot;3&quot; unique_id=&quot;10168&quot;&gt;&lt;property id=&quot;20148&quot; value=&quot;5&quot;/&gt;&lt;property id=&quot;20300&quot; value=&quot;Slide 23&quot;/&gt;&lt;property id=&quot;20307&quot; value=&quot;321&quot;/&gt;&lt;/object&gt;&lt;object type=&quot;3&quot; unique_id=&quot;10169&quot;&gt;&lt;property id=&quot;20148&quot; value=&quot;5&quot;/&gt;&lt;property id=&quot;20300&quot; value=&quot;Slide 24&quot;/&gt;&lt;property id=&quot;20307&quot; value=&quot;306&quot;/&gt;&lt;/object&gt;&lt;object type=&quot;3&quot; unique_id=&quot;10170&quot;&gt;&lt;property id=&quot;20148&quot; value=&quot;5&quot;/&gt;&lt;property id=&quot;20300&quot; value=&quot;Slide 25&quot;/&gt;&lt;property id=&quot;20307&quot; value=&quot;307&quot;/&gt;&lt;/object&gt;&lt;object type=&quot;3&quot; unique_id=&quot;10171&quot;&gt;&lt;property id=&quot;20148&quot; value=&quot;5&quot;/&gt;&lt;property id=&quot;20300&quot; value=&quot;Slide 26&quot;/&gt;&lt;property id=&quot;20307&quot; value=&quot;309&quot;/&gt;&lt;/object&gt;&lt;object type=&quot;3&quot; unique_id=&quot;10172&quot;&gt;&lt;property id=&quot;20148&quot; value=&quot;5&quot;/&gt;&lt;property id=&quot;20300&quot; value=&quot;Slide 27&quot;/&gt;&lt;property id=&quot;20307&quot; value=&quot;308&quot;/&gt;&lt;/object&gt;&lt;object type=&quot;3&quot; unique_id=&quot;10173&quot;&gt;&lt;property id=&quot;20148&quot; value=&quot;5&quot;/&gt;&lt;property id=&quot;20300&quot; value=&quot;Slide 28&quot;/&gt;&lt;property id=&quot;20307&quot; value=&quot;310&quot;/&gt;&lt;/object&gt;&lt;object type=&quot;3&quot; unique_id=&quot;10174&quot;&gt;&lt;property id=&quot;20148&quot; value=&quot;5&quot;/&gt;&lt;property id=&quot;20300&quot; value=&quot;Slide 29&quot;/&gt;&lt;property id=&quot;20307&quot; value=&quot;311&quot;/&gt;&lt;/object&gt;&lt;object type=&quot;3&quot; unique_id=&quot;10175&quot;&gt;&lt;property id=&quot;20148&quot; value=&quot;5&quot;/&gt;&lt;property id=&quot;20300&quot; value=&quot;Slide 30&quot;/&gt;&lt;property id=&quot;20307&quot; value=&quot;312&quot;/&gt;&lt;/object&gt;&lt;object type=&quot;3&quot; unique_id=&quot;10176&quot;&gt;&lt;property id=&quot;20148&quot; value=&quot;5&quot;/&gt;&lt;property id=&quot;20300&quot; value=&quot;Slide 31&quot;/&gt;&lt;property id=&quot;20307&quot; value=&quot;322&quot;/&gt;&lt;/object&gt;&lt;object type=&quot;3&quot; unique_id=&quot;10177&quot;&gt;&lt;property id=&quot;20148&quot; value=&quot;5&quot;/&gt;&lt;property id=&quot;20300&quot; value=&quot;Slide 32&quot;/&gt;&lt;property id=&quot;20307&quot; value=&quot;323&quot;/&gt;&lt;/object&gt;&lt;/object&gt;&lt;object type=&quot;8&quot; unique_id=&quot;1021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549</Words>
  <Application>Microsoft Office PowerPoint</Application>
  <PresentationFormat>Widescreen</PresentationFormat>
  <Paragraphs>80</Paragraphs>
  <Slides>23</Slides>
  <Notes>1</Notes>
  <HiddenSlides>0</HiddenSlides>
  <MMClips>5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MÙA THU NGÀY KHAI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Ngoc Trinh Ngo</dc:creator>
  <cp:lastModifiedBy>MyPC</cp:lastModifiedBy>
  <cp:revision>83</cp:revision>
  <dcterms:created xsi:type="dcterms:W3CDTF">2010-10-31T00:55:38Z</dcterms:created>
  <dcterms:modified xsi:type="dcterms:W3CDTF">2022-07-30T11:30:59Z</dcterms:modified>
</cp:coreProperties>
</file>