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5" r:id="rId2"/>
    <p:sldId id="286" r:id="rId3"/>
    <p:sldId id="257" r:id="rId4"/>
    <p:sldId id="258" r:id="rId5"/>
    <p:sldId id="277" r:id="rId6"/>
    <p:sldId id="278" r:id="rId7"/>
    <p:sldId id="279" r:id="rId8"/>
    <p:sldId id="265" r:id="rId9"/>
    <p:sldId id="274" r:id="rId10"/>
    <p:sldId id="280" r:id="rId11"/>
    <p:sldId id="271" r:id="rId12"/>
    <p:sldId id="276" r:id="rId13"/>
    <p:sldId id="272" r:id="rId14"/>
    <p:sldId id="263" r:id="rId15"/>
    <p:sldId id="284" r:id="rId16"/>
    <p:sldId id="282" r:id="rId17"/>
    <p:sldId id="28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9801495-8CDC-4D53-BE32-8A2205B6FAC9}" type="datetimeFigureOut">
              <a:rPr lang="en-US" smtClean="0"/>
              <a:t>7/25/2022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62DE8-68C6-493C-80E9-55DC6AE610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801495-8CDC-4D53-BE32-8A2205B6FAC9}" type="datetimeFigureOut">
              <a:rPr lang="en-US" smtClean="0"/>
              <a:t>7/25/2022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62DE8-68C6-493C-80E9-55DC6AE6102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9801495-8CDC-4D53-BE32-8A2205B6FAC9}" type="datetimeFigureOut">
              <a:rPr lang="en-US" smtClean="0"/>
              <a:t>7/25/2022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62DE8-68C6-493C-80E9-55DC6AE61028}"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801495-8CDC-4D53-BE32-8A2205B6FAC9}" type="datetimeFigureOut">
              <a:rPr lang="en-US" smtClean="0"/>
              <a:t>7/25/2022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62DE8-68C6-493C-80E9-55DC6AE61028}"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801495-8CDC-4D53-BE32-8A2205B6FAC9}" type="datetimeFigureOut">
              <a:rPr lang="en-US" smtClean="0"/>
              <a:t>7/25/2022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62DE8-68C6-493C-80E9-55DC6AE6102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9801495-8CDC-4D53-BE32-8A2205B6FAC9}" type="datetimeFigureOut">
              <a:rPr lang="en-US" smtClean="0"/>
              <a:t>7/25/2022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462DE8-68C6-493C-80E9-55DC6AE61028}"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9801495-8CDC-4D53-BE32-8A2205B6FAC9}" type="datetimeFigureOut">
              <a:rPr lang="en-US" smtClean="0"/>
              <a:t>7/25/2022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462DE8-68C6-493C-80E9-55DC6AE610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801495-8CDC-4D53-BE32-8A2205B6FAC9}" type="datetimeFigureOut">
              <a:rPr lang="en-US" smtClean="0"/>
              <a:t>7/25/2022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462DE8-68C6-493C-80E9-55DC6AE6102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09801495-8CDC-4D53-BE32-8A2205B6FAC9}" type="datetimeFigureOut">
              <a:rPr lang="en-US" smtClean="0"/>
              <a:t>7/25/2022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462DE8-68C6-493C-80E9-55DC6AE610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9801495-8CDC-4D53-BE32-8A2205B6FAC9}" type="datetimeFigureOut">
              <a:rPr lang="en-US" smtClean="0"/>
              <a:t>7/25/2022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462DE8-68C6-493C-80E9-55DC6AE61028}"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801495-8CDC-4D53-BE32-8A2205B6FAC9}" type="datetimeFigureOut">
              <a:rPr lang="en-US" smtClean="0"/>
              <a:t>7/25/2022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462DE8-68C6-493C-80E9-55DC6AE61028}"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9801495-8CDC-4D53-BE32-8A2205B6FAC9}" type="datetimeFigureOut">
              <a:rPr lang="en-US" smtClean="0"/>
              <a:t>7/25/2022</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A462DE8-68C6-493C-80E9-55DC6AE61028}"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descr="C:\Users\Admin\Downloads\cong truon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9360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x-none" b="1" u="sng">
                <a:solidFill>
                  <a:srgbClr val="FF0000"/>
                </a:solidFill>
                <a:latin typeface="Times New Roman" panose="02020603050405020304" pitchFamily="18" charset="0"/>
                <a:cs typeface="Times New Roman" panose="02020603050405020304" pitchFamily="18" charset="0"/>
              </a:rPr>
              <a:t>2. Biểu hiện</a:t>
            </a:r>
            <a:br>
              <a:rPr lang="x-none" b="1" u="sng">
                <a:solidFill>
                  <a:srgbClr val="FF0000"/>
                </a:solidFill>
                <a:latin typeface="Times New Roman" panose="02020603050405020304" pitchFamily="18" charset="0"/>
                <a:cs typeface="Times New Roman" panose="02020603050405020304" pitchFamily="18" charset="0"/>
              </a:rPr>
            </a:br>
            <a:endParaRPr lang="en-US"/>
          </a:p>
        </p:txBody>
      </p:sp>
      <p:sp>
        <p:nvSpPr>
          <p:cNvPr id="3" name="Subtitle 2"/>
          <p:cNvSpPr>
            <a:spLocks noGrp="1"/>
          </p:cNvSpPr>
          <p:nvPr>
            <p:ph type="subTitle" idx="1"/>
          </p:nvPr>
        </p:nvSpPr>
        <p:spPr/>
        <p:txBody>
          <a:bodyPr>
            <a:normAutofit/>
          </a:bodyPr>
          <a:lstStyle/>
          <a:p>
            <a:r>
              <a:rPr lang="en-US" sz="4400">
                <a:solidFill>
                  <a:srgbClr val="002060"/>
                </a:solidFill>
                <a:latin typeface="Times New Roman" pitchFamily="18" charset="0"/>
                <a:cs typeface="Times New Roman" pitchFamily="18" charset="0"/>
              </a:rPr>
              <a:t>N</a:t>
            </a:r>
            <a:r>
              <a:rPr lang="en-US" sz="4400" smtClean="0">
                <a:solidFill>
                  <a:srgbClr val="002060"/>
                </a:solidFill>
                <a:latin typeface="Times New Roman" pitchFamily="18" charset="0"/>
                <a:cs typeface="Times New Roman" pitchFamily="18" charset="0"/>
              </a:rPr>
              <a:t>êu suy nghĩ của mình khi nhìn ảnh sau:</a:t>
            </a:r>
            <a:endParaRPr lang="en-US" sz="440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155616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endParaRPr lang="en-US"/>
          </a:p>
        </p:txBody>
      </p:sp>
      <p:pic>
        <p:nvPicPr>
          <p:cNvPr id="3" name="Picture 2" descr="12 bá»©c hÃ¬nh vá» tÃ¬nh ngÆ°á»i khiáº¿n ai cÅ©ng cáº£m tháº¥y áº¥m lÃ²ng"/>
          <p:cNvPicPr/>
          <p:nvPr/>
        </p:nvPicPr>
        <p:blipFill>
          <a:blip r:embed="rId2">
            <a:extLst>
              <a:ext uri="{28A0092B-C50C-407E-A947-70E740481C1C}">
                <a14:useLocalDpi xmlns:a14="http://schemas.microsoft.com/office/drawing/2010/main" val="0"/>
              </a:ext>
            </a:extLst>
          </a:blip>
          <a:srcRect/>
          <a:stretch>
            <a:fillRect/>
          </a:stretch>
        </p:blipFill>
        <p:spPr bwMode="auto">
          <a:xfrm>
            <a:off x="381000" y="228600"/>
            <a:ext cx="8458200" cy="6324600"/>
          </a:xfrm>
          <a:prstGeom prst="rect">
            <a:avLst/>
          </a:prstGeom>
          <a:noFill/>
          <a:ln>
            <a:noFill/>
          </a:ln>
        </p:spPr>
      </p:pic>
    </p:spTree>
    <p:extLst>
      <p:ext uri="{BB962C8B-B14F-4D97-AF65-F5344CB8AC3E}">
        <p14:creationId xmlns:p14="http://schemas.microsoft.com/office/powerpoint/2010/main" val="2406958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lstStyle/>
          <a:p>
            <a:endParaRPr lang="en-US"/>
          </a:p>
        </p:txBody>
      </p:sp>
      <p:pic>
        <p:nvPicPr>
          <p:cNvPr id="4" name="Picture 3" descr="Tiá»n báº¡c vÃ  nhÃ¢n quáº£"/>
          <p:cNvPicPr/>
          <p:nvPr/>
        </p:nvPicPr>
        <p:blipFill>
          <a:blip r:embed="rId2">
            <a:extLst>
              <a:ext uri="{28A0092B-C50C-407E-A947-70E740481C1C}">
                <a14:useLocalDpi xmlns:a14="http://schemas.microsoft.com/office/drawing/2010/main" val="0"/>
              </a:ext>
            </a:extLst>
          </a:blip>
          <a:srcRect/>
          <a:stretch>
            <a:fillRect/>
          </a:stretch>
        </p:blipFill>
        <p:spPr bwMode="auto">
          <a:xfrm>
            <a:off x="381000" y="304800"/>
            <a:ext cx="8381999" cy="6019800"/>
          </a:xfrm>
          <a:prstGeom prst="rect">
            <a:avLst/>
          </a:prstGeom>
          <a:noFill/>
          <a:ln>
            <a:noFill/>
          </a:ln>
        </p:spPr>
      </p:pic>
    </p:spTree>
    <p:extLst>
      <p:ext uri="{BB962C8B-B14F-4D97-AF65-F5344CB8AC3E}">
        <p14:creationId xmlns:p14="http://schemas.microsoft.com/office/powerpoint/2010/main" val="2514345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fontScale="90000"/>
          </a:bodyPr>
          <a:lstStyle/>
          <a:p>
            <a:pPr marL="342900" indent="-342900" algn="l"/>
            <a:r>
              <a:rPr lang="en-US" smtClean="0">
                <a:solidFill>
                  <a:schemeClr val="accent1">
                    <a:lumMod val="75000"/>
                  </a:schemeClr>
                </a:solidFill>
                <a:latin typeface="American Typewriter" panose="02090604020004020304" pitchFamily="18" charset="77"/>
              </a:rPr>
              <a:t>  </a:t>
            </a:r>
            <a:r>
              <a:rPr lang="en-US" u="sng" smtClean="0">
                <a:solidFill>
                  <a:srgbClr val="FF0000"/>
                </a:solidFill>
                <a:latin typeface="American Typewriter" panose="02090604020004020304" pitchFamily="18" charset="77"/>
              </a:rPr>
              <a:t>Nội dung bài.</a:t>
            </a:r>
            <a:br>
              <a:rPr lang="en-US" u="sng" smtClean="0">
                <a:solidFill>
                  <a:srgbClr val="FF0000"/>
                </a:solidFill>
                <a:latin typeface="American Typewriter" panose="02090604020004020304" pitchFamily="18" charset="77"/>
              </a:rPr>
            </a:br>
            <a:r>
              <a:rPr lang="en-US" smtClean="0">
                <a:solidFill>
                  <a:srgbClr val="002060"/>
                </a:solidFill>
                <a:latin typeface="American Typewriter" panose="02090604020004020304" pitchFamily="18" charset="77"/>
              </a:rPr>
              <a:t>-Biết </a:t>
            </a:r>
            <a:r>
              <a:rPr lang="en-US">
                <a:solidFill>
                  <a:srgbClr val="002060"/>
                </a:solidFill>
                <a:latin typeface="American Typewriter" panose="02090604020004020304" pitchFamily="18" charset="77"/>
              </a:rPr>
              <a:t>quan tâm giúp đỡ người </a:t>
            </a:r>
            <a:r>
              <a:rPr lang="en-US" smtClean="0">
                <a:solidFill>
                  <a:srgbClr val="002060"/>
                </a:solidFill>
                <a:latin typeface="American Typewriter" panose="02090604020004020304" pitchFamily="18" charset="77"/>
              </a:rPr>
              <a:t>khác.</a:t>
            </a:r>
            <a:br>
              <a:rPr lang="en-US" smtClean="0">
                <a:solidFill>
                  <a:srgbClr val="002060"/>
                </a:solidFill>
                <a:latin typeface="American Typewriter" panose="02090604020004020304" pitchFamily="18" charset="77"/>
              </a:rPr>
            </a:br>
            <a:r>
              <a:rPr lang="en-US">
                <a:solidFill>
                  <a:srgbClr val="002060"/>
                </a:solidFill>
                <a:latin typeface="American Typewriter" panose="02090604020004020304" pitchFamily="18" charset="77"/>
              </a:rPr>
              <a:t>-</a:t>
            </a:r>
            <a:r>
              <a:rPr lang="en-US" smtClean="0">
                <a:solidFill>
                  <a:srgbClr val="002060"/>
                </a:solidFill>
                <a:latin typeface="American Typewriter" panose="02090604020004020304" pitchFamily="18" charset="77"/>
              </a:rPr>
              <a:t>Không </a:t>
            </a:r>
            <a:r>
              <a:rPr lang="en-US">
                <a:solidFill>
                  <a:srgbClr val="002060"/>
                </a:solidFill>
                <a:latin typeface="American Typewriter" panose="02090604020004020304" pitchFamily="18" charset="77"/>
              </a:rPr>
              <a:t>tham lam tiền bạc, tài sản chung;</a:t>
            </a:r>
            <a:br>
              <a:rPr lang="en-US">
                <a:solidFill>
                  <a:srgbClr val="002060"/>
                </a:solidFill>
                <a:latin typeface="American Typewriter" panose="02090604020004020304" pitchFamily="18" charset="77"/>
              </a:rPr>
            </a:br>
            <a:r>
              <a:rPr lang="en-US" smtClean="0">
                <a:solidFill>
                  <a:srgbClr val="002060"/>
                </a:solidFill>
                <a:latin typeface="American Typewriter" panose="02090604020004020304" pitchFamily="18" charset="77"/>
              </a:rPr>
              <a:t>-Không </a:t>
            </a:r>
            <a:r>
              <a:rPr lang="en-US">
                <a:solidFill>
                  <a:srgbClr val="002060"/>
                </a:solidFill>
                <a:latin typeface="American Typewriter" panose="02090604020004020304" pitchFamily="18" charset="77"/>
              </a:rPr>
              <a:t>lợi dụng chức, quyền để mưu lợi cho bản thân.</a:t>
            </a:r>
            <a:r>
              <a:rPr lang="x-none">
                <a:solidFill>
                  <a:srgbClr val="002060"/>
                </a:solidFill>
                <a:latin typeface="American Typewriter" panose="02090604020004020304" pitchFamily="18" charset="77"/>
              </a:rPr>
              <a:t/>
            </a:r>
            <a:br>
              <a:rPr lang="x-none">
                <a:solidFill>
                  <a:srgbClr val="002060"/>
                </a:solidFill>
                <a:latin typeface="American Typewriter" panose="02090604020004020304" pitchFamily="18" charset="77"/>
              </a:rPr>
            </a:br>
            <a:r>
              <a:rPr lang="en-US"/>
              <a:t/>
            </a:r>
            <a:br>
              <a:rPr lang="en-US"/>
            </a:br>
            <a:endParaRPr lang="en-US"/>
          </a:p>
        </p:txBody>
      </p:sp>
    </p:spTree>
    <p:extLst>
      <p:ext uri="{BB962C8B-B14F-4D97-AF65-F5344CB8AC3E}">
        <p14:creationId xmlns:p14="http://schemas.microsoft.com/office/powerpoint/2010/main" val="1294027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904999"/>
          </a:xfrm>
        </p:spPr>
        <p:txBody>
          <a:bodyPr/>
          <a:lstStyle/>
          <a:p>
            <a:r>
              <a:rPr lang="en-US" b="1" u="sng">
                <a:solidFill>
                  <a:srgbClr val="FF0000"/>
                </a:solidFill>
                <a:latin typeface="Times New Roman" panose="02020603050405020304" pitchFamily="18" charset="0"/>
                <a:cs typeface="Times New Roman" panose="02020603050405020304" pitchFamily="18" charset="0"/>
              </a:rPr>
              <a:t>3</a:t>
            </a:r>
            <a:r>
              <a:rPr lang="x-none" b="1" u="sng" smtClean="0">
                <a:solidFill>
                  <a:srgbClr val="FF0000"/>
                </a:solidFill>
                <a:latin typeface="Times New Roman" panose="02020603050405020304" pitchFamily="18" charset="0"/>
                <a:cs typeface="Times New Roman" panose="02020603050405020304" pitchFamily="18" charset="0"/>
              </a:rPr>
              <a:t>. Ý nghĩa</a:t>
            </a:r>
            <a:br>
              <a:rPr lang="x-none" b="1" u="sng" smtClean="0">
                <a:solidFill>
                  <a:srgbClr val="FF0000"/>
                </a:solidFill>
                <a:latin typeface="Times New Roman" panose="02020603050405020304" pitchFamily="18" charset="0"/>
                <a:cs typeface="Times New Roman" panose="02020603050405020304" pitchFamily="18" charset="0"/>
              </a:rPr>
            </a:br>
            <a:endParaRPr lang="en-US" u="sng">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609600" y="1524000"/>
            <a:ext cx="8153400" cy="4953000"/>
          </a:xfrm>
        </p:spPr>
        <p:txBody>
          <a:bodyPr>
            <a:normAutofit/>
          </a:bodyPr>
          <a:lstStyle/>
          <a:p>
            <a:pPr algn="l"/>
            <a:r>
              <a:rPr lang="en-US" sz="4400" smtClean="0">
                <a:solidFill>
                  <a:srgbClr val="0432FF"/>
                </a:solidFill>
                <a:latin typeface="Times New Roman" panose="02020603050405020304" pitchFamily="18" charset="0"/>
                <a:cs typeface="Times New Roman" panose="02020603050405020304" pitchFamily="18" charset="0"/>
              </a:rPr>
              <a:t>	Sống liêm khiết làm cho con người thanh thản,</a:t>
            </a:r>
            <a:r>
              <a:rPr lang="en-US" sz="4400">
                <a:solidFill>
                  <a:srgbClr val="0432FF"/>
                </a:solidFill>
                <a:latin typeface="Times New Roman" panose="02020603050405020304" pitchFamily="18" charset="0"/>
                <a:cs typeface="Times New Roman" panose="02020603050405020304" pitchFamily="18" charset="0"/>
              </a:rPr>
              <a:t>n</a:t>
            </a:r>
            <a:r>
              <a:rPr lang="en-US" sz="4400" smtClean="0">
                <a:solidFill>
                  <a:srgbClr val="0432FF"/>
                </a:solidFill>
                <a:latin typeface="Times New Roman" panose="02020603050405020304" pitchFamily="18" charset="0"/>
                <a:cs typeface="Times New Roman" panose="02020603050405020304" pitchFamily="18" charset="0"/>
              </a:rPr>
              <a:t>hận được sự quý trọng, tin cậy của mọi người.Góp phần</a:t>
            </a:r>
            <a:r>
              <a:rPr lang="en-US" sz="4400">
                <a:solidFill>
                  <a:srgbClr val="0432FF"/>
                </a:solidFill>
                <a:latin typeface="Times New Roman" panose="02020603050405020304" pitchFamily="18" charset="0"/>
                <a:cs typeface="Times New Roman" panose="02020603050405020304" pitchFamily="18" charset="0"/>
              </a:rPr>
              <a:t> </a:t>
            </a:r>
            <a:r>
              <a:rPr lang="en-US" sz="4400" smtClean="0">
                <a:solidFill>
                  <a:srgbClr val="0432FF"/>
                </a:solidFill>
                <a:latin typeface="Times New Roman" panose="02020603050405020304" pitchFamily="18" charset="0"/>
                <a:cs typeface="Times New Roman" panose="02020603050405020304" pitchFamily="18" charset="0"/>
              </a:rPr>
              <a:t>làm cho xã hội trong sạch,tốt đẹp hơn.</a:t>
            </a:r>
          </a:p>
          <a:p>
            <a:endParaRPr lang="en-US" sz="4400"/>
          </a:p>
        </p:txBody>
      </p:sp>
    </p:spTree>
    <p:extLst>
      <p:ext uri="{BB962C8B-B14F-4D97-AF65-F5344CB8AC3E}">
        <p14:creationId xmlns:p14="http://schemas.microsoft.com/office/powerpoint/2010/main" val="146376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6062472"/>
          </a:xfrm>
        </p:spPr>
        <p:txBody>
          <a:bodyPr/>
          <a:lstStyle/>
          <a:p>
            <a:r>
              <a:rPr lang="en-US" b="1" u="sng">
                <a:solidFill>
                  <a:srgbClr val="FF0000"/>
                </a:solidFill>
                <a:latin typeface="Times New Roman" pitchFamily="18" charset="0"/>
                <a:cs typeface="Times New Roman" pitchFamily="18" charset="0"/>
              </a:rPr>
              <a:t>III.Bài tập.</a:t>
            </a:r>
            <a:endParaRPr lang="en-US"/>
          </a:p>
        </p:txBody>
      </p:sp>
    </p:spTree>
    <p:extLst>
      <p:ext uri="{BB962C8B-B14F-4D97-AF65-F5344CB8AC3E}">
        <p14:creationId xmlns:p14="http://schemas.microsoft.com/office/powerpoint/2010/main" val="378643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57200"/>
            <a:ext cx="8610600" cy="4038600"/>
          </a:xfrm>
        </p:spPr>
        <p:txBody>
          <a:bodyPr>
            <a:noAutofit/>
          </a:bodyPr>
          <a:lstStyle/>
          <a:p>
            <a:pPr algn="l"/>
            <a:r>
              <a:rPr lang="en-US" u="sng">
                <a:solidFill>
                  <a:srgbClr val="FFFF00"/>
                </a:solidFill>
                <a:latin typeface="Times New Roman" pitchFamily="18" charset="0"/>
                <a:cs typeface="Times New Roman" pitchFamily="18" charset="0"/>
              </a:rPr>
              <a:t>Bài tập 1</a:t>
            </a:r>
            <a:r>
              <a:rPr lang="en-US" u="sng" smtClean="0">
                <a:solidFill>
                  <a:srgbClr val="FFFF00"/>
                </a:solidFill>
                <a:latin typeface="Times New Roman" pitchFamily="18" charset="0"/>
                <a:cs typeface="Times New Roman" pitchFamily="18" charset="0"/>
              </a:rPr>
              <a:t>. </a:t>
            </a:r>
            <a:r>
              <a:rPr lang="en-US" smtClean="0">
                <a:solidFill>
                  <a:srgbClr val="FFFF00"/>
                </a:solidFill>
                <a:latin typeface="Times New Roman" pitchFamily="18" charset="0"/>
                <a:cs typeface="Times New Roman" pitchFamily="18" charset="0"/>
              </a:rPr>
              <a:t>Theo </a:t>
            </a:r>
            <a:r>
              <a:rPr lang="en-US">
                <a:solidFill>
                  <a:srgbClr val="FFFF00"/>
                </a:solidFill>
                <a:latin typeface="Times New Roman" pitchFamily="18" charset="0"/>
                <a:cs typeface="Times New Roman" pitchFamily="18" charset="0"/>
              </a:rPr>
              <a:t>em những hành vi nào thể hiện tính không liêm khiết? </a:t>
            </a:r>
            <a:r>
              <a:rPr lang="en-US" smtClean="0">
                <a:solidFill>
                  <a:srgbClr val="FFFF00"/>
                </a:solidFill>
                <a:latin typeface="Times New Roman" pitchFamily="18" charset="0"/>
                <a:cs typeface="Times New Roman" pitchFamily="18" charset="0"/>
              </a:rPr>
              <a:t/>
            </a:r>
            <a:br>
              <a:rPr lang="en-US" smtClean="0">
                <a:solidFill>
                  <a:srgbClr val="FFFF00"/>
                </a:solidFill>
                <a:latin typeface="Times New Roman" pitchFamily="18" charset="0"/>
                <a:cs typeface="Times New Roman" pitchFamily="18" charset="0"/>
              </a:rPr>
            </a:br>
            <a:endParaRPr lang="en-US" sz="3200">
              <a:solidFill>
                <a:srgbClr val="7030A0"/>
              </a:solidFill>
              <a:latin typeface="Times New Roman" pitchFamily="18" charset="0"/>
              <a:cs typeface="Times New Roman" pitchFamily="18" charset="0"/>
            </a:endParaRPr>
          </a:p>
        </p:txBody>
      </p:sp>
      <p:sp>
        <p:nvSpPr>
          <p:cNvPr id="3" name="Subtitle 2"/>
          <p:cNvSpPr>
            <a:spLocks noGrp="1"/>
          </p:cNvSpPr>
          <p:nvPr>
            <p:ph type="subTitle" idx="1"/>
          </p:nvPr>
        </p:nvSpPr>
        <p:spPr>
          <a:xfrm>
            <a:off x="1371600" y="4572000"/>
            <a:ext cx="6400800" cy="1447800"/>
          </a:xfrm>
        </p:spPr>
        <p:txBody>
          <a:bodyPr/>
          <a:lstStyle/>
          <a:p>
            <a:r>
              <a:rPr lang="en-US" sz="4400">
                <a:solidFill>
                  <a:srgbClr val="FFFF00"/>
                </a:solidFill>
                <a:latin typeface="Times New Roman" pitchFamily="18" charset="0"/>
                <a:cs typeface="Times New Roman" pitchFamily="18" charset="0"/>
              </a:rPr>
              <a:t>Đ</a:t>
            </a:r>
            <a:r>
              <a:rPr lang="en-US" sz="4400" smtClean="0">
                <a:solidFill>
                  <a:srgbClr val="FFFF00"/>
                </a:solidFill>
                <a:latin typeface="Times New Roman" pitchFamily="18" charset="0"/>
                <a:cs typeface="Times New Roman" pitchFamily="18" charset="0"/>
              </a:rPr>
              <a:t>áp </a:t>
            </a:r>
            <a:r>
              <a:rPr lang="en-US" sz="4400">
                <a:solidFill>
                  <a:srgbClr val="FFFF00"/>
                </a:solidFill>
                <a:latin typeface="Times New Roman" pitchFamily="18" charset="0"/>
                <a:cs typeface="Times New Roman" pitchFamily="18" charset="0"/>
              </a:rPr>
              <a:t>án:b,d,e</a:t>
            </a:r>
          </a:p>
          <a:p>
            <a:endParaRPr lang="en-US"/>
          </a:p>
        </p:txBody>
      </p:sp>
    </p:spTree>
    <p:extLst>
      <p:ext uri="{BB962C8B-B14F-4D97-AF65-F5344CB8AC3E}">
        <p14:creationId xmlns:p14="http://schemas.microsoft.com/office/powerpoint/2010/main" val="3659173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lstStyle/>
          <a:p>
            <a:r>
              <a:rPr lang="en-US" b="1" u="sng" smtClean="0">
                <a:solidFill>
                  <a:srgbClr val="FF0000"/>
                </a:solidFill>
              </a:rPr>
              <a:t>Dặn dò:</a:t>
            </a:r>
            <a:r>
              <a:rPr lang="en-US" b="1" u="sng" smtClean="0">
                <a:solidFill>
                  <a:srgbClr val="002060"/>
                </a:solidFill>
              </a:rPr>
              <a:t/>
            </a:r>
            <a:br>
              <a:rPr lang="en-US" b="1" u="sng" smtClean="0">
                <a:solidFill>
                  <a:srgbClr val="002060"/>
                </a:solidFill>
              </a:rPr>
            </a:br>
            <a:r>
              <a:rPr lang="en-US" smtClean="0">
                <a:solidFill>
                  <a:srgbClr val="002060"/>
                </a:solidFill>
                <a:latin typeface="Times New Roman" pitchFamily="18" charset="0"/>
                <a:cs typeface="Times New Roman" pitchFamily="18" charset="0"/>
              </a:rPr>
              <a:t>Học bài, chuẩn bị bài 3.Tôn trọng người khác.</a:t>
            </a:r>
            <a:endParaRPr lang="en-US">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27531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2" y="4572000"/>
            <a:ext cx="7772400" cy="1219200"/>
          </a:xfrm>
        </p:spPr>
        <p:txBody>
          <a:bodyPr>
            <a:normAutofit/>
          </a:bodyPr>
          <a:lstStyle/>
          <a:p>
            <a:r>
              <a:rPr lang="en-US" sz="3200" b="1">
                <a:solidFill>
                  <a:srgbClr val="002060"/>
                </a:solidFill>
                <a:latin typeface="Times New Roman" pitchFamily="18" charset="0"/>
                <a:cs typeface="Times New Roman" pitchFamily="18" charset="0"/>
              </a:rPr>
              <a:t>GIÁO </a:t>
            </a:r>
            <a:r>
              <a:rPr lang="en-US" sz="3200" b="1" cap="all">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Times New Roman" pitchFamily="18" charset="0"/>
                <a:cs typeface="Times New Roman" pitchFamily="18" charset="0"/>
              </a:rPr>
              <a:t>VIÊN</a:t>
            </a:r>
            <a:r>
              <a:rPr lang="en-US" sz="3200" b="1">
                <a:solidFill>
                  <a:srgbClr val="002060"/>
                </a:solidFill>
                <a:latin typeface="Times New Roman" pitchFamily="18" charset="0"/>
                <a:cs typeface="Times New Roman" pitchFamily="18" charset="0"/>
              </a:rPr>
              <a:t> :TRẦN TÚY THUẬN</a:t>
            </a:r>
            <a:br>
              <a:rPr lang="en-US" sz="3200" b="1">
                <a:solidFill>
                  <a:srgbClr val="002060"/>
                </a:solidFill>
                <a:latin typeface="Times New Roman" pitchFamily="18" charset="0"/>
                <a:cs typeface="Times New Roman" pitchFamily="18" charset="0"/>
              </a:rPr>
            </a:br>
            <a:endParaRPr lang="en-US" sz="3200"/>
          </a:p>
        </p:txBody>
      </p:sp>
      <p:sp>
        <p:nvSpPr>
          <p:cNvPr id="3" name="Text Placeholder 2"/>
          <p:cNvSpPr>
            <a:spLocks noGrp="1"/>
          </p:cNvSpPr>
          <p:nvPr>
            <p:ph type="body" idx="1"/>
          </p:nvPr>
        </p:nvSpPr>
        <p:spPr>
          <a:xfrm>
            <a:off x="914400" y="838200"/>
            <a:ext cx="7619999" cy="2667000"/>
          </a:xfrm>
        </p:spPr>
        <p:txBody>
          <a:bodyPr>
            <a:normAutofit/>
          </a:bodyPr>
          <a:lstStyle/>
          <a:p>
            <a:r>
              <a:rPr lang="en-US" sz="4000" b="1" cap="all">
                <a:ln w="0"/>
                <a:solidFill>
                  <a:srgbClr val="FF0000"/>
                </a:solidFill>
                <a:effectLst>
                  <a:reflection blurRad="12700" stA="50000" endPos="50000" dist="5000" dir="5400000" sy="-100000" rotWithShape="0"/>
                </a:effectLst>
                <a:latin typeface="Times New Roman" pitchFamily="18" charset="0"/>
                <a:cs typeface="Times New Roman" pitchFamily="18" charset="0"/>
              </a:rPr>
              <a:t>CHÀO CÁC EM HỌC SINH ĐẾN VỚI BÀI HỌC </a:t>
            </a:r>
            <a:br>
              <a:rPr lang="en-US" sz="4000" b="1" cap="all">
                <a:ln w="0"/>
                <a:solidFill>
                  <a:srgbClr val="FF0000"/>
                </a:solidFill>
                <a:effectLst>
                  <a:reflection blurRad="12700" stA="50000" endPos="50000" dist="5000" dir="5400000" sy="-100000" rotWithShape="0"/>
                </a:effectLst>
                <a:latin typeface="Times New Roman" pitchFamily="18" charset="0"/>
                <a:cs typeface="Times New Roman" pitchFamily="18" charset="0"/>
              </a:rPr>
            </a:br>
            <a:r>
              <a:rPr lang="en-US" sz="4000" b="1" cap="all">
                <a:ln w="0"/>
                <a:solidFill>
                  <a:srgbClr val="FF0000"/>
                </a:solidFill>
                <a:effectLst>
                  <a:reflection blurRad="12700" stA="50000" endPos="50000" dist="5000" dir="5400000" sy="-100000" rotWithShape="0"/>
                </a:effectLst>
                <a:latin typeface="Times New Roman" pitchFamily="18" charset="0"/>
                <a:cs typeface="Times New Roman" pitchFamily="18" charset="0"/>
              </a:rPr>
              <a:t>GDCD LỚP 8</a:t>
            </a:r>
            <a:endParaRPr lang="en-US" sz="4000"/>
          </a:p>
        </p:txBody>
      </p:sp>
    </p:spTree>
    <p:extLst>
      <p:ext uri="{BB962C8B-B14F-4D97-AF65-F5344CB8AC3E}">
        <p14:creationId xmlns:p14="http://schemas.microsoft.com/office/powerpoint/2010/main" val="3358482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a:bodyPr>
          <a:lstStyle/>
          <a:p>
            <a:r>
              <a:rPr lang="x-none" b="1" u="sng" smtClean="0">
                <a:solidFill>
                  <a:schemeClr val="accent6">
                    <a:lumMod val="75000"/>
                  </a:schemeClr>
                </a:solidFill>
                <a:latin typeface="American Typewriter" panose="02090604020004020304" pitchFamily="18" charset="77"/>
                <a:cs typeface="Arial" panose="020B0604020202020204" pitchFamily="34" charset="0"/>
              </a:rPr>
              <a:t>BÀI 2</a:t>
            </a:r>
            <a:r>
              <a:rPr lang="x-none" b="1" smtClean="0">
                <a:solidFill>
                  <a:schemeClr val="accent6">
                    <a:lumMod val="75000"/>
                  </a:schemeClr>
                </a:solidFill>
                <a:latin typeface="American Typewriter" panose="02090604020004020304" pitchFamily="18" charset="77"/>
                <a:cs typeface="Arial" panose="020B0604020202020204" pitchFamily="34" charset="0"/>
              </a:rPr>
              <a:t/>
            </a:r>
            <a:br>
              <a:rPr lang="x-none" b="1" smtClean="0">
                <a:solidFill>
                  <a:schemeClr val="accent6">
                    <a:lumMod val="75000"/>
                  </a:schemeClr>
                </a:solidFill>
                <a:latin typeface="American Typewriter" panose="02090604020004020304" pitchFamily="18" charset="77"/>
                <a:cs typeface="Arial" panose="020B0604020202020204" pitchFamily="34" charset="0"/>
              </a:rPr>
            </a:br>
            <a:r>
              <a:rPr lang="x-none" sz="4800" b="1" smtClean="0">
                <a:solidFill>
                  <a:srgbClr val="C00000"/>
                </a:solidFill>
                <a:latin typeface="American Typewriter" panose="02090604020004020304" pitchFamily="18" charset="77"/>
                <a:cs typeface="Arial" panose="020B0604020202020204" pitchFamily="34" charset="0"/>
              </a:rPr>
              <a:t>LIÊM KHIẾT</a:t>
            </a:r>
            <a:br>
              <a:rPr lang="x-none" sz="4800" b="1" smtClean="0">
                <a:solidFill>
                  <a:srgbClr val="C00000"/>
                </a:solidFill>
                <a:latin typeface="American Typewriter" panose="02090604020004020304" pitchFamily="18" charset="77"/>
                <a:cs typeface="Arial" panose="020B0604020202020204" pitchFamily="34" charset="0"/>
              </a:rPr>
            </a:br>
            <a:endParaRPr lang="en-US" sz="4800">
              <a:solidFill>
                <a:srgbClr val="C00000"/>
              </a:solidFill>
            </a:endParaRPr>
          </a:p>
        </p:txBody>
      </p:sp>
    </p:spTree>
    <p:extLst>
      <p:ext uri="{BB962C8B-B14F-4D97-AF65-F5344CB8AC3E}">
        <p14:creationId xmlns:p14="http://schemas.microsoft.com/office/powerpoint/2010/main" val="2307956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3067050"/>
          </a:xfrm>
        </p:spPr>
        <p:txBody>
          <a:bodyPr>
            <a:normAutofit/>
          </a:bodyPr>
          <a:lstStyle/>
          <a:p>
            <a:r>
              <a:rPr lang="x-none" b="1" u="sng" smtClean="0">
                <a:solidFill>
                  <a:srgbClr val="C00000"/>
                </a:solidFill>
                <a:latin typeface="Times New Roman" panose="02020603050405020304" pitchFamily="18" charset="0"/>
                <a:cs typeface="Times New Roman" panose="02020603050405020304" pitchFamily="18" charset="0"/>
              </a:rPr>
              <a:t>I. Đặt vấn đề</a:t>
            </a:r>
            <a:r>
              <a:rPr lang="en-US" b="1" u="sng" smtClean="0">
                <a:solidFill>
                  <a:srgbClr val="C00000"/>
                </a:solidFill>
                <a:latin typeface="Times New Roman" panose="02020603050405020304" pitchFamily="18" charset="0"/>
                <a:cs typeface="Times New Roman" panose="02020603050405020304" pitchFamily="18" charset="0"/>
              </a:rPr>
              <a:t> </a:t>
            </a:r>
            <a:r>
              <a:rPr lang="en-US" b="1" smtClean="0">
                <a:solidFill>
                  <a:srgbClr val="C00000"/>
                </a:solidFill>
                <a:latin typeface="Times New Roman" panose="02020603050405020304" pitchFamily="18" charset="0"/>
                <a:cs typeface="Times New Roman" panose="02020603050405020304" pitchFamily="18" charset="0"/>
              </a:rPr>
              <a:t>(Học sinh tự tìm hiểu)</a:t>
            </a:r>
            <a:r>
              <a:rPr lang="x-none" b="1" smtClean="0">
                <a:solidFill>
                  <a:srgbClr val="C00000"/>
                </a:solidFill>
                <a:latin typeface="Times New Roman" panose="02020603050405020304" pitchFamily="18" charset="0"/>
                <a:cs typeface="Times New Roman" panose="02020603050405020304" pitchFamily="18" charset="0"/>
              </a:rPr>
              <a:t/>
            </a:r>
            <a:br>
              <a:rPr lang="x-none" b="1" smtClean="0">
                <a:solidFill>
                  <a:srgbClr val="C00000"/>
                </a:solidFill>
                <a:latin typeface="Times New Roman" panose="02020603050405020304" pitchFamily="18" charset="0"/>
                <a:cs typeface="Times New Roman" panose="02020603050405020304" pitchFamily="18" charset="0"/>
              </a:rPr>
            </a:br>
            <a:endParaRPr lang="en-US"/>
          </a:p>
        </p:txBody>
      </p:sp>
      <p:sp>
        <p:nvSpPr>
          <p:cNvPr id="3" name="Subtitle 2"/>
          <p:cNvSpPr>
            <a:spLocks noGrp="1"/>
          </p:cNvSpPr>
          <p:nvPr>
            <p:ph type="subTitle" idx="1"/>
          </p:nvPr>
        </p:nvSpPr>
        <p:spPr>
          <a:xfrm>
            <a:off x="609600" y="4114800"/>
            <a:ext cx="8077200" cy="1752600"/>
          </a:xfrm>
        </p:spPr>
        <p:txBody>
          <a:bodyPr>
            <a:normAutofit/>
          </a:bodyPr>
          <a:lstStyle/>
          <a:p>
            <a:r>
              <a:rPr lang="en-US" sz="4400" b="1" u="sng" smtClean="0">
                <a:solidFill>
                  <a:srgbClr val="FF0000"/>
                </a:solidFill>
                <a:latin typeface="Times New Roman" pitchFamily="18" charset="0"/>
                <a:cs typeface="Times New Roman" pitchFamily="18" charset="0"/>
              </a:rPr>
              <a:t>II.Nội dung bài học.</a:t>
            </a:r>
            <a:endParaRPr lang="en-US" sz="4400" b="1" u="sng">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31150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r>
              <a:rPr lang="en-US" b="1" u="sng">
                <a:solidFill>
                  <a:srgbClr val="FF0000"/>
                </a:solidFill>
                <a:latin typeface="Times New Roman" pitchFamily="18" charset="0"/>
                <a:cs typeface="Times New Roman" pitchFamily="18" charset="0"/>
              </a:rPr>
              <a:t>1.Liêm khiết là gì?</a:t>
            </a:r>
            <a:br>
              <a:rPr lang="en-US" b="1" u="sng">
                <a:solidFill>
                  <a:srgbClr val="FF0000"/>
                </a:solidFill>
                <a:latin typeface="Times New Roman" pitchFamily="18" charset="0"/>
                <a:cs typeface="Times New Roman" pitchFamily="18" charset="0"/>
              </a:rPr>
            </a:br>
            <a:endParaRPr lang="en-US" u="sng"/>
          </a:p>
        </p:txBody>
      </p:sp>
    </p:spTree>
    <p:extLst>
      <p:ext uri="{BB962C8B-B14F-4D97-AF65-F5344CB8AC3E}">
        <p14:creationId xmlns:p14="http://schemas.microsoft.com/office/powerpoint/2010/main" val="2225762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0"/>
            <a:ext cx="8534400" cy="5029200"/>
          </a:xfrm>
        </p:spPr>
        <p:txBody>
          <a:bodyPr/>
          <a:lstStyle/>
          <a:p>
            <a:endParaRPr lang="en-US"/>
          </a:p>
        </p:txBody>
      </p:sp>
      <p:sp>
        <p:nvSpPr>
          <p:cNvPr id="3" name="Subtitle 2"/>
          <p:cNvSpPr>
            <a:spLocks noGrp="1"/>
          </p:cNvSpPr>
          <p:nvPr>
            <p:ph type="subTitle" idx="1"/>
          </p:nvPr>
        </p:nvSpPr>
        <p:spPr>
          <a:xfrm>
            <a:off x="457200" y="5486400"/>
            <a:ext cx="8382000" cy="1143000"/>
          </a:xfrm>
        </p:spPr>
        <p:txBody>
          <a:bodyPr>
            <a:noAutofit/>
          </a:bodyPr>
          <a:lstStyle/>
          <a:p>
            <a:r>
              <a:rPr lang="en-US" sz="4000">
                <a:solidFill>
                  <a:srgbClr val="002060"/>
                </a:solidFill>
                <a:latin typeface="Times New Roman" pitchFamily="18" charset="0"/>
                <a:cs typeface="Times New Roman" pitchFamily="18" charset="0"/>
              </a:rPr>
              <a:t>H</a:t>
            </a:r>
            <a:r>
              <a:rPr lang="en-US" sz="4000" smtClean="0">
                <a:solidFill>
                  <a:srgbClr val="002060"/>
                </a:solidFill>
                <a:latin typeface="Times New Roman" pitchFamily="18" charset="0"/>
                <a:cs typeface="Times New Roman" pitchFamily="18" charset="0"/>
              </a:rPr>
              <a:t>ãy nêu những suy nghĩ của bạn </a:t>
            </a:r>
          </a:p>
          <a:p>
            <a:r>
              <a:rPr lang="en-US" sz="4000" smtClean="0">
                <a:solidFill>
                  <a:srgbClr val="002060"/>
                </a:solidFill>
                <a:latin typeface="Times New Roman" pitchFamily="18" charset="0"/>
                <a:cs typeface="Times New Roman" pitchFamily="18" charset="0"/>
              </a:rPr>
              <a:t>khi nhìn hình trên</a:t>
            </a:r>
            <a:endParaRPr lang="en-US" sz="4000">
              <a:solidFill>
                <a:srgbClr val="002060"/>
              </a:solidFill>
              <a:latin typeface="Times New Roman" pitchFamily="18" charset="0"/>
              <a:cs typeface="Times New Roman" pitchFamily="18" charset="0"/>
            </a:endParaRPr>
          </a:p>
        </p:txBody>
      </p:sp>
      <p:pic>
        <p:nvPicPr>
          <p:cNvPr id="4" name="Picture 3" descr="Táº¡p chÃ­ XÃ¢y Dá»±ng Äáº£ng - TÃ´n vinh cÃ¡n bá» thanh liÃªm"/>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5029200"/>
          </a:xfrm>
          <a:prstGeom prst="rect">
            <a:avLst/>
          </a:prstGeom>
          <a:noFill/>
          <a:ln>
            <a:noFill/>
          </a:ln>
        </p:spPr>
      </p:pic>
    </p:spTree>
    <p:extLst>
      <p:ext uri="{BB962C8B-B14F-4D97-AF65-F5344CB8AC3E}">
        <p14:creationId xmlns:p14="http://schemas.microsoft.com/office/powerpoint/2010/main" val="1001082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pPr algn="l"/>
            <a:r>
              <a:rPr lang="en-US" u="sng" smtClean="0">
                <a:solidFill>
                  <a:srgbClr val="FF0000"/>
                </a:solidFill>
                <a:latin typeface="American Typewriter" panose="02090604020004020304" pitchFamily="18" charset="77"/>
              </a:rPr>
              <a:t>Nội </a:t>
            </a:r>
            <a:r>
              <a:rPr lang="en-US" u="sng">
                <a:solidFill>
                  <a:srgbClr val="FF0000"/>
                </a:solidFill>
                <a:latin typeface="American Typewriter" panose="02090604020004020304" pitchFamily="18" charset="77"/>
              </a:rPr>
              <a:t>dung bài.</a:t>
            </a:r>
            <a:br>
              <a:rPr lang="en-US" u="sng">
                <a:solidFill>
                  <a:srgbClr val="FF0000"/>
                </a:solidFill>
                <a:latin typeface="American Typewriter" panose="02090604020004020304" pitchFamily="18" charset="77"/>
              </a:rPr>
            </a:br>
            <a:r>
              <a:rPr lang="en-US" smtClean="0">
                <a:solidFill>
                  <a:srgbClr val="FF0000"/>
                </a:solidFill>
                <a:latin typeface="American Typewriter" panose="02090604020004020304" pitchFamily="18" charset="77"/>
              </a:rPr>
              <a:t>     </a:t>
            </a:r>
            <a:r>
              <a:rPr lang="en-US" smtClean="0">
                <a:solidFill>
                  <a:srgbClr val="002060"/>
                </a:solidFill>
                <a:latin typeface="American Typewriter" panose="02090604020004020304" pitchFamily="18" charset="77"/>
              </a:rPr>
              <a:t>Liêm </a:t>
            </a:r>
            <a:r>
              <a:rPr lang="en-US">
                <a:solidFill>
                  <a:srgbClr val="002060"/>
                </a:solidFill>
                <a:latin typeface="American Typewriter" panose="02090604020004020304" pitchFamily="18" charset="77"/>
              </a:rPr>
              <a:t>khiết là một phẩm chất đạo đức của con người </a:t>
            </a:r>
            <a:r>
              <a:rPr lang="x-none">
                <a:solidFill>
                  <a:srgbClr val="002060"/>
                </a:solidFill>
                <a:latin typeface="American Typewriter" panose="02090604020004020304" pitchFamily="18" charset="77"/>
              </a:rPr>
              <a:t>thể hiện lối sống trong sạch </a:t>
            </a:r>
            <a:r>
              <a:rPr lang="x-none" smtClean="0">
                <a:solidFill>
                  <a:srgbClr val="002060"/>
                </a:solidFill>
                <a:latin typeface="American Typewriter" panose="02090604020004020304" pitchFamily="18" charset="77"/>
              </a:rPr>
              <a:t>không </a:t>
            </a:r>
            <a:r>
              <a:rPr lang="x-none">
                <a:solidFill>
                  <a:srgbClr val="002060"/>
                </a:solidFill>
                <a:latin typeface="American Typewriter" panose="02090604020004020304" pitchFamily="18" charset="77"/>
              </a:rPr>
              <a:t>hám danh</a:t>
            </a:r>
            <a:r>
              <a:rPr lang="en-US">
                <a:solidFill>
                  <a:srgbClr val="002060"/>
                </a:solidFill>
                <a:latin typeface="American Typewriter" panose="02090604020004020304" pitchFamily="18" charset="77"/>
              </a:rPr>
              <a:t>, hám</a:t>
            </a:r>
            <a:r>
              <a:rPr lang="x-none">
                <a:solidFill>
                  <a:srgbClr val="002060"/>
                </a:solidFill>
                <a:latin typeface="American Typewriter" panose="02090604020004020304" pitchFamily="18" charset="77"/>
              </a:rPr>
              <a:t> lợi, không bận tâm về những tính toán nhỏ nhen, ích kỉ.</a:t>
            </a:r>
            <a:br>
              <a:rPr lang="x-none">
                <a:solidFill>
                  <a:srgbClr val="002060"/>
                </a:solidFill>
                <a:latin typeface="American Typewriter" panose="02090604020004020304" pitchFamily="18" charset="77"/>
              </a:rPr>
            </a:br>
            <a:endParaRPr lang="en-US">
              <a:solidFill>
                <a:srgbClr val="002060"/>
              </a:solidFill>
            </a:endParaRPr>
          </a:p>
        </p:txBody>
      </p:sp>
    </p:spTree>
    <p:extLst>
      <p:ext uri="{BB962C8B-B14F-4D97-AF65-F5344CB8AC3E}">
        <p14:creationId xmlns:p14="http://schemas.microsoft.com/office/powerpoint/2010/main" val="219270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r>
              <a:rPr lang="en-US">
                <a:solidFill>
                  <a:srgbClr val="FF0000"/>
                </a:solidFill>
                <a:latin typeface="Times New Roman" pitchFamily="18" charset="0"/>
                <a:cs typeface="Times New Roman" pitchFamily="18" charset="0"/>
              </a:rPr>
              <a:t>H</a:t>
            </a:r>
            <a:r>
              <a:rPr lang="en-US" smtClean="0">
                <a:solidFill>
                  <a:srgbClr val="FF0000"/>
                </a:solidFill>
                <a:latin typeface="Times New Roman" pitchFamily="18" charset="0"/>
                <a:cs typeface="Times New Roman" pitchFamily="18" charset="0"/>
              </a:rPr>
              <a:t>ãy cho ví dụ về một việc làm của bản thân thể hiện tính liêm khiết.</a:t>
            </a:r>
            <a:endParaRPr lang="en-US">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280376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447799"/>
          </a:xfrm>
        </p:spPr>
        <p:txBody>
          <a:bodyPr/>
          <a:lstStyle/>
          <a:p>
            <a:r>
              <a:rPr lang="en-US">
                <a:solidFill>
                  <a:srgbClr val="FF0000"/>
                </a:solidFill>
                <a:latin typeface="Times New Roman" pitchFamily="18" charset="0"/>
                <a:cs typeface="Times New Roman" pitchFamily="18" charset="0"/>
              </a:rPr>
              <a:t>Theo em trái với liêm khiết là gì?</a:t>
            </a:r>
          </a:p>
        </p:txBody>
      </p:sp>
      <p:sp>
        <p:nvSpPr>
          <p:cNvPr id="3" name="Subtitle 2"/>
          <p:cNvSpPr>
            <a:spLocks noGrp="1"/>
          </p:cNvSpPr>
          <p:nvPr>
            <p:ph type="subTitle" idx="1"/>
          </p:nvPr>
        </p:nvSpPr>
        <p:spPr>
          <a:xfrm>
            <a:off x="533400" y="1981200"/>
            <a:ext cx="8382000" cy="3657600"/>
          </a:xfrm>
        </p:spPr>
        <p:txBody>
          <a:bodyPr>
            <a:normAutofit fontScale="92500"/>
          </a:bodyPr>
          <a:lstStyle/>
          <a:p>
            <a:pPr algn="l"/>
            <a:r>
              <a:rPr lang="en-US" sz="3600" smtClean="0">
                <a:solidFill>
                  <a:srgbClr val="7030A0"/>
                </a:solidFill>
                <a:latin typeface="Times New Roman" pitchFamily="18" charset="0"/>
                <a:cs typeface="Times New Roman" pitchFamily="18" charset="0"/>
              </a:rPr>
              <a:t>-</a:t>
            </a:r>
            <a:r>
              <a:rPr lang="vi-VN" sz="3600" smtClean="0">
                <a:solidFill>
                  <a:srgbClr val="7030A0"/>
                </a:solidFill>
                <a:latin typeface="Times New Roman" pitchFamily="18" charset="0"/>
                <a:cs typeface="Times New Roman" pitchFamily="18" charset="0"/>
              </a:rPr>
              <a:t>Lợi </a:t>
            </a:r>
            <a:r>
              <a:rPr lang="vi-VN" sz="3600">
                <a:solidFill>
                  <a:srgbClr val="7030A0"/>
                </a:solidFill>
                <a:latin typeface="Times New Roman" pitchFamily="18" charset="0"/>
                <a:cs typeface="Times New Roman" pitchFamily="18" charset="0"/>
              </a:rPr>
              <a:t>dụng chức vụ, quyền hạn của bản thân để kiếm lợi riêng cho mình;</a:t>
            </a:r>
          </a:p>
          <a:p>
            <a:pPr algn="l"/>
            <a:r>
              <a:rPr lang="vi-VN" sz="3600" smtClean="0">
                <a:solidFill>
                  <a:srgbClr val="7030A0"/>
                </a:solidFill>
                <a:latin typeface="Times New Roman" pitchFamily="18" charset="0"/>
                <a:cs typeface="Times New Roman" pitchFamily="18" charset="0"/>
              </a:rPr>
              <a:t>- </a:t>
            </a:r>
            <a:r>
              <a:rPr lang="vi-VN" sz="3600">
                <a:solidFill>
                  <a:srgbClr val="7030A0"/>
                </a:solidFill>
                <a:latin typeface="Times New Roman" pitchFamily="18" charset="0"/>
                <a:cs typeface="Times New Roman" pitchFamily="18" charset="0"/>
              </a:rPr>
              <a:t>Làm bất cứ việc gì để đạt được mục đích;</a:t>
            </a:r>
          </a:p>
          <a:p>
            <a:pPr algn="l"/>
            <a:r>
              <a:rPr lang="vi-VN" sz="3600" smtClean="0">
                <a:solidFill>
                  <a:srgbClr val="7030A0"/>
                </a:solidFill>
                <a:latin typeface="Times New Roman" pitchFamily="18" charset="0"/>
                <a:cs typeface="Times New Roman" pitchFamily="18" charset="0"/>
              </a:rPr>
              <a:t>- </a:t>
            </a:r>
            <a:r>
              <a:rPr lang="vi-VN" sz="3600">
                <a:solidFill>
                  <a:srgbClr val="7030A0"/>
                </a:solidFill>
                <a:latin typeface="Times New Roman" pitchFamily="18" charset="0"/>
                <a:cs typeface="Times New Roman" pitchFamily="18" charset="0"/>
              </a:rPr>
              <a:t>Chỉ làm việc gì khi thấy có lợi cho bản thân;</a:t>
            </a:r>
          </a:p>
          <a:p>
            <a:pPr algn="l"/>
            <a:r>
              <a:rPr lang="vi-VN" sz="3600">
                <a:solidFill>
                  <a:srgbClr val="7030A0"/>
                </a:solidFill>
                <a:latin typeface="Times New Roman" pitchFamily="18" charset="0"/>
                <a:cs typeface="Times New Roman" pitchFamily="18" charset="0"/>
              </a:rPr>
              <a:t>- Dùng tiền học, quà cáp biếu xén nhằm đạt được mục đích của mình.</a:t>
            </a:r>
          </a:p>
          <a:p>
            <a:endParaRPr lang="en-US" sz="3600">
              <a:solidFill>
                <a:srgbClr val="7030A0"/>
              </a:solidFill>
              <a:latin typeface="Times New Roman" pitchFamily="18" charset="0"/>
              <a:cs typeface="Times New Roman" pitchFamily="18" charset="0"/>
            </a:endParaRPr>
          </a:p>
          <a:p>
            <a:endParaRPr lang="en-US" sz="3600">
              <a:solidFill>
                <a:srgbClr val="7030A0"/>
              </a:solidFill>
              <a:latin typeface="Times New Roman" pitchFamily="18" charset="0"/>
              <a:cs typeface="Times New Roman" pitchFamily="18" charset="0"/>
            </a:endParaRPr>
          </a:p>
          <a:p>
            <a:endParaRPr lang="en-US"/>
          </a:p>
        </p:txBody>
      </p:sp>
    </p:spTree>
    <p:extLst>
      <p:ext uri="{BB962C8B-B14F-4D97-AF65-F5344CB8AC3E}">
        <p14:creationId xmlns:p14="http://schemas.microsoft.com/office/powerpoint/2010/main" val="392586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116</TotalTime>
  <Words>188</Words>
  <Application>Microsoft Office PowerPoint</Application>
  <PresentationFormat>On-screen Show (4:3)</PresentationFormat>
  <Paragraphs>25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Waveform</vt:lpstr>
      <vt:lpstr>PowerPoint Presentation</vt:lpstr>
      <vt:lpstr>GIÁO VIÊN :TRẦN TÚY THUẬN </vt:lpstr>
      <vt:lpstr>BÀI 2 LIÊM KHIẾT </vt:lpstr>
      <vt:lpstr>I. Đặt vấn đề (Học sinh tự tìm hiểu) </vt:lpstr>
      <vt:lpstr>1.Liêm khiết là gì? </vt:lpstr>
      <vt:lpstr>PowerPoint Presentation</vt:lpstr>
      <vt:lpstr>Nội dung bài.      Liêm khiết là một phẩm chất đạo đức của con người thể hiện lối sống trong sạch không hám danh, hám lợi, không bận tâm về những tính toán nhỏ nhen, ích kỉ. </vt:lpstr>
      <vt:lpstr>Hãy cho ví dụ về một việc làm của bản thân thể hiện tính liêm khiết.</vt:lpstr>
      <vt:lpstr>Theo em trái với liêm khiết là gì?</vt:lpstr>
      <vt:lpstr>2. Biểu hiện </vt:lpstr>
      <vt:lpstr>PowerPoint Presentation</vt:lpstr>
      <vt:lpstr>PowerPoint Presentation</vt:lpstr>
      <vt:lpstr>  Nội dung bài. -Biết quan tâm giúp đỡ người khác. -Không tham lam tiền bạc, tài sản chung; -Không lợi dụng chức, quyền để mưu lợi cho bản thân.  </vt:lpstr>
      <vt:lpstr>3. Ý nghĩa </vt:lpstr>
      <vt:lpstr>III.Bài tập.</vt:lpstr>
      <vt:lpstr>Bài tập 1. Theo em những hành vi nào thể hiện tính không liêm khiết?  </vt:lpstr>
      <vt:lpstr>Dặn dò: Học bài, chuẩn bị bài 3.Tôn trọng người khác.</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CHÀO CÁC EM HỌC SINH ĐẾN VỚI BÀI HỌC  GDCD LỚP 8</dc:title>
  <dc:creator>Admin</dc:creator>
  <cp:lastModifiedBy>Admin</cp:lastModifiedBy>
  <cp:revision>16</cp:revision>
  <dcterms:created xsi:type="dcterms:W3CDTF">2021-09-11T03:52:28Z</dcterms:created>
  <dcterms:modified xsi:type="dcterms:W3CDTF">2022-07-25T03:09:13Z</dcterms:modified>
</cp:coreProperties>
</file>