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313" r:id="rId3"/>
    <p:sldId id="291" r:id="rId4"/>
    <p:sldId id="307" r:id="rId5"/>
    <p:sldId id="292" r:id="rId6"/>
    <p:sldId id="308" r:id="rId7"/>
    <p:sldId id="309" r:id="rId8"/>
    <p:sldId id="310" r:id="rId9"/>
    <p:sldId id="311" r:id="rId10"/>
    <p:sldId id="30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37"/>
    <a:srgbClr val="0093DB"/>
    <a:srgbClr val="2828F3"/>
    <a:srgbClr val="FFC011"/>
    <a:srgbClr val="FDC405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1728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6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03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09" indent="0">
              <a:buNone/>
              <a:defRPr sz="1600" b="1"/>
            </a:lvl6pPr>
            <a:lvl7pPr marL="2743212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7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09" indent="0">
              <a:buNone/>
              <a:defRPr sz="1600" b="1"/>
            </a:lvl6pPr>
            <a:lvl7pPr marL="2743212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8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9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578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8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1" indent="0">
              <a:buNone/>
              <a:defRPr sz="1000"/>
            </a:lvl3pPr>
            <a:lvl4pPr marL="1371605" indent="0">
              <a:buNone/>
              <a:defRPr sz="900"/>
            </a:lvl4pPr>
            <a:lvl5pPr marL="1828807" indent="0">
              <a:buNone/>
              <a:defRPr sz="900"/>
            </a:lvl5pPr>
            <a:lvl6pPr marL="2286009" indent="0">
              <a:buNone/>
              <a:defRPr sz="900"/>
            </a:lvl6pPr>
            <a:lvl7pPr marL="2743212" indent="0">
              <a:buNone/>
              <a:defRPr sz="900"/>
            </a:lvl7pPr>
            <a:lvl8pPr marL="3200413" indent="0">
              <a:buNone/>
              <a:defRPr sz="900"/>
            </a:lvl8pPr>
            <a:lvl9pPr marL="36576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58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4" indent="0">
              <a:buNone/>
              <a:defRPr sz="2800"/>
            </a:lvl2pPr>
            <a:lvl3pPr marL="914401" indent="0">
              <a:buNone/>
              <a:defRPr sz="2400"/>
            </a:lvl3pPr>
            <a:lvl4pPr marL="1371605" indent="0">
              <a:buNone/>
              <a:defRPr sz="2000"/>
            </a:lvl4pPr>
            <a:lvl5pPr marL="1828807" indent="0">
              <a:buNone/>
              <a:defRPr sz="2000"/>
            </a:lvl5pPr>
            <a:lvl6pPr marL="2286009" indent="0">
              <a:buNone/>
              <a:defRPr sz="2000"/>
            </a:lvl6pPr>
            <a:lvl7pPr marL="2743212" indent="0">
              <a:buNone/>
              <a:defRPr sz="2000"/>
            </a:lvl7pPr>
            <a:lvl8pPr marL="3200413" indent="0">
              <a:buNone/>
              <a:defRPr sz="2000"/>
            </a:lvl8pPr>
            <a:lvl9pPr marL="365761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1" indent="0">
              <a:buNone/>
              <a:defRPr sz="1000"/>
            </a:lvl3pPr>
            <a:lvl4pPr marL="1371605" indent="0">
              <a:buNone/>
              <a:defRPr sz="900"/>
            </a:lvl4pPr>
            <a:lvl5pPr marL="1828807" indent="0">
              <a:buNone/>
              <a:defRPr sz="900"/>
            </a:lvl5pPr>
            <a:lvl6pPr marL="2286009" indent="0">
              <a:buNone/>
              <a:defRPr sz="900"/>
            </a:lvl6pPr>
            <a:lvl7pPr marL="2743212" indent="0">
              <a:buNone/>
              <a:defRPr sz="900"/>
            </a:lvl7pPr>
            <a:lvl8pPr marL="3200413" indent="0">
              <a:buNone/>
              <a:defRPr sz="900"/>
            </a:lvl8pPr>
            <a:lvl9pPr marL="36576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3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1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3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7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1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2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4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8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7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9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3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4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06425"/>
            <a:ext cx="91440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/>
        </p:nvSpPr>
        <p:spPr bwMode="auto">
          <a:xfrm>
            <a:off x="1371600" y="5505450"/>
            <a:ext cx="6400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1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9" indent="0" algn="ctr" defTabSz="914401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12" indent="0" algn="ctr" defTabSz="914401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13" indent="0" algn="ctr" defTabSz="914401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14" indent="0" algn="ctr" defTabSz="914401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CÔNG NGHỆ 6</a:t>
            </a:r>
          </a:p>
        </p:txBody>
      </p:sp>
    </p:spTree>
    <p:extLst>
      <p:ext uri="{BB962C8B-B14F-4D97-AF65-F5344CB8AC3E}">
        <p14:creationId xmlns:p14="http://schemas.microsoft.com/office/powerpoint/2010/main" val="130053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1401" y="13855"/>
            <a:ext cx="9144000" cy="71628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2192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119" y="1066800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1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0641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1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49" y="4389041"/>
            <a:ext cx="24669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1456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9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1: NGÔI NHÀ </a:t>
            </a:r>
            <a:r>
              <a:rPr lang="vi-VN" sz="4000" dirty="0" smtClean="0">
                <a:solidFill>
                  <a:srgbClr val="009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EM</a:t>
            </a:r>
            <a:endParaRPr lang="en-US" sz="4000" dirty="0" smtClean="0">
              <a:solidFill>
                <a:srgbClr val="0093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544" y="1145831"/>
            <a:ext cx="8381146" cy="49228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08515" y="1471642"/>
            <a:ext cx="813117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sư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sư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thẩm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Em cùng nhóm bạn hãy đóng vai kiến trúc sư và kĩ sư xây dựng để thiết kế, lắp ráp mô hình một ngôi nhà theo ý thích của </a:t>
            </a:r>
            <a:r>
              <a:rPr lang="vi-VN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mình</a:t>
            </a:r>
            <a:endParaRPr lang="en-US" sz="32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867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15900"/>
            <a:ext cx="8382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5151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2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17463"/>
            <a:ext cx="4572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304800" y="420468"/>
            <a:ext cx="632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 </a:t>
            </a:r>
            <a:r>
              <a:rPr lang="en-US" altLang="vi-VN" sz="3600" dirty="0" smtClean="0">
                <a:solidFill>
                  <a:srgbClr val="FF9737"/>
                </a:solidFill>
              </a:rPr>
              <a:t>1</a:t>
            </a:r>
            <a:r>
              <a:rPr lang="en-US" altLang="vi-VN" dirty="0" smtClean="0">
                <a:solidFill>
                  <a:schemeClr val="accent2"/>
                </a:solidFill>
              </a:rPr>
              <a:t>.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2000" y="128817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Xây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dựng ý tưởng thiết kế và lắp ráp được một mô hình nhà ở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ừ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các vật liệu có sẵn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381" y="3417757"/>
            <a:ext cx="8123237" cy="27928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4614862" cy="35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75" y="1101862"/>
            <a:ext cx="8883650" cy="5106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990600" y="358913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3200" b="1" dirty="0">
                <a:solidFill>
                  <a:srgbClr val="BFB302"/>
                </a:solidFill>
                <a:latin typeface="#9Slide05 Garris" pitchFamily="2" charset="0"/>
                <a:ea typeface="+mj-ea"/>
                <a:cs typeface="+mj-cs"/>
              </a:rPr>
              <a:t>           2. </a:t>
            </a:r>
            <a:r>
              <a:rPr lang="en-US" sz="3200" b="1" dirty="0">
                <a:solidFill>
                  <a:srgbClr val="BFB302"/>
                </a:solidFill>
                <a:latin typeface="#9Slide05 Garris" pitchFamily="2" charset="0"/>
                <a:ea typeface="+mj-ea"/>
                <a:cs typeface="+mj-cs"/>
              </a:rPr>
              <a:t>NHIỆM VỤ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2325" y="1385914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Lắp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ráp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endParaRPr lang="en-US" sz="28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3042873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-174416" y="1700893"/>
            <a:ext cx="345638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rgbClr val="BFB302"/>
              </a:solidFill>
              <a:latin typeface="#9Slide05 Garris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24" y="3042873"/>
            <a:ext cx="6683375" cy="42718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1066800" y="482024"/>
            <a:ext cx="7812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4BBEB5"/>
                </a:solidFill>
                <a:latin typeface="#9Slide04 AdrianeSwash" panose="02000504060000090004" pitchFamily="2" charset="0"/>
                <a:ea typeface="+mj-ea"/>
                <a:cs typeface="+mj-cs"/>
              </a:rPr>
              <a:t>3</a:t>
            </a:r>
            <a:r>
              <a:rPr lang="en-US" sz="3200" b="1" dirty="0">
                <a:solidFill>
                  <a:srgbClr val="4BBEB5"/>
                </a:solidFill>
                <a:latin typeface="#9Slide04 AdrianeSwash" panose="02000504060000090004" pitchFamily="2" charset="0"/>
                <a:ea typeface="+mj-ea"/>
                <a:cs typeface="+mj-cs"/>
              </a:rPr>
              <a:t>. VẬT LIỆU, DỤNG </a:t>
            </a:r>
            <a:r>
              <a:rPr lang="en-US" sz="3200" b="1" dirty="0" smtClean="0">
                <a:solidFill>
                  <a:srgbClr val="4BBEB5"/>
                </a:solidFill>
                <a:latin typeface="#9Slide04 AdrianeSwash" panose="02000504060000090004" pitchFamily="2" charset="0"/>
                <a:ea typeface="+mj-ea"/>
                <a:cs typeface="+mj-cs"/>
              </a:rPr>
              <a:t>CỤ</a:t>
            </a:r>
            <a:endParaRPr lang="en-US" sz="3200" b="1" dirty="0">
              <a:solidFill>
                <a:srgbClr val="4BBEB5"/>
              </a:solidFill>
              <a:latin typeface="#9Slide04 AdrianeSwash" panose="02000504060000090004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1671" y="152400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Vật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liệu để làm mô hình: giấy bìa cứng, giấy thủ công, que tre, que kem, hộp nhựa, đất nặn, keo dán,...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048000"/>
            <a:ext cx="6858000" cy="345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84150" y="362986"/>
            <a:ext cx="720725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    </a:t>
            </a:r>
            <a:r>
              <a:rPr lang="vi-VN" altLang="vi-VN" sz="4000" b="1" dirty="0" smtClean="0">
                <a:solidFill>
                  <a:srgbClr val="3DB043"/>
                </a:solidFill>
                <a:latin typeface="#9Slide04 HLT Aquus" panose="00000500000000000000" pitchFamily="2" charset="0"/>
              </a:rPr>
              <a:t>4.</a:t>
            </a:r>
            <a:r>
              <a:rPr lang="en-US" sz="4000" b="1" dirty="0" smtClean="0">
                <a:solidFill>
                  <a:srgbClr val="3DB043"/>
                </a:solidFill>
                <a:latin typeface="#9Slide04 HLT Aquus" panose="00000500000000000000" pitchFamily="2" charset="0"/>
              </a:rPr>
              <a:t>CÂU </a:t>
            </a:r>
            <a:r>
              <a:rPr lang="en-US" sz="40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HỎI GỢI Ý</a:t>
            </a:r>
          </a:p>
          <a:p>
            <a:pPr>
              <a:defRPr/>
            </a:pPr>
            <a:endParaRPr lang="en-US" altLang="vi-VN" sz="2800" b="1" dirty="0">
              <a:solidFill>
                <a:srgbClr val="3DB043"/>
              </a:solidFill>
              <a:latin typeface="#9Slide04 HLT Aquus" panose="00000500000000000000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4150" y="1549208"/>
            <a:ext cx="8153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2840586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82052" y="4386521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dirty="0" smtClean="0"/>
              <a:t>-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Ngôi nhà của em có thể hiện đặc điểm của ngôi nhà thông minh không?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51382" y="2192559"/>
            <a:ext cx="7340184" cy="89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nhiều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304800" y="528190"/>
            <a:ext cx="6324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5</a:t>
            </a:r>
            <a:r>
              <a:rPr lang="en-US" sz="3200" b="1" dirty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. SẢN PHẨM</a:t>
            </a:r>
          </a:p>
          <a:p>
            <a:pPr eaLnBrk="1" hangingPunct="1">
              <a:defRPr/>
            </a:pP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1605408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Mô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hình ngôi nhà với các đồ dùng, thiết bị chủ yếu ở mỗi khu vực.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381" y="3429000"/>
            <a:ext cx="8123237" cy="278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-4414837"/>
            <a:ext cx="18288000" cy="114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239000" cy="1752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Bài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học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kết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thúc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2192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12192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1185862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0587" y="2828925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416718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45720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788" y="484346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2" y="45720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588" y="379571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6060281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53340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2219325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787" y="261938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261938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57163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0187" y="26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515</TotalTime>
  <Words>283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#9Slide04 AdrianeSwash</vt:lpstr>
      <vt:lpstr>#9Slide04 HLT Aquus</vt:lpstr>
      <vt:lpstr>#9Slide05 Garris</vt:lpstr>
      <vt:lpstr>.VnAristote</vt:lpstr>
      <vt:lpstr>Arial</vt:lpstr>
      <vt:lpstr>Calibri</vt:lpstr>
      <vt:lpstr>Lato Light</vt:lpstr>
      <vt:lpstr>Times New Roman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Admin</cp:lastModifiedBy>
  <cp:revision>67</cp:revision>
  <dcterms:created xsi:type="dcterms:W3CDTF">2013-08-28T08:21:51Z</dcterms:created>
  <dcterms:modified xsi:type="dcterms:W3CDTF">2022-07-27T12:56:44Z</dcterms:modified>
</cp:coreProperties>
</file>