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26" r:id="rId2"/>
    <p:sldId id="324" r:id="rId3"/>
    <p:sldId id="293" r:id="rId4"/>
    <p:sldId id="306" r:id="rId5"/>
    <p:sldId id="257" r:id="rId6"/>
    <p:sldId id="260" r:id="rId7"/>
    <p:sldId id="322" r:id="rId8"/>
    <p:sldId id="308" r:id="rId9"/>
    <p:sldId id="314" r:id="rId10"/>
    <p:sldId id="318" r:id="rId11"/>
    <p:sldId id="321" r:id="rId12"/>
    <p:sldId id="262" r:id="rId13"/>
    <p:sldId id="309" r:id="rId14"/>
    <p:sldId id="299" r:id="rId15"/>
    <p:sldId id="323" r:id="rId16"/>
    <p:sldId id="310" r:id="rId17"/>
    <p:sldId id="301" r:id="rId18"/>
    <p:sldId id="311" r:id="rId19"/>
    <p:sldId id="302" r:id="rId20"/>
    <p:sldId id="312" r:id="rId21"/>
    <p:sldId id="300" r:id="rId22"/>
    <p:sldId id="313" r:id="rId23"/>
    <p:sldId id="320" r:id="rId24"/>
    <p:sldId id="305" r:id="rId25"/>
    <p:sldId id="297" r:id="rId26"/>
    <p:sldId id="287" r:id="rId27"/>
    <p:sldId id="303" r:id="rId28"/>
    <p:sldId id="30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D30DD"/>
    <a:srgbClr val="BCFC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80" autoAdjust="0"/>
  </p:normalViewPr>
  <p:slideViewPr>
    <p:cSldViewPr>
      <p:cViewPr varScale="1">
        <p:scale>
          <a:sx n="62" d="100"/>
          <a:sy n="62" d="100"/>
        </p:scale>
        <p:origin x="1320"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22/07/2022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22/07/2022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22/07/2022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22/07/2022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22/07/2022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14.jpeg"/><Relationship Id="rId9"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14.jpeg"/><Relationship Id="rId9"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14.jpeg"/><Relationship Id="rId9"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14.jpeg"/><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2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14.jpeg"/><Relationship Id="rId9"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18.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30.jpg"/><Relationship Id="rId5" Type="http://schemas.openxmlformats.org/officeDocument/2006/relationships/image" Target="../media/image15.gif"/><Relationship Id="rId10"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14.jpe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gif"/><Relationship Id="rId10" Type="http://schemas.microsoft.com/office/2007/relationships/hdphoto" Target="../media/hdphoto1.wdp"/><Relationship Id="rId4" Type="http://schemas.openxmlformats.org/officeDocument/2006/relationships/image" Target="../media/image14.jpe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14.jpeg"/><Relationship Id="rId9" Type="http://schemas.openxmlformats.org/officeDocument/2006/relationships/image" Target="../media/image32.jpeg"/></Relationships>
</file>

<file path=ppt/slides/_rels/slide2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14.jpe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gif"/><Relationship Id="rId4" Type="http://schemas.openxmlformats.org/officeDocument/2006/relationships/image" Target="../media/image14.jpeg"/><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28600"/>
            <a:ext cx="8229600" cy="6096000"/>
          </a:xfrm>
        </p:spPr>
      </p:pic>
    </p:spTree>
    <p:extLst>
      <p:ext uri="{BB962C8B-B14F-4D97-AF65-F5344CB8AC3E}">
        <p14:creationId xmlns:p14="http://schemas.microsoft.com/office/powerpoint/2010/main" val="225936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Sự</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lý</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thú</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việc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học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môn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Địa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lí</a:t>
            </a:r>
            <a:r>
              <a:rPr lang="en-US" sz="2400" b="1" dirty="0" smtClean="0">
                <a:solidFill>
                  <a:srgbClr val="0D30DD"/>
                </a:solidFill>
                <a:latin typeface="Cambria" pitchFamily="18" charset="0"/>
              </a:rPr>
              <a:t> </a:t>
            </a:r>
            <a:endParaRPr lang="en-US" sz="2400" b="1" dirty="0">
              <a:solidFill>
                <a:srgbClr val="0D30DD"/>
              </a:solidFill>
              <a:latin typeface="Cambria" pitchFamily="18" charset="0"/>
            </a:endParaRPr>
          </a:p>
        </p:txBody>
      </p:sp>
      <p:grpSp>
        <p:nvGrpSpPr>
          <p:cNvPr id="25" name="Group 2"/>
          <p:cNvGrpSpPr>
            <a:grpSpLocks noChangeAspect="1"/>
          </p:cNvGrpSpPr>
          <p:nvPr/>
        </p:nvGrpSpPr>
        <p:grpSpPr bwMode="auto">
          <a:xfrm>
            <a:off x="533400" y="1233215"/>
            <a:ext cx="8229600" cy="3491185"/>
            <a:chOff x="288" y="1180"/>
            <a:chExt cx="5184" cy="2509"/>
          </a:xfrm>
        </p:grpSpPr>
        <p:sp>
          <p:nvSpPr>
            <p:cNvPr id="26" name="AutoShape 3"/>
            <p:cNvSpPr>
              <a:spLocks noChangeAspect="1" noChangeArrowheads="1" noTextEdit="1"/>
            </p:cNvSpPr>
            <p:nvPr/>
          </p:nvSpPr>
          <p:spPr bwMode="auto">
            <a:xfrm>
              <a:off x="288" y="1180"/>
              <a:ext cx="5184" cy="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1180"/>
              <a:ext cx="5177" cy="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5"/>
            <p:cNvGrpSpPr>
              <a:grpSpLocks/>
            </p:cNvGrpSpPr>
            <p:nvPr/>
          </p:nvGrpSpPr>
          <p:grpSpPr bwMode="auto">
            <a:xfrm>
              <a:off x="1970" y="3423"/>
              <a:ext cx="690" cy="216"/>
              <a:chOff x="1970" y="3423"/>
              <a:chExt cx="690" cy="216"/>
            </a:xfrm>
          </p:grpSpPr>
          <p:sp>
            <p:nvSpPr>
              <p:cNvPr id="37" name="Rectangle 6"/>
              <p:cNvSpPr>
                <a:spLocks noChangeArrowheads="1"/>
              </p:cNvSpPr>
              <p:nvPr/>
            </p:nvSpPr>
            <p:spPr bwMode="auto">
              <a:xfrm>
                <a:off x="1970" y="3423"/>
                <a:ext cx="690" cy="2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defRPr>
                </a:lvl1pPr>
                <a:lvl2pPr marL="742950" indent="-285750">
                  <a:defRPr sz="2400" u="sng">
                    <a:solidFill>
                      <a:schemeClr val="tx1"/>
                    </a:solidFill>
                    <a:latin typeface="Times New Roman" panose="02020603050405020304" pitchFamily="18" charset="0"/>
                  </a:defRPr>
                </a:lvl2pPr>
                <a:lvl3pPr marL="1143000" indent="-228600">
                  <a:defRPr sz="2400" u="sng">
                    <a:solidFill>
                      <a:schemeClr val="tx1"/>
                    </a:solidFill>
                    <a:latin typeface="Times New Roman" panose="02020603050405020304" pitchFamily="18" charset="0"/>
                  </a:defRPr>
                </a:lvl3pPr>
                <a:lvl4pPr marL="1600200" indent="-228600">
                  <a:defRPr sz="2400" u="sng">
                    <a:solidFill>
                      <a:schemeClr val="tx1"/>
                    </a:solidFill>
                    <a:latin typeface="Times New Roman" panose="02020603050405020304" pitchFamily="18" charset="0"/>
                  </a:defRPr>
                </a:lvl4pPr>
                <a:lvl5pPr marL="2057400" indent="-228600">
                  <a:defRPr sz="24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defRPr>
                </a:lvl9pPr>
              </a:lstStyle>
              <a:p>
                <a:endParaRPr lang="en-US"/>
              </a:p>
            </p:txBody>
          </p:sp>
          <p:sp>
            <p:nvSpPr>
              <p:cNvPr id="38" name="Rectangle 7"/>
              <p:cNvSpPr>
                <a:spLocks noChangeArrowheads="1"/>
              </p:cNvSpPr>
              <p:nvPr/>
            </p:nvSpPr>
            <p:spPr bwMode="auto">
              <a:xfrm>
                <a:off x="1970" y="3423"/>
                <a:ext cx="690" cy="216"/>
              </a:xfrm>
              <a:prstGeom prst="rect">
                <a:avLst/>
              </a:prstGeom>
              <a:noFill/>
              <a:ln w="7938" cap="rnd">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u="sng">
                    <a:solidFill>
                      <a:schemeClr val="tx1"/>
                    </a:solidFill>
                    <a:latin typeface="Times New Roman" panose="02020603050405020304" pitchFamily="18" charset="0"/>
                  </a:defRPr>
                </a:lvl1pPr>
                <a:lvl2pPr marL="742950" indent="-285750">
                  <a:defRPr sz="2400" u="sng">
                    <a:solidFill>
                      <a:schemeClr val="tx1"/>
                    </a:solidFill>
                    <a:latin typeface="Times New Roman" panose="02020603050405020304" pitchFamily="18" charset="0"/>
                  </a:defRPr>
                </a:lvl2pPr>
                <a:lvl3pPr marL="1143000" indent="-228600">
                  <a:defRPr sz="2400" u="sng">
                    <a:solidFill>
                      <a:schemeClr val="tx1"/>
                    </a:solidFill>
                    <a:latin typeface="Times New Roman" panose="02020603050405020304" pitchFamily="18" charset="0"/>
                  </a:defRPr>
                </a:lvl3pPr>
                <a:lvl4pPr marL="1600200" indent="-228600">
                  <a:defRPr sz="2400" u="sng">
                    <a:solidFill>
                      <a:schemeClr val="tx1"/>
                    </a:solidFill>
                    <a:latin typeface="Times New Roman" panose="02020603050405020304" pitchFamily="18" charset="0"/>
                  </a:defRPr>
                </a:lvl4pPr>
                <a:lvl5pPr marL="2057400" indent="-228600">
                  <a:defRPr sz="24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defRPr>
                </a:lvl9pPr>
              </a:lstStyle>
              <a:p>
                <a:endParaRPr lang="en-US"/>
              </a:p>
            </p:txBody>
          </p:sp>
        </p:grpSp>
        <p:pic>
          <p:nvPicPr>
            <p:cNvPr id="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1180"/>
              <a:ext cx="5177" cy="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9"/>
            <p:cNvGrpSpPr>
              <a:grpSpLocks/>
            </p:cNvGrpSpPr>
            <p:nvPr/>
          </p:nvGrpSpPr>
          <p:grpSpPr bwMode="auto">
            <a:xfrm>
              <a:off x="1970" y="3423"/>
              <a:ext cx="690" cy="216"/>
              <a:chOff x="1970" y="3423"/>
              <a:chExt cx="690" cy="216"/>
            </a:xfrm>
          </p:grpSpPr>
          <p:sp>
            <p:nvSpPr>
              <p:cNvPr id="35" name="Rectangle 10"/>
              <p:cNvSpPr>
                <a:spLocks noChangeArrowheads="1"/>
              </p:cNvSpPr>
              <p:nvPr/>
            </p:nvSpPr>
            <p:spPr bwMode="auto">
              <a:xfrm>
                <a:off x="1970" y="3423"/>
                <a:ext cx="690" cy="2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New Roman" panose="02020603050405020304" pitchFamily="18" charset="0"/>
                  </a:defRPr>
                </a:lvl1pPr>
                <a:lvl2pPr marL="742950" indent="-285750">
                  <a:defRPr sz="2400" u="sng">
                    <a:solidFill>
                      <a:schemeClr val="tx1"/>
                    </a:solidFill>
                    <a:latin typeface="Times New Roman" panose="02020603050405020304" pitchFamily="18" charset="0"/>
                  </a:defRPr>
                </a:lvl2pPr>
                <a:lvl3pPr marL="1143000" indent="-228600">
                  <a:defRPr sz="2400" u="sng">
                    <a:solidFill>
                      <a:schemeClr val="tx1"/>
                    </a:solidFill>
                    <a:latin typeface="Times New Roman" panose="02020603050405020304" pitchFamily="18" charset="0"/>
                  </a:defRPr>
                </a:lvl3pPr>
                <a:lvl4pPr marL="1600200" indent="-228600">
                  <a:defRPr sz="2400" u="sng">
                    <a:solidFill>
                      <a:schemeClr val="tx1"/>
                    </a:solidFill>
                    <a:latin typeface="Times New Roman" panose="02020603050405020304" pitchFamily="18" charset="0"/>
                  </a:defRPr>
                </a:lvl4pPr>
                <a:lvl5pPr marL="2057400" indent="-228600">
                  <a:defRPr sz="24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defRPr>
                </a:lvl9pPr>
              </a:lstStyle>
              <a:p>
                <a:endParaRPr lang="en-US"/>
              </a:p>
            </p:txBody>
          </p:sp>
          <p:sp>
            <p:nvSpPr>
              <p:cNvPr id="36" name="Rectangle 11"/>
              <p:cNvSpPr>
                <a:spLocks noChangeArrowheads="1"/>
              </p:cNvSpPr>
              <p:nvPr/>
            </p:nvSpPr>
            <p:spPr bwMode="auto">
              <a:xfrm>
                <a:off x="1970" y="3423"/>
                <a:ext cx="690" cy="216"/>
              </a:xfrm>
              <a:prstGeom prst="rect">
                <a:avLst/>
              </a:prstGeom>
              <a:noFill/>
              <a:ln w="7938" cap="rnd">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u="sng">
                    <a:solidFill>
                      <a:schemeClr val="tx1"/>
                    </a:solidFill>
                    <a:latin typeface="Times New Roman" panose="02020603050405020304" pitchFamily="18" charset="0"/>
                  </a:defRPr>
                </a:lvl1pPr>
                <a:lvl2pPr marL="742950" indent="-285750">
                  <a:defRPr sz="2400" u="sng">
                    <a:solidFill>
                      <a:schemeClr val="tx1"/>
                    </a:solidFill>
                    <a:latin typeface="Times New Roman" panose="02020603050405020304" pitchFamily="18" charset="0"/>
                  </a:defRPr>
                </a:lvl2pPr>
                <a:lvl3pPr marL="1143000" indent="-228600">
                  <a:defRPr sz="2400" u="sng">
                    <a:solidFill>
                      <a:schemeClr val="tx1"/>
                    </a:solidFill>
                    <a:latin typeface="Times New Roman" panose="02020603050405020304" pitchFamily="18" charset="0"/>
                  </a:defRPr>
                </a:lvl3pPr>
                <a:lvl4pPr marL="1600200" indent="-228600">
                  <a:defRPr sz="2400" u="sng">
                    <a:solidFill>
                      <a:schemeClr val="tx1"/>
                    </a:solidFill>
                    <a:latin typeface="Times New Roman" panose="02020603050405020304" pitchFamily="18" charset="0"/>
                  </a:defRPr>
                </a:lvl4pPr>
                <a:lvl5pPr marL="2057400" indent="-228600">
                  <a:defRPr sz="24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defRPr>
                </a:lvl9pPr>
              </a:lstStyle>
              <a:p>
                <a:endParaRPr lang="en-US"/>
              </a:p>
            </p:txBody>
          </p:sp>
        </p:grpSp>
      </p:grpSp>
      <p:sp>
        <p:nvSpPr>
          <p:cNvPr id="42" name="TextBox 41"/>
          <p:cNvSpPr txBox="1"/>
          <p:nvPr/>
        </p:nvSpPr>
        <p:spPr>
          <a:xfrm>
            <a:off x="1143000" y="5172689"/>
            <a:ext cx="6497418" cy="1200329"/>
          </a:xfrm>
          <a:prstGeom prst="rect">
            <a:avLst/>
          </a:prstGeom>
          <a:solidFill>
            <a:schemeClr val="accent2">
              <a:lumMod val="20000"/>
              <a:lumOff val="80000"/>
            </a:schemeClr>
          </a:solidFill>
        </p:spPr>
        <p:txBody>
          <a:bodyPr wrap="square" rtlCol="0">
            <a:spAutoFit/>
          </a:bodyPr>
          <a:lstStyle/>
          <a:p>
            <a:r>
              <a:rPr lang="en-US" sz="2000" dirty="0" smtClean="0">
                <a:solidFill>
                  <a:srgbClr val="FF0000"/>
                </a:solidFill>
              </a:rPr>
              <a:t> </a:t>
            </a:r>
            <a:r>
              <a:rPr lang="en-US" sz="2400" dirty="0" smtClean="0">
                <a:solidFill>
                  <a:srgbClr val="002060"/>
                </a:solidFill>
              </a:rPr>
              <a:t>- </a:t>
            </a:r>
            <a:r>
              <a:rPr lang="en-US" sz="2400" dirty="0" err="1" smtClean="0">
                <a:solidFill>
                  <a:srgbClr val="002060"/>
                </a:solidFill>
                <a:latin typeface="Times New Roman" pitchFamily="18" charset="0"/>
                <a:cs typeface="Times New Roman" pitchFamily="18" charset="0"/>
              </a:rPr>
              <a:t>Phạm</a:t>
            </a:r>
            <a:r>
              <a:rPr lang="en-US" sz="2400" dirty="0" smtClean="0">
                <a:solidFill>
                  <a:srgbClr val="002060"/>
                </a:solidFill>
                <a:latin typeface="Times New Roman" pitchFamily="18" charset="0"/>
                <a:cs typeface="Times New Roman" pitchFamily="18" charset="0"/>
              </a:rPr>
              <a:t> vi </a:t>
            </a:r>
            <a:r>
              <a:rPr lang="en-US" sz="2400" dirty="0" err="1" smtClean="0">
                <a:solidFill>
                  <a:srgbClr val="002060"/>
                </a:solidFill>
                <a:latin typeface="Times New Roman" pitchFamily="18" charset="0"/>
                <a:cs typeface="Times New Roman" pitchFamily="18" charset="0"/>
              </a:rPr>
              <a:t>hoạt</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động</a:t>
            </a:r>
            <a:r>
              <a:rPr lang="en-US" sz="2400" dirty="0" smtClean="0">
                <a:solidFill>
                  <a:srgbClr val="002060"/>
                </a:solidFill>
                <a:latin typeface="Times New Roman" pitchFamily="18" charset="0"/>
                <a:cs typeface="Times New Roman" pitchFamily="18" charset="0"/>
              </a:rPr>
              <a:t> : </a:t>
            </a:r>
            <a:r>
              <a:rPr lang="en-US" sz="2400" b="1" dirty="0" smtClean="0">
                <a:solidFill>
                  <a:srgbClr val="002060"/>
                </a:solidFill>
                <a:latin typeface="Times New Roman" pitchFamily="18" charset="0"/>
                <a:cs typeface="Times New Roman" pitchFamily="18" charset="0"/>
              </a:rPr>
              <a:t>ở </a:t>
            </a:r>
            <a:r>
              <a:rPr lang="en-US" sz="2400" b="1" dirty="0" err="1">
                <a:solidFill>
                  <a:srgbClr val="002060"/>
                </a:solidFill>
                <a:latin typeface="Times New Roman" pitchFamily="18" charset="0"/>
                <a:cs typeface="Times New Roman" pitchFamily="18" charset="0"/>
              </a:rPr>
              <a:t>vùng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ven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biển</a:t>
            </a:r>
            <a:endParaRPr lang="en-US" sz="2400" b="1" dirty="0">
              <a:solidFill>
                <a:srgbClr val="002060"/>
              </a:solidFill>
              <a:latin typeface="Times New Roman" pitchFamily="18" charset="0"/>
              <a:cs typeface="Times New Roman" pitchFamily="18" charset="0"/>
            </a:endParaRPr>
          </a:p>
          <a:p>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Hướng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thổi</a:t>
            </a:r>
            <a:r>
              <a:rPr lang="en-US" sz="2400" dirty="0">
                <a:solidFill>
                  <a:srgbClr val="002060"/>
                </a:solidFill>
                <a:latin typeface="Times New Roman" pitchFamily="18" charset="0"/>
                <a:cs typeface="Times New Roman" pitchFamily="18" charset="0"/>
              </a:rPr>
              <a:t>:    + Ban </a:t>
            </a:r>
            <a:r>
              <a:rPr lang="en-US" sz="2400" dirty="0" err="1">
                <a:solidFill>
                  <a:srgbClr val="002060"/>
                </a:solidFill>
                <a:latin typeface="Times New Roman" pitchFamily="18" charset="0"/>
                <a:cs typeface="Times New Roman" pitchFamily="18" charset="0"/>
              </a:rPr>
              <a:t>ngày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Biển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Đất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liền</a:t>
            </a:r>
            <a:endParaRPr lang="en-US" sz="2400" dirty="0">
              <a:solidFill>
                <a:srgbClr val="002060"/>
              </a:solidFill>
              <a:latin typeface="Times New Roman" pitchFamily="18" charset="0"/>
              <a:cs typeface="Times New Roman" pitchFamily="18" charset="0"/>
            </a:endParaRPr>
          </a:p>
          <a:p>
            <a:r>
              <a:rPr lang="en-US" sz="2400" dirty="0" smtClean="0">
                <a:solidFill>
                  <a:srgbClr val="002060"/>
                </a:solidFill>
                <a:latin typeface="Times New Roman" pitchFamily="18" charset="0"/>
                <a:cs typeface="Times New Roman" pitchFamily="18" charset="0"/>
              </a:rPr>
              <a:t>                          + Ban </a:t>
            </a:r>
            <a:r>
              <a:rPr lang="en-US" sz="2400" dirty="0" err="1">
                <a:solidFill>
                  <a:srgbClr val="002060"/>
                </a:solidFill>
                <a:latin typeface="Times New Roman" pitchFamily="18" charset="0"/>
                <a:cs typeface="Times New Roman" pitchFamily="18" charset="0"/>
              </a:rPr>
              <a:t>đêm</a:t>
            </a:r>
            <a:r>
              <a:rPr lang="en-US" sz="2400" dirty="0">
                <a:solidFill>
                  <a:srgbClr val="002060"/>
                </a:solidFill>
                <a:latin typeface="Times New Roman" pitchFamily="18" charset="0"/>
                <a:cs typeface="Times New Roman" pitchFamily="18" charset="0"/>
              </a:rPr>
              <a:t> : </a:t>
            </a:r>
            <a:r>
              <a:rPr lang="en-US" sz="2400" dirty="0" err="1">
                <a:solidFill>
                  <a:srgbClr val="002060"/>
                </a:solidFill>
                <a:latin typeface="Times New Roman" pitchFamily="18" charset="0"/>
                <a:cs typeface="Times New Roman" pitchFamily="18" charset="0"/>
              </a:rPr>
              <a:t>Đất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liền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Biển</a:t>
            </a:r>
            <a:r>
              <a:rPr lang="en-US" sz="2400" dirty="0">
                <a:solidFill>
                  <a:srgbClr val="002060"/>
                </a:solidFill>
                <a:latin typeface="Times New Roman" pitchFamily="18" charset="0"/>
                <a:cs typeface="Times New Roman" pitchFamily="18" charset="0"/>
              </a:rPr>
              <a:t> </a:t>
            </a:r>
          </a:p>
        </p:txBody>
      </p:sp>
      <p:sp>
        <p:nvSpPr>
          <p:cNvPr id="43" name="Line 38"/>
          <p:cNvSpPr>
            <a:spLocks noChangeShapeType="1"/>
          </p:cNvSpPr>
          <p:nvPr/>
        </p:nvSpPr>
        <p:spPr bwMode="auto">
          <a:xfrm>
            <a:off x="5502959" y="5772853"/>
            <a:ext cx="457200" cy="0"/>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eaLnBrk="0" hangingPunct="0">
              <a:defRPr/>
            </a:pPr>
            <a:endParaRPr lang="en-US" b="1">
              <a:solidFill>
                <a:srgbClr val="FFFFFF"/>
              </a:solidFill>
            </a:endParaRPr>
          </a:p>
        </p:txBody>
      </p:sp>
      <p:sp>
        <p:nvSpPr>
          <p:cNvPr id="44" name="Line 38"/>
          <p:cNvSpPr>
            <a:spLocks noChangeShapeType="1"/>
          </p:cNvSpPr>
          <p:nvPr/>
        </p:nvSpPr>
        <p:spPr bwMode="auto">
          <a:xfrm>
            <a:off x="5988426" y="6172200"/>
            <a:ext cx="457200" cy="0"/>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eaLnBrk="0" hangingPunct="0">
              <a:defRPr/>
            </a:pPr>
            <a:endParaRPr lang="en-US" b="1">
              <a:solidFill>
                <a:srgbClr val="FFFFFF"/>
              </a:solidFill>
            </a:endParaRPr>
          </a:p>
        </p:txBody>
      </p:sp>
    </p:spTree>
    <p:extLst>
      <p:ext uri="{BB962C8B-B14F-4D97-AF65-F5344CB8AC3E}">
        <p14:creationId xmlns:p14="http://schemas.microsoft.com/office/powerpoint/2010/main" val="1019564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2087236"/>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7" name="Rectangle 16"/>
          <p:cNvSpPr/>
          <p:nvPr/>
        </p:nvSpPr>
        <p:spPr>
          <a:xfrm>
            <a:off x="4342648" y="1339096"/>
            <a:ext cx="4267952" cy="1846659"/>
          </a:xfrm>
          <a:prstGeom prst="rect">
            <a:avLst/>
          </a:prstGeom>
        </p:spPr>
        <p:txBody>
          <a:bodyPr wrap="square">
            <a:spAutoFit/>
          </a:bodyPr>
          <a:lstStyle/>
          <a:p>
            <a:pPr algn="just"/>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Mặt</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trời</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xuống</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biển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như</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hòn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lửa</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Sóng</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đã</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cài</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then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đêm</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sập</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cửa</a:t>
            </a:r>
            <a:endParaRPr lang="en-US" sz="2400" dirty="0" smtClean="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Đoàn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thuyền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đánh</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cá</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lại</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ra</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khơi</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Câu</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hát</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căn</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buồm</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cùng</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gió</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smtClean="0">
                <a:latin typeface="Times New Roman" panose="02020603050405020304" pitchFamily="18" charset="0"/>
                <a:ea typeface="Cambria" panose="02040503050406030204" pitchFamily="18" charset="0"/>
                <a:cs typeface="Times New Roman" panose="02020603050405020304" pitchFamily="18" charset="0"/>
              </a:rPr>
              <a:t>khơi</a:t>
            </a:r>
            <a:r>
              <a:rPr lang="en-US" sz="2400" dirty="0" smtClean="0">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dirty="0" smtClean="0">
                <a:latin typeface="Times New Roman" panose="02020603050405020304" pitchFamily="18" charset="0"/>
                <a:ea typeface="Cambria" panose="02040503050406030204" pitchFamily="18" charset="0"/>
                <a:cs typeface="Times New Roman" panose="02020603050405020304" pitchFamily="18" charset="0"/>
              </a:rPr>
              <a:t>(</a:t>
            </a:r>
            <a:r>
              <a:rPr lang="en-US" dirty="0" err="1" smtClean="0">
                <a:latin typeface="Times New Roman" panose="02020603050405020304" pitchFamily="18" charset="0"/>
                <a:ea typeface="Cambria" panose="02040503050406030204" pitchFamily="18" charset="0"/>
                <a:cs typeface="Times New Roman" panose="02020603050405020304" pitchFamily="18" charset="0"/>
              </a:rPr>
              <a:t>Đoàn</a:t>
            </a:r>
            <a:r>
              <a:rPr lang="en-US" dirty="0" smtClean="0">
                <a:latin typeface="Times New Roman" panose="02020603050405020304" pitchFamily="18" charset="0"/>
                <a:ea typeface="Cambria" panose="02040503050406030204" pitchFamily="18" charset="0"/>
                <a:cs typeface="Times New Roman" panose="02020603050405020304" pitchFamily="18" charset="0"/>
              </a:rPr>
              <a:t> </a:t>
            </a:r>
            <a:r>
              <a:rPr lang="en-US" dirty="0" err="1" smtClean="0">
                <a:latin typeface="Times New Roman" panose="02020603050405020304" pitchFamily="18" charset="0"/>
                <a:ea typeface="Cambria" panose="02040503050406030204" pitchFamily="18" charset="0"/>
                <a:cs typeface="Times New Roman" panose="02020603050405020304" pitchFamily="18" charset="0"/>
              </a:rPr>
              <a:t>thuyền</a:t>
            </a:r>
            <a:r>
              <a:rPr lang="en-US" dirty="0" smtClean="0">
                <a:latin typeface="Times New Roman" panose="02020603050405020304" pitchFamily="18" charset="0"/>
                <a:ea typeface="Cambria" panose="02040503050406030204" pitchFamily="18" charset="0"/>
                <a:cs typeface="Times New Roman" panose="02020603050405020304" pitchFamily="18" charset="0"/>
              </a:rPr>
              <a:t> </a:t>
            </a:r>
            <a:r>
              <a:rPr lang="en-US" dirty="0" err="1" smtClean="0">
                <a:latin typeface="Times New Roman" panose="02020603050405020304" pitchFamily="18" charset="0"/>
                <a:ea typeface="Cambria" panose="02040503050406030204" pitchFamily="18" charset="0"/>
                <a:cs typeface="Times New Roman" panose="02020603050405020304" pitchFamily="18" charset="0"/>
              </a:rPr>
              <a:t>đánh</a:t>
            </a:r>
            <a:r>
              <a:rPr lang="en-US" dirty="0" smtClean="0">
                <a:latin typeface="Times New Roman" panose="02020603050405020304" pitchFamily="18" charset="0"/>
                <a:ea typeface="Cambria" panose="02040503050406030204" pitchFamily="18" charset="0"/>
                <a:cs typeface="Times New Roman" panose="02020603050405020304" pitchFamily="18" charset="0"/>
              </a:rPr>
              <a:t> </a:t>
            </a:r>
            <a:r>
              <a:rPr lang="en-US" dirty="0" err="1" smtClean="0">
                <a:latin typeface="Times New Roman" panose="02020603050405020304" pitchFamily="18" charset="0"/>
                <a:ea typeface="Cambria" panose="02040503050406030204" pitchFamily="18" charset="0"/>
                <a:cs typeface="Times New Roman" panose="02020603050405020304" pitchFamily="18" charset="0"/>
              </a:rPr>
              <a:t>cá</a:t>
            </a:r>
            <a:r>
              <a:rPr lang="en-US" dirty="0" smtClean="0">
                <a:latin typeface="Times New Roman" panose="02020603050405020304" pitchFamily="18" charset="0"/>
                <a:ea typeface="Cambria" panose="02040503050406030204" pitchFamily="18" charset="0"/>
                <a:cs typeface="Times New Roman" panose="02020603050405020304" pitchFamily="18" charset="0"/>
              </a:rPr>
              <a:t>- </a:t>
            </a:r>
            <a:r>
              <a:rPr lang="en-US" dirty="0" err="1" smtClean="0">
                <a:latin typeface="Times New Roman" panose="02020603050405020304" pitchFamily="18" charset="0"/>
                <a:ea typeface="Cambria" panose="02040503050406030204" pitchFamily="18" charset="0"/>
                <a:cs typeface="Times New Roman" panose="02020603050405020304" pitchFamily="18" charset="0"/>
              </a:rPr>
              <a:t>Huy</a:t>
            </a:r>
            <a:r>
              <a:rPr lang="en-US" dirty="0" smtClean="0">
                <a:latin typeface="Times New Roman" panose="02020603050405020304" pitchFamily="18" charset="0"/>
                <a:ea typeface="Cambria" panose="02040503050406030204" pitchFamily="18" charset="0"/>
                <a:cs typeface="Times New Roman" panose="02020603050405020304" pitchFamily="18" charset="0"/>
              </a:rPr>
              <a:t> </a:t>
            </a:r>
            <a:r>
              <a:rPr lang="en-US" dirty="0" err="1" smtClean="0">
                <a:latin typeface="Times New Roman" panose="02020603050405020304" pitchFamily="18" charset="0"/>
                <a:ea typeface="Cambria" panose="02040503050406030204" pitchFamily="18" charset="0"/>
                <a:cs typeface="Times New Roman" panose="02020603050405020304" pitchFamily="18" charset="0"/>
              </a:rPr>
              <a:t>Cận</a:t>
            </a:r>
            <a:r>
              <a:rPr lang="en-US" dirty="0" smtClean="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Sự</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lý</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thú</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việc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học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môn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Địa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lí</a:t>
            </a:r>
            <a:r>
              <a:rPr lang="en-US" sz="2400" b="1" dirty="0" smtClean="0">
                <a:solidFill>
                  <a:srgbClr val="0D30DD"/>
                </a:solidFill>
                <a:latin typeface="Cambria" pitchFamily="18" charset="0"/>
              </a:rPr>
              <a:t> </a:t>
            </a:r>
            <a:endParaRPr lang="en-US" sz="2400" b="1" dirty="0">
              <a:solidFill>
                <a:srgbClr val="0D30DD"/>
              </a:solidFill>
              <a:latin typeface="Cambria" pitchFamily="18" charset="0"/>
            </a:endParaRPr>
          </a:p>
        </p:txBody>
      </p:sp>
      <p:pic>
        <p:nvPicPr>
          <p:cNvPr id="2050" name="Picture 2" descr="Đoàn thuyền đánh cá ra khơi vào lúc nào? Xem Bài Đọc Đoà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665" y="1207987"/>
            <a:ext cx="3922135" cy="2754413"/>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531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Sự</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lý</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thú</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việc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học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môn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Địa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lí</a:t>
            </a:r>
            <a:r>
              <a:rPr lang="en-US" sz="2400" b="1" dirty="0" smtClean="0">
                <a:solidFill>
                  <a:srgbClr val="0D30DD"/>
                </a:solidFill>
                <a:latin typeface="Cambria" pitchFamily="18" charset="0"/>
              </a:rPr>
              <a:t> </a:t>
            </a:r>
            <a:endParaRPr lang="en-US" sz="2400" b="1" dirty="0">
              <a:solidFill>
                <a:srgbClr val="0D30DD"/>
              </a:solidFill>
              <a:latin typeface="Cambria" pitchFamily="18" charset="0"/>
            </a:endParaRPr>
          </a:p>
        </p:txBody>
      </p:sp>
      <p:sp>
        <p:nvSpPr>
          <p:cNvPr id="2" name="AutoShape 2" descr="Image result for sấm chốp đằng đông"/>
          <p:cNvSpPr>
            <a:spLocks noChangeAspect="1" noChangeArrowheads="1"/>
          </p:cNvSpPr>
          <p:nvPr/>
        </p:nvSpPr>
        <p:spPr bwMode="auto">
          <a:xfrm>
            <a:off x="155575" y="-822325"/>
            <a:ext cx="214312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5"/>
          <a:stretch>
            <a:fillRect/>
          </a:stretch>
        </p:blipFill>
        <p:spPr>
          <a:xfrm>
            <a:off x="4690747" y="1200095"/>
            <a:ext cx="4048125" cy="2571750"/>
          </a:xfrm>
          <a:prstGeom prst="rect">
            <a:avLst/>
          </a:prstGeom>
        </p:spPr>
      </p:pic>
      <p:sp>
        <p:nvSpPr>
          <p:cNvPr id="15" name="AutoShape 4" descr="Image result for gà gáy"/>
          <p:cNvSpPr>
            <a:spLocks noChangeAspect="1" noChangeArrowheads="1"/>
          </p:cNvSpPr>
          <p:nvPr/>
        </p:nvSpPr>
        <p:spPr bwMode="auto">
          <a:xfrm>
            <a:off x="155575" y="-822325"/>
            <a:ext cx="256222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6"/>
          <a:stretch>
            <a:fillRect/>
          </a:stretch>
        </p:blipFill>
        <p:spPr>
          <a:xfrm>
            <a:off x="276429" y="1235388"/>
            <a:ext cx="4252708" cy="2571750"/>
          </a:xfrm>
          <a:prstGeom prst="rect">
            <a:avLst/>
          </a:prstGeom>
        </p:spPr>
      </p:pic>
      <p:sp>
        <p:nvSpPr>
          <p:cNvPr id="19" name="TextBox 18"/>
          <p:cNvSpPr txBox="1"/>
          <p:nvPr/>
        </p:nvSpPr>
        <p:spPr>
          <a:xfrm>
            <a:off x="2036982" y="3917156"/>
            <a:ext cx="6497418" cy="523220"/>
          </a:xfrm>
          <a:prstGeom prst="rect">
            <a:avLst/>
          </a:prstGeom>
          <a:solidFill>
            <a:schemeClr val="accent2">
              <a:lumMod val="20000"/>
              <a:lumOff val="80000"/>
            </a:schemeClr>
          </a:solidFill>
        </p:spPr>
        <p:txBody>
          <a:bodyPr wrap="square" rtlCol="0">
            <a:spAutoFit/>
          </a:bodyPr>
          <a:lstStyle/>
          <a:p>
            <a:r>
              <a:rPr lang="vi-VN" dirty="0" smtClean="0"/>
              <a:t> </a:t>
            </a:r>
            <a:r>
              <a:rPr lang="vi-VN" sz="2800" dirty="0">
                <a:latin typeface="+mj-lt"/>
              </a:rPr>
              <a:t>"Chớp đông nhay nháy, gà gáy </a:t>
            </a:r>
            <a:r>
              <a:rPr lang="vi-VN" sz="2800" dirty="0" smtClean="0">
                <a:latin typeface="+mj-lt"/>
              </a:rPr>
              <a:t>thì</a:t>
            </a:r>
            <a:r>
              <a:rPr lang="en-US" sz="2800" dirty="0" smtClean="0">
                <a:latin typeface="+mj-lt"/>
              </a:rPr>
              <a:t> </a:t>
            </a:r>
            <a:r>
              <a:rPr lang="en-US" sz="2800" dirty="0" err="1" smtClean="0">
                <a:latin typeface="+mj-lt"/>
              </a:rPr>
              <a:t>mưa</a:t>
            </a:r>
            <a:r>
              <a:rPr lang="en-US" sz="2800" dirty="0" smtClean="0">
                <a:latin typeface="+mj-lt"/>
              </a:rPr>
              <a:t>”</a:t>
            </a:r>
            <a:endParaRPr lang="en-US" sz="2800" dirty="0">
              <a:latin typeface="+mj-lt"/>
            </a:endParaRPr>
          </a:p>
        </p:txBody>
      </p:sp>
      <p:sp>
        <p:nvSpPr>
          <p:cNvPr id="36" name="Rounded Rectangular Callout 35"/>
          <p:cNvSpPr/>
          <p:nvPr/>
        </p:nvSpPr>
        <p:spPr>
          <a:xfrm>
            <a:off x="2712184" y="4636428"/>
            <a:ext cx="5669815" cy="1858833"/>
          </a:xfrm>
          <a:prstGeom prst="wedgeRoundRectCallout">
            <a:avLst>
              <a:gd name="adj1" fmla="val -94077"/>
              <a:gd name="adj2" fmla="val -8771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2800" dirty="0" err="1" smtClean="0">
                <a:solidFill>
                  <a:srgbClr val="FF0000"/>
                </a:solidFill>
                <a:effectLst/>
                <a:latin typeface="Times New Roman" panose="02020603050405020304" pitchFamily="18" charset="0"/>
                <a:cs typeface="Times New Roman" panose="02020603050405020304" pitchFamily="18" charset="0"/>
              </a:rPr>
              <a:t>Nhìn</a:t>
            </a:r>
            <a:r>
              <a:rPr lang="en-US" sz="2800" dirty="0" smtClean="0">
                <a:solidFill>
                  <a:srgbClr val="FF0000"/>
                </a:solidFill>
                <a:effectLst/>
                <a:latin typeface="Times New Roman" panose="02020603050405020304" pitchFamily="18" charset="0"/>
                <a:cs typeface="Times New Roman" panose="02020603050405020304" pitchFamily="18" charset="0"/>
              </a:rPr>
              <a:t> </a:t>
            </a:r>
            <a:r>
              <a:rPr lang="en-US" sz="2800" dirty="0" err="1" smtClean="0">
                <a:solidFill>
                  <a:srgbClr val="FF0000"/>
                </a:solidFill>
                <a:effectLst/>
                <a:latin typeface="Times New Roman" panose="02020603050405020304" pitchFamily="18" charset="0"/>
                <a:cs typeface="Times New Roman" panose="02020603050405020304" pitchFamily="18" charset="0"/>
              </a:rPr>
              <a:t>về</a:t>
            </a:r>
            <a:r>
              <a:rPr lang="en-US" sz="2800" dirty="0" smtClean="0">
                <a:solidFill>
                  <a:srgbClr val="FF0000"/>
                </a:solidFill>
                <a:effectLst/>
                <a:latin typeface="Times New Roman" panose="02020603050405020304" pitchFamily="18" charset="0"/>
                <a:cs typeface="Times New Roman" panose="02020603050405020304" pitchFamily="18" charset="0"/>
              </a:rPr>
              <a:t> </a:t>
            </a:r>
            <a:r>
              <a:rPr lang="en-US" sz="2800" dirty="0" err="1" smtClean="0">
                <a:solidFill>
                  <a:srgbClr val="FF0000"/>
                </a:solidFill>
                <a:effectLst/>
                <a:latin typeface="Times New Roman" panose="02020603050405020304" pitchFamily="18" charset="0"/>
                <a:cs typeface="Times New Roman" panose="02020603050405020304" pitchFamily="18" charset="0"/>
              </a:rPr>
              <a:t>phía</a:t>
            </a:r>
            <a:r>
              <a:rPr lang="en-US" sz="2800" dirty="0" smtClean="0">
                <a:solidFill>
                  <a:srgbClr val="FF0000"/>
                </a:solidFill>
                <a:effectLst/>
                <a:latin typeface="Times New Roman" panose="02020603050405020304" pitchFamily="18" charset="0"/>
                <a:cs typeface="Times New Roman" panose="02020603050405020304" pitchFamily="18" charset="0"/>
              </a:rPr>
              <a:t> </a:t>
            </a:r>
            <a:r>
              <a:rPr lang="en-US" sz="2800" dirty="0" err="1" smtClean="0">
                <a:solidFill>
                  <a:srgbClr val="FF0000"/>
                </a:solidFill>
                <a:effectLst/>
                <a:latin typeface="Times New Roman" panose="02020603050405020304" pitchFamily="18" charset="0"/>
                <a:cs typeface="Times New Roman" panose="02020603050405020304" pitchFamily="18" charset="0"/>
              </a:rPr>
              <a:t>đằng</a:t>
            </a:r>
            <a:r>
              <a:rPr lang="en-US" sz="2800" dirty="0" smtClean="0">
                <a:solidFill>
                  <a:srgbClr val="FF0000"/>
                </a:solidFill>
                <a:effectLst/>
                <a:latin typeface="Times New Roman" panose="02020603050405020304" pitchFamily="18" charset="0"/>
                <a:cs typeface="Times New Roman" panose="02020603050405020304" pitchFamily="18" charset="0"/>
              </a:rPr>
              <a:t> </a:t>
            </a:r>
            <a:r>
              <a:rPr lang="en-US" sz="2800" dirty="0" err="1" smtClean="0">
                <a:solidFill>
                  <a:srgbClr val="FF0000"/>
                </a:solidFill>
                <a:effectLst/>
                <a:latin typeface="Times New Roman" panose="02020603050405020304" pitchFamily="18" charset="0"/>
                <a:cs typeface="Times New Roman" panose="02020603050405020304" pitchFamily="18" charset="0"/>
              </a:rPr>
              <a:t>đông</a:t>
            </a:r>
            <a:r>
              <a:rPr lang="en-US" sz="2800" dirty="0" smtClean="0">
                <a:solidFill>
                  <a:srgbClr val="FF0000"/>
                </a:solidFill>
                <a:effectLst/>
                <a:latin typeface="Times New Roman" panose="02020603050405020304" pitchFamily="18" charset="0"/>
                <a:cs typeface="Times New Roman" panose="02020603050405020304" pitchFamily="18" charset="0"/>
              </a:rPr>
              <a:t> </a:t>
            </a:r>
            <a:r>
              <a:rPr lang="en-US" sz="2800" dirty="0" err="1" smtClean="0">
                <a:solidFill>
                  <a:srgbClr val="FF0000"/>
                </a:solidFill>
                <a:effectLst/>
                <a:latin typeface="Times New Roman" panose="02020603050405020304" pitchFamily="18" charset="0"/>
                <a:cs typeface="Times New Roman" panose="02020603050405020304" pitchFamily="18" charset="0"/>
              </a:rPr>
              <a:t>của</a:t>
            </a:r>
            <a:r>
              <a:rPr lang="en-US" sz="2800" dirty="0" smtClean="0">
                <a:solidFill>
                  <a:srgbClr val="FF0000"/>
                </a:solidFill>
                <a:effectLst/>
                <a:latin typeface="Times New Roman" panose="02020603050405020304" pitchFamily="18" charset="0"/>
                <a:cs typeface="Times New Roman" panose="02020603050405020304" pitchFamily="18" charset="0"/>
              </a:rPr>
              <a:t> </a:t>
            </a:r>
            <a:r>
              <a:rPr lang="en-US" sz="2800" dirty="0" err="1" smtClean="0">
                <a:solidFill>
                  <a:srgbClr val="FF0000"/>
                </a:solidFill>
                <a:effectLst/>
                <a:latin typeface="Times New Roman" panose="02020603050405020304" pitchFamily="18" charset="0"/>
                <a:cs typeface="Times New Roman" panose="02020603050405020304" pitchFamily="18" charset="0"/>
              </a:rPr>
              <a:t>bầu</a:t>
            </a:r>
            <a:r>
              <a:rPr lang="en-US" sz="2800" dirty="0" smtClean="0">
                <a:solidFill>
                  <a:srgbClr val="FF0000"/>
                </a:solidFill>
                <a:effectLst/>
                <a:latin typeface="Times New Roman" panose="02020603050405020304" pitchFamily="18" charset="0"/>
                <a:cs typeface="Times New Roman" panose="02020603050405020304" pitchFamily="18" charset="0"/>
              </a:rPr>
              <a:t> </a:t>
            </a:r>
            <a:r>
              <a:rPr lang="en-US" sz="2800" dirty="0" err="1" smtClean="0">
                <a:solidFill>
                  <a:srgbClr val="FF0000"/>
                </a:solidFill>
                <a:effectLst/>
                <a:latin typeface="Times New Roman" panose="02020603050405020304" pitchFamily="18" charset="0"/>
                <a:cs typeface="Times New Roman" panose="02020603050405020304" pitchFamily="18" charset="0"/>
              </a:rPr>
              <a:t>trời</a:t>
            </a:r>
            <a:r>
              <a:rPr lang="en-US" sz="2800" dirty="0" smtClean="0">
                <a:solidFill>
                  <a:srgbClr val="FF0000"/>
                </a:solidFill>
                <a:effectLst/>
                <a:latin typeface="Times New Roman" panose="02020603050405020304" pitchFamily="18" charset="0"/>
                <a:cs typeface="Times New Roman" panose="02020603050405020304" pitchFamily="18" charset="0"/>
              </a:rPr>
              <a:t> </a:t>
            </a:r>
            <a:r>
              <a:rPr lang="en-US" sz="2800" dirty="0" err="1" smtClean="0">
                <a:solidFill>
                  <a:srgbClr val="FF0000"/>
                </a:solidFill>
                <a:effectLst/>
                <a:latin typeface="Times New Roman" panose="02020603050405020304" pitchFamily="18" charset="0"/>
                <a:cs typeface="Times New Roman" panose="02020603050405020304" pitchFamily="18" charset="0"/>
              </a:rPr>
              <a:t>nếu</a:t>
            </a:r>
            <a:r>
              <a:rPr lang="en-US" sz="2800" dirty="0" smtClean="0">
                <a:solidFill>
                  <a:srgbClr val="FF0000"/>
                </a:solidFill>
                <a:effectLst/>
                <a:latin typeface="Times New Roman" panose="02020603050405020304" pitchFamily="18" charset="0"/>
                <a:cs typeface="Times New Roman" panose="02020603050405020304" pitchFamily="18" charset="0"/>
              </a:rPr>
              <a:t> </a:t>
            </a:r>
            <a:r>
              <a:rPr lang="en-US" sz="2800" dirty="0" err="1" smtClean="0">
                <a:solidFill>
                  <a:srgbClr val="FF0000"/>
                </a:solidFill>
                <a:effectLst/>
                <a:latin typeface="Times New Roman" panose="02020603050405020304" pitchFamily="18" charset="0"/>
                <a:cs typeface="Times New Roman" panose="02020603050405020304" pitchFamily="18" charset="0"/>
              </a:rPr>
              <a:t>thấy</a:t>
            </a:r>
            <a:r>
              <a:rPr lang="en-US" sz="2800" dirty="0" smtClean="0">
                <a:solidFill>
                  <a:srgbClr val="FF0000"/>
                </a:solidFill>
                <a:effectLst/>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có</a:t>
            </a:r>
            <a:r>
              <a:rPr lang="en-US" sz="2800" dirty="0" smtClean="0">
                <a:solidFill>
                  <a:srgbClr val="FF0000"/>
                </a:solidFill>
                <a:effectLst/>
                <a:latin typeface="Times New Roman" panose="02020603050405020304" pitchFamily="18" charset="0"/>
                <a:cs typeface="Times New Roman" panose="02020603050405020304" pitchFamily="18" charset="0"/>
              </a:rPr>
              <a:t> </a:t>
            </a:r>
            <a:r>
              <a:rPr lang="en-US" sz="2800" dirty="0" err="1" smtClean="0">
                <a:solidFill>
                  <a:srgbClr val="FF0000"/>
                </a:solidFill>
                <a:effectLst/>
                <a:latin typeface="Times New Roman" panose="02020603050405020304" pitchFamily="18" charset="0"/>
                <a:cs typeface="Times New Roman" panose="02020603050405020304" pitchFamily="18" charset="0"/>
              </a:rPr>
              <a:t>sấm</a:t>
            </a:r>
            <a:r>
              <a:rPr lang="en-US" sz="2800" dirty="0" smtClean="0">
                <a:solidFill>
                  <a:srgbClr val="FF0000"/>
                </a:solidFill>
                <a:effectLst/>
                <a:latin typeface="Times New Roman" panose="02020603050405020304" pitchFamily="18" charset="0"/>
                <a:cs typeface="Times New Roman" panose="02020603050405020304" pitchFamily="18" charset="0"/>
              </a:rPr>
              <a:t> </a:t>
            </a:r>
            <a:r>
              <a:rPr lang="en-US" sz="2800" dirty="0" err="1" smtClean="0">
                <a:solidFill>
                  <a:srgbClr val="FF0000"/>
                </a:solidFill>
                <a:effectLst/>
                <a:latin typeface="Times New Roman" panose="02020603050405020304" pitchFamily="18" charset="0"/>
                <a:cs typeface="Times New Roman" panose="02020603050405020304" pitchFamily="18" charset="0"/>
              </a:rPr>
              <a:t>chớp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nghe</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tiếng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gáy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thì</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rằng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sắp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mưa</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1820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Sự</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lý</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thú</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việc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học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môn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Địa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lí</a:t>
            </a:r>
            <a:r>
              <a:rPr lang="en-US" sz="2400" b="1" dirty="0" smtClean="0">
                <a:solidFill>
                  <a:srgbClr val="0D30DD"/>
                </a:solidFill>
                <a:latin typeface="Cambria" pitchFamily="18" charset="0"/>
              </a:rPr>
              <a:t> </a:t>
            </a:r>
            <a:endParaRPr lang="en-US" sz="2400" b="1" dirty="0">
              <a:solidFill>
                <a:srgbClr val="0D30DD"/>
              </a:solidFill>
              <a:latin typeface="Cambria" pitchFamily="18" charset="0"/>
            </a:endParaRPr>
          </a:p>
        </p:txBody>
      </p:sp>
      <p:sp>
        <p:nvSpPr>
          <p:cNvPr id="2" name="AutoShape 2" descr="Image result for sấm chốp đằng đông"/>
          <p:cNvSpPr>
            <a:spLocks noChangeAspect="1" noChangeArrowheads="1"/>
          </p:cNvSpPr>
          <p:nvPr/>
        </p:nvSpPr>
        <p:spPr bwMode="auto">
          <a:xfrm>
            <a:off x="155575" y="-822325"/>
            <a:ext cx="214312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4" descr="Image result for gà gáy"/>
          <p:cNvSpPr>
            <a:spLocks noChangeAspect="1" noChangeArrowheads="1"/>
          </p:cNvSpPr>
          <p:nvPr/>
        </p:nvSpPr>
        <p:spPr bwMode="auto">
          <a:xfrm>
            <a:off x="155575" y="-822325"/>
            <a:ext cx="256222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extBox 18"/>
          <p:cNvSpPr txBox="1"/>
          <p:nvPr/>
        </p:nvSpPr>
        <p:spPr>
          <a:xfrm>
            <a:off x="4736562" y="1301608"/>
            <a:ext cx="4211418" cy="954107"/>
          </a:xfrm>
          <a:prstGeom prst="rect">
            <a:avLst/>
          </a:prstGeom>
          <a:solidFill>
            <a:schemeClr val="accent2">
              <a:lumMod val="20000"/>
              <a:lumOff val="80000"/>
            </a:schemeClr>
          </a:solidFill>
        </p:spPr>
        <p:txBody>
          <a:bodyPr wrap="square" rtlCol="0">
            <a:spAutoFit/>
          </a:bodyPr>
          <a:lstStyle/>
          <a:p>
            <a:r>
              <a:rPr lang="vi-VN" dirty="0" smtClean="0"/>
              <a:t> </a:t>
            </a:r>
            <a:r>
              <a:rPr lang="vi-VN" sz="2800" dirty="0" smtClean="0">
                <a:latin typeface="+mj-lt"/>
              </a:rPr>
              <a:t>"</a:t>
            </a:r>
            <a:r>
              <a:rPr lang="vi-VN" sz="2800" dirty="0"/>
              <a:t>Cơn mưa đằng </a:t>
            </a:r>
            <a:r>
              <a:rPr lang="vi-VN" sz="2800" dirty="0" smtClean="0"/>
              <a:t>đ</a:t>
            </a:r>
            <a:r>
              <a:rPr lang="en-US" sz="2800" dirty="0"/>
              <a:t>ô</a:t>
            </a:r>
            <a:r>
              <a:rPr lang="vi-VN" sz="2800" dirty="0" smtClean="0"/>
              <a:t>ng </a:t>
            </a:r>
            <a:r>
              <a:rPr lang="vi-VN" sz="2800" dirty="0"/>
              <a:t>vừa trông vừa chạy"</a:t>
            </a:r>
            <a:endParaRPr lang="en-US" sz="2800" dirty="0">
              <a:latin typeface="+mj-l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665" y="1009611"/>
            <a:ext cx="4508048" cy="5509836"/>
          </a:xfrm>
          <a:prstGeom prst="rect">
            <a:avLst/>
          </a:prstGeom>
        </p:spPr>
      </p:pic>
    </p:spTree>
    <p:extLst>
      <p:ext uri="{BB962C8B-B14F-4D97-AF65-F5344CB8AC3E}">
        <p14:creationId xmlns:p14="http://schemas.microsoft.com/office/powerpoint/2010/main" val="3385242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1676400"/>
            <a:ext cx="3352800" cy="1138773"/>
          </a:xfrm>
          <a:prstGeom prst="rect">
            <a:avLst/>
          </a:prstGeom>
        </p:spPr>
        <p:txBody>
          <a:bodyPr wrap="square">
            <a:spAutoFit/>
          </a:bodyPr>
          <a:lstStyle/>
          <a:p>
            <a:pPr algn="ct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hiểu</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của</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mình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em</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giải</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thích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câu</a:t>
            </a:r>
            <a:r>
              <a:rPr lang="en-US" sz="1700" i="1" dirty="0" smtClean="0">
                <a:solidFill>
                  <a:srgbClr val="FF0000"/>
                </a:solidFill>
                <a:latin typeface="Cambria" panose="02040503050406030204" pitchFamily="18" charset="0"/>
                <a:ea typeface="Cambria" panose="02040503050406030204" pitchFamily="18" charset="0"/>
              </a:rPr>
              <a:t> ca </a:t>
            </a:r>
            <a:r>
              <a:rPr lang="en-US" sz="1700" i="1" dirty="0" err="1" smtClean="0">
                <a:solidFill>
                  <a:srgbClr val="FF0000"/>
                </a:solidFill>
                <a:latin typeface="Cambria" panose="02040503050406030204" pitchFamily="18" charset="0"/>
                <a:ea typeface="Cambria" panose="02040503050406030204" pitchFamily="18" charset="0"/>
              </a:rPr>
              <a:t>dao</a:t>
            </a:r>
            <a:r>
              <a:rPr lang="en-US" sz="1700" i="1" dirty="0" smtClean="0">
                <a:solidFill>
                  <a:srgbClr val="FF0000"/>
                </a:solidFill>
                <a:latin typeface="Cambria" panose="02040503050406030204" pitchFamily="18" charset="0"/>
                <a:ea typeface="Cambria" panose="02040503050406030204" pitchFamily="18" charset="0"/>
              </a:rPr>
              <a:t>:</a:t>
            </a:r>
          </a:p>
          <a:p>
            <a:r>
              <a:rPr lang="en-US" sz="1700" i="1" dirty="0">
                <a:solidFill>
                  <a:srgbClr val="FF0000"/>
                </a:solidFill>
                <a:latin typeface="Cambria" panose="02040503050406030204" pitchFamily="18" charset="0"/>
                <a:ea typeface="Cambria" panose="02040503050406030204" pitchFamily="18" charset="0"/>
              </a:rPr>
              <a:t>“</a:t>
            </a:r>
            <a:r>
              <a:rPr lang="en-US" sz="1700" i="1" dirty="0" err="1">
                <a:solidFill>
                  <a:srgbClr val="FF0000"/>
                </a:solidFill>
                <a:latin typeface="Cambria" panose="02040503050406030204" pitchFamily="18" charset="0"/>
                <a:ea typeface="Cambria" panose="02040503050406030204" pitchFamily="18" charset="0"/>
              </a:rPr>
              <a:t>Chuồn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chuồn</a:t>
            </a:r>
            <a:r>
              <a:rPr lang="en-US" sz="1700" i="1" dirty="0">
                <a:solidFill>
                  <a:srgbClr val="FF0000"/>
                </a:solidFill>
                <a:latin typeface="Cambria" panose="02040503050406030204" pitchFamily="18" charset="0"/>
                <a:ea typeface="Cambria" panose="02040503050406030204" pitchFamily="18" charset="0"/>
              </a:rPr>
              <a:t> bay </a:t>
            </a:r>
            <a:r>
              <a:rPr lang="en-US" sz="1700" i="1" dirty="0" err="1">
                <a:solidFill>
                  <a:srgbClr val="FF0000"/>
                </a:solidFill>
                <a:latin typeface="Cambria" panose="02040503050406030204" pitchFamily="18" charset="0"/>
                <a:ea typeface="Cambria" panose="02040503050406030204" pitchFamily="18" charset="0"/>
              </a:rPr>
              <a:t>thấp</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thì</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mưa</a:t>
            </a:r>
            <a:endParaRPr lang="en-US" sz="1700" dirty="0">
              <a:solidFill>
                <a:srgbClr val="FF0000"/>
              </a:solidFill>
              <a:latin typeface="Cambria" panose="02040503050406030204" pitchFamily="18" charset="0"/>
              <a:ea typeface="Cambria" panose="02040503050406030204" pitchFamily="18" charset="0"/>
            </a:endParaRPr>
          </a:p>
          <a:p>
            <a:r>
              <a:rPr lang="en-US" sz="1700" i="1" dirty="0">
                <a:solidFill>
                  <a:srgbClr val="FF0000"/>
                </a:solidFill>
                <a:latin typeface="Cambria" panose="02040503050406030204" pitchFamily="18" charset="0"/>
                <a:ea typeface="Cambria" panose="02040503050406030204" pitchFamily="18" charset="0"/>
              </a:rPr>
              <a:t>Bay </a:t>
            </a:r>
            <a:r>
              <a:rPr lang="en-US" sz="1700" i="1" dirty="0" err="1">
                <a:solidFill>
                  <a:srgbClr val="FF0000"/>
                </a:solidFill>
                <a:latin typeface="Cambria" panose="02040503050406030204" pitchFamily="18" charset="0"/>
                <a:ea typeface="Cambria" panose="02040503050406030204" pitchFamily="18" charset="0"/>
              </a:rPr>
              <a:t>cao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thì</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nắng</a:t>
            </a:r>
            <a:r>
              <a:rPr lang="en-US" sz="1700" i="1" dirty="0">
                <a:solidFill>
                  <a:srgbClr val="FF0000"/>
                </a:solidFill>
                <a:latin typeface="Cambria" panose="02040503050406030204" pitchFamily="18" charset="0"/>
                <a:ea typeface="Cambria" panose="02040503050406030204" pitchFamily="18" charset="0"/>
              </a:rPr>
              <a:t>, bay </a:t>
            </a:r>
            <a:r>
              <a:rPr lang="en-US" sz="1700" i="1" dirty="0" err="1">
                <a:solidFill>
                  <a:srgbClr val="FF0000"/>
                </a:solidFill>
                <a:latin typeface="Cambria" panose="02040503050406030204" pitchFamily="18" charset="0"/>
                <a:ea typeface="Cambria" panose="02040503050406030204" pitchFamily="18" charset="0"/>
              </a:rPr>
              <a:t>vừa</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thì</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râm</a:t>
            </a:r>
            <a:r>
              <a:rPr lang="en-US" sz="1700" i="1" dirty="0" smtClean="0">
                <a:solidFill>
                  <a:srgbClr val="FF0000"/>
                </a:solidFill>
                <a:latin typeface="Cambria" panose="02040503050406030204" pitchFamily="18" charset="0"/>
                <a:ea typeface="Cambria" panose="02040503050406030204" pitchFamily="18" charset="0"/>
              </a:rPr>
              <a:t>”</a:t>
            </a:r>
            <a:endParaRPr lang="en-US" sz="1700"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43400" y="1219200"/>
            <a:ext cx="4474760" cy="1977464"/>
          </a:xfrm>
          <a:prstGeom prst="rect">
            <a:avLst/>
          </a:prstGeom>
        </p:spPr>
        <p:txBody>
          <a:bodyPr wrap="square">
            <a:spAutoFit/>
          </a:bodyPr>
          <a:lstStyle/>
          <a:p>
            <a:pPr algn="just"/>
            <a:r>
              <a:rPr lang="en-US" sz="1750" dirty="0" smtClean="0">
                <a:latin typeface="Cambria" panose="02040503050406030204" pitchFamily="18" charset="0"/>
                <a:ea typeface="Cambria" panose="02040503050406030204" pitchFamily="18" charset="0"/>
              </a:rPr>
              <a:t>- Do </a:t>
            </a:r>
            <a:r>
              <a:rPr lang="en-US" sz="1750" dirty="0" err="1">
                <a:latin typeface="Cambria" panose="02040503050406030204" pitchFamily="18" charset="0"/>
                <a:ea typeface="Cambria" panose="02040503050406030204" pitchFamily="18" charset="0"/>
              </a:rPr>
              <a:t>cánh</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của</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chuồn</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chuồn</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quá</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mỏng</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lại</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có</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các</a:t>
            </a:r>
            <a:r>
              <a:rPr lang="en-US" sz="1750" dirty="0">
                <a:latin typeface="Cambria" panose="02040503050406030204" pitchFamily="18" charset="0"/>
                <a:ea typeface="Cambria" panose="02040503050406030204" pitchFamily="18" charset="0"/>
              </a:rPr>
              <a:t> nan </a:t>
            </a:r>
            <a:r>
              <a:rPr lang="en-US" sz="1750" dirty="0" err="1">
                <a:latin typeface="Cambria" panose="02040503050406030204" pitchFamily="18" charset="0"/>
                <a:ea typeface="Cambria" panose="02040503050406030204" pitchFamily="18" charset="0"/>
              </a:rPr>
              <a:t>đặc</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biệt</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hút</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được</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độ</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ẩm</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của</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không</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khí</a:t>
            </a:r>
            <a:r>
              <a:rPr lang="en-US" sz="1750" dirty="0">
                <a:latin typeface="Cambria" panose="02040503050406030204" pitchFamily="18" charset="0"/>
                <a:ea typeface="Cambria" panose="02040503050406030204" pitchFamily="18" charset="0"/>
              </a:rPr>
              <a:t>. </a:t>
            </a:r>
            <a:endParaRPr lang="en-US" sz="1750" dirty="0" smtClean="0">
              <a:latin typeface="Cambria" panose="02040503050406030204" pitchFamily="18" charset="0"/>
              <a:ea typeface="Cambria" panose="02040503050406030204" pitchFamily="18" charset="0"/>
            </a:endParaRPr>
          </a:p>
          <a:p>
            <a:pPr algn="just"/>
            <a:r>
              <a:rPr lang="en-US" sz="1750" dirty="0" smtClean="0">
                <a:latin typeface="Cambria" panose="02040503050406030204" pitchFamily="18" charset="0"/>
                <a:ea typeface="Cambria" panose="02040503050406030204" pitchFamily="18" charset="0"/>
              </a:rPr>
              <a:t>- </a:t>
            </a:r>
            <a:r>
              <a:rPr lang="en-US" sz="1750" dirty="0" err="1" smtClean="0">
                <a:latin typeface="Cambria" panose="02040503050406030204" pitchFamily="18" charset="0"/>
                <a:ea typeface="Cambria" panose="02040503050406030204" pitchFamily="18" charset="0"/>
              </a:rPr>
              <a:t>Khi</a:t>
            </a:r>
            <a:r>
              <a:rPr lang="en-US" sz="1750" dirty="0" smtClean="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trời</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sắp</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mưa</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thì</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độ</a:t>
            </a:r>
            <a:r>
              <a:rPr lang="en-US" sz="1750" dirty="0">
                <a:latin typeface="Cambria" panose="02040503050406030204" pitchFamily="18" charset="0"/>
                <a:ea typeface="Cambria" panose="02040503050406030204" pitchFamily="18" charset="0"/>
              </a:rPr>
              <a:t> </a:t>
            </a:r>
            <a:r>
              <a:rPr lang="en-US" sz="1750" dirty="0" err="1" smtClean="0">
                <a:latin typeface="Cambria" panose="02040503050406030204" pitchFamily="18" charset="0"/>
                <a:ea typeface="Cambria" panose="02040503050406030204" pitchFamily="18" charset="0"/>
              </a:rPr>
              <a:t>ẩm</a:t>
            </a:r>
            <a:r>
              <a:rPr lang="en-US" sz="1750" dirty="0" smtClean="0">
                <a:latin typeface="Cambria" panose="02040503050406030204" pitchFamily="18" charset="0"/>
                <a:ea typeface="Cambria" panose="02040503050406030204" pitchFamily="18" charset="0"/>
              </a:rPr>
              <a:t> </a:t>
            </a:r>
            <a:r>
              <a:rPr lang="en-US" sz="1750" dirty="0" err="1" smtClean="0">
                <a:latin typeface="Cambria" panose="02040503050406030204" pitchFamily="18" charset="0"/>
                <a:ea typeface="Cambria" panose="02040503050406030204" pitchFamily="18" charset="0"/>
              </a:rPr>
              <a:t>không</a:t>
            </a:r>
            <a:r>
              <a:rPr lang="en-US" sz="1750" dirty="0" smtClean="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khí</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tăng</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cao</a:t>
            </a:r>
            <a:r>
              <a:rPr lang="en-US" sz="1750" dirty="0">
                <a:latin typeface="Cambria" panose="02040503050406030204" pitchFamily="18" charset="0"/>
                <a:ea typeface="Cambria" panose="02040503050406030204" pitchFamily="18" charset="0"/>
              </a:rPr>
              <a:t>, </a:t>
            </a:r>
            <a:r>
              <a:rPr lang="en-US" sz="1750" dirty="0" err="1" smtClean="0">
                <a:latin typeface="Cambria" panose="02040503050406030204" pitchFamily="18" charset="0"/>
                <a:ea typeface="Cambria" panose="02040503050406030204" pitchFamily="18" charset="0"/>
              </a:rPr>
              <a:t>có</a:t>
            </a:r>
            <a:r>
              <a:rPr lang="en-US" sz="1750" dirty="0" smtClean="0">
                <a:latin typeface="Cambria" panose="02040503050406030204" pitchFamily="18" charset="0"/>
                <a:ea typeface="Cambria" panose="02040503050406030204" pitchFamily="18" charset="0"/>
              </a:rPr>
              <a:t> </a:t>
            </a:r>
            <a:r>
              <a:rPr lang="en-US" sz="1750" dirty="0" err="1" smtClean="0">
                <a:latin typeface="Cambria" panose="02040503050406030204" pitchFamily="18" charset="0"/>
                <a:ea typeface="Cambria" panose="02040503050406030204" pitchFamily="18" charset="0"/>
              </a:rPr>
              <a:t>nhiều</a:t>
            </a:r>
            <a:r>
              <a:rPr lang="en-US" sz="1750" dirty="0" smtClean="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hơi</a:t>
            </a:r>
            <a:r>
              <a:rPr lang="en-US" sz="1750" dirty="0">
                <a:latin typeface="Cambria" panose="02040503050406030204" pitchFamily="18" charset="0"/>
                <a:ea typeface="Cambria" panose="02040503050406030204" pitchFamily="18" charset="0"/>
              </a:rPr>
              <a:t> </a:t>
            </a:r>
            <a:r>
              <a:rPr lang="en-US" sz="1750" dirty="0" err="1" smtClean="0">
                <a:latin typeface="Cambria" panose="02040503050406030204" pitchFamily="18" charset="0"/>
                <a:ea typeface="Cambria" panose="02040503050406030204" pitchFamily="18" charset="0"/>
              </a:rPr>
              <a:t>nước</a:t>
            </a:r>
            <a:r>
              <a:rPr lang="en-US" sz="1750" dirty="0" smtClean="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đọng</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vào</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những</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bộ</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cánh</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mỏng</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của</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chuồn</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chuồn</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làm</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tăng</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tải</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trọng</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khiến</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chúng</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chỉ</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có</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thể</a:t>
            </a:r>
            <a:r>
              <a:rPr lang="en-US" sz="1750" dirty="0">
                <a:latin typeface="Cambria" panose="02040503050406030204" pitchFamily="18" charset="0"/>
                <a:ea typeface="Cambria" panose="02040503050406030204" pitchFamily="18" charset="0"/>
              </a:rPr>
              <a:t> bay </a:t>
            </a:r>
            <a:r>
              <a:rPr lang="en-US" sz="1750" dirty="0" err="1" smtClean="0">
                <a:latin typeface="Cambria" panose="02040503050406030204" pitchFamily="18" charset="0"/>
                <a:ea typeface="Cambria" panose="02040503050406030204" pitchFamily="18" charset="0"/>
              </a:rPr>
              <a:t>sát</a:t>
            </a:r>
            <a:r>
              <a:rPr lang="en-US" sz="1750" dirty="0" smtClean="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mặt</a:t>
            </a:r>
            <a:r>
              <a:rPr lang="en-US" sz="1750" dirty="0">
                <a:latin typeface="Cambria" panose="02040503050406030204" pitchFamily="18" charset="0"/>
                <a:ea typeface="Cambria" panose="02040503050406030204" pitchFamily="18" charset="0"/>
              </a:rPr>
              <a:t> </a:t>
            </a:r>
            <a:r>
              <a:rPr lang="en-US" sz="1750" dirty="0" err="1">
                <a:latin typeface="Cambria" panose="02040503050406030204" pitchFamily="18" charset="0"/>
                <a:ea typeface="Cambria" panose="02040503050406030204" pitchFamily="18" charset="0"/>
              </a:rPr>
              <a:t>đất</a:t>
            </a:r>
            <a:r>
              <a:rPr lang="en-US" sz="1750" dirty="0">
                <a:latin typeface="Cambria" panose="02040503050406030204" pitchFamily="18" charset="0"/>
                <a:ea typeface="Cambria" panose="02040503050406030204" pitchFamily="18" charset="0"/>
              </a:rPr>
              <a:t>.</a:t>
            </a:r>
            <a:endParaRPr lang="en-US" sz="1750" dirty="0">
              <a:effectLst/>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Sự</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lý</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thú</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việc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học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môn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Địa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lí</a:t>
            </a:r>
            <a:r>
              <a:rPr lang="en-US" sz="2400" b="1" dirty="0" smtClean="0">
                <a:solidFill>
                  <a:srgbClr val="0D30DD"/>
                </a:solidFill>
                <a:latin typeface="Cambria" pitchFamily="18" charset="0"/>
              </a:rPr>
              <a:t> </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pic>
        <p:nvPicPr>
          <p:cNvPr id="4098" name="Picture 2" descr="Nhìn chuồn chuồn bay có thể đoán biết được thời tiế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18380" y="3579539"/>
            <a:ext cx="3962400" cy="2948583"/>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99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fade">
                                      <p:cBhvr>
                                        <p:cTn id="23" dur="500"/>
                                        <p:tgtEl>
                                          <p:spTgt spid="1036"/>
                                        </p:tgtEl>
                                      </p:cBhvr>
                                    </p:animEffect>
                                  </p:childTnLst>
                                </p:cTn>
                              </p:par>
                              <p:par>
                                <p:cTn id="24" presetID="10" presetClass="entr" presetSubtype="0" fill="hold" nodeType="with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500"/>
                                        <p:tgtEl>
                                          <p:spTgt spid="1034"/>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036"/>
                                        </p:tgtEl>
                                        <p:attrNameLst>
                                          <p:attrName>r</p:attrName>
                                        </p:attrNameLst>
                                      </p:cBhvr>
                                    </p:animRot>
                                    <p:animRot by="-240000">
                                      <p:cBhvr>
                                        <p:cTn id="29" dur="200" fill="hold">
                                          <p:stCondLst>
                                            <p:cond delay="200"/>
                                          </p:stCondLst>
                                        </p:cTn>
                                        <p:tgtEl>
                                          <p:spTgt spid="1036"/>
                                        </p:tgtEl>
                                        <p:attrNameLst>
                                          <p:attrName>r</p:attrName>
                                        </p:attrNameLst>
                                      </p:cBhvr>
                                    </p:animRot>
                                    <p:animRot by="240000">
                                      <p:cBhvr>
                                        <p:cTn id="30" dur="200" fill="hold">
                                          <p:stCondLst>
                                            <p:cond delay="400"/>
                                          </p:stCondLst>
                                        </p:cTn>
                                        <p:tgtEl>
                                          <p:spTgt spid="1036"/>
                                        </p:tgtEl>
                                        <p:attrNameLst>
                                          <p:attrName>r</p:attrName>
                                        </p:attrNameLst>
                                      </p:cBhvr>
                                    </p:animRot>
                                    <p:animRot by="-240000">
                                      <p:cBhvr>
                                        <p:cTn id="31" dur="200" fill="hold">
                                          <p:stCondLst>
                                            <p:cond delay="600"/>
                                          </p:stCondLst>
                                        </p:cTn>
                                        <p:tgtEl>
                                          <p:spTgt spid="1036"/>
                                        </p:tgtEl>
                                        <p:attrNameLst>
                                          <p:attrName>r</p:attrName>
                                        </p:attrNameLst>
                                      </p:cBhvr>
                                    </p:animRot>
                                    <p:animRot by="120000">
                                      <p:cBhvr>
                                        <p:cTn id="32" dur="200" fill="hold">
                                          <p:stCondLst>
                                            <p:cond delay="800"/>
                                          </p:stCondLst>
                                        </p:cTn>
                                        <p:tgtEl>
                                          <p:spTgt spid="1036"/>
                                        </p:tgtEl>
                                        <p:attrNameLst>
                                          <p:attrName>r</p:attrName>
                                        </p:attrNameLst>
                                      </p:cBhvr>
                                    </p:animRot>
                                  </p:childTnLst>
                                </p:cTn>
                              </p:par>
                              <p:par>
                                <p:cTn id="33" presetID="14"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40" dur="500"/>
                                        <p:tgtEl>
                                          <p:spTgt spid="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4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17076" y="1031116"/>
            <a:ext cx="4114800" cy="2501721"/>
          </a:xfrm>
          <a:prstGeom prst="rect">
            <a:avLst/>
          </a:prstGeom>
        </p:spPr>
      </p:pic>
      <p:pic>
        <p:nvPicPr>
          <p:cNvPr id="5" name="Picture 4"/>
          <p:cNvPicPr>
            <a:picLocks noChangeAspect="1"/>
          </p:cNvPicPr>
          <p:nvPr/>
        </p:nvPicPr>
        <p:blipFill>
          <a:blip r:embed="rId3"/>
          <a:stretch>
            <a:fillRect/>
          </a:stretch>
        </p:blipFill>
        <p:spPr>
          <a:xfrm>
            <a:off x="4627368" y="3639086"/>
            <a:ext cx="4104508" cy="2361664"/>
          </a:xfrm>
          <a:prstGeom prst="rect">
            <a:avLst/>
          </a:prstGeom>
        </p:spPr>
      </p:pic>
      <p:sp>
        <p:nvSpPr>
          <p:cNvPr id="7" name="TextBox 6"/>
          <p:cNvSpPr txBox="1"/>
          <p:nvPr/>
        </p:nvSpPr>
        <p:spPr>
          <a:xfrm>
            <a:off x="463640" y="2112940"/>
            <a:ext cx="3361386" cy="3485570"/>
          </a:xfrm>
          <a:prstGeom prst="rect">
            <a:avLst/>
          </a:prstGeom>
          <a:noFill/>
        </p:spPr>
        <p:txBody>
          <a:bodyPr wrap="square" rtlCol="0">
            <a:spAutoFit/>
          </a:bodyPr>
          <a:lstStyle/>
          <a:p>
            <a:pPr algn="just">
              <a:lnSpc>
                <a:spcPct val="150000"/>
              </a:lnSpc>
            </a:pPr>
            <a:r>
              <a:rPr lang="vi-VN" sz="2100" dirty="0">
                <a:solidFill>
                  <a:srgbClr val="0070C0"/>
                </a:solidFill>
                <a:latin typeface="Times New Roman" panose="02020603050405020304" pitchFamily="18" charset="0"/>
                <a:cs typeface="Times New Roman" panose="02020603050405020304" pitchFamily="18" charset="0"/>
              </a:rPr>
              <a:t>Trên Trái Đất có những nơi mưa nhiều quanh năm, thảm thực vật xanh tốt, có những nơi khô nóng, vài năm không có mưa, không có loài thực vật nào có thể sinh sống</a:t>
            </a:r>
            <a:endParaRPr lang="en-US" sz="2100"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vi-VN" sz="2100" dirty="0">
                <a:latin typeface="Times New Roman" panose="02020603050405020304" pitchFamily="18" charset="0"/>
                <a:cs typeface="Times New Roman" panose="02020603050405020304" pitchFamily="18" charset="0"/>
              </a:rPr>
              <a:t> </a:t>
            </a:r>
            <a:endParaRPr lang="en-US" sz="21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00209" y="1137366"/>
            <a:ext cx="6109855"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a:t>
            </a:r>
            <a:endParaRPr lang="en-US" sz="2400" b="1" dirty="0">
              <a:latin typeface="Times New Roman" panose="02020603050405020304" pitchFamily="18" charset="0"/>
              <a:cs typeface="Times New Roman" panose="02020603050405020304" pitchFamily="18" charset="0"/>
            </a:endParaRPr>
          </a:p>
          <a:p>
            <a:endParaRPr lang="en-US" sz="2400" dirty="0"/>
          </a:p>
        </p:txBody>
      </p:sp>
      <p:pic>
        <p:nvPicPr>
          <p:cNvPr id="9" name="Picture 8"/>
          <p:cNvPicPr>
            <a:picLocks noChangeAspect="1"/>
          </p:cNvPicPr>
          <p:nvPr/>
        </p:nvPicPr>
        <p:blipFill>
          <a:blip r:embed="rId2"/>
          <a:stretch>
            <a:fillRect/>
          </a:stretch>
        </p:blipFill>
        <p:spPr>
          <a:xfrm>
            <a:off x="4607417" y="1031117"/>
            <a:ext cx="4114800" cy="2501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3"/>
          <a:stretch>
            <a:fillRect/>
          </a:stretch>
        </p:blipFill>
        <p:spPr>
          <a:xfrm>
            <a:off x="4617709" y="3639087"/>
            <a:ext cx="4104508" cy="2361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31106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2068933" y="4566606"/>
            <a:ext cx="4941468" cy="1850701"/>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2635626" y="5109529"/>
            <a:ext cx="3352800" cy="877163"/>
          </a:xfrm>
          <a:prstGeom prst="rect">
            <a:avLst/>
          </a:prstGeom>
        </p:spPr>
        <p:txBody>
          <a:bodyPr wrap="square">
            <a:spAutoFit/>
          </a:bodyPr>
          <a:lstStyle/>
          <a:p>
            <a:pPr algn="ctr"/>
            <a:r>
              <a:rPr lang="en-US" sz="1700" i="1" dirty="0" smtClean="0">
                <a:solidFill>
                  <a:srgbClr val="FF0000"/>
                </a:solidFill>
                <a:latin typeface="Cambria" panose="02040503050406030204" pitchFamily="18" charset="0"/>
                <a:ea typeface="Cambria" panose="02040503050406030204" pitchFamily="18" charset="0"/>
              </a:rPr>
              <a:t>Theo </a:t>
            </a:r>
            <a:r>
              <a:rPr lang="en-US" sz="1700" i="1" dirty="0" err="1" smtClean="0">
                <a:solidFill>
                  <a:srgbClr val="FF0000"/>
                </a:solidFill>
                <a:latin typeface="Cambria" panose="02040503050406030204" pitchFamily="18" charset="0"/>
                <a:ea typeface="Cambria" panose="02040503050406030204" pitchFamily="18" charset="0"/>
              </a:rPr>
              <a:t>em</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nếu</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có</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kiến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thức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về</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địa</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lý</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thì</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cuộc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sống</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hằng</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ngày</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của</a:t>
            </a:r>
            <a:r>
              <a:rPr lang="en-US" sz="1700" i="1" dirty="0" smtClean="0">
                <a:solidFill>
                  <a:srgbClr val="FF0000"/>
                </a:solidFill>
                <a:latin typeface="Cambria" panose="02040503050406030204" pitchFamily="18" charset="0"/>
                <a:ea typeface="Cambria" panose="02040503050406030204" pitchFamily="18" charset="0"/>
              </a:rPr>
              <a:t> ta </a:t>
            </a:r>
            <a:r>
              <a:rPr lang="en-US" sz="1700" i="1" dirty="0" err="1" smtClean="0">
                <a:solidFill>
                  <a:srgbClr val="FF0000"/>
                </a:solidFill>
                <a:latin typeface="Cambria" panose="02040503050406030204" pitchFamily="18" charset="0"/>
                <a:ea typeface="Cambria" panose="02040503050406030204" pitchFamily="18" charset="0"/>
              </a:rPr>
              <a:t>như</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thế</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nào</a:t>
            </a:r>
            <a:r>
              <a:rPr lang="en-US" sz="1700" i="1" dirty="0" smtClean="0">
                <a:solidFill>
                  <a:srgbClr val="FF0000"/>
                </a:solidFill>
                <a:latin typeface="Cambria" panose="02040503050406030204" pitchFamily="18" charset="0"/>
                <a:ea typeface="Cambria" panose="02040503050406030204" pitchFamily="18" charset="0"/>
              </a:rPr>
              <a:t>?</a:t>
            </a:r>
            <a:endParaRPr lang="en-US" sz="1700"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Sự</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lý</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thú</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việc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học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môn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Địa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lí</a:t>
            </a:r>
            <a:r>
              <a:rPr lang="en-US" sz="2400" b="1" dirty="0" smtClean="0">
                <a:solidFill>
                  <a:srgbClr val="0D30DD"/>
                </a:solidFill>
                <a:latin typeface="Cambria" pitchFamily="18" charset="0"/>
              </a:rPr>
              <a:t> </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pic>
        <p:nvPicPr>
          <p:cNvPr id="27" name="Picture 2" descr="Bảng xanh PPt có ô l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0407" y="952140"/>
            <a:ext cx="5374884" cy="352425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415025" y="1555769"/>
            <a:ext cx="5199198" cy="2339102"/>
          </a:xfrm>
          <a:prstGeom prst="rect">
            <a:avLst/>
          </a:prstGeom>
        </p:spPr>
        <p:txBody>
          <a:bodyPr wrap="square">
            <a:spAutoFit/>
          </a:bodyPr>
          <a:lstStyle/>
          <a:p>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Nếu</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có</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kiến</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thức</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về</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địa</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lí</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endParaRPr lang="en-US" sz="320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r>
              <a:rPr lang="en-US" sz="3200"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em</a:t>
            </a:r>
            <a:r>
              <a:rPr lang="en-US" sz="320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sẽ</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giải</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thích</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tượng</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địa</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lí</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trong</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đời</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sống</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hằng</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ngày</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t>
            </a:r>
          </a:p>
          <a:p>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2633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fade">
                                      <p:cBhvr>
                                        <p:cTn id="23" dur="500"/>
                                        <p:tgtEl>
                                          <p:spTgt spid="1036"/>
                                        </p:tgtEl>
                                      </p:cBhvr>
                                    </p:animEffect>
                                  </p:childTnLst>
                                </p:cTn>
                              </p:par>
                              <p:par>
                                <p:cTn id="24" presetID="10" presetClass="entr" presetSubtype="0" fill="hold" nodeType="with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500"/>
                                        <p:tgtEl>
                                          <p:spTgt spid="1034"/>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036"/>
                                        </p:tgtEl>
                                        <p:attrNameLst>
                                          <p:attrName>r</p:attrName>
                                        </p:attrNameLst>
                                      </p:cBhvr>
                                    </p:animRot>
                                    <p:animRot by="-240000">
                                      <p:cBhvr>
                                        <p:cTn id="29" dur="200" fill="hold">
                                          <p:stCondLst>
                                            <p:cond delay="200"/>
                                          </p:stCondLst>
                                        </p:cTn>
                                        <p:tgtEl>
                                          <p:spTgt spid="1036"/>
                                        </p:tgtEl>
                                        <p:attrNameLst>
                                          <p:attrName>r</p:attrName>
                                        </p:attrNameLst>
                                      </p:cBhvr>
                                    </p:animRot>
                                    <p:animRot by="240000">
                                      <p:cBhvr>
                                        <p:cTn id="30" dur="200" fill="hold">
                                          <p:stCondLst>
                                            <p:cond delay="400"/>
                                          </p:stCondLst>
                                        </p:cTn>
                                        <p:tgtEl>
                                          <p:spTgt spid="1036"/>
                                        </p:tgtEl>
                                        <p:attrNameLst>
                                          <p:attrName>r</p:attrName>
                                        </p:attrNameLst>
                                      </p:cBhvr>
                                    </p:animRot>
                                    <p:animRot by="-240000">
                                      <p:cBhvr>
                                        <p:cTn id="31" dur="200" fill="hold">
                                          <p:stCondLst>
                                            <p:cond delay="600"/>
                                          </p:stCondLst>
                                        </p:cTn>
                                        <p:tgtEl>
                                          <p:spTgt spid="1036"/>
                                        </p:tgtEl>
                                        <p:attrNameLst>
                                          <p:attrName>r</p:attrName>
                                        </p:attrNameLst>
                                      </p:cBhvr>
                                    </p:animRot>
                                    <p:animRot by="120000">
                                      <p:cBhvr>
                                        <p:cTn id="32" dur="200" fill="hold">
                                          <p:stCondLst>
                                            <p:cond delay="800"/>
                                          </p:stCondLst>
                                        </p:cTn>
                                        <p:tgtEl>
                                          <p:spTgt spid="103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953068"/>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Vai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trò</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môn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địa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lý</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trong</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cuộc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sống</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32" name="Rectangle 31"/>
          <p:cNvSpPr/>
          <p:nvPr/>
        </p:nvSpPr>
        <p:spPr>
          <a:xfrm>
            <a:off x="2133600" y="1994118"/>
            <a:ext cx="4710947" cy="430887"/>
          </a:xfrm>
          <a:prstGeom prst="rect">
            <a:avLst/>
          </a:prstGeom>
        </p:spPr>
        <p:txBody>
          <a:bodyPr wrap="square">
            <a:spAutoFit/>
          </a:bodyPr>
          <a:lstStyle/>
          <a:p>
            <a:pPr algn="just"/>
            <a:r>
              <a:rPr lang="en-US" sz="2200" dirty="0" smtClean="0">
                <a:latin typeface="Cambria" panose="02040503050406030204" pitchFamily="18" charset="0"/>
                <a:ea typeface="Cambria" panose="02040503050406030204" pitchFamily="18" charset="0"/>
              </a:rPr>
              <a:t> </a:t>
            </a:r>
            <a:endParaRPr lang="en-US" sz="2800" dirty="0">
              <a:effectLst/>
              <a:latin typeface="Cambria" panose="02040503050406030204" pitchFamily="18" charset="0"/>
              <a:ea typeface="Cambria" panose="02040503050406030204" pitchFamily="18" charset="0"/>
            </a:endParaRPr>
          </a:p>
        </p:txBody>
      </p:sp>
      <p:pic>
        <p:nvPicPr>
          <p:cNvPr id="22" name="Content Placeholder 3"/>
          <p:cNvPicPr>
            <a:picLocks noChangeAspect="1"/>
          </p:cNvPicPr>
          <p:nvPr/>
        </p:nvPicPr>
        <p:blipFill>
          <a:blip r:embed="rId5"/>
          <a:stretch>
            <a:fillRect/>
          </a:stretch>
        </p:blipFill>
        <p:spPr>
          <a:xfrm>
            <a:off x="245764" y="997909"/>
            <a:ext cx="3873344" cy="5487539"/>
          </a:xfrm>
          <a:prstGeom prst="rect">
            <a:avLst/>
          </a:prstGeom>
        </p:spPr>
      </p:pic>
      <p:sp>
        <p:nvSpPr>
          <p:cNvPr id="3" name="Rectangle 2"/>
          <p:cNvSpPr/>
          <p:nvPr/>
        </p:nvSpPr>
        <p:spPr>
          <a:xfrm>
            <a:off x="4214524" y="1374481"/>
            <a:ext cx="4419600" cy="3528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Năm 2004, một trận sóng thần khủng khiếp xảy ra tại Nam Á, có rất nhiều khách du lịch được cứu sống nhờ béTiu-li Xmít (Tilly Smith). Câu chuyện nhỏ dưới đây sẽ giúp các em thấy được vai trò quan trọng của việc nắm vững các kiến thức và kĩ năng địa lí để ứng dụng vào cuộc sống.</a:t>
            </a:r>
            <a:endParaRPr lang="en-US" dirty="0"/>
          </a:p>
        </p:txBody>
      </p:sp>
    </p:spTree>
    <p:extLst>
      <p:ext uri="{BB962C8B-B14F-4D97-AF65-F5344CB8AC3E}">
        <p14:creationId xmlns:p14="http://schemas.microsoft.com/office/powerpoint/2010/main" val="671123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228600" y="0"/>
            <a:ext cx="8686800" cy="6705600"/>
          </a:xfrm>
          <a:prstGeom prst="horizontalScroll">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mj-lt"/>
              </a:rPr>
              <a:t>Tiu-li Xmít, câu chuyện về một "thiên thần bãi biển" Ngày 26/12/2004 là </a:t>
            </a:r>
            <a:r>
              <a:rPr lang="vi-VN" sz="2000" dirty="0" smtClean="0">
                <a:solidFill>
                  <a:schemeClr val="tx1"/>
                </a:solidFill>
                <a:latin typeface="+mj-lt"/>
              </a:rPr>
              <a:t>ngày</a:t>
            </a:r>
            <a:r>
              <a:rPr lang="en-US" sz="2000" dirty="0" smtClean="0">
                <a:solidFill>
                  <a:schemeClr val="tx1"/>
                </a:solidFill>
                <a:latin typeface="+mj-lt"/>
              </a:rPr>
              <a:t> </a:t>
            </a:r>
            <a:r>
              <a:rPr lang="vi-VN" sz="2000" dirty="0" smtClean="0">
                <a:solidFill>
                  <a:schemeClr val="tx1"/>
                </a:solidFill>
                <a:latin typeface="+mj-lt"/>
              </a:rPr>
              <a:t>xảy </a:t>
            </a:r>
            <a:r>
              <a:rPr lang="vi-VN" sz="2000" dirty="0">
                <a:solidFill>
                  <a:schemeClr val="tx1"/>
                </a:solidFill>
                <a:latin typeface="+mj-lt"/>
              </a:rPr>
              <a:t>ra cơn sóng thân khủng khiếp khiến hơn 100 000 người thiệt mạng </a:t>
            </a:r>
            <a:r>
              <a:rPr lang="vi-VN" sz="2000" dirty="0" smtClean="0">
                <a:solidFill>
                  <a:schemeClr val="tx1"/>
                </a:solidFill>
                <a:latin typeface="+mj-lt"/>
              </a:rPr>
              <a:t>ở</a:t>
            </a:r>
            <a:r>
              <a:rPr lang="en-US" sz="2000" dirty="0" smtClean="0">
                <a:solidFill>
                  <a:schemeClr val="tx1"/>
                </a:solidFill>
                <a:latin typeface="+mj-lt"/>
              </a:rPr>
              <a:t> </a:t>
            </a:r>
            <a:r>
              <a:rPr lang="vi-VN" sz="2000" dirty="0" smtClean="0">
                <a:solidFill>
                  <a:schemeClr val="tx1"/>
                </a:solidFill>
                <a:latin typeface="+mj-lt"/>
              </a:rPr>
              <a:t>các nước</a:t>
            </a:r>
            <a:r>
              <a:rPr lang="en-US" sz="2000" dirty="0" smtClean="0">
                <a:solidFill>
                  <a:schemeClr val="tx1"/>
                </a:solidFill>
                <a:latin typeface="+mj-lt"/>
              </a:rPr>
              <a:t> </a:t>
            </a:r>
            <a:r>
              <a:rPr lang="vi-VN" sz="2000" dirty="0" smtClean="0">
                <a:solidFill>
                  <a:schemeClr val="tx1"/>
                </a:solidFill>
                <a:latin typeface="+mj-lt"/>
              </a:rPr>
              <a:t>Nam </a:t>
            </a:r>
            <a:r>
              <a:rPr lang="vi-VN" sz="2000" dirty="0">
                <a:solidFill>
                  <a:schemeClr val="tx1"/>
                </a:solidFill>
                <a:latin typeface="+mj-lt"/>
              </a:rPr>
              <a:t>Á. Khi đang dạo chơi trên bãi biển, </a:t>
            </a:r>
            <a:r>
              <a:rPr lang="vi-VN" sz="2000" dirty="0" smtClean="0">
                <a:solidFill>
                  <a:schemeClr val="tx1"/>
                </a:solidFill>
                <a:latin typeface="+mj-lt"/>
              </a:rPr>
              <a:t>Tiu-li</a:t>
            </a:r>
            <a:r>
              <a:rPr lang="en-US" sz="2000" dirty="0" smtClean="0">
                <a:solidFill>
                  <a:schemeClr val="tx1"/>
                </a:solidFill>
                <a:latin typeface="+mj-lt"/>
              </a:rPr>
              <a:t> </a:t>
            </a:r>
            <a:r>
              <a:rPr lang="vi-VN" sz="2000" dirty="0" smtClean="0">
                <a:solidFill>
                  <a:schemeClr val="tx1"/>
                </a:solidFill>
                <a:latin typeface="+mj-lt"/>
              </a:rPr>
              <a:t>phát</a:t>
            </a:r>
            <a:r>
              <a:rPr lang="en-US" sz="2000" dirty="0" smtClean="0">
                <a:solidFill>
                  <a:schemeClr val="tx1"/>
                </a:solidFill>
                <a:latin typeface="+mj-lt"/>
              </a:rPr>
              <a:t> </a:t>
            </a:r>
            <a:r>
              <a:rPr lang="vi-VN" sz="2000" dirty="0" smtClean="0">
                <a:solidFill>
                  <a:schemeClr val="tx1"/>
                </a:solidFill>
                <a:latin typeface="+mj-lt"/>
              </a:rPr>
              <a:t>hiện </a:t>
            </a:r>
            <a:r>
              <a:rPr lang="vi-VN" sz="2000" dirty="0">
                <a:solidFill>
                  <a:schemeClr val="tx1"/>
                </a:solidFill>
                <a:latin typeface="+mj-lt"/>
              </a:rPr>
              <a:t>những </a:t>
            </a:r>
            <a:r>
              <a:rPr lang="vi-VN" sz="2000" dirty="0" smtClean="0">
                <a:solidFill>
                  <a:schemeClr val="tx1"/>
                </a:solidFill>
                <a:latin typeface="+mj-lt"/>
              </a:rPr>
              <a:t>thay</a:t>
            </a:r>
            <a:r>
              <a:rPr lang="en-US" sz="2000" dirty="0" smtClean="0">
                <a:solidFill>
                  <a:schemeClr val="tx1"/>
                </a:solidFill>
                <a:latin typeface="+mj-lt"/>
              </a:rPr>
              <a:t> </a:t>
            </a:r>
            <a:r>
              <a:rPr lang="vi-VN" sz="2000" dirty="0" smtClean="0">
                <a:solidFill>
                  <a:schemeClr val="tx1"/>
                </a:solidFill>
                <a:latin typeface="+mj-lt"/>
              </a:rPr>
              <a:t>đổi </a:t>
            </a:r>
            <a:r>
              <a:rPr lang="vi-VN" sz="2000" dirty="0">
                <a:solidFill>
                  <a:schemeClr val="tx1"/>
                </a:solidFill>
                <a:latin typeface="+mj-lt"/>
              </a:rPr>
              <a:t>kì lạ của biển và bài học vể thảm hoạ sóng thân trong </a:t>
            </a:r>
            <a:r>
              <a:rPr lang="vi-VN" sz="2000" dirty="0" smtClean="0">
                <a:solidFill>
                  <a:schemeClr val="tx1"/>
                </a:solidFill>
                <a:latin typeface="+mj-lt"/>
              </a:rPr>
              <a:t>giờ</a:t>
            </a:r>
            <a:r>
              <a:rPr lang="en-US" sz="2000" dirty="0" smtClean="0">
                <a:solidFill>
                  <a:schemeClr val="tx1"/>
                </a:solidFill>
                <a:latin typeface="+mj-lt"/>
              </a:rPr>
              <a:t> </a:t>
            </a:r>
            <a:r>
              <a:rPr lang="vi-VN" sz="2000" dirty="0" smtClean="0">
                <a:solidFill>
                  <a:schemeClr val="tx1"/>
                </a:solidFill>
                <a:latin typeface="+mj-lt"/>
              </a:rPr>
              <a:t>Địa lí</a:t>
            </a:r>
            <a:r>
              <a:rPr lang="en-US" sz="2000" dirty="0" smtClean="0">
                <a:solidFill>
                  <a:schemeClr val="tx1"/>
                </a:solidFill>
                <a:latin typeface="+mj-lt"/>
              </a:rPr>
              <a:t> </a:t>
            </a:r>
            <a:r>
              <a:rPr lang="vi-VN" sz="2000" dirty="0" smtClean="0">
                <a:solidFill>
                  <a:schemeClr val="tx1"/>
                </a:solidFill>
                <a:latin typeface="+mj-lt"/>
              </a:rPr>
              <a:t>chợt </a:t>
            </a:r>
            <a:r>
              <a:rPr lang="vi-VN" sz="2000" dirty="0">
                <a:solidFill>
                  <a:schemeClr val="tx1"/>
                </a:solidFill>
                <a:latin typeface="+mj-lt"/>
              </a:rPr>
              <a:t>loé lên trong </a:t>
            </a:r>
            <a:r>
              <a:rPr lang="vi-VN" sz="2000" dirty="0" smtClean="0">
                <a:solidFill>
                  <a:schemeClr val="tx1"/>
                </a:solidFill>
                <a:latin typeface="+mj-lt"/>
              </a:rPr>
              <a:t>đ</a:t>
            </a:r>
            <a:r>
              <a:rPr lang="en-US" sz="2000" dirty="0" err="1" smtClean="0">
                <a:solidFill>
                  <a:schemeClr val="tx1"/>
                </a:solidFill>
                <a:latin typeface="+mj-lt"/>
              </a:rPr>
              <a:t>ầu</a:t>
            </a:r>
            <a:r>
              <a:rPr lang="en-US" sz="2000" dirty="0" smtClean="0">
                <a:solidFill>
                  <a:schemeClr val="tx1"/>
                </a:solidFill>
                <a:latin typeface="+mj-lt"/>
              </a:rPr>
              <a:t> </a:t>
            </a:r>
            <a:r>
              <a:rPr lang="vi-VN" sz="2000" dirty="0" smtClean="0">
                <a:solidFill>
                  <a:schemeClr val="tx1"/>
                </a:solidFill>
                <a:latin typeface="+mj-lt"/>
              </a:rPr>
              <a:t>cô </a:t>
            </a:r>
            <a:r>
              <a:rPr lang="vi-VN" sz="2000" dirty="0">
                <a:solidFill>
                  <a:schemeClr val="tx1"/>
                </a:solidFill>
                <a:latin typeface="+mj-lt"/>
              </a:rPr>
              <a:t>bé. </a:t>
            </a:r>
            <a:r>
              <a:rPr lang="vi-VN" sz="2000" dirty="0" smtClean="0">
                <a:solidFill>
                  <a:schemeClr val="tx1"/>
                </a:solidFill>
                <a:latin typeface="+mj-lt"/>
              </a:rPr>
              <a:t>Ở</a:t>
            </a:r>
            <a:r>
              <a:rPr lang="en-US" sz="2000" dirty="0" smtClean="0">
                <a:solidFill>
                  <a:schemeClr val="tx1"/>
                </a:solidFill>
                <a:latin typeface="+mj-lt"/>
              </a:rPr>
              <a:t> </a:t>
            </a:r>
            <a:r>
              <a:rPr lang="vi-VN" sz="2000" dirty="0" smtClean="0">
                <a:solidFill>
                  <a:schemeClr val="tx1"/>
                </a:solidFill>
                <a:latin typeface="+mj-lt"/>
              </a:rPr>
              <a:t>phía </a:t>
            </a:r>
            <a:r>
              <a:rPr lang="vi-VN" sz="2000" dirty="0">
                <a:solidFill>
                  <a:schemeClr val="tx1"/>
                </a:solidFill>
                <a:latin typeface="+mj-lt"/>
              </a:rPr>
              <a:t>xa, </a:t>
            </a:r>
            <a:r>
              <a:rPr lang="vi-VN" sz="2000" dirty="0" smtClean="0">
                <a:solidFill>
                  <a:schemeClr val="tx1"/>
                </a:solidFill>
                <a:latin typeface="+mj-lt"/>
              </a:rPr>
              <a:t>đại</a:t>
            </a:r>
            <a:r>
              <a:rPr lang="en-US" sz="2000" dirty="0" smtClean="0">
                <a:solidFill>
                  <a:schemeClr val="tx1"/>
                </a:solidFill>
                <a:latin typeface="+mj-lt"/>
              </a:rPr>
              <a:t> </a:t>
            </a:r>
            <a:r>
              <a:rPr lang="vi-VN" sz="2000" dirty="0" smtClean="0">
                <a:solidFill>
                  <a:schemeClr val="tx1"/>
                </a:solidFill>
                <a:latin typeface="+mj-lt"/>
              </a:rPr>
              <a:t>dương đột</a:t>
            </a:r>
            <a:r>
              <a:rPr lang="en-US" sz="2000" dirty="0" smtClean="0">
                <a:solidFill>
                  <a:schemeClr val="tx1"/>
                </a:solidFill>
                <a:latin typeface="+mj-lt"/>
              </a:rPr>
              <a:t> </a:t>
            </a:r>
            <a:r>
              <a:rPr lang="vi-VN" sz="2000" dirty="0" smtClean="0">
                <a:solidFill>
                  <a:schemeClr val="tx1"/>
                </a:solidFill>
                <a:latin typeface="+mj-lt"/>
              </a:rPr>
              <a:t>nhiên nổi</a:t>
            </a:r>
            <a:r>
              <a:rPr lang="en-US" sz="2000" dirty="0" smtClean="0">
                <a:solidFill>
                  <a:schemeClr val="tx1"/>
                </a:solidFill>
                <a:latin typeface="+mj-lt"/>
              </a:rPr>
              <a:t> </a:t>
            </a:r>
            <a:r>
              <a:rPr lang="vi-VN" sz="2000" dirty="0" smtClean="0">
                <a:solidFill>
                  <a:schemeClr val="tx1"/>
                </a:solidFill>
                <a:latin typeface="+mj-lt"/>
              </a:rPr>
              <a:t>lên một</a:t>
            </a:r>
            <a:r>
              <a:rPr lang="en-US" sz="2000" dirty="0" smtClean="0">
                <a:solidFill>
                  <a:schemeClr val="tx1"/>
                </a:solidFill>
                <a:latin typeface="+mj-lt"/>
              </a:rPr>
              <a:t> </a:t>
            </a:r>
            <a:r>
              <a:rPr lang="vi-VN" sz="2000" dirty="0" smtClean="0">
                <a:solidFill>
                  <a:schemeClr val="tx1"/>
                </a:solidFill>
                <a:latin typeface="+mj-lt"/>
              </a:rPr>
              <a:t>cơn </a:t>
            </a:r>
            <a:r>
              <a:rPr lang="vi-VN" sz="2000" dirty="0">
                <a:solidFill>
                  <a:schemeClr val="tx1"/>
                </a:solidFill>
                <a:latin typeface="+mj-lt"/>
              </a:rPr>
              <a:t>sóng trắng </a:t>
            </a:r>
            <a:r>
              <a:rPr lang="vi-VN" sz="2000" dirty="0" smtClean="0">
                <a:solidFill>
                  <a:schemeClr val="tx1"/>
                </a:solidFill>
                <a:latin typeface="+mj-lt"/>
              </a:rPr>
              <a:t>rất</a:t>
            </a:r>
            <a:r>
              <a:rPr lang="en-US" sz="2000" dirty="0" smtClean="0">
                <a:solidFill>
                  <a:schemeClr val="tx1"/>
                </a:solidFill>
                <a:latin typeface="+mj-lt"/>
              </a:rPr>
              <a:t> </a:t>
            </a:r>
            <a:r>
              <a:rPr lang="vi-VN" sz="2000" dirty="0" smtClean="0">
                <a:solidFill>
                  <a:schemeClr val="tx1"/>
                </a:solidFill>
                <a:latin typeface="+mj-lt"/>
              </a:rPr>
              <a:t>lớn</a:t>
            </a:r>
            <a:r>
              <a:rPr lang="vi-VN" sz="2000" dirty="0">
                <a:solidFill>
                  <a:schemeClr val="tx1"/>
                </a:solidFill>
                <a:latin typeface="+mj-lt"/>
              </a:rPr>
              <a:t>. Nước biển </a:t>
            </a:r>
            <a:r>
              <a:rPr lang="vi-VN" sz="2000" dirty="0" smtClean="0">
                <a:solidFill>
                  <a:schemeClr val="tx1"/>
                </a:solidFill>
                <a:latin typeface="+mj-lt"/>
              </a:rPr>
              <a:t>đột</a:t>
            </a:r>
            <a:r>
              <a:rPr lang="en-US" sz="2000" dirty="0" smtClean="0">
                <a:solidFill>
                  <a:schemeClr val="tx1"/>
                </a:solidFill>
                <a:latin typeface="+mj-lt"/>
              </a:rPr>
              <a:t> </a:t>
            </a:r>
            <a:r>
              <a:rPr lang="vi-VN" sz="2000" dirty="0" smtClean="0">
                <a:solidFill>
                  <a:schemeClr val="tx1"/>
                </a:solidFill>
                <a:latin typeface="+mj-lt"/>
              </a:rPr>
              <a:t>nhiên rút</a:t>
            </a:r>
            <a:r>
              <a:rPr lang="en-US" sz="2000" dirty="0" smtClean="0">
                <a:solidFill>
                  <a:schemeClr val="tx1"/>
                </a:solidFill>
                <a:latin typeface="+mj-lt"/>
              </a:rPr>
              <a:t> </a:t>
            </a:r>
            <a:r>
              <a:rPr lang="vi-VN" sz="2000" dirty="0" smtClean="0">
                <a:solidFill>
                  <a:schemeClr val="tx1"/>
                </a:solidFill>
                <a:latin typeface="+mj-lt"/>
              </a:rPr>
              <a:t>xuống </a:t>
            </a:r>
            <a:r>
              <a:rPr lang="vi-VN" sz="2000" dirty="0">
                <a:solidFill>
                  <a:schemeClr val="tx1"/>
                </a:solidFill>
                <a:latin typeface="+mj-lt"/>
              </a:rPr>
              <a:t>để lộ ra </a:t>
            </a:r>
            <a:r>
              <a:rPr lang="vi-VN" sz="2000" dirty="0" smtClean="0">
                <a:solidFill>
                  <a:schemeClr val="tx1"/>
                </a:solidFill>
                <a:latin typeface="+mj-lt"/>
              </a:rPr>
              <a:t>một</a:t>
            </a:r>
            <a:r>
              <a:rPr lang="en-US" sz="2000" dirty="0" smtClean="0">
                <a:solidFill>
                  <a:schemeClr val="tx1"/>
                </a:solidFill>
                <a:latin typeface="+mj-lt"/>
              </a:rPr>
              <a:t> </a:t>
            </a:r>
            <a:r>
              <a:rPr lang="vi-VN" sz="2000" dirty="0" smtClean="0">
                <a:solidFill>
                  <a:schemeClr val="tx1"/>
                </a:solidFill>
                <a:latin typeface="+mj-lt"/>
              </a:rPr>
              <a:t>khoảng </a:t>
            </a:r>
            <a:r>
              <a:rPr lang="vi-VN" sz="2000" dirty="0">
                <a:solidFill>
                  <a:schemeClr val="tx1"/>
                </a:solidFill>
                <a:latin typeface="+mj-lt"/>
              </a:rPr>
              <a:t>trống lớn, những bong bóng nước lớn sủi lên,... Đó là dấu hiệu của một trận sóng thân. Ngay lập tức cô bé </a:t>
            </a:r>
            <a:r>
              <a:rPr lang="vi-VN" sz="2000" dirty="0" smtClean="0">
                <a:solidFill>
                  <a:schemeClr val="tx1"/>
                </a:solidFill>
                <a:latin typeface="+mj-lt"/>
              </a:rPr>
              <a:t>nhờ</a:t>
            </a:r>
            <a:r>
              <a:rPr lang="en-US" sz="2000" dirty="0" smtClean="0">
                <a:solidFill>
                  <a:schemeClr val="tx1"/>
                </a:solidFill>
                <a:latin typeface="+mj-lt"/>
              </a:rPr>
              <a:t> </a:t>
            </a:r>
            <a:r>
              <a:rPr lang="vi-VN" sz="2000" dirty="0" smtClean="0">
                <a:solidFill>
                  <a:schemeClr val="tx1"/>
                </a:solidFill>
                <a:latin typeface="+mj-lt"/>
              </a:rPr>
              <a:t>cha </a:t>
            </a:r>
            <a:r>
              <a:rPr lang="vi-VN" sz="2000" dirty="0">
                <a:solidFill>
                  <a:schemeClr val="tx1"/>
                </a:solidFill>
                <a:latin typeface="+mj-lt"/>
              </a:rPr>
              <a:t>mẹ liên lạc với nhân viên bờ biển nhanh chóng yêu câu du khách rời đi. Chỉ </a:t>
            </a:r>
            <a:r>
              <a:rPr lang="vi-VN" sz="2000" dirty="0" smtClean="0">
                <a:solidFill>
                  <a:schemeClr val="tx1"/>
                </a:solidFill>
                <a:latin typeface="+mj-lt"/>
              </a:rPr>
              <a:t>vài</a:t>
            </a:r>
            <a:r>
              <a:rPr lang="en-US" sz="2000" dirty="0" smtClean="0">
                <a:solidFill>
                  <a:schemeClr val="tx1"/>
                </a:solidFill>
                <a:latin typeface="+mj-lt"/>
              </a:rPr>
              <a:t> </a:t>
            </a:r>
            <a:r>
              <a:rPr lang="vi-VN" sz="2000" dirty="0" smtClean="0">
                <a:solidFill>
                  <a:schemeClr val="tx1"/>
                </a:solidFill>
                <a:latin typeface="+mj-lt"/>
              </a:rPr>
              <a:t>phút </a:t>
            </a:r>
            <a:r>
              <a:rPr lang="vi-VN" sz="2000" dirty="0">
                <a:solidFill>
                  <a:schemeClr val="tx1"/>
                </a:solidFill>
                <a:latin typeface="+mj-lt"/>
              </a:rPr>
              <a:t>sau, ngọn sóng thân </a:t>
            </a:r>
            <a:r>
              <a:rPr lang="vi-VN" sz="2000" dirty="0" smtClean="0">
                <a:solidFill>
                  <a:schemeClr val="tx1"/>
                </a:solidFill>
                <a:latin typeface="+mj-lt"/>
              </a:rPr>
              <a:t>đổ</a:t>
            </a:r>
            <a:r>
              <a:rPr lang="en-US" sz="2000" dirty="0" smtClean="0">
                <a:solidFill>
                  <a:schemeClr val="tx1"/>
                </a:solidFill>
                <a:latin typeface="+mj-lt"/>
              </a:rPr>
              <a:t> </a:t>
            </a:r>
            <a:r>
              <a:rPr lang="vi-VN" sz="2000" dirty="0" smtClean="0">
                <a:solidFill>
                  <a:schemeClr val="tx1"/>
                </a:solidFill>
                <a:latin typeface="+mj-lt"/>
              </a:rPr>
              <a:t>ập </a:t>
            </a:r>
            <a:r>
              <a:rPr lang="vi-VN" sz="2000" dirty="0">
                <a:solidFill>
                  <a:schemeClr val="tx1"/>
                </a:solidFill>
                <a:latin typeface="+mj-lt"/>
              </a:rPr>
              <a:t>vào, nuốt gọn bãi biển</a:t>
            </a:r>
            <a:r>
              <a:rPr lang="vi-VN" sz="2000" dirty="0" smtClean="0">
                <a:solidFill>
                  <a:schemeClr val="tx1"/>
                </a:solidFill>
                <a:latin typeface="+mj-lt"/>
              </a:rPr>
              <a:t>.</a:t>
            </a:r>
            <a:endParaRPr lang="en-US" sz="2000" dirty="0" smtClean="0">
              <a:solidFill>
                <a:schemeClr val="tx1"/>
              </a:solidFill>
              <a:latin typeface="+mj-lt"/>
            </a:endParaRPr>
          </a:p>
          <a:p>
            <a:pPr algn="ctr"/>
            <a:r>
              <a:rPr lang="vi-VN" sz="2000" dirty="0" smtClean="0">
                <a:solidFill>
                  <a:schemeClr val="tx1"/>
                </a:solidFill>
                <a:latin typeface="+mj-lt"/>
              </a:rPr>
              <a:t> </a:t>
            </a:r>
            <a:r>
              <a:rPr lang="vi-VN" sz="2000" dirty="0">
                <a:solidFill>
                  <a:schemeClr val="tx1"/>
                </a:solidFill>
                <a:latin typeface="+mj-lt"/>
              </a:rPr>
              <a:t>(Trích Mười vạn câu hỏi vì sao, NXB. Giáo dụcVìệt Nam, 2016)</a:t>
            </a:r>
            <a:endParaRPr lang="en-US" sz="2000" dirty="0">
              <a:solidFill>
                <a:schemeClr val="tx1"/>
              </a:solidFill>
              <a:latin typeface="+mj-lt"/>
            </a:endParaRPr>
          </a:p>
        </p:txBody>
      </p:sp>
    </p:spTree>
    <p:extLst>
      <p:ext uri="{BB962C8B-B14F-4D97-AF65-F5344CB8AC3E}">
        <p14:creationId xmlns:p14="http://schemas.microsoft.com/office/powerpoint/2010/main" val="4055373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902" y="327034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3961404" y="1173220"/>
            <a:ext cx="4856756" cy="2546292"/>
          </a:xfrm>
          <a:prstGeom prst="wedgeRoundRectCallout">
            <a:avLst>
              <a:gd name="adj1" fmla="val 21601"/>
              <a:gd name="adj2" fmla="val 771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225530" y="1246649"/>
            <a:ext cx="3568739" cy="2368495"/>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392665" y="1523579"/>
            <a:ext cx="3002792" cy="1554272"/>
          </a:xfrm>
          <a:prstGeom prst="rect">
            <a:avLst/>
          </a:prstGeom>
        </p:spPr>
        <p:txBody>
          <a:bodyPr wrap="square">
            <a:spAutoFit/>
          </a:bodyPr>
          <a:lstStyle/>
          <a:p>
            <a:pPr algn="ctr"/>
            <a:r>
              <a:rPr lang="en-US" sz="1900" i="1" dirty="0" err="1" smtClean="0">
                <a:solidFill>
                  <a:srgbClr val="FF0000"/>
                </a:solidFill>
                <a:latin typeface="Cambria" panose="02040503050406030204" pitchFamily="18" charset="0"/>
                <a:ea typeface="Cambria" panose="02040503050406030204" pitchFamily="18" charset="0"/>
              </a:rPr>
              <a:t>Dựa</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sau</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thông</a:t>
            </a:r>
            <a:r>
              <a:rPr lang="en-US" sz="1900" i="1" dirty="0" smtClean="0">
                <a:solidFill>
                  <a:srgbClr val="FF0000"/>
                </a:solidFill>
                <a:latin typeface="Cambria" panose="02040503050406030204" pitchFamily="18" charset="0"/>
                <a:ea typeface="Cambria" panose="02040503050406030204" pitchFamily="18" charset="0"/>
              </a:rPr>
              <a:t> tin </a:t>
            </a:r>
            <a:r>
              <a:rPr lang="en-US" sz="1900" i="1" dirty="0" err="1" smtClean="0">
                <a:solidFill>
                  <a:srgbClr val="FF0000"/>
                </a:solidFill>
                <a:latin typeface="Cambria" panose="02040503050406030204" pitchFamily="18" charset="0"/>
                <a:ea typeface="Cambria" panose="02040503050406030204" pitchFamily="18" charset="0"/>
              </a:rPr>
              <a:t>trong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bài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em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Tiu-li đã tránh được sóng thần nhờ có kiến thức và kĩ năng địa lí nào?</a:t>
            </a:r>
            <a:endParaRPr lang="en-US" sz="1900"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083936" y="1295400"/>
            <a:ext cx="4526664" cy="2431435"/>
          </a:xfrm>
          <a:prstGeom prst="rect">
            <a:avLst/>
          </a:prstGeom>
        </p:spPr>
        <p:txBody>
          <a:bodyPr wrap="square">
            <a:spAutoFit/>
          </a:bodyPr>
          <a:lstStyle/>
          <a:p>
            <a:pPr algn="just"/>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Kiến</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thức</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trong</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bài</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học</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về</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thảm</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họa</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sóng</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thần</a:t>
            </a:r>
            <a:r>
              <a:rPr lang="en-US" sz="1900" dirty="0" smtClean="0">
                <a:latin typeface="Cambria" panose="02040503050406030204" pitchFamily="18" charset="0"/>
                <a:ea typeface="Cambria" panose="02040503050406030204" pitchFamily="18" charset="0"/>
              </a:rPr>
              <a:t>.</a:t>
            </a:r>
          </a:p>
          <a:p>
            <a:pPr algn="just"/>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Ở phía xa, đại dương đột nhiên nổi lên một cơn sóng trông rất lớn. </a:t>
            </a:r>
            <a:endParaRPr lang="en-US" sz="1900" dirty="0" smtClean="0">
              <a:latin typeface="Cambria" panose="02040503050406030204" pitchFamily="18" charset="0"/>
              <a:ea typeface="Cambria" panose="02040503050406030204" pitchFamily="18" charset="0"/>
            </a:endParaRPr>
          </a:p>
          <a:p>
            <a:pPr algn="just"/>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Nước biển đột nhiên rút xuống để</a:t>
            </a:r>
            <a:r>
              <a:rPr lang="en-US" sz="1900" dirty="0" smtClean="0">
                <a:latin typeface="Cambria" panose="02040503050406030204" pitchFamily="18" charset="0"/>
                <a:ea typeface="Cambria" panose="02040503050406030204" pitchFamily="18" charset="0"/>
              </a:rPr>
              <a:t> l</a:t>
            </a:r>
            <a:r>
              <a:rPr lang="vi-VN" sz="1900" dirty="0" smtClean="0">
                <a:latin typeface="Cambria" panose="02040503050406030204" pitchFamily="18" charset="0"/>
                <a:ea typeface="Cambria" panose="02040503050406030204" pitchFamily="18" charset="0"/>
              </a:rPr>
              <a:t>ộ ra một khỏang trống lớn, những bong bóng nước lớn sủi lên…Đó là </a:t>
            </a:r>
            <a:r>
              <a:rPr lang="en-US" sz="1900" dirty="0" err="1" smtClean="0">
                <a:latin typeface="Cambria" panose="02040503050406030204" pitchFamily="18" charset="0"/>
                <a:ea typeface="Cambria" panose="02040503050406030204" pitchFamily="18" charset="0"/>
              </a:rPr>
              <a:t>những</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dấu hiệu của một trộn sóng thần.</a:t>
            </a:r>
            <a:endParaRPr lang="vi-VN" sz="1900" dirty="0">
              <a:latin typeface="Cambria" panose="02040503050406030204" pitchFamily="18" charset="0"/>
              <a:ea typeface="Cambria" panose="02040503050406030204" pitchFamily="18" charset="0"/>
            </a:endParaRPr>
          </a:p>
        </p:txBody>
      </p:sp>
      <p:sp>
        <p:nvSpPr>
          <p:cNvPr id="25" name="Rounded Rectangle 24"/>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Vai</a:t>
            </a:r>
            <a:r>
              <a:rPr lang="en-US" sz="2400" b="1" dirty="0">
                <a:solidFill>
                  <a:srgbClr val="0D30DD"/>
                </a:solidFill>
                <a:latin typeface="Cambria" pitchFamily="18" charset="0"/>
              </a:rPr>
              <a:t> </a:t>
            </a:r>
            <a:r>
              <a:rPr lang="en-US" sz="2400" b="1" dirty="0" err="1">
                <a:solidFill>
                  <a:srgbClr val="0D30DD"/>
                </a:solidFill>
                <a:latin typeface="Cambria" pitchFamily="18" charset="0"/>
              </a:rPr>
              <a:t>trò</a:t>
            </a:r>
            <a:r>
              <a:rPr lang="en-US" sz="2400" b="1" dirty="0">
                <a:solidFill>
                  <a:srgbClr val="0D30DD"/>
                </a:solidFill>
                <a:latin typeface="Cambria" pitchFamily="18" charset="0"/>
              </a:rPr>
              <a:t> </a:t>
            </a:r>
            <a:r>
              <a:rPr lang="en-US" sz="2400" b="1" dirty="0" err="1">
                <a:solidFill>
                  <a:srgbClr val="0D30DD"/>
                </a:solidFill>
                <a:latin typeface="Cambria" pitchFamily="18" charset="0"/>
              </a:rPr>
              <a:t>của</a:t>
            </a:r>
            <a:r>
              <a:rPr lang="en-US" sz="2400" b="1" dirty="0">
                <a:solidFill>
                  <a:srgbClr val="0D30DD"/>
                </a:solidFill>
                <a:latin typeface="Cambria" pitchFamily="18" charset="0"/>
              </a:rPr>
              <a:t> </a:t>
            </a:r>
            <a:r>
              <a:rPr lang="en-US" sz="2400" b="1" dirty="0" err="1">
                <a:solidFill>
                  <a:srgbClr val="0D30DD"/>
                </a:solidFill>
                <a:latin typeface="Cambria" pitchFamily="18" charset="0"/>
              </a:rPr>
              <a:t>Địa</a:t>
            </a:r>
            <a:r>
              <a:rPr lang="en-US" sz="2400" b="1" dirty="0">
                <a:solidFill>
                  <a:srgbClr val="0D30DD"/>
                </a:solidFill>
                <a:latin typeface="Cambria" pitchFamily="18" charset="0"/>
              </a:rPr>
              <a:t> </a:t>
            </a:r>
            <a:r>
              <a:rPr lang="en-US" sz="2400" b="1" dirty="0" err="1">
                <a:solidFill>
                  <a:srgbClr val="0D30DD"/>
                </a:solidFill>
                <a:latin typeface="Cambria" pitchFamily="18" charset="0"/>
              </a:rPr>
              <a:t>lí</a:t>
            </a:r>
            <a:r>
              <a:rPr lang="en-US" sz="2400" b="1" dirty="0">
                <a:solidFill>
                  <a:srgbClr val="0D30DD"/>
                </a:solidFill>
                <a:latin typeface="Cambria" pitchFamily="18" charset="0"/>
              </a:rPr>
              <a:t> </a:t>
            </a:r>
            <a:r>
              <a:rPr lang="en-US" sz="2400" b="1" dirty="0" err="1">
                <a:solidFill>
                  <a:srgbClr val="0D30DD"/>
                </a:solidFill>
                <a:latin typeface="Cambria" pitchFamily="18" charset="0"/>
              </a:rPr>
              <a:t>trong</a:t>
            </a:r>
            <a:r>
              <a:rPr lang="en-US" sz="2400" b="1" dirty="0">
                <a:solidFill>
                  <a:srgbClr val="0D30DD"/>
                </a:solidFill>
                <a:latin typeface="Cambria" pitchFamily="18" charset="0"/>
              </a:rPr>
              <a:t> </a:t>
            </a:r>
            <a:r>
              <a:rPr lang="en-US" sz="2400" b="1" dirty="0" err="1">
                <a:solidFill>
                  <a:srgbClr val="0D30DD"/>
                </a:solidFill>
                <a:latin typeface="Cambria" pitchFamily="18" charset="0"/>
              </a:rPr>
              <a:t>cuộc</a:t>
            </a:r>
            <a:r>
              <a:rPr lang="en-US" sz="2400" b="1" dirty="0">
                <a:solidFill>
                  <a:srgbClr val="0D30DD"/>
                </a:solidFill>
                <a:latin typeface="Cambria" pitchFamily="18" charset="0"/>
              </a:rPr>
              <a:t> </a:t>
            </a:r>
            <a:r>
              <a:rPr lang="en-US" sz="2400" b="1" dirty="0" err="1">
                <a:solidFill>
                  <a:srgbClr val="0D30DD"/>
                </a:solidFill>
                <a:latin typeface="Cambria" pitchFamily="18" charset="0"/>
              </a:rPr>
              <a:t>sống</a:t>
            </a:r>
            <a:endParaRPr lang="en-US" sz="2400" b="1" dirty="0">
              <a:solidFill>
                <a:srgbClr val="0D30DD"/>
              </a:solidFill>
              <a:latin typeface="Cambria" pitchFamily="18" charset="0"/>
            </a:endParaRPr>
          </a:p>
        </p:txBody>
      </p:sp>
      <p:pic>
        <p:nvPicPr>
          <p:cNvPr id="5122" name="Picture 2" descr="Dấu hiệu nhận biết và các biện pháp phòng tránh sóng thầ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4944" y="3809999"/>
            <a:ext cx="3962399" cy="2776265"/>
          </a:xfrm>
          <a:prstGeom prst="rect">
            <a:avLst/>
          </a:prstGeom>
          <a:noFill/>
          <a:ln>
            <a:solidFill>
              <a:srgbClr val="0D30D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601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randombar(horizontal)">
                                      <p:cBhvr>
                                        <p:cTn id="23" dur="500"/>
                                        <p:tgtEl>
                                          <p:spTgt spid="51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barn(inVertic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barn(inVertical)">
                                      <p:cBhvr>
                                        <p:cTn id="55" dur="500"/>
                                        <p:tgtEl>
                                          <p:spTgt spid="1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7">
                                            <p:txEl>
                                              <p:pRg st="2" end="2"/>
                                            </p:txEl>
                                          </p:spTgt>
                                        </p:tgtEl>
                                        <p:attrNameLst>
                                          <p:attrName>style.visibility</p:attrName>
                                        </p:attrNameLst>
                                      </p:cBhvr>
                                      <p:to>
                                        <p:strVal val="visible"/>
                                      </p:to>
                                    </p:set>
                                    <p:animEffect transition="in" filter="barn(inVertical)">
                                      <p:cBhvr>
                                        <p:cTn id="6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E66EFE0-6089-49FA-B880-58575905B379}"/>
              </a:ext>
            </a:extLst>
          </p:cNvPr>
          <p:cNvSpPr/>
          <p:nvPr/>
        </p:nvSpPr>
        <p:spPr>
          <a:xfrm>
            <a:off x="626164" y="2244582"/>
            <a:ext cx="8120270" cy="341632"/>
          </a:xfrm>
          <a:prstGeom prst="rect">
            <a:avLst/>
          </a:prstGeom>
        </p:spPr>
        <p:txBody>
          <a:bodyPr wrap="square">
            <a:spAutoFit/>
          </a:bodyPr>
          <a:lstStyle/>
          <a:p>
            <a:pPr algn="just" defTabSz="685800">
              <a:lnSpc>
                <a:spcPct val="120000"/>
              </a:lnSpc>
              <a:tabLst>
                <a:tab pos="135255" algn="l"/>
                <a:tab pos="337661" algn="l"/>
              </a:tabLst>
              <a:defRPr/>
            </a:pPr>
            <a:r>
              <a:rPr lang="en-US" sz="1350" i="1" dirty="0">
                <a:solidFill>
                  <a:srgbClr val="0070C0"/>
                </a:solidFill>
                <a:latin typeface="Cambria" panose="02040503050406030204" pitchFamily="18" charset="0"/>
                <a:ea typeface="Cambria" panose="02040503050406030204" pitchFamily="18" charset="0"/>
                <a:cs typeface="Cambria" panose="02040503050406030204" pitchFamily="18" charset="0"/>
              </a:rPr>
              <a:t>.</a:t>
            </a:r>
            <a:endParaRPr lang="en-US" sz="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Video Background HD đẹp">
            <a:hlinkClick r:id="" action="ppaction://media"/>
            <a:extLst>
              <a:ext uri="{FF2B5EF4-FFF2-40B4-BE49-F238E27FC236}">
                <a16:creationId xmlns="" xmlns:a16="http://schemas.microsoft.com/office/drawing/2014/main" id="{68AEBD20-B11F-4922-95A4-77B8394FBC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000750"/>
          </a:xfrm>
          <a:prstGeom prst="rect">
            <a:avLst/>
          </a:prstGeom>
        </p:spPr>
      </p:pic>
      <p:sp>
        <p:nvSpPr>
          <p:cNvPr id="5" name="Rectangle 4">
            <a:extLst>
              <a:ext uri="{FF2B5EF4-FFF2-40B4-BE49-F238E27FC236}">
                <a16:creationId xmlns="" xmlns:a16="http://schemas.microsoft.com/office/drawing/2014/main" id="{BEF7D50C-1835-4903-B7A5-C8362D63BAF4}"/>
              </a:ext>
            </a:extLst>
          </p:cNvPr>
          <p:cNvSpPr/>
          <p:nvPr/>
        </p:nvSpPr>
        <p:spPr>
          <a:xfrm>
            <a:off x="651955" y="338078"/>
            <a:ext cx="7730045" cy="2862322"/>
          </a:xfrm>
          <a:prstGeom prst="rect">
            <a:avLst/>
          </a:prstGeom>
        </p:spPr>
        <p:txBody>
          <a:bodyPr wrap="square">
            <a:spAutoFit/>
          </a:bodyPr>
          <a:lstStyle/>
          <a:p>
            <a:pPr algn="ctr" defTabSz="685800">
              <a:defRPr/>
            </a:pPr>
            <a:r>
              <a:rPr lang="en-US" sz="7200" dirty="0" err="1">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Chào</a:t>
            </a:r>
            <a:r>
              <a:rPr lang="en-US" sz="7200" dirty="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 </a:t>
            </a:r>
            <a:r>
              <a:rPr lang="en-US" sz="7200" dirty="0" err="1">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mừng</a:t>
            </a:r>
            <a:r>
              <a:rPr lang="en-US" sz="7200" dirty="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 </a:t>
            </a:r>
          </a:p>
          <a:p>
            <a:pPr algn="ctr" defTabSz="685800">
              <a:defRPr/>
            </a:pPr>
            <a:r>
              <a:rPr lang="en-US" sz="5400" dirty="0" err="1">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c</a:t>
            </a:r>
            <a:r>
              <a:rPr lang="en-US" sz="5400" dirty="0" err="1"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ác</a:t>
            </a:r>
            <a:r>
              <a:rPr lang="en-US" sz="5400" dirty="0"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 </a:t>
            </a:r>
            <a:r>
              <a:rPr lang="en-US" sz="5400" dirty="0" err="1"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em</a:t>
            </a:r>
            <a:r>
              <a:rPr lang="en-US" sz="5400" dirty="0"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 </a:t>
            </a:r>
            <a:r>
              <a:rPr lang="en-US" sz="5400" dirty="0" err="1"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đến</a:t>
            </a:r>
            <a:r>
              <a:rPr lang="en-US" sz="5400" dirty="0"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 </a:t>
            </a:r>
            <a:r>
              <a:rPr lang="en-US" sz="5400" dirty="0" err="1"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với</a:t>
            </a:r>
            <a:r>
              <a:rPr lang="en-US" sz="5400" dirty="0"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 </a:t>
            </a:r>
            <a:r>
              <a:rPr lang="en-US" sz="5400" dirty="0" err="1"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lớp</a:t>
            </a:r>
            <a:r>
              <a:rPr lang="en-US" sz="5400" dirty="0"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 </a:t>
            </a:r>
            <a:r>
              <a:rPr lang="en-US" sz="5400" dirty="0" err="1"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học</a:t>
            </a:r>
            <a:endParaRPr lang="en-US" sz="5400" dirty="0"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endParaRPr>
          </a:p>
          <a:p>
            <a:pPr algn="ctr" defTabSz="685800">
              <a:defRPr/>
            </a:pPr>
            <a:r>
              <a:rPr lang="en-US" sz="5400" dirty="0" err="1">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t</a:t>
            </a:r>
            <a:r>
              <a:rPr lang="en-US" sz="5400" dirty="0" err="1"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rực</a:t>
            </a:r>
            <a:r>
              <a:rPr lang="en-US" sz="5400" dirty="0"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 </a:t>
            </a:r>
            <a:r>
              <a:rPr lang="en-US" sz="5400" dirty="0" err="1"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tuyến</a:t>
            </a:r>
            <a:r>
              <a:rPr lang="en-US" sz="5400" dirty="0"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 </a:t>
            </a:r>
            <a:r>
              <a:rPr lang="en-US" sz="5400" dirty="0" err="1"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môn</a:t>
            </a:r>
            <a:r>
              <a:rPr lang="en-US" sz="5400" dirty="0"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 </a:t>
            </a:r>
            <a:r>
              <a:rPr lang="en-US" sz="5400" dirty="0" err="1"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Địa</a:t>
            </a:r>
            <a:r>
              <a:rPr lang="en-US" sz="5400" dirty="0"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 </a:t>
            </a:r>
            <a:r>
              <a:rPr lang="en-US" sz="5400" dirty="0" err="1"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Lí</a:t>
            </a:r>
            <a:r>
              <a:rPr lang="en-US" sz="5400" dirty="0" smtClean="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rPr>
              <a:t> 6</a:t>
            </a:r>
            <a:endParaRPr lang="en-US" sz="5400" dirty="0">
              <a:ln>
                <a:solidFill>
                  <a:srgbClr val="002060"/>
                </a:solidFill>
              </a:ln>
              <a:solidFill>
                <a:srgbClr val="FFC000"/>
              </a:solidFill>
              <a:effectLst>
                <a:glow rad="101600">
                  <a:srgbClr val="ED7D31">
                    <a:satMod val="175000"/>
                    <a:alpha val="40000"/>
                  </a:srgbClr>
                </a:glow>
                <a:outerShdw blurRad="50800" dist="38100" dir="5400000" algn="t" rotWithShape="0">
                  <a:prstClr val="black">
                    <a:alpha val="40000"/>
                  </a:prstClr>
                </a:outerShdw>
                <a:reflection blurRad="6350" stA="50000" endA="300" endPos="50000" dist="29997" dir="5400000" sy="-100000" algn="bl" rotWithShape="0"/>
              </a:effectLst>
              <a:latin typeface="Centaur" panose="02030504050205020304" pitchFamily="18" charset="0"/>
              <a:cs typeface="Arial" panose="020B0604020202020204" pitchFamily="34" charset="0"/>
            </a:endParaRPr>
          </a:p>
        </p:txBody>
      </p:sp>
      <p:pic>
        <p:nvPicPr>
          <p:cNvPr id="6" name="HopeYou-V.A-3640547">
            <a:hlinkClick r:id="" action="ppaction://media"/>
            <a:extLst>
              <a:ext uri="{FF2B5EF4-FFF2-40B4-BE49-F238E27FC236}">
                <a16:creationId xmlns="" xmlns:a16="http://schemas.microsoft.com/office/drawing/2014/main" id="{EE3E85B7-0A30-425A-93FF-5F0A98E0DAB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481625" y="5648179"/>
            <a:ext cx="457200" cy="457200"/>
          </a:xfrm>
          <a:prstGeom prst="rect">
            <a:avLst/>
          </a:prstGeom>
        </p:spPr>
      </p:pic>
    </p:spTree>
    <p:extLst>
      <p:ext uri="{BB962C8B-B14F-4D97-AF65-F5344CB8AC3E}">
        <p14:creationId xmlns:p14="http://schemas.microsoft.com/office/powerpoint/2010/main" val="10998216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906" fill="hold"/>
                                        <p:tgtEl>
                                          <p:spTgt spid="6"/>
                                        </p:tgtEl>
                                      </p:cBhvr>
                                    </p:cmd>
                                  </p:childTnLst>
                                </p:cTn>
                              </p:par>
                              <p:par>
                                <p:cTn id="7" presetID="1" presetClass="mediacall" presetSubtype="0" fill="hold" nodeType="withEffect">
                                  <p:stCondLst>
                                    <p:cond delay="0"/>
                                  </p:stCondLst>
                                  <p:childTnLst>
                                    <p:cmd type="call" cmd="playFrom(0.0)">
                                      <p:cBhvr>
                                        <p:cTn id="8" dur="1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782872"/>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731008" y="1524000"/>
            <a:ext cx="3002792" cy="1554272"/>
          </a:xfrm>
          <a:prstGeom prst="rect">
            <a:avLst/>
          </a:prstGeom>
        </p:spPr>
        <p:txBody>
          <a:bodyPr wrap="square">
            <a:spAutoFit/>
          </a:bodyPr>
          <a:lstStyle/>
          <a:p>
            <a:pPr algn="ctr"/>
            <a:r>
              <a:rPr lang="en-US" sz="1900" i="1" dirty="0" err="1" smtClean="0">
                <a:solidFill>
                  <a:srgbClr val="FF0000"/>
                </a:solidFill>
                <a:latin typeface="Cambria" panose="02040503050406030204" pitchFamily="18" charset="0"/>
                <a:ea typeface="Cambria" panose="02040503050406030204" pitchFamily="18" charset="0"/>
              </a:rPr>
              <a:t>Dựa</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sau</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thông</a:t>
            </a:r>
            <a:r>
              <a:rPr lang="en-US" sz="1900" i="1" dirty="0" smtClean="0">
                <a:solidFill>
                  <a:srgbClr val="FF0000"/>
                </a:solidFill>
                <a:latin typeface="Cambria" panose="02040503050406030204" pitchFamily="18" charset="0"/>
                <a:ea typeface="Cambria" panose="02040503050406030204" pitchFamily="18" charset="0"/>
              </a:rPr>
              <a:t> tin </a:t>
            </a:r>
            <a:r>
              <a:rPr lang="en-US" sz="1900" i="1" dirty="0" err="1" smtClean="0">
                <a:solidFill>
                  <a:srgbClr val="FF0000"/>
                </a:solidFill>
                <a:latin typeface="Cambria" panose="02040503050406030204" pitchFamily="18" charset="0"/>
                <a:ea typeface="Cambria" panose="02040503050406030204" pitchFamily="18" charset="0"/>
              </a:rPr>
              <a:t>trong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bài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em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Tiu-li đã tránh được sóng thần nhờ có kiến thức và kĩ năng địa lí nào?</a:t>
            </a:r>
            <a:endParaRPr lang="en-US" sz="1900"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495800" y="1295400"/>
            <a:ext cx="4114800" cy="1554272"/>
          </a:xfrm>
          <a:prstGeom prst="rect">
            <a:avLst/>
          </a:prstGeom>
        </p:spPr>
        <p:txBody>
          <a:bodyPr wrap="square">
            <a:spAutoFit/>
          </a:bodyPr>
          <a:lstStyle/>
          <a:p>
            <a:pPr algn="just"/>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Kĩ</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năng</a:t>
            </a:r>
            <a:r>
              <a:rPr lang="en-US" sz="1900" dirty="0" smtClean="0">
                <a:latin typeface="Cambria" panose="02040503050406030204" pitchFamily="18" charset="0"/>
                <a:ea typeface="Cambria" panose="02040503050406030204" pitchFamily="18" charset="0"/>
              </a:rPr>
              <a:t>.</a:t>
            </a:r>
          </a:p>
          <a:p>
            <a:pPr marL="342900" indent="-342900" algn="just">
              <a:buFontTx/>
              <a:buChar char="-"/>
            </a:pPr>
            <a:r>
              <a:rPr lang="en-US" sz="1900" dirty="0" err="1" smtClean="0">
                <a:latin typeface="Cambria" panose="02040503050406030204" pitchFamily="18" charset="0"/>
                <a:ea typeface="Cambria" panose="02040503050406030204" pitchFamily="18" charset="0"/>
              </a:rPr>
              <a:t>Quan</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sát</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các</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hiện</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tượng</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tự</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nhiên</a:t>
            </a:r>
            <a:r>
              <a:rPr lang="en-US" sz="1900" dirty="0" smtClean="0">
                <a:latin typeface="Cambria" panose="02040503050406030204" pitchFamily="18" charset="0"/>
                <a:ea typeface="Cambria" panose="02040503050406030204" pitchFamily="18" charset="0"/>
              </a:rPr>
              <a:t>.</a:t>
            </a:r>
          </a:p>
          <a:p>
            <a:pPr algn="just"/>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Xử</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lí</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tình</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huống</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nhờ</a:t>
            </a:r>
            <a:r>
              <a:rPr lang="en-US" sz="1900" dirty="0" smtClean="0">
                <a:latin typeface="Cambria" panose="02040503050406030204" pitchFamily="18" charset="0"/>
                <a:ea typeface="Cambria" panose="02040503050406030204" pitchFamily="18" charset="0"/>
              </a:rPr>
              <a:t> cha </a:t>
            </a:r>
            <a:r>
              <a:rPr lang="en-US" sz="1900" dirty="0" err="1" smtClean="0">
                <a:latin typeface="Cambria" panose="02040503050406030204" pitchFamily="18" charset="0"/>
                <a:ea typeface="Cambria" panose="02040503050406030204" pitchFamily="18" charset="0"/>
              </a:rPr>
              <a:t>mẹ</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liên</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lạc</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với</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nhân</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viên</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bải</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biển</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yêu</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cầu</a:t>
            </a:r>
            <a:r>
              <a:rPr lang="en-US" sz="1900" dirty="0" smtClean="0">
                <a:latin typeface="Cambria" panose="02040503050406030204" pitchFamily="18" charset="0"/>
                <a:ea typeface="Cambria" panose="02040503050406030204" pitchFamily="18" charset="0"/>
              </a:rPr>
              <a:t> du </a:t>
            </a:r>
            <a:r>
              <a:rPr lang="en-US" sz="1900" dirty="0" err="1" smtClean="0">
                <a:latin typeface="Cambria" panose="02040503050406030204" pitchFamily="18" charset="0"/>
                <a:ea typeface="Cambria" panose="02040503050406030204" pitchFamily="18" charset="0"/>
              </a:rPr>
              <a:t>khách</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rời</a:t>
            </a:r>
            <a:r>
              <a:rPr lang="en-US" sz="1900" dirty="0" smtClean="0">
                <a:latin typeface="Cambria" panose="02040503050406030204" pitchFamily="18" charset="0"/>
                <a:ea typeface="Cambria" panose="02040503050406030204" pitchFamily="18" charset="0"/>
              </a:rPr>
              <a:t> </a:t>
            </a:r>
            <a:r>
              <a:rPr lang="en-US" sz="1900" dirty="0" err="1" smtClean="0">
                <a:latin typeface="Cambria" panose="02040503050406030204" pitchFamily="18" charset="0"/>
                <a:ea typeface="Cambria" panose="02040503050406030204" pitchFamily="18" charset="0"/>
              </a:rPr>
              <a:t>đi</a:t>
            </a:r>
            <a:endParaRPr lang="en-US" sz="1900" dirty="0" smtClean="0">
              <a:latin typeface="Cambria" panose="02040503050406030204" pitchFamily="18" charset="0"/>
              <a:ea typeface="Cambria" panose="02040503050406030204" pitchFamily="18" charset="0"/>
            </a:endParaRPr>
          </a:p>
        </p:txBody>
      </p:sp>
      <p:sp>
        <p:nvSpPr>
          <p:cNvPr id="25" name="Rounded Rectangle 24"/>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Vai</a:t>
            </a:r>
            <a:r>
              <a:rPr lang="en-US" sz="2400" b="1" dirty="0">
                <a:solidFill>
                  <a:srgbClr val="0D30DD"/>
                </a:solidFill>
                <a:latin typeface="Cambria" pitchFamily="18" charset="0"/>
              </a:rPr>
              <a:t> </a:t>
            </a:r>
            <a:r>
              <a:rPr lang="en-US" sz="2400" b="1" dirty="0" err="1">
                <a:solidFill>
                  <a:srgbClr val="0D30DD"/>
                </a:solidFill>
                <a:latin typeface="Cambria" pitchFamily="18" charset="0"/>
              </a:rPr>
              <a:t>trò</a:t>
            </a:r>
            <a:r>
              <a:rPr lang="en-US" sz="2400" b="1" dirty="0">
                <a:solidFill>
                  <a:srgbClr val="0D30DD"/>
                </a:solidFill>
                <a:latin typeface="Cambria" pitchFamily="18" charset="0"/>
              </a:rPr>
              <a:t> </a:t>
            </a:r>
            <a:r>
              <a:rPr lang="en-US" sz="2400" b="1" dirty="0" err="1">
                <a:solidFill>
                  <a:srgbClr val="0D30DD"/>
                </a:solidFill>
                <a:latin typeface="Cambria" pitchFamily="18" charset="0"/>
              </a:rPr>
              <a:t>của</a:t>
            </a:r>
            <a:r>
              <a:rPr lang="en-US" sz="2400" b="1" dirty="0">
                <a:solidFill>
                  <a:srgbClr val="0D30DD"/>
                </a:solidFill>
                <a:latin typeface="Cambria" pitchFamily="18" charset="0"/>
              </a:rPr>
              <a:t> </a:t>
            </a:r>
            <a:r>
              <a:rPr lang="en-US" sz="2400" b="1" dirty="0" err="1">
                <a:solidFill>
                  <a:srgbClr val="0D30DD"/>
                </a:solidFill>
                <a:latin typeface="Cambria" pitchFamily="18" charset="0"/>
              </a:rPr>
              <a:t>Địa</a:t>
            </a:r>
            <a:r>
              <a:rPr lang="en-US" sz="2400" b="1" dirty="0">
                <a:solidFill>
                  <a:srgbClr val="0D30DD"/>
                </a:solidFill>
                <a:latin typeface="Cambria" pitchFamily="18" charset="0"/>
              </a:rPr>
              <a:t> </a:t>
            </a:r>
            <a:r>
              <a:rPr lang="en-US" sz="2400" b="1" dirty="0" err="1">
                <a:solidFill>
                  <a:srgbClr val="0D30DD"/>
                </a:solidFill>
                <a:latin typeface="Cambria" pitchFamily="18" charset="0"/>
              </a:rPr>
              <a:t>lí</a:t>
            </a:r>
            <a:r>
              <a:rPr lang="en-US" sz="2400" b="1" dirty="0">
                <a:solidFill>
                  <a:srgbClr val="0D30DD"/>
                </a:solidFill>
                <a:latin typeface="Cambria" pitchFamily="18" charset="0"/>
              </a:rPr>
              <a:t> </a:t>
            </a:r>
            <a:r>
              <a:rPr lang="en-US" sz="2400" b="1" dirty="0" err="1">
                <a:solidFill>
                  <a:srgbClr val="0D30DD"/>
                </a:solidFill>
                <a:latin typeface="Cambria" pitchFamily="18" charset="0"/>
              </a:rPr>
              <a:t>trong</a:t>
            </a:r>
            <a:r>
              <a:rPr lang="en-US" sz="2400" b="1" dirty="0">
                <a:solidFill>
                  <a:srgbClr val="0D30DD"/>
                </a:solidFill>
                <a:latin typeface="Cambria" pitchFamily="18" charset="0"/>
              </a:rPr>
              <a:t> </a:t>
            </a:r>
            <a:r>
              <a:rPr lang="en-US" sz="2400" b="1" dirty="0" err="1">
                <a:solidFill>
                  <a:srgbClr val="0D30DD"/>
                </a:solidFill>
                <a:latin typeface="Cambria" pitchFamily="18" charset="0"/>
              </a:rPr>
              <a:t>cuộc</a:t>
            </a:r>
            <a:r>
              <a:rPr lang="en-US" sz="2400" b="1" dirty="0">
                <a:solidFill>
                  <a:srgbClr val="0D30DD"/>
                </a:solidFill>
                <a:latin typeface="Cambria" pitchFamily="18" charset="0"/>
              </a:rPr>
              <a:t> </a:t>
            </a:r>
            <a:r>
              <a:rPr lang="en-US" sz="2400" b="1" dirty="0" err="1">
                <a:solidFill>
                  <a:srgbClr val="0D30DD"/>
                </a:solidFill>
                <a:latin typeface="Cambria" pitchFamily="18" charset="0"/>
              </a:rPr>
              <a:t>sống</a:t>
            </a:r>
            <a:endParaRPr lang="en-US" sz="2400" b="1" dirty="0">
              <a:solidFill>
                <a:srgbClr val="0D30DD"/>
              </a:solidFill>
              <a:latin typeface="Cambria" pitchFamily="18" charset="0"/>
            </a:endParaRPr>
          </a:p>
        </p:txBody>
      </p:sp>
      <p:pic>
        <p:nvPicPr>
          <p:cNvPr id="5122" name="Picture 2" descr="Dấu hiệu nhận biết và các biện pháp phòng tránh sóng thầ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1" y="3581399"/>
            <a:ext cx="4114799" cy="2971801"/>
          </a:xfrm>
          <a:prstGeom prst="rect">
            <a:avLst/>
          </a:prstGeom>
          <a:noFill/>
          <a:ln>
            <a:solidFill>
              <a:srgbClr val="0D30D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262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306" y="112043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Vai</a:t>
            </a:r>
            <a:r>
              <a:rPr lang="en-US" sz="2400" b="1" dirty="0">
                <a:solidFill>
                  <a:srgbClr val="0D30DD"/>
                </a:solidFill>
                <a:latin typeface="Cambria" pitchFamily="18" charset="0"/>
              </a:rPr>
              <a:t> </a:t>
            </a:r>
            <a:r>
              <a:rPr lang="en-US" sz="2400" b="1" dirty="0" err="1">
                <a:solidFill>
                  <a:srgbClr val="0D30DD"/>
                </a:solidFill>
                <a:latin typeface="Cambria" pitchFamily="18" charset="0"/>
              </a:rPr>
              <a:t>trò</a:t>
            </a:r>
            <a:r>
              <a:rPr lang="en-US" sz="2400" b="1" dirty="0">
                <a:solidFill>
                  <a:srgbClr val="0D30DD"/>
                </a:solidFill>
                <a:latin typeface="Cambria" pitchFamily="18" charset="0"/>
              </a:rPr>
              <a:t> </a:t>
            </a:r>
            <a:r>
              <a:rPr lang="en-US" sz="2400" b="1" dirty="0" err="1">
                <a:solidFill>
                  <a:srgbClr val="0D30DD"/>
                </a:solidFill>
                <a:latin typeface="Cambria" pitchFamily="18" charset="0"/>
              </a:rPr>
              <a:t>của</a:t>
            </a:r>
            <a:r>
              <a:rPr lang="en-US" sz="2400" b="1" dirty="0">
                <a:solidFill>
                  <a:srgbClr val="0D30DD"/>
                </a:solidFill>
                <a:latin typeface="Cambria" pitchFamily="18" charset="0"/>
              </a:rPr>
              <a:t> </a:t>
            </a:r>
            <a:r>
              <a:rPr lang="en-US" sz="2400" b="1" dirty="0" err="1">
                <a:solidFill>
                  <a:srgbClr val="0D30DD"/>
                </a:solidFill>
                <a:latin typeface="Cambria" pitchFamily="18" charset="0"/>
              </a:rPr>
              <a:t>Địa</a:t>
            </a:r>
            <a:r>
              <a:rPr lang="en-US" sz="2400" b="1" dirty="0">
                <a:solidFill>
                  <a:srgbClr val="0D30DD"/>
                </a:solidFill>
                <a:latin typeface="Cambria" pitchFamily="18" charset="0"/>
              </a:rPr>
              <a:t> </a:t>
            </a:r>
            <a:r>
              <a:rPr lang="en-US" sz="2400" b="1" dirty="0" err="1">
                <a:solidFill>
                  <a:srgbClr val="0D30DD"/>
                </a:solidFill>
                <a:latin typeface="Cambria" pitchFamily="18" charset="0"/>
              </a:rPr>
              <a:t>lí</a:t>
            </a:r>
            <a:r>
              <a:rPr lang="en-US" sz="2400" b="1" dirty="0">
                <a:solidFill>
                  <a:srgbClr val="0D30DD"/>
                </a:solidFill>
                <a:latin typeface="Cambria" pitchFamily="18" charset="0"/>
              </a:rPr>
              <a:t> </a:t>
            </a:r>
            <a:r>
              <a:rPr lang="en-US" sz="2400" b="1" dirty="0" err="1">
                <a:solidFill>
                  <a:srgbClr val="0D30DD"/>
                </a:solidFill>
                <a:latin typeface="Cambria" pitchFamily="18" charset="0"/>
              </a:rPr>
              <a:t>trong</a:t>
            </a:r>
            <a:r>
              <a:rPr lang="en-US" sz="2400" b="1" dirty="0">
                <a:solidFill>
                  <a:srgbClr val="0D30DD"/>
                </a:solidFill>
                <a:latin typeface="Cambria" pitchFamily="18" charset="0"/>
              </a:rPr>
              <a:t> </a:t>
            </a:r>
            <a:r>
              <a:rPr lang="en-US" sz="2400" b="1" dirty="0" err="1">
                <a:solidFill>
                  <a:srgbClr val="0D30DD"/>
                </a:solidFill>
                <a:latin typeface="Cambria" pitchFamily="18" charset="0"/>
              </a:rPr>
              <a:t>cuộc</a:t>
            </a:r>
            <a:r>
              <a:rPr lang="en-US" sz="2400" b="1" dirty="0">
                <a:solidFill>
                  <a:srgbClr val="0D30DD"/>
                </a:solidFill>
                <a:latin typeface="Cambria" pitchFamily="18" charset="0"/>
              </a:rPr>
              <a:t> </a:t>
            </a:r>
            <a:r>
              <a:rPr lang="en-US" sz="2400" b="1" dirty="0" err="1">
                <a:solidFill>
                  <a:srgbClr val="0D30DD"/>
                </a:solidFill>
                <a:latin typeface="Cambria" pitchFamily="18" charset="0"/>
              </a:rPr>
              <a:t>sống</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ảng xanh PPt có ô 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386" y="989558"/>
            <a:ext cx="8719873" cy="56858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23532" y="1286987"/>
            <a:ext cx="7772400" cy="4832092"/>
          </a:xfrm>
          <a:prstGeom prst="rect">
            <a:avLst/>
          </a:prstGeom>
        </p:spPr>
        <p:txBody>
          <a:bodyPr wrap="square">
            <a:spAutoFit/>
          </a:bodyPr>
          <a:lstStyle/>
          <a:p>
            <a:r>
              <a:rPr lang="vi-VN" sz="2000" dirty="0">
                <a:solidFill>
                  <a:schemeClr val="bg1"/>
                </a:solidFill>
                <a:latin typeface="+mj-lt"/>
              </a:rPr>
              <a:t>-</a:t>
            </a:r>
            <a:r>
              <a:rPr lang="vi-VN" sz="2800" dirty="0">
                <a:solidFill>
                  <a:schemeClr val="bg1"/>
                </a:solidFill>
                <a:latin typeface="+mj-lt"/>
              </a:rPr>
              <a:t>Kiến thức Địa lí giúp lí giải các hiện tượng trong cuộc sống: hiện tượng nhật thực, nguyệt thực, mùa, mưa đá, mưa phùn, chênh lệch giờ giữa các nơi, năm nhuận, biến đổi khí hậu,...  </a:t>
            </a:r>
          </a:p>
          <a:p>
            <a:r>
              <a:rPr lang="vi-VN" sz="2800" dirty="0">
                <a:solidFill>
                  <a:schemeClr val="bg1"/>
                </a:solidFill>
                <a:latin typeface="+mj-lt"/>
              </a:rPr>
              <a:t>-Kiến thức Địa lí hướng dẫn cách giải quyết các vấn để trong cuộc sống: làm gì khi xảy ra động đất, núi lửa, lũ lụt, biến đổi khí hậu, sóng thần, ô nhiễm môi trường,...  </a:t>
            </a:r>
          </a:p>
          <a:p>
            <a:r>
              <a:rPr lang="vi-VN" sz="2800" dirty="0">
                <a:solidFill>
                  <a:schemeClr val="bg1"/>
                </a:solidFill>
                <a:latin typeface="+mj-lt"/>
              </a:rPr>
              <a:t>-Định hướng thái độ, ý thức sống: trách nhiệm với môi trường sống, yêu thiên nhiên, bảo vệ môi trường tự nhiên,...</a:t>
            </a:r>
          </a:p>
        </p:txBody>
      </p:sp>
    </p:spTree>
    <p:extLst>
      <p:ext uri="{BB962C8B-B14F-4D97-AF65-F5344CB8AC3E}">
        <p14:creationId xmlns:p14="http://schemas.microsoft.com/office/powerpoint/2010/main" val="1941806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45344" y="1070347"/>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nắm các khái niệm và kĩ năng địa lí</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pic>
        <p:nvPicPr>
          <p:cNvPr id="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05927" y="1147419"/>
            <a:ext cx="3059112" cy="2144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1165989"/>
            <a:ext cx="2531590" cy="218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91787" y="1151428"/>
            <a:ext cx="2870813" cy="2209416"/>
          </a:xfrm>
          <a:prstGeom prst="rect">
            <a:avLst/>
          </a:prstGeom>
        </p:spPr>
      </p:pic>
      <p:sp>
        <p:nvSpPr>
          <p:cNvPr id="15" name="TextBox 14"/>
          <p:cNvSpPr txBox="1"/>
          <p:nvPr/>
        </p:nvSpPr>
        <p:spPr>
          <a:xfrm>
            <a:off x="1523999" y="3503755"/>
            <a:ext cx="26670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đất</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sống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thần</a:t>
            </a:r>
            <a:endParaRPr lang="en-US" dirty="0">
              <a:latin typeface="Times New Roman" panose="02020603050405020304" pitchFamily="18" charset="0"/>
              <a:cs typeface="Times New Roman" panose="02020603050405020304" pitchFamily="18" charset="0"/>
            </a:endParaRPr>
          </a:p>
        </p:txBody>
      </p:sp>
      <p:sp>
        <p:nvSpPr>
          <p:cNvPr id="32" name="Cloud Callout 31"/>
          <p:cNvSpPr/>
          <p:nvPr/>
        </p:nvSpPr>
        <p:spPr>
          <a:xfrm>
            <a:off x="2316961" y="4194463"/>
            <a:ext cx="4258997" cy="2285999"/>
          </a:xfrm>
          <a:prstGeom prst="cloudCallout">
            <a:avLst>
              <a:gd name="adj1" fmla="val -72501"/>
              <a:gd name="adj2" fmla="val -5507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Đây</a:t>
            </a:r>
            <a:r>
              <a:rPr lang="en-US" sz="3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là</a:t>
            </a:r>
            <a:r>
              <a:rPr lang="en-US" sz="3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tượng</a:t>
            </a:r>
            <a:r>
              <a:rPr lang="en-US" sz="3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gì</a:t>
            </a:r>
            <a:r>
              <a:rPr lang="en-US" sz="32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TextBox 25"/>
          <p:cNvSpPr txBox="1"/>
          <p:nvPr/>
        </p:nvSpPr>
        <p:spPr>
          <a:xfrm>
            <a:off x="6193622" y="3425867"/>
            <a:ext cx="228894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phòng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đất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0883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45344" y="1070347"/>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nắm các khái niệm và kĩ năng địa lí</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pic>
        <p:nvPicPr>
          <p:cNvPr id="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401" y="1311233"/>
            <a:ext cx="3059112" cy="2144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3792626" y="1330424"/>
            <a:ext cx="4947502"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Tìm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chổ</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nấp</a:t>
            </a:r>
            <a:r>
              <a:rPr lang="en-US" dirty="0" smtClean="0">
                <a:latin typeface="Times New Roman" panose="02020603050405020304" pitchFamily="18" charset="0"/>
                <a:cs typeface="Times New Roman" panose="02020603050405020304" pitchFamily="18" charset="0"/>
              </a:rPr>
              <a:t> an </a:t>
            </a:r>
            <a:r>
              <a:rPr lang="en-US" dirty="0" err="1" smtClean="0">
                <a:latin typeface="Times New Roman" panose="02020603050405020304" pitchFamily="18" charset="0"/>
                <a:cs typeface="Times New Roman" panose="02020603050405020304" pitchFamily="18" charset="0"/>
              </a:rPr>
              <a:t>toàn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gầm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góc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phòng</a:t>
            </a: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luôn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lấy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ôm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mặt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đầu</a:t>
            </a:r>
            <a:endParaRPr lang="en-US" dirty="0" smtClean="0">
              <a:latin typeface="Times New Roman" panose="02020603050405020304" pitchFamily="18" charset="0"/>
              <a:cs typeface="Times New Roman" panose="02020603050405020304" pitchFamily="18" charset="0"/>
            </a:endParaRPr>
          </a:p>
          <a:p>
            <a:pPr marL="285750" indent="-285750">
              <a:buFontTx/>
              <a:buChar char="-"/>
            </a:pPr>
            <a:r>
              <a:rPr lang="en-US" dirty="0" smtClean="0">
                <a:latin typeface="Times New Roman" panose="02020603050405020304" pitchFamily="18" charset="0"/>
                <a:cs typeface="Times New Roman" panose="02020603050405020304" pitchFamily="18" charset="0"/>
              </a:rPr>
              <a:t>Ở </a:t>
            </a:r>
            <a:r>
              <a:rPr lang="en-US" dirty="0" err="1" smtClean="0">
                <a:latin typeface="Times New Roman" panose="02020603050405020304" pitchFamily="18" charset="0"/>
                <a:cs typeface="Times New Roman" panose="02020603050405020304" pitchFamily="18" charset="0"/>
              </a:rPr>
              <a:t>nguyên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chạy</a:t>
            </a:r>
            <a:r>
              <a:rPr lang="en-US" dirty="0" smtClean="0">
                <a:latin typeface="Times New Roman" panose="02020603050405020304" pitchFamily="18" charset="0"/>
                <a:cs typeface="Times New Roman" panose="02020603050405020304" pitchFamily="18" charset="0"/>
              </a:rPr>
              <a:t> lung </a:t>
            </a:r>
            <a:r>
              <a:rPr lang="en-US" dirty="0" err="1" smtClean="0">
                <a:latin typeface="Times New Roman" panose="02020603050405020304" pitchFamily="18" charset="0"/>
                <a:cs typeface="Times New Roman" panose="02020603050405020304" pitchFamily="18" charset="0"/>
              </a:rPr>
              <a:t>tung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chờ</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mặt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ngừng</a:t>
            </a:r>
            <a:r>
              <a:rPr lang="en-US" dirty="0" smtClean="0">
                <a:latin typeface="Times New Roman" panose="02020603050405020304" pitchFamily="18" charset="0"/>
                <a:cs typeface="Times New Roman" panose="02020603050405020304" pitchFamily="18" charset="0"/>
              </a:rPr>
              <a:t> rung </a:t>
            </a:r>
            <a:r>
              <a:rPr lang="en-US" dirty="0" err="1" smtClean="0">
                <a:latin typeface="Times New Roman" panose="02020603050405020304" pitchFamily="18" charset="0"/>
                <a:cs typeface="Times New Roman" panose="02020603050405020304" pitchFamily="18" charset="0"/>
              </a:rPr>
              <a:t>chuyển</a:t>
            </a:r>
            <a:endParaRPr lang="en-US" dirty="0" smtClean="0">
              <a:latin typeface="Times New Roman" panose="02020603050405020304" pitchFamily="18" charset="0"/>
              <a:cs typeface="Times New Roman" panose="02020603050405020304" pitchFamily="18" charset="0"/>
            </a:endParaRPr>
          </a:p>
          <a:p>
            <a:pPr marL="285750" indent="-285750">
              <a:buFontTx/>
              <a:buChar char="-"/>
            </a:pP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thang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máy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điện</a:t>
            </a:r>
            <a:r>
              <a:rPr lang="en-US" dirty="0" smtClean="0">
                <a:latin typeface="Times New Roman" panose="02020603050405020304" pitchFamily="18" charset="0"/>
                <a:cs typeface="Times New Roman" panose="02020603050405020304" pitchFamily="18" charset="0"/>
              </a:rPr>
              <a:t>)</a:t>
            </a:r>
          </a:p>
          <a:p>
            <a:pPr marL="285750" indent="-285750">
              <a:buFontTx/>
              <a:buChar char="-"/>
            </a:pP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ở </a:t>
            </a:r>
            <a:r>
              <a:rPr lang="en-US" dirty="0" err="1" smtClean="0">
                <a:latin typeface="Times New Roman" panose="02020603050405020304" pitchFamily="18" charset="0"/>
                <a:cs typeface="Times New Roman" panose="02020603050405020304" pitchFamily="18" charset="0"/>
              </a:rPr>
              <a:t>ngoài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chạy</a:t>
            </a:r>
            <a:r>
              <a:rPr lang="en-US" dirty="0" smtClean="0">
                <a:latin typeface="Times New Roman" panose="02020603050405020304" pitchFamily="18" charset="0"/>
                <a:cs typeface="Times New Roman" panose="02020603050405020304" pitchFamily="18" charset="0"/>
              </a:rPr>
              <a:t> qua….</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292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pic>
        <p:nvPicPr>
          <p:cNvPr id="1034"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88777" y="1343229"/>
            <a:ext cx="8375101" cy="1171372"/>
          </a:xfrm>
          <a:prstGeom prst="wedgeRoundRectCallout">
            <a:avLst>
              <a:gd name="adj1" fmla="val 35370"/>
              <a:gd name="adj2" fmla="val 18113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7" name="Rectangle 16"/>
          <p:cNvSpPr/>
          <p:nvPr/>
        </p:nvSpPr>
        <p:spPr>
          <a:xfrm>
            <a:off x="478086" y="1424817"/>
            <a:ext cx="7903914" cy="830997"/>
          </a:xfrm>
          <a:prstGeom prst="rect">
            <a:avLst/>
          </a:prstGeom>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Khái </a:t>
            </a:r>
            <a:r>
              <a:rPr lang="vi-VN" sz="2400" dirty="0">
                <a:latin typeface="Cambria" panose="02040503050406030204" pitchFamily="18" charset="0"/>
                <a:ea typeface="Cambria" panose="02040503050406030204" pitchFamily="18" charset="0"/>
              </a:rPr>
              <a:t>niệm địa lí: động đất, sóng </a:t>
            </a:r>
            <a:r>
              <a:rPr lang="vi-VN" sz="2400" dirty="0" smtClean="0">
                <a:latin typeface="Cambria" panose="02040503050406030204" pitchFamily="18" charset="0"/>
                <a:ea typeface="Cambria" panose="02040503050406030204" pitchFamily="18" charset="0"/>
              </a:rPr>
              <a:t>thần</a:t>
            </a:r>
            <a:r>
              <a:rPr lang="en-US" sz="2400" dirty="0" smtClean="0">
                <a:latin typeface="Cambria" panose="02040503050406030204" pitchFamily="18" charset="0"/>
                <a:ea typeface="Cambria" panose="02040503050406030204" pitchFamily="18" charset="0"/>
              </a:rPr>
              <a:t>.</a:t>
            </a:r>
          </a:p>
          <a:p>
            <a:pPr algn="just"/>
            <a:r>
              <a:rPr lang="en-US" sz="2400" dirty="0" smtClean="0">
                <a:latin typeface="Cambria" panose="02040503050406030204" pitchFamily="18" charset="0"/>
                <a:ea typeface="Cambria" panose="02040503050406030204" pitchFamily="18" charset="0"/>
              </a:rPr>
              <a:t>- K</a:t>
            </a:r>
            <a:r>
              <a:rPr lang="vi-VN" sz="2400" dirty="0" smtClean="0">
                <a:latin typeface="Cambria" panose="02040503050406030204" pitchFamily="18" charset="0"/>
                <a:ea typeface="Cambria" panose="02040503050406030204" pitchFamily="18" charset="0"/>
              </a:rPr>
              <a:t>ĩ </a:t>
            </a:r>
            <a:r>
              <a:rPr lang="vi-VN" sz="2400" dirty="0">
                <a:latin typeface="Cambria" panose="02040503050406030204" pitchFamily="18" charset="0"/>
                <a:ea typeface="Cambria" panose="02040503050406030204" pitchFamily="18" charset="0"/>
              </a:rPr>
              <a:t>năng địa lí: cách phòng tránh động đất, sóng thần</a:t>
            </a:r>
            <a:r>
              <a:rPr lang="vi-VN"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nắm các khái niệm và kĩ năng địa lí</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8" name="Horizontal Scroll 27"/>
          <p:cNvSpPr/>
          <p:nvPr/>
        </p:nvSpPr>
        <p:spPr>
          <a:xfrm>
            <a:off x="685800" y="2795316"/>
            <a:ext cx="5116351" cy="3681668"/>
          </a:xfrm>
          <a:prstGeom prst="horizontalScroll">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chemeClr val="tx1"/>
                </a:solidFill>
                <a:latin typeface="+mj-lt"/>
              </a:rPr>
              <a:t>Câu</a:t>
            </a:r>
            <a:r>
              <a:rPr lang="en-US" sz="2800" dirty="0" smtClean="0">
                <a:solidFill>
                  <a:schemeClr val="tx1"/>
                </a:solidFill>
                <a:latin typeface="+mj-lt"/>
              </a:rPr>
              <a:t> </a:t>
            </a:r>
            <a:r>
              <a:rPr lang="vi-VN" sz="2800" dirty="0" smtClean="0">
                <a:solidFill>
                  <a:schemeClr val="tx1"/>
                </a:solidFill>
                <a:latin typeface="+mj-lt"/>
              </a:rPr>
              <a:t>chuyện </a:t>
            </a:r>
            <a:r>
              <a:rPr lang="vi-VN" sz="2800" dirty="0">
                <a:solidFill>
                  <a:schemeClr val="tx1"/>
                </a:solidFill>
                <a:latin typeface="+mj-lt"/>
              </a:rPr>
              <a:t>trên cho thấy, Tiu-li đã vận dụng được kiến thức và kĩ năng </a:t>
            </a:r>
            <a:r>
              <a:rPr lang="vi-VN" sz="2800" dirty="0" smtClean="0">
                <a:solidFill>
                  <a:schemeClr val="tx1"/>
                </a:solidFill>
                <a:latin typeface="+mj-lt"/>
              </a:rPr>
              <a:t>phòng</a:t>
            </a:r>
            <a:r>
              <a:rPr lang="en-US" sz="2800" dirty="0" smtClean="0">
                <a:solidFill>
                  <a:schemeClr val="tx1"/>
                </a:solidFill>
                <a:latin typeface="+mj-lt"/>
              </a:rPr>
              <a:t> </a:t>
            </a:r>
            <a:r>
              <a:rPr lang="vi-VN" sz="2800" dirty="0" smtClean="0">
                <a:solidFill>
                  <a:schemeClr val="tx1"/>
                </a:solidFill>
                <a:latin typeface="+mj-lt"/>
              </a:rPr>
              <a:t>tránh </a:t>
            </a:r>
            <a:r>
              <a:rPr lang="vi-VN" sz="2800" dirty="0">
                <a:solidFill>
                  <a:schemeClr val="tx1"/>
                </a:solidFill>
                <a:latin typeface="+mj-lt"/>
              </a:rPr>
              <a:t>sóng </a:t>
            </a:r>
            <a:r>
              <a:rPr lang="vi-VN" sz="2800" dirty="0" smtClean="0">
                <a:solidFill>
                  <a:schemeClr val="tx1"/>
                </a:solidFill>
                <a:latin typeface="+mj-lt"/>
              </a:rPr>
              <a:t>thần</a:t>
            </a:r>
            <a:r>
              <a:rPr lang="en-US" sz="2800" dirty="0" smtClean="0">
                <a:solidFill>
                  <a:schemeClr val="tx1"/>
                </a:solidFill>
                <a:latin typeface="+mj-lt"/>
              </a:rPr>
              <a:t> </a:t>
            </a:r>
            <a:r>
              <a:rPr lang="en-US" sz="2800" dirty="0" err="1" smtClean="0">
                <a:solidFill>
                  <a:schemeClr val="tx1"/>
                </a:solidFill>
                <a:latin typeface="+mj-lt"/>
              </a:rPr>
              <a:t>từ</a:t>
            </a:r>
            <a:r>
              <a:rPr lang="en-US" sz="2800" dirty="0" smtClean="0">
                <a:solidFill>
                  <a:schemeClr val="tx1"/>
                </a:solidFill>
                <a:latin typeface="+mj-lt"/>
              </a:rPr>
              <a:t> </a:t>
            </a:r>
            <a:r>
              <a:rPr lang="en-US" sz="2800" dirty="0" err="1" smtClean="0">
                <a:solidFill>
                  <a:schemeClr val="tx1"/>
                </a:solidFill>
                <a:latin typeface="+mj-lt"/>
              </a:rPr>
              <a:t>bài</a:t>
            </a:r>
            <a:r>
              <a:rPr lang="en-US" sz="2800" dirty="0" smtClean="0">
                <a:solidFill>
                  <a:schemeClr val="tx1"/>
                </a:solidFill>
                <a:latin typeface="+mj-lt"/>
              </a:rPr>
              <a:t> </a:t>
            </a:r>
            <a:r>
              <a:rPr lang="en-US" sz="2800" dirty="0" err="1" smtClean="0">
                <a:solidFill>
                  <a:schemeClr val="tx1"/>
                </a:solidFill>
                <a:latin typeface="+mj-lt"/>
              </a:rPr>
              <a:t>học</a:t>
            </a:r>
            <a:r>
              <a:rPr lang="en-US" sz="2800" dirty="0" smtClean="0">
                <a:solidFill>
                  <a:schemeClr val="tx1"/>
                </a:solidFill>
                <a:latin typeface="+mj-lt"/>
              </a:rPr>
              <a:t> </a:t>
            </a:r>
            <a:r>
              <a:rPr lang="vi-VN" sz="2800" dirty="0" smtClean="0">
                <a:solidFill>
                  <a:schemeClr val="tx1"/>
                </a:solidFill>
                <a:latin typeface="+mj-lt"/>
              </a:rPr>
              <a:t>vào </a:t>
            </a:r>
            <a:r>
              <a:rPr lang="vi-VN" sz="2800" dirty="0">
                <a:solidFill>
                  <a:schemeClr val="tx1"/>
                </a:solidFill>
                <a:latin typeface="+mj-lt"/>
              </a:rPr>
              <a:t>cuộc sống.</a:t>
            </a:r>
          </a:p>
        </p:txBody>
      </p:sp>
    </p:spTree>
    <p:extLst>
      <p:ext uri="{BB962C8B-B14F-4D97-AF65-F5344CB8AC3E}">
        <p14:creationId xmlns:p14="http://schemas.microsoft.com/office/powerpoint/2010/main" val="2363456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6"/>
                                        </p:tgtEl>
                                        <p:attrNameLst>
                                          <p:attrName>r</p:attrName>
                                        </p:attrNameLst>
                                      </p:cBhvr>
                                    </p:animRot>
                                    <p:animRot by="-240000">
                                      <p:cBhvr>
                                        <p:cTn id="13" dur="200" fill="hold">
                                          <p:stCondLst>
                                            <p:cond delay="200"/>
                                          </p:stCondLst>
                                        </p:cTn>
                                        <p:tgtEl>
                                          <p:spTgt spid="1036"/>
                                        </p:tgtEl>
                                        <p:attrNameLst>
                                          <p:attrName>r</p:attrName>
                                        </p:attrNameLst>
                                      </p:cBhvr>
                                    </p:animRot>
                                    <p:animRot by="240000">
                                      <p:cBhvr>
                                        <p:cTn id="14" dur="200" fill="hold">
                                          <p:stCondLst>
                                            <p:cond delay="400"/>
                                          </p:stCondLst>
                                        </p:cTn>
                                        <p:tgtEl>
                                          <p:spTgt spid="1036"/>
                                        </p:tgtEl>
                                        <p:attrNameLst>
                                          <p:attrName>r</p:attrName>
                                        </p:attrNameLst>
                                      </p:cBhvr>
                                    </p:animRot>
                                    <p:animRot by="-240000">
                                      <p:cBhvr>
                                        <p:cTn id="15" dur="200" fill="hold">
                                          <p:stCondLst>
                                            <p:cond delay="600"/>
                                          </p:stCondLst>
                                        </p:cTn>
                                        <p:tgtEl>
                                          <p:spTgt spid="1036"/>
                                        </p:tgtEl>
                                        <p:attrNameLst>
                                          <p:attrName>r</p:attrName>
                                        </p:attrNameLst>
                                      </p:cBhvr>
                                    </p:animRot>
                                    <p:animRot by="120000">
                                      <p:cBhvr>
                                        <p:cTn id="16" dur="200" fill="hold">
                                          <p:stCondLst>
                                            <p:cond delay="800"/>
                                          </p:stCondLst>
                                        </p:cTn>
                                        <p:tgtEl>
                                          <p:spTgt spid="103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heel(1)">
                                      <p:cBhvr>
                                        <p:cTn id="21" dur="2000"/>
                                        <p:tgtEl>
                                          <p:spTgt spid="2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858833"/>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1598474"/>
            <a:ext cx="3352800" cy="1754326"/>
          </a:xfrm>
          <a:prstGeom prst="rect">
            <a:avLst/>
          </a:prstGeom>
        </p:spPr>
        <p:txBody>
          <a:bodyPr wrap="square">
            <a:spAutoFit/>
          </a:bodyPr>
          <a:lstStyle/>
          <a:p>
            <a:pPr algn="ct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bản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đồ</a:t>
            </a:r>
            <a:r>
              <a:rPr lang="en-US" i="1" dirty="0" smtClean="0">
                <a:solidFill>
                  <a:srgbClr val="FF0000"/>
                </a:solidFill>
                <a:latin typeface="Cambria" panose="02040503050406030204" pitchFamily="18" charset="0"/>
                <a:ea typeface="Cambria" panose="02040503050406030204" pitchFamily="18" charset="0"/>
              </a:rPr>
              <a:t> - </a:t>
            </a:r>
            <a:r>
              <a:rPr lang="en-US" i="1" dirty="0" err="1" smtClean="0">
                <a:solidFill>
                  <a:srgbClr val="FF0000"/>
                </a:solidFill>
                <a:latin typeface="Cambria" panose="02040503050406030204" pitchFamily="18" charset="0"/>
                <a:ea typeface="Cambria" panose="02040503050406030204" pitchFamily="18" charset="0"/>
              </a:rPr>
              <a:t>biểu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đồ</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sau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thông</a:t>
            </a:r>
            <a:r>
              <a:rPr lang="en-US" i="1" dirty="0" smtClean="0">
                <a:solidFill>
                  <a:srgbClr val="FF0000"/>
                </a:solidFill>
                <a:latin typeface="Cambria" panose="02040503050406030204" pitchFamily="18" charset="0"/>
                <a:ea typeface="Cambria" panose="02040503050406030204" pitchFamily="18" charset="0"/>
              </a:rPr>
              <a:t> tin </a:t>
            </a:r>
            <a:r>
              <a:rPr lang="en-US" i="1" dirty="0" err="1" smtClean="0">
                <a:solidFill>
                  <a:srgbClr val="FF0000"/>
                </a:solidFill>
                <a:latin typeface="Cambria" panose="02040503050406030204" pitchFamily="18" charset="0"/>
                <a:ea typeface="Cambria" panose="02040503050406030204" pitchFamily="18" charset="0"/>
              </a:rPr>
              <a:t>trong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bài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em</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t</a:t>
            </a:r>
            <a:r>
              <a:rPr lang="vi-VN" i="1" dirty="0" smtClean="0">
                <a:solidFill>
                  <a:srgbClr val="FF0000"/>
                </a:solidFill>
                <a:latin typeface="Cambria" panose="02040503050406030204" pitchFamily="18" charset="0"/>
                <a:ea typeface="Cambria" panose="02040503050406030204" pitchFamily="18" charset="0"/>
              </a:rPr>
              <a:t>rong </a:t>
            </a:r>
            <a:r>
              <a:rPr lang="vi-VN" i="1" dirty="0">
                <a:solidFill>
                  <a:srgbClr val="FF0000"/>
                </a:solidFill>
                <a:latin typeface="Cambria" panose="02040503050406030204" pitchFamily="18" charset="0"/>
                <a:ea typeface="Cambria" panose="02040503050406030204" pitchFamily="18" charset="0"/>
              </a:rPr>
              <a:t>cuốn sách này, các em sẽ tìm hiểu kiến thức và rèn luyện những kĩ năng gì?</a:t>
            </a:r>
          </a:p>
          <a:p>
            <a:pPr algn="ctr"/>
            <a:r>
              <a:rPr lang="en-US" i="1" dirty="0" smtClean="0">
                <a:solidFill>
                  <a:srgbClr val="FF0000"/>
                </a:solidFill>
                <a:latin typeface="Cambria" panose="02040503050406030204" pitchFamily="18" charset="0"/>
                <a:ea typeface="Cambria" panose="02040503050406030204" pitchFamily="18" charset="0"/>
              </a:rPr>
              <a:t> </a:t>
            </a:r>
            <a:endParaRPr lang="en-US"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43400" y="1277541"/>
            <a:ext cx="4474760" cy="1846659"/>
          </a:xfrm>
          <a:prstGeom prst="rect">
            <a:avLst/>
          </a:prstGeom>
        </p:spPr>
        <p:txBody>
          <a:bodyPr wrap="square">
            <a:spAutoFit/>
          </a:bodyPr>
          <a:lstStyle/>
          <a:p>
            <a:pPr algn="just"/>
            <a:r>
              <a:rPr lang="en-US" sz="1900" dirty="0" smtClean="0">
                <a:latin typeface="Cambria" panose="02040503050406030204" pitchFamily="18" charset="0"/>
                <a:ea typeface="Cambria" panose="02040503050406030204" pitchFamily="18" charset="0"/>
              </a:rPr>
              <a:t>- S</a:t>
            </a:r>
            <a:r>
              <a:rPr lang="vi-VN" sz="1900" dirty="0" smtClean="0">
                <a:latin typeface="Cambria" panose="02040503050406030204" pitchFamily="18" charset="0"/>
                <a:ea typeface="Cambria" panose="02040503050406030204" pitchFamily="18" charset="0"/>
              </a:rPr>
              <a:t>ử </a:t>
            </a:r>
            <a:r>
              <a:rPr lang="vi-VN" sz="1900" dirty="0">
                <a:latin typeface="Cambria" panose="02040503050406030204" pitchFamily="18" charset="0"/>
                <a:ea typeface="Cambria" panose="02040503050406030204" pitchFamily="18" charset="0"/>
              </a:rPr>
              <a:t>dụng các tư liệu và công cụ địa lí như bản đồ, biểu đồ, số liệu, sơ đồ, tranh ảnh, mô </a:t>
            </a:r>
            <a:r>
              <a:rPr lang="vi-VN" sz="1900" dirty="0" smtClean="0">
                <a:latin typeface="Cambria" panose="02040503050406030204" pitchFamily="18" charset="0"/>
                <a:ea typeface="Cambria" panose="02040503050406030204" pitchFamily="18" charset="0"/>
              </a:rPr>
              <a:t>hình</a:t>
            </a:r>
            <a:r>
              <a:rPr lang="en-US" sz="1900" dirty="0">
                <a:latin typeface="Cambria" panose="02040503050406030204" pitchFamily="18" charset="0"/>
                <a:ea typeface="Cambria" panose="02040503050406030204" pitchFamily="18" charset="0"/>
              </a:rPr>
              <a:t>.</a:t>
            </a:r>
            <a:endParaRPr lang="en-US" sz="1900" dirty="0" smtClean="0">
              <a:latin typeface="Cambria" panose="02040503050406030204" pitchFamily="18" charset="0"/>
              <a:ea typeface="Cambria" panose="02040503050406030204" pitchFamily="18" charset="0"/>
            </a:endParaRPr>
          </a:p>
          <a:p>
            <a:pPr algn="just"/>
            <a:r>
              <a:rPr lang="en-US" sz="1900" dirty="0" smtClean="0">
                <a:latin typeface="Cambria" panose="02040503050406030204" pitchFamily="18" charset="0"/>
                <a:ea typeface="Cambria" panose="02040503050406030204" pitchFamily="18" charset="0"/>
              </a:rPr>
              <a:t>- Đ</a:t>
            </a:r>
            <a:r>
              <a:rPr lang="vi-VN" sz="1900" dirty="0" smtClean="0">
                <a:latin typeface="Cambria" panose="02040503050406030204" pitchFamily="18" charset="0"/>
                <a:ea typeface="Cambria" panose="02040503050406030204" pitchFamily="18" charset="0"/>
              </a:rPr>
              <a:t>ược </a:t>
            </a:r>
            <a:r>
              <a:rPr lang="vi-VN" sz="1900" dirty="0">
                <a:latin typeface="Cambria" panose="02040503050406030204" pitchFamily="18" charset="0"/>
                <a:ea typeface="Cambria" panose="02040503050406030204" pitchFamily="18" charset="0"/>
              </a:rPr>
              <a:t>rèn luyện kĩ năng tự sưu tầm và lưu trữ tư liệu địa lí theo chủ đề học tập, theo mục đích của riêng mình.</a:t>
            </a: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nắm các khái niệm và kĩ năng địa lí</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pic>
        <p:nvPicPr>
          <p:cNvPr id="26" name="Picture 25"/>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03373" y="3733799"/>
            <a:ext cx="4077406" cy="2829139"/>
          </a:xfrm>
          <a:prstGeom prst="rect">
            <a:avLst/>
          </a:prstGeom>
          <a:noFill/>
          <a:ln>
            <a:solidFill>
              <a:srgbClr val="0D30DD"/>
            </a:solidFill>
          </a:ln>
        </p:spPr>
      </p:pic>
    </p:spTree>
    <p:extLst>
      <p:ext uri="{BB962C8B-B14F-4D97-AF65-F5344CB8AC3E}">
        <p14:creationId xmlns:p14="http://schemas.microsoft.com/office/powerpoint/2010/main" val="1953441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pic>
        <p:nvPicPr>
          <p:cNvPr id="1034"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Rounded Rectangle 19"/>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nắm các khái niệm và kĩ năng địa lí</a:t>
            </a:r>
            <a:endParaRPr lang="en-US" sz="2400" b="1" dirty="0">
              <a:solidFill>
                <a:srgbClr val="0D30DD"/>
              </a:solidFill>
              <a:latin typeface="Cambria" pitchFamily="18" charset="0"/>
            </a:endParaRPr>
          </a:p>
        </p:txBody>
      </p:sp>
      <p:sp>
        <p:nvSpPr>
          <p:cNvPr id="22" name="Rectangle 21"/>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pic>
        <p:nvPicPr>
          <p:cNvPr id="23" name="Picture 2" descr="Bảng xanh PPt có ô l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36" y="1098060"/>
            <a:ext cx="6723876" cy="38872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9196" y="1447277"/>
            <a:ext cx="5699203" cy="3416320"/>
          </a:xfrm>
          <a:prstGeom prst="rect">
            <a:avLst/>
          </a:prstGeom>
        </p:spPr>
        <p:txBody>
          <a:bodyPr wrap="square">
            <a:spAutoFit/>
          </a:bodyPr>
          <a:lstStyle/>
          <a:p>
            <a:pPr algn="just"/>
            <a:r>
              <a:rPr lang="vi-VN"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-Khái niệm cơ bản của địa lí như Trái Đất, các thành phần tự nhiên của TĐ và các kĩ năng cơ bản của bộ môn như quan sát lược đồ, biểu đồ, tranh ảnh, bảng số liệu …</a:t>
            </a:r>
          </a:p>
          <a:p>
            <a:pPr algn="just"/>
            <a:r>
              <a:rPr lang="vi-VN"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-&gt; Giúp các em học tốt môn học, thông qua đó có khả năng giải thích và ứng xử phù hợp khi bắt gặp các hiện tượng thiên nhiên diễn ra trong cuộc sống hàng ngày</a:t>
            </a:r>
          </a:p>
          <a:p>
            <a:pPr algn="just"/>
            <a:endParaRPr lang="vi-VN" sz="2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84256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6"/>
                                        </p:tgtEl>
                                        <p:attrNameLst>
                                          <p:attrName>r</p:attrName>
                                        </p:attrNameLst>
                                      </p:cBhvr>
                                    </p:animRot>
                                    <p:animRot by="-240000">
                                      <p:cBhvr>
                                        <p:cTn id="13" dur="200" fill="hold">
                                          <p:stCondLst>
                                            <p:cond delay="200"/>
                                          </p:stCondLst>
                                        </p:cTn>
                                        <p:tgtEl>
                                          <p:spTgt spid="1036"/>
                                        </p:tgtEl>
                                        <p:attrNameLst>
                                          <p:attrName>r</p:attrName>
                                        </p:attrNameLst>
                                      </p:cBhvr>
                                    </p:animRot>
                                    <p:animRot by="240000">
                                      <p:cBhvr>
                                        <p:cTn id="14" dur="200" fill="hold">
                                          <p:stCondLst>
                                            <p:cond delay="400"/>
                                          </p:stCondLst>
                                        </p:cTn>
                                        <p:tgtEl>
                                          <p:spTgt spid="1036"/>
                                        </p:tgtEl>
                                        <p:attrNameLst>
                                          <p:attrName>r</p:attrName>
                                        </p:attrNameLst>
                                      </p:cBhvr>
                                    </p:animRot>
                                    <p:animRot by="-240000">
                                      <p:cBhvr>
                                        <p:cTn id="15" dur="200" fill="hold">
                                          <p:stCondLst>
                                            <p:cond delay="600"/>
                                          </p:stCondLst>
                                        </p:cTn>
                                        <p:tgtEl>
                                          <p:spTgt spid="1036"/>
                                        </p:tgtEl>
                                        <p:attrNameLst>
                                          <p:attrName>r</p:attrName>
                                        </p:attrNameLst>
                                      </p:cBhvr>
                                    </p:animRot>
                                    <p:animRot by="120000">
                                      <p:cBhvr>
                                        <p:cTn id="16" dur="200" fill="hold">
                                          <p:stCondLst>
                                            <p:cond delay="800"/>
                                          </p:stCondLst>
                                        </p:cTn>
                                        <p:tgtEl>
                                          <p:spTgt spid="10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IV</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2613790"/>
          </a:xfrm>
          <a:prstGeom prst="wedgeRoundRectCallout">
            <a:avLst>
              <a:gd name="adj1" fmla="val 22774"/>
              <a:gd name="adj2" fmla="val 729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905000"/>
            <a:ext cx="3875966" cy="16001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2224816"/>
            <a:ext cx="3352800" cy="923330"/>
          </a:xfrm>
          <a:prstGeom prst="rect">
            <a:avLst/>
          </a:prstGeom>
        </p:spPr>
        <p:txBody>
          <a:bodyPr wrap="square">
            <a:spAutoFit/>
          </a:bodyPr>
          <a:lstStyle/>
          <a:p>
            <a:pPr algn="ctr"/>
            <a:r>
              <a:rPr lang="vi-VN" i="1" dirty="0">
                <a:solidFill>
                  <a:srgbClr val="FF0000"/>
                </a:solidFill>
                <a:latin typeface="Cambria" panose="02040503050406030204" pitchFamily="18" charset="0"/>
                <a:ea typeface="Cambria" panose="02040503050406030204" pitchFamily="18" charset="0"/>
              </a:rPr>
              <a:t>Dựa vào kiến thức đã học, em hãy nêu vai trò của Địa lí trong cuộc sống.</a:t>
            </a:r>
            <a:r>
              <a:rPr lang="en-US" i="1" dirty="0" smtClean="0">
                <a:solidFill>
                  <a:srgbClr val="FF0000"/>
                </a:solidFill>
                <a:latin typeface="Cambria" panose="02040503050406030204" pitchFamily="18" charset="0"/>
                <a:ea typeface="Cambria" panose="02040503050406030204" pitchFamily="18" charset="0"/>
              </a:rPr>
              <a:t> </a:t>
            </a:r>
            <a:endParaRPr lang="en-US"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64440" y="1363176"/>
            <a:ext cx="4474760" cy="2446824"/>
          </a:xfrm>
          <a:prstGeom prst="rect">
            <a:avLst/>
          </a:prstGeom>
        </p:spPr>
        <p:txBody>
          <a:bodyPr wrap="square">
            <a:spAutoFit/>
          </a:bodyPr>
          <a:lstStyle/>
          <a:p>
            <a:pPr algn="just"/>
            <a:r>
              <a:rPr lang="vi-VN" sz="1700" dirty="0" smtClean="0">
                <a:latin typeface="Cambria" panose="02040503050406030204" pitchFamily="18" charset="0"/>
                <a:ea typeface="Cambria" panose="02040503050406030204" pitchFamily="18" charset="0"/>
              </a:rPr>
              <a:t>- </a:t>
            </a:r>
            <a:r>
              <a:rPr lang="vi-VN" sz="1700" dirty="0">
                <a:latin typeface="Cambria" panose="02040503050406030204" pitchFamily="18" charset="0"/>
                <a:ea typeface="Cambria" panose="02040503050406030204" pitchFamily="18" charset="0"/>
              </a:rPr>
              <a:t>Hướng học sinh tìm hiểu về các quá trình thay đối của các sự vật, hiện tượng địa lí, làm sáng tỏ những tác động và sự thay đổi trong mối quan hệ giữa con người và môi trường... </a:t>
            </a:r>
          </a:p>
          <a:p>
            <a:pPr algn="just"/>
            <a:r>
              <a:rPr lang="vi-VN" sz="1700" dirty="0">
                <a:latin typeface="Cambria" panose="02040503050406030204" pitchFamily="18" charset="0"/>
                <a:ea typeface="Cambria" panose="02040503050406030204" pitchFamily="18" charset="0"/>
              </a:rPr>
              <a:t>- Giúp học sinh phát triển nhiều năng như sử dụng bản đồ, xác định phương hướng. </a:t>
            </a:r>
          </a:p>
          <a:p>
            <a:pPr algn="just"/>
            <a:r>
              <a:rPr lang="vi-VN" sz="1700" dirty="0">
                <a:latin typeface="Cambria" panose="02040503050406030204" pitchFamily="18" charset="0"/>
                <a:ea typeface="Cambria" panose="02040503050406030204" pitchFamily="18" charset="0"/>
              </a:rPr>
              <a:t>- Giúp học sinh trở thành những công dân toàn cầu, có hiểu biết và quan tâm đến môi trường sống xung quanh.</a:t>
            </a: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Luyện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tập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vận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6"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6146" name="Picture 2" descr="Trồng một cây xan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60244" y="4056825"/>
            <a:ext cx="3864356" cy="2496375"/>
          </a:xfrm>
          <a:prstGeom prst="rect">
            <a:avLst/>
          </a:prstGeom>
          <a:noFill/>
          <a:ln>
            <a:solidFill>
              <a:srgbClr val="0D30D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322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randombar(horizontal)">
                                      <p:cBhvr>
                                        <p:cTn id="23" dur="500"/>
                                        <p:tgtEl>
                                          <p:spTgt spid="61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6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IV</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2133600"/>
          </a:xfrm>
          <a:prstGeom prst="wedgeRoundRectCallout">
            <a:avLst>
              <a:gd name="adj1" fmla="val 23058"/>
              <a:gd name="adj2" fmla="val 9198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905000"/>
            <a:ext cx="3875966" cy="16001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2224816"/>
            <a:ext cx="3352800" cy="923330"/>
          </a:xfrm>
          <a:prstGeom prst="rect">
            <a:avLst/>
          </a:prstGeom>
        </p:spPr>
        <p:txBody>
          <a:bodyPr wrap="square">
            <a:spAutoFit/>
          </a:bodyPr>
          <a:lstStyle/>
          <a:p>
            <a:pPr algn="ctr"/>
            <a:r>
              <a:rPr lang="vi-VN" i="1" dirty="0">
                <a:solidFill>
                  <a:srgbClr val="FF0000"/>
                </a:solidFill>
                <a:latin typeface="Cambria" panose="02040503050406030204" pitchFamily="18" charset="0"/>
                <a:ea typeface="Cambria" panose="02040503050406030204" pitchFamily="18" charset="0"/>
              </a:rPr>
              <a:t>Dựa vào Quả Địa cầu và kiến thức đã học, em hãy giải thích vì sao lại có ngày và đêm?</a:t>
            </a:r>
            <a:endParaRPr lang="en-US"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64440" y="1363176"/>
            <a:ext cx="4474760" cy="1923604"/>
          </a:xfrm>
          <a:prstGeom prst="rect">
            <a:avLst/>
          </a:prstGeom>
        </p:spPr>
        <p:txBody>
          <a:bodyPr wrap="square">
            <a:spAutoFit/>
          </a:bodyPr>
          <a:lstStyle/>
          <a:p>
            <a:pPr algn="just"/>
            <a:r>
              <a:rPr lang="vi-VN" sz="1700" dirty="0">
                <a:latin typeface="Cambria" panose="02040503050406030204" pitchFamily="18" charset="0"/>
                <a:ea typeface="Cambria" panose="02040503050406030204" pitchFamily="18" charset="0"/>
              </a:rPr>
              <a:t>- Do Trái Đất có dạng hình cầu nên Mặt Trời bao giờ cũng chỉ chiếu sáng được một nửa. Nửa được chiếu sáng là ngày, nửa nằm trong bóng tối là đêm.</a:t>
            </a:r>
          </a:p>
          <a:p>
            <a:pPr algn="just"/>
            <a:r>
              <a:rPr lang="vi-VN" sz="1700" dirty="0">
                <a:latin typeface="Cambria" panose="02040503050406030204" pitchFamily="18" charset="0"/>
                <a:ea typeface="Cambria" panose="02040503050406030204" pitchFamily="18" charset="0"/>
              </a:rPr>
              <a:t>- Nhờ có sự vận động tự quay quanh trục của Trái Đất nên ở khắp nơi trên Trái Đất đều lần lượt có ngày và đêm.</a:t>
            </a: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Luyện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tập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vận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6"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2</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pic>
        <p:nvPicPr>
          <p:cNvPr id="27" name="Picture 26" descr="QD92 Quả địa cầu trái đất với giá đỡ xoay"/>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38560" y="3566840"/>
            <a:ext cx="3048000" cy="2971800"/>
          </a:xfrm>
          <a:prstGeom prst="rect">
            <a:avLst/>
          </a:prstGeom>
          <a:noFill/>
          <a:ln>
            <a:solidFill>
              <a:srgbClr val="00FF00"/>
            </a:solidFill>
          </a:ln>
        </p:spPr>
      </p:pic>
    </p:spTree>
    <p:extLst>
      <p:ext uri="{BB962C8B-B14F-4D97-AF65-F5344CB8AC3E}">
        <p14:creationId xmlns:p14="http://schemas.microsoft.com/office/powerpoint/2010/main" val="2774099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838200" y="228600"/>
            <a:ext cx="6705599" cy="2316033"/>
          </a:xfrm>
          <a:prstGeom prst="wedgeRoundRectCallout">
            <a:avLst>
              <a:gd name="adj1" fmla="val 21818"/>
              <a:gd name="adj2" fmla="val 515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11" name="Rectangle 10"/>
          <p:cNvSpPr/>
          <p:nvPr/>
        </p:nvSpPr>
        <p:spPr>
          <a:xfrm>
            <a:off x="1219200" y="297864"/>
            <a:ext cx="5941811" cy="2246769"/>
          </a:xfrm>
          <a:prstGeom prst="rect">
            <a:avLst/>
          </a:prstGeom>
        </p:spPr>
        <p:txBody>
          <a:bodyPr wrap="square">
            <a:spAutoFit/>
          </a:bodyPr>
          <a:lstStyle/>
          <a:p>
            <a:pPr algn="just"/>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Địa</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châu</a:t>
            </a:r>
            <a:r>
              <a:rPr lang="en-US" sz="2800" dirty="0">
                <a:latin typeface="Cambria" panose="02040503050406030204" pitchFamily="18" charset="0"/>
                <a:ea typeface="Cambria" panose="02040503050406030204" pitchFamily="18" charset="0"/>
              </a:rPr>
              <a:t> Á, </a:t>
            </a:r>
            <a:r>
              <a:rPr lang="en-US" sz="2800" dirty="0" err="1">
                <a:latin typeface="Cambria" panose="02040503050406030204" pitchFamily="18" charset="0"/>
                <a:ea typeface="Cambria" panose="02040503050406030204" pitchFamily="18" charset="0"/>
              </a:rPr>
              <a:t>châu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châu</a:t>
            </a:r>
            <a:r>
              <a:rPr lang="en-US" sz="2800" dirty="0">
                <a:latin typeface="Cambria" panose="02040503050406030204" pitchFamily="18" charset="0"/>
                <a:ea typeface="Cambria" panose="02040503050406030204" pitchFamily="18" charset="0"/>
              </a:rPr>
              <a:t> Phi, </a:t>
            </a:r>
            <a:r>
              <a:rPr lang="en-US" sz="2800" dirty="0" err="1">
                <a:latin typeface="Cambria" panose="02040503050406030204" pitchFamily="18" charset="0"/>
                <a:ea typeface="Cambria" panose="02040503050406030204" pitchFamily="18" charset="0"/>
              </a:rPr>
              <a:t>châu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Mỹ</a:t>
            </a:r>
            <a:r>
              <a:rPr lang="en-US" sz="2800" dirty="0" smtClean="0">
                <a:latin typeface="Cambria" panose="02040503050406030204" pitchFamily="18" charset="0"/>
                <a:ea typeface="Cambria" panose="02040503050406030204" pitchFamily="18" charset="0"/>
              </a:rPr>
              <a:t>…</a:t>
            </a:r>
          </a:p>
          <a:p>
            <a:pPr algn="just"/>
            <a:r>
              <a:rPr lang="en-US" sz="2800" dirty="0" smtClean="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Địa lí Việt Nam: địa hình, khí hậu, đất đai, dân số, các hoạt động kinh tế…</a:t>
            </a:r>
            <a:endParaRPr lang="en-US" sz="2800" dirty="0">
              <a:latin typeface="Cambria" panose="02040503050406030204" pitchFamily="18" charset="0"/>
              <a:ea typeface="Cambria" panose="02040503050406030204" pitchFamily="18" charset="0"/>
            </a:endParaRPr>
          </a:p>
        </p:txBody>
      </p:sp>
      <p:pic>
        <p:nvPicPr>
          <p:cNvPr id="1026" name="Picture 2" descr="Bài 17. Châu Á - Sách Giáo Khoa Lịch sử và Địa lí 5 - Sách Lớp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2925822"/>
            <a:ext cx="3048000" cy="3740972"/>
          </a:xfrm>
          <a:prstGeom prst="rect">
            <a:avLst/>
          </a:prstGeom>
          <a:solidFill>
            <a:srgbClr val="00FF00"/>
          </a:solidFill>
          <a:ln>
            <a:solidFill>
              <a:srgbClr val="0D30DD"/>
            </a:solidFill>
          </a:ln>
          <a:extLst/>
        </p:spPr>
      </p:pic>
    </p:spTree>
    <p:extLst>
      <p:ext uri="{BB962C8B-B14F-4D97-AF65-F5344CB8AC3E}">
        <p14:creationId xmlns:p14="http://schemas.microsoft.com/office/powerpoint/2010/main" val="148375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229600" cy="4525963"/>
          </a:xfrm>
        </p:spPr>
        <p:txBody>
          <a:bodyPr/>
          <a:lstStyle/>
          <a:p>
            <a:r>
              <a:rPr lang="vi-VN" dirty="0" smtClean="0"/>
              <a:t>Tại</a:t>
            </a:r>
            <a:r>
              <a:rPr lang="en-US" dirty="0" smtClean="0"/>
              <a:t> </a:t>
            </a:r>
            <a:r>
              <a:rPr lang="vi-VN" dirty="0" smtClean="0"/>
              <a:t>sao </a:t>
            </a:r>
            <a:r>
              <a:rPr lang="vi-VN" dirty="0"/>
              <a:t>có mưa, có nắng? </a:t>
            </a:r>
            <a:endParaRPr lang="en-US" dirty="0" smtClean="0"/>
          </a:p>
          <a:p>
            <a:r>
              <a:rPr lang="vi-VN" dirty="0" smtClean="0"/>
              <a:t>Tại </a:t>
            </a:r>
            <a:r>
              <a:rPr lang="vi-VN" dirty="0"/>
              <a:t>sao có ngày, có đêm? </a:t>
            </a:r>
            <a:endParaRPr lang="en-US" dirty="0" smtClean="0"/>
          </a:p>
          <a:p>
            <a:r>
              <a:rPr lang="vi-VN" dirty="0" smtClean="0"/>
              <a:t>Tại </a:t>
            </a:r>
            <a:r>
              <a:rPr lang="vi-VN" dirty="0"/>
              <a:t>sao Việt Nam không thường xuyên có tuyết trong khi ở Nam Cực băng tuyết lại </a:t>
            </a:r>
            <a:r>
              <a:rPr lang="vi-VN" dirty="0" smtClean="0"/>
              <a:t>ph</a:t>
            </a:r>
            <a:r>
              <a:rPr lang="en-US" dirty="0"/>
              <a:t>ủ</a:t>
            </a:r>
            <a:r>
              <a:rPr lang="vi-VN" dirty="0" smtClean="0"/>
              <a:t> </a:t>
            </a:r>
            <a:r>
              <a:rPr lang="vi-VN" dirty="0"/>
              <a:t>đầy quanh năm? </a:t>
            </a:r>
            <a:endParaRPr lang="en-US" dirty="0" smtClean="0"/>
          </a:p>
        </p:txBody>
      </p:sp>
    </p:spTree>
    <p:extLst>
      <p:ext uri="{BB962C8B-B14F-4D97-AF65-F5344CB8AC3E}">
        <p14:creationId xmlns:p14="http://schemas.microsoft.com/office/powerpoint/2010/main" val="231074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sus\Pictures\bai mau\nospin_1-l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25" t="3384" r="5191" b="2904"/>
          <a:stretch/>
        </p:blipFill>
        <p:spPr bwMode="auto">
          <a:xfrm>
            <a:off x="5257800" y="1066800"/>
            <a:ext cx="2490480" cy="2545336"/>
          </a:xfrm>
          <a:prstGeom prst="ellipse">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21944" y="1066800"/>
            <a:ext cx="6365544" cy="1143000"/>
          </a:xfrm>
        </p:spPr>
        <p:txBody>
          <a:bodyPr>
            <a:noAutofit/>
          </a:bodyPr>
          <a:lstStyle/>
          <a:p>
            <a:r>
              <a:rPr lang="en-US" sz="3500" b="1" dirty="0" smtClean="0">
                <a:ln w="10541" cmpd="sng">
                  <a:solidFill>
                    <a:schemeClr val="accent1">
                      <a:shade val="88000"/>
                      <a:satMod val="110000"/>
                    </a:schemeClr>
                  </a:solidFill>
                  <a:prstDash val="solid"/>
                </a:ln>
                <a:solidFill>
                  <a:srgbClr val="FF0000"/>
                </a:solidFill>
                <a:latin typeface="Cambria" pitchFamily="18" charset="0"/>
              </a:rPr>
              <a:t>TẠI SAO CẦN HỌC</a:t>
            </a:r>
            <a:br>
              <a:rPr lang="en-US" sz="3500" b="1" dirty="0" smtClean="0">
                <a:ln w="10541" cmpd="sng">
                  <a:solidFill>
                    <a:schemeClr val="accent1">
                      <a:shade val="88000"/>
                      <a:satMod val="110000"/>
                    </a:schemeClr>
                  </a:solidFill>
                  <a:prstDash val="solid"/>
                </a:ln>
                <a:solidFill>
                  <a:srgbClr val="FF0000"/>
                </a:solidFill>
                <a:latin typeface="Cambria" pitchFamily="18" charset="0"/>
              </a:rPr>
            </a:br>
            <a:r>
              <a:rPr lang="en-US" sz="3500" b="1" dirty="0" smtClean="0">
                <a:ln w="10541" cmpd="sng">
                  <a:solidFill>
                    <a:schemeClr val="accent1">
                      <a:shade val="88000"/>
                      <a:satMod val="110000"/>
                    </a:schemeClr>
                  </a:solidFill>
                  <a:prstDash val="solid"/>
                </a:ln>
                <a:solidFill>
                  <a:srgbClr val="FF0000"/>
                </a:solidFill>
                <a:latin typeface="Cambria" pitchFamily="18" charset="0"/>
              </a:rPr>
              <a:t>ĐỊA LÍ?</a:t>
            </a:r>
            <a:endParaRPr lang="en-US" sz="35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err="1" smtClean="0">
                <a:effectLst>
                  <a:outerShdw blurRad="38100" dist="38100" dir="2700000" algn="tl">
                    <a:srgbClr val="000000">
                      <a:alpha val="43137"/>
                    </a:srgbClr>
                  </a:outerShdw>
                </a:effectLst>
                <a:latin typeface="Cambria" pitchFamily="18" charset="0"/>
              </a:rPr>
              <a:t>Bài</a:t>
            </a:r>
            <a:r>
              <a:rPr lang="en-US" sz="3000" b="1" dirty="0" smtClean="0">
                <a:effectLst>
                  <a:outerShdw blurRad="38100" dist="38100" dir="2700000" algn="tl">
                    <a:srgbClr val="000000">
                      <a:alpha val="43137"/>
                    </a:srgbClr>
                  </a:outerShdw>
                </a:effectLst>
                <a:latin typeface="Cambria" pitchFamily="18" charset="0"/>
              </a:rPr>
              <a:t> </a:t>
            </a:r>
          </a:p>
          <a:p>
            <a:r>
              <a:rPr lang="en-US" sz="3000" b="1" dirty="0" err="1" smtClean="0">
                <a:effectLst>
                  <a:outerShdw blurRad="38100" dist="38100" dir="2700000" algn="tl">
                    <a:srgbClr val="000000">
                      <a:alpha val="43137"/>
                    </a:srgbClr>
                  </a:outerShdw>
                </a:effectLst>
                <a:latin typeface="Cambria" pitchFamily="18" charset="0"/>
              </a:rPr>
              <a:t>Mở</a:t>
            </a:r>
            <a:r>
              <a:rPr lang="en-US" sz="3000" b="1" dirty="0" smtClean="0">
                <a:effectLst>
                  <a:outerShdw blurRad="38100" dist="38100" dir="2700000" algn="tl">
                    <a:srgbClr val="000000">
                      <a:alpha val="43137"/>
                    </a:srgbClr>
                  </a:outerShdw>
                </a:effectLst>
                <a:latin typeface="Cambria" pitchFamily="18" charset="0"/>
              </a:rPr>
              <a:t> </a:t>
            </a:r>
            <a:r>
              <a:rPr lang="en-US" sz="3000" b="1" dirty="0" err="1" smtClean="0">
                <a:effectLst>
                  <a:outerShdw blurRad="38100" dist="38100" dir="2700000" algn="tl">
                    <a:srgbClr val="000000">
                      <a:alpha val="43137"/>
                    </a:srgbClr>
                  </a:outerShdw>
                </a:effectLst>
                <a:latin typeface="Cambria" pitchFamily="18" charset="0"/>
              </a:rPr>
              <a:t>Đầu</a:t>
            </a:r>
            <a:r>
              <a:rPr lang="en-US" sz="3000" b="1" dirty="0" smtClean="0">
                <a:effectLst>
                  <a:outerShdw blurRad="38100" dist="38100" dir="2700000" algn="tl">
                    <a:srgbClr val="000000">
                      <a:alpha val="43137"/>
                    </a:srgbClr>
                  </a:outerShdw>
                </a:effectLst>
                <a:latin typeface="Cambria" pitchFamily="18" charset="0"/>
              </a:rPr>
              <a:t>:</a:t>
            </a:r>
            <a:endParaRPr lang="en-US" sz="30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6</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16953761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077"/>
                                        </p:tgtEl>
                                        <p:attrNameLst>
                                          <p:attrName>style.visibility</p:attrName>
                                        </p:attrNameLst>
                                      </p:cBhvr>
                                      <p:to>
                                        <p:strVal val="visible"/>
                                      </p:to>
                                    </p:set>
                                    <p:anim calcmode="lin" valueType="num">
                                      <p:cBhvr>
                                        <p:cTn id="15" dur="1000" fill="hold"/>
                                        <p:tgtEl>
                                          <p:spTgt spid="3077"/>
                                        </p:tgtEl>
                                        <p:attrNameLst>
                                          <p:attrName>ppt_w</p:attrName>
                                        </p:attrNameLst>
                                      </p:cBhvr>
                                      <p:tavLst>
                                        <p:tav tm="0">
                                          <p:val>
                                            <p:fltVal val="0"/>
                                          </p:val>
                                        </p:tav>
                                        <p:tav tm="100000">
                                          <p:val>
                                            <p:strVal val="#ppt_w"/>
                                          </p:val>
                                        </p:tav>
                                      </p:tavLst>
                                    </p:anim>
                                    <p:anim calcmode="lin" valueType="num">
                                      <p:cBhvr>
                                        <p:cTn id="16" dur="1000" fill="hold"/>
                                        <p:tgtEl>
                                          <p:spTgt spid="3077"/>
                                        </p:tgtEl>
                                        <p:attrNameLst>
                                          <p:attrName>ppt_h</p:attrName>
                                        </p:attrNameLst>
                                      </p:cBhvr>
                                      <p:tavLst>
                                        <p:tav tm="0">
                                          <p:val>
                                            <p:fltVal val="0"/>
                                          </p:val>
                                        </p:tav>
                                        <p:tav tm="100000">
                                          <p:val>
                                            <p:strVal val="#ppt_h"/>
                                          </p:val>
                                        </p:tav>
                                      </p:tavLst>
                                    </p:anim>
                                    <p:animEffect transition="in" filter="fade">
                                      <p:cBhvr>
                                        <p:cTn id="17" dur="1000"/>
                                        <p:tgtEl>
                                          <p:spTgt spid="307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44444E-6 -4.20907E-6 L -0.00486 0.07678 " pathEditMode="relative" rAng="0" ptsTypes="AA">
                                      <p:cBhvr>
                                        <p:cTn id="21" dur="500" fill="hold"/>
                                        <p:tgtEl>
                                          <p:spTgt spid="17"/>
                                        </p:tgtEl>
                                        <p:attrNameLst>
                                          <p:attrName>ppt_x</p:attrName>
                                          <p:attrName>ppt_y</p:attrName>
                                        </p:attrNameLst>
                                      </p:cBhvr>
                                      <p:rCtr x="-243" y="3839"/>
                                    </p:animMotion>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0-#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xit" presetSubtype="1" fill="hold" grpId="0" nodeType="afterEffect">
                                  <p:stCondLst>
                                    <p:cond delay="0"/>
                                  </p:stCondLst>
                                  <p:childTnLst>
                                    <p:anim calcmode="lin" valueType="num">
                                      <p:cBhvr additive="base">
                                        <p:cTn id="29" dur="500"/>
                                        <p:tgtEl>
                                          <p:spTgt spid="11"/>
                                        </p:tgtEl>
                                        <p:attrNameLst>
                                          <p:attrName>ppt_x</p:attrName>
                                        </p:attrNameLst>
                                      </p:cBhvr>
                                      <p:tavLst>
                                        <p:tav tm="0">
                                          <p:val>
                                            <p:strVal val="ppt_x"/>
                                          </p:val>
                                        </p:tav>
                                        <p:tav tm="100000">
                                          <p:val>
                                            <p:strVal val="ppt_x"/>
                                          </p:val>
                                        </p:tav>
                                      </p:tavLst>
                                    </p:anim>
                                    <p:anim calcmode="lin" valueType="num">
                                      <p:cBhvr additive="base">
                                        <p:cTn id="30" dur="500"/>
                                        <p:tgtEl>
                                          <p:spTgt spid="11"/>
                                        </p:tgtEl>
                                        <p:attrNameLst>
                                          <p:attrName>ppt_y</p:attrName>
                                        </p:attrNameLst>
                                      </p:cBhvr>
                                      <p:tavLst>
                                        <p:tav tm="0">
                                          <p:val>
                                            <p:strVal val="ppt_y"/>
                                          </p:val>
                                        </p:tav>
                                        <p:tav tm="100000">
                                          <p:val>
                                            <p:strVal val="0-ppt_h/2"/>
                                          </p:val>
                                        </p:tav>
                                      </p:tavLst>
                                    </p:anim>
                                    <p:set>
                                      <p:cBhvr>
                                        <p:cTn id="31" dur="1" fill="hold">
                                          <p:stCondLst>
                                            <p:cond delay="499"/>
                                          </p:stCondLst>
                                        </p:cTn>
                                        <p:tgtEl>
                                          <p:spTgt spid="11"/>
                                        </p:tgtEl>
                                        <p:attrNameLst>
                                          <p:attrName>style.visibility</p:attrName>
                                        </p:attrNameLst>
                                      </p:cBhvr>
                                      <p:to>
                                        <p:strVal val="hidden"/>
                                      </p:to>
                                    </p:set>
                                  </p:childTnLst>
                                </p:cTn>
                              </p:par>
                              <p:par>
                                <p:cTn id="32" presetID="2" presetClass="exit" presetSubtype="1" fill="hold" grpId="0" nodeType="withEffect">
                                  <p:stCondLst>
                                    <p:cond delay="0"/>
                                  </p:stCondLst>
                                  <p:childTnLst>
                                    <p:anim calcmode="lin" valueType="num">
                                      <p:cBhvr additive="base">
                                        <p:cTn id="33" dur="500"/>
                                        <p:tgtEl>
                                          <p:spTgt spid="9"/>
                                        </p:tgtEl>
                                        <p:attrNameLst>
                                          <p:attrName>ppt_x</p:attrName>
                                        </p:attrNameLst>
                                      </p:cBhvr>
                                      <p:tavLst>
                                        <p:tav tm="0">
                                          <p:val>
                                            <p:strVal val="ppt_x"/>
                                          </p:val>
                                        </p:tav>
                                        <p:tav tm="100000">
                                          <p:val>
                                            <p:strVal val="ppt_x"/>
                                          </p:val>
                                        </p:tav>
                                      </p:tavLst>
                                    </p:anim>
                                    <p:anim calcmode="lin" valueType="num">
                                      <p:cBhvr additive="base">
                                        <p:cTn id="34" dur="500"/>
                                        <p:tgtEl>
                                          <p:spTgt spid="9"/>
                                        </p:tgtEl>
                                        <p:attrNameLst>
                                          <p:attrName>ppt_y</p:attrName>
                                        </p:attrNameLst>
                                      </p:cBhvr>
                                      <p:tavLst>
                                        <p:tav tm="0">
                                          <p:val>
                                            <p:strVal val="ppt_y"/>
                                          </p:val>
                                        </p:tav>
                                        <p:tav tm="100000">
                                          <p:val>
                                            <p:strVal val="0-ppt_h/2"/>
                                          </p:val>
                                        </p:tav>
                                      </p:tavLst>
                                    </p:anim>
                                    <p:set>
                                      <p:cBhvr>
                                        <p:cTn id="35" dur="1" fill="hold">
                                          <p:stCondLst>
                                            <p:cond delay="499"/>
                                          </p:stCondLst>
                                        </p:cTn>
                                        <p:tgtEl>
                                          <p:spTgt spid="9"/>
                                        </p:tgtEl>
                                        <p:attrNameLst>
                                          <p:attrName>style.visibility</p:attrName>
                                        </p:attrNameLst>
                                      </p:cBhvr>
                                      <p:to>
                                        <p:strVal val="hidden"/>
                                      </p:to>
                                    </p:set>
                                  </p:childTnLst>
                                </p:cTn>
                              </p:par>
                              <p:par>
                                <p:cTn id="36" presetID="2" presetClass="exit" presetSubtype="1" fill="hold" grpId="0"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0-ppt_h/2"/>
                                          </p:val>
                                        </p:tav>
                                      </p:tavLst>
                                    </p:anim>
                                    <p:set>
                                      <p:cBhvr>
                                        <p:cTn id="39" dur="1" fill="hold">
                                          <p:stCondLst>
                                            <p:cond delay="499"/>
                                          </p:stCondLst>
                                        </p:cTn>
                                        <p:tgtEl>
                                          <p:spTgt spid="13"/>
                                        </p:tgtEl>
                                        <p:attrNameLst>
                                          <p:attrName>style.visibility</p:attrName>
                                        </p:attrNameLst>
                                      </p:cBhvr>
                                      <p:to>
                                        <p:strVal val="hidden"/>
                                      </p:to>
                                    </p:set>
                                  </p:childTnLst>
                                </p:cTn>
                              </p:par>
                              <p:par>
                                <p:cTn id="40" presetID="2" presetClass="exit" presetSubtype="1" fill="hold" grpId="1" nodeType="with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0-ppt_h/2"/>
                                          </p:val>
                                        </p:tav>
                                      </p:tavLst>
                                    </p:anim>
                                    <p:set>
                                      <p:cBhvr>
                                        <p:cTn id="43" dur="1" fill="hold">
                                          <p:stCondLst>
                                            <p:cond delay="499"/>
                                          </p:stCondLst>
                                        </p:cTn>
                                        <p:tgtEl>
                                          <p:spTgt spid="17"/>
                                        </p:tgtEl>
                                        <p:attrNameLst>
                                          <p:attrName>style.visibility</p:attrName>
                                        </p:attrNameLst>
                                      </p:cBhvr>
                                      <p:to>
                                        <p:strVal val="hidden"/>
                                      </p:to>
                                    </p:set>
                                  </p:childTnLst>
                                </p:cTn>
                              </p:par>
                              <p:par>
                                <p:cTn id="44" presetID="2" presetClass="exit" presetSubtype="1" fill="hold" grpId="1" nodeType="withEffect">
                                  <p:stCondLst>
                                    <p:cond delay="0"/>
                                  </p:stCondLst>
                                  <p:childTnLst>
                                    <p:anim calcmode="lin" valueType="num">
                                      <p:cBhvr additive="base">
                                        <p:cTn id="45" dur="500"/>
                                        <p:tgtEl>
                                          <p:spTgt spid="18"/>
                                        </p:tgtEl>
                                        <p:attrNameLst>
                                          <p:attrName>ppt_x</p:attrName>
                                        </p:attrNameLst>
                                      </p:cBhvr>
                                      <p:tavLst>
                                        <p:tav tm="0">
                                          <p:val>
                                            <p:strVal val="ppt_x"/>
                                          </p:val>
                                        </p:tav>
                                        <p:tav tm="100000">
                                          <p:val>
                                            <p:strVal val="ppt_x"/>
                                          </p:val>
                                        </p:tav>
                                      </p:tavLst>
                                    </p:anim>
                                    <p:anim calcmode="lin" valueType="num">
                                      <p:cBhvr additive="base">
                                        <p:cTn id="46" dur="500"/>
                                        <p:tgtEl>
                                          <p:spTgt spid="18"/>
                                        </p:tgtEl>
                                        <p:attrNameLst>
                                          <p:attrName>ppt_y</p:attrName>
                                        </p:attrNameLst>
                                      </p:cBhvr>
                                      <p:tavLst>
                                        <p:tav tm="0">
                                          <p:val>
                                            <p:strVal val="ppt_y"/>
                                          </p:val>
                                        </p:tav>
                                        <p:tav tm="100000">
                                          <p:val>
                                            <p:strVal val="0-ppt_h/2"/>
                                          </p:val>
                                        </p:tav>
                                      </p:tavLst>
                                    </p:anim>
                                    <p:set>
                                      <p:cBhvr>
                                        <p:cTn id="47" dur="1" fill="hold">
                                          <p:stCondLst>
                                            <p:cond delay="499"/>
                                          </p:stCondLst>
                                        </p:cTn>
                                        <p:tgtEl>
                                          <p:spTgt spid="18"/>
                                        </p:tgtEl>
                                        <p:attrNameLst>
                                          <p:attrName>style.visibility</p:attrName>
                                        </p:attrNameLst>
                                      </p:cBhvr>
                                      <p:to>
                                        <p:strVal val="hidden"/>
                                      </p:to>
                                    </p:set>
                                  </p:childTnLst>
                                </p:cTn>
                              </p:par>
                              <p:par>
                                <p:cTn id="48" presetID="2" presetClass="exit" presetSubtype="1" fill="hold" grpId="0" nodeType="with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ppt_x"/>
                                          </p:val>
                                        </p:tav>
                                      </p:tavLst>
                                    </p:anim>
                                    <p:anim calcmode="lin" valueType="num">
                                      <p:cBhvr additive="base">
                                        <p:cTn id="50" dur="500"/>
                                        <p:tgtEl>
                                          <p:spTgt spid="15"/>
                                        </p:tgtEl>
                                        <p:attrNameLst>
                                          <p:attrName>ppt_y</p:attrName>
                                        </p:attrNameLst>
                                      </p:cBhvr>
                                      <p:tavLst>
                                        <p:tav tm="0">
                                          <p:val>
                                            <p:strVal val="ppt_y"/>
                                          </p:val>
                                        </p:tav>
                                        <p:tav tm="100000">
                                          <p:val>
                                            <p:strVal val="0-ppt_h/2"/>
                                          </p:val>
                                        </p:tav>
                                      </p:tavLst>
                                    </p:anim>
                                    <p:set>
                                      <p:cBhvr>
                                        <p:cTn id="51" dur="1" fill="hold">
                                          <p:stCondLst>
                                            <p:cond delay="499"/>
                                          </p:stCondLst>
                                        </p:cTn>
                                        <p:tgtEl>
                                          <p:spTgt spid="15"/>
                                        </p:tgtEl>
                                        <p:attrNameLst>
                                          <p:attrName>style.visibility</p:attrName>
                                        </p:attrNameLst>
                                      </p:cBhvr>
                                      <p:to>
                                        <p:strVal val="hidden"/>
                                      </p:to>
                                    </p:set>
                                  </p:childTnLst>
                                </p:cTn>
                              </p:par>
                              <p:par>
                                <p:cTn id="52" presetID="2" presetClass="exit" presetSubtype="1" fill="hold" grpId="0" nodeType="withEffect">
                                  <p:stCondLst>
                                    <p:cond delay="0"/>
                                  </p:stCondLst>
                                  <p:childTnLst>
                                    <p:anim calcmode="lin" valueType="num">
                                      <p:cBhvr additive="base">
                                        <p:cTn id="53" dur="500"/>
                                        <p:tgtEl>
                                          <p:spTgt spid="2"/>
                                        </p:tgtEl>
                                        <p:attrNameLst>
                                          <p:attrName>ppt_x</p:attrName>
                                        </p:attrNameLst>
                                      </p:cBhvr>
                                      <p:tavLst>
                                        <p:tav tm="0">
                                          <p:val>
                                            <p:strVal val="ppt_x"/>
                                          </p:val>
                                        </p:tav>
                                        <p:tav tm="100000">
                                          <p:val>
                                            <p:strVal val="ppt_x"/>
                                          </p:val>
                                        </p:tav>
                                      </p:tavLst>
                                    </p:anim>
                                    <p:anim calcmode="lin" valueType="num">
                                      <p:cBhvr additive="base">
                                        <p:cTn id="54" dur="500"/>
                                        <p:tgtEl>
                                          <p:spTgt spid="2"/>
                                        </p:tgtEl>
                                        <p:attrNameLst>
                                          <p:attrName>ppt_y</p:attrName>
                                        </p:attrNameLst>
                                      </p:cBhvr>
                                      <p:tavLst>
                                        <p:tav tm="0">
                                          <p:val>
                                            <p:strVal val="ppt_y"/>
                                          </p:val>
                                        </p:tav>
                                        <p:tav tm="100000">
                                          <p:val>
                                            <p:strVal val="0-ppt_h/2"/>
                                          </p:val>
                                        </p:tav>
                                      </p:tavLst>
                                    </p:anim>
                                    <p:set>
                                      <p:cBhvr>
                                        <p:cTn id="55" dur="1" fill="hold">
                                          <p:stCondLst>
                                            <p:cond delay="499"/>
                                          </p:stCondLst>
                                        </p:cTn>
                                        <p:tgtEl>
                                          <p:spTgt spid="2"/>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24"/>
                                        </p:tgtEl>
                                        <p:attrNameLst>
                                          <p:attrName>ppt_x</p:attrName>
                                        </p:attrNameLst>
                                      </p:cBhvr>
                                      <p:tavLst>
                                        <p:tav tm="0">
                                          <p:val>
                                            <p:strVal val="ppt_x"/>
                                          </p:val>
                                        </p:tav>
                                        <p:tav tm="100000">
                                          <p:val>
                                            <p:strVal val="ppt_x"/>
                                          </p:val>
                                        </p:tav>
                                      </p:tavLst>
                                    </p:anim>
                                    <p:anim calcmode="lin" valueType="num">
                                      <p:cBhvr additive="base">
                                        <p:cTn id="58" dur="500"/>
                                        <p:tgtEl>
                                          <p:spTgt spid="24"/>
                                        </p:tgtEl>
                                        <p:attrNameLst>
                                          <p:attrName>ppt_y</p:attrName>
                                        </p:attrNameLst>
                                      </p:cBhvr>
                                      <p:tavLst>
                                        <p:tav tm="0">
                                          <p:val>
                                            <p:strVal val="ppt_y"/>
                                          </p:val>
                                        </p:tav>
                                        <p:tav tm="100000">
                                          <p:val>
                                            <p:strVal val="1+ppt_h/2"/>
                                          </p:val>
                                        </p:tav>
                                      </p:tavLst>
                                    </p:anim>
                                    <p:set>
                                      <p:cBhvr>
                                        <p:cTn id="59" dur="1" fill="hold">
                                          <p:stCondLst>
                                            <p:cond delay="499"/>
                                          </p:stCondLst>
                                        </p:cTn>
                                        <p:tgtEl>
                                          <p:spTgt spid="24"/>
                                        </p:tgtEl>
                                        <p:attrNameLst>
                                          <p:attrName>style.visibility</p:attrName>
                                        </p:attrNameLst>
                                      </p:cBhvr>
                                      <p:to>
                                        <p:strVal val="hidden"/>
                                      </p:to>
                                    </p:set>
                                  </p:childTnLst>
                                </p:cTn>
                              </p:par>
                              <p:par>
                                <p:cTn id="60" presetID="2" presetClass="exit" presetSubtype="4" fill="hold" grpId="0" nodeType="withEffect">
                                  <p:stCondLst>
                                    <p:cond delay="0"/>
                                  </p:stCondLst>
                                  <p:iterate type="lt">
                                    <p:tmPct val="0"/>
                                  </p:iterate>
                                  <p:childTnLst>
                                    <p:anim calcmode="lin" valueType="num">
                                      <p:cBhvr additive="base">
                                        <p:cTn id="61" dur="500"/>
                                        <p:tgtEl>
                                          <p:spTgt spid="23"/>
                                        </p:tgtEl>
                                        <p:attrNameLst>
                                          <p:attrName>ppt_x</p:attrName>
                                        </p:attrNameLst>
                                      </p:cBhvr>
                                      <p:tavLst>
                                        <p:tav tm="0">
                                          <p:val>
                                            <p:strVal val="ppt_x"/>
                                          </p:val>
                                        </p:tav>
                                        <p:tav tm="100000">
                                          <p:val>
                                            <p:strVal val="ppt_x"/>
                                          </p:val>
                                        </p:tav>
                                      </p:tavLst>
                                    </p:anim>
                                    <p:anim calcmode="lin" valueType="num">
                                      <p:cBhvr additive="base">
                                        <p:cTn id="62" dur="500"/>
                                        <p:tgtEl>
                                          <p:spTgt spid="23"/>
                                        </p:tgtEl>
                                        <p:attrNameLst>
                                          <p:attrName>ppt_y</p:attrName>
                                        </p:attrNameLst>
                                      </p:cBhvr>
                                      <p:tavLst>
                                        <p:tav tm="0">
                                          <p:val>
                                            <p:strVal val="ppt_y"/>
                                          </p:val>
                                        </p:tav>
                                        <p:tav tm="100000">
                                          <p:val>
                                            <p:strVal val="1+ppt_h/2"/>
                                          </p:val>
                                        </p:tav>
                                      </p:tavLst>
                                    </p:anim>
                                    <p:set>
                                      <p:cBhvr>
                                        <p:cTn id="6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6</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smtClean="0">
                <a:solidFill>
                  <a:schemeClr val="bg1"/>
                </a:solidFill>
                <a:effectLst>
                  <a:outerShdw blurRad="38100" dist="38100" dir="2700000" algn="tl">
                    <a:srgbClr val="000000">
                      <a:alpha val="43137"/>
                    </a:srgbClr>
                  </a:outerShdw>
                </a:effectLst>
                <a:latin typeface="Cambria" pitchFamily="18" charset="0"/>
              </a:rPr>
              <a:t>ĐỊA LÍ</a:t>
            </a:r>
            <a:endParaRPr lang="en-US" sz="1400" b="1" dirty="0">
              <a:solidFill>
                <a:schemeClr val="bg1"/>
              </a:solidFill>
              <a:effectLst>
                <a:outerShdw blurRad="38100" dist="38100" dir="2700000" algn="tl">
                  <a:srgbClr val="000000">
                    <a:alpha val="43137"/>
                  </a:srgbClr>
                </a:outerShdw>
              </a:effectLst>
              <a:latin typeface="Cambria" pitchFamily="18" charset="0"/>
            </a:endParaRPr>
          </a:p>
        </p:txBody>
      </p:sp>
      <p:sp>
        <p:nvSpPr>
          <p:cNvPr id="20" name="Title 1"/>
          <p:cNvSpPr txBox="1">
            <a:spLocks/>
          </p:cNvSpPr>
          <p:nvPr/>
        </p:nvSpPr>
        <p:spPr>
          <a:xfrm>
            <a:off x="685800" y="13335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MỞ ĐẦU: TẠI SAO CẦN HỌC ĐỊA LÍ?</a:t>
            </a:r>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sp>
        <p:nvSpPr>
          <p:cNvPr id="37" name="Rounded Rectangle 36"/>
          <p:cNvSpPr/>
          <p:nvPr/>
        </p:nvSpPr>
        <p:spPr>
          <a:xfrm>
            <a:off x="507769" y="2200275"/>
            <a:ext cx="8102831" cy="4048125"/>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38200" y="2495550"/>
            <a:ext cx="7543800" cy="3539430"/>
          </a:xfrm>
          <a:prstGeom prst="rect">
            <a:avLst/>
          </a:prstGeom>
        </p:spPr>
        <p:txBody>
          <a:bodyPr wrap="square">
            <a:spAutoFit/>
          </a:bodyPr>
          <a:lstStyle/>
          <a:p>
            <a:r>
              <a:rPr lang="vi-VN" sz="2800" dirty="0">
                <a:solidFill>
                  <a:schemeClr val="accent6">
                    <a:lumMod val="75000"/>
                  </a:schemeClr>
                </a:solidFill>
                <a:latin typeface="+mj-lt"/>
              </a:rPr>
              <a:t>Học xong bài này, em s</a:t>
            </a:r>
            <a:r>
              <a:rPr lang="en-US" sz="2800" dirty="0">
                <a:solidFill>
                  <a:schemeClr val="accent6">
                    <a:lumMod val="75000"/>
                  </a:schemeClr>
                </a:solidFill>
                <a:latin typeface="+mj-lt"/>
              </a:rPr>
              <a:t>ẻ</a:t>
            </a:r>
            <a:r>
              <a:rPr lang="vi-VN" sz="2800" dirty="0">
                <a:solidFill>
                  <a:schemeClr val="accent6">
                    <a:lumMod val="75000"/>
                  </a:schemeClr>
                </a:solidFill>
                <a:latin typeface="+mj-lt"/>
              </a:rPr>
              <a:t>:</a:t>
            </a:r>
            <a:br>
              <a:rPr lang="vi-VN" sz="2800" dirty="0">
                <a:solidFill>
                  <a:schemeClr val="accent6">
                    <a:lumMod val="75000"/>
                  </a:schemeClr>
                </a:solidFill>
                <a:latin typeface="+mj-lt"/>
              </a:rPr>
            </a:br>
            <a:r>
              <a:rPr lang="vi-VN" sz="2800" dirty="0">
                <a:solidFill>
                  <a:schemeClr val="accent6">
                    <a:lumMod val="75000"/>
                  </a:schemeClr>
                </a:solidFill>
                <a:latin typeface="+mj-lt"/>
              </a:rPr>
              <a:t>- Hiểu được ý nghĩa và sự lí thú</a:t>
            </a:r>
            <a:r>
              <a:rPr lang="en-US" sz="2800" dirty="0">
                <a:solidFill>
                  <a:schemeClr val="accent6">
                    <a:lumMod val="75000"/>
                  </a:schemeClr>
                </a:solidFill>
                <a:latin typeface="+mj-lt"/>
              </a:rPr>
              <a:t> </a:t>
            </a:r>
            <a:r>
              <a:rPr lang="vi-VN" sz="2800" dirty="0">
                <a:solidFill>
                  <a:schemeClr val="accent6">
                    <a:lumMod val="75000"/>
                  </a:schemeClr>
                </a:solidFill>
                <a:latin typeface="+mj-lt"/>
              </a:rPr>
              <a:t>của việc học môn Địa lí.</a:t>
            </a:r>
            <a:br>
              <a:rPr lang="vi-VN" sz="2800" dirty="0">
                <a:solidFill>
                  <a:schemeClr val="accent6">
                    <a:lumMod val="75000"/>
                  </a:schemeClr>
                </a:solidFill>
                <a:latin typeface="+mj-lt"/>
              </a:rPr>
            </a:br>
            <a:r>
              <a:rPr lang="vi-VN" sz="2800" dirty="0">
                <a:solidFill>
                  <a:schemeClr val="accent6">
                    <a:lumMod val="75000"/>
                  </a:schemeClr>
                </a:solidFill>
                <a:latin typeface="+mj-lt"/>
              </a:rPr>
              <a:t>- Nêu được vai trò của Địa lí </a:t>
            </a:r>
            <a:r>
              <a:rPr lang="vi-VN" sz="2800" dirty="0" smtClean="0">
                <a:solidFill>
                  <a:schemeClr val="accent6">
                    <a:lumMod val="75000"/>
                  </a:schemeClr>
                </a:solidFill>
                <a:latin typeface="+mj-lt"/>
              </a:rPr>
              <a:t>trong</a:t>
            </a:r>
            <a:r>
              <a:rPr lang="en-US" sz="2800" dirty="0" smtClean="0">
                <a:solidFill>
                  <a:schemeClr val="accent6">
                    <a:lumMod val="75000"/>
                  </a:schemeClr>
                </a:solidFill>
                <a:latin typeface="+mj-lt"/>
              </a:rPr>
              <a:t> </a:t>
            </a:r>
            <a:r>
              <a:rPr lang="vi-VN" sz="2800" dirty="0" smtClean="0">
                <a:solidFill>
                  <a:schemeClr val="accent6">
                    <a:lumMod val="75000"/>
                  </a:schemeClr>
                </a:solidFill>
                <a:latin typeface="+mj-lt"/>
              </a:rPr>
              <a:t>cuộc </a:t>
            </a:r>
            <a:r>
              <a:rPr lang="vi-VN" sz="2800" dirty="0">
                <a:solidFill>
                  <a:schemeClr val="accent6">
                    <a:lumMod val="75000"/>
                  </a:schemeClr>
                </a:solidFill>
                <a:latin typeface="+mj-lt"/>
              </a:rPr>
              <a:t>sống.</a:t>
            </a:r>
            <a:br>
              <a:rPr lang="vi-VN" sz="2800" dirty="0">
                <a:solidFill>
                  <a:schemeClr val="accent6">
                    <a:lumMod val="75000"/>
                  </a:schemeClr>
                </a:solidFill>
                <a:latin typeface="+mj-lt"/>
              </a:rPr>
            </a:br>
            <a:r>
              <a:rPr lang="vi-VN" sz="2800" dirty="0">
                <a:solidFill>
                  <a:schemeClr val="accent6">
                    <a:lumMod val="75000"/>
                  </a:schemeClr>
                </a:solidFill>
                <a:latin typeface="+mj-lt"/>
              </a:rPr>
              <a:t>- Hiểu được tầm quan trọng </a:t>
            </a:r>
            <a:r>
              <a:rPr lang="vi-VN" sz="2800" dirty="0" smtClean="0">
                <a:solidFill>
                  <a:schemeClr val="accent6">
                    <a:lumMod val="75000"/>
                  </a:schemeClr>
                </a:solidFill>
                <a:latin typeface="+mj-lt"/>
              </a:rPr>
              <a:t>của</a:t>
            </a:r>
            <a:r>
              <a:rPr lang="en-US" sz="2800" dirty="0" smtClean="0">
                <a:solidFill>
                  <a:schemeClr val="accent6">
                    <a:lumMod val="75000"/>
                  </a:schemeClr>
                </a:solidFill>
                <a:latin typeface="+mj-lt"/>
              </a:rPr>
              <a:t>  </a:t>
            </a:r>
            <a:r>
              <a:rPr lang="vi-VN" sz="2800" dirty="0" smtClean="0">
                <a:solidFill>
                  <a:schemeClr val="accent6">
                    <a:lumMod val="75000"/>
                  </a:schemeClr>
                </a:solidFill>
                <a:latin typeface="+mj-lt"/>
              </a:rPr>
              <a:t>việc </a:t>
            </a:r>
            <a:r>
              <a:rPr lang="vi-VN" sz="2800" dirty="0">
                <a:solidFill>
                  <a:schemeClr val="accent6">
                    <a:lumMod val="75000"/>
                  </a:schemeClr>
                </a:solidFill>
                <a:latin typeface="+mj-lt"/>
              </a:rPr>
              <a:t>nắm các khái niệm cơ bản,</a:t>
            </a:r>
            <a:r>
              <a:rPr lang="en-US" sz="2800" dirty="0">
                <a:solidFill>
                  <a:schemeClr val="accent6">
                    <a:lumMod val="75000"/>
                  </a:schemeClr>
                </a:solidFill>
                <a:latin typeface="+mj-lt"/>
              </a:rPr>
              <a:t> </a:t>
            </a:r>
            <a:r>
              <a:rPr lang="vi-VN" sz="2800" dirty="0">
                <a:solidFill>
                  <a:schemeClr val="accent6">
                    <a:lumMod val="75000"/>
                  </a:schemeClr>
                </a:solidFill>
                <a:latin typeface="+mj-lt"/>
              </a:rPr>
              <a:t>các kĩ năng địa lí trong học </a:t>
            </a:r>
            <a:r>
              <a:rPr lang="vi-VN" sz="2800" dirty="0" smtClean="0">
                <a:solidFill>
                  <a:schemeClr val="accent6">
                    <a:lumMod val="75000"/>
                  </a:schemeClr>
                </a:solidFill>
                <a:latin typeface="+mj-lt"/>
              </a:rPr>
              <a:t>tập</a:t>
            </a:r>
            <a:r>
              <a:rPr lang="en-US" sz="2800" dirty="0" smtClean="0">
                <a:solidFill>
                  <a:schemeClr val="accent6">
                    <a:lumMod val="75000"/>
                  </a:schemeClr>
                </a:solidFill>
                <a:latin typeface="+mj-lt"/>
              </a:rPr>
              <a:t> </a:t>
            </a:r>
            <a:r>
              <a:rPr lang="vi-VN" sz="2800" dirty="0" smtClean="0">
                <a:solidFill>
                  <a:schemeClr val="accent6">
                    <a:lumMod val="75000"/>
                  </a:schemeClr>
                </a:solidFill>
                <a:latin typeface="+mj-lt"/>
              </a:rPr>
              <a:t>và </a:t>
            </a:r>
            <a:r>
              <a:rPr lang="vi-VN" sz="2800" dirty="0">
                <a:solidFill>
                  <a:schemeClr val="accent6">
                    <a:lumMod val="75000"/>
                  </a:schemeClr>
                </a:solidFill>
                <a:latin typeface="+mj-lt"/>
              </a:rPr>
              <a:t>sinh hoạt</a:t>
            </a:r>
            <a:br>
              <a:rPr lang="vi-VN" sz="2800" dirty="0">
                <a:solidFill>
                  <a:schemeClr val="accent6">
                    <a:lumMod val="75000"/>
                  </a:schemeClr>
                </a:solidFill>
                <a:latin typeface="+mj-lt"/>
              </a:rPr>
            </a:br>
            <a:endParaRPr lang="en-US" sz="2800" dirty="0">
              <a:solidFill>
                <a:schemeClr val="accent6">
                  <a:lumMod val="75000"/>
                </a:schemeClr>
              </a:solidFill>
              <a:latin typeface="+mj-lt"/>
            </a:endParaRPr>
          </a:p>
        </p:txBody>
      </p:sp>
    </p:spTree>
    <p:extLst>
      <p:ext uri="{BB962C8B-B14F-4D97-AF65-F5344CB8AC3E}">
        <p14:creationId xmlns:p14="http://schemas.microsoft.com/office/powerpoint/2010/main" val="3259445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6</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smtClean="0">
                <a:solidFill>
                  <a:schemeClr val="bg1"/>
                </a:solidFill>
                <a:effectLst>
                  <a:outerShdw blurRad="38100" dist="38100" dir="2700000" algn="tl">
                    <a:srgbClr val="000000">
                      <a:alpha val="43137"/>
                    </a:srgbClr>
                  </a:outerShdw>
                </a:effectLst>
                <a:latin typeface="Cambria" pitchFamily="18" charset="0"/>
              </a:rPr>
              <a:t>ĐỊA LÍ</a:t>
            </a:r>
            <a:endParaRPr lang="en-US" sz="1400" b="1" dirty="0">
              <a:solidFill>
                <a:schemeClr val="bg1"/>
              </a:solidFill>
              <a:effectLst>
                <a:outerShdw blurRad="38100" dist="38100" dir="2700000" algn="tl">
                  <a:srgbClr val="000000">
                    <a:alpha val="43137"/>
                  </a:srgbClr>
                </a:outerShdw>
              </a:effectLst>
              <a:latin typeface="Cambria" pitchFamily="18" charset="0"/>
            </a:endParaRPr>
          </a:p>
        </p:txBody>
      </p:sp>
      <p:sp>
        <p:nvSpPr>
          <p:cNvPr id="20" name="Title 1"/>
          <p:cNvSpPr txBox="1">
            <a:spLocks/>
          </p:cNvSpPr>
          <p:nvPr/>
        </p:nvSpPr>
        <p:spPr>
          <a:xfrm>
            <a:off x="381000" y="1333500"/>
            <a:ext cx="80772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u="sng" dirty="0" smtClean="0">
                <a:solidFill>
                  <a:srgbClr val="FF0000"/>
                </a:solidFill>
                <a:effectLst>
                  <a:outerShdw blurRad="38100" dist="38100" dir="2700000" algn="tl">
                    <a:srgbClr val="000000">
                      <a:alpha val="43137"/>
                    </a:srgbClr>
                  </a:outerShdw>
                </a:effectLst>
                <a:latin typeface="Cambria" pitchFamily="18" charset="0"/>
              </a:rPr>
              <a:t>BÀI MỞ ĐẦU</a:t>
            </a:r>
            <a:r>
              <a:rPr lang="en-US" sz="2400" b="1" dirty="0" smtClean="0">
                <a:solidFill>
                  <a:srgbClr val="FF0000"/>
                </a:solidFill>
                <a:effectLst>
                  <a:outerShdw blurRad="38100" dist="38100" dir="2700000" algn="tl">
                    <a:srgbClr val="000000">
                      <a:alpha val="43137"/>
                    </a:srgbClr>
                  </a:outerShdw>
                </a:effectLst>
                <a:latin typeface="Cambria" pitchFamily="18" charset="0"/>
              </a:rPr>
              <a:t>: </a:t>
            </a:r>
            <a:r>
              <a:rPr lang="en-US" sz="4000" b="1" dirty="0" smtClean="0">
                <a:solidFill>
                  <a:srgbClr val="FF0000"/>
                </a:solidFill>
                <a:effectLst>
                  <a:outerShdw blurRad="38100" dist="38100" dir="2700000" algn="tl">
                    <a:srgbClr val="000000">
                      <a:alpha val="43137"/>
                    </a:srgbClr>
                  </a:outerShdw>
                </a:effectLst>
                <a:latin typeface="Cambria" pitchFamily="18" charset="0"/>
              </a:rPr>
              <a:t>TẠI SAO CẦN HỌC ĐỊA LÍ ?</a:t>
            </a:r>
            <a:endParaRPr lang="vi-VN" sz="4000" b="1" dirty="0">
              <a:solidFill>
                <a:srgbClr val="FF0000"/>
              </a:solidFill>
              <a:effectLst>
                <a:outerShdw blurRad="38100" dist="38100" dir="2700000" algn="tl">
                  <a:srgbClr val="000000">
                    <a:alpha val="43137"/>
                  </a:srgbClr>
                </a:outerShdw>
              </a:effectLst>
              <a:latin typeface="Cambria" pitchFamily="18" charset="0"/>
            </a:endParaRPr>
          </a:p>
        </p:txBody>
      </p:sp>
      <p:sp>
        <p:nvSpPr>
          <p:cNvPr id="26"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SỰ LÝ THÚ CỦA VIỆC HỌC MÔN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7"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VAI TRÒ CỦA ĐỊA LÍ TRONG CUỘC SỐNG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TẦM QUAN TRỌNG CỦA VIỆC NẮM CÁC KHÁI NIỆM VÀ KĨ NĂNG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7" name="Rounded Rectangle 36"/>
          <p:cNvSpPr/>
          <p:nvPr/>
        </p:nvSpPr>
        <p:spPr>
          <a:xfrm>
            <a:off x="507769" y="2200275"/>
            <a:ext cx="8102831" cy="4420507"/>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 Same Side Corner Rectangle 42"/>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I</a:t>
            </a:r>
          </a:p>
        </p:txBody>
      </p:sp>
      <p:sp>
        <p:nvSpPr>
          <p:cNvPr id="45"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II</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46" name="Round Same Side Corner Rectangle 45"/>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III</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48" name="Round Same Side Corner Rectangle 47"/>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IV</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8372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100"/>
                                        <p:tgtEl>
                                          <p:spTgt spid="3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250"/>
                                        <p:tgtEl>
                                          <p:spTgt spid="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25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100"/>
                                        <p:tgtEl>
                                          <p:spTgt spid="32"/>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250"/>
                                        <p:tgtEl>
                                          <p:spTgt spid="4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25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100"/>
                                        <p:tgtEl>
                                          <p:spTgt spid="19"/>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250"/>
                                        <p:tgtEl>
                                          <p:spTgt spid="4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25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up)">
                                      <p:cBhvr>
                                        <p:cTn id="63" dur="100"/>
                                        <p:tgtEl>
                                          <p:spTgt spid="24"/>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left)">
                                      <p:cBhvr>
                                        <p:cTn id="71" dur="250"/>
                                        <p:tgtEl>
                                          <p:spTgt spid="4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left)">
                                      <p:cBhvr>
                                        <p:cTn id="74"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30" grpId="0" animBg="1"/>
      <p:bldP spid="20" grpId="0"/>
      <p:bldP spid="26" grpId="0"/>
      <p:bldP spid="27" grpId="0"/>
      <p:bldP spid="21" grpId="0"/>
      <p:bldP spid="24" grpId="0" animBg="1"/>
      <p:bldP spid="25" grpId="0"/>
      <p:bldP spid="37" grpId="0" animBg="1"/>
      <p:bldP spid="42" grpId="0" animBg="1"/>
      <p:bldP spid="43" grpId="0" animBg="1"/>
      <p:bldP spid="44" grpId="0"/>
      <p:bldP spid="45" grpId="0"/>
      <p:bldP spid="46" grpId="0" animBg="1"/>
      <p:bldP spid="47" grpId="0"/>
      <p:bldP spid="48" grpId="0" animBg="1"/>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1" y="0"/>
            <a:ext cx="5002031" cy="7086600"/>
          </a:xfrm>
          <a:prstGeom prst="rect">
            <a:avLst/>
          </a:prstGeom>
        </p:spPr>
      </p:pic>
      <p:pic>
        <p:nvPicPr>
          <p:cNvPr id="5" name="Picture 2" descr="Đoàn thuyền đánh cá ra khơi vào lúc nào? Xem Bài Đọc Đoà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6200"/>
            <a:ext cx="4244595" cy="2964249"/>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4988054" y="4114800"/>
            <a:ext cx="4155946" cy="2438399"/>
          </a:xfrm>
          <a:prstGeom prst="cloudCallout">
            <a:avLst>
              <a:gd name="adj1" fmla="val -55789"/>
              <a:gd name="adj2" fmla="val -690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7" name="Rectangle 6"/>
          <p:cNvSpPr/>
          <p:nvPr/>
        </p:nvSpPr>
        <p:spPr>
          <a:xfrm>
            <a:off x="5476496" y="4503002"/>
            <a:ext cx="3002792" cy="1661993"/>
          </a:xfrm>
          <a:prstGeom prst="rect">
            <a:avLst/>
          </a:prstGeom>
        </p:spPr>
        <p:txBody>
          <a:bodyPr wrap="square">
            <a:spAutoFit/>
          </a:bodyPr>
          <a:lstStyle/>
          <a:p>
            <a:pPr algn="ct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hiểu</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của</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mình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em</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 n</a:t>
            </a:r>
            <a:r>
              <a:rPr lang="vi-VN" sz="1700" i="1" dirty="0" smtClean="0">
                <a:solidFill>
                  <a:srgbClr val="FF0000"/>
                </a:solidFill>
                <a:latin typeface="Cambria" panose="02040503050406030204" pitchFamily="18" charset="0"/>
                <a:ea typeface="Cambria" panose="02040503050406030204" pitchFamily="18" charset="0"/>
              </a:rPr>
              <a:t>gười </a:t>
            </a:r>
            <a:r>
              <a:rPr lang="vi-VN" sz="1700" i="1" dirty="0">
                <a:solidFill>
                  <a:srgbClr val="FF0000"/>
                </a:solidFill>
                <a:latin typeface="Cambria" panose="02040503050406030204" pitchFamily="18" charset="0"/>
                <a:ea typeface="Cambria" panose="02040503050406030204" pitchFamily="18" charset="0"/>
              </a:rPr>
              <a:t>dân vùng biển ra khơi vào lúc nào và trở về vào lúc nào</a:t>
            </a:r>
            <a:r>
              <a:rPr lang="vi-VN" sz="1700" i="1" dirty="0" smtClean="0">
                <a:solidFill>
                  <a:srgbClr val="FF0000"/>
                </a:solidFill>
                <a:latin typeface="Cambria" panose="02040503050406030204" pitchFamily="18" charset="0"/>
                <a:ea typeface="Cambria" panose="02040503050406030204" pitchFamily="18" charset="0"/>
              </a:rPr>
              <a:t>?</a:t>
            </a:r>
            <a:r>
              <a:rPr lang="en-US" sz="1700" i="1" dirty="0"/>
              <a:t> </a:t>
            </a:r>
            <a:r>
              <a:rPr lang="en-US" sz="1700" i="1" dirty="0" err="1">
                <a:solidFill>
                  <a:srgbClr val="FF0000"/>
                </a:solidFill>
                <a:latin typeface="Cambria" panose="02040503050406030204" pitchFamily="18" charset="0"/>
                <a:ea typeface="Cambria" panose="02040503050406030204" pitchFamily="18" charset="0"/>
              </a:rPr>
              <a:t>Dựa</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đâu</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để</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giải</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thích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được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hiện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tượng</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vừa</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nêu</a:t>
            </a:r>
            <a:r>
              <a:rPr lang="en-US" sz="1700" i="1" dirty="0">
                <a:solidFill>
                  <a:srgbClr val="FF0000"/>
                </a:solidFill>
                <a:latin typeface="Cambria" panose="02040503050406030204" pitchFamily="18" charset="0"/>
                <a:ea typeface="Cambria" panose="02040503050406030204" pitchFamily="18" charset="0"/>
              </a:rPr>
              <a:t>? </a:t>
            </a:r>
            <a:endParaRPr lang="en-US" sz="17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500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MỞ ĐẦU</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858833"/>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800099" y="1462207"/>
            <a:ext cx="3002792" cy="1661993"/>
          </a:xfrm>
          <a:prstGeom prst="rect">
            <a:avLst/>
          </a:prstGeom>
        </p:spPr>
        <p:txBody>
          <a:bodyPr wrap="square">
            <a:spAutoFit/>
          </a:bodyPr>
          <a:lstStyle/>
          <a:p>
            <a:pPr algn="ct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hiểu</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của</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mình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em</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 n</a:t>
            </a:r>
            <a:r>
              <a:rPr lang="vi-VN" sz="1700" i="1" dirty="0" smtClean="0">
                <a:solidFill>
                  <a:srgbClr val="FF0000"/>
                </a:solidFill>
                <a:latin typeface="Cambria" panose="02040503050406030204" pitchFamily="18" charset="0"/>
                <a:ea typeface="Cambria" panose="02040503050406030204" pitchFamily="18" charset="0"/>
              </a:rPr>
              <a:t>gười </a:t>
            </a:r>
            <a:r>
              <a:rPr lang="vi-VN" sz="1700" i="1" dirty="0">
                <a:solidFill>
                  <a:srgbClr val="FF0000"/>
                </a:solidFill>
                <a:latin typeface="Cambria" panose="02040503050406030204" pitchFamily="18" charset="0"/>
                <a:ea typeface="Cambria" panose="02040503050406030204" pitchFamily="18" charset="0"/>
              </a:rPr>
              <a:t>dân vùng biển ra khơi vào lúc nào và trở về vào lúc nào</a:t>
            </a:r>
            <a:r>
              <a:rPr lang="vi-VN" sz="1700" i="1" dirty="0" smtClean="0">
                <a:solidFill>
                  <a:srgbClr val="FF0000"/>
                </a:solidFill>
                <a:latin typeface="Cambria" panose="02040503050406030204" pitchFamily="18" charset="0"/>
                <a:ea typeface="Cambria" panose="02040503050406030204" pitchFamily="18" charset="0"/>
              </a:rPr>
              <a:t>?</a:t>
            </a:r>
            <a:r>
              <a:rPr lang="en-US" sz="1700" i="1" dirty="0"/>
              <a:t> </a:t>
            </a:r>
            <a:r>
              <a:rPr lang="en-US" sz="1700" i="1" dirty="0" err="1">
                <a:solidFill>
                  <a:srgbClr val="FF0000"/>
                </a:solidFill>
                <a:latin typeface="Cambria" panose="02040503050406030204" pitchFamily="18" charset="0"/>
                <a:ea typeface="Cambria" panose="02040503050406030204" pitchFamily="18" charset="0"/>
              </a:rPr>
              <a:t>Dựa</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đâu</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để</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giải</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thích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được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hiện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tượng</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vừa</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nêu</a:t>
            </a:r>
            <a:r>
              <a:rPr lang="en-US" sz="1700" i="1" dirty="0">
                <a:solidFill>
                  <a:srgbClr val="FF0000"/>
                </a:solidFill>
                <a:latin typeface="Cambria" panose="02040503050406030204" pitchFamily="18" charset="0"/>
                <a:ea typeface="Cambria" panose="02040503050406030204" pitchFamily="18" charset="0"/>
              </a:rPr>
              <a:t>? </a:t>
            </a:r>
            <a:endParaRPr lang="en-US" sz="1700"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572000" y="1339096"/>
            <a:ext cx="3815862" cy="1785104"/>
          </a:xfrm>
          <a:prstGeom prst="rect">
            <a:avLst/>
          </a:prstGeom>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Người </a:t>
            </a:r>
            <a:r>
              <a:rPr lang="vi-VN" sz="2200" dirty="0">
                <a:latin typeface="Cambria" panose="02040503050406030204" pitchFamily="18" charset="0"/>
                <a:ea typeface="Cambria" panose="02040503050406030204" pitchFamily="18" charset="0"/>
              </a:rPr>
              <a:t>dân vùng biển ra khơi vào chiều muộn và trở về vào sáng sớm</a:t>
            </a:r>
            <a:r>
              <a:rPr lang="vi-VN" sz="2200" dirty="0" smtClean="0">
                <a:latin typeface="Cambria" panose="02040503050406030204" pitchFamily="18" charset="0"/>
                <a:ea typeface="Cambria" panose="02040503050406030204" pitchFamily="18" charset="0"/>
              </a:rPr>
              <a:t>.</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Dựa vào kiến thức địa lí để giải thích.</a:t>
            </a:r>
            <a:endParaRPr lang="en-US" sz="2200"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Sự</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lý</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thú</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việc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học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môn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Địa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lí</a:t>
            </a:r>
            <a:r>
              <a:rPr lang="en-US" sz="2400" b="1" dirty="0" smtClean="0">
                <a:solidFill>
                  <a:srgbClr val="0D30DD"/>
                </a:solidFill>
                <a:latin typeface="Cambria" pitchFamily="18" charset="0"/>
              </a:rPr>
              <a:t> </a:t>
            </a:r>
            <a:endParaRPr lang="en-US" sz="2400" b="1" dirty="0">
              <a:solidFill>
                <a:srgbClr val="0D30DD"/>
              </a:solidFill>
              <a:latin typeface="Cambria" pitchFamily="18" charset="0"/>
            </a:endParaRPr>
          </a:p>
        </p:txBody>
      </p:sp>
      <p:pic>
        <p:nvPicPr>
          <p:cNvPr id="2050" name="Picture 2" descr="Đoàn thuyền đánh cá ra khơi vào lúc nào? Xem Bài Đọc Đoà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9702" y="3604940"/>
            <a:ext cx="4244595" cy="2964249"/>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993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1127</TotalTime>
  <Words>1910</Words>
  <Application>Microsoft Office PowerPoint</Application>
  <PresentationFormat>On-screen Show (4:3)</PresentationFormat>
  <Paragraphs>169</Paragraphs>
  <Slides>28</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Cambria</vt:lpstr>
      <vt:lpstr>Centaur</vt:lpstr>
      <vt:lpstr>Tahoma</vt:lpstr>
      <vt:lpstr>Times New Roman</vt:lpstr>
      <vt:lpstr>Office Theme</vt:lpstr>
      <vt:lpstr>PowerPoint Presentation</vt:lpstr>
      <vt:lpstr>PowerPoint Presentation</vt:lpstr>
      <vt:lpstr>PowerPoint Presentation</vt:lpstr>
      <vt:lpstr>PowerPoint Presentation</vt:lpstr>
      <vt:lpstr>TẠI SAO CẦN HỌC ĐỊA LÍ?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acer</cp:lastModifiedBy>
  <cp:revision>96</cp:revision>
  <dcterms:created xsi:type="dcterms:W3CDTF">2016-02-15T14:28:12Z</dcterms:created>
  <dcterms:modified xsi:type="dcterms:W3CDTF">2022-07-22T12:48:40Z</dcterms:modified>
</cp:coreProperties>
</file>