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81" r:id="rId2"/>
    <p:sldId id="258" r:id="rId3"/>
    <p:sldId id="257" r:id="rId4"/>
    <p:sldId id="259" r:id="rId5"/>
    <p:sldId id="261" r:id="rId6"/>
    <p:sldId id="265" r:id="rId7"/>
    <p:sldId id="260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68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B5"/>
    <a:srgbClr val="CC99FF"/>
    <a:srgbClr val="0000FF"/>
    <a:srgbClr val="0066FF"/>
    <a:srgbClr val="6600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8C7A-E1CF-4587-B558-CB2F0FEE9B73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74943-16F9-46D5-8041-5EEB93C5A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72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28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43B2-BA3E-4662-BDDA-09304F03019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15F7-9ADA-488A-B32B-11AC8F74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33786" y="6233538"/>
            <a:ext cx="25065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 HỌC 8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5603"/>
      </p:ext>
    </p:extLst>
  </p:cSld>
  <p:clrMapOvr>
    <a:masterClrMapping/>
  </p:clrMapOvr>
  <p:transition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35DE0EF-6D7E-425B-BF36-7F335E84C16F}"/>
              </a:ext>
            </a:extLst>
          </p:cNvPr>
          <p:cNvSpPr/>
          <p:nvPr/>
        </p:nvSpPr>
        <p:spPr>
          <a:xfrm>
            <a:off x="5257118" y="961896"/>
            <a:ext cx="3886882" cy="2643931"/>
          </a:xfrm>
          <a:prstGeom prst="cloudCallout">
            <a:avLst>
              <a:gd name="adj1" fmla="val -50282"/>
              <a:gd name="adj2" fmla="val 6670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Mỗi phân tử có bao nhiêu nguyên tử?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20D243-F870-4503-BB4F-ED378BFC45FF}"/>
              </a:ext>
            </a:extLst>
          </p:cNvPr>
          <p:cNvSpPr txBox="1"/>
          <p:nvPr/>
        </p:nvSpPr>
        <p:spPr>
          <a:xfrm>
            <a:off x="149610" y="4146397"/>
            <a:ext cx="558148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Trả lời: </a:t>
            </a:r>
            <a:r>
              <a:rPr lang="vi-VN" sz="2800" dirty="0">
                <a:latin typeface="+mj-lt"/>
              </a:rPr>
              <a:t>Mỗi phân tử có 2 nguyên tử.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89FE5DD-DF36-4D14-B6E6-DFA1A7578488}"/>
              </a:ext>
            </a:extLst>
          </p:cNvPr>
          <p:cNvSpPr/>
          <p:nvPr/>
        </p:nvSpPr>
        <p:spPr>
          <a:xfrm>
            <a:off x="1209964" y="5304302"/>
            <a:ext cx="7570325" cy="11152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+mj-lt"/>
              </a:rPr>
              <a:t>Đối với đơn chất phi kim ở trạng thái khí: CTHH gồm KHHH và chỉ số 2 ở chân.</a:t>
            </a:r>
            <a:endParaRPr lang="en-US" sz="3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97555220-BB93-41EC-A703-3FBBCDA4172C}"/>
              </a:ext>
            </a:extLst>
          </p:cNvPr>
          <p:cNvSpPr/>
          <p:nvPr/>
        </p:nvSpPr>
        <p:spPr>
          <a:xfrm>
            <a:off x="245323" y="5648773"/>
            <a:ext cx="860738" cy="42634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DAB81A-E6AA-41CD-A5EB-8561CB4CC66F}"/>
              </a:ext>
            </a:extLst>
          </p:cNvPr>
          <p:cNvGrpSpPr/>
          <p:nvPr/>
        </p:nvGrpSpPr>
        <p:grpSpPr>
          <a:xfrm>
            <a:off x="245323" y="1587728"/>
            <a:ext cx="4880469" cy="2483065"/>
            <a:chOff x="588784" y="1169550"/>
            <a:chExt cx="10893559" cy="4039759"/>
          </a:xfrm>
        </p:grpSpPr>
        <p:pic>
          <p:nvPicPr>
            <p:cNvPr id="11" name="Picture 2" descr="Related image">
              <a:extLst>
                <a:ext uri="{FF2B5EF4-FFF2-40B4-BE49-F238E27FC236}">
                  <a16:creationId xmlns:a16="http://schemas.microsoft.com/office/drawing/2014/main" xmlns="" id="{65036032-ED28-4E94-925A-FFF187BA9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4" y="1169550"/>
              <a:ext cx="5386345" cy="403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5F1B886-E028-46B6-BB35-CEC86769D499}"/>
                </a:ext>
              </a:extLst>
            </p:cNvPr>
            <p:cNvGrpSpPr/>
            <p:nvPr/>
          </p:nvGrpSpPr>
          <p:grpSpPr>
            <a:xfrm>
              <a:off x="1846475" y="1169550"/>
              <a:ext cx="9635868" cy="4039759"/>
              <a:chOff x="1846475" y="1169550"/>
              <a:chExt cx="9635868" cy="403975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37D17C5D-41A6-4FC5-A96A-4D18817BE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5998" y="1169550"/>
                <a:ext cx="5386345" cy="4039759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4A78A59-A0D1-481B-906F-9148DB2C7318}"/>
                  </a:ext>
                </a:extLst>
              </p:cNvPr>
              <p:cNvSpPr/>
              <p:nvPr/>
            </p:nvSpPr>
            <p:spPr>
              <a:xfrm>
                <a:off x="6696364" y="4331855"/>
                <a:ext cx="4128654" cy="674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FA092F81-B6F2-4212-812E-77F4E7352212}"/>
                  </a:ext>
                </a:extLst>
              </p:cNvPr>
              <p:cNvSpPr/>
              <p:nvPr/>
            </p:nvSpPr>
            <p:spPr>
              <a:xfrm>
                <a:off x="1846475" y="4364182"/>
                <a:ext cx="4128654" cy="674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4F92F36-044E-4FC1-A739-86A2918B673A}"/>
              </a:ext>
            </a:extLst>
          </p:cNvPr>
          <p:cNvSpPr/>
          <p:nvPr/>
        </p:nvSpPr>
        <p:spPr>
          <a:xfrm>
            <a:off x="3209022" y="2887029"/>
            <a:ext cx="810333" cy="8103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C6CE289-0DC6-46CF-AE05-6F0099AEDB88}"/>
              </a:ext>
            </a:extLst>
          </p:cNvPr>
          <p:cNvSpPr/>
          <p:nvPr/>
        </p:nvSpPr>
        <p:spPr>
          <a:xfrm>
            <a:off x="1929177" y="1878696"/>
            <a:ext cx="810333" cy="8103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262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F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B9B28B-F07B-4BCB-80C8-A570AC71059C}"/>
              </a:ext>
            </a:extLst>
          </p:cNvPr>
          <p:cNvSpPr/>
          <p:nvPr/>
        </p:nvSpPr>
        <p:spPr>
          <a:xfrm>
            <a:off x="487494" y="1734413"/>
            <a:ext cx="8169011" cy="4057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</a:t>
            </a: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Fe.</a:t>
            </a: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hidrogen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ogen: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E57B48-EE2B-41F6-A3E0-428A30F25BA9}"/>
              </a:ext>
            </a:extLst>
          </p:cNvPr>
          <p:cNvSpPr/>
          <p:nvPr/>
        </p:nvSpPr>
        <p:spPr>
          <a:xfrm>
            <a:off x="1043293" y="753269"/>
            <a:ext cx="7552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CÔNG THỨC HÓA HỌC CỦA ĐƠN CHẤT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0A47BB-AC19-40AB-B5F7-8229FFA69E69}"/>
              </a:ext>
            </a:extLst>
          </p:cNvPr>
          <p:cNvSpPr/>
          <p:nvPr/>
        </p:nvSpPr>
        <p:spPr>
          <a:xfrm>
            <a:off x="392153" y="635885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21F5EE8A-D3C0-4F8B-B122-36CCB2437EE0}"/>
              </a:ext>
            </a:extLst>
          </p:cNvPr>
          <p:cNvSpPr/>
          <p:nvPr/>
        </p:nvSpPr>
        <p:spPr>
          <a:xfrm>
            <a:off x="7923693" y="6184243"/>
            <a:ext cx="960582" cy="62114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AF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C34092-D557-4339-A1B7-910A1AFDB5B7}"/>
              </a:ext>
            </a:extLst>
          </p:cNvPr>
          <p:cNvSpPr/>
          <p:nvPr/>
        </p:nvSpPr>
        <p:spPr>
          <a:xfrm>
            <a:off x="879752" y="645258"/>
            <a:ext cx="8238284" cy="5363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4313" algn="ctr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KHHH: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4313" algn="ctr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CTHH: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rgbClr val="66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+ 2.H: Hai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hidrogen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H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hidrogen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+ 2.O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ozon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42900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+ 3.O: Ba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91A704-5C8F-408A-AAEC-D4630C9B16ED}"/>
              </a:ext>
            </a:extLst>
          </p:cNvPr>
          <p:cNvSpPr/>
          <p:nvPr/>
        </p:nvSpPr>
        <p:spPr>
          <a:xfrm>
            <a:off x="3110649" y="1802899"/>
            <a:ext cx="3776489" cy="1386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53E641-D9ED-4C8E-AA96-ADB8C2DAA002}"/>
              </a:ext>
            </a:extLst>
          </p:cNvPr>
          <p:cNvSpPr/>
          <p:nvPr/>
        </p:nvSpPr>
        <p:spPr>
          <a:xfrm>
            <a:off x="228612" y="635885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4B044F0E-8844-459B-A572-DF5F27DDDDA8}"/>
              </a:ext>
            </a:extLst>
          </p:cNvPr>
          <p:cNvSpPr/>
          <p:nvPr/>
        </p:nvSpPr>
        <p:spPr>
          <a:xfrm>
            <a:off x="5200073" y="1341784"/>
            <a:ext cx="3775870" cy="2581874"/>
          </a:xfrm>
          <a:prstGeom prst="cloudCallout">
            <a:avLst>
              <a:gd name="adj1" fmla="val -51855"/>
              <a:gd name="adj2" fmla="val 596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Hợp chất được tạo nên từ mấy nguyên tố?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E87D3277-8C5D-4445-BD0A-32E8B5540815}"/>
              </a:ext>
            </a:extLst>
          </p:cNvPr>
          <p:cNvSpPr/>
          <p:nvPr/>
        </p:nvSpPr>
        <p:spPr>
          <a:xfrm>
            <a:off x="168057" y="1280229"/>
            <a:ext cx="4939652" cy="2643429"/>
          </a:xfrm>
          <a:prstGeom prst="cloudCallout">
            <a:avLst>
              <a:gd name="adj1" fmla="val 45701"/>
              <a:gd name="adj2" fmla="val 63129"/>
            </a:avLst>
          </a:prstGeom>
          <a:solidFill>
            <a:srgbClr val="CC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Theo em, công thức hóa học của hợp chất gồm bao nhiêu kí hiệu hóa học?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: Rounded Corners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D9AB10CB-633C-4ACC-ABBD-B775B3B8D79B}"/>
              </a:ext>
            </a:extLst>
          </p:cNvPr>
          <p:cNvSpPr/>
          <p:nvPr/>
        </p:nvSpPr>
        <p:spPr>
          <a:xfrm>
            <a:off x="1311564" y="4913745"/>
            <a:ext cx="7572711" cy="15873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KHHH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A7E8B6DA-B145-45C9-AF90-174C5754FA06}"/>
              </a:ext>
            </a:extLst>
          </p:cNvPr>
          <p:cNvSpPr/>
          <p:nvPr/>
        </p:nvSpPr>
        <p:spPr>
          <a:xfrm>
            <a:off x="259725" y="5489198"/>
            <a:ext cx="860738" cy="42634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CDAA22-7023-4F26-8721-BC3EE7E530A8}"/>
              </a:ext>
            </a:extLst>
          </p:cNvPr>
          <p:cNvSpPr/>
          <p:nvPr/>
        </p:nvSpPr>
        <p:spPr>
          <a:xfrm>
            <a:off x="520778" y="757009"/>
            <a:ext cx="767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HÓA HỌC CỦA HỢP CHẤT</a:t>
            </a:r>
            <a:r>
              <a:rPr 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BE34DE68-477A-44F5-A8EC-2CBD45DD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4" y="2119707"/>
            <a:ext cx="3212090" cy="2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E127B9-29DF-4268-B3F3-5E9312B114EE}"/>
              </a:ext>
            </a:extLst>
          </p:cNvPr>
          <p:cNvSpPr/>
          <p:nvPr/>
        </p:nvSpPr>
        <p:spPr>
          <a:xfrm>
            <a:off x="1966854" y="3293599"/>
            <a:ext cx="5136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9CCEE1-1472-4B83-B0CF-E34E37A7479F}"/>
              </a:ext>
            </a:extLst>
          </p:cNvPr>
          <p:cNvSpPr/>
          <p:nvPr/>
        </p:nvSpPr>
        <p:spPr>
          <a:xfrm>
            <a:off x="3224961" y="2736503"/>
            <a:ext cx="5136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1C311CB-4450-47DD-BD31-67EBA508959F}"/>
              </a:ext>
            </a:extLst>
          </p:cNvPr>
          <p:cNvSpPr/>
          <p:nvPr/>
        </p:nvSpPr>
        <p:spPr>
          <a:xfrm>
            <a:off x="2643070" y="4052685"/>
            <a:ext cx="5136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67DC20-98FF-4867-84ED-B08EE6B5AD18}"/>
              </a:ext>
            </a:extLst>
          </p:cNvPr>
          <p:cNvSpPr/>
          <p:nvPr/>
        </p:nvSpPr>
        <p:spPr>
          <a:xfrm>
            <a:off x="905506" y="4329776"/>
            <a:ext cx="5136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CF1A04-A4FE-4467-96D5-8A9FA563D5D6}"/>
              </a:ext>
            </a:extLst>
          </p:cNvPr>
          <p:cNvSpPr/>
          <p:nvPr/>
        </p:nvSpPr>
        <p:spPr>
          <a:xfrm>
            <a:off x="1300361" y="2212639"/>
            <a:ext cx="5136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84A4D05F-724F-4004-B695-19431A6AF58F}"/>
              </a:ext>
            </a:extLst>
          </p:cNvPr>
          <p:cNvSpPr/>
          <p:nvPr/>
        </p:nvSpPr>
        <p:spPr>
          <a:xfrm>
            <a:off x="5107157" y="1734413"/>
            <a:ext cx="3595254" cy="2189018"/>
          </a:xfrm>
          <a:prstGeom prst="cloudCallout">
            <a:avLst>
              <a:gd name="adj1" fmla="val -79215"/>
              <a:gd name="adj2" fmla="val 4478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Có bao nhiêu nguyên tử mỗi loại?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AF2D3D1-4B53-487A-ADAE-E33842BCE12D}"/>
              </a:ext>
            </a:extLst>
          </p:cNvPr>
          <p:cNvSpPr txBox="1"/>
          <p:nvPr/>
        </p:nvSpPr>
        <p:spPr>
          <a:xfrm>
            <a:off x="3920838" y="4146542"/>
            <a:ext cx="522316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L: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latin typeface="+mj-lt"/>
              </a:rPr>
              <a:t>Có 1C và 4H trong 1 phân tử.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E4A9DF2-EEEB-4503-B0AB-29578749C476}"/>
              </a:ext>
            </a:extLst>
          </p:cNvPr>
          <p:cNvSpPr/>
          <p:nvPr/>
        </p:nvSpPr>
        <p:spPr>
          <a:xfrm>
            <a:off x="5664132" y="5323760"/>
            <a:ext cx="3038279" cy="574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CTHH: CH</a:t>
            </a:r>
            <a:r>
              <a:rPr lang="vi-VN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E93A427F-428E-4CA9-99A8-E522CDC90D24}"/>
              </a:ext>
            </a:extLst>
          </p:cNvPr>
          <p:cNvSpPr/>
          <p:nvPr/>
        </p:nvSpPr>
        <p:spPr>
          <a:xfrm>
            <a:off x="4335088" y="5436676"/>
            <a:ext cx="772069" cy="34913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A25E3D-E856-48DB-AF59-D8BEACE7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7" y="1388205"/>
            <a:ext cx="2710321" cy="2372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2D20F7-78E2-4478-A4A7-683DF2ACD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13" y="1363910"/>
            <a:ext cx="2603846" cy="2372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C87A3E-2DEF-4B64-AA9F-D10573D8F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59" y="1392492"/>
            <a:ext cx="3628301" cy="2372407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xmlns="" id="{74A62E1B-5D55-4E36-825B-F90535EA6DBA}"/>
              </a:ext>
            </a:extLst>
          </p:cNvPr>
          <p:cNvSpPr/>
          <p:nvPr/>
        </p:nvSpPr>
        <p:spPr>
          <a:xfrm>
            <a:off x="5267503" y="4468329"/>
            <a:ext cx="3616772" cy="2246769"/>
          </a:xfrm>
          <a:prstGeom prst="cloudCallout">
            <a:avLst>
              <a:gd name="adj1" fmla="val -62144"/>
              <a:gd name="adj2" fmla="val -5466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Viết CTHH dựa vào các mô hình trên.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C560E84-3443-4656-B27C-3621B445ADBC}"/>
              </a:ext>
            </a:extLst>
          </p:cNvPr>
          <p:cNvSpPr/>
          <p:nvPr/>
        </p:nvSpPr>
        <p:spPr>
          <a:xfrm>
            <a:off x="442862" y="3736316"/>
            <a:ext cx="200118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vi-V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bonic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7210EDC-D78B-404A-A6A2-182303AFC39E}"/>
              </a:ext>
            </a:extLst>
          </p:cNvPr>
          <p:cNvSpPr/>
          <p:nvPr/>
        </p:nvSpPr>
        <p:spPr>
          <a:xfrm>
            <a:off x="3758762" y="3736317"/>
            <a:ext cx="940001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Nước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F56965-937A-4E52-9833-AB158944F198}"/>
              </a:ext>
            </a:extLst>
          </p:cNvPr>
          <p:cNvSpPr/>
          <p:nvPr/>
        </p:nvSpPr>
        <p:spPr>
          <a:xfrm>
            <a:off x="6405420" y="3736317"/>
            <a:ext cx="188897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(Cồn)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F016E4-343B-4734-B04A-E2D0D7BE2E3D}"/>
              </a:ext>
            </a:extLst>
          </p:cNvPr>
          <p:cNvSpPr txBox="1"/>
          <p:nvPr/>
        </p:nvSpPr>
        <p:spPr>
          <a:xfrm>
            <a:off x="241901" y="4561854"/>
            <a:ext cx="3516861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L:</a:t>
            </a:r>
            <a:endParaRPr lang="vi-VN" sz="2800" b="1" dirty="0">
              <a:latin typeface="+mj-lt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bonic</a:t>
            </a:r>
            <a:r>
              <a:rPr lang="vi-VN" sz="2800" b="1" dirty="0">
                <a:latin typeface="+mj-lt"/>
              </a:rPr>
              <a:t>: CO</a:t>
            </a:r>
            <a:r>
              <a:rPr lang="vi-VN" sz="2800" b="1" baseline="-25000" dirty="0">
                <a:latin typeface="+mj-lt"/>
              </a:rPr>
              <a:t>2</a:t>
            </a:r>
            <a:endParaRPr lang="vi-VN" sz="2800" b="1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Nước: H</a:t>
            </a:r>
            <a:r>
              <a:rPr lang="vi-VN" sz="2800" b="1" baseline="-25000" dirty="0">
                <a:latin typeface="+mj-lt"/>
              </a:rPr>
              <a:t>2</a:t>
            </a:r>
            <a:r>
              <a:rPr lang="vi-VN" sz="2800" b="1" dirty="0">
                <a:latin typeface="+mj-lt"/>
              </a:rPr>
              <a:t>O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C</a:t>
            </a:r>
            <a:r>
              <a:rPr lang="vi-VN" sz="2800" b="1" baseline="-25000" dirty="0">
                <a:latin typeface="+mj-lt"/>
              </a:rPr>
              <a:t>2</a:t>
            </a:r>
            <a:r>
              <a:rPr lang="vi-VN" sz="2800" b="1" dirty="0">
                <a:latin typeface="+mj-lt"/>
              </a:rPr>
              <a:t>H</a:t>
            </a:r>
            <a:r>
              <a:rPr lang="vi-VN" sz="2800" b="1" baseline="-25000" dirty="0">
                <a:latin typeface="+mj-lt"/>
              </a:rPr>
              <a:t>6</a:t>
            </a:r>
            <a:r>
              <a:rPr lang="vi-VN" sz="2800" b="1" dirty="0">
                <a:latin typeface="+mj-lt"/>
              </a:rPr>
              <a:t>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6E2C7D9-753F-43E8-AE80-729A4CD7F8B3}"/>
              </a:ext>
            </a:extLst>
          </p:cNvPr>
          <p:cNvSpPr/>
          <p:nvPr/>
        </p:nvSpPr>
        <p:spPr>
          <a:xfrm>
            <a:off x="1591933" y="818564"/>
            <a:ext cx="767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HÓA HỌC CỦA HỢP CHẤT</a:t>
            </a:r>
            <a:r>
              <a:rPr lang="vi-VN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824269-C71D-455E-9B2F-F8D313F3E2EE}"/>
              </a:ext>
            </a:extLst>
          </p:cNvPr>
          <p:cNvSpPr/>
          <p:nvPr/>
        </p:nvSpPr>
        <p:spPr>
          <a:xfrm>
            <a:off x="230909" y="1766505"/>
            <a:ext cx="8802255" cy="4412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A, B, C: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x, y, z: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VD: 	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carbonic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2.O: CO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1.O: 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		c) </a:t>
            </a:r>
            <a:r>
              <a:rPr lang="en-US" sz="2800" dirty="0" smtClean="0">
                <a:latin typeface="Times New Roman" panose="02020603050405020304" pitchFamily="18" charset="0"/>
              </a:rPr>
              <a:t>Ethanol </a:t>
            </a:r>
            <a:r>
              <a:rPr lang="en-US" sz="28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</a:rPr>
              <a:t> 2C, 6H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1.O: C</a:t>
            </a:r>
            <a:r>
              <a:rPr 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</a:rPr>
              <a:t>O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0801B3-A11B-4F47-8158-F87BBE882655}"/>
              </a:ext>
            </a:extLst>
          </p:cNvPr>
          <p:cNvSpPr/>
          <p:nvPr/>
        </p:nvSpPr>
        <p:spPr>
          <a:xfrm>
            <a:off x="1462626" y="781620"/>
            <a:ext cx="767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HÓA HỌC CỦA HỢP CHẤT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D45BCE-E041-443B-B2C5-186FADC04925}"/>
              </a:ext>
            </a:extLst>
          </p:cNvPr>
          <p:cNvSpPr/>
          <p:nvPr/>
        </p:nvSpPr>
        <p:spPr>
          <a:xfrm>
            <a:off x="940793" y="635885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5C98E7-0CB7-4594-BE28-9CE60D6D1008}"/>
              </a:ext>
            </a:extLst>
          </p:cNvPr>
          <p:cNvSpPr/>
          <p:nvPr/>
        </p:nvSpPr>
        <p:spPr>
          <a:xfrm>
            <a:off x="125916" y="484299"/>
            <a:ext cx="826514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Thảo luận bài tập: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0E5D5-3DFD-4ED9-974E-6A6C6F6606DE}"/>
              </a:ext>
            </a:extLst>
          </p:cNvPr>
          <p:cNvSpPr/>
          <p:nvPr/>
        </p:nvSpPr>
        <p:spPr>
          <a:xfrm>
            <a:off x="125916" y="1150494"/>
            <a:ext cx="8382003" cy="475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methane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4H.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Aluminium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oxide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2Al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3.O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chlorine.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Kim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 sulfuric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2H, 1S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4.O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g)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Calcium carbonate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1Ca, 1C,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924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DE05FF-5FCB-48EE-926B-9562C39C21EC}"/>
              </a:ext>
            </a:extLst>
          </p:cNvPr>
          <p:cNvSpPr/>
          <p:nvPr/>
        </p:nvSpPr>
        <p:spPr>
          <a:xfrm>
            <a:off x="1108391" y="717012"/>
            <a:ext cx="692721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Thảo luận nhóm hoàn thành bảng sau: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783FA76-A2EE-43ED-9D06-D814A3237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30472"/>
              </p:ext>
            </p:extLst>
          </p:nvPr>
        </p:nvGraphicFramePr>
        <p:xfrm>
          <a:off x="338917" y="1396269"/>
          <a:ext cx="8466163" cy="510531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453319">
                  <a:extLst>
                    <a:ext uri="{9D8B030D-6E8A-4147-A177-3AD203B41FA5}">
                      <a16:colId xmlns:a16="http://schemas.microsoft.com/office/drawing/2014/main" xmlns="" val="695805110"/>
                    </a:ext>
                  </a:extLst>
                </a:gridCol>
                <a:gridCol w="1429416">
                  <a:extLst>
                    <a:ext uri="{9D8B030D-6E8A-4147-A177-3AD203B41FA5}">
                      <a16:colId xmlns:a16="http://schemas.microsoft.com/office/drawing/2014/main" xmlns="" val="3941340862"/>
                    </a:ext>
                  </a:extLst>
                </a:gridCol>
                <a:gridCol w="2375353">
                  <a:extLst>
                    <a:ext uri="{9D8B030D-6E8A-4147-A177-3AD203B41FA5}">
                      <a16:colId xmlns:a16="http://schemas.microsoft.com/office/drawing/2014/main" xmlns="" val="1256770078"/>
                    </a:ext>
                  </a:extLst>
                </a:gridCol>
                <a:gridCol w="2208075">
                  <a:extLst>
                    <a:ext uri="{9D8B030D-6E8A-4147-A177-3AD203B41FA5}">
                      <a16:colId xmlns:a16="http://schemas.microsoft.com/office/drawing/2014/main" xmlns="" val="1491342604"/>
                    </a:ext>
                  </a:extLst>
                </a:gridCol>
              </a:tblGrid>
              <a:tr h="1395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CTHH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en-US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endParaRPr lang="en-US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099883457"/>
                  </a:ext>
                </a:extLst>
              </a:tr>
              <a:tr h="598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hidrogen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593718280"/>
                  </a:ext>
                </a:extLst>
              </a:tr>
              <a:tr h="98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trioxide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466683570"/>
                  </a:ext>
                </a:extLst>
              </a:tr>
              <a:tr h="919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sulfate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255549193"/>
                  </a:ext>
                </a:extLst>
              </a:tr>
              <a:tr h="919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 Nitric (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54229957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E60742-CA2C-4265-A56C-9A966972EF96}"/>
              </a:ext>
            </a:extLst>
          </p:cNvPr>
          <p:cNvSpPr/>
          <p:nvPr/>
        </p:nvSpPr>
        <p:spPr>
          <a:xfrm>
            <a:off x="1108391" y="193792"/>
            <a:ext cx="7336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CÔNG THỨC HÓA HỌC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8CA75005-FF0A-4A6F-9D0C-21326B35ED1F}"/>
              </a:ext>
            </a:extLst>
          </p:cNvPr>
          <p:cNvSpPr/>
          <p:nvPr/>
        </p:nvSpPr>
        <p:spPr>
          <a:xfrm>
            <a:off x="4548188" y="1304840"/>
            <a:ext cx="4250485" cy="2634054"/>
          </a:xfrm>
          <a:prstGeom prst="cloudCallout">
            <a:avLst>
              <a:gd name="adj1" fmla="val -45789"/>
              <a:gd name="adj2" fmla="val 701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Theo em, một công thức hóa học cho ta biết điều gì?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83C480-6934-40C9-9CEC-A92022B4B201}"/>
              </a:ext>
            </a:extLst>
          </p:cNvPr>
          <p:cNvSpPr/>
          <p:nvPr/>
        </p:nvSpPr>
        <p:spPr>
          <a:xfrm>
            <a:off x="216175" y="3005258"/>
            <a:ext cx="4180334" cy="344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F84A09-89DA-4ABF-B3FE-A46CB37F0E09}"/>
              </a:ext>
            </a:extLst>
          </p:cNvPr>
          <p:cNvSpPr/>
          <p:nvPr/>
        </p:nvSpPr>
        <p:spPr>
          <a:xfrm>
            <a:off x="1462626" y="781620"/>
            <a:ext cx="7336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CÔNG THỨC HÓA HỌC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BB8490-D405-4175-B994-525F55E3E505}"/>
              </a:ext>
            </a:extLst>
          </p:cNvPr>
          <p:cNvSpPr/>
          <p:nvPr/>
        </p:nvSpPr>
        <p:spPr>
          <a:xfrm>
            <a:off x="2446738" y="80382"/>
            <a:ext cx="4402488" cy="64633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375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KIỂM TRA BÀI CŨ</a:t>
            </a:r>
            <a:endParaRPr lang="en-US" sz="375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89E28F-5296-41F0-B327-157E3222F54A}"/>
              </a:ext>
            </a:extLst>
          </p:cNvPr>
          <p:cNvSpPr txBox="1"/>
          <p:nvPr/>
        </p:nvSpPr>
        <p:spPr>
          <a:xfrm>
            <a:off x="0" y="803987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6472"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Câu 1: Hãy phân biệt đơn chất hợp chất trong các chất sau. Giải thích?</a:t>
            </a:r>
          </a:p>
          <a:p>
            <a:pPr>
              <a:defRPr/>
            </a:pPr>
            <a:r>
              <a:rPr lang="vi-VN" sz="2800" b="1" dirty="0">
                <a:latin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amoniac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tạo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bởi</a:t>
            </a:r>
            <a:r>
              <a:rPr lang="en-US" sz="2800" b="1" dirty="0">
                <a:latin typeface="Times New Roman" pitchFamily="18" charset="0"/>
              </a:rPr>
              <a:t> 1N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3H</a:t>
            </a:r>
            <a:r>
              <a:rPr lang="vi-VN" sz="2800" b="1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</a:rPr>
              <a:t>- Khí amoniac là hợp chất vì tạo nên từ 2 nguyên tố: N, H</a:t>
            </a:r>
          </a:p>
          <a:p>
            <a:pPr>
              <a:defRPr/>
            </a:pPr>
            <a:r>
              <a:rPr lang="vi-VN" sz="2800" b="1" dirty="0">
                <a:latin typeface="Times New Roman" pitchFamily="18" charset="0"/>
              </a:rPr>
              <a:t>b. </a:t>
            </a:r>
            <a:r>
              <a:rPr lang="en-US" sz="2800" b="1" dirty="0" smtClean="0">
                <a:latin typeface="Times New Roman" pitchFamily="18" charset="0"/>
              </a:rPr>
              <a:t>Phosphorus </a:t>
            </a:r>
            <a:r>
              <a:rPr lang="en-US" sz="2800" b="1" dirty="0" err="1">
                <a:latin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tạo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</a:rPr>
              <a:t> P</a:t>
            </a:r>
            <a:r>
              <a:rPr lang="vi-VN" sz="2800" b="1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</a:rPr>
              <a:t>- 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Pho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s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pho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</a:rPr>
              <a:t>rus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</a:rPr>
              <a:t>đỏ là đơn chất vì tạo nên từ 1 nguyên tố: P</a:t>
            </a:r>
          </a:p>
          <a:p>
            <a:pPr>
              <a:defRPr/>
            </a:pPr>
            <a:r>
              <a:rPr lang="vi-VN" sz="2800" b="1" dirty="0">
                <a:latin typeface="Times New Roman" pitchFamily="18" charset="0"/>
              </a:rPr>
              <a:t>c. </a:t>
            </a:r>
            <a:r>
              <a:rPr lang="en-US" sz="2800" b="1" dirty="0">
                <a:latin typeface="Times New Roman" pitchFamily="18" charset="0"/>
              </a:rPr>
              <a:t>Kim </a:t>
            </a:r>
            <a:r>
              <a:rPr lang="en-US" sz="2800" b="1" dirty="0" err="1">
                <a:latin typeface="Times New Roman" pitchFamily="18" charset="0"/>
              </a:rPr>
              <a:t>loại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Magnesium </a:t>
            </a:r>
            <a:r>
              <a:rPr lang="en-US" sz="2800" b="1" dirty="0" err="1">
                <a:latin typeface="Times New Roman" pitchFamily="18" charset="0"/>
              </a:rPr>
              <a:t>tạo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</a:rPr>
              <a:t> Mg</a:t>
            </a:r>
            <a:r>
              <a:rPr lang="vi-VN" sz="2800" b="1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</a:rPr>
              <a:t>- Kim loại 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Mag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n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e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</a:rPr>
              <a:t>sium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</a:rPr>
              <a:t>là đơn chất vì tạo nên từ 1 nguyên tố: Mg</a:t>
            </a:r>
          </a:p>
          <a:p>
            <a:pPr>
              <a:defRPr/>
            </a:pPr>
            <a:r>
              <a:rPr lang="vi-VN" sz="2800" b="1" dirty="0">
                <a:latin typeface="Times New Roman" pitchFamily="18" charset="0"/>
              </a:rPr>
              <a:t>d. </a:t>
            </a:r>
            <a:r>
              <a:rPr lang="en-US" sz="2800" b="1" dirty="0" smtClean="0">
                <a:latin typeface="Times New Roman" pitchFamily="18" charset="0"/>
              </a:rPr>
              <a:t>Calcium carbonate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tạo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bởi</a:t>
            </a:r>
            <a:r>
              <a:rPr lang="en-US" sz="2800" b="1" dirty="0">
                <a:latin typeface="Times New Roman" pitchFamily="18" charset="0"/>
              </a:rPr>
              <a:t> 1Ca, 1C, 3O</a:t>
            </a:r>
            <a:r>
              <a:rPr lang="vi-VN" sz="2800" b="1" dirty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Ca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</a:rPr>
              <a:t>lcium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 ca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r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bonat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</a:rPr>
              <a:t>e</a:t>
            </a:r>
            <a:r>
              <a:rPr lang="vi-VN" sz="2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</a:rPr>
              <a:t>là hợp chất vì tạo nên từ 3 nguyên tố: Ca, C, O.</a:t>
            </a:r>
          </a:p>
        </p:txBody>
      </p:sp>
    </p:spTree>
    <p:extLst>
      <p:ext uri="{BB962C8B-B14F-4D97-AF65-F5344CB8AC3E}">
        <p14:creationId xmlns:p14="http://schemas.microsoft.com/office/powerpoint/2010/main" val="39511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9F0CF2-1ED7-4375-9F0C-227B1F90CFA0}"/>
              </a:ext>
            </a:extLst>
          </p:cNvPr>
          <p:cNvSpPr/>
          <p:nvPr/>
        </p:nvSpPr>
        <p:spPr>
          <a:xfrm>
            <a:off x="255757" y="1304840"/>
            <a:ext cx="84992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nitrate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(KNO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K, N, O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1K, 1N, 3.O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PTK: 39.1 + 14.1+ 16.3 = 101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đvC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02C36B-046C-4E85-B6CA-97A669E043B4}"/>
              </a:ext>
            </a:extLst>
          </p:cNvPr>
          <p:cNvSpPr/>
          <p:nvPr/>
        </p:nvSpPr>
        <p:spPr>
          <a:xfrm>
            <a:off x="1462626" y="781620"/>
            <a:ext cx="7336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CÔNG THỨC HÓA HỌC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E62BCC-5BA9-4E04-A4F6-0EA4FA2B4A3D}"/>
              </a:ext>
            </a:extLst>
          </p:cNvPr>
          <p:cNvSpPr/>
          <p:nvPr/>
        </p:nvSpPr>
        <p:spPr>
          <a:xfrm>
            <a:off x="999301" y="598941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0DE441-AC82-49CA-B0D7-7DF3BE625861}"/>
              </a:ext>
            </a:extLst>
          </p:cNvPr>
          <p:cNvSpPr/>
          <p:nvPr/>
        </p:nvSpPr>
        <p:spPr>
          <a:xfrm>
            <a:off x="3298895" y="756102"/>
            <a:ext cx="2546210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CỦNG CỐ</a:t>
            </a:r>
            <a:endParaRPr lang="en-US" sz="4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D23B2C-D2B1-457A-87FF-0DD2DCCD7B1B}"/>
              </a:ext>
            </a:extLst>
          </p:cNvPr>
          <p:cNvSpPr/>
          <p:nvPr/>
        </p:nvSpPr>
        <p:spPr>
          <a:xfrm>
            <a:off x="256011" y="1463982"/>
            <a:ext cx="863197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CTHH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78A2B06-9B48-453E-B5E7-D134480AE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16269"/>
              </p:ext>
            </p:extLst>
          </p:nvPr>
        </p:nvGraphicFramePr>
        <p:xfrm>
          <a:off x="256011" y="2271723"/>
          <a:ext cx="8631978" cy="429183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982663">
                  <a:extLst>
                    <a:ext uri="{9D8B030D-6E8A-4147-A177-3AD203B41FA5}">
                      <a16:colId xmlns:a16="http://schemas.microsoft.com/office/drawing/2014/main" xmlns="" val="1294868097"/>
                    </a:ext>
                  </a:extLst>
                </a:gridCol>
                <a:gridCol w="2425526">
                  <a:extLst>
                    <a:ext uri="{9D8B030D-6E8A-4147-A177-3AD203B41FA5}">
                      <a16:colId xmlns:a16="http://schemas.microsoft.com/office/drawing/2014/main" xmlns="" val="519862221"/>
                    </a:ext>
                  </a:extLst>
                </a:gridCol>
                <a:gridCol w="2223789">
                  <a:extLst>
                    <a:ext uri="{9D8B030D-6E8A-4147-A177-3AD203B41FA5}">
                      <a16:colId xmlns:a16="http://schemas.microsoft.com/office/drawing/2014/main" xmlns="" val="3591488841"/>
                    </a:ext>
                  </a:extLst>
                </a:gridCol>
              </a:tblGrid>
              <a:tr h="476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524244345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baseline="-250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149062143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3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87885918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sz="3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17987497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 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3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103861351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Iron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0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01687519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53334919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carbonic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3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820551774"/>
                  </a:ext>
                </a:extLst>
              </a:tr>
              <a:tr h="476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CUSo4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746372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7E83CA-D037-41F6-9068-49522DD7F6B1}"/>
              </a:ext>
            </a:extLst>
          </p:cNvPr>
          <p:cNvSpPr/>
          <p:nvPr/>
        </p:nvSpPr>
        <p:spPr>
          <a:xfrm>
            <a:off x="6659418" y="2641477"/>
            <a:ext cx="2228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baseline="-250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C3E58D-7B89-47BF-ADAE-4E6701B8C9BE}"/>
              </a:ext>
            </a:extLst>
          </p:cNvPr>
          <p:cNvSpPr/>
          <p:nvPr/>
        </p:nvSpPr>
        <p:spPr>
          <a:xfrm>
            <a:off x="7424889" y="3152001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6A22B8-57F7-4767-9F2E-AB886C8E4BC1}"/>
              </a:ext>
            </a:extLst>
          </p:cNvPr>
          <p:cNvSpPr/>
          <p:nvPr/>
        </p:nvSpPr>
        <p:spPr>
          <a:xfrm>
            <a:off x="7424889" y="3662525"/>
            <a:ext cx="6751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BE97DE-5BFC-499A-913B-DD034F360DE9}"/>
              </a:ext>
            </a:extLst>
          </p:cNvPr>
          <p:cNvSpPr/>
          <p:nvPr/>
        </p:nvSpPr>
        <p:spPr>
          <a:xfrm>
            <a:off x="7563548" y="4142272"/>
            <a:ext cx="4203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6529C1-CA1E-45A0-8DEC-F69AC2DD773D}"/>
              </a:ext>
            </a:extLst>
          </p:cNvPr>
          <p:cNvSpPr/>
          <p:nvPr/>
        </p:nvSpPr>
        <p:spPr>
          <a:xfrm>
            <a:off x="7489008" y="4602590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000" b="1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3000" dirty="0">
              <a:solidFill>
                <a:srgbClr val="E5224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EA0F54-5735-4B69-A113-C50BDA9AC4AC}"/>
              </a:ext>
            </a:extLst>
          </p:cNvPr>
          <p:cNvSpPr/>
          <p:nvPr/>
        </p:nvSpPr>
        <p:spPr>
          <a:xfrm>
            <a:off x="7253367" y="5113043"/>
            <a:ext cx="1018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000" b="1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026C71-55F1-47E6-BC60-28D4913DF41B}"/>
              </a:ext>
            </a:extLst>
          </p:cNvPr>
          <p:cNvSpPr/>
          <p:nvPr/>
        </p:nvSpPr>
        <p:spPr>
          <a:xfrm>
            <a:off x="7339126" y="5561303"/>
            <a:ext cx="869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000" b="1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rgbClr val="9D074E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576C93E-7D20-49B8-8199-CDABBAC6BBCE}"/>
              </a:ext>
            </a:extLst>
          </p:cNvPr>
          <p:cNvSpPr/>
          <p:nvPr/>
        </p:nvSpPr>
        <p:spPr>
          <a:xfrm>
            <a:off x="7125927" y="6002627"/>
            <a:ext cx="12955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000" b="1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000" b="1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 b="1" baseline="-25000" dirty="0">
                <a:solidFill>
                  <a:srgbClr val="E5224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7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BC4FC-FA33-4BF0-B466-FCE70E600BB1}"/>
              </a:ext>
            </a:extLst>
          </p:cNvPr>
          <p:cNvSpPr/>
          <p:nvPr/>
        </p:nvSpPr>
        <p:spPr>
          <a:xfrm>
            <a:off x="467590" y="1826746"/>
            <a:ext cx="8208818" cy="345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b)Zinc chloride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ZnCl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nitrogen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Barium sulfate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BaSO</a:t>
            </a:r>
            <a:r>
              <a:rPr lang="en-US" sz="3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FBD37B-CA7E-444E-BECF-184B249E92EF}"/>
              </a:ext>
            </a:extLst>
          </p:cNvPr>
          <p:cNvSpPr/>
          <p:nvPr/>
        </p:nvSpPr>
        <p:spPr>
          <a:xfrm>
            <a:off x="3298895" y="756102"/>
            <a:ext cx="2546210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CỦNG CỐ</a:t>
            </a:r>
            <a:endParaRPr lang="en-US" sz="4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09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E08901-3AA1-4454-8605-4B6DDAEB33C5}"/>
              </a:ext>
            </a:extLst>
          </p:cNvPr>
          <p:cNvSpPr/>
          <p:nvPr/>
        </p:nvSpPr>
        <p:spPr>
          <a:xfrm>
            <a:off x="374073" y="1474512"/>
            <a:ext cx="83958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14350" algn="l"/>
              </a:tabLs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5Cu: 	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2NaCl: 	3CO</a:t>
            </a:r>
            <a:r>
              <a:rPr lang="en-US" sz="3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	5H</a:t>
            </a:r>
            <a:r>
              <a:rPr lang="en-US" sz="3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O: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6Zn: 	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8O</a:t>
            </a:r>
            <a:r>
              <a:rPr lang="en-US" sz="3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	 </a:t>
            </a:r>
            <a:endParaRPr lang="vi-VN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14350" algn="l"/>
              </a:tabLs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371600" algn="l"/>
              </a:tabLs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hidrogen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371600" algn="l"/>
              </a:tabLst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tabLst>
                <a:tab pos="1371600" algn="l"/>
              </a:tabLst>
            </a:pP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ảy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oxygen:</a:t>
            </a:r>
          </a:p>
          <a:p>
            <a:pPr algn="just">
              <a:tabLst>
                <a:tab pos="1371600" algn="l"/>
              </a:tabLst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 sulfate: </a:t>
            </a:r>
            <a:endParaRPr lang="vi-VN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371600" algn="l"/>
              </a:tabLs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Zinc: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60AED3-A652-4DD4-BFEA-089FB2335076}"/>
              </a:ext>
            </a:extLst>
          </p:cNvPr>
          <p:cNvSpPr/>
          <p:nvPr/>
        </p:nvSpPr>
        <p:spPr>
          <a:xfrm>
            <a:off x="1451883" y="735006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7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A32782-769F-4319-B3A6-589BB8025A08}"/>
              </a:ext>
            </a:extLst>
          </p:cNvPr>
          <p:cNvSpPr/>
          <p:nvPr/>
        </p:nvSpPr>
        <p:spPr>
          <a:xfrm>
            <a:off x="258618" y="1440906"/>
            <a:ext cx="8571346" cy="373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CTHH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  <a:buAutoNum type="alphaLcParenR"/>
            </a:pP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Calcium oxide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1Ca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1.O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  <a:buAutoNum type="alphaLcParenR"/>
            </a:pP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Amoniac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1N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  <a:buAutoNum type="alphaLcParenR"/>
            </a:pP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 (II, III) oxide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3Fe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4.O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just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  <a:buAutoNum type="alphaLcParenR"/>
            </a:pP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hidrogen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carbonate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1K, 1H, 1C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3.O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EB095B3-EC60-4749-86AA-E29C34C37065}"/>
              </a:ext>
            </a:extLst>
          </p:cNvPr>
          <p:cNvSpPr/>
          <p:nvPr/>
        </p:nvSpPr>
        <p:spPr>
          <a:xfrm>
            <a:off x="1451883" y="735006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9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5C051D-91D0-48ED-AA9A-D4D4A597E5BC}"/>
              </a:ext>
            </a:extLst>
          </p:cNvPr>
          <p:cNvSpPr/>
          <p:nvPr/>
        </p:nvSpPr>
        <p:spPr>
          <a:xfrm>
            <a:off x="3372632" y="1064999"/>
            <a:ext cx="2398734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45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DẶN DÒ</a:t>
            </a:r>
            <a:endParaRPr lang="en-US" sz="45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E5C5E6-E8B5-4D9E-B595-D26C2CD5C693}"/>
              </a:ext>
            </a:extLst>
          </p:cNvPr>
          <p:cNvSpPr/>
          <p:nvPr/>
        </p:nvSpPr>
        <p:spPr>
          <a:xfrm>
            <a:off x="692727" y="2098700"/>
            <a:ext cx="8229600" cy="174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2, 3, 4 SGK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33, 34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356F24-5650-40F9-8D1E-CF1CFCB4CA91}"/>
              </a:ext>
            </a:extLst>
          </p:cNvPr>
          <p:cNvSpPr/>
          <p:nvPr/>
        </p:nvSpPr>
        <p:spPr>
          <a:xfrm>
            <a:off x="1451883" y="735006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1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32F6FC-DBF8-4297-8330-CC660D5552A3}"/>
              </a:ext>
            </a:extLst>
          </p:cNvPr>
          <p:cNvSpPr txBox="1"/>
          <p:nvPr/>
        </p:nvSpPr>
        <p:spPr>
          <a:xfrm>
            <a:off x="293635" y="243051"/>
            <a:ext cx="8582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>
              <a:defRPr/>
            </a:pP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</a:rPr>
              <a:t>Câu 2: Tính phân tử khối của các chất sau:</a:t>
            </a:r>
          </a:p>
          <a:p>
            <a:pPr>
              <a:defRPr/>
            </a:pPr>
            <a:r>
              <a:rPr lang="vi-VN" sz="3000" b="1" dirty="0">
                <a:latin typeface="Times New Roman" pitchFamily="18" charset="0"/>
              </a:rPr>
              <a:t>a. </a:t>
            </a:r>
            <a:r>
              <a:rPr lang="en-US" sz="3000" b="1" dirty="0" err="1">
                <a:latin typeface="Times New Roman" pitchFamily="18" charset="0"/>
              </a:rPr>
              <a:t>Khí</a:t>
            </a:r>
            <a:r>
              <a:rPr lang="en-US" sz="3000" b="1" dirty="0">
                <a:latin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</a:rPr>
              <a:t>amoniac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phân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tử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tạo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bởi</a:t>
            </a:r>
            <a:r>
              <a:rPr lang="en-US" sz="3000" b="1" dirty="0">
                <a:latin typeface="Times New Roman" pitchFamily="18" charset="0"/>
              </a:rPr>
              <a:t> 1N </a:t>
            </a:r>
            <a:r>
              <a:rPr lang="en-US" sz="3000" b="1" dirty="0" err="1">
                <a:latin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</a:rPr>
              <a:t> 3H</a:t>
            </a:r>
            <a:r>
              <a:rPr lang="vi-VN" sz="3000" b="1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vi-VN" sz="3000" b="1" dirty="0">
                <a:solidFill>
                  <a:schemeClr val="accent1"/>
                </a:solidFill>
                <a:latin typeface="Times New Roman" pitchFamily="18" charset="0"/>
              </a:rPr>
              <a:t>- PTK: 14.1 + 1.3 = 17 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đ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v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endParaRPr lang="vi-VN" sz="30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vi-VN" sz="3000" b="1" dirty="0">
                <a:latin typeface="+mj-lt"/>
              </a:rPr>
              <a:t>b. </a:t>
            </a:r>
            <a:r>
              <a:rPr lang="de-DE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 phostphate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de-D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3Mg, 2P, 8O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nên.</a:t>
            </a:r>
            <a:endParaRPr lang="vi-VN" sz="3000" b="1" dirty="0">
              <a:latin typeface="+mj-lt"/>
            </a:endParaRPr>
          </a:p>
          <a:p>
            <a:pPr>
              <a:defRPr/>
            </a:pPr>
            <a:r>
              <a:rPr lang="vi-VN" sz="3000" b="1" dirty="0">
                <a:solidFill>
                  <a:schemeClr val="accent1"/>
                </a:solidFill>
                <a:latin typeface="Times New Roman" pitchFamily="18" charset="0"/>
              </a:rPr>
              <a:t>- PTK: 24.3 + 31.2 + 16.8 = 262 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đ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v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endParaRPr lang="vi-VN" sz="30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vi-VN" sz="3000" b="1" dirty="0">
                <a:latin typeface="Times New Roman" pitchFamily="18" charset="0"/>
              </a:rPr>
              <a:t>c. </a:t>
            </a:r>
            <a:r>
              <a:rPr lang="en-US" sz="3000" b="1" dirty="0" err="1" smtClean="0">
                <a:latin typeface="Times New Roman" pitchFamily="18" charset="0"/>
              </a:rPr>
              <a:t>Aluminium</a:t>
            </a:r>
            <a:r>
              <a:rPr lang="vi-VN" sz="3000" b="1" dirty="0" smtClean="0">
                <a:latin typeface="Times New Roman" pitchFamily="18" charset="0"/>
              </a:rPr>
              <a:t> su</a:t>
            </a:r>
            <a:r>
              <a:rPr lang="en-US" sz="3000" b="1" dirty="0" smtClean="0">
                <a:latin typeface="Times New Roman" pitchFamily="18" charset="0"/>
              </a:rPr>
              <a:t>l</a:t>
            </a:r>
            <a:r>
              <a:rPr lang="vi-VN" sz="3000" b="1" dirty="0" smtClean="0">
                <a:latin typeface="Times New Roman" pitchFamily="18" charset="0"/>
              </a:rPr>
              <a:t>fat</a:t>
            </a:r>
            <a:r>
              <a:rPr lang="en-US" sz="3000" b="1" dirty="0" smtClean="0">
                <a:latin typeface="Times New Roman" pitchFamily="18" charset="0"/>
              </a:rPr>
              <a:t>e</a:t>
            </a:r>
            <a:r>
              <a:rPr lang="vi-VN" sz="3000" b="1" dirty="0" smtClean="0">
                <a:latin typeface="Times New Roman" pitchFamily="18" charset="0"/>
              </a:rPr>
              <a:t> </a:t>
            </a:r>
            <a:r>
              <a:rPr lang="vi-VN" sz="3000" b="1" dirty="0">
                <a:latin typeface="Times New Roman" pitchFamily="18" charset="0"/>
              </a:rPr>
              <a:t>gồm 2Al, 3S, 12.O</a:t>
            </a:r>
          </a:p>
          <a:p>
            <a:pPr>
              <a:defRPr/>
            </a:pPr>
            <a:r>
              <a:rPr lang="vi-VN" sz="3000" b="1" dirty="0">
                <a:solidFill>
                  <a:schemeClr val="accent1"/>
                </a:solidFill>
                <a:latin typeface="Times New Roman" pitchFamily="18" charset="0"/>
              </a:rPr>
              <a:t>- PTK: 27.2 + 32.3 + 16.12 = 342 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đ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v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endParaRPr lang="vi-VN" sz="30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vi-VN" sz="3000" b="1" dirty="0">
                <a:latin typeface="Times New Roman" pitchFamily="18" charset="0"/>
              </a:rPr>
              <a:t>d. </a:t>
            </a:r>
            <a:r>
              <a:rPr lang="en-US" sz="3000" b="1" dirty="0" smtClean="0">
                <a:latin typeface="Times New Roman" pitchFamily="18" charset="0"/>
              </a:rPr>
              <a:t>Calcium carbonate </a:t>
            </a:r>
            <a:r>
              <a:rPr lang="en-US" sz="3000" b="1" dirty="0" err="1">
                <a:latin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phân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tử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tạo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bởi</a:t>
            </a:r>
            <a:r>
              <a:rPr lang="en-US" sz="3000" b="1" dirty="0">
                <a:latin typeface="Times New Roman" pitchFamily="18" charset="0"/>
              </a:rPr>
              <a:t> 1Ca, 1C, 3O</a:t>
            </a:r>
            <a:r>
              <a:rPr lang="vi-VN" sz="3000" b="1" dirty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vi-VN" sz="3000" b="1" dirty="0">
                <a:solidFill>
                  <a:schemeClr val="accent1"/>
                </a:solidFill>
                <a:latin typeface="Times New Roman" pitchFamily="18" charset="0"/>
              </a:rPr>
              <a:t> PTK: 40.1 + 12.1 + 16.3 = 100 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đ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v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r>
              <a:rPr lang="vi-VN" sz="3000" b="1" dirty="0" smtClean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endParaRPr lang="vi-VN" sz="30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7D5830-45EF-46A5-A260-12E1CEE62071}"/>
              </a:ext>
            </a:extLst>
          </p:cNvPr>
          <p:cNvSpPr/>
          <p:nvPr/>
        </p:nvSpPr>
        <p:spPr>
          <a:xfrm>
            <a:off x="2130895" y="583365"/>
            <a:ext cx="1166024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0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Bài 9</a:t>
            </a:r>
            <a:r>
              <a:rPr lang="vi-VN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en-US" sz="3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B94C99-22C4-49FA-AB20-4EC08F460906}"/>
              </a:ext>
            </a:extLst>
          </p:cNvPr>
          <p:cNvSpPr/>
          <p:nvPr/>
        </p:nvSpPr>
        <p:spPr>
          <a:xfrm>
            <a:off x="0" y="1418108"/>
            <a:ext cx="9144000" cy="331291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>
                <a:gd name="adj" fmla="val 38428"/>
              </a:avLst>
            </a:prstTxWarp>
            <a:spAutoFit/>
          </a:bodyPr>
          <a:lstStyle/>
          <a:p>
            <a:pPr algn="ctr"/>
            <a:r>
              <a:rPr lang="vi-VN" sz="4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CÔNG THỨC HÓA HỌC</a:t>
            </a:r>
            <a:endParaRPr lang="en-US" sz="4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F7926B-038A-4F4E-826A-1FEAFEC200A0}"/>
              </a:ext>
            </a:extLst>
          </p:cNvPr>
          <p:cNvSpPr/>
          <p:nvPr/>
        </p:nvSpPr>
        <p:spPr>
          <a:xfrm>
            <a:off x="544944" y="144015"/>
            <a:ext cx="120163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9721" y="4850187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09A6FA-1F70-4C6D-97F7-022DA615E787}"/>
              </a:ext>
            </a:extLst>
          </p:cNvPr>
          <p:cNvSpPr/>
          <p:nvPr/>
        </p:nvSpPr>
        <p:spPr>
          <a:xfrm>
            <a:off x="960036" y="419135"/>
            <a:ext cx="6408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THỨC HÓA HỌC CỦA ĐƠN CHẤT</a:t>
            </a:r>
            <a:r>
              <a:rPr lang="vi-V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4B044F0E-8844-459B-A572-DF5F27DDDDA8}"/>
              </a:ext>
            </a:extLst>
          </p:cNvPr>
          <p:cNvSpPr/>
          <p:nvPr/>
        </p:nvSpPr>
        <p:spPr>
          <a:xfrm>
            <a:off x="5412510" y="744653"/>
            <a:ext cx="3731490" cy="2689381"/>
          </a:xfrm>
          <a:prstGeom prst="cloudCallout">
            <a:avLst>
              <a:gd name="adj1" fmla="val -52240"/>
              <a:gd name="adj2" fmla="val 5901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+mj-lt"/>
              </a:rPr>
              <a:t>Đơn chất được tạo nên từ mấy nguyên tố?</a:t>
            </a:r>
            <a:endParaRPr lang="en-US" sz="3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E87D3277-8C5D-4445-BD0A-32E8B5540815}"/>
              </a:ext>
            </a:extLst>
          </p:cNvPr>
          <p:cNvSpPr/>
          <p:nvPr/>
        </p:nvSpPr>
        <p:spPr>
          <a:xfrm>
            <a:off x="0" y="880800"/>
            <a:ext cx="4488872" cy="2932831"/>
          </a:xfrm>
          <a:prstGeom prst="cloudCallout">
            <a:avLst>
              <a:gd name="adj1" fmla="val 63667"/>
              <a:gd name="adj2" fmla="val 4029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Theo em, công thức hóa học của đơn chất gồm bao nhiêu kí hiệu hóa học?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81456D0-B8FA-46E3-A3C1-A990D18B16E6}"/>
              </a:ext>
            </a:extLst>
          </p:cNvPr>
          <p:cNvSpPr/>
          <p:nvPr/>
        </p:nvSpPr>
        <p:spPr>
          <a:xfrm>
            <a:off x="1241414" y="4729019"/>
            <a:ext cx="7674500" cy="1818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KHHH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4494E7C7-05CD-4EC6-853D-4E8D42B2CCBE}"/>
              </a:ext>
            </a:extLst>
          </p:cNvPr>
          <p:cNvSpPr/>
          <p:nvPr/>
        </p:nvSpPr>
        <p:spPr>
          <a:xfrm>
            <a:off x="228086" y="5424976"/>
            <a:ext cx="860738" cy="4263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9D2EE0-C3F0-41E9-BE30-F4D98FAE6CDA}"/>
              </a:ext>
            </a:extLst>
          </p:cNvPr>
          <p:cNvSpPr/>
          <p:nvPr/>
        </p:nvSpPr>
        <p:spPr>
          <a:xfrm>
            <a:off x="1170064" y="303068"/>
            <a:ext cx="6439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CÔNG THỨC HÓA HỌC CỦA ĐƠN CHẤT</a:t>
            </a:r>
            <a:r>
              <a:rPr lang="vi-V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06F8BB-D8AC-4202-BFE1-0C9F1FED662D}"/>
              </a:ext>
            </a:extLst>
          </p:cNvPr>
          <p:cNvSpPr/>
          <p:nvPr/>
        </p:nvSpPr>
        <p:spPr>
          <a:xfrm>
            <a:off x="1" y="761795"/>
            <a:ext cx="9143999" cy="509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A: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x: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+ CTHH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2.O: O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Kim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Copper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1Cu: Cu.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7A50DB-A355-4523-82A3-7C606BE945FD}"/>
              </a:ext>
            </a:extLst>
          </p:cNvPr>
          <p:cNvSpPr/>
          <p:nvPr/>
        </p:nvSpPr>
        <p:spPr>
          <a:xfrm>
            <a:off x="518924" y="55896"/>
            <a:ext cx="651140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11C0-654F-4C7E-94A3-DD05223C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63171"/>
            <a:ext cx="3073990" cy="29854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B4ACEF6A-E930-489F-A4BE-29B6B8CE6B55}"/>
              </a:ext>
            </a:extLst>
          </p:cNvPr>
          <p:cNvSpPr/>
          <p:nvPr/>
        </p:nvSpPr>
        <p:spPr>
          <a:xfrm>
            <a:off x="1908338" y="2904259"/>
            <a:ext cx="524741" cy="524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95B25C-4E48-45B0-804E-B8E1A120D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954" y="1563170"/>
            <a:ext cx="3049812" cy="29854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B6F52A2C-8188-48F4-8FF3-A75C0E08FC28}"/>
              </a:ext>
            </a:extLst>
          </p:cNvPr>
          <p:cNvSpPr/>
          <p:nvPr/>
        </p:nvSpPr>
        <p:spPr>
          <a:xfrm>
            <a:off x="4437458" y="2787795"/>
            <a:ext cx="524741" cy="5247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F96B35-333C-412E-9210-F52F0809E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52" y="1563169"/>
            <a:ext cx="3045447" cy="29854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932F11A-1222-40BB-9827-112D12B696A8}"/>
              </a:ext>
            </a:extLst>
          </p:cNvPr>
          <p:cNvSpPr/>
          <p:nvPr/>
        </p:nvSpPr>
        <p:spPr>
          <a:xfrm>
            <a:off x="6925695" y="3233557"/>
            <a:ext cx="943095" cy="9430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18D34C-0EAB-41C7-BDAD-0BF4D190FA08}"/>
              </a:ext>
            </a:extLst>
          </p:cNvPr>
          <p:cNvSpPr/>
          <p:nvPr/>
        </p:nvSpPr>
        <p:spPr>
          <a:xfrm>
            <a:off x="441554" y="4548642"/>
            <a:ext cx="28142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 hình đơn chất </a:t>
            </a:r>
            <a:r>
              <a:rPr lang="vi-VN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bon </a:t>
            </a:r>
            <a:r>
              <a:rPr lang="vi-VN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(than chì)</a:t>
            </a:r>
            <a:endParaRPr lang="en-US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C76B63-649E-4814-B6B8-3CCDC04C10C0}"/>
              </a:ext>
            </a:extLst>
          </p:cNvPr>
          <p:cNvSpPr/>
          <p:nvPr/>
        </p:nvSpPr>
        <p:spPr>
          <a:xfrm>
            <a:off x="3255782" y="4548642"/>
            <a:ext cx="28142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Mô hình đơn chất kim loại </a:t>
            </a:r>
            <a:r>
              <a:rPr lang="en-US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endParaRPr lang="en-US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28245F-0E7D-4125-AD60-90249EFF74AA}"/>
              </a:ext>
            </a:extLst>
          </p:cNvPr>
          <p:cNvSpPr/>
          <p:nvPr/>
        </p:nvSpPr>
        <p:spPr>
          <a:xfrm>
            <a:off x="6070011" y="4548642"/>
            <a:ext cx="28142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Mô hình đơn chất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35DE0EF-6D7E-425B-BF36-7F335E84C16F}"/>
              </a:ext>
            </a:extLst>
          </p:cNvPr>
          <p:cNvSpPr/>
          <p:nvPr/>
        </p:nvSpPr>
        <p:spPr>
          <a:xfrm>
            <a:off x="5267459" y="667629"/>
            <a:ext cx="3876541" cy="2398230"/>
          </a:xfrm>
          <a:prstGeom prst="cloudCallout">
            <a:avLst>
              <a:gd name="adj1" fmla="val -62647"/>
              <a:gd name="adj2" fmla="val 5879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Mỗi phân tử có bao nhiêu nguyên tử?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20D243-F870-4503-BB4F-ED378BFC45FF}"/>
              </a:ext>
            </a:extLst>
          </p:cNvPr>
          <p:cNvSpPr txBox="1"/>
          <p:nvPr/>
        </p:nvSpPr>
        <p:spPr>
          <a:xfrm>
            <a:off x="128750" y="3385187"/>
            <a:ext cx="553795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Trả lời: </a:t>
            </a:r>
            <a:r>
              <a:rPr lang="vi-VN" sz="2400" b="1" dirty="0">
                <a:latin typeface="+mj-lt"/>
              </a:rPr>
              <a:t>Mỗi phân tử có 1 nguyên tử.</a:t>
            </a:r>
            <a:endParaRPr lang="en-US" sz="2400" b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0F18F35-1453-4B7D-B2F2-15D4355BBC75}"/>
              </a:ext>
            </a:extLst>
          </p:cNvPr>
          <p:cNvSpPr/>
          <p:nvPr/>
        </p:nvSpPr>
        <p:spPr>
          <a:xfrm>
            <a:off x="1101836" y="4350412"/>
            <a:ext cx="7035974" cy="11152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+mj-lt"/>
              </a:rPr>
              <a:t>Đối với đơn chất kim loại và phi kim ở trạng thái rắn: CTHH là KHHH </a:t>
            </a:r>
            <a:endParaRPr lang="en-US" sz="3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DDBDE801-062B-4284-AC62-C05119A3C551}"/>
              </a:ext>
            </a:extLst>
          </p:cNvPr>
          <p:cNvSpPr/>
          <p:nvPr/>
        </p:nvSpPr>
        <p:spPr>
          <a:xfrm>
            <a:off x="128750" y="4694885"/>
            <a:ext cx="860738" cy="426347"/>
          </a:xfrm>
          <a:prstGeom prst="rightArrow">
            <a:avLst/>
          </a:prstGeom>
          <a:solidFill>
            <a:srgbClr val="CC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4A7C0C-DB0E-4A58-AC2C-20D0072F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999"/>
            <a:ext cx="1653310" cy="16571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BF6916-41E4-46CE-8E2B-12A1D0509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10" y="1516999"/>
            <a:ext cx="1733952" cy="1657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314F2F1-6E47-41BA-AF3B-ADA02871F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62" y="1516999"/>
            <a:ext cx="1730918" cy="165713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11B01CE-1FD1-4983-BFA0-A491EF3CCDA9}"/>
              </a:ext>
            </a:extLst>
          </p:cNvPr>
          <p:cNvSpPr/>
          <p:nvPr/>
        </p:nvSpPr>
        <p:spPr>
          <a:xfrm>
            <a:off x="2399706" y="2357792"/>
            <a:ext cx="356553" cy="3565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3C9CA42-E12E-4DA9-AB83-C1E34B5573DD}"/>
              </a:ext>
            </a:extLst>
          </p:cNvPr>
          <p:cNvSpPr/>
          <p:nvPr/>
        </p:nvSpPr>
        <p:spPr>
          <a:xfrm>
            <a:off x="745283" y="2385627"/>
            <a:ext cx="356553" cy="3565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5384E5B-2655-4BF4-8D7F-F5582019886B}"/>
              </a:ext>
            </a:extLst>
          </p:cNvPr>
          <p:cNvSpPr/>
          <p:nvPr/>
        </p:nvSpPr>
        <p:spPr>
          <a:xfrm>
            <a:off x="3670566" y="1940207"/>
            <a:ext cx="646192" cy="6461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897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24E9602-C049-421E-BEC5-38BB747B53A7}"/>
              </a:ext>
            </a:extLst>
          </p:cNvPr>
          <p:cNvGrpSpPr/>
          <p:nvPr/>
        </p:nvGrpSpPr>
        <p:grpSpPr>
          <a:xfrm>
            <a:off x="104503" y="1734413"/>
            <a:ext cx="8921931" cy="3029819"/>
            <a:chOff x="588784" y="1169550"/>
            <a:chExt cx="10893559" cy="4039759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xmlns="" id="{C3EB2990-D34F-4516-AC41-BD879123F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4" y="1169550"/>
              <a:ext cx="5386345" cy="403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7482989-DD8F-4C39-BA52-22C0848485FC}"/>
                </a:ext>
              </a:extLst>
            </p:cNvPr>
            <p:cNvGrpSpPr/>
            <p:nvPr/>
          </p:nvGrpSpPr>
          <p:grpSpPr>
            <a:xfrm>
              <a:off x="1846475" y="1169550"/>
              <a:ext cx="9635868" cy="4039759"/>
              <a:chOff x="1846475" y="1169550"/>
              <a:chExt cx="9635868" cy="403975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780471B0-DD05-4BCD-89F9-B0F985E58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5998" y="1169550"/>
                <a:ext cx="5386345" cy="4039759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F83247E1-0D9D-4BB2-ACFE-07ECAEB5AE83}"/>
                  </a:ext>
                </a:extLst>
              </p:cNvPr>
              <p:cNvSpPr/>
              <p:nvPr/>
            </p:nvSpPr>
            <p:spPr>
              <a:xfrm>
                <a:off x="6696364" y="4331855"/>
                <a:ext cx="4128654" cy="674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AEDA4A43-8FFD-4827-8B6B-B3B4B49FF7D7}"/>
                  </a:ext>
                </a:extLst>
              </p:cNvPr>
              <p:cNvSpPr/>
              <p:nvPr/>
            </p:nvSpPr>
            <p:spPr>
              <a:xfrm>
                <a:off x="1846475" y="4364182"/>
                <a:ext cx="4128654" cy="674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95085B-1B1C-4A1C-A873-4627F61955AB}"/>
              </a:ext>
            </a:extLst>
          </p:cNvPr>
          <p:cNvSpPr/>
          <p:nvPr/>
        </p:nvSpPr>
        <p:spPr>
          <a:xfrm>
            <a:off x="853503" y="4764232"/>
            <a:ext cx="281426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 hình đơn chất khí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C20C66B-777E-47DA-9465-80BBA8FB3A05}"/>
              </a:ext>
            </a:extLst>
          </p:cNvPr>
          <p:cNvSpPr/>
          <p:nvPr/>
        </p:nvSpPr>
        <p:spPr>
          <a:xfrm>
            <a:off x="5126672" y="4777939"/>
            <a:ext cx="324651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Mô hình đơn chất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khí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C57E8F8-DBDF-4922-8E09-DD04E198AC4E}"/>
              </a:ext>
            </a:extLst>
          </p:cNvPr>
          <p:cNvSpPr/>
          <p:nvPr/>
        </p:nvSpPr>
        <p:spPr>
          <a:xfrm>
            <a:off x="2811858" y="2914160"/>
            <a:ext cx="1072935" cy="10729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B62F3CD-4A73-4008-B1F5-18EC46E492AF}"/>
              </a:ext>
            </a:extLst>
          </p:cNvPr>
          <p:cNvSpPr/>
          <p:nvPr/>
        </p:nvSpPr>
        <p:spPr>
          <a:xfrm>
            <a:off x="4834622" y="2484617"/>
            <a:ext cx="1072935" cy="10729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16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493</TotalTime>
  <Words>1293</Words>
  <Application>Microsoft Office PowerPoint</Application>
  <PresentationFormat>On-screen Show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THAO GIẢNG</dc:title>
  <dc:creator>Laptop's Binh</dc:creator>
  <cp:lastModifiedBy>Asus</cp:lastModifiedBy>
  <cp:revision>47</cp:revision>
  <dcterms:created xsi:type="dcterms:W3CDTF">2019-09-23T04:41:55Z</dcterms:created>
  <dcterms:modified xsi:type="dcterms:W3CDTF">2022-07-28T14:52:11Z</dcterms:modified>
</cp:coreProperties>
</file>