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3" r:id="rId2"/>
    <p:sldId id="275" r:id="rId3"/>
    <p:sldId id="258" r:id="rId4"/>
    <p:sldId id="259" r:id="rId5"/>
    <p:sldId id="260" r:id="rId6"/>
    <p:sldId id="262" r:id="rId7"/>
    <p:sldId id="267" r:id="rId8"/>
    <p:sldId id="270" r:id="rId9"/>
    <p:sldId id="276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FF9900"/>
    <a:srgbClr val="CC6600"/>
    <a:srgbClr val="00FF00"/>
    <a:srgbClr val="00CC00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4"/>
    <p:restoredTop sz="94660"/>
  </p:normalViewPr>
  <p:slideViewPr>
    <p:cSldViewPr showGuides="1">
      <p:cViewPr varScale="1">
        <p:scale>
          <a:sx n="75" d="100"/>
          <a:sy n="75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en-US" dirty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4823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file:///D:\canhac\Canhac_tn\on_thay_cua_chung_em.mp3" TargetMode="External"/><Relationship Id="rId1" Type="http://schemas.microsoft.com/office/2007/relationships/media" Target="file:///D:\canhac\Canhac_tn\on_thay_cua_chung_em.mp3" TargetMode="Externa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12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492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23875"/>
            <a:ext cx="82296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h2008523153416co4la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50813"/>
            <a:ext cx="8893175" cy="659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166" descr="V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95325"/>
            <a:ext cx="5105400" cy="506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59" name="WordArt 187"/>
          <p:cNvSpPr>
            <a:spLocks noChangeArrowheads="1" noChangeShapeType="1" noTextEdit="1"/>
          </p:cNvSpPr>
          <p:nvPr/>
        </p:nvSpPr>
        <p:spPr bwMode="auto">
          <a:xfrm>
            <a:off x="838200" y="3657600"/>
            <a:ext cx="7162800" cy="25161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7:PHÂN TÍCH ĐA THỨC THÀNH NHÂN TỬ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BẰNG </a:t>
            </a:r>
            <a:r>
              <a:rPr kumimoji="0" 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PHÁP DÙNG HẰNG ĐẲNG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/>
          <p:nvPr/>
        </p:nvSpPr>
        <p:spPr>
          <a:xfrm>
            <a:off x="541338" y="990600"/>
            <a:ext cx="431800" cy="2905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Rectangle 4"/>
          <p:cNvSpPr/>
          <p:nvPr/>
        </p:nvSpPr>
        <p:spPr>
          <a:xfrm>
            <a:off x="914400" y="1565275"/>
            <a:ext cx="6048375" cy="8318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ClrTx/>
              <a:buAutoNum type="arabicPeriod"/>
            </a:pPr>
            <a:r>
              <a:rPr lang="en-US" altLang="en-US" sz="24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marL="457200" lvl="0" indent="-45720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đa thức th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tử</a:t>
            </a:r>
            <a:endParaRPr lang="en-US" altLang="en-US" sz="24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" y="3360738"/>
            <a:ext cx="19446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 x</a:t>
            </a:r>
            <a:r>
              <a:rPr kumimoji="0" lang="es-ES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s-E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Rectangle 6"/>
          <p:cNvSpPr/>
          <p:nvPr/>
        </p:nvSpPr>
        <p:spPr>
          <a:xfrm>
            <a:off x="541338" y="8064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838200" y="2446338"/>
          <a:ext cx="21209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1231900" imgH="304800" progId="Equation.3">
                  <p:embed/>
                </p:oleObj>
              </mc:Choice>
              <mc:Fallback>
                <p:oleObj r:id="rId3" imgW="1231900" imgH="3048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46341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38200" y="2446338"/>
                        <a:ext cx="2120900" cy="655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605088" y="3346450"/>
          <a:ext cx="20145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5" imgW="1054100" imgH="317500" progId="Equation.DSMT4">
                  <p:embed/>
                </p:oleObj>
              </mc:Choice>
              <mc:Fallback>
                <p:oleObj r:id="rId5" imgW="1054100" imgH="3175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463416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605088" y="3346450"/>
                        <a:ext cx="2014537" cy="6175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2438400"/>
          <a:ext cx="30892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7" imgW="1435100" imgH="266700" progId="Equation.3">
                  <p:embed/>
                </p:oleObj>
              </mc:Choice>
              <mc:Fallback>
                <p:oleObj r:id="rId7" imgW="1435100" imgH="266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463416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048000" y="2438400"/>
                        <a:ext cx="3089275" cy="577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2457450"/>
          <a:ext cx="17875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9" imgW="863600" imgH="304800" progId="Equation.3">
                  <p:embed/>
                </p:oleObj>
              </mc:Choice>
              <mc:Fallback>
                <p:oleObj r:id="rId9" imgW="863600" imgH="3048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463416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019800" y="2457450"/>
                        <a:ext cx="1787525" cy="6492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1"/>
          <p:cNvSpPr/>
          <p:nvPr/>
        </p:nvSpPr>
        <p:spPr>
          <a:xfrm>
            <a:off x="541338" y="37782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Rectangle 12"/>
          <p:cNvSpPr/>
          <p:nvPr/>
        </p:nvSpPr>
        <p:spPr>
          <a:xfrm>
            <a:off x="838200" y="37782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5030788" y="3360738"/>
          <a:ext cx="25066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11" imgW="1625600" imgH="317500" progId="Equation.DSMT4">
                  <p:embed/>
                </p:oleObj>
              </mc:Choice>
              <mc:Fallback>
                <p:oleObj r:id="rId11" imgW="1625600" imgH="3175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46341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030788" y="3360738"/>
                        <a:ext cx="2506662" cy="623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38200" y="4198938"/>
            <a:ext cx="170021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1 - 8x</a:t>
            </a:r>
            <a:r>
              <a:rPr kumimoji="0" lang="en-US" sz="3200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14600" y="4198938"/>
            <a:ext cx="208915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</a:t>
            </a:r>
            <a:r>
              <a:rPr kumimoji="0" lang="en-US" sz="3200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(2x)</a:t>
            </a:r>
            <a:r>
              <a:rPr kumimoji="0" lang="en-US" sz="3200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495800" y="4198938"/>
            <a:ext cx="38147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(1 - 2x)( 1+2x+4x</a:t>
            </a:r>
            <a:r>
              <a:rPr kumimoji="0" lang="en-US" sz="3200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12" name="Text Box 17"/>
          <p:cNvSpPr txBox="1"/>
          <p:nvPr/>
        </p:nvSpPr>
        <p:spPr>
          <a:xfrm>
            <a:off x="381000" y="304800"/>
            <a:ext cx="8991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7:PHÂN TÍCH ĐA THỨC THÀNH NHÂN TỬ 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vi-VN" altLang="x-non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</a:t>
            </a:r>
            <a:r>
              <a:rPr lang="vi-VN" altLang="x-none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DÙNG HẰNG ĐẲNG THỨC</a:t>
            </a:r>
            <a:endParaRPr lang="vi-VN" altLang="x-none" sz="2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1" name="Text Box 19"/>
          <p:cNvSpPr txBox="1"/>
          <p:nvPr/>
        </p:nvSpPr>
        <p:spPr>
          <a:xfrm>
            <a:off x="838200" y="4884738"/>
            <a:ext cx="7239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l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các ví dụ trên gọi l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đa thức th</a:t>
            </a:r>
            <a:r>
              <a:rPr lang="vi-VN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bằng phương pháp dùng hằng đẳng thức </a:t>
            </a:r>
            <a:endParaRPr lang="vi-VN" altLang="x-none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6" grpId="0"/>
      <p:bldP spid="8207" grpId="0"/>
      <p:bldP spid="8208" grpId="0"/>
      <p:bldP spid="8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/>
          <p:nvPr/>
        </p:nvSpPr>
        <p:spPr>
          <a:xfrm>
            <a:off x="152400" y="0"/>
            <a:ext cx="8991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7:PHÂN TÍCH ĐA THỨC THÀNH NHÂN TỬ 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vi-VN" altLang="x-non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</a:t>
            </a:r>
            <a:r>
              <a:rPr lang="vi-VN" altLang="x-none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DÙNG HẰNG ĐẲNG THỨC</a:t>
            </a:r>
            <a:endParaRPr lang="vi-VN" altLang="x-none" sz="2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Rectangle 5"/>
          <p:cNvSpPr/>
          <p:nvPr/>
        </p:nvSpPr>
        <p:spPr>
          <a:xfrm>
            <a:off x="0" y="1336675"/>
            <a:ext cx="6048375" cy="8318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ClrTx/>
              <a:buAutoNum type="arabicPeriod"/>
            </a:pPr>
            <a:r>
              <a:rPr lang="en-US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marL="457200" lvl="0" indent="-45720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10"/>
          <p:cNvSpPr txBox="1"/>
          <p:nvPr/>
        </p:nvSpPr>
        <p:spPr>
          <a:xfrm>
            <a:off x="3962400" y="2286000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6019800" y="2286000"/>
            <a:ext cx="2736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x + 1 )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Text Box 13"/>
          <p:cNvSpPr txBox="1"/>
          <p:nvPr/>
        </p:nvSpPr>
        <p:spPr>
          <a:xfrm>
            <a:off x="0" y="2286000"/>
            <a:ext cx="2819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, 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 + 1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, ( x + y )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15"/>
          <p:cNvSpPr txBox="1"/>
          <p:nvPr/>
        </p:nvSpPr>
        <p:spPr>
          <a:xfrm>
            <a:off x="2743200" y="4800600"/>
            <a:ext cx="434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2" name="Text Box 16"/>
          <p:cNvSpPr txBox="1"/>
          <p:nvPr/>
        </p:nvSpPr>
        <p:spPr>
          <a:xfrm>
            <a:off x="2514600" y="2838450"/>
            <a:ext cx="2724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x + y )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( 3x )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3" name="Text Box 17"/>
          <p:cNvSpPr txBox="1"/>
          <p:nvPr/>
        </p:nvSpPr>
        <p:spPr>
          <a:xfrm>
            <a:off x="5105400" y="2819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x + y – 3x )( x + y + 3x)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4" name="Text Box 18"/>
          <p:cNvSpPr txBox="1"/>
          <p:nvPr/>
        </p:nvSpPr>
        <p:spPr>
          <a:xfrm>
            <a:off x="259080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y – 2x)( 4x + y )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9"/>
          <p:cNvSpPr txBox="1"/>
          <p:nvPr/>
        </p:nvSpPr>
        <p:spPr>
          <a:xfrm>
            <a:off x="285750" y="1733550"/>
            <a:ext cx="762000" cy="5794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6" name="Text Box 20"/>
          <p:cNvSpPr txBox="1"/>
          <p:nvPr/>
        </p:nvSpPr>
        <p:spPr>
          <a:xfrm>
            <a:off x="304800" y="4114800"/>
            <a:ext cx="762000" cy="5794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3" name="Text Box 21"/>
          <p:cNvSpPr txBox="1"/>
          <p:nvPr/>
        </p:nvSpPr>
        <p:spPr>
          <a:xfrm>
            <a:off x="1600200" y="43434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8" name="Text Box 22"/>
          <p:cNvSpPr txBox="1"/>
          <p:nvPr/>
        </p:nvSpPr>
        <p:spPr>
          <a:xfrm>
            <a:off x="1066800" y="419100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nhanh :  105</a:t>
            </a:r>
            <a:r>
              <a:rPr lang="en-US" altLang="en-US" sz="28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25 </a:t>
            </a:r>
            <a:endParaRPr lang="en-US" altLang="en-US" sz="28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9" name="Text Box 23"/>
          <p:cNvSpPr txBox="1"/>
          <p:nvPr/>
        </p:nvSpPr>
        <p:spPr>
          <a:xfrm>
            <a:off x="5334000" y="4191000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105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baseline="30000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1" name="Text Box 25"/>
          <p:cNvSpPr txBox="1"/>
          <p:nvPr/>
        </p:nvSpPr>
        <p:spPr>
          <a:xfrm>
            <a:off x="3429000" y="48006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( 105 – 5 )( 105 + 5)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2" name="Text Box 26"/>
          <p:cNvSpPr txBox="1"/>
          <p:nvPr/>
        </p:nvSpPr>
        <p:spPr>
          <a:xfrm>
            <a:off x="3429000" y="5257800"/>
            <a:ext cx="3581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. 110 = 11000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8" name="Text Box 27"/>
          <p:cNvSpPr txBox="1"/>
          <p:nvPr/>
        </p:nvSpPr>
        <p:spPr>
          <a:xfrm>
            <a:off x="990600" y="1752600"/>
            <a:ext cx="685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vi-VN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vi-VN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endParaRPr lang="vi-VN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5" name="Text Box 29"/>
          <p:cNvSpPr txBox="1"/>
          <p:nvPr/>
        </p:nvSpPr>
        <p:spPr>
          <a:xfrm>
            <a:off x="2667000" y="22860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+ 3.x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.1+ 3.x.1</a:t>
            </a:r>
            <a:r>
              <a:rPr lang="en-US" altLang="en-US" sz="2400" b="1" baseline="300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endParaRPr lang="en-US" altLang="en-US" sz="2400" b="1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32" grpId="0"/>
      <p:bldP spid="9233" grpId="0"/>
      <p:bldP spid="9234" grpId="0"/>
      <p:bldP spid="9236" grpId="0" animBg="1"/>
      <p:bldP spid="9238" grpId="0"/>
      <p:bldP spid="9239" grpId="0"/>
      <p:bldP spid="9241" grpId="0"/>
      <p:bldP spid="9242" grpId="0"/>
      <p:bldP spid="9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/>
          <p:nvPr/>
        </p:nvGrpSpPr>
        <p:grpSpPr>
          <a:xfrm>
            <a:off x="152400" y="0"/>
            <a:ext cx="8991600" cy="1892300"/>
            <a:chOff x="96" y="0"/>
            <a:chExt cx="5664" cy="1192"/>
          </a:xfrm>
        </p:grpSpPr>
        <p:sp>
          <p:nvSpPr>
            <p:cNvPr id="6174" name="Text Box 3"/>
            <p:cNvSpPr txBox="1"/>
            <p:nvPr/>
          </p:nvSpPr>
          <p:spPr>
            <a:xfrm>
              <a:off x="96" y="0"/>
              <a:ext cx="566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7:PHÂN TÍCH ĐA THỨC THÀNH NHÂN TỬ </a:t>
              </a:r>
            </a:p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lang="vi-VN" altLang="x-none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BẰNG </a:t>
              </a:r>
              <a:r>
                <a:rPr lang="vi-VN" altLang="x-none" sz="2400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DÙNG HẰNG ĐẲNG THỨC</a:t>
              </a:r>
              <a:endParaRPr lang="vi-VN" altLang="x-none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5" name="Rectangle 4"/>
            <p:cNvSpPr/>
            <p:nvPr/>
          </p:nvSpPr>
          <p:spPr>
            <a:xfrm>
              <a:off x="144" y="669"/>
              <a:ext cx="105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AutoNum type="arabicPeriod"/>
              </a:pP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dụ:</a:t>
              </a:r>
            </a:p>
            <a:p>
              <a:pPr marL="457200" lvl="0" indent="-457200"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147" name="Text Box 8"/>
          <p:cNvSpPr txBox="1"/>
          <p:nvPr/>
        </p:nvSpPr>
        <p:spPr>
          <a:xfrm>
            <a:off x="838200" y="1820863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9"/>
          <p:cNvSpPr txBox="1"/>
          <p:nvPr/>
        </p:nvSpPr>
        <p:spPr>
          <a:xfrm>
            <a:off x="609600" y="1600200"/>
            <a:ext cx="7810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43 / 20 SGK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Text Box 10"/>
          <p:cNvSpPr txBox="1"/>
          <p:nvPr/>
        </p:nvSpPr>
        <p:spPr>
          <a:xfrm>
            <a:off x="533400" y="3352800"/>
            <a:ext cx="746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1447800" y="3048000"/>
            <a:ext cx="632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12"/>
          <p:cNvSpPr txBox="1"/>
          <p:nvPr/>
        </p:nvSpPr>
        <p:spPr>
          <a:xfrm>
            <a:off x="685800" y="2209800"/>
            <a:ext cx="5678488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các đa thức sau th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, 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+ 6x + 9 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, 8x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52" name="Group 13"/>
          <p:cNvGrpSpPr/>
          <p:nvPr/>
        </p:nvGrpSpPr>
        <p:grpSpPr>
          <a:xfrm>
            <a:off x="1925638" y="3733800"/>
            <a:ext cx="436562" cy="1006475"/>
            <a:chOff x="793" y="3113"/>
            <a:chExt cx="363" cy="822"/>
          </a:xfrm>
        </p:grpSpPr>
        <p:sp>
          <p:nvSpPr>
            <p:cNvPr id="6172" name="Text Box 14"/>
            <p:cNvSpPr txBox="1"/>
            <p:nvPr/>
          </p:nvSpPr>
          <p:spPr>
            <a:xfrm>
              <a:off x="839" y="3113"/>
              <a:ext cx="27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marL="0" lvl="0" indent="0">
                <a:spcBef>
                  <a:spcPct val="50000"/>
                </a:spcBef>
                <a:buClr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3" name="Line 15"/>
            <p:cNvSpPr/>
            <p:nvPr/>
          </p:nvSpPr>
          <p:spPr>
            <a:xfrm>
              <a:off x="793" y="3430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53" name="Text Box 19"/>
          <p:cNvSpPr txBox="1"/>
          <p:nvPr/>
        </p:nvSpPr>
        <p:spPr>
          <a:xfrm>
            <a:off x="4114800" y="3954463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Text Box 25"/>
          <p:cNvSpPr txBox="1"/>
          <p:nvPr/>
        </p:nvSpPr>
        <p:spPr>
          <a:xfrm>
            <a:off x="3581400" y="365760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6" name="Text Box 26"/>
          <p:cNvSpPr txBox="1"/>
          <p:nvPr/>
        </p:nvSpPr>
        <p:spPr>
          <a:xfrm>
            <a:off x="5084763" y="2733675"/>
            <a:ext cx="19446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x + 3 )</a:t>
            </a:r>
            <a:r>
              <a:rPr lang="en-US" altLang="en-US" sz="2400" b="1" baseline="30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29"/>
          <p:cNvSpPr txBox="1"/>
          <p:nvPr/>
        </p:nvSpPr>
        <p:spPr>
          <a:xfrm>
            <a:off x="4114800" y="57912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2751138" y="3643313"/>
            <a:ext cx="4716462" cy="1520825"/>
            <a:chOff x="1008" y="1920"/>
            <a:chExt cx="2971" cy="958"/>
          </a:xfrm>
        </p:grpSpPr>
        <p:sp>
          <p:nvSpPr>
            <p:cNvPr id="6162" name="Text Box 31"/>
            <p:cNvSpPr txBox="1"/>
            <p:nvPr/>
          </p:nvSpPr>
          <p:spPr>
            <a:xfrm>
              <a:off x="1008" y="2057"/>
              <a:ext cx="2971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None/>
              </a:pP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( 2x )</a:t>
              </a:r>
              <a:r>
                <a:rPr lang="en-US" altLang="en-US" sz="2400" b="1" baseline="30000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(         )</a:t>
              </a:r>
              <a:r>
                <a:rPr lang="en-US" altLang="en-US" sz="2400" b="1" baseline="30000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  <a:p>
              <a:pPr marL="0" lvl="0" indent="0">
                <a:spcBef>
                  <a:spcPct val="50000"/>
                </a:spcBef>
                <a:buClrTx/>
                <a:buNone/>
              </a:pP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(2x -        )( 4x</a:t>
              </a:r>
              <a:r>
                <a:rPr lang="en-US" altLang="en-US" sz="2400" b="1" baseline="30000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x +        )                     </a:t>
              </a:r>
              <a:endPara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163" name="Group 32"/>
            <p:cNvGrpSpPr/>
            <p:nvPr/>
          </p:nvGrpSpPr>
          <p:grpSpPr>
            <a:xfrm>
              <a:off x="2006" y="1920"/>
              <a:ext cx="318" cy="538"/>
              <a:chOff x="3016" y="3022"/>
              <a:chExt cx="318" cy="538"/>
            </a:xfrm>
          </p:grpSpPr>
          <p:sp>
            <p:nvSpPr>
              <p:cNvPr id="6170" name="Text Box 33"/>
              <p:cNvSpPr txBox="1"/>
              <p:nvPr/>
            </p:nvSpPr>
            <p:spPr>
              <a:xfrm>
                <a:off x="3060" y="3022"/>
                <a:ext cx="228" cy="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0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0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b="1" dirty="0">
                  <a:solidFill>
                    <a:srgbClr val="FF99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71" name="Line 34"/>
              <p:cNvSpPr/>
              <p:nvPr/>
            </p:nvSpPr>
            <p:spPr>
              <a:xfrm>
                <a:off x="3016" y="3339"/>
                <a:ext cx="31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164" name="Group 35"/>
            <p:cNvGrpSpPr/>
            <p:nvPr/>
          </p:nvGrpSpPr>
          <p:grpSpPr>
            <a:xfrm>
              <a:off x="2913" y="2238"/>
              <a:ext cx="318" cy="640"/>
              <a:chOff x="3016" y="3022"/>
              <a:chExt cx="318" cy="640"/>
            </a:xfrm>
          </p:grpSpPr>
          <p:sp>
            <p:nvSpPr>
              <p:cNvPr id="6168" name="Text Box 36"/>
              <p:cNvSpPr txBox="1"/>
              <p:nvPr/>
            </p:nvSpPr>
            <p:spPr>
              <a:xfrm>
                <a:off x="3060" y="3022"/>
                <a:ext cx="228" cy="6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4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4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9" name="Line 37"/>
              <p:cNvSpPr/>
              <p:nvPr/>
            </p:nvSpPr>
            <p:spPr>
              <a:xfrm>
                <a:off x="3016" y="3339"/>
                <a:ext cx="31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165" name="Group 38"/>
            <p:cNvGrpSpPr/>
            <p:nvPr/>
          </p:nvGrpSpPr>
          <p:grpSpPr>
            <a:xfrm>
              <a:off x="1632" y="2256"/>
              <a:ext cx="318" cy="538"/>
              <a:chOff x="3016" y="3022"/>
              <a:chExt cx="318" cy="538"/>
            </a:xfrm>
          </p:grpSpPr>
          <p:sp>
            <p:nvSpPr>
              <p:cNvPr id="6166" name="Text Box 39"/>
              <p:cNvSpPr txBox="1"/>
              <p:nvPr/>
            </p:nvSpPr>
            <p:spPr>
              <a:xfrm>
                <a:off x="3060" y="3022"/>
                <a:ext cx="228" cy="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0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0" lvl="0" indent="0">
                  <a:spcBef>
                    <a:spcPct val="50000"/>
                  </a:spcBef>
                  <a:buClrTx/>
                  <a:buNone/>
                </a:pPr>
                <a:r>
                  <a:rPr lang="en-US" altLang="en-US" sz="2000" b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b="1" dirty="0">
                  <a:solidFill>
                    <a:srgbClr val="FF99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7" name="Line 40"/>
              <p:cNvSpPr/>
              <p:nvPr/>
            </p:nvSpPr>
            <p:spPr>
              <a:xfrm>
                <a:off x="3016" y="3339"/>
                <a:ext cx="31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6158" name="Text Box 41"/>
          <p:cNvSpPr txBox="1"/>
          <p:nvPr/>
        </p:nvSpPr>
        <p:spPr>
          <a:xfrm>
            <a:off x="3200400" y="64008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Text Box 54"/>
          <p:cNvSpPr txBox="1"/>
          <p:nvPr/>
        </p:nvSpPr>
        <p:spPr>
          <a:xfrm>
            <a:off x="3200400" y="59436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0" name="Text Box 70"/>
          <p:cNvSpPr txBox="1"/>
          <p:nvPr/>
        </p:nvSpPr>
        <p:spPr>
          <a:xfrm>
            <a:off x="2590800" y="274955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x</a:t>
            </a:r>
            <a:r>
              <a:rPr lang="en-US" altLang="en-US" sz="2400" b="1" baseline="30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+ 2.x. 3  + 3</a:t>
            </a:r>
            <a:r>
              <a:rPr lang="en-US" altLang="en-US" sz="2400" b="1" baseline="30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1" name="Rectangle 74"/>
          <p:cNvSpPr/>
          <p:nvPr/>
        </p:nvSpPr>
        <p:spPr>
          <a:xfrm>
            <a:off x="0" y="3049588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0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2076450"/>
            <a:ext cx="1841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76200" y="1169194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u="sng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lang="en-US" altLang="en-US" sz="2400" b="1" u="sng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2971800"/>
            <a:ext cx="28813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sz="2400" b="1" i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:</a:t>
            </a:r>
            <a:r>
              <a:rPr sz="2400" b="1" dirty="0">
                <a:solidFill>
                  <a:srgbClr val="FF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FF99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5"/>
          <p:cNvSpPr/>
          <p:nvPr/>
        </p:nvSpPr>
        <p:spPr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" y="1625202"/>
            <a:ext cx="8172450" cy="830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 dụ:</a:t>
            </a:r>
            <a:r>
              <a:rPr sz="2400" b="1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rằng (2n+5)</a:t>
            </a:r>
            <a:r>
              <a:rPr sz="24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- 25 chia hết cho 4 với mọi số nguyên n. </a:t>
            </a:r>
            <a:endParaRPr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" y="3657600"/>
            <a:ext cx="2668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có: (2n+5)</a:t>
            </a:r>
            <a:r>
              <a:rPr kumimoji="0" lang="en-US" sz="2400" b="1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- 25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54313" y="3657600"/>
            <a:ext cx="20462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(2n +5)</a:t>
            </a:r>
            <a:r>
              <a:rPr kumimoji="0" lang="en-US" sz="2400" b="1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- 5</a:t>
            </a:r>
            <a:r>
              <a:rPr kumimoji="0" lang="en-US" sz="2400" b="1" kern="1200" cap="none" spc="0" normalizeH="0" baseline="3000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76775" y="3657600"/>
            <a:ext cx="28670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(2n+5-5) (2n+5+5)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74850" y="4191000"/>
            <a:ext cx="1987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2n (2n + 10)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16350" y="4208463"/>
            <a:ext cx="1682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4n (n +5)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4800" y="4876800"/>
            <a:ext cx="68516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 (2n+5)</a:t>
            </a:r>
            <a:r>
              <a:rPr sz="24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- 25 chia hết cho 4 với mọi số nguyên n.</a:t>
            </a:r>
            <a:endParaRPr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1828800" y="296863"/>
            <a:ext cx="594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83" name="Group 15"/>
          <p:cNvGrpSpPr/>
          <p:nvPr/>
        </p:nvGrpSpPr>
        <p:grpSpPr>
          <a:xfrm>
            <a:off x="0" y="0"/>
            <a:ext cx="8991600" cy="1576388"/>
            <a:chOff x="96" y="0"/>
            <a:chExt cx="5664" cy="993"/>
          </a:xfrm>
        </p:grpSpPr>
        <p:sp>
          <p:nvSpPr>
            <p:cNvPr id="7185" name="Text Box 16"/>
            <p:cNvSpPr txBox="1"/>
            <p:nvPr/>
          </p:nvSpPr>
          <p:spPr>
            <a:xfrm>
              <a:off x="96" y="0"/>
              <a:ext cx="566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7:PHÂN TÍCH ĐA THỨC THÀNH NHÂN TỬ </a:t>
              </a:r>
            </a:p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lang="vi-VN" altLang="x-none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BẰNG </a:t>
              </a:r>
              <a:r>
                <a:rPr lang="vi-VN" altLang="x-none" sz="2400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DÙNG HẰNG ĐẲNG THỨC</a:t>
              </a:r>
              <a:endParaRPr lang="vi-VN" altLang="x-none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86" name="Rectangle 17"/>
            <p:cNvSpPr/>
            <p:nvPr/>
          </p:nvSpPr>
          <p:spPr>
            <a:xfrm>
              <a:off x="152" y="436"/>
              <a:ext cx="1056" cy="5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AutoNum type="arabicPeriod"/>
              </a:pPr>
              <a:r>
                <a:rPr lang="en-US" altLang="en-US" sz="2800" b="1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dụ:</a:t>
              </a:r>
            </a:p>
            <a:p>
              <a:pPr marL="457200" lvl="0" indent="-457200"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2400" b="1" dirty="0">
                  <a:solidFill>
                    <a:srgbClr val="FF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306" name="AutoShape 18"/>
          <p:cNvSpPr/>
          <p:nvPr/>
        </p:nvSpPr>
        <p:spPr>
          <a:xfrm>
            <a:off x="3505200" y="2040333"/>
            <a:ext cx="5486400" cy="1600200"/>
          </a:xfrm>
          <a:prstGeom prst="cloudCallout">
            <a:avLst>
              <a:gd name="adj1" fmla="val 11546"/>
              <a:gd name="adj2" fmla="val -125398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chứng minh một đa thức chia hết cho 4 ta l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  <p:bldP spid="12297" grpId="0"/>
      <p:bldP spid="12298" grpId="0"/>
      <p:bldP spid="12299" grpId="0"/>
      <p:bldP spid="12300" grpId="0"/>
      <p:bldP spid="12301" grpId="0"/>
      <p:bldP spid="12306" grpId="0" animBg="1"/>
      <p:bldP spid="1230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898525" y="21748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539750" y="4191000"/>
            <a:ext cx="8604250" cy="1066800"/>
          </a:xfrm>
          <a:prstGeom prst="rect">
            <a:avLst/>
          </a:prstGeom>
          <a:solidFill>
            <a:srgbClr val="FFCCFF"/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ClrTx/>
              <a:buNone/>
            </a:pP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phương án đúng rồi điền  v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chữ, em sẽ có một ô chữ rất thú vị.</a:t>
            </a:r>
            <a:endParaRPr lang="en-US" altLang="en-US" b="1" dirty="0">
              <a:solidFill>
                <a:srgbClr val="99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539750" y="1905000"/>
            <a:ext cx="8604250" cy="1570038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một nhóm: Nhóm trưởng phân công mỗi bạn l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 b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kiểm tra kết quả v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v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bảng của nhóm.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WordArt 5"/>
          <p:cNvSpPr>
            <a:spLocks noTextEdit="1"/>
          </p:cNvSpPr>
          <p:nvPr/>
        </p:nvSpPr>
        <p:spPr>
          <a:xfrm>
            <a:off x="609600" y="228600"/>
            <a:ext cx="73437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5003800" y="1498600"/>
            <a:ext cx="1562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5486400" y="2362200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 - 1 + 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99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Rectangle 6"/>
          <p:cNvSpPr/>
          <p:nvPr/>
        </p:nvSpPr>
        <p:spPr>
          <a:xfrm>
            <a:off x="714375" y="4343400"/>
            <a:ext cx="1343025" cy="914400"/>
          </a:xfrm>
          <a:prstGeom prst="rect">
            <a:avLst/>
          </a:prstGeom>
          <a:solidFill>
            <a:srgbClr val="0099CC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7"/>
          <p:cNvSpPr txBox="1"/>
          <p:nvPr/>
        </p:nvSpPr>
        <p:spPr>
          <a:xfrm>
            <a:off x="4038600" y="5486400"/>
            <a:ext cx="13541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-1)</a:t>
            </a:r>
            <a:r>
              <a:rPr lang="en-US" altLang="en-US" sz="20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Rectangle 8"/>
          <p:cNvSpPr/>
          <p:nvPr/>
        </p:nvSpPr>
        <p:spPr>
          <a:xfrm>
            <a:off x="2209800" y="4343400"/>
            <a:ext cx="1343025" cy="914400"/>
          </a:xfrm>
          <a:prstGeom prst="rect">
            <a:avLst/>
          </a:prstGeom>
          <a:solidFill>
            <a:srgbClr val="0099CC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Rectangle 9"/>
          <p:cNvSpPr/>
          <p:nvPr/>
        </p:nvSpPr>
        <p:spPr>
          <a:xfrm>
            <a:off x="3733800" y="4343400"/>
            <a:ext cx="1295400" cy="914400"/>
          </a:xfrm>
          <a:prstGeom prst="rect">
            <a:avLst/>
          </a:prstGeom>
          <a:solidFill>
            <a:srgbClr val="0099CC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Rectangle 10"/>
          <p:cNvSpPr/>
          <p:nvPr/>
        </p:nvSpPr>
        <p:spPr>
          <a:xfrm>
            <a:off x="5210175" y="4343400"/>
            <a:ext cx="1343025" cy="914400"/>
          </a:xfrm>
          <a:prstGeom prst="rect">
            <a:avLst/>
          </a:prstGeom>
          <a:solidFill>
            <a:srgbClr val="0099CC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Text Box 11"/>
          <p:cNvSpPr txBox="1"/>
          <p:nvPr/>
        </p:nvSpPr>
        <p:spPr>
          <a:xfrm>
            <a:off x="2514600" y="5486400"/>
            <a:ext cx="11969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(2x-4)</a:t>
            </a:r>
            <a:r>
              <a:rPr lang="en-US" alt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17"/>
          <p:cNvSpPr txBox="1"/>
          <p:nvPr/>
        </p:nvSpPr>
        <p:spPr>
          <a:xfrm>
            <a:off x="2608263" y="22177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Rectangle 18"/>
          <p:cNvSpPr/>
          <p:nvPr/>
        </p:nvSpPr>
        <p:spPr>
          <a:xfrm>
            <a:off x="1143000" y="2362200"/>
            <a:ext cx="4967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+ 6x + 1 + 8x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99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Rectangle 20"/>
          <p:cNvSpPr/>
          <p:nvPr/>
        </p:nvSpPr>
        <p:spPr>
          <a:xfrm>
            <a:off x="5564188" y="2971800"/>
            <a:ext cx="39608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16x + 4x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99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Rectangle 25"/>
          <p:cNvSpPr/>
          <p:nvPr/>
        </p:nvSpPr>
        <p:spPr>
          <a:xfrm>
            <a:off x="1295400" y="2895600"/>
            <a:ext cx="3960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6x + x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99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 Box 30"/>
          <p:cNvSpPr txBox="1"/>
          <p:nvPr/>
        </p:nvSpPr>
        <p:spPr>
          <a:xfrm>
            <a:off x="7010400" y="5486400"/>
            <a:ext cx="9699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(2x+1)</a:t>
            </a:r>
            <a:r>
              <a:rPr lang="en-US" altLang="en-US" sz="20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1" name="Text Box 31"/>
          <p:cNvSpPr txBox="1"/>
          <p:nvPr/>
        </p:nvSpPr>
        <p:spPr>
          <a:xfrm>
            <a:off x="838200" y="6096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32" name="Group 32"/>
          <p:cNvGrpSpPr/>
          <p:nvPr/>
        </p:nvGrpSpPr>
        <p:grpSpPr>
          <a:xfrm>
            <a:off x="152400" y="228600"/>
            <a:ext cx="8991600" cy="1920875"/>
            <a:chOff x="96" y="0"/>
            <a:chExt cx="5664" cy="1210"/>
          </a:xfrm>
        </p:grpSpPr>
        <p:sp>
          <p:nvSpPr>
            <p:cNvPr id="9246" name="Text Box 33"/>
            <p:cNvSpPr txBox="1"/>
            <p:nvPr/>
          </p:nvSpPr>
          <p:spPr>
            <a:xfrm>
              <a:off x="96" y="0"/>
              <a:ext cx="566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7:PHÂN TÍCH ĐA THỨC THÀNH NHÂN TỬ </a:t>
              </a:r>
            </a:p>
            <a:p>
              <a:pPr marL="0" lvl="0" indent="0">
                <a:spcBef>
                  <a:spcPct val="0"/>
                </a:spcBef>
                <a:buClrTx/>
                <a:buNone/>
              </a:pPr>
              <a:r>
                <a:rPr lang="vi-VN" altLang="x-none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BẰNG </a:t>
              </a:r>
              <a:r>
                <a:rPr lang="vi-VN" altLang="x-none" sz="2400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DÙNG HẰNG ĐẲNG THỨC</a:t>
              </a:r>
              <a:endParaRPr lang="vi-VN" altLang="x-none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7" name="Rectangle 34"/>
            <p:cNvSpPr/>
            <p:nvPr/>
          </p:nvSpPr>
          <p:spPr>
            <a:xfrm>
              <a:off x="144" y="653"/>
              <a:ext cx="1056" cy="5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AutoNum type="arabicPeriod"/>
              </a:pPr>
              <a:r>
                <a:rPr lang="en-US" altLang="en-US" sz="28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dụ:</a:t>
              </a:r>
            </a:p>
            <a:p>
              <a:pPr marL="457200" lvl="0" indent="-457200"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2400" b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33" name="Text Box 35"/>
          <p:cNvSpPr txBox="1"/>
          <p:nvPr/>
        </p:nvSpPr>
        <p:spPr>
          <a:xfrm>
            <a:off x="228600" y="16764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¸p dông</a:t>
            </a:r>
            <a:endParaRPr lang="en-US" altLang="en-US" sz="2800" b="1" dirty="0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4" name="Text Box 37"/>
          <p:cNvSpPr txBox="1"/>
          <p:nvPr/>
        </p:nvSpPr>
        <p:spPr>
          <a:xfrm>
            <a:off x="5562600" y="5486400"/>
            <a:ext cx="8445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-3)</a:t>
            </a:r>
            <a:r>
              <a:rPr lang="en-US" altLang="en-US" sz="20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5" name="Text Box 38"/>
          <p:cNvSpPr txBox="1"/>
          <p:nvPr/>
        </p:nvSpPr>
        <p:spPr>
          <a:xfrm>
            <a:off x="5334000" y="27432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6" name="Rectangle 40"/>
          <p:cNvSpPr/>
          <p:nvPr/>
        </p:nvSpPr>
        <p:spPr>
          <a:xfrm>
            <a:off x="5568950" y="3429000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altLang="en-US" sz="2400" b="1" baseline="30000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7" name="Rectangle 41"/>
          <p:cNvSpPr/>
          <p:nvPr/>
        </p:nvSpPr>
        <p:spPr>
          <a:xfrm>
            <a:off x="6627813" y="4343400"/>
            <a:ext cx="1296987" cy="914400"/>
          </a:xfrm>
          <a:prstGeom prst="rect">
            <a:avLst/>
          </a:prstGeom>
          <a:solidFill>
            <a:srgbClr val="0099CC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8" name="Text Box 43"/>
          <p:cNvSpPr txBox="1"/>
          <p:nvPr/>
        </p:nvSpPr>
        <p:spPr>
          <a:xfrm>
            <a:off x="914400" y="54864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</a:t>
            </a:r>
            <a:endParaRPr lang="en-US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9" name="WordArt 45"/>
          <p:cNvSpPr>
            <a:spLocks noTextEdit="1"/>
          </p:cNvSpPr>
          <p:nvPr/>
        </p:nvSpPr>
        <p:spPr>
          <a:xfrm rot="5400000">
            <a:off x="1100138" y="4462463"/>
            <a:ext cx="8858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</a:p>
        </p:txBody>
      </p:sp>
      <p:sp>
        <p:nvSpPr>
          <p:cNvPr id="9240" name="WordArt 46"/>
          <p:cNvSpPr>
            <a:spLocks noTextEdit="1"/>
          </p:cNvSpPr>
          <p:nvPr/>
        </p:nvSpPr>
        <p:spPr>
          <a:xfrm rot="5400000">
            <a:off x="2633663" y="4452938"/>
            <a:ext cx="762000" cy="695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</a:p>
        </p:txBody>
      </p:sp>
      <p:sp>
        <p:nvSpPr>
          <p:cNvPr id="9241" name="WordArt 47"/>
          <p:cNvSpPr>
            <a:spLocks noTextEdit="1"/>
          </p:cNvSpPr>
          <p:nvPr/>
        </p:nvSpPr>
        <p:spPr>
          <a:xfrm rot="5400000">
            <a:off x="6967538" y="4452938"/>
            <a:ext cx="762000" cy="695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</a:p>
        </p:txBody>
      </p:sp>
      <p:sp>
        <p:nvSpPr>
          <p:cNvPr id="9242" name="WordArt 48"/>
          <p:cNvSpPr>
            <a:spLocks noTextEdit="1"/>
          </p:cNvSpPr>
          <p:nvPr/>
        </p:nvSpPr>
        <p:spPr>
          <a:xfrm rot="5400000">
            <a:off x="4157663" y="4452938"/>
            <a:ext cx="762000" cy="695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</a:p>
        </p:txBody>
      </p:sp>
      <p:sp>
        <p:nvSpPr>
          <p:cNvPr id="9243" name="WordArt 50"/>
          <p:cNvSpPr>
            <a:spLocks noTextEdit="1"/>
          </p:cNvSpPr>
          <p:nvPr/>
        </p:nvSpPr>
        <p:spPr>
          <a:xfrm rot="5400000">
            <a:off x="5519738" y="4452938"/>
            <a:ext cx="762000" cy="695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</a:p>
        </p:txBody>
      </p:sp>
      <p:sp>
        <p:nvSpPr>
          <p:cNvPr id="9244" name="Text Box 51"/>
          <p:cNvSpPr txBox="1"/>
          <p:nvPr/>
        </p:nvSpPr>
        <p:spPr>
          <a:xfrm>
            <a:off x="533400" y="2362200"/>
            <a:ext cx="457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5" name="Text Box 53"/>
          <p:cNvSpPr txBox="1"/>
          <p:nvPr/>
        </p:nvSpPr>
        <p:spPr>
          <a:xfrm>
            <a:off x="4800600" y="2286000"/>
            <a:ext cx="685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marL="0" lvl="0" indent="0">
              <a:spcBef>
                <a:spcPct val="5000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27" name="Picture 191" descr="hoa h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228850"/>
            <a:ext cx="24384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2362200" y="4038600"/>
            <a:ext cx="833438" cy="762000"/>
            <a:chOff x="2304" y="1632"/>
            <a:chExt cx="525" cy="480"/>
          </a:xfrm>
        </p:grpSpPr>
        <p:sp>
          <p:nvSpPr>
            <p:cNvPr id="10428" name="Freeform 3"/>
            <p:cNvSpPr/>
            <p:nvPr/>
          </p:nvSpPr>
          <p:spPr>
            <a:xfrm>
              <a:off x="230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4"/>
            <p:cNvSpPr/>
            <p:nvPr/>
          </p:nvSpPr>
          <p:spPr>
            <a:xfrm>
              <a:off x="237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5"/>
            <p:cNvSpPr/>
            <p:nvPr/>
          </p:nvSpPr>
          <p:spPr>
            <a:xfrm>
              <a:off x="243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6"/>
            <p:cNvSpPr/>
            <p:nvPr/>
          </p:nvSpPr>
          <p:spPr>
            <a:xfrm>
              <a:off x="253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876800" y="5562600"/>
            <a:ext cx="833438" cy="762000"/>
            <a:chOff x="2304" y="1632"/>
            <a:chExt cx="525" cy="480"/>
          </a:xfrm>
        </p:grpSpPr>
        <p:sp>
          <p:nvSpPr>
            <p:cNvPr id="10424" name="Freeform 8"/>
            <p:cNvSpPr/>
            <p:nvPr/>
          </p:nvSpPr>
          <p:spPr>
            <a:xfrm>
              <a:off x="230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9"/>
            <p:cNvSpPr/>
            <p:nvPr/>
          </p:nvSpPr>
          <p:spPr>
            <a:xfrm>
              <a:off x="237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10"/>
            <p:cNvSpPr/>
            <p:nvPr/>
          </p:nvSpPr>
          <p:spPr>
            <a:xfrm>
              <a:off x="243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1"/>
            <p:cNvSpPr/>
            <p:nvPr/>
          </p:nvSpPr>
          <p:spPr>
            <a:xfrm>
              <a:off x="253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6934200" y="1981200"/>
            <a:ext cx="833438" cy="762000"/>
            <a:chOff x="624" y="1632"/>
            <a:chExt cx="525" cy="480"/>
          </a:xfrm>
        </p:grpSpPr>
        <p:sp>
          <p:nvSpPr>
            <p:cNvPr id="10420" name="Freeform 1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1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1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1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1066800" y="2590800"/>
            <a:ext cx="833438" cy="762000"/>
            <a:chOff x="624" y="1632"/>
            <a:chExt cx="525" cy="480"/>
          </a:xfrm>
        </p:grpSpPr>
        <p:sp>
          <p:nvSpPr>
            <p:cNvPr id="10416" name="Freeform 1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1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2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2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057400" y="1066800"/>
            <a:ext cx="833438" cy="762000"/>
            <a:chOff x="624" y="1632"/>
            <a:chExt cx="525" cy="480"/>
          </a:xfrm>
        </p:grpSpPr>
        <p:sp>
          <p:nvSpPr>
            <p:cNvPr id="10412" name="Freeform 2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2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2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2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1752600" y="3886200"/>
            <a:ext cx="833438" cy="762000"/>
            <a:chOff x="624" y="1632"/>
            <a:chExt cx="525" cy="480"/>
          </a:xfrm>
        </p:grpSpPr>
        <p:sp>
          <p:nvSpPr>
            <p:cNvPr id="10408" name="Freeform 2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2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3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3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7315200" y="762000"/>
            <a:ext cx="833438" cy="762000"/>
            <a:chOff x="624" y="1632"/>
            <a:chExt cx="525" cy="480"/>
          </a:xfrm>
        </p:grpSpPr>
        <p:sp>
          <p:nvSpPr>
            <p:cNvPr id="10404" name="Freeform 3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3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3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3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3962400" y="5562600"/>
            <a:ext cx="833438" cy="762000"/>
            <a:chOff x="624" y="1632"/>
            <a:chExt cx="525" cy="480"/>
          </a:xfrm>
        </p:grpSpPr>
        <p:sp>
          <p:nvSpPr>
            <p:cNvPr id="10400" name="Freeform 3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3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4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4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838200" y="838200"/>
            <a:ext cx="833438" cy="762000"/>
            <a:chOff x="624" y="1632"/>
            <a:chExt cx="525" cy="480"/>
          </a:xfrm>
        </p:grpSpPr>
        <p:sp>
          <p:nvSpPr>
            <p:cNvPr id="10396" name="Freeform 4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4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4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4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3276600" y="4724400"/>
            <a:ext cx="833438" cy="762000"/>
            <a:chOff x="3312" y="1632"/>
            <a:chExt cx="525" cy="480"/>
          </a:xfrm>
        </p:grpSpPr>
        <p:sp>
          <p:nvSpPr>
            <p:cNvPr id="10392" name="Freeform 48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49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50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51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2"/>
          <p:cNvGrpSpPr/>
          <p:nvPr/>
        </p:nvGrpSpPr>
        <p:grpSpPr>
          <a:xfrm>
            <a:off x="7391400" y="5334000"/>
            <a:ext cx="833438" cy="762000"/>
            <a:chOff x="3312" y="1632"/>
            <a:chExt cx="525" cy="480"/>
          </a:xfrm>
        </p:grpSpPr>
        <p:sp>
          <p:nvSpPr>
            <p:cNvPr id="10388" name="Freeform 53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54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55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56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6019800" y="3962400"/>
            <a:ext cx="833438" cy="762000"/>
            <a:chOff x="672" y="624"/>
            <a:chExt cx="525" cy="480"/>
          </a:xfrm>
        </p:grpSpPr>
        <p:sp>
          <p:nvSpPr>
            <p:cNvPr id="10384" name="Freeform 5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5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6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6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6781800" y="3733800"/>
            <a:ext cx="833438" cy="762000"/>
            <a:chOff x="672" y="624"/>
            <a:chExt cx="525" cy="480"/>
          </a:xfrm>
        </p:grpSpPr>
        <p:sp>
          <p:nvSpPr>
            <p:cNvPr id="10380" name="Freeform 63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64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65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66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7"/>
          <p:cNvGrpSpPr/>
          <p:nvPr/>
        </p:nvGrpSpPr>
        <p:grpSpPr>
          <a:xfrm>
            <a:off x="762000" y="3733800"/>
            <a:ext cx="833438" cy="762000"/>
            <a:chOff x="672" y="624"/>
            <a:chExt cx="525" cy="480"/>
          </a:xfrm>
        </p:grpSpPr>
        <p:sp>
          <p:nvSpPr>
            <p:cNvPr id="10376" name="Freeform 6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6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7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7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2590800" y="2133600"/>
            <a:ext cx="833438" cy="762000"/>
            <a:chOff x="672" y="624"/>
            <a:chExt cx="525" cy="480"/>
          </a:xfrm>
        </p:grpSpPr>
        <p:sp>
          <p:nvSpPr>
            <p:cNvPr id="10372" name="Freeform 73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74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75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76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7"/>
          <p:cNvGrpSpPr/>
          <p:nvPr/>
        </p:nvGrpSpPr>
        <p:grpSpPr>
          <a:xfrm>
            <a:off x="6629400" y="5029200"/>
            <a:ext cx="833438" cy="762000"/>
            <a:chOff x="672" y="624"/>
            <a:chExt cx="525" cy="480"/>
          </a:xfrm>
        </p:grpSpPr>
        <p:sp>
          <p:nvSpPr>
            <p:cNvPr id="10368" name="Freeform 7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7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8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8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2"/>
          <p:cNvGrpSpPr/>
          <p:nvPr/>
        </p:nvGrpSpPr>
        <p:grpSpPr>
          <a:xfrm>
            <a:off x="2438400" y="5486400"/>
            <a:ext cx="833438" cy="762000"/>
            <a:chOff x="672" y="624"/>
            <a:chExt cx="525" cy="480"/>
          </a:xfrm>
        </p:grpSpPr>
        <p:sp>
          <p:nvSpPr>
            <p:cNvPr id="10364" name="Freeform 83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84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85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86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7"/>
          <p:cNvGrpSpPr/>
          <p:nvPr/>
        </p:nvGrpSpPr>
        <p:grpSpPr>
          <a:xfrm>
            <a:off x="5486400" y="5105400"/>
            <a:ext cx="833438" cy="762000"/>
            <a:chOff x="672" y="624"/>
            <a:chExt cx="525" cy="480"/>
          </a:xfrm>
        </p:grpSpPr>
        <p:sp>
          <p:nvSpPr>
            <p:cNvPr id="10360" name="Freeform 8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8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9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9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92"/>
          <p:cNvGrpSpPr/>
          <p:nvPr/>
        </p:nvGrpSpPr>
        <p:grpSpPr>
          <a:xfrm>
            <a:off x="2590800" y="457200"/>
            <a:ext cx="833438" cy="762000"/>
            <a:chOff x="2400" y="1968"/>
            <a:chExt cx="525" cy="480"/>
          </a:xfrm>
        </p:grpSpPr>
        <p:sp>
          <p:nvSpPr>
            <p:cNvPr id="10356" name="Freeform 9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9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9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9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7"/>
          <p:cNvGrpSpPr/>
          <p:nvPr/>
        </p:nvGrpSpPr>
        <p:grpSpPr>
          <a:xfrm>
            <a:off x="3733800" y="914400"/>
            <a:ext cx="833438" cy="762000"/>
            <a:chOff x="2400" y="1968"/>
            <a:chExt cx="525" cy="480"/>
          </a:xfrm>
        </p:grpSpPr>
        <p:sp>
          <p:nvSpPr>
            <p:cNvPr id="10352" name="Freeform 98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99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00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01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02"/>
          <p:cNvGrpSpPr/>
          <p:nvPr/>
        </p:nvGrpSpPr>
        <p:grpSpPr>
          <a:xfrm>
            <a:off x="5791200" y="2743200"/>
            <a:ext cx="833438" cy="762000"/>
            <a:chOff x="2400" y="1968"/>
            <a:chExt cx="525" cy="480"/>
          </a:xfrm>
        </p:grpSpPr>
        <p:sp>
          <p:nvSpPr>
            <p:cNvPr id="10348" name="Freeform 10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0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0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0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07"/>
          <p:cNvGrpSpPr/>
          <p:nvPr/>
        </p:nvGrpSpPr>
        <p:grpSpPr>
          <a:xfrm>
            <a:off x="1524000" y="4648200"/>
            <a:ext cx="833438" cy="762000"/>
            <a:chOff x="2400" y="1968"/>
            <a:chExt cx="525" cy="480"/>
          </a:xfrm>
        </p:grpSpPr>
        <p:sp>
          <p:nvSpPr>
            <p:cNvPr id="10344" name="Freeform 108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9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10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1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12"/>
          <p:cNvGrpSpPr/>
          <p:nvPr/>
        </p:nvGrpSpPr>
        <p:grpSpPr>
          <a:xfrm>
            <a:off x="533400" y="2209800"/>
            <a:ext cx="833438" cy="762000"/>
            <a:chOff x="2400" y="1968"/>
            <a:chExt cx="525" cy="480"/>
          </a:xfrm>
        </p:grpSpPr>
        <p:sp>
          <p:nvSpPr>
            <p:cNvPr id="10340" name="Freeform 11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1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1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1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17"/>
          <p:cNvGrpSpPr/>
          <p:nvPr/>
        </p:nvGrpSpPr>
        <p:grpSpPr>
          <a:xfrm>
            <a:off x="4648200" y="4343400"/>
            <a:ext cx="833438" cy="762000"/>
            <a:chOff x="2400" y="1968"/>
            <a:chExt cx="525" cy="480"/>
          </a:xfrm>
        </p:grpSpPr>
        <p:sp>
          <p:nvSpPr>
            <p:cNvPr id="10336" name="Freeform 118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19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20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21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22"/>
          <p:cNvGrpSpPr/>
          <p:nvPr/>
        </p:nvGrpSpPr>
        <p:grpSpPr>
          <a:xfrm>
            <a:off x="3962400" y="3352800"/>
            <a:ext cx="833438" cy="762000"/>
            <a:chOff x="2400" y="1968"/>
            <a:chExt cx="525" cy="480"/>
          </a:xfrm>
        </p:grpSpPr>
        <p:sp>
          <p:nvSpPr>
            <p:cNvPr id="10332" name="Freeform 12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12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12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12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27"/>
          <p:cNvGrpSpPr/>
          <p:nvPr/>
        </p:nvGrpSpPr>
        <p:grpSpPr>
          <a:xfrm>
            <a:off x="609600" y="5105400"/>
            <a:ext cx="833438" cy="762000"/>
            <a:chOff x="2256" y="672"/>
            <a:chExt cx="525" cy="480"/>
          </a:xfrm>
        </p:grpSpPr>
        <p:sp>
          <p:nvSpPr>
            <p:cNvPr id="10328" name="Freeform 128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12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130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131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2"/>
          <p:cNvGrpSpPr/>
          <p:nvPr/>
        </p:nvGrpSpPr>
        <p:grpSpPr>
          <a:xfrm>
            <a:off x="2362200" y="2971800"/>
            <a:ext cx="833438" cy="762000"/>
            <a:chOff x="2256" y="672"/>
            <a:chExt cx="525" cy="480"/>
          </a:xfrm>
        </p:grpSpPr>
        <p:sp>
          <p:nvSpPr>
            <p:cNvPr id="10324" name="Freeform 133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134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135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136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37"/>
          <p:cNvGrpSpPr/>
          <p:nvPr/>
        </p:nvGrpSpPr>
        <p:grpSpPr>
          <a:xfrm>
            <a:off x="6019800" y="457200"/>
            <a:ext cx="833438" cy="762000"/>
            <a:chOff x="2256" y="672"/>
            <a:chExt cx="525" cy="480"/>
          </a:xfrm>
        </p:grpSpPr>
        <p:sp>
          <p:nvSpPr>
            <p:cNvPr id="10320" name="Freeform 138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3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140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141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2"/>
          <p:cNvGrpSpPr/>
          <p:nvPr/>
        </p:nvGrpSpPr>
        <p:grpSpPr>
          <a:xfrm>
            <a:off x="4953000" y="762000"/>
            <a:ext cx="833438" cy="762000"/>
            <a:chOff x="2256" y="672"/>
            <a:chExt cx="525" cy="480"/>
          </a:xfrm>
        </p:grpSpPr>
        <p:sp>
          <p:nvSpPr>
            <p:cNvPr id="10316" name="Freeform 143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44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45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46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7"/>
          <p:cNvGrpSpPr/>
          <p:nvPr/>
        </p:nvGrpSpPr>
        <p:grpSpPr>
          <a:xfrm>
            <a:off x="7924800" y="1981200"/>
            <a:ext cx="833438" cy="762000"/>
            <a:chOff x="2256" y="672"/>
            <a:chExt cx="525" cy="480"/>
          </a:xfrm>
        </p:grpSpPr>
        <p:sp>
          <p:nvSpPr>
            <p:cNvPr id="10312" name="Freeform 148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4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50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51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8" name="Group 152"/>
          <p:cNvGrpSpPr/>
          <p:nvPr/>
        </p:nvGrpSpPr>
        <p:grpSpPr>
          <a:xfrm>
            <a:off x="5105400" y="1828800"/>
            <a:ext cx="833438" cy="762000"/>
            <a:chOff x="2256" y="672"/>
            <a:chExt cx="525" cy="480"/>
          </a:xfrm>
        </p:grpSpPr>
        <p:sp>
          <p:nvSpPr>
            <p:cNvPr id="10308" name="Freeform 153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154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155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56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3" name="Group 157"/>
          <p:cNvGrpSpPr/>
          <p:nvPr/>
        </p:nvGrpSpPr>
        <p:grpSpPr>
          <a:xfrm>
            <a:off x="8001000" y="4038600"/>
            <a:ext cx="833438" cy="762000"/>
            <a:chOff x="2256" y="672"/>
            <a:chExt cx="525" cy="480"/>
          </a:xfrm>
        </p:grpSpPr>
        <p:sp>
          <p:nvSpPr>
            <p:cNvPr id="10304" name="Freeform 158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5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60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61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298" name="Picture 162" descr="D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0"/>
            <a:ext cx="8153400" cy="56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6" name="Picture 163" descr="D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-2674937" y="3132138"/>
            <a:ext cx="60960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300" name="Picture 164" descr="D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05500" y="3009900"/>
            <a:ext cx="5943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301" name="Picture 165" descr="D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81000" y="6116638"/>
            <a:ext cx="8458200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302" name="Picture 166" descr="VONG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2268538" y="620713"/>
            <a:ext cx="5410200" cy="5181600"/>
          </a:xfrm>
          <a:ln/>
        </p:spPr>
      </p:pic>
      <p:grpSp>
        <p:nvGrpSpPr>
          <p:cNvPr id="46158" name="Group 167"/>
          <p:cNvGrpSpPr/>
          <p:nvPr/>
        </p:nvGrpSpPr>
        <p:grpSpPr>
          <a:xfrm>
            <a:off x="4495800" y="2743200"/>
            <a:ext cx="833438" cy="762000"/>
            <a:chOff x="672" y="624"/>
            <a:chExt cx="525" cy="480"/>
          </a:xfrm>
        </p:grpSpPr>
        <p:sp>
          <p:nvSpPr>
            <p:cNvPr id="10300" name="Freeform 168"/>
            <p:cNvSpPr/>
            <p:nvPr/>
          </p:nvSpPr>
          <p:spPr>
            <a:xfrm>
              <a:off x="672" y="624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69"/>
            <p:cNvSpPr/>
            <p:nvPr/>
          </p:nvSpPr>
          <p:spPr>
            <a:xfrm>
              <a:off x="744" y="689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9966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70"/>
            <p:cNvSpPr/>
            <p:nvPr/>
          </p:nvSpPr>
          <p:spPr>
            <a:xfrm>
              <a:off x="800" y="698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71"/>
            <p:cNvSpPr/>
            <p:nvPr/>
          </p:nvSpPr>
          <p:spPr>
            <a:xfrm>
              <a:off x="901" y="821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3" name="Group 172"/>
          <p:cNvGrpSpPr/>
          <p:nvPr/>
        </p:nvGrpSpPr>
        <p:grpSpPr>
          <a:xfrm>
            <a:off x="5105400" y="3429000"/>
            <a:ext cx="833438" cy="762000"/>
            <a:chOff x="2400" y="1968"/>
            <a:chExt cx="525" cy="480"/>
          </a:xfrm>
        </p:grpSpPr>
        <p:sp>
          <p:nvSpPr>
            <p:cNvPr id="10296" name="Freeform 173"/>
            <p:cNvSpPr/>
            <p:nvPr/>
          </p:nvSpPr>
          <p:spPr>
            <a:xfrm>
              <a:off x="2400" y="1968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74"/>
            <p:cNvSpPr/>
            <p:nvPr/>
          </p:nvSpPr>
          <p:spPr>
            <a:xfrm>
              <a:off x="2472" y="2033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75"/>
            <p:cNvSpPr/>
            <p:nvPr/>
          </p:nvSpPr>
          <p:spPr>
            <a:xfrm>
              <a:off x="2528" y="2042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hlink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76"/>
            <p:cNvSpPr/>
            <p:nvPr/>
          </p:nvSpPr>
          <p:spPr>
            <a:xfrm>
              <a:off x="2629" y="2165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8" name="Group 177"/>
          <p:cNvGrpSpPr/>
          <p:nvPr/>
        </p:nvGrpSpPr>
        <p:grpSpPr>
          <a:xfrm>
            <a:off x="4191000" y="2286000"/>
            <a:ext cx="833438" cy="762000"/>
            <a:chOff x="2256" y="672"/>
            <a:chExt cx="525" cy="480"/>
          </a:xfrm>
        </p:grpSpPr>
        <p:sp>
          <p:nvSpPr>
            <p:cNvPr id="10292" name="Freeform 178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79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80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81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73" name="Group 182"/>
          <p:cNvGrpSpPr/>
          <p:nvPr/>
        </p:nvGrpSpPr>
        <p:grpSpPr>
          <a:xfrm>
            <a:off x="7924800" y="4953000"/>
            <a:ext cx="833438" cy="762000"/>
            <a:chOff x="2256" y="672"/>
            <a:chExt cx="525" cy="480"/>
          </a:xfrm>
        </p:grpSpPr>
        <p:sp>
          <p:nvSpPr>
            <p:cNvPr id="10288" name="Freeform 183"/>
            <p:cNvSpPr/>
            <p:nvPr/>
          </p:nvSpPr>
          <p:spPr>
            <a:xfrm>
              <a:off x="2256" y="67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84"/>
            <p:cNvSpPr/>
            <p:nvPr/>
          </p:nvSpPr>
          <p:spPr>
            <a:xfrm>
              <a:off x="2328" y="73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CC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185"/>
            <p:cNvSpPr/>
            <p:nvPr/>
          </p:nvSpPr>
          <p:spPr>
            <a:xfrm>
              <a:off x="2384" y="74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66FF33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186"/>
            <p:cNvSpPr/>
            <p:nvPr/>
          </p:nvSpPr>
          <p:spPr>
            <a:xfrm>
              <a:off x="2485" y="86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CC33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324" name="Picture 188" descr="D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8600"/>
            <a:ext cx="8153400" cy="56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5" name="WordArt 190"/>
          <p:cNvSpPr>
            <a:spLocks noTextEdit="1"/>
          </p:cNvSpPr>
          <p:nvPr/>
        </p:nvSpPr>
        <p:spPr>
          <a:xfrm>
            <a:off x="539750" y="1412875"/>
            <a:ext cx="8064500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thầy, cô </a:t>
            </a:r>
          </a:p>
          <a:p>
            <a:pPr algn="ctr"/>
            <a:r>
              <a:rPr lang="en-US" sz="36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 các em!</a:t>
            </a:r>
          </a:p>
        </p:txBody>
      </p:sp>
      <p:pic>
        <p:nvPicPr>
          <p:cNvPr id="46270" name="on_thay_cua_chung_e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7" name="Picture 191" descr="ag00373_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664390">
            <a:off x="7524750" y="4868863"/>
            <a:ext cx="1101725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1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0"/>
                                        <p:tgtEl>
                                          <p:spTgt spid="9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91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9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9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294392" fill="hold"/>
                                        <p:tgtEl>
                                          <p:spTgt spid="46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2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574</Words>
  <Application>Microsoft Office PowerPoint</Application>
  <PresentationFormat>On-screen Show (4:3)</PresentationFormat>
  <Paragraphs>100</Paragraphs>
  <Slides>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Symbol</vt:lpstr>
      <vt:lpstr>Times New Roman</vt:lpstr>
      <vt:lpstr>Wingdings</vt:lpstr>
      <vt:lpstr>Mountain Top</vt:lpstr>
      <vt:lpstr>Microsoft Equation 3.0</vt:lpstr>
      <vt:lpstr>MathType 6.0 Equation</vt:lpstr>
      <vt:lpstr>Giáo viên Toán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103</cp:revision>
  <dcterms:created xsi:type="dcterms:W3CDTF">2003-01-01T08:20:40Z</dcterms:created>
  <dcterms:modified xsi:type="dcterms:W3CDTF">2022-07-29T16:05:32Z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