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258" r:id="rId3"/>
    <p:sldId id="297" r:id="rId4"/>
    <p:sldId id="298" r:id="rId5"/>
    <p:sldId id="259" r:id="rId6"/>
    <p:sldId id="299" r:id="rId7"/>
    <p:sldId id="260" r:id="rId8"/>
    <p:sldId id="300" r:id="rId9"/>
    <p:sldId id="301" r:id="rId10"/>
    <p:sldId id="302" r:id="rId11"/>
    <p:sldId id="303" r:id="rId12"/>
    <p:sldId id="305" r:id="rId13"/>
    <p:sldId id="304" r:id="rId14"/>
    <p:sldId id="306" r:id="rId15"/>
    <p:sldId id="308" r:id="rId16"/>
    <p:sldId id="309" r:id="rId17"/>
    <p:sldId id="314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FF"/>
    <a:srgbClr val="EEF5A9"/>
    <a:srgbClr val="FF0000"/>
    <a:srgbClr val="0000CC"/>
    <a:srgbClr val="FF33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4482"/>
  </p:normalViewPr>
  <p:slideViewPr>
    <p:cSldViewPr showGuides="1">
      <p:cViewPr varScale="1">
        <p:scale>
          <a:sx n="75" d="100"/>
          <a:sy n="75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6188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60" y="292100"/>
            <a:ext cx="82296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0" y="26988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323850" y="728663"/>
            <a:ext cx="3816350" cy="755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hai lập phương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048" name="Group 8"/>
          <p:cNvGrpSpPr/>
          <p:nvPr/>
        </p:nvGrpSpPr>
        <p:grpSpPr>
          <a:xfrm>
            <a:off x="539750" y="1563688"/>
            <a:ext cx="8353425" cy="538162"/>
            <a:chOff x="340" y="631"/>
            <a:chExt cx="5262" cy="339"/>
          </a:xfrm>
        </p:grpSpPr>
        <p:sp>
          <p:nvSpPr>
            <p:cNvPr id="10247" name="Text Box 6"/>
            <p:cNvSpPr txBox="1"/>
            <p:nvPr/>
          </p:nvSpPr>
          <p:spPr>
            <a:xfrm>
              <a:off x="340" y="631"/>
              <a:ext cx="340" cy="327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?3</a:t>
              </a:r>
              <a:endPara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48" name="Text Box 7"/>
            <p:cNvSpPr txBox="1"/>
            <p:nvPr/>
          </p:nvSpPr>
          <p:spPr>
            <a:xfrm>
              <a:off x="658" y="640"/>
              <a:ext cx="494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(a – b)(a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ab + b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</a:t>
              </a:r>
              <a:r>
                <a:rPr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a, b l</a:t>
              </a:r>
              <a:r>
                <a:rPr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số tuỳ ý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5049" name="Rectangle 9"/>
          <p:cNvSpPr/>
          <p:nvPr/>
        </p:nvSpPr>
        <p:spPr>
          <a:xfrm>
            <a:off x="1619250" y="2349500"/>
            <a:ext cx="6121400" cy="2016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(a – b)(a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(a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(-b) (a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ab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ab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50" name="Text Box 10"/>
          <p:cNvSpPr txBox="1"/>
          <p:nvPr/>
        </p:nvSpPr>
        <p:spPr>
          <a:xfrm>
            <a:off x="1241425" y="4710113"/>
            <a:ext cx="5473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a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9" grpId="0"/>
      <p:bldP spid="215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215900" y="152400"/>
            <a:ext cx="8602663" cy="17287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quát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Với A, B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biểu thức tuỳ ý ta cũng có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AB + B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(7)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6076" name="Group 12"/>
          <p:cNvGrpSpPr/>
          <p:nvPr/>
        </p:nvGrpSpPr>
        <p:grpSpPr>
          <a:xfrm>
            <a:off x="1155700" y="1377950"/>
            <a:ext cx="5364163" cy="2519363"/>
            <a:chOff x="986" y="822"/>
            <a:chExt cx="3051" cy="1587"/>
          </a:xfrm>
        </p:grpSpPr>
        <p:sp>
          <p:nvSpPr>
            <p:cNvPr id="11272" name="Text Box 7"/>
            <p:cNvSpPr txBox="1"/>
            <p:nvPr/>
          </p:nvSpPr>
          <p:spPr>
            <a:xfrm>
              <a:off x="3071" y="822"/>
              <a:ext cx="22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73" name="AutoShape 8"/>
            <p:cNvSpPr/>
            <p:nvPr/>
          </p:nvSpPr>
          <p:spPr>
            <a:xfrm rot="10800000">
              <a:off x="986" y="1344"/>
              <a:ext cx="3051" cy="1065"/>
            </a:xfrm>
            <a:prstGeom prst="wedgeRoundRectCallout">
              <a:avLst>
                <a:gd name="adj1" fmla="val -21324"/>
                <a:gd name="adj2" fmla="val 84644"/>
                <a:gd name="adj3" fmla="val 16667"/>
              </a:avLst>
            </a:prstGeom>
            <a:solidFill>
              <a:srgbClr val="F3EE12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r>
                <a:rPr lang="vi-V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ý: Ta quy ước gọi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2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AB + B</a:t>
              </a:r>
              <a:r>
                <a:rPr lang="en-US" altLang="en-US" sz="32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2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 phương </a:t>
              </a:r>
            </a:p>
            <a:p>
              <a:r>
                <a:rPr lang="vi-VN" altLang="en-US" sz="32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tổng A + B.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74" name="Line 9"/>
            <p:cNvSpPr/>
            <p:nvPr/>
          </p:nvSpPr>
          <p:spPr>
            <a:xfrm>
              <a:off x="3184" y="912"/>
              <a:ext cx="6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5" name="Line 10"/>
            <p:cNvSpPr/>
            <p:nvPr/>
          </p:nvSpPr>
          <p:spPr>
            <a:xfrm>
              <a:off x="2448" y="912"/>
              <a:ext cx="6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6081" name="Group 17"/>
          <p:cNvGrpSpPr/>
          <p:nvPr/>
        </p:nvGrpSpPr>
        <p:grpSpPr>
          <a:xfrm>
            <a:off x="542925" y="1484313"/>
            <a:ext cx="8056563" cy="2665412"/>
            <a:chOff x="363" y="935"/>
            <a:chExt cx="5102" cy="1611"/>
          </a:xfrm>
        </p:grpSpPr>
        <p:sp>
          <p:nvSpPr>
            <p:cNvPr id="11270" name="Rectangle 14"/>
            <p:cNvSpPr/>
            <p:nvPr/>
          </p:nvSpPr>
          <p:spPr>
            <a:xfrm>
              <a:off x="386" y="935"/>
              <a:ext cx="5079" cy="1611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lstStyle/>
            <a:p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B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+(-B)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[A + (-B)][A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A(-B) + B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  <a:p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= (A – B)(A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AB + B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71" name="Line 15"/>
            <p:cNvSpPr/>
            <p:nvPr/>
          </p:nvSpPr>
          <p:spPr>
            <a:xfrm>
              <a:off x="363" y="1183"/>
              <a:ext cx="5091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/>
          <p:nvPr/>
        </p:nvSpPr>
        <p:spPr>
          <a:xfrm>
            <a:off x="0" y="26988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en-US" altLang="en-US" sz="2800" dirty="0">
              <a:latin typeface=".VnTime" pitchFamily="34" charset="0"/>
            </a:endParaRPr>
          </a:p>
        </p:txBody>
      </p:sp>
      <p:grpSp>
        <p:nvGrpSpPr>
          <p:cNvPr id="12291" name="Group 3"/>
          <p:cNvGrpSpPr/>
          <p:nvPr/>
        </p:nvGrpSpPr>
        <p:grpSpPr>
          <a:xfrm>
            <a:off x="971550" y="404813"/>
            <a:ext cx="7777163" cy="1692275"/>
            <a:chOff x="612" y="232"/>
            <a:chExt cx="4899" cy="1066"/>
          </a:xfrm>
        </p:grpSpPr>
        <p:sp>
          <p:nvSpPr>
            <p:cNvPr id="12301" name="Text Box 4"/>
            <p:cNvSpPr txBox="1"/>
            <p:nvPr/>
          </p:nvSpPr>
          <p:spPr>
            <a:xfrm>
              <a:off x="612" y="415"/>
              <a:ext cx="408" cy="294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?4</a:t>
              </a:r>
            </a:p>
          </p:txBody>
        </p:sp>
        <p:sp>
          <p:nvSpPr>
            <p:cNvPr id="12302" name="Rectangle 5"/>
            <p:cNvSpPr/>
            <p:nvPr/>
          </p:nvSpPr>
          <p:spPr>
            <a:xfrm>
              <a:off x="1066" y="232"/>
              <a:ext cx="4445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vi-VN" altLang="x-none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biểu hằng đằng thức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B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(A – B)(A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AB + B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bằng lời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8134" name="Group 22"/>
          <p:cNvGrpSpPr/>
          <p:nvPr/>
        </p:nvGrpSpPr>
        <p:grpSpPr>
          <a:xfrm>
            <a:off x="-2103437" y="1449388"/>
            <a:ext cx="13069887" cy="4968875"/>
            <a:chOff x="-1325" y="935"/>
            <a:chExt cx="8233" cy="3130"/>
          </a:xfrm>
        </p:grpSpPr>
        <p:sp>
          <p:nvSpPr>
            <p:cNvPr id="12293" name="AutoShape 14"/>
            <p:cNvSpPr/>
            <p:nvPr/>
          </p:nvSpPr>
          <p:spPr>
            <a:xfrm rot="558021">
              <a:off x="-1325" y="935"/>
              <a:ext cx="8233" cy="3130"/>
            </a:xfrm>
            <a:prstGeom prst="irregularSeal2">
              <a:avLst/>
            </a:pr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2294" name="Group 21"/>
            <p:cNvGrpSpPr/>
            <p:nvPr/>
          </p:nvGrpSpPr>
          <p:grpSpPr>
            <a:xfrm>
              <a:off x="263" y="1003"/>
              <a:ext cx="4717" cy="1837"/>
              <a:chOff x="263" y="1003"/>
              <a:chExt cx="4717" cy="1837"/>
            </a:xfrm>
          </p:grpSpPr>
          <p:grpSp>
            <p:nvGrpSpPr>
              <p:cNvPr id="12295" name="Group 20"/>
              <p:cNvGrpSpPr/>
              <p:nvPr/>
            </p:nvGrpSpPr>
            <p:grpSpPr>
              <a:xfrm>
                <a:off x="1111" y="1003"/>
                <a:ext cx="2946" cy="231"/>
                <a:chOff x="1111" y="1003"/>
                <a:chExt cx="2946" cy="231"/>
              </a:xfrm>
            </p:grpSpPr>
            <p:sp>
              <p:nvSpPr>
                <p:cNvPr id="12297" name="Line 9"/>
                <p:cNvSpPr/>
                <p:nvPr/>
              </p:nvSpPr>
              <p:spPr>
                <a:xfrm>
                  <a:off x="2628" y="1059"/>
                  <a:ext cx="1429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2298" name="Group 19"/>
                <p:cNvGrpSpPr/>
                <p:nvPr/>
              </p:nvGrpSpPr>
              <p:grpSpPr>
                <a:xfrm>
                  <a:off x="1111" y="1003"/>
                  <a:ext cx="1622" cy="231"/>
                  <a:chOff x="1111" y="1003"/>
                  <a:chExt cx="1622" cy="231"/>
                </a:xfrm>
              </p:grpSpPr>
              <p:sp>
                <p:nvSpPr>
                  <p:cNvPr id="12299" name="Line 8"/>
                  <p:cNvSpPr/>
                  <p:nvPr/>
                </p:nvSpPr>
                <p:spPr>
                  <a:xfrm>
                    <a:off x="1111" y="1059"/>
                    <a:ext cx="1429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2300" name="Text Box 10"/>
                  <p:cNvSpPr txBox="1"/>
                  <p:nvPr/>
                </p:nvSpPr>
                <p:spPr>
                  <a:xfrm>
                    <a:off x="2483" y="1003"/>
                    <a:ext cx="250" cy="2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dirty="0">
                        <a:latin typeface="Arial" panose="020B0604020202020204" pitchFamily="34" charset="0"/>
                      </a:rPr>
                      <a:t>V</a:t>
                    </a:r>
                  </a:p>
                </p:txBody>
              </p:sp>
            </p:grpSp>
          </p:grpSp>
          <p:sp>
            <p:nvSpPr>
              <p:cNvPr id="12296" name="Rectangle 13"/>
              <p:cNvSpPr/>
              <p:nvPr/>
            </p:nvSpPr>
            <p:spPr>
              <a:xfrm>
                <a:off x="263" y="1797"/>
                <a:ext cx="4717" cy="104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 hai lập phương của hai biểu thức </a:t>
                </a:r>
              </a:p>
              <a:p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tích của hiệu hai biểu thức</a:t>
                </a:r>
              </a:p>
              <a:p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bình phương thiếu của tổng hai biểu thức.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Rectangle 5"/>
          <p:cNvSpPr/>
          <p:nvPr/>
        </p:nvSpPr>
        <p:spPr>
          <a:xfrm>
            <a:off x="468313" y="80963"/>
            <a:ext cx="1512887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dụng: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Text Box 8"/>
          <p:cNvSpPr txBox="1"/>
          <p:nvPr/>
        </p:nvSpPr>
        <p:spPr>
          <a:xfrm>
            <a:off x="431800" y="584200"/>
            <a:ext cx="58689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(x – 1)(x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+ 1) tại x = 3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Text Box 9"/>
          <p:cNvSpPr txBox="1"/>
          <p:nvPr/>
        </p:nvSpPr>
        <p:spPr>
          <a:xfrm>
            <a:off x="414338" y="2189163"/>
            <a:ext cx="65706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8x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dạng 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8" name="Text Box 10"/>
          <p:cNvSpPr txBox="1"/>
          <p:nvPr/>
        </p:nvSpPr>
        <p:spPr>
          <a:xfrm>
            <a:off x="484188" y="3968750"/>
            <a:ext cx="54006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đánh dấu x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ô có đáp số đúng của 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(x + 2)(x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 + 4)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9" name="Text Box 30"/>
          <p:cNvSpPr txBox="1"/>
          <p:nvPr/>
        </p:nvSpPr>
        <p:spPr>
          <a:xfrm>
            <a:off x="6335713" y="4545013"/>
            <a:ext cx="15843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7141" name="Group 53"/>
          <p:cNvGraphicFramePr>
            <a:graphicFrameLocks noGrp="1"/>
          </p:cNvGraphicFramePr>
          <p:nvPr>
            <p:ph idx="1"/>
          </p:nvPr>
        </p:nvGraphicFramePr>
        <p:xfrm>
          <a:off x="6264275" y="4257675"/>
          <a:ext cx="2159000" cy="2073275"/>
        </p:xfrm>
        <a:graphic>
          <a:graphicData uri="http://schemas.openxmlformats.org/drawingml/2006/table">
            <a:tbl>
              <a:tblPr/>
              <a:tblGrid>
                <a:gridCol w="157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+ 8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- 8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(x + 2)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(x – 2)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F4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7142" name="Rectangle 54"/>
          <p:cNvSpPr/>
          <p:nvPr/>
        </p:nvSpPr>
        <p:spPr>
          <a:xfrm>
            <a:off x="1331913" y="944563"/>
            <a:ext cx="4716462" cy="5397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– 1) (x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x. 1 + 1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43" name="Text Box 55"/>
          <p:cNvSpPr txBox="1"/>
          <p:nvPr/>
        </p:nvSpPr>
        <p:spPr>
          <a:xfrm>
            <a:off x="1330325" y="1325563"/>
            <a:ext cx="14049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44" name="Rectangle 56"/>
          <p:cNvSpPr/>
          <p:nvPr/>
        </p:nvSpPr>
        <p:spPr>
          <a:xfrm>
            <a:off x="1331913" y="1700213"/>
            <a:ext cx="4356100" cy="466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= 3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= 9 – 1 = 8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46" name="Rectangle 58"/>
          <p:cNvSpPr/>
          <p:nvPr/>
        </p:nvSpPr>
        <p:spPr>
          <a:xfrm>
            <a:off x="1366838" y="2509838"/>
            <a:ext cx="1836737" cy="612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(2x)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30000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47" name="Rectangle 59"/>
          <p:cNvSpPr/>
          <p:nvPr/>
        </p:nvSpPr>
        <p:spPr>
          <a:xfrm>
            <a:off x="1368425" y="2833688"/>
            <a:ext cx="4211638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(2x – y)[(2x)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+ 2xy + y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en-US" sz="28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48" name="Rectangle 60"/>
          <p:cNvSpPr/>
          <p:nvPr/>
        </p:nvSpPr>
        <p:spPr>
          <a:xfrm>
            <a:off x="1366838" y="3338513"/>
            <a:ext cx="3852862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(2x – y)(4x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+ 2xy + y</a:t>
            </a:r>
            <a:r>
              <a:rPr lang="en-US" altLang="en-US" sz="28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49" name="Text Box 61"/>
          <p:cNvSpPr txBox="1"/>
          <p:nvPr/>
        </p:nvSpPr>
        <p:spPr>
          <a:xfrm>
            <a:off x="7847013" y="4278313"/>
            <a:ext cx="6127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50" name="Rectangle 62"/>
          <p:cNvSpPr/>
          <p:nvPr/>
        </p:nvSpPr>
        <p:spPr>
          <a:xfrm>
            <a:off x="2482850" y="4833938"/>
            <a:ext cx="3636963" cy="682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+ 2)(x</a:t>
            </a:r>
            <a:r>
              <a:rPr lang="en-US" altLang="en-US" sz="2800" b="1" baseline="30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x.2 + 2</a:t>
            </a:r>
            <a:r>
              <a:rPr lang="en-US" altLang="en-US" sz="2800" b="1" baseline="30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51" name="Rectangle 63"/>
          <p:cNvSpPr/>
          <p:nvPr/>
        </p:nvSpPr>
        <p:spPr>
          <a:xfrm>
            <a:off x="2484438" y="5192713"/>
            <a:ext cx="1800225" cy="4683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x</a:t>
            </a:r>
            <a:r>
              <a:rPr lang="en-US" altLang="en-US" sz="2800" b="1" baseline="30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altLang="en-US" sz="2800" b="1" baseline="30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152" name="Rectangle 64"/>
          <p:cNvSpPr/>
          <p:nvPr/>
        </p:nvSpPr>
        <p:spPr>
          <a:xfrm>
            <a:off x="2484438" y="5478463"/>
            <a:ext cx="1979612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x</a:t>
            </a:r>
            <a:r>
              <a:rPr lang="en-US" altLang="en-US" sz="2800" b="1" baseline="30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endParaRPr lang="en-US" altLang="en-US" sz="28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17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42" grpId="0"/>
      <p:bldP spid="217143" grpId="0"/>
      <p:bldP spid="217144" grpId="0"/>
      <p:bldP spid="217146" grpId="0"/>
      <p:bldP spid="217147" grpId="0"/>
      <p:bldP spid="217148" grpId="0"/>
      <p:bldP spid="217149" grpId="0"/>
      <p:bldP spid="217150" grpId="0"/>
      <p:bldP spid="217151" grpId="0"/>
      <p:bldP spid="217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22" name="Group 38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53" name="Rectangle 4"/>
            <p:cNvSpPr/>
            <p:nvPr/>
          </p:nvSpPr>
          <p:spPr>
            <a:xfrm>
              <a:off x="0" y="0"/>
              <a:ext cx="5760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just"/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4354" name="Group 16"/>
            <p:cNvGrpSpPr/>
            <p:nvPr/>
          </p:nvGrpSpPr>
          <p:grpSpPr>
            <a:xfrm>
              <a:off x="295" y="69"/>
              <a:ext cx="5307" cy="481"/>
              <a:chOff x="295" y="0"/>
              <a:chExt cx="5307" cy="640"/>
            </a:xfrm>
          </p:grpSpPr>
          <p:sp>
            <p:nvSpPr>
              <p:cNvPr id="14373" name="Rectangle 5"/>
              <p:cNvSpPr/>
              <p:nvPr/>
            </p:nvSpPr>
            <p:spPr>
              <a:xfrm>
                <a:off x="385" y="0"/>
                <a:ext cx="1679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just"/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(A + B)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+ 2AB +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1600" b="1" baseline="30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74" name="Rectangle 15"/>
              <p:cNvSpPr/>
              <p:nvPr/>
            </p:nvSpPr>
            <p:spPr>
              <a:xfrm>
                <a:off x="295" y="0"/>
                <a:ext cx="5307" cy="640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just"/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355" name="Group 23"/>
            <p:cNvGrpSpPr/>
            <p:nvPr/>
          </p:nvGrpSpPr>
          <p:grpSpPr>
            <a:xfrm>
              <a:off x="295" y="595"/>
              <a:ext cx="5307" cy="499"/>
              <a:chOff x="272" y="663"/>
              <a:chExt cx="5488" cy="726"/>
            </a:xfrm>
          </p:grpSpPr>
          <p:sp>
            <p:nvSpPr>
              <p:cNvPr id="14371" name="Rectangle 6"/>
              <p:cNvSpPr/>
              <p:nvPr/>
            </p:nvSpPr>
            <p:spPr>
              <a:xfrm>
                <a:off x="363" y="663"/>
                <a:ext cx="1588" cy="2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just"/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(A – B)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2AB +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1600" b="1" baseline="30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72" name="Rectangle 17"/>
              <p:cNvSpPr/>
              <p:nvPr/>
            </p:nvSpPr>
            <p:spPr>
              <a:xfrm>
                <a:off x="272" y="663"/>
                <a:ext cx="5488" cy="726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just"/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356" name="Group 27"/>
            <p:cNvGrpSpPr/>
            <p:nvPr/>
          </p:nvGrpSpPr>
          <p:grpSpPr>
            <a:xfrm>
              <a:off x="295" y="1150"/>
              <a:ext cx="5307" cy="398"/>
              <a:chOff x="295" y="1150"/>
              <a:chExt cx="5307" cy="443"/>
            </a:xfrm>
          </p:grpSpPr>
          <p:sp>
            <p:nvSpPr>
              <p:cNvPr id="14369" name="Rectangle 7"/>
              <p:cNvSpPr/>
              <p:nvPr/>
            </p:nvSpPr>
            <p:spPr>
              <a:xfrm>
                <a:off x="375" y="1162"/>
                <a:ext cx="1542" cy="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just"/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(A +B)(A – B)</a:t>
                </a:r>
                <a:endParaRPr lang="en-US" altLang="en-US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70" name="Rectangle 18"/>
              <p:cNvSpPr/>
              <p:nvPr/>
            </p:nvSpPr>
            <p:spPr>
              <a:xfrm>
                <a:off x="295" y="1150"/>
                <a:ext cx="5307" cy="443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just"/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357" name="Group 28"/>
            <p:cNvGrpSpPr/>
            <p:nvPr/>
          </p:nvGrpSpPr>
          <p:grpSpPr>
            <a:xfrm>
              <a:off x="295" y="1570"/>
              <a:ext cx="5307" cy="749"/>
              <a:chOff x="295" y="1571"/>
              <a:chExt cx="5307" cy="634"/>
            </a:xfrm>
          </p:grpSpPr>
          <p:sp>
            <p:nvSpPr>
              <p:cNvPr id="14367" name="Rectangle 8"/>
              <p:cNvSpPr/>
              <p:nvPr/>
            </p:nvSpPr>
            <p:spPr>
              <a:xfrm>
                <a:off x="385" y="1571"/>
                <a:ext cx="2087" cy="29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algn="just"/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(A + B)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+ 3AB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1600" b="1" baseline="30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68" name="Rectangle 19"/>
              <p:cNvSpPr/>
              <p:nvPr/>
            </p:nvSpPr>
            <p:spPr>
              <a:xfrm>
                <a:off x="295" y="1604"/>
                <a:ext cx="5307" cy="601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just"/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358" name="Group 31"/>
            <p:cNvGrpSpPr/>
            <p:nvPr/>
          </p:nvGrpSpPr>
          <p:grpSpPr>
            <a:xfrm>
              <a:off x="295" y="2341"/>
              <a:ext cx="5307" cy="726"/>
              <a:chOff x="295" y="2341"/>
              <a:chExt cx="5307" cy="726"/>
            </a:xfrm>
          </p:grpSpPr>
          <p:sp>
            <p:nvSpPr>
              <p:cNvPr id="14365" name="Rectangle 9"/>
              <p:cNvSpPr/>
              <p:nvPr/>
            </p:nvSpPr>
            <p:spPr>
              <a:xfrm>
                <a:off x="362" y="2341"/>
                <a:ext cx="231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just"/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(A – B)</a:t>
                </a:r>
                <a:r>
                  <a:rPr lang="en-US" alt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</a:t>
                </a:r>
                <a:r>
                  <a:rPr lang="en-US" alt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3A</a:t>
                </a:r>
                <a:r>
                  <a:rPr lang="en-US" alt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+ 3AB</a:t>
                </a:r>
                <a:r>
                  <a:rPr lang="en-US" alt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B</a:t>
                </a:r>
                <a:r>
                  <a:rPr lang="en-US" alt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b="1" baseline="30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66" name="Rectangle 20"/>
              <p:cNvSpPr/>
              <p:nvPr/>
            </p:nvSpPr>
            <p:spPr>
              <a:xfrm>
                <a:off x="295" y="2364"/>
                <a:ext cx="5307" cy="703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just"/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359" name="Group 35"/>
            <p:cNvGrpSpPr/>
            <p:nvPr/>
          </p:nvGrpSpPr>
          <p:grpSpPr>
            <a:xfrm>
              <a:off x="295" y="3067"/>
              <a:ext cx="5307" cy="499"/>
              <a:chOff x="295" y="3067"/>
              <a:chExt cx="5307" cy="499"/>
            </a:xfrm>
          </p:grpSpPr>
          <p:sp>
            <p:nvSpPr>
              <p:cNvPr id="14363" name="Rectangle 10"/>
              <p:cNvSpPr/>
              <p:nvPr/>
            </p:nvSpPr>
            <p:spPr>
              <a:xfrm>
                <a:off x="363" y="3067"/>
                <a:ext cx="2268" cy="2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just"/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 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(A + B)(A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AB +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64" name="Rectangle 21"/>
              <p:cNvSpPr/>
              <p:nvPr/>
            </p:nvSpPr>
            <p:spPr>
              <a:xfrm>
                <a:off x="295" y="3113"/>
                <a:ext cx="5307" cy="453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just"/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360" name="Group 36"/>
            <p:cNvGrpSpPr/>
            <p:nvPr/>
          </p:nvGrpSpPr>
          <p:grpSpPr>
            <a:xfrm>
              <a:off x="295" y="3601"/>
              <a:ext cx="5307" cy="486"/>
              <a:chOff x="295" y="3601"/>
              <a:chExt cx="5307" cy="486"/>
            </a:xfrm>
          </p:grpSpPr>
          <p:sp>
            <p:nvSpPr>
              <p:cNvPr id="14361" name="Rectangle 11"/>
              <p:cNvSpPr/>
              <p:nvPr/>
            </p:nvSpPr>
            <p:spPr>
              <a:xfrm>
                <a:off x="340" y="3601"/>
                <a:ext cx="1950" cy="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just"/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 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(A – B)(A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AB + B</a:t>
                </a:r>
                <a:r>
                  <a:rPr lang="en-US" altLang="en-US" sz="1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362" name="Rectangle 34"/>
              <p:cNvSpPr/>
              <p:nvPr/>
            </p:nvSpPr>
            <p:spPr>
              <a:xfrm>
                <a:off x="295" y="3634"/>
                <a:ext cx="5307" cy="453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just"/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21223" name="Rectangle 39"/>
          <p:cNvSpPr/>
          <p:nvPr/>
        </p:nvSpPr>
        <p:spPr>
          <a:xfrm>
            <a:off x="719138" y="404813"/>
            <a:ext cx="80994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của một tổng hai biểu thức bằng bình phương biểu thức thứ nhất cộng hai lần 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biểu thức thứ nhất với biểu thức thứ hai cộng bình phương biểu thức thứ hai.</a:t>
            </a:r>
            <a:endParaRPr lang="vi-VN" altLang="en-US" sz="16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225" name="Rectangle 41"/>
          <p:cNvSpPr/>
          <p:nvPr/>
        </p:nvSpPr>
        <p:spPr>
          <a:xfrm>
            <a:off x="720725" y="1268413"/>
            <a:ext cx="8027988" cy="3603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của một hiệu hai biểu thức bằng bình phương biểu thức thứ nhất trừ đi hai lần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biểu thức thứ nhất với biểu thức thứ hai cộng bình phương biểu thức thứ hai.</a:t>
            </a:r>
            <a:endParaRPr lang="vi-VN" altLang="en-US" sz="16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226" name="Rectangle 42"/>
          <p:cNvSpPr/>
          <p:nvPr/>
        </p:nvSpPr>
        <p:spPr>
          <a:xfrm>
            <a:off x="720725" y="2060575"/>
            <a:ext cx="8172450" cy="3952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hai bình phương của hai biểu thức bằng tích của tổng hai biểu thức với hiệu của chúng.</a:t>
            </a:r>
            <a:endParaRPr lang="vi-VN" altLang="en-US" sz="16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227" name="Rectangle 43"/>
          <p:cNvSpPr/>
          <p:nvPr/>
        </p:nvSpPr>
        <p:spPr>
          <a:xfrm>
            <a:off x="649288" y="2887663"/>
            <a:ext cx="8351837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của một tổng hai biểu thức bằng lập phương của biểu thức thứ nhất, cộng ba lần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bình phương biểu thức thứ nhất với biểu thức thứ hai, cộng ba lần tích biểu thức thứ nhất 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vớibình phương biểu thức thứ hai, cộng lập phương biểu thức thứ hai </a:t>
            </a:r>
            <a:r>
              <a:rPr lang="en-US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6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228" name="Rectangle 44"/>
          <p:cNvSpPr/>
          <p:nvPr/>
        </p:nvSpPr>
        <p:spPr>
          <a:xfrm>
            <a:off x="611188" y="4113213"/>
            <a:ext cx="8351837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của một hiệu hai biểu thức bằng lập phương của biểu thức thứ nhất, trừ ba lần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bình phương biểu thức thứ nhất với biểu thức thứ hai, cộng ba lần tích biểu thức thứ nhất 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vớibình phương biểu thức thứ hai, trừ lập phương biểu thức thứ hai</a:t>
            </a:r>
            <a:r>
              <a:rPr lang="en-US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16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229" name="Rectangle 45"/>
          <p:cNvSpPr/>
          <p:nvPr/>
        </p:nvSpPr>
        <p:spPr>
          <a:xfrm>
            <a:off x="611188" y="5121275"/>
            <a:ext cx="8316912" cy="574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hai lập phương của hai biểu thức bằng tích của tổng hai biểu thức với bình phương thiếu 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hiệu hai biểu thức</a:t>
            </a:r>
            <a:r>
              <a:rPr lang="en-US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6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230" name="Rectangle 46"/>
          <p:cNvSpPr/>
          <p:nvPr/>
        </p:nvSpPr>
        <p:spPr>
          <a:xfrm>
            <a:off x="611188" y="5915025"/>
            <a:ext cx="8316912" cy="574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hai lập phương của hai biểu thức bằng tích của hiệu hai biểu thức với bình phương thiếu </a:t>
            </a:r>
          </a:p>
          <a:p>
            <a:pPr algn="just"/>
            <a:r>
              <a:rPr lang="vi-VN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tổng hai biểu thức</a:t>
            </a:r>
            <a:r>
              <a:rPr lang="en-US" altLang="en-US" sz="16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6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6" name="Oval 47"/>
          <p:cNvSpPr/>
          <p:nvPr/>
        </p:nvSpPr>
        <p:spPr>
          <a:xfrm>
            <a:off x="576263" y="80963"/>
            <a:ext cx="360362" cy="3238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7" name="Oval 48"/>
          <p:cNvSpPr/>
          <p:nvPr/>
        </p:nvSpPr>
        <p:spPr>
          <a:xfrm>
            <a:off x="611188" y="944563"/>
            <a:ext cx="287337" cy="28892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8" name="Oval 49"/>
          <p:cNvSpPr/>
          <p:nvPr/>
        </p:nvSpPr>
        <p:spPr>
          <a:xfrm>
            <a:off x="576263" y="1809750"/>
            <a:ext cx="288925" cy="28733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9" name="Oval 50"/>
          <p:cNvSpPr/>
          <p:nvPr/>
        </p:nvSpPr>
        <p:spPr>
          <a:xfrm>
            <a:off x="595313" y="2601913"/>
            <a:ext cx="323850" cy="287337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0" name="Oval 51"/>
          <p:cNvSpPr/>
          <p:nvPr/>
        </p:nvSpPr>
        <p:spPr>
          <a:xfrm>
            <a:off x="560388" y="3771900"/>
            <a:ext cx="323850" cy="28892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1" name="Oval 52"/>
          <p:cNvSpPr/>
          <p:nvPr/>
        </p:nvSpPr>
        <p:spPr>
          <a:xfrm>
            <a:off x="538163" y="4941888"/>
            <a:ext cx="323850" cy="25082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2" name="Oval 53"/>
          <p:cNvSpPr/>
          <p:nvPr/>
        </p:nvSpPr>
        <p:spPr>
          <a:xfrm>
            <a:off x="519113" y="5697538"/>
            <a:ext cx="323850" cy="3238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just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23" grpId="0"/>
      <p:bldP spid="221225" grpId="0" animBg="1"/>
      <p:bldP spid="221226" grpId="0"/>
      <p:bldP spid="221227" grpId="0"/>
      <p:bldP spid="221228" grpId="0"/>
      <p:bldP spid="221229" grpId="0"/>
      <p:bldP spid="221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Rectangle 6"/>
          <p:cNvSpPr/>
          <p:nvPr/>
        </p:nvSpPr>
        <p:spPr>
          <a:xfrm>
            <a:off x="828675" y="7938"/>
            <a:ext cx="7704138" cy="17637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31 (a) tr 16 SGK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Chứng minh rằng:</a:t>
            </a:r>
          </a:p>
          <a:p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</a:t>
            </a:r>
            <a:r>
              <a:rPr lang="en-US" altLang="en-US" sz="28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en-US" altLang="en-US" sz="28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3ab(a + b)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263" name="Rectangle 7"/>
          <p:cNvSpPr/>
          <p:nvPr/>
        </p:nvSpPr>
        <p:spPr>
          <a:xfrm>
            <a:off x="1457325" y="1557338"/>
            <a:ext cx="7596188" cy="2447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VP: (a + b)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3ab(a + b)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a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3a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3ab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4268" name="Group 12"/>
          <p:cNvGrpSpPr/>
          <p:nvPr/>
        </p:nvGrpSpPr>
        <p:grpSpPr>
          <a:xfrm>
            <a:off x="1044575" y="3249613"/>
            <a:ext cx="7343775" cy="1979612"/>
            <a:chOff x="658" y="1412"/>
            <a:chExt cx="4626" cy="1247"/>
          </a:xfrm>
        </p:grpSpPr>
        <p:sp>
          <p:nvSpPr>
            <p:cNvPr id="15366" name="Rectangle 9"/>
            <p:cNvSpPr/>
            <p:nvPr/>
          </p:nvSpPr>
          <p:spPr>
            <a:xfrm>
              <a:off x="658" y="2137"/>
              <a:ext cx="4626" cy="52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lstStyle/>
            <a:p>
              <a:r>
                <a:rPr lang="vi-VN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 đẳng thức đã được chứng minh.</a:t>
              </a:r>
              <a:endParaRPr lang="vi-V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367" name="Rectangle 11"/>
            <p:cNvSpPr/>
            <p:nvPr/>
          </p:nvSpPr>
          <p:spPr>
            <a:xfrm>
              <a:off x="2097" y="1412"/>
              <a:ext cx="1656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a</a:t>
              </a:r>
              <a:r>
                <a:rPr lang="en-US" altLang="en-US" sz="28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b</a:t>
              </a:r>
              <a:r>
                <a:rPr lang="en-US" altLang="en-US" sz="28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VT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242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9" name="Rectangle 2"/>
            <p:cNvSpPr/>
            <p:nvPr/>
          </p:nvSpPr>
          <p:spPr>
            <a:xfrm>
              <a:off x="0" y="0"/>
              <a:ext cx="5760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390" name="Rectangle 3"/>
            <p:cNvSpPr/>
            <p:nvPr/>
          </p:nvSpPr>
          <p:spPr>
            <a:xfrm>
              <a:off x="226" y="431"/>
              <a:ext cx="5353" cy="527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lstStyle/>
            <a:p>
              <a:r>
                <a:rPr lang="en-US" alt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dụng: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Tính a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b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biết a . b = 6 v</a:t>
              </a:r>
              <a:r>
                <a:rPr lang="en-US" alt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+ b = -5.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25284" name="Rectangle 4"/>
          <p:cNvSpPr/>
          <p:nvPr/>
        </p:nvSpPr>
        <p:spPr>
          <a:xfrm>
            <a:off x="2862263" y="1196975"/>
            <a:ext cx="4645025" cy="19081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en-US" altLang="en-US" sz="28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3ab(a + b)</a:t>
            </a:r>
          </a:p>
          <a:p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altLang="en-US" sz="28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286" name="Rectangle 6"/>
          <p:cNvSpPr/>
          <p:nvPr/>
        </p:nvSpPr>
        <p:spPr>
          <a:xfrm>
            <a:off x="3959225" y="2532063"/>
            <a:ext cx="2844800" cy="26273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(-5)</a:t>
            </a:r>
            <a:r>
              <a:rPr lang="en-US" altLang="en-US" sz="2800" b="1" baseline="30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3. 6. (-5)</a:t>
            </a:r>
          </a:p>
          <a:p>
            <a:endParaRPr lang="en-US" altLang="en-US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-125 + 90</a:t>
            </a:r>
          </a:p>
          <a:p>
            <a:endParaRPr lang="en-US" altLang="en-US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-35</a:t>
            </a:r>
          </a:p>
          <a:p>
            <a:endParaRPr lang="en-US" altLang="en-US" sz="28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/>
          <p:cNvSpPr/>
          <p:nvPr/>
        </p:nvSpPr>
        <p:spPr>
          <a:xfrm>
            <a:off x="0" y="188913"/>
            <a:ext cx="9144000" cy="2844800"/>
          </a:xfrm>
          <a:prstGeom prst="irregularSeal1">
            <a:avLst/>
          </a:prstGeom>
          <a:solidFill>
            <a:srgbClr val="EEF5A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về nh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17411" name="Rectangle 7"/>
          <p:cNvSpPr/>
          <p:nvPr/>
        </p:nvSpPr>
        <p:spPr>
          <a:xfrm>
            <a:off x="1331913" y="3178175"/>
            <a:ext cx="6300787" cy="20875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>
              <a:buChar char="-"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bảy hằng đẳng 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biểu bằng 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har char="-"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30b, 31b, 33, 34, 35, 36, 37, 38 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(Trang 16,17 SGK).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4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AutoShape 12"/>
            <p:cNvSpPr/>
            <p:nvPr/>
          </p:nvSpPr>
          <p:spPr>
            <a:xfrm>
              <a:off x="0" y="0"/>
              <a:ext cx="5760" cy="4320"/>
            </a:xfrm>
            <a:prstGeom prst="flowChartProcess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052" name="Group 13"/>
            <p:cNvGrpSpPr/>
            <p:nvPr/>
          </p:nvGrpSpPr>
          <p:grpSpPr>
            <a:xfrm>
              <a:off x="68" y="1616"/>
              <a:ext cx="5556" cy="2404"/>
              <a:chOff x="68" y="1616"/>
              <a:chExt cx="5556" cy="2404"/>
            </a:xfrm>
          </p:grpSpPr>
          <p:sp>
            <p:nvSpPr>
              <p:cNvPr id="2056" name="Document"/>
              <p:cNvSpPr>
                <a:spLocks noEditPoints="1"/>
              </p:cNvSpPr>
              <p:nvPr/>
            </p:nvSpPr>
            <p:spPr>
              <a:xfrm>
                <a:off x="68" y="1616"/>
                <a:ext cx="5556" cy="2404"/>
              </a:xfrm>
              <a:custGeom>
                <a:avLst/>
                <a:gdLst>
                  <a:gd name="txL" fmla="*/ 976 w 21600"/>
                  <a:gd name="txT" fmla="*/ 818 h 21600"/>
                  <a:gd name="txR" fmla="*/ 20620 w 21600"/>
                  <a:gd name="txB" fmla="*/ 16425 h 21600"/>
                </a:gdLst>
                <a:ahLst/>
                <a:cxnLst>
                  <a:cxn ang="0">
                    <a:pos x="2767" y="2408"/>
                  </a:cxn>
                  <a:cxn ang="0">
                    <a:pos x="22" y="1207"/>
                  </a:cxn>
                  <a:cxn ang="0">
                    <a:pos x="2767" y="9"/>
                  </a:cxn>
                  <a:cxn ang="0">
                    <a:pos x="5583" y="1186"/>
                  </a:cxn>
                  <a:cxn ang="0">
                    <a:pos x="2767" y="2408"/>
                  </a:cxn>
                  <a:cxn ang="0">
                    <a:pos x="0" y="0"/>
                  </a:cxn>
                  <a:cxn ang="0">
                    <a:pos x="5556" y="0"/>
                  </a:cxn>
                  <a:cxn ang="0">
                    <a:pos x="5556" y="2404"/>
                  </a:cxn>
                </a:cxnLst>
                <a:rect l="txL" t="txT" r="txR" b="txB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10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Text Box 6"/>
              <p:cNvSpPr txBox="1"/>
              <p:nvPr/>
            </p:nvSpPr>
            <p:spPr>
              <a:xfrm>
                <a:off x="272" y="1842"/>
                <a:ext cx="5239" cy="14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viết các hằng đẳng thức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+ B)</a:t>
                </a:r>
                <a:r>
                  <a:rPr lang="en-US" altLang="en-US" sz="2400" b="1" baseline="30000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– B)</a:t>
                </a:r>
                <a:r>
                  <a:rPr lang="en-US" altLang="en-US" sz="2400" b="1" baseline="30000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</a:t>
                </a:r>
              </a:p>
              <a:p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hai hằng đẳng thức n</a:t>
                </a:r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ở dạng khai triển.</a:t>
                </a:r>
              </a:p>
              <a:p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à</a:t>
                </a:r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28a trang 14 SGK:</a:t>
                </a:r>
              </a:p>
              <a:p>
                <a:r>
                  <a:rPr lang="vi-VN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của biểu thức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x</a:t>
                </a:r>
                <a:r>
                  <a:rPr lang="en-US" altLang="en-US" sz="2400" b="1" baseline="30000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+ 12x</a:t>
                </a:r>
                <a:r>
                  <a:rPr lang="en-US" altLang="en-US" sz="2400" b="1" baseline="30000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b="1" dirty="0">
                    <a:solidFill>
                      <a:srgbClr val="CC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+ 48x + 64 tại x = 6.</a:t>
                </a:r>
                <a:endParaRPr lang="en-US" altLang="en-US" sz="2400" b="1" dirty="0">
                  <a:solidFill>
                    <a:srgbClr val="CC33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053" name="Group 10"/>
            <p:cNvGrpSpPr/>
            <p:nvPr/>
          </p:nvGrpSpPr>
          <p:grpSpPr>
            <a:xfrm>
              <a:off x="318" y="73"/>
              <a:ext cx="5261" cy="1270"/>
              <a:chOff x="318" y="73"/>
              <a:chExt cx="5261" cy="1270"/>
            </a:xfrm>
          </p:grpSpPr>
          <p:sp>
            <p:nvSpPr>
              <p:cNvPr id="2054" name="AutoShape 7"/>
              <p:cNvSpPr/>
              <p:nvPr/>
            </p:nvSpPr>
            <p:spPr>
              <a:xfrm>
                <a:off x="680" y="73"/>
                <a:ext cx="4740" cy="1270"/>
              </a:xfrm>
              <a:prstGeom prst="ribbon">
                <a:avLst>
                  <a:gd name="adj1" fmla="val 12500"/>
                  <a:gd name="adj2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55" name="Text Box 5"/>
              <p:cNvSpPr txBox="1"/>
              <p:nvPr/>
            </p:nvSpPr>
            <p:spPr>
              <a:xfrm>
                <a:off x="318" y="602"/>
                <a:ext cx="526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KIỂM TRA BÀI CŨ </a:t>
                </a:r>
                <a:endPara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/>
          <p:nvPr/>
        </p:nvGrpSpPr>
        <p:grpSpPr>
          <a:xfrm>
            <a:off x="-71437" y="0"/>
            <a:ext cx="9144000" cy="6858000"/>
            <a:chOff x="-45" y="0"/>
            <a:chExt cx="5760" cy="4320"/>
          </a:xfrm>
        </p:grpSpPr>
        <p:grpSp>
          <p:nvGrpSpPr>
            <p:cNvPr id="3075" name="Group 7"/>
            <p:cNvGrpSpPr/>
            <p:nvPr/>
          </p:nvGrpSpPr>
          <p:grpSpPr>
            <a:xfrm>
              <a:off x="-45" y="0"/>
              <a:ext cx="5760" cy="4320"/>
              <a:chOff x="-45" y="0"/>
              <a:chExt cx="5760" cy="4320"/>
            </a:xfrm>
          </p:grpSpPr>
          <p:sp>
            <p:nvSpPr>
              <p:cNvPr id="3077" name="Rectangle 2"/>
              <p:cNvSpPr/>
              <p:nvPr/>
            </p:nvSpPr>
            <p:spPr>
              <a:xfrm>
                <a:off x="-45" y="0"/>
                <a:ext cx="5760" cy="4320"/>
              </a:xfrm>
              <a:prstGeom prst="rect">
                <a:avLst/>
              </a:prstGeom>
              <a:solidFill>
                <a:srgbClr val="E6D5F7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" name="Text Box 4"/>
              <p:cNvSpPr txBox="1"/>
              <p:nvPr/>
            </p:nvSpPr>
            <p:spPr>
              <a:xfrm>
                <a:off x="136" y="300"/>
                <a:ext cx="4604" cy="9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    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(A + B)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3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 = A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3 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+ 3A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B + 3AB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2 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+ B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3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latin typeface="Arial" panose="020B0604020202020204" pitchFamily="34" charset="0"/>
                  </a:rPr>
                  <a:t>   (A -  B)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3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 = A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3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 - 3A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B + 3AB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800" b="1" dirty="0">
                    <a:latin typeface="Arial" panose="020B0604020202020204" pitchFamily="34" charset="0"/>
                  </a:rPr>
                  <a:t> -  B</a:t>
                </a:r>
                <a:r>
                  <a:rPr lang="en-US" altLang="en-US" sz="2800" b="1" baseline="30000" dirty="0">
                    <a:latin typeface="Arial" panose="020B0604020202020204" pitchFamily="34" charset="0"/>
                  </a:rPr>
                  <a:t>3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b="1" baseline="30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6" name="Text Box 6"/>
            <p:cNvSpPr txBox="1"/>
            <p:nvPr/>
          </p:nvSpPr>
          <p:spPr>
            <a:xfrm>
              <a:off x="204" y="1117"/>
              <a:ext cx="5443" cy="25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*So sánh: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vi-VN" alt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nhau: biểu thức khai triển của hai hằng đẳng thức n</a:t>
              </a:r>
              <a:r>
                <a:rPr lang="vi-VN" altLang="x-none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đều có bốn hạng tử (trong đó luỹ thừa của A giảm dần, luỹ thừa của B tăng dần).</a:t>
              </a:r>
            </a:p>
            <a:p>
              <a:pPr algn="just"/>
              <a:r>
                <a:rPr lang="vi-VN" alt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Khác nhau: ở hằng đẳng thức lập phương của một tổng, các dấu đều l</a:t>
              </a:r>
              <a:r>
                <a:rPr lang="vi-VN" altLang="x-none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dấu “+”, ở hằng đẳng thức lập phương của một hiệu, các dấu “+” v</a:t>
              </a:r>
              <a:r>
                <a:rPr lang="vi-VN" altLang="x-none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x-none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“-” xen kẽ nhau</a:t>
              </a:r>
              <a:endPara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/>
          <p:nvPr/>
        </p:nvGrpSpPr>
        <p:grpSpPr>
          <a:xfrm>
            <a:off x="0" y="0"/>
            <a:ext cx="9575800" cy="6858000"/>
            <a:chOff x="0" y="0"/>
            <a:chExt cx="6032" cy="4320"/>
          </a:xfrm>
        </p:grpSpPr>
        <p:sp>
          <p:nvSpPr>
            <p:cNvPr id="4099" name="Rectangle 4"/>
            <p:cNvSpPr/>
            <p:nvPr/>
          </p:nvSpPr>
          <p:spPr>
            <a:xfrm>
              <a:off x="0" y="0"/>
              <a:ext cx="5760" cy="4320"/>
            </a:xfrm>
            <a:prstGeom prst="rect">
              <a:avLst/>
            </a:prstGeom>
            <a:solidFill>
              <a:srgbClr val="F3EE1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00" name="Rectangle 5"/>
            <p:cNvSpPr/>
            <p:nvPr/>
          </p:nvSpPr>
          <p:spPr>
            <a:xfrm>
              <a:off x="929" y="504"/>
              <a:ext cx="5103" cy="25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B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28a trang 14 SGK</a:t>
              </a:r>
            </a:p>
            <a:p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x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+ 12x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+ 48x + 64 tại x = 6</a:t>
              </a:r>
            </a:p>
            <a:p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x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+ 3x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.4 + 3x.4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+ 4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(x + 4)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(6 + 4)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10</a:t>
              </a:r>
              <a:r>
                <a:rPr lang="en-US" altLang="en-US" sz="4000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1000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/>
          <p:nvPr/>
        </p:nvGrpSpPr>
        <p:grpSpPr>
          <a:xfrm>
            <a:off x="-1836737" y="-1503362"/>
            <a:ext cx="13177837" cy="9648825"/>
            <a:chOff x="-1157" y="-947"/>
            <a:chExt cx="8301" cy="6078"/>
          </a:xfrm>
        </p:grpSpPr>
        <p:sp>
          <p:nvSpPr>
            <p:cNvPr id="5123" name="AutoShape 15"/>
            <p:cNvSpPr/>
            <p:nvPr/>
          </p:nvSpPr>
          <p:spPr>
            <a:xfrm>
              <a:off x="0" y="0"/>
              <a:ext cx="5760" cy="4320"/>
            </a:xfrm>
            <a:prstGeom prst="flowChartProcess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24" name="AutoShape 12"/>
            <p:cNvSpPr/>
            <p:nvPr/>
          </p:nvSpPr>
          <p:spPr>
            <a:xfrm>
              <a:off x="-1157" y="-947"/>
              <a:ext cx="8301" cy="6078"/>
            </a:xfrm>
            <a:prstGeom prst="irregularSeal1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25" name="Rectangle 13"/>
            <p:cNvSpPr/>
            <p:nvPr/>
          </p:nvSpPr>
          <p:spPr>
            <a:xfrm>
              <a:off x="-45" y="1443"/>
              <a:ext cx="5851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alt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§5. NHỮNG HẰNG ĐẲNG THỨC ĐÁNG NHỚ (Tiếp)</a:t>
              </a:r>
              <a:endPara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/>
          <p:nvPr/>
        </p:nvSpPr>
        <p:spPr>
          <a:xfrm>
            <a:off x="0" y="-7937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0956" name="Group 12"/>
          <p:cNvGrpSpPr/>
          <p:nvPr/>
        </p:nvGrpSpPr>
        <p:grpSpPr>
          <a:xfrm>
            <a:off x="792163" y="-207962"/>
            <a:ext cx="8856662" cy="2960687"/>
            <a:chOff x="181" y="91"/>
            <a:chExt cx="5579" cy="1865"/>
          </a:xfrm>
        </p:grpSpPr>
        <p:sp>
          <p:nvSpPr>
            <p:cNvPr id="6151" name="Rectangle 5"/>
            <p:cNvSpPr/>
            <p:nvPr/>
          </p:nvSpPr>
          <p:spPr>
            <a:xfrm>
              <a:off x="181" y="91"/>
              <a:ext cx="5579" cy="18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tính (a + b)(a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ab +b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(với a, b </a:t>
              </a:r>
              <a:r>
                <a:rPr lang="fr-FR" altLang="x-none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fr-FR" altLang="x-none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fr-FR" altLang="x-none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số tuỳ ý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2" name="Text Box 9"/>
            <p:cNvSpPr txBox="1"/>
            <p:nvPr/>
          </p:nvSpPr>
          <p:spPr>
            <a:xfrm>
              <a:off x="249" y="913"/>
              <a:ext cx="318" cy="250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  <a:endPara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0954" name="Rectangle 10"/>
          <p:cNvSpPr/>
          <p:nvPr/>
        </p:nvSpPr>
        <p:spPr>
          <a:xfrm>
            <a:off x="2232025" y="1089025"/>
            <a:ext cx="7920038" cy="3060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+ b)(a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ab +b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a(a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ab +b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b(a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ab +b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+ ab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– ab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955" name="Rectangle 11"/>
          <p:cNvSpPr/>
          <p:nvPr/>
        </p:nvSpPr>
        <p:spPr>
          <a:xfrm>
            <a:off x="1128713" y="3392488"/>
            <a:ext cx="6156325" cy="14398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(a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(a + b)(a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ab + b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Text Box 13"/>
          <p:cNvSpPr txBox="1"/>
          <p:nvPr/>
        </p:nvSpPr>
        <p:spPr>
          <a:xfrm>
            <a:off x="719138" y="549275"/>
            <a:ext cx="568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hai lập phương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/>
      <p:bldP spid="2109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5"/>
          <p:cNvSpPr txBox="1"/>
          <p:nvPr/>
        </p:nvSpPr>
        <p:spPr>
          <a:xfrm>
            <a:off x="7234238" y="3897313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71" name="Group 94"/>
          <p:cNvGrpSpPr/>
          <p:nvPr/>
        </p:nvGrpSpPr>
        <p:grpSpPr>
          <a:xfrm>
            <a:off x="0" y="0"/>
            <a:ext cx="9469438" cy="6858000"/>
            <a:chOff x="0" y="0"/>
            <a:chExt cx="5965" cy="4320"/>
          </a:xfrm>
        </p:grpSpPr>
        <p:sp>
          <p:nvSpPr>
            <p:cNvPr id="7177" name="AutoShape 44"/>
            <p:cNvSpPr/>
            <p:nvPr/>
          </p:nvSpPr>
          <p:spPr>
            <a:xfrm>
              <a:off x="0" y="0"/>
              <a:ext cx="5965" cy="4320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78" name="Rectangle 66"/>
            <p:cNvSpPr/>
            <p:nvPr/>
          </p:nvSpPr>
          <p:spPr>
            <a:xfrm>
              <a:off x="680" y="799"/>
              <a:ext cx="4649" cy="97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lang="en-US" altLang="en-US" sz="28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quát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Vơí A, B l</a:t>
              </a:r>
              <a:r>
                <a:rPr lang="vi-V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biểu thức tuỳ ý ta có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A</a:t>
              </a:r>
              <a:r>
                <a:rPr lang="en-US" altLang="en-US" sz="32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B</a:t>
              </a:r>
              <a:r>
                <a:rPr lang="en-US" altLang="en-US" sz="32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(A + B)(A</a:t>
              </a:r>
              <a:r>
                <a:rPr lang="en-US" altLang="en-US" sz="32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AB + B</a:t>
              </a:r>
              <a:r>
                <a:rPr lang="en-US" altLang="en-US" sz="32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(6)</a:t>
              </a:r>
            </a:p>
            <a:p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284" name="Group 92"/>
          <p:cNvGrpSpPr/>
          <p:nvPr/>
        </p:nvGrpSpPr>
        <p:grpSpPr>
          <a:xfrm>
            <a:off x="2360613" y="2070100"/>
            <a:ext cx="4732337" cy="3887788"/>
            <a:chOff x="2291" y="1412"/>
            <a:chExt cx="2981" cy="2449"/>
          </a:xfrm>
        </p:grpSpPr>
        <p:sp>
          <p:nvSpPr>
            <p:cNvPr id="7173" name="Text Box 86"/>
            <p:cNvSpPr txBox="1"/>
            <p:nvPr/>
          </p:nvSpPr>
          <p:spPr>
            <a:xfrm>
              <a:off x="4478" y="1412"/>
              <a:ext cx="22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74" name="AutoShape 70"/>
            <p:cNvSpPr/>
            <p:nvPr/>
          </p:nvSpPr>
          <p:spPr>
            <a:xfrm rot="10800000">
              <a:off x="2291" y="2455"/>
              <a:ext cx="2676" cy="1406"/>
            </a:xfrm>
            <a:prstGeom prst="wedgeRoundRectCallout">
              <a:avLst>
                <a:gd name="adj1" fmla="val -35315"/>
                <a:gd name="adj2" fmla="val 113796"/>
                <a:gd name="adj3" fmla="val 16667"/>
              </a:avLst>
            </a:prstGeom>
            <a:solidFill>
              <a:srgbClr val="F3EE12"/>
            </a:solidFill>
            <a:ln w="952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ý: Ta quy ước gọi A</a:t>
              </a:r>
              <a:r>
                <a:rPr lang="en-US" altLang="en-US" sz="32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AB + B</a:t>
              </a:r>
              <a:r>
                <a:rPr lang="en-US" altLang="en-US" sz="32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bình phương thiếu của hiệu 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- B.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75" name="Line 77"/>
            <p:cNvSpPr/>
            <p:nvPr/>
          </p:nvSpPr>
          <p:spPr>
            <a:xfrm>
              <a:off x="4591" y="1502"/>
              <a:ext cx="6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6" name="Line 87"/>
            <p:cNvSpPr/>
            <p:nvPr/>
          </p:nvSpPr>
          <p:spPr>
            <a:xfrm>
              <a:off x="3855" y="1502"/>
              <a:ext cx="6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/>
          <p:nvPr/>
        </p:nvSpPr>
        <p:spPr>
          <a:xfrm>
            <a:off x="0" y="7938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5" name="Group 7"/>
          <p:cNvGrpSpPr/>
          <p:nvPr/>
        </p:nvGrpSpPr>
        <p:grpSpPr>
          <a:xfrm>
            <a:off x="971550" y="404813"/>
            <a:ext cx="7777163" cy="1692275"/>
            <a:chOff x="612" y="232"/>
            <a:chExt cx="4899" cy="1066"/>
          </a:xfrm>
        </p:grpSpPr>
        <p:sp>
          <p:nvSpPr>
            <p:cNvPr id="8204" name="Text Box 5"/>
            <p:cNvSpPr txBox="1"/>
            <p:nvPr/>
          </p:nvSpPr>
          <p:spPr>
            <a:xfrm>
              <a:off x="612" y="415"/>
              <a:ext cx="408" cy="294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?2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05" name="Rectangle 6"/>
            <p:cNvSpPr/>
            <p:nvPr/>
          </p:nvSpPr>
          <p:spPr>
            <a:xfrm>
              <a:off x="1066" y="232"/>
              <a:ext cx="4445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vi-VN" altLang="x-none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biểu hằng đằng thức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B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(A + B)(A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AB + B</a:t>
              </a:r>
              <a:r>
                <a:rPr lang="en-US" alt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lời </a:t>
              </a:r>
              <a:endPara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3012" name="Group 20"/>
          <p:cNvGrpSpPr/>
          <p:nvPr/>
        </p:nvGrpSpPr>
        <p:grpSpPr>
          <a:xfrm>
            <a:off x="388938" y="1554163"/>
            <a:ext cx="8351837" cy="3295650"/>
            <a:chOff x="317" y="991"/>
            <a:chExt cx="5261" cy="2076"/>
          </a:xfrm>
        </p:grpSpPr>
        <p:grpSp>
          <p:nvGrpSpPr>
            <p:cNvPr id="8197" name="Group 13"/>
            <p:cNvGrpSpPr/>
            <p:nvPr/>
          </p:nvGrpSpPr>
          <p:grpSpPr>
            <a:xfrm>
              <a:off x="1192" y="991"/>
              <a:ext cx="2958" cy="231"/>
              <a:chOff x="1156" y="1015"/>
              <a:chExt cx="2958" cy="231"/>
            </a:xfrm>
          </p:grpSpPr>
          <p:sp>
            <p:nvSpPr>
              <p:cNvPr id="8201" name="Line 9"/>
              <p:cNvSpPr/>
              <p:nvPr/>
            </p:nvSpPr>
            <p:spPr>
              <a:xfrm>
                <a:off x="1156" y="1071"/>
                <a:ext cx="142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02" name="Line 11"/>
              <p:cNvSpPr/>
              <p:nvPr/>
            </p:nvSpPr>
            <p:spPr>
              <a:xfrm>
                <a:off x="2685" y="1071"/>
                <a:ext cx="142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03" name="Text Box 12"/>
              <p:cNvSpPr txBox="1"/>
              <p:nvPr/>
            </p:nvSpPr>
            <p:spPr>
              <a:xfrm>
                <a:off x="2528" y="1015"/>
                <a:ext cx="25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n-US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8198" name="Group 18"/>
            <p:cNvGrpSpPr/>
            <p:nvPr/>
          </p:nvGrpSpPr>
          <p:grpSpPr>
            <a:xfrm>
              <a:off x="317" y="1774"/>
              <a:ext cx="5261" cy="1293"/>
              <a:chOff x="317" y="2591"/>
              <a:chExt cx="5261" cy="1293"/>
            </a:xfrm>
          </p:grpSpPr>
          <p:sp>
            <p:nvSpPr>
              <p:cNvPr id="8199" name="AutoShape 17"/>
              <p:cNvSpPr/>
              <p:nvPr/>
            </p:nvSpPr>
            <p:spPr>
              <a:xfrm rot="10800000">
                <a:off x="317" y="2591"/>
                <a:ext cx="5261" cy="1293"/>
              </a:xfrm>
              <a:prstGeom prst="wedgeEllipseCallout">
                <a:avLst>
                  <a:gd name="adj1" fmla="val 5255"/>
                  <a:gd name="adj2" fmla="val 98644"/>
                </a:avLst>
              </a:prstGeom>
              <a:solidFill>
                <a:srgbClr val="9AF49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pPr algn="ctr"/>
                <a:endParaRPr lang="en-US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00" name="Rectangle 8"/>
              <p:cNvSpPr/>
              <p:nvPr/>
            </p:nvSpPr>
            <p:spPr>
              <a:xfrm>
                <a:off x="680" y="2727"/>
                <a:ext cx="4717" cy="10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hai lập phương của hai biểu thức </a:t>
                </a:r>
              </a:p>
              <a:p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tích của tổng hai biểu thức</a:t>
                </a:r>
              </a:p>
              <a:p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bình phương thiếu của hiệu hai biểu thức.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6"/>
          <p:cNvSpPr/>
          <p:nvPr/>
        </p:nvSpPr>
        <p:spPr>
          <a:xfrm>
            <a:off x="431800" y="512763"/>
            <a:ext cx="1476375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dụng: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 Box 7"/>
          <p:cNvSpPr txBox="1"/>
          <p:nvPr/>
        </p:nvSpPr>
        <p:spPr>
          <a:xfrm>
            <a:off x="431800" y="1016000"/>
            <a:ext cx="6283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Viết 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dạng tích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 Box 8"/>
          <p:cNvSpPr txBox="1"/>
          <p:nvPr/>
        </p:nvSpPr>
        <p:spPr>
          <a:xfrm>
            <a:off x="358775" y="2909888"/>
            <a:ext cx="6985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Viết (x + 1)(x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+ 1)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dạng t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25" name="Rectangle 9"/>
          <p:cNvSpPr/>
          <p:nvPr/>
        </p:nvSpPr>
        <p:spPr>
          <a:xfrm>
            <a:off x="1546225" y="1376363"/>
            <a:ext cx="2593975" cy="5762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 = 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26" name="Text Box 10"/>
          <p:cNvSpPr txBox="1"/>
          <p:nvPr/>
        </p:nvSpPr>
        <p:spPr>
          <a:xfrm>
            <a:off x="2500313" y="1811338"/>
            <a:ext cx="43211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+ 2)(x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x.2 + 2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27" name="Text Box 11"/>
          <p:cNvSpPr txBox="1"/>
          <p:nvPr/>
        </p:nvSpPr>
        <p:spPr>
          <a:xfrm>
            <a:off x="2503488" y="2238375"/>
            <a:ext cx="42116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+ 2)(x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 + 4)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28" name="Rectangle 12"/>
          <p:cNvSpPr/>
          <p:nvPr/>
        </p:nvSpPr>
        <p:spPr>
          <a:xfrm>
            <a:off x="1169988" y="3554413"/>
            <a:ext cx="5761037" cy="104298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(x + 1)(x</a:t>
            </a:r>
            <a:r>
              <a:rPr lang="en-US" alt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 + 1)</a:t>
            </a:r>
          </a:p>
          <a:p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+ 1)(x</a:t>
            </a:r>
            <a:r>
              <a:rPr lang="en-US" alt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x.1 + 1</a:t>
            </a:r>
            <a:r>
              <a:rPr lang="en-US" alt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30" name="Text Box 14"/>
          <p:cNvSpPr txBox="1"/>
          <p:nvPr/>
        </p:nvSpPr>
        <p:spPr>
          <a:xfrm>
            <a:off x="1173163" y="4257675"/>
            <a:ext cx="21955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alt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31" name="Text Box 15"/>
          <p:cNvSpPr txBox="1"/>
          <p:nvPr/>
        </p:nvSpPr>
        <p:spPr>
          <a:xfrm>
            <a:off x="1168400" y="4670425"/>
            <a:ext cx="2663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/>
      <p:bldP spid="214026" grpId="0"/>
      <p:bldP spid="214027" grpId="0"/>
      <p:bldP spid="214028" grpId="0"/>
      <p:bldP spid="214030" grpId="0"/>
      <p:bldP spid="2140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.VnTime</vt:lpstr>
      <vt:lpstr>Arial</vt:lpstr>
      <vt:lpstr>Times New Roman</vt:lpstr>
      <vt:lpstr>Default Design</vt:lpstr>
      <vt:lpstr>Giáo viên Toán: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khu 1 yen dinh hai hau nam dinh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224</cp:revision>
  <dcterms:created xsi:type="dcterms:W3CDTF">2006-11-15T13:46:13Z</dcterms:created>
  <dcterms:modified xsi:type="dcterms:W3CDTF">2022-07-28T15:24:45Z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