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48" r:id="rId2"/>
    <p:sldId id="340" r:id="rId3"/>
    <p:sldId id="341" r:id="rId4"/>
    <p:sldId id="344" r:id="rId5"/>
    <p:sldId id="339" r:id="rId6"/>
    <p:sldId id="342" r:id="rId7"/>
    <p:sldId id="347" r:id="rId8"/>
    <p:sldId id="345" r:id="rId9"/>
    <p:sldId id="346" r:id="rId10"/>
    <p:sldId id="343" r:id="rId11"/>
    <p:sldId id="334" r:id="rId12"/>
    <p:sldId id="257" r:id="rId13"/>
    <p:sldId id="260" r:id="rId14"/>
    <p:sldId id="324" r:id="rId15"/>
    <p:sldId id="325" r:id="rId16"/>
    <p:sldId id="327" r:id="rId17"/>
    <p:sldId id="330" r:id="rId18"/>
    <p:sldId id="336" r:id="rId19"/>
    <p:sldId id="326" r:id="rId20"/>
    <p:sldId id="337" r:id="rId21"/>
    <p:sldId id="331" r:id="rId22"/>
    <p:sldId id="332" r:id="rId23"/>
    <p:sldId id="333" r:id="rId24"/>
    <p:sldId id="328" r:id="rId25"/>
    <p:sldId id="33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FCD4"/>
    <a:srgbClr val="0D30DD"/>
    <a:srgbClr val="65E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0" autoAdjust="0"/>
  </p:normalViewPr>
  <p:slideViewPr>
    <p:cSldViewPr>
      <p:cViewPr varScale="1">
        <p:scale>
          <a:sx n="66" d="100"/>
          <a:sy n="66" d="100"/>
        </p:scale>
        <p:origin x="1228" y="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22/07/2022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137452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34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35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chắc hẳn ngay từ khi còn bé các em đã được bố mẹ đưa đi học, đi nhà sách, siêu thị,… và em cũng đã ghi nhớ được con đường từ nhà đến trường, đến siêu thị hay hiệu sách. việc ghi nhớ đó giúp cho một số bạn hs đã có thể tự đi đến trường  mà không cần bố mẹ phải đưa đi nữa.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Vậy tại sao các bạn ấy không bị lạc? vì trong đầu bạn ấy đã hình thành một hình ảnh về không gia đó, được gọi là lược đồ trí nhớ.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92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22/07/2022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22/07/2022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22/07/2022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57150"/>
            <a:ext cx="8966199" cy="6724650"/>
          </a:xfrm>
          <a:prstGeom prst="rect">
            <a:avLst/>
          </a:prstGeom>
        </p:spPr>
      </p:pic>
    </p:spTree>
    <p:extLst>
      <p:ext uri="{BB962C8B-B14F-4D97-AF65-F5344CB8AC3E}">
        <p14:creationId xmlns:p14="http://schemas.microsoft.com/office/powerpoint/2010/main" val="108176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28664" y="4572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a:solidFill>
                  <a:srgbClr val="002060"/>
                </a:solidFill>
                <a:effectLst>
                  <a:outerShdw blurRad="38100" dist="38100" dir="2700000" algn="tl">
                    <a:srgbClr val="000000">
                      <a:alpha val="43137"/>
                    </a:srgbClr>
                  </a:outerShdw>
                </a:effectLst>
                <a:latin typeface="Cambria" pitchFamily="18" charset="0"/>
              </a:rPr>
              <a:t>CHƯƠNG 2. TRÁI ĐẤT – HÀNH TINH CỦA HỆ MẶT TRỜI</a:t>
            </a:r>
          </a:p>
          <a:p>
            <a:r>
              <a:rPr lang="vi-VN" sz="2400" b="1" dirty="0">
                <a:solidFill>
                  <a:srgbClr val="FF0000"/>
                </a:solidFill>
                <a:effectLst>
                  <a:outerShdw blurRad="38100" dist="38100" dir="2700000" algn="tl">
                    <a:srgbClr val="000000">
                      <a:alpha val="43137"/>
                    </a:srgbClr>
                  </a:outerShdw>
                </a:effectLst>
                <a:latin typeface="Cambria" pitchFamily="18" charset="0"/>
              </a:rPr>
              <a:t>BÀI 5. VỊ TRÍ CỦA TRÁI ĐẤT TRONG HỆ MẶT TRỜI.</a:t>
            </a:r>
          </a:p>
          <a:p>
            <a:r>
              <a:rPr lang="vi-VN" sz="2400" b="1" dirty="0">
                <a:solidFill>
                  <a:srgbClr val="FF0000"/>
                </a:solidFill>
                <a:effectLst>
                  <a:outerShdw blurRad="38100" dist="38100" dir="2700000" algn="tl">
                    <a:srgbClr val="000000">
                      <a:alpha val="43137"/>
                    </a:srgbClr>
                  </a:outerShdw>
                </a:effectLst>
                <a:latin typeface="Cambria" pitchFamily="18" charset="0"/>
              </a:rPr>
              <a:t>HÌNH DẠNG VÀ KÍCH THƯỚC CỦA TRÁI ĐẤT</a:t>
            </a:r>
          </a:p>
        </p:txBody>
      </p:sp>
      <p:sp>
        <p:nvSpPr>
          <p:cNvPr id="26" name="Title 1"/>
          <p:cNvSpPr txBox="1">
            <a:spLocks/>
          </p:cNvSpPr>
          <p:nvPr/>
        </p:nvSpPr>
        <p:spPr>
          <a:xfrm>
            <a:off x="381000" y="14859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 VỊ </a:t>
            </a:r>
            <a:r>
              <a:rPr lang="en-US" sz="2400" b="1" dirty="0">
                <a:solidFill>
                  <a:srgbClr val="0D30DD"/>
                </a:solidFill>
                <a:effectLst>
                  <a:outerShdw blurRad="38100" dist="38100" dir="2700000" algn="tl">
                    <a:srgbClr val="000000">
                      <a:alpha val="43137"/>
                    </a:srgbClr>
                  </a:outerShdw>
                </a:effectLst>
                <a:latin typeface="Cambria" pitchFamily="18" charset="0"/>
              </a:rPr>
              <a:t>TRÍ CỦA TRÁI ĐẤT TRONG HỆ MẶT TRỜI</a:t>
            </a:r>
          </a:p>
        </p:txBody>
      </p:sp>
    </p:spTree>
    <p:extLst>
      <p:ext uri="{BB962C8B-B14F-4D97-AF65-F5344CB8AC3E}">
        <p14:creationId xmlns:p14="http://schemas.microsoft.com/office/powerpoint/2010/main" val="390446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9600" y="609600"/>
            <a:ext cx="0" cy="5486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 y="609600"/>
            <a:ext cx="3276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685800"/>
            <a:ext cx="3276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86800" y="685800"/>
            <a:ext cx="0" cy="5486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6096000"/>
            <a:ext cx="3276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6164179"/>
            <a:ext cx="3276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49753" y="5588267"/>
            <a:ext cx="914400" cy="5334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latin typeface="Times New Roman" panose="02020603050405020304" pitchFamily="18" charset="0"/>
                <a:cs typeface="Times New Roman" panose="02020603050405020304" pitchFamily="18" charset="0"/>
              </a:rPr>
              <a:t>Phòng</a:t>
            </a:r>
            <a:r>
              <a:rPr lang="en-US" sz="1200" b="1" dirty="0" smtClean="0">
                <a:solidFill>
                  <a:schemeClr val="tx1"/>
                </a:solidFill>
                <a:latin typeface="Times New Roman" panose="02020603050405020304" pitchFamily="18" charset="0"/>
                <a:cs typeface="Times New Roman" panose="02020603050405020304" pitchFamily="18" charset="0"/>
              </a:rPr>
              <a:t> BV</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14" name="Isosceles Triangle 13"/>
          <p:cNvSpPr/>
          <p:nvPr/>
        </p:nvSpPr>
        <p:spPr>
          <a:xfrm>
            <a:off x="5825689" y="5164755"/>
            <a:ext cx="914401"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886200" y="5257800"/>
            <a:ext cx="0" cy="838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4"/>
          </p:cNvCxnSpPr>
          <p:nvPr/>
        </p:nvCxnSpPr>
        <p:spPr>
          <a:xfrm flipV="1">
            <a:off x="5410200" y="5257800"/>
            <a:ext cx="0" cy="90196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3886200" y="4953000"/>
            <a:ext cx="1524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43351" y="5257800"/>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Cổng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endParaRPr lang="en-US" dirty="0">
              <a:latin typeface="Times New Roman" panose="02020603050405020304" pitchFamily="18" charset="0"/>
              <a:cs typeface="Times New Roman" panose="02020603050405020304" pitchFamily="18" charset="0"/>
            </a:endParaRPr>
          </a:p>
        </p:txBody>
      </p:sp>
      <p:sp>
        <p:nvSpPr>
          <p:cNvPr id="22" name="Rectangle 21"/>
          <p:cNvSpPr/>
          <p:nvPr/>
        </p:nvSpPr>
        <p:spPr>
          <a:xfrm>
            <a:off x="3506604" y="3048000"/>
            <a:ext cx="2319084" cy="53340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H</a:t>
            </a:r>
            <a:r>
              <a:rPr lang="en-US" sz="2800" dirty="0" err="1" smtClean="0">
                <a:solidFill>
                  <a:schemeClr val="tx1"/>
                </a:solidFill>
                <a:latin typeface="Times New Roman" panose="02020603050405020304" pitchFamily="18" charset="0"/>
                <a:cs typeface="Times New Roman" panose="02020603050405020304" pitchFamily="18" charset="0"/>
              </a:rPr>
              <a:t>Hội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trường</a:t>
            </a:r>
            <a:endParaRPr lang="en-US" sz="2800" dirty="0"/>
          </a:p>
        </p:txBody>
      </p:sp>
      <p:sp>
        <p:nvSpPr>
          <p:cNvPr id="23" name="Isosceles Triangle 22"/>
          <p:cNvSpPr/>
          <p:nvPr/>
        </p:nvSpPr>
        <p:spPr>
          <a:xfrm>
            <a:off x="3488658" y="2612056"/>
            <a:ext cx="2361095" cy="4359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79946" y="816945"/>
            <a:ext cx="2726658" cy="457200"/>
          </a:xfrm>
          <a:prstGeom prst="rect">
            <a:avLst/>
          </a:prstGeom>
          <a:solidFill>
            <a:srgbClr val="BCFCD4"/>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9946" y="1295400"/>
            <a:ext cx="2726658" cy="457200"/>
          </a:xfrm>
          <a:prstGeom prst="rect">
            <a:avLst/>
          </a:prstGeom>
          <a:solidFill>
            <a:srgbClr val="BCFCD4"/>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685171" y="857653"/>
            <a:ext cx="2726658" cy="457200"/>
          </a:xfrm>
          <a:prstGeom prst="rect">
            <a:avLst/>
          </a:prstGeom>
          <a:solidFill>
            <a:srgbClr val="BCFCD4"/>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685171" y="1336108"/>
            <a:ext cx="2726658" cy="457200"/>
          </a:xfrm>
          <a:prstGeom prst="rect">
            <a:avLst/>
          </a:prstGeom>
          <a:solidFill>
            <a:srgbClr val="BCFCD4"/>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69119" y="1407514"/>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Tầng</a:t>
            </a:r>
            <a:r>
              <a:rPr lang="en-US" dirty="0" smtClean="0">
                <a:latin typeface="Times New Roman" panose="02020603050405020304" pitchFamily="18" charset="0"/>
                <a:cs typeface="Times New Roman" panose="02020603050405020304" pitchFamily="18" charset="0"/>
              </a:rPr>
              <a:t> 1</a:t>
            </a:r>
            <a:endParaRPr lang="en-US"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6367716" y="863631"/>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Tầng</a:t>
            </a:r>
            <a:r>
              <a:rPr lang="en-US" dirty="0" smtClean="0">
                <a:latin typeface="Times New Roman" panose="02020603050405020304" pitchFamily="18" charset="0"/>
                <a:cs typeface="Times New Roman" panose="02020603050405020304" pitchFamily="18" charset="0"/>
              </a:rPr>
              <a:t> 2</a:t>
            </a:r>
            <a:endParaRPr lang="en-US" dirty="0">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flipV="1">
            <a:off x="3886200" y="316851"/>
            <a:ext cx="0" cy="2927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4" idx="4"/>
          </p:cNvCxnSpPr>
          <p:nvPr/>
        </p:nvCxnSpPr>
        <p:spPr>
          <a:xfrm flipV="1">
            <a:off x="5410200" y="316851"/>
            <a:ext cx="0" cy="4000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Isosceles Triangle 33"/>
          <p:cNvSpPr/>
          <p:nvPr/>
        </p:nvSpPr>
        <p:spPr>
          <a:xfrm>
            <a:off x="3886200" y="12051"/>
            <a:ext cx="1524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943351" y="316851"/>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Cổng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endParaRPr lang="en-US"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1378470" y="860879"/>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Tầng</a:t>
            </a:r>
            <a:r>
              <a:rPr lang="en-US" dirty="0" smtClean="0">
                <a:latin typeface="Times New Roman" panose="02020603050405020304" pitchFamily="18" charset="0"/>
                <a:cs typeface="Times New Roman" panose="02020603050405020304" pitchFamily="18" charset="0"/>
              </a:rPr>
              <a:t> 2</a:t>
            </a:r>
            <a:endParaRPr lang="en-US"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1359469" y="1336108"/>
            <a:ext cx="1409698" cy="369332"/>
          </a:xfrm>
          <a:prstGeom prst="rect">
            <a:avLst/>
          </a:prstGeom>
          <a:solidFill>
            <a:srgbClr val="FFC000"/>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Tầng</a:t>
            </a:r>
            <a:r>
              <a:rPr lang="en-US" dirty="0" smtClean="0">
                <a:latin typeface="Times New Roman" panose="02020603050405020304" pitchFamily="18" charset="0"/>
                <a:cs typeface="Times New Roman" panose="02020603050405020304" pitchFamily="18" charset="0"/>
              </a:rPr>
              <a:t> 1</a:t>
            </a:r>
            <a:endParaRPr lang="en-US" dirty="0">
              <a:latin typeface="Times New Roman" panose="02020603050405020304" pitchFamily="18" charset="0"/>
              <a:cs typeface="Times New Roman" panose="02020603050405020304" pitchFamily="18" charset="0"/>
            </a:endParaRPr>
          </a:p>
        </p:txBody>
      </p:sp>
      <p:sp>
        <p:nvSpPr>
          <p:cNvPr id="41" name="Rectangle 40"/>
          <p:cNvSpPr/>
          <p:nvPr/>
        </p:nvSpPr>
        <p:spPr>
          <a:xfrm>
            <a:off x="963318" y="4975679"/>
            <a:ext cx="1149240" cy="70122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Căn</a:t>
            </a:r>
            <a:r>
              <a:rPr lang="en-US" dirty="0" smtClean="0">
                <a:solidFill>
                  <a:schemeClr val="tx1"/>
                </a:solidFill>
                <a:latin typeface="Times New Roman" panose="02020603050405020304" pitchFamily="18" charset="0"/>
                <a:cs typeface="Times New Roman" panose="02020603050405020304" pitchFamily="18" charset="0"/>
              </a:rPr>
              <a:t> tin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63318" y="3744811"/>
            <a:ext cx="713082" cy="10086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Khu</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vực</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hành</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chính</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811629" y="2122998"/>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rot="16200000">
            <a:off x="6641057" y="2638139"/>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50" name="Rectangle 49"/>
          <p:cNvSpPr/>
          <p:nvPr/>
        </p:nvSpPr>
        <p:spPr>
          <a:xfrm>
            <a:off x="7329978" y="2117959"/>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7118544" y="2618277"/>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a:t>
            </a:r>
          </a:p>
        </p:txBody>
      </p:sp>
      <p:sp>
        <p:nvSpPr>
          <p:cNvPr id="52" name="Rectangle 51"/>
          <p:cNvSpPr/>
          <p:nvPr/>
        </p:nvSpPr>
        <p:spPr>
          <a:xfrm>
            <a:off x="7839289" y="2107432"/>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rot="16200000">
            <a:off x="7608950" y="2610671"/>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a:t>
            </a:r>
          </a:p>
        </p:txBody>
      </p:sp>
      <p:sp>
        <p:nvSpPr>
          <p:cNvPr id="54" name="Rectangle 53"/>
          <p:cNvSpPr/>
          <p:nvPr/>
        </p:nvSpPr>
        <p:spPr>
          <a:xfrm>
            <a:off x="832118" y="2138138"/>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rot="16200000">
            <a:off x="661546" y="2653279"/>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56" name="Rectangle 55"/>
          <p:cNvSpPr/>
          <p:nvPr/>
        </p:nvSpPr>
        <p:spPr>
          <a:xfrm>
            <a:off x="1350467" y="2133099"/>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rot="16200000">
            <a:off x="1139033" y="2633417"/>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a:t>
            </a:r>
          </a:p>
        </p:txBody>
      </p:sp>
      <p:sp>
        <p:nvSpPr>
          <p:cNvPr id="58" name="Rectangle 57"/>
          <p:cNvSpPr/>
          <p:nvPr/>
        </p:nvSpPr>
        <p:spPr>
          <a:xfrm>
            <a:off x="1859778" y="2122572"/>
            <a:ext cx="4686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rot="16200000">
            <a:off x="1629439" y="2625811"/>
            <a:ext cx="891549" cy="369332"/>
          </a:xfrm>
          <a:prstGeom prst="rect">
            <a:avLst/>
          </a:prstGeom>
          <a:solidFill>
            <a:srgbClr val="FFC000"/>
          </a:solid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Tầng</a:t>
            </a:r>
            <a:r>
              <a:rPr lang="en-US"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a:t>
            </a:r>
          </a:p>
        </p:txBody>
      </p:sp>
      <p:sp>
        <p:nvSpPr>
          <p:cNvPr id="61" name="Rectangle 60"/>
          <p:cNvSpPr/>
          <p:nvPr/>
        </p:nvSpPr>
        <p:spPr>
          <a:xfrm>
            <a:off x="7329978" y="3769612"/>
            <a:ext cx="713082" cy="10086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Thư</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Viện</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62" name="TextBox 61"/>
          <p:cNvSpPr txBox="1"/>
          <p:nvPr/>
        </p:nvSpPr>
        <p:spPr>
          <a:xfrm>
            <a:off x="4239353" y="1734421"/>
            <a:ext cx="148514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Sân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
        <p:nvSpPr>
          <p:cNvPr id="63" name="TextBox 62"/>
          <p:cNvSpPr txBox="1"/>
          <p:nvPr/>
        </p:nvSpPr>
        <p:spPr>
          <a:xfrm>
            <a:off x="4129917" y="3967708"/>
            <a:ext cx="148514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endParaRPr lang="en-US" sz="2400" dirty="0">
              <a:latin typeface="Times New Roman" panose="02020603050405020304" pitchFamily="18" charset="0"/>
              <a:cs typeface="Times New Roman" panose="02020603050405020304" pitchFamily="18" charset="0"/>
            </a:endParaRPr>
          </a:p>
        </p:txBody>
      </p:sp>
      <p:sp>
        <p:nvSpPr>
          <p:cNvPr id="64" name="Rectangle 63"/>
          <p:cNvSpPr/>
          <p:nvPr/>
        </p:nvSpPr>
        <p:spPr>
          <a:xfrm>
            <a:off x="1149242" y="6279276"/>
            <a:ext cx="7090149" cy="400110"/>
          </a:xfrm>
          <a:prstGeom prst="rect">
            <a:avLst/>
          </a:prstGeom>
        </p:spPr>
        <p:txBody>
          <a:bodyPr wrap="square">
            <a:spAutoFit/>
          </a:bodyPr>
          <a:lstStyle/>
          <a:p>
            <a:pPr algn="just"/>
            <a:r>
              <a:rPr lang="vi-VN" sz="2000" i="1" dirty="0">
                <a:solidFill>
                  <a:srgbClr val="FF0000"/>
                </a:solidFill>
                <a:latin typeface="+mj-lt"/>
                <a:ea typeface="Cambria" panose="02040503050406030204" pitchFamily="18" charset="0"/>
              </a:rPr>
              <a:t>Quan sát</a:t>
            </a:r>
            <a:r>
              <a:rPr lang="en-US" sz="2000" i="1" dirty="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hình</a:t>
            </a:r>
            <a:r>
              <a:rPr lang="en-US" sz="2000" i="1" dirty="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ảnh</a:t>
            </a:r>
            <a:r>
              <a:rPr lang="en-US" sz="2000" i="1" dirty="0">
                <a:solidFill>
                  <a:srgbClr val="FF0000"/>
                </a:solidFill>
                <a:latin typeface="+mj-lt"/>
                <a:ea typeface="Cambria" panose="02040503050406030204" pitchFamily="18" charset="0"/>
              </a:rPr>
              <a:t> </a:t>
            </a:r>
            <a:r>
              <a:rPr lang="en-US" sz="2000" i="1" dirty="0" err="1" smtClean="0">
                <a:solidFill>
                  <a:srgbClr val="FF0000"/>
                </a:solidFill>
                <a:latin typeface="+mj-lt"/>
                <a:ea typeface="Cambria" panose="02040503050406030204" pitchFamily="18" charset="0"/>
              </a:rPr>
              <a:t>trên</a:t>
            </a:r>
            <a:r>
              <a:rPr lang="en-US" sz="2000" i="1" dirty="0" smtClean="0">
                <a:solidFill>
                  <a:srgbClr val="FF0000"/>
                </a:solidFill>
                <a:latin typeface="+mj-lt"/>
                <a:ea typeface="Cambria" panose="02040503050406030204" pitchFamily="18" charset="0"/>
              </a:rPr>
              <a:t> </a:t>
            </a:r>
            <a:r>
              <a:rPr lang="en-US" sz="2000" i="1" dirty="0" err="1" smtClean="0">
                <a:solidFill>
                  <a:srgbClr val="FF0000"/>
                </a:solidFill>
                <a:latin typeface="+mj-lt"/>
                <a:ea typeface="Cambria" panose="02040503050406030204" pitchFamily="18" charset="0"/>
              </a:rPr>
              <a:t>đây</a:t>
            </a:r>
            <a:r>
              <a:rPr lang="en-US" sz="2000" i="1" dirty="0" smtClean="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em</a:t>
            </a:r>
            <a:r>
              <a:rPr lang="en-US" sz="2000" i="1" dirty="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hãy</a:t>
            </a:r>
            <a:r>
              <a:rPr lang="en-US" sz="2000" i="1" dirty="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mô</a:t>
            </a:r>
            <a:r>
              <a:rPr lang="en-US" sz="2000" i="1" dirty="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tả</a:t>
            </a:r>
            <a:r>
              <a:rPr lang="en-US" sz="2000" i="1" dirty="0">
                <a:solidFill>
                  <a:srgbClr val="FF0000"/>
                </a:solidFill>
                <a:latin typeface="+mj-lt"/>
                <a:ea typeface="Cambria" panose="02040503050406030204" pitchFamily="18" charset="0"/>
              </a:rPr>
              <a:t> </a:t>
            </a:r>
            <a:r>
              <a:rPr lang="en-US" sz="2000" i="1" dirty="0" err="1" smtClean="0">
                <a:solidFill>
                  <a:srgbClr val="FF0000"/>
                </a:solidFill>
                <a:latin typeface="+mj-lt"/>
                <a:ea typeface="Cambria" panose="02040503050406030204" pitchFamily="18" charset="0"/>
              </a:rPr>
              <a:t>về</a:t>
            </a:r>
            <a:r>
              <a:rPr lang="en-US" sz="2000" i="1" dirty="0" smtClean="0">
                <a:solidFill>
                  <a:srgbClr val="FF0000"/>
                </a:solidFill>
                <a:latin typeface="+mj-lt"/>
                <a:ea typeface="Cambria" panose="02040503050406030204" pitchFamily="18" charset="0"/>
              </a:rPr>
              <a:t> </a:t>
            </a:r>
            <a:r>
              <a:rPr lang="en-US" sz="2000" i="1" dirty="0" err="1">
                <a:solidFill>
                  <a:srgbClr val="FF0000"/>
                </a:solidFill>
                <a:latin typeface="+mj-lt"/>
                <a:ea typeface="Cambria" panose="02040503050406030204" pitchFamily="18" charset="0"/>
              </a:rPr>
              <a:t>trường</a:t>
            </a:r>
            <a:r>
              <a:rPr lang="en-US" sz="2000" i="1" dirty="0">
                <a:solidFill>
                  <a:srgbClr val="FF0000"/>
                </a:solidFill>
                <a:latin typeface="+mj-lt"/>
                <a:ea typeface="Cambria" panose="02040503050406030204" pitchFamily="18" charset="0"/>
              </a:rPr>
              <a:t> </a:t>
            </a:r>
            <a:r>
              <a:rPr lang="en-US" sz="2000" i="1" dirty="0" err="1" smtClean="0">
                <a:solidFill>
                  <a:srgbClr val="FF0000"/>
                </a:solidFill>
                <a:latin typeface="+mj-lt"/>
                <a:ea typeface="Cambria" panose="02040503050406030204" pitchFamily="18" charset="0"/>
              </a:rPr>
              <a:t>học</a:t>
            </a:r>
            <a:r>
              <a:rPr lang="en-US" sz="2000" i="1" dirty="0" smtClean="0">
                <a:solidFill>
                  <a:srgbClr val="FF0000"/>
                </a:solidFill>
                <a:latin typeface="+mj-lt"/>
                <a:ea typeface="Cambria" panose="02040503050406030204" pitchFamily="18" charset="0"/>
              </a:rPr>
              <a:t> </a:t>
            </a:r>
            <a:r>
              <a:rPr lang="en-US" sz="2000" i="1" dirty="0" err="1" smtClean="0">
                <a:solidFill>
                  <a:srgbClr val="FF0000"/>
                </a:solidFill>
                <a:latin typeface="+mj-lt"/>
                <a:ea typeface="Cambria" panose="02040503050406030204" pitchFamily="18" charset="0"/>
              </a:rPr>
              <a:t>trên</a:t>
            </a:r>
            <a:r>
              <a:rPr lang="en-US" sz="2000" i="1" dirty="0" smtClean="0">
                <a:solidFill>
                  <a:srgbClr val="FF0000"/>
                </a:solidFill>
                <a:latin typeface="+mj-lt"/>
                <a:ea typeface="Cambria" panose="02040503050406030204" pitchFamily="18" charset="0"/>
              </a:rPr>
              <a:t>.</a:t>
            </a:r>
            <a:endParaRPr lang="en-US" sz="2000"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33891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LƯỢC ĐỒ TRÍ NHỚ</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4:</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800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810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LƯỢC ĐỒ TRÍ NHỚ</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3026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640" y="4000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PHÁC THẢO 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9911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7" name="Rounded Rectangle 36"/>
          <p:cNvSpPr/>
          <p:nvPr/>
        </p:nvSpPr>
        <p:spPr>
          <a:xfrm>
            <a:off x="507769" y="23431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919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909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023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4000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9005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9911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2594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37" grpId="0" animBg="1"/>
      <p:bldP spid="42" grpId="0" animBg="1"/>
      <p:bldP spid="43" grpId="0" animBg="1"/>
      <p:bldP spid="44" grpId="0"/>
      <p:bldP spid="45" grpId="0"/>
      <p:bldP spid="46"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865" y="0"/>
            <a:ext cx="4781500" cy="6705600"/>
          </a:xfrm>
          <a:prstGeom prst="rect">
            <a:avLst/>
          </a:prstGeom>
        </p:spPr>
      </p:pic>
      <p:pic>
        <p:nvPicPr>
          <p:cNvPr id="5" name="Picture 4"/>
          <p:cNvPicPr>
            <a:picLocks noChangeAspect="1"/>
          </p:cNvPicPr>
          <p:nvPr/>
        </p:nvPicPr>
        <p:blipFill>
          <a:blip r:embed="rId3"/>
          <a:stretch>
            <a:fillRect/>
          </a:stretch>
        </p:blipFill>
        <p:spPr>
          <a:xfrm>
            <a:off x="4648200" y="-28876"/>
            <a:ext cx="4495800" cy="6705600"/>
          </a:xfrm>
          <a:prstGeom prst="rect">
            <a:avLst/>
          </a:prstGeom>
        </p:spPr>
      </p:pic>
    </p:spTree>
    <p:extLst>
      <p:ext uri="{BB962C8B-B14F-4D97-AF65-F5344CB8AC3E}">
        <p14:creationId xmlns:p14="http://schemas.microsoft.com/office/powerpoint/2010/main" val="1863486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2499" y="14726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LƯỢC ĐỒ TRÍ NHỚ</a:t>
            </a:r>
            <a:endPar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85800" y="1393575"/>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 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pic>
        <p:nvPicPr>
          <p:cNvPr id="7" name="Content Placeholder 3"/>
          <p:cNvPicPr>
            <a:picLocks noGrp="1" noChangeAspect="1"/>
          </p:cNvPicPr>
          <p:nvPr>
            <p:ph idx="1"/>
          </p:nvPr>
        </p:nvPicPr>
        <p:blipFill>
          <a:blip r:embed="rId2"/>
          <a:stretch>
            <a:fillRect/>
          </a:stretch>
        </p:blipFill>
        <p:spPr>
          <a:xfrm>
            <a:off x="304800" y="1965075"/>
            <a:ext cx="3488952" cy="4892925"/>
          </a:xfrm>
          <a:prstGeom prst="rect">
            <a:avLst/>
          </a:prstGeom>
        </p:spPr>
      </p:pic>
      <p:sp>
        <p:nvSpPr>
          <p:cNvPr id="8" name="Rectangle 7"/>
          <p:cNvSpPr/>
          <p:nvPr/>
        </p:nvSpPr>
        <p:spPr>
          <a:xfrm>
            <a:off x="4267200" y="1679325"/>
            <a:ext cx="4588248"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D30DD"/>
                </a:solidFill>
                <a:latin typeface="Times New Roman" panose="02020603050405020304" pitchFamily="18" charset="0"/>
                <a:cs typeface="Times New Roman" panose="02020603050405020304" pitchFamily="18" charset="0"/>
              </a:rPr>
              <a:t>Vẽ</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được</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lược</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đồ</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trí</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nhớ</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thể</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hiện</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các</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đối</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tượng</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địa</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lí</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thân</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quen</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đối</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với</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học</a:t>
            </a:r>
            <a:r>
              <a:rPr lang="en-US" sz="2400" dirty="0" smtClean="0">
                <a:solidFill>
                  <a:srgbClr val="0D30DD"/>
                </a:solidFill>
                <a:latin typeface="Times New Roman" panose="02020603050405020304" pitchFamily="18" charset="0"/>
                <a:cs typeface="Times New Roman" panose="02020603050405020304" pitchFamily="18" charset="0"/>
              </a:rPr>
              <a:t> </a:t>
            </a:r>
            <a:r>
              <a:rPr lang="en-US" sz="2400" dirty="0" err="1" smtClean="0">
                <a:solidFill>
                  <a:srgbClr val="0D30DD"/>
                </a:solidFill>
                <a:latin typeface="Times New Roman" panose="02020603050405020304" pitchFamily="18" charset="0"/>
                <a:cs typeface="Times New Roman" panose="02020603050405020304" pitchFamily="18" charset="0"/>
              </a:rPr>
              <a:t>sinh</a:t>
            </a:r>
            <a:endParaRPr lang="en-US" sz="2400" dirty="0">
              <a:solidFill>
                <a:srgbClr val="0D30DD"/>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1571622" y="2354137"/>
            <a:ext cx="2803152" cy="52546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145052" y="1066801"/>
            <a:ext cx="4808047"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rgbClr val="0D30DD"/>
              </a:solidFill>
            </a:endParaRPr>
          </a:p>
          <a:p>
            <a:pPr algn="just"/>
            <a:r>
              <a:rPr lang="vi-VN" sz="2400" dirty="0" smtClean="0">
                <a:solidFill>
                  <a:srgbClr val="0D30DD"/>
                </a:solidFill>
              </a:rPr>
              <a:t>Khi </a:t>
            </a:r>
            <a:r>
              <a:rPr lang="vi-VN" sz="2400" dirty="0">
                <a:solidFill>
                  <a:srgbClr val="0D30DD"/>
                </a:solidFill>
              </a:rPr>
              <a:t>em cần hỏi đường đi ở một khu vực không quen thuộc, người được hỏi sẽ suy nghĩ một lúc, sau đó hướng dần em tìm ra nơi cần </a:t>
            </a:r>
            <a:r>
              <a:rPr lang="vi-VN" sz="2400" dirty="0" smtClean="0">
                <a:solidFill>
                  <a:srgbClr val="0D30DD"/>
                </a:solidFill>
              </a:rPr>
              <a:t>đ</a:t>
            </a:r>
            <a:r>
              <a:rPr lang="en-US" sz="2400" dirty="0" smtClean="0">
                <a:solidFill>
                  <a:srgbClr val="0D30DD"/>
                </a:solidFill>
              </a:rPr>
              <a:t>ế</a:t>
            </a:r>
            <a:r>
              <a:rPr lang="vi-VN" sz="2400" dirty="0" smtClean="0">
                <a:solidFill>
                  <a:srgbClr val="0D30DD"/>
                </a:solidFill>
              </a:rPr>
              <a:t>n</a:t>
            </a:r>
            <a:r>
              <a:rPr lang="vi-VN" sz="2400" dirty="0">
                <a:solidFill>
                  <a:srgbClr val="0D30DD"/>
                </a:solidFill>
              </a:rPr>
              <a:t>. Họ thường </a:t>
            </a:r>
            <a:r>
              <a:rPr lang="vi-VN" sz="2400" dirty="0" smtClean="0">
                <a:solidFill>
                  <a:srgbClr val="0D30DD"/>
                </a:solidFill>
              </a:rPr>
              <a:t>sử</a:t>
            </a:r>
            <a:r>
              <a:rPr lang="en-US" sz="2400" dirty="0" smtClean="0">
                <a:solidFill>
                  <a:srgbClr val="0D30DD"/>
                </a:solidFill>
              </a:rPr>
              <a:t> </a:t>
            </a:r>
            <a:r>
              <a:rPr lang="vi-VN" sz="2400" dirty="0" smtClean="0">
                <a:solidFill>
                  <a:srgbClr val="0D30DD"/>
                </a:solidFill>
              </a:rPr>
              <a:t>dụng </a:t>
            </a:r>
            <a:r>
              <a:rPr lang="vi-VN" sz="2400" dirty="0">
                <a:solidFill>
                  <a:srgbClr val="0D30DD"/>
                </a:solidFill>
              </a:rPr>
              <a:t>các điếm mốc </a:t>
            </a:r>
            <a:r>
              <a:rPr lang="vi-VN" sz="2400" dirty="0" smtClean="0">
                <a:solidFill>
                  <a:srgbClr val="0D30DD"/>
                </a:solidFill>
              </a:rPr>
              <a:t>như</a:t>
            </a:r>
            <a:r>
              <a:rPr lang="en-US" sz="2400" dirty="0" smtClean="0">
                <a:solidFill>
                  <a:srgbClr val="0D30DD"/>
                </a:solidFill>
              </a:rPr>
              <a:t>: </a:t>
            </a:r>
            <a:r>
              <a:rPr lang="vi-VN" sz="2400" dirty="0" smtClean="0">
                <a:solidFill>
                  <a:srgbClr val="0D30DD"/>
                </a:solidFill>
              </a:rPr>
              <a:t>trường </a:t>
            </a:r>
            <a:r>
              <a:rPr lang="vi-VN" sz="2400" dirty="0">
                <a:solidFill>
                  <a:srgbClr val="0D30DD"/>
                </a:solidFill>
              </a:rPr>
              <a:t>học, </a:t>
            </a:r>
            <a:r>
              <a:rPr lang="en-US" sz="2400" dirty="0" err="1" smtClean="0">
                <a:solidFill>
                  <a:srgbClr val="0D30DD"/>
                </a:solidFill>
              </a:rPr>
              <a:t>cột</a:t>
            </a:r>
            <a:r>
              <a:rPr lang="en-US" sz="2400" dirty="0" smtClean="0">
                <a:solidFill>
                  <a:srgbClr val="0D30DD"/>
                </a:solidFill>
              </a:rPr>
              <a:t> </a:t>
            </a:r>
            <a:r>
              <a:rPr lang="en-US" sz="2400" dirty="0" err="1" smtClean="0">
                <a:solidFill>
                  <a:srgbClr val="0D30DD"/>
                </a:solidFill>
              </a:rPr>
              <a:t>đèn</a:t>
            </a:r>
            <a:r>
              <a:rPr lang="en-US" sz="2400" dirty="0" smtClean="0">
                <a:solidFill>
                  <a:srgbClr val="0D30DD"/>
                </a:solidFill>
              </a:rPr>
              <a:t> </a:t>
            </a:r>
            <a:r>
              <a:rPr lang="en-US" sz="2400" dirty="0" err="1" smtClean="0">
                <a:solidFill>
                  <a:srgbClr val="0D30DD"/>
                </a:solidFill>
              </a:rPr>
              <a:t>giao</a:t>
            </a:r>
            <a:r>
              <a:rPr lang="en-US" sz="2400" dirty="0" smtClean="0">
                <a:solidFill>
                  <a:srgbClr val="0D30DD"/>
                </a:solidFill>
              </a:rPr>
              <a:t> </a:t>
            </a:r>
            <a:r>
              <a:rPr lang="en-US" sz="2400" dirty="0" err="1" smtClean="0">
                <a:solidFill>
                  <a:srgbClr val="0D30DD"/>
                </a:solidFill>
              </a:rPr>
              <a:t>thông</a:t>
            </a:r>
            <a:r>
              <a:rPr lang="en-US" sz="2400" dirty="0" smtClean="0">
                <a:solidFill>
                  <a:srgbClr val="0D30DD"/>
                </a:solidFill>
              </a:rPr>
              <a:t>, </a:t>
            </a:r>
            <a:r>
              <a:rPr lang="vi-VN" sz="2400" dirty="0" smtClean="0">
                <a:solidFill>
                  <a:srgbClr val="0D30DD"/>
                </a:solidFill>
              </a:rPr>
              <a:t>bảng </a:t>
            </a:r>
            <a:r>
              <a:rPr lang="vi-VN" sz="2400" dirty="0">
                <a:solidFill>
                  <a:srgbClr val="0D30DD"/>
                </a:solidFill>
              </a:rPr>
              <a:t>tên đường, các </a:t>
            </a:r>
            <a:r>
              <a:rPr lang="vi-VN" sz="2400" dirty="0" smtClean="0">
                <a:solidFill>
                  <a:srgbClr val="0D30DD"/>
                </a:solidFill>
              </a:rPr>
              <a:t>ng</a:t>
            </a:r>
            <a:r>
              <a:rPr lang="en-US" sz="2400" dirty="0">
                <a:solidFill>
                  <a:srgbClr val="0D30DD"/>
                </a:solidFill>
              </a:rPr>
              <a:t>ã</a:t>
            </a:r>
            <a:r>
              <a:rPr lang="vi-VN" sz="2400" dirty="0" smtClean="0">
                <a:solidFill>
                  <a:srgbClr val="0D30DD"/>
                </a:solidFill>
              </a:rPr>
              <a:t> </a:t>
            </a:r>
            <a:r>
              <a:rPr lang="vi-VN" sz="2400" dirty="0">
                <a:solidFill>
                  <a:srgbClr val="0D30DD"/>
                </a:solidFill>
              </a:rPr>
              <a:t>rẽ,... </a:t>
            </a:r>
            <a:r>
              <a:rPr lang="en-US" sz="2400" dirty="0" err="1" smtClean="0">
                <a:solidFill>
                  <a:srgbClr val="0D30DD"/>
                </a:solidFill>
              </a:rPr>
              <a:t>để</a:t>
            </a:r>
            <a:r>
              <a:rPr lang="vi-VN" sz="2400" dirty="0" smtClean="0">
                <a:solidFill>
                  <a:srgbClr val="0D30DD"/>
                </a:solidFill>
              </a:rPr>
              <a:t> </a:t>
            </a:r>
            <a:r>
              <a:rPr lang="vi-VN" sz="2400" dirty="0">
                <a:solidFill>
                  <a:srgbClr val="0D30DD"/>
                </a:solidFill>
              </a:rPr>
              <a:t>hướng </a:t>
            </a:r>
            <a:r>
              <a:rPr lang="vi-VN" sz="2400" dirty="0" smtClean="0">
                <a:solidFill>
                  <a:srgbClr val="0D30DD"/>
                </a:solidFill>
              </a:rPr>
              <a:t>d</a:t>
            </a:r>
            <a:r>
              <a:rPr lang="en-US" sz="2400" dirty="0" smtClean="0">
                <a:solidFill>
                  <a:srgbClr val="0D30DD"/>
                </a:solidFill>
              </a:rPr>
              <a:t>ẫ</a:t>
            </a:r>
            <a:r>
              <a:rPr lang="vi-VN" sz="2400" dirty="0" smtClean="0">
                <a:solidFill>
                  <a:srgbClr val="0D30DD"/>
                </a:solidFill>
              </a:rPr>
              <a:t>n</a:t>
            </a:r>
            <a:r>
              <a:rPr lang="vi-VN" sz="2400" dirty="0">
                <a:solidFill>
                  <a:srgbClr val="0D30DD"/>
                </a:solidFill>
              </a:rPr>
              <a:t>. Họ có </a:t>
            </a:r>
            <a:r>
              <a:rPr lang="vi-VN" sz="2400" dirty="0" smtClean="0">
                <a:solidFill>
                  <a:srgbClr val="0D30DD"/>
                </a:solidFill>
              </a:rPr>
              <a:t>th</a:t>
            </a:r>
            <a:r>
              <a:rPr lang="en-US" sz="2400" dirty="0" smtClean="0">
                <a:solidFill>
                  <a:srgbClr val="0D30DD"/>
                </a:solidFill>
              </a:rPr>
              <a:t>ể</a:t>
            </a:r>
            <a:r>
              <a:rPr lang="vi-VN" sz="2400" dirty="0" smtClean="0">
                <a:solidFill>
                  <a:srgbClr val="0D30DD"/>
                </a:solidFill>
              </a:rPr>
              <a:t> </a:t>
            </a:r>
            <a:r>
              <a:rPr lang="vi-VN" sz="2400" dirty="0">
                <a:solidFill>
                  <a:srgbClr val="0D30DD"/>
                </a:solidFill>
              </a:rPr>
              <a:t>đưa ra được chỉ </a:t>
            </a:r>
            <a:r>
              <a:rPr lang="vi-VN" sz="2400" dirty="0" smtClean="0">
                <a:solidFill>
                  <a:srgbClr val="0D30DD"/>
                </a:solidFill>
              </a:rPr>
              <a:t>d</a:t>
            </a:r>
            <a:r>
              <a:rPr lang="en-US" sz="2400" dirty="0" smtClean="0">
                <a:solidFill>
                  <a:srgbClr val="0D30DD"/>
                </a:solidFill>
              </a:rPr>
              <a:t>ẫ</a:t>
            </a:r>
            <a:r>
              <a:rPr lang="vi-VN" sz="2400" dirty="0" smtClean="0">
                <a:solidFill>
                  <a:srgbClr val="0D30DD"/>
                </a:solidFill>
              </a:rPr>
              <a:t>n </a:t>
            </a:r>
            <a:r>
              <a:rPr lang="vi-VN" sz="2400" dirty="0">
                <a:solidFill>
                  <a:srgbClr val="0D30DD"/>
                </a:solidFill>
              </a:rPr>
              <a:t>vì họ đã có lược đồ trí nhớ về khu vực đó. Sau bài học này, em sẽ vẽ được lược đồ trí </a:t>
            </a:r>
            <a:r>
              <a:rPr lang="vi-VN" sz="2400" dirty="0" smtClean="0">
                <a:solidFill>
                  <a:srgbClr val="0D30DD"/>
                </a:solidFill>
              </a:rPr>
              <a:t>nhớ</a:t>
            </a:r>
            <a:r>
              <a:rPr lang="en-US" sz="2400" dirty="0" smtClean="0">
                <a:solidFill>
                  <a:srgbClr val="0D30DD"/>
                </a:solidFill>
              </a:rPr>
              <a:t> </a:t>
            </a:r>
            <a:r>
              <a:rPr lang="vi-VN" sz="2400" dirty="0" smtClean="0">
                <a:solidFill>
                  <a:srgbClr val="0D30DD"/>
                </a:solidFill>
              </a:rPr>
              <a:t>để th</a:t>
            </a:r>
            <a:r>
              <a:rPr lang="en-US" sz="2400" dirty="0" smtClean="0">
                <a:solidFill>
                  <a:srgbClr val="0D30DD"/>
                </a:solidFill>
              </a:rPr>
              <a:t>ể </a:t>
            </a:r>
            <a:r>
              <a:rPr lang="vi-VN" sz="2400" dirty="0" smtClean="0">
                <a:solidFill>
                  <a:srgbClr val="0D30DD"/>
                </a:solidFill>
              </a:rPr>
              <a:t>hiện </a:t>
            </a:r>
            <a:r>
              <a:rPr lang="vi-VN" sz="2400" dirty="0">
                <a:solidFill>
                  <a:srgbClr val="0D30DD"/>
                </a:solidFill>
              </a:rPr>
              <a:t>các khu vực, </a:t>
            </a:r>
            <a:r>
              <a:rPr lang="vi-VN" sz="2400" dirty="0" smtClean="0">
                <a:solidFill>
                  <a:srgbClr val="0D30DD"/>
                </a:solidFill>
              </a:rPr>
              <a:t>đ</a:t>
            </a:r>
            <a:r>
              <a:rPr lang="en-US" sz="2400" dirty="0" smtClean="0">
                <a:solidFill>
                  <a:srgbClr val="0D30DD"/>
                </a:solidFill>
              </a:rPr>
              <a:t>ố</a:t>
            </a:r>
            <a:r>
              <a:rPr lang="vi-VN" sz="2400" dirty="0" smtClean="0">
                <a:solidFill>
                  <a:srgbClr val="0D30DD"/>
                </a:solidFill>
              </a:rPr>
              <a:t>i </a:t>
            </a:r>
            <a:r>
              <a:rPr lang="vi-VN" sz="2400" dirty="0">
                <a:solidFill>
                  <a:srgbClr val="0D30DD"/>
                </a:solidFill>
              </a:rPr>
              <a:t>tượng địa lí thân quen. </a:t>
            </a:r>
            <a:endParaRPr lang="en-US" sz="2400" dirty="0" smtClean="0">
              <a:solidFill>
                <a:srgbClr val="0D30DD"/>
              </a:solidFill>
            </a:endParaRPr>
          </a:p>
          <a:p>
            <a:pPr algn="ctr"/>
            <a:r>
              <a:rPr lang="vi-VN" sz="2400" dirty="0" smtClean="0">
                <a:solidFill>
                  <a:srgbClr val="0D30DD"/>
                </a:solidFill>
              </a:rPr>
              <a:t>.</a:t>
            </a:r>
            <a:endParaRPr lang="en-US" sz="2400"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129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2499" y="14726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LƯỢC ĐỒ TRÍ NHỚ</a:t>
            </a:r>
            <a:endPar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3781" y="10045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 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pic>
        <p:nvPicPr>
          <p:cNvPr id="9" name="Content Placeholder 8"/>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546334"/>
            <a:ext cx="5943600" cy="5235465"/>
          </a:xfrm>
          <a:prstGeom prst="rect">
            <a:avLst/>
          </a:prstGeom>
          <a:noFill/>
          <a:ln>
            <a:solidFill>
              <a:srgbClr val="65E604"/>
            </a:solidFill>
          </a:ln>
        </p:spPr>
      </p:pic>
      <p:sp>
        <p:nvSpPr>
          <p:cNvPr id="3" name="Rectangle 2"/>
          <p:cNvSpPr/>
          <p:nvPr/>
        </p:nvSpPr>
        <p:spPr>
          <a:xfrm>
            <a:off x="-37699" y="5334000"/>
            <a:ext cx="3165909" cy="1569660"/>
          </a:xfrm>
          <a:prstGeom prst="rect">
            <a:avLst/>
          </a:prstGeom>
          <a:ln w="76200">
            <a:solidFill>
              <a:srgbClr val="0D30DD"/>
            </a:solidFill>
          </a:ln>
        </p:spPr>
        <p:txBody>
          <a:bodyPr wrap="square">
            <a:spAutoFit/>
          </a:bodyPr>
          <a:lstStyle/>
          <a:p>
            <a:pPr algn="just"/>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bên</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thông</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tin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nhớ</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gì</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52400" y="1817646"/>
            <a:ext cx="2975810" cy="1938992"/>
          </a:xfrm>
          <a:prstGeom prst="rect">
            <a:avLst/>
          </a:prstGeom>
        </p:spPr>
        <p:txBody>
          <a:bodyPr wrap="square">
            <a:spAutoFit/>
          </a:bodyPr>
          <a:lstStyle/>
          <a:p>
            <a:pPr algn="just"/>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400" dirty="0" smtClean="0">
                <a:latin typeface="Times New Roman" panose="02020603050405020304" pitchFamily="18" charset="0"/>
                <a:ea typeface="Cambria" panose="02040503050406030204" pitchFamily="18" charset="0"/>
                <a:cs typeface="Times New Roman" panose="02020603050405020304" pitchFamily="18" charset="0"/>
              </a:rPr>
              <a:t>Lược </a:t>
            </a:r>
            <a:r>
              <a:rPr lang="vi-VN" sz="2400" dirty="0">
                <a:latin typeface="Times New Roman" panose="02020603050405020304" pitchFamily="18" charset="0"/>
                <a:ea typeface="Cambria" panose="02040503050406030204" pitchFamily="18" charset="0"/>
                <a:cs typeface="Times New Roman" panose="02020603050405020304" pitchFamily="18" charset="0"/>
              </a:rPr>
              <a:t>đồ trí nhớ là hình ảnh về một địa điểm hoặc một khu vực cụ thể trong tâm trí của con người. </a:t>
            </a:r>
          </a:p>
        </p:txBody>
      </p:sp>
    </p:spTree>
    <p:extLst>
      <p:ext uri="{BB962C8B-B14F-4D97-AF65-F5344CB8AC3E}">
        <p14:creationId xmlns:p14="http://schemas.microsoft.com/office/powerpoint/2010/main" val="178154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2499" y="14726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LƯỢC ĐỒ TRÍ NHỚ</a:t>
            </a:r>
            <a:endPar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3781" y="10045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 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 name="Rectangle 2"/>
          <p:cNvSpPr/>
          <p:nvPr/>
        </p:nvSpPr>
        <p:spPr>
          <a:xfrm>
            <a:off x="838200" y="5638800"/>
            <a:ext cx="3165909" cy="830997"/>
          </a:xfrm>
          <a:prstGeom prst="rect">
            <a:avLst/>
          </a:prstGeom>
          <a:ln w="76200">
            <a:solidFill>
              <a:srgbClr val="0D30DD"/>
            </a:solidFill>
          </a:ln>
        </p:spPr>
        <p:txBody>
          <a:bodyPr wrap="square">
            <a:spAutoFit/>
          </a:bodyPr>
          <a:lstStyle/>
          <a:p>
            <a:pPr algn="ct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nêu</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lược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nhớ</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5" name="Rectangle 4"/>
          <p:cNvSpPr/>
          <p:nvPr/>
        </p:nvSpPr>
        <p:spPr>
          <a:xfrm>
            <a:off x="152400" y="1817646"/>
            <a:ext cx="8382000" cy="830997"/>
          </a:xfrm>
          <a:prstGeom prst="rect">
            <a:avLst/>
          </a:prstGeom>
        </p:spPr>
        <p:txBody>
          <a:bodyPr wrap="square">
            <a:spAutoFit/>
          </a:bodyPr>
          <a:lstStyle/>
          <a:p>
            <a:pPr algn="just"/>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400" dirty="0" smtClean="0">
                <a:latin typeface="Times New Roman" panose="02020603050405020304" pitchFamily="18" charset="0"/>
                <a:ea typeface="Cambria" panose="02040503050406030204" pitchFamily="18" charset="0"/>
                <a:cs typeface="Times New Roman" panose="02020603050405020304" pitchFamily="18" charset="0"/>
              </a:rPr>
              <a:t>Lược </a:t>
            </a:r>
            <a:r>
              <a:rPr lang="vi-VN" sz="2400" dirty="0">
                <a:latin typeface="Times New Roman" panose="02020603050405020304" pitchFamily="18" charset="0"/>
                <a:ea typeface="Cambria" panose="02040503050406030204" pitchFamily="18" charset="0"/>
                <a:cs typeface="Times New Roman" panose="02020603050405020304" pitchFamily="18" charset="0"/>
              </a:rPr>
              <a:t>đồ trí nhớ là hình ảnh về một địa điểm hoặc một khu vực cụ thể trong tâm trí của con người. </a:t>
            </a:r>
          </a:p>
        </p:txBody>
      </p:sp>
      <p:sp>
        <p:nvSpPr>
          <p:cNvPr id="7" name="Rectangle 6"/>
          <p:cNvSpPr/>
          <p:nvPr/>
        </p:nvSpPr>
        <p:spPr>
          <a:xfrm>
            <a:off x="128337" y="3176026"/>
            <a:ext cx="8610600" cy="1569660"/>
          </a:xfrm>
          <a:prstGeom prst="rect">
            <a:avLst/>
          </a:prstGeom>
        </p:spPr>
        <p:txBody>
          <a:bodyPr wrap="square">
            <a:spAutoFit/>
          </a:bodyPr>
          <a:lstStyle/>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G</a:t>
            </a:r>
            <a:r>
              <a:rPr lang="vi-VN" sz="2400" dirty="0">
                <a:latin typeface="Times New Roman" panose="02020603050405020304" pitchFamily="18" charset="0"/>
                <a:ea typeface="Cambria" panose="02040503050406030204" pitchFamily="18" charset="0"/>
                <a:cs typeface="Times New Roman" panose="02020603050405020304" pitchFamily="18" charset="0"/>
              </a:rPr>
              <a:t>iúp ta định hướng di chuyển từ nơi này đến nơi khác</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H</a:t>
            </a:r>
            <a:r>
              <a:rPr lang="vi-VN" sz="2400" dirty="0">
                <a:latin typeface="Times New Roman" panose="02020603050405020304" pitchFamily="18" charset="0"/>
                <a:ea typeface="Cambria" panose="02040503050406030204" pitchFamily="18" charset="0"/>
                <a:cs typeface="Times New Roman" panose="02020603050405020304" pitchFamily="18" charset="0"/>
              </a:rPr>
              <a:t>iểu về thế giới xung quanh, sắp xếp không gian và thể hiện lại các đối tượng, phác hoạ hình ảnh của một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vùng</a:t>
            </a:r>
            <a:r>
              <a:rPr lang="vi-VN" sz="2400" dirty="0">
                <a:latin typeface="Times New Roman" panose="02020603050405020304" pitchFamily="18" charset="0"/>
                <a:ea typeface="Cambria" panose="02040503050406030204" pitchFamily="18" charset="0"/>
                <a:cs typeface="Times New Roman" panose="02020603050405020304" pitchFamily="18" charset="0"/>
              </a:rPr>
              <a:t> nào đó</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376588" y="2775412"/>
            <a:ext cx="1680812" cy="461665"/>
          </a:xfrm>
          <a:prstGeom prst="rect">
            <a:avLst/>
          </a:prstGeom>
          <a:noFill/>
        </p:spPr>
        <p:txBody>
          <a:bodyPr wrap="square" rtlCol="0">
            <a:spAutoFit/>
          </a:bodyPr>
          <a:lstStyle/>
          <a:p>
            <a:r>
              <a:rPr lang="en-US" sz="2400" u="sng" dirty="0" err="1" smtClean="0">
                <a:latin typeface="Times New Roman" panose="02020603050405020304" pitchFamily="18" charset="0"/>
                <a:cs typeface="Times New Roman" panose="02020603050405020304" pitchFamily="18" charset="0"/>
              </a:rPr>
              <a:t>Công</a:t>
            </a:r>
            <a:r>
              <a:rPr lang="en-US" sz="2400" u="sng" dirty="0" smtClean="0">
                <a:latin typeface="Times New Roman" panose="02020603050405020304" pitchFamily="18" charset="0"/>
                <a:cs typeface="Times New Roman" panose="02020603050405020304" pitchFamily="18" charset="0"/>
              </a:rPr>
              <a:t> </a:t>
            </a:r>
            <a:r>
              <a:rPr lang="en-US" sz="2400" u="sng" dirty="0" err="1" smtClean="0">
                <a:latin typeface="Times New Roman" panose="02020603050405020304" pitchFamily="18" charset="0"/>
                <a:cs typeface="Times New Roman" panose="02020603050405020304" pitchFamily="18" charset="0"/>
              </a:rPr>
              <a:t>dụng</a:t>
            </a:r>
            <a:endParaRPr lang="en-US" sz="24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1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2499" y="14726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LƯỢC ĐỒ TRÍ NHỚ</a:t>
            </a:r>
            <a:endPar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3781" y="10045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II.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Vẽ</a:t>
            </a:r>
            <a:r>
              <a:rPr lang="en-US" sz="2400" b="1" dirty="0" smtClean="0">
                <a:solidFill>
                  <a:srgbClr val="0D30DD"/>
                </a:solidFill>
                <a:effectLst>
                  <a:outerShdw blurRad="38100" dist="38100" dir="2700000" algn="tl">
                    <a:srgbClr val="000000">
                      <a:alpha val="43137"/>
                    </a:srgbClr>
                  </a:outerShdw>
                </a:effectLst>
                <a:latin typeface="Cambria" pitchFamily="18" charset="0"/>
              </a:rPr>
              <a:t> LƯỢC ĐỒ TRÍ 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 name="Rectangle 2"/>
          <p:cNvSpPr/>
          <p:nvPr/>
        </p:nvSpPr>
        <p:spPr>
          <a:xfrm>
            <a:off x="838200" y="5638800"/>
            <a:ext cx="4953000" cy="830997"/>
          </a:xfrm>
          <a:prstGeom prst="rect">
            <a:avLst/>
          </a:prstGeom>
          <a:ln w="76200">
            <a:solidFill>
              <a:srgbClr val="0D30DD"/>
            </a:solidFill>
          </a:ln>
        </p:spPr>
        <p:txBody>
          <a:bodyPr wrap="square">
            <a:spAutoFit/>
          </a:bodyPr>
          <a:lstStyle/>
          <a:p>
            <a:pPr algn="ctr"/>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thông</a:t>
            </a:r>
            <a:r>
              <a:rPr lang="en-US" sz="2400" i="1" dirty="0">
                <a:solidFill>
                  <a:srgbClr val="FF0000"/>
                </a:solidFill>
                <a:latin typeface="Cambria" panose="02040503050406030204" pitchFamily="18" charset="0"/>
                <a:ea typeface="Cambria" panose="02040503050406030204" pitchFamily="18" charset="0"/>
              </a:rPr>
              <a:t> tin </a:t>
            </a:r>
            <a:r>
              <a:rPr lang="en-US" sz="2400" i="1" dirty="0" err="1">
                <a:solidFill>
                  <a:srgbClr val="FF0000"/>
                </a:solidFill>
                <a:latin typeface="Cambria" panose="02040503050406030204" pitchFamily="18" charset="0"/>
                <a:ea typeface="Cambria" panose="02040503050406030204" pitchFamily="18" charset="0"/>
              </a:rPr>
              <a:t>trong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nêu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bước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vẽ</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lược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nhớ</a:t>
            </a:r>
            <a:endParaRPr lang="vi-VN" sz="2400" i="1" dirty="0">
              <a:solidFill>
                <a:srgbClr val="FF0000"/>
              </a:solidFill>
              <a:latin typeface="Cambria" panose="02040503050406030204" pitchFamily="18" charset="0"/>
              <a:ea typeface="Cambria" panose="02040503050406030204" pitchFamily="18" charset="0"/>
            </a:endParaRPr>
          </a:p>
        </p:txBody>
      </p:sp>
      <p:sp>
        <p:nvSpPr>
          <p:cNvPr id="2" name="Isosceles Triangle 1"/>
          <p:cNvSpPr/>
          <p:nvPr/>
        </p:nvSpPr>
        <p:spPr>
          <a:xfrm>
            <a:off x="4025056" y="1722258"/>
            <a:ext cx="2057400" cy="3200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046537" y="3892321"/>
            <a:ext cx="3149606" cy="1025524"/>
            <a:chOff x="2286011" y="2743201"/>
            <a:chExt cx="3149606" cy="1025524"/>
          </a:xfrm>
        </p:grpSpPr>
        <p:sp>
          <p:nvSpPr>
            <p:cNvPr id="10" name="Rounded Rectangle 9"/>
            <p:cNvSpPr/>
            <p:nvPr/>
          </p:nvSpPr>
          <p:spPr>
            <a:xfrm>
              <a:off x="2286011" y="2743201"/>
              <a:ext cx="3149606" cy="1025524"/>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2336073" y="2793263"/>
              <a:ext cx="3049482" cy="925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anose="02040503050406030204" pitchFamily="18" charset="0"/>
                  <a:ea typeface="Cambria" panose="02040503050406030204" pitchFamily="18" charset="0"/>
                </a:rPr>
                <a:t>Vị trí bắt đầu: là địa điểm hoặc khu vực em chọn để phác thảo lược đồ của mình. </a:t>
              </a:r>
              <a:endParaRPr lang="en-US" sz="1700" kern="12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5099005" y="2706114"/>
            <a:ext cx="3149606" cy="1025524"/>
            <a:chOff x="2362195" y="1347892"/>
            <a:chExt cx="3149606" cy="1025524"/>
          </a:xfrm>
        </p:grpSpPr>
        <p:sp>
          <p:nvSpPr>
            <p:cNvPr id="13" name="Rounded Rectangle 12"/>
            <p:cNvSpPr/>
            <p:nvPr/>
          </p:nvSpPr>
          <p:spPr>
            <a:xfrm>
              <a:off x="2362195" y="1347892"/>
              <a:ext cx="3149606" cy="1025524"/>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2412257" y="1397954"/>
              <a:ext cx="3049482" cy="925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anose="02040503050406030204" pitchFamily="18" charset="0"/>
                  <a:ea typeface="Cambria" panose="02040503050406030204" pitchFamily="18" charset="0"/>
                </a:rPr>
                <a:t>Sắp xếp không gian: Suy nghĩ về tất cả những hình ảnh em có về nơi đó và sắp xếp chúng lại với nhau trong tư duy của mình.</a:t>
              </a:r>
              <a:endParaRPr lang="en-US" sz="1700" kern="1200" dirty="0">
                <a:latin typeface="Cambria" panose="02040503050406030204" pitchFamily="18" charset="0"/>
                <a:ea typeface="Cambria" panose="02040503050406030204" pitchFamily="18" charset="0"/>
              </a:endParaRPr>
            </a:p>
          </p:txBody>
        </p:sp>
      </p:grpSp>
      <p:grpSp>
        <p:nvGrpSpPr>
          <p:cNvPr id="15" name="Group 14"/>
          <p:cNvGrpSpPr/>
          <p:nvPr/>
        </p:nvGrpSpPr>
        <p:grpSpPr>
          <a:xfrm>
            <a:off x="5075413" y="1695789"/>
            <a:ext cx="3149606" cy="811026"/>
            <a:chOff x="2362195" y="408675"/>
            <a:chExt cx="3149606" cy="811026"/>
          </a:xfrm>
        </p:grpSpPr>
        <p:sp>
          <p:nvSpPr>
            <p:cNvPr id="16" name="Rounded Rectangle 15"/>
            <p:cNvSpPr/>
            <p:nvPr/>
          </p:nvSpPr>
          <p:spPr>
            <a:xfrm>
              <a:off x="2362195" y="408675"/>
              <a:ext cx="3149606" cy="81102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2401786" y="448266"/>
              <a:ext cx="3070424" cy="7318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anose="02040503050406030204" pitchFamily="18" charset="0"/>
                  <a:ea typeface="Cambria" panose="02040503050406030204" pitchFamily="18" charset="0"/>
                </a:rPr>
                <a:t>Hình dung: nhớ lại và suy nghĩ về nơi mà em sẽ vẽ lược đ</a:t>
              </a:r>
              <a:r>
                <a:rPr lang="en-US" sz="1700" dirty="0" smtClean="0">
                  <a:latin typeface="Cambria" panose="02040503050406030204" pitchFamily="18" charset="0"/>
                  <a:ea typeface="Cambria" panose="02040503050406030204" pitchFamily="18" charset="0"/>
                </a:rPr>
                <a:t>ồ</a:t>
              </a:r>
              <a:r>
                <a:rPr lang="vi-VN" sz="1700" kern="1200" dirty="0" smtClean="0">
                  <a:latin typeface="Cambria" panose="02040503050406030204" pitchFamily="18" charset="0"/>
                  <a:ea typeface="Cambria" panose="02040503050406030204" pitchFamily="18" charset="0"/>
                </a:rPr>
                <a:t>. </a:t>
              </a:r>
              <a:endParaRPr lang="en-US" sz="1700" kern="1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01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600199" y="569751"/>
            <a:ext cx="2857269" cy="4707585"/>
          </a:xfrm>
          <a:custGeom>
            <a:avLst/>
            <a:gdLst>
              <a:gd name="connsiteX0" fmla="*/ 2945330 w 3246000"/>
              <a:gd name="connsiteY0" fmla="*/ 0 h 4948604"/>
              <a:gd name="connsiteX1" fmla="*/ 2974206 w 3246000"/>
              <a:gd name="connsiteY1" fmla="*/ 259882 h 4948604"/>
              <a:gd name="connsiteX2" fmla="*/ 2993457 w 3246000"/>
              <a:gd name="connsiteY2" fmla="*/ 365760 h 4948604"/>
              <a:gd name="connsiteX3" fmla="*/ 3003082 w 3246000"/>
              <a:gd name="connsiteY3" fmla="*/ 404261 h 4948604"/>
              <a:gd name="connsiteX4" fmla="*/ 3022332 w 3246000"/>
              <a:gd name="connsiteY4" fmla="*/ 433137 h 4948604"/>
              <a:gd name="connsiteX5" fmla="*/ 3031958 w 3246000"/>
              <a:gd name="connsiteY5" fmla="*/ 462013 h 4948604"/>
              <a:gd name="connsiteX6" fmla="*/ 3080084 w 3246000"/>
              <a:gd name="connsiteY6" fmla="*/ 519764 h 4948604"/>
              <a:gd name="connsiteX7" fmla="*/ 3118585 w 3246000"/>
              <a:gd name="connsiteY7" fmla="*/ 577516 h 4948604"/>
              <a:gd name="connsiteX8" fmla="*/ 3176337 w 3246000"/>
              <a:gd name="connsiteY8" fmla="*/ 664143 h 4948604"/>
              <a:gd name="connsiteX9" fmla="*/ 3214838 w 3246000"/>
              <a:gd name="connsiteY9" fmla="*/ 721895 h 4948604"/>
              <a:gd name="connsiteX10" fmla="*/ 3234088 w 3246000"/>
              <a:gd name="connsiteY10" fmla="*/ 750771 h 4948604"/>
              <a:gd name="connsiteX11" fmla="*/ 3243713 w 3246000"/>
              <a:gd name="connsiteY11" fmla="*/ 779647 h 4948604"/>
              <a:gd name="connsiteX12" fmla="*/ 3224463 w 3246000"/>
              <a:gd name="connsiteY12" fmla="*/ 924025 h 4948604"/>
              <a:gd name="connsiteX13" fmla="*/ 3205212 w 3246000"/>
              <a:gd name="connsiteY13" fmla="*/ 952901 h 4948604"/>
              <a:gd name="connsiteX14" fmla="*/ 3195587 w 3246000"/>
              <a:gd name="connsiteY14" fmla="*/ 981777 h 4948604"/>
              <a:gd name="connsiteX15" fmla="*/ 3176337 w 3246000"/>
              <a:gd name="connsiteY15" fmla="*/ 1010653 h 4948604"/>
              <a:gd name="connsiteX16" fmla="*/ 3166711 w 3246000"/>
              <a:gd name="connsiteY16" fmla="*/ 1049154 h 4948604"/>
              <a:gd name="connsiteX17" fmla="*/ 3157086 w 3246000"/>
              <a:gd name="connsiteY17" fmla="*/ 1078030 h 4948604"/>
              <a:gd name="connsiteX18" fmla="*/ 3176337 w 3246000"/>
              <a:gd name="connsiteY18" fmla="*/ 1212783 h 4948604"/>
              <a:gd name="connsiteX19" fmla="*/ 3195587 w 3246000"/>
              <a:gd name="connsiteY19" fmla="*/ 1241659 h 4948604"/>
              <a:gd name="connsiteX20" fmla="*/ 3224463 w 3246000"/>
              <a:gd name="connsiteY20" fmla="*/ 1357162 h 4948604"/>
              <a:gd name="connsiteX21" fmla="*/ 3234088 w 3246000"/>
              <a:gd name="connsiteY21" fmla="*/ 1395663 h 4948604"/>
              <a:gd name="connsiteX22" fmla="*/ 3234088 w 3246000"/>
              <a:gd name="connsiteY22" fmla="*/ 1771049 h 4948604"/>
              <a:gd name="connsiteX23" fmla="*/ 3224463 w 3246000"/>
              <a:gd name="connsiteY23" fmla="*/ 1799924 h 4948604"/>
              <a:gd name="connsiteX24" fmla="*/ 3128210 w 3246000"/>
              <a:gd name="connsiteY24" fmla="*/ 1915428 h 4948604"/>
              <a:gd name="connsiteX25" fmla="*/ 3099334 w 3246000"/>
              <a:gd name="connsiteY25" fmla="*/ 1934678 h 4948604"/>
              <a:gd name="connsiteX26" fmla="*/ 3080084 w 3246000"/>
              <a:gd name="connsiteY26" fmla="*/ 1963554 h 4948604"/>
              <a:gd name="connsiteX27" fmla="*/ 3051208 w 3246000"/>
              <a:gd name="connsiteY27" fmla="*/ 1982804 h 4948604"/>
              <a:gd name="connsiteX28" fmla="*/ 3012707 w 3246000"/>
              <a:gd name="connsiteY28" fmla="*/ 2011680 h 4948604"/>
              <a:gd name="connsiteX29" fmla="*/ 2964581 w 3246000"/>
              <a:gd name="connsiteY29" fmla="*/ 2050181 h 4948604"/>
              <a:gd name="connsiteX30" fmla="*/ 2906829 w 3246000"/>
              <a:gd name="connsiteY30" fmla="*/ 2107933 h 4948604"/>
              <a:gd name="connsiteX31" fmla="*/ 2916454 w 3246000"/>
              <a:gd name="connsiteY31" fmla="*/ 2425567 h 4948604"/>
              <a:gd name="connsiteX32" fmla="*/ 2926080 w 3246000"/>
              <a:gd name="connsiteY32" fmla="*/ 2512194 h 4948604"/>
              <a:gd name="connsiteX33" fmla="*/ 2954955 w 3246000"/>
              <a:gd name="connsiteY33" fmla="*/ 2579571 h 4948604"/>
              <a:gd name="connsiteX34" fmla="*/ 2964581 w 3246000"/>
              <a:gd name="connsiteY34" fmla="*/ 2608447 h 4948604"/>
              <a:gd name="connsiteX35" fmla="*/ 2974206 w 3246000"/>
              <a:gd name="connsiteY35" fmla="*/ 2656573 h 4948604"/>
              <a:gd name="connsiteX36" fmla="*/ 3003082 w 3246000"/>
              <a:gd name="connsiteY36" fmla="*/ 2704699 h 4948604"/>
              <a:gd name="connsiteX37" fmla="*/ 3022332 w 3246000"/>
              <a:gd name="connsiteY37" fmla="*/ 2743200 h 4948604"/>
              <a:gd name="connsiteX38" fmla="*/ 3031958 w 3246000"/>
              <a:gd name="connsiteY38" fmla="*/ 2791327 h 4948604"/>
              <a:gd name="connsiteX39" fmla="*/ 3051208 w 3246000"/>
              <a:gd name="connsiteY39" fmla="*/ 2849078 h 4948604"/>
              <a:gd name="connsiteX40" fmla="*/ 3041583 w 3246000"/>
              <a:gd name="connsiteY40" fmla="*/ 3195588 h 4948604"/>
              <a:gd name="connsiteX41" fmla="*/ 3031958 w 3246000"/>
              <a:gd name="connsiteY41" fmla="*/ 3234089 h 4948604"/>
              <a:gd name="connsiteX42" fmla="*/ 2974206 w 3246000"/>
              <a:gd name="connsiteY42" fmla="*/ 3272590 h 4948604"/>
              <a:gd name="connsiteX43" fmla="*/ 2945330 w 3246000"/>
              <a:gd name="connsiteY43" fmla="*/ 3311091 h 4948604"/>
              <a:gd name="connsiteX44" fmla="*/ 2926080 w 3246000"/>
              <a:gd name="connsiteY44" fmla="*/ 3339967 h 4948604"/>
              <a:gd name="connsiteX45" fmla="*/ 2897204 w 3246000"/>
              <a:gd name="connsiteY45" fmla="*/ 3349592 h 4948604"/>
              <a:gd name="connsiteX46" fmla="*/ 2820202 w 3246000"/>
              <a:gd name="connsiteY46" fmla="*/ 3407343 h 4948604"/>
              <a:gd name="connsiteX47" fmla="*/ 2791326 w 3246000"/>
              <a:gd name="connsiteY47" fmla="*/ 3436219 h 4948604"/>
              <a:gd name="connsiteX48" fmla="*/ 2733574 w 3246000"/>
              <a:gd name="connsiteY48" fmla="*/ 3455470 h 4948604"/>
              <a:gd name="connsiteX49" fmla="*/ 2242686 w 3246000"/>
              <a:gd name="connsiteY49" fmla="*/ 3465095 h 4948604"/>
              <a:gd name="connsiteX50" fmla="*/ 2088682 w 3246000"/>
              <a:gd name="connsiteY50" fmla="*/ 3484345 h 4948604"/>
              <a:gd name="connsiteX51" fmla="*/ 1973179 w 3246000"/>
              <a:gd name="connsiteY51" fmla="*/ 3503596 h 4948604"/>
              <a:gd name="connsiteX52" fmla="*/ 1915427 w 3246000"/>
              <a:gd name="connsiteY52" fmla="*/ 3513221 h 4948604"/>
              <a:gd name="connsiteX53" fmla="*/ 1819174 w 3246000"/>
              <a:gd name="connsiteY53" fmla="*/ 3532472 h 4948604"/>
              <a:gd name="connsiteX54" fmla="*/ 1799924 w 3246000"/>
              <a:gd name="connsiteY54" fmla="*/ 3561348 h 4948604"/>
              <a:gd name="connsiteX55" fmla="*/ 1742172 w 3246000"/>
              <a:gd name="connsiteY55" fmla="*/ 3619099 h 4948604"/>
              <a:gd name="connsiteX56" fmla="*/ 1703671 w 3246000"/>
              <a:gd name="connsiteY56" fmla="*/ 3676851 h 4948604"/>
              <a:gd name="connsiteX57" fmla="*/ 1665170 w 3246000"/>
              <a:gd name="connsiteY57" fmla="*/ 3724977 h 4948604"/>
              <a:gd name="connsiteX58" fmla="*/ 1636294 w 3246000"/>
              <a:gd name="connsiteY58" fmla="*/ 3782729 h 4948604"/>
              <a:gd name="connsiteX59" fmla="*/ 1607419 w 3246000"/>
              <a:gd name="connsiteY59" fmla="*/ 3801979 h 4948604"/>
              <a:gd name="connsiteX60" fmla="*/ 1559292 w 3246000"/>
              <a:gd name="connsiteY60" fmla="*/ 3840480 h 4948604"/>
              <a:gd name="connsiteX61" fmla="*/ 1501541 w 3246000"/>
              <a:gd name="connsiteY61" fmla="*/ 3878981 h 4948604"/>
              <a:gd name="connsiteX62" fmla="*/ 1443789 w 3246000"/>
              <a:gd name="connsiteY62" fmla="*/ 3898232 h 4948604"/>
              <a:gd name="connsiteX63" fmla="*/ 1376412 w 3246000"/>
              <a:gd name="connsiteY63" fmla="*/ 3917482 h 4948604"/>
              <a:gd name="connsiteX64" fmla="*/ 1318661 w 3246000"/>
              <a:gd name="connsiteY64" fmla="*/ 3927108 h 4948604"/>
              <a:gd name="connsiteX65" fmla="*/ 1260909 w 3246000"/>
              <a:gd name="connsiteY65" fmla="*/ 3946358 h 4948604"/>
              <a:gd name="connsiteX66" fmla="*/ 1106905 w 3246000"/>
              <a:gd name="connsiteY66" fmla="*/ 3965609 h 4948604"/>
              <a:gd name="connsiteX67" fmla="*/ 895149 w 3246000"/>
              <a:gd name="connsiteY67" fmla="*/ 3975234 h 4948604"/>
              <a:gd name="connsiteX68" fmla="*/ 779646 w 3246000"/>
              <a:gd name="connsiteY68" fmla="*/ 3994484 h 4948604"/>
              <a:gd name="connsiteX69" fmla="*/ 702644 w 3246000"/>
              <a:gd name="connsiteY69" fmla="*/ 4013735 h 4948604"/>
              <a:gd name="connsiteX70" fmla="*/ 587141 w 3246000"/>
              <a:gd name="connsiteY70" fmla="*/ 4032985 h 4948604"/>
              <a:gd name="connsiteX71" fmla="*/ 558265 w 3246000"/>
              <a:gd name="connsiteY71" fmla="*/ 4042611 h 4948604"/>
              <a:gd name="connsiteX72" fmla="*/ 529389 w 3246000"/>
              <a:gd name="connsiteY72" fmla="*/ 4061861 h 4948604"/>
              <a:gd name="connsiteX73" fmla="*/ 481263 w 3246000"/>
              <a:gd name="connsiteY73" fmla="*/ 4119613 h 4948604"/>
              <a:gd name="connsiteX74" fmla="*/ 471638 w 3246000"/>
              <a:gd name="connsiteY74" fmla="*/ 4148489 h 4948604"/>
              <a:gd name="connsiteX75" fmla="*/ 452387 w 3246000"/>
              <a:gd name="connsiteY75" fmla="*/ 4186990 h 4948604"/>
              <a:gd name="connsiteX76" fmla="*/ 423511 w 3246000"/>
              <a:gd name="connsiteY76" fmla="*/ 4292868 h 4948604"/>
              <a:gd name="connsiteX77" fmla="*/ 394635 w 3246000"/>
              <a:gd name="connsiteY77" fmla="*/ 4350619 h 4948604"/>
              <a:gd name="connsiteX78" fmla="*/ 365760 w 3246000"/>
              <a:gd name="connsiteY78" fmla="*/ 4466122 h 4948604"/>
              <a:gd name="connsiteX79" fmla="*/ 346509 w 3246000"/>
              <a:gd name="connsiteY79" fmla="*/ 4504623 h 4948604"/>
              <a:gd name="connsiteX80" fmla="*/ 327259 w 3246000"/>
              <a:gd name="connsiteY80" fmla="*/ 4533499 h 4948604"/>
              <a:gd name="connsiteX81" fmla="*/ 308008 w 3246000"/>
              <a:gd name="connsiteY81" fmla="*/ 4591251 h 4948604"/>
              <a:gd name="connsiteX82" fmla="*/ 298383 w 3246000"/>
              <a:gd name="connsiteY82" fmla="*/ 4620127 h 4948604"/>
              <a:gd name="connsiteX83" fmla="*/ 279132 w 3246000"/>
              <a:gd name="connsiteY83" fmla="*/ 4649002 h 4948604"/>
              <a:gd name="connsiteX84" fmla="*/ 259882 w 3246000"/>
              <a:gd name="connsiteY84" fmla="*/ 4706754 h 4948604"/>
              <a:gd name="connsiteX85" fmla="*/ 250257 w 3246000"/>
              <a:gd name="connsiteY85" fmla="*/ 4735630 h 4948604"/>
              <a:gd name="connsiteX86" fmla="*/ 231006 w 3246000"/>
              <a:gd name="connsiteY86" fmla="*/ 4764505 h 4948604"/>
              <a:gd name="connsiteX87" fmla="*/ 182880 w 3246000"/>
              <a:gd name="connsiteY87" fmla="*/ 4831882 h 4948604"/>
              <a:gd name="connsiteX88" fmla="*/ 144379 w 3246000"/>
              <a:gd name="connsiteY88" fmla="*/ 4870383 h 4948604"/>
              <a:gd name="connsiteX89" fmla="*/ 115503 w 3246000"/>
              <a:gd name="connsiteY89" fmla="*/ 4880009 h 4948604"/>
              <a:gd name="connsiteX90" fmla="*/ 48126 w 3246000"/>
              <a:gd name="connsiteY90" fmla="*/ 4918510 h 4948604"/>
              <a:gd name="connsiteX91" fmla="*/ 38501 w 3246000"/>
              <a:gd name="connsiteY91" fmla="*/ 4947385 h 4948604"/>
              <a:gd name="connsiteX92" fmla="*/ 28875 w 3246000"/>
              <a:gd name="connsiteY92" fmla="*/ 4899259 h 4948604"/>
              <a:gd name="connsiteX93" fmla="*/ 0 w 3246000"/>
              <a:gd name="connsiteY93" fmla="*/ 4851133 h 49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46000" h="4948604">
                <a:moveTo>
                  <a:pt x="2945330" y="0"/>
                </a:moveTo>
                <a:cubicBezTo>
                  <a:pt x="2961427" y="273657"/>
                  <a:pt x="2941514" y="63724"/>
                  <a:pt x="2974206" y="259882"/>
                </a:cubicBezTo>
                <a:cubicBezTo>
                  <a:pt x="2981175" y="301697"/>
                  <a:pt x="2984484" y="325384"/>
                  <a:pt x="2993457" y="365760"/>
                </a:cubicBezTo>
                <a:cubicBezTo>
                  <a:pt x="2996327" y="378674"/>
                  <a:pt x="2997871" y="392102"/>
                  <a:pt x="3003082" y="404261"/>
                </a:cubicBezTo>
                <a:cubicBezTo>
                  <a:pt x="3007639" y="414894"/>
                  <a:pt x="3017159" y="422790"/>
                  <a:pt x="3022332" y="433137"/>
                </a:cubicBezTo>
                <a:cubicBezTo>
                  <a:pt x="3026869" y="442212"/>
                  <a:pt x="3027421" y="452938"/>
                  <a:pt x="3031958" y="462013"/>
                </a:cubicBezTo>
                <a:cubicBezTo>
                  <a:pt x="3052598" y="503293"/>
                  <a:pt x="3050277" y="481441"/>
                  <a:pt x="3080084" y="519764"/>
                </a:cubicBezTo>
                <a:cubicBezTo>
                  <a:pt x="3094288" y="538027"/>
                  <a:pt x="3105751" y="558265"/>
                  <a:pt x="3118585" y="577516"/>
                </a:cubicBezTo>
                <a:lnTo>
                  <a:pt x="3176337" y="664143"/>
                </a:lnTo>
                <a:lnTo>
                  <a:pt x="3214838" y="721895"/>
                </a:lnTo>
                <a:cubicBezTo>
                  <a:pt x="3221255" y="731520"/>
                  <a:pt x="3230430" y="739797"/>
                  <a:pt x="3234088" y="750771"/>
                </a:cubicBezTo>
                <a:lnTo>
                  <a:pt x="3243713" y="779647"/>
                </a:lnTo>
                <a:cubicBezTo>
                  <a:pt x="3241563" y="805448"/>
                  <a:pt x="3244121" y="884710"/>
                  <a:pt x="3224463" y="924025"/>
                </a:cubicBezTo>
                <a:cubicBezTo>
                  <a:pt x="3219289" y="934372"/>
                  <a:pt x="3211629" y="943276"/>
                  <a:pt x="3205212" y="952901"/>
                </a:cubicBezTo>
                <a:cubicBezTo>
                  <a:pt x="3202004" y="962526"/>
                  <a:pt x="3200124" y="972702"/>
                  <a:pt x="3195587" y="981777"/>
                </a:cubicBezTo>
                <a:cubicBezTo>
                  <a:pt x="3190414" y="992124"/>
                  <a:pt x="3180894" y="1000020"/>
                  <a:pt x="3176337" y="1010653"/>
                </a:cubicBezTo>
                <a:cubicBezTo>
                  <a:pt x="3171126" y="1022812"/>
                  <a:pt x="3170345" y="1036434"/>
                  <a:pt x="3166711" y="1049154"/>
                </a:cubicBezTo>
                <a:cubicBezTo>
                  <a:pt x="3163924" y="1058910"/>
                  <a:pt x="3160294" y="1068405"/>
                  <a:pt x="3157086" y="1078030"/>
                </a:cubicBezTo>
                <a:cubicBezTo>
                  <a:pt x="3159547" y="1105097"/>
                  <a:pt x="3157818" y="1175745"/>
                  <a:pt x="3176337" y="1212783"/>
                </a:cubicBezTo>
                <a:cubicBezTo>
                  <a:pt x="3181510" y="1223130"/>
                  <a:pt x="3189170" y="1232034"/>
                  <a:pt x="3195587" y="1241659"/>
                </a:cubicBezTo>
                <a:lnTo>
                  <a:pt x="3224463" y="1357162"/>
                </a:lnTo>
                <a:lnTo>
                  <a:pt x="3234088" y="1395663"/>
                </a:lnTo>
                <a:cubicBezTo>
                  <a:pt x="3249826" y="1568789"/>
                  <a:pt x="3250115" y="1522631"/>
                  <a:pt x="3234088" y="1771049"/>
                </a:cubicBezTo>
                <a:cubicBezTo>
                  <a:pt x="3233435" y="1781174"/>
                  <a:pt x="3229390" y="1791055"/>
                  <a:pt x="3224463" y="1799924"/>
                </a:cubicBezTo>
                <a:cubicBezTo>
                  <a:pt x="3203574" y="1837524"/>
                  <a:pt x="3163828" y="1891683"/>
                  <a:pt x="3128210" y="1915428"/>
                </a:cubicBezTo>
                <a:lnTo>
                  <a:pt x="3099334" y="1934678"/>
                </a:lnTo>
                <a:cubicBezTo>
                  <a:pt x="3092917" y="1944303"/>
                  <a:pt x="3088264" y="1955374"/>
                  <a:pt x="3080084" y="1963554"/>
                </a:cubicBezTo>
                <a:cubicBezTo>
                  <a:pt x="3071904" y="1971734"/>
                  <a:pt x="3060621" y="1976080"/>
                  <a:pt x="3051208" y="1982804"/>
                </a:cubicBezTo>
                <a:cubicBezTo>
                  <a:pt x="3038154" y="1992128"/>
                  <a:pt x="3025541" y="2002055"/>
                  <a:pt x="3012707" y="2011680"/>
                </a:cubicBezTo>
                <a:cubicBezTo>
                  <a:pt x="2959870" y="2090938"/>
                  <a:pt x="3028953" y="2000114"/>
                  <a:pt x="2964581" y="2050181"/>
                </a:cubicBezTo>
                <a:cubicBezTo>
                  <a:pt x="2943091" y="2066895"/>
                  <a:pt x="2906829" y="2107933"/>
                  <a:pt x="2906829" y="2107933"/>
                </a:cubicBezTo>
                <a:cubicBezTo>
                  <a:pt x="2866962" y="2227539"/>
                  <a:pt x="2894038" y="2134160"/>
                  <a:pt x="2916454" y="2425567"/>
                </a:cubicBezTo>
                <a:cubicBezTo>
                  <a:pt x="2918682" y="2454535"/>
                  <a:pt x="2921304" y="2483536"/>
                  <a:pt x="2926080" y="2512194"/>
                </a:cubicBezTo>
                <a:cubicBezTo>
                  <a:pt x="2930184" y="2536820"/>
                  <a:pt x="2945391" y="2557256"/>
                  <a:pt x="2954955" y="2579571"/>
                </a:cubicBezTo>
                <a:cubicBezTo>
                  <a:pt x="2958952" y="2588897"/>
                  <a:pt x="2962120" y="2598604"/>
                  <a:pt x="2964581" y="2608447"/>
                </a:cubicBezTo>
                <a:cubicBezTo>
                  <a:pt x="2968549" y="2624318"/>
                  <a:pt x="2968130" y="2641383"/>
                  <a:pt x="2974206" y="2656573"/>
                </a:cubicBezTo>
                <a:cubicBezTo>
                  <a:pt x="2981154" y="2673943"/>
                  <a:pt x="2993997" y="2688345"/>
                  <a:pt x="3003082" y="2704699"/>
                </a:cubicBezTo>
                <a:cubicBezTo>
                  <a:pt x="3010050" y="2717242"/>
                  <a:pt x="3015915" y="2730366"/>
                  <a:pt x="3022332" y="2743200"/>
                </a:cubicBezTo>
                <a:cubicBezTo>
                  <a:pt x="3025541" y="2759242"/>
                  <a:pt x="3027653" y="2775543"/>
                  <a:pt x="3031958" y="2791327"/>
                </a:cubicBezTo>
                <a:cubicBezTo>
                  <a:pt x="3037297" y="2810904"/>
                  <a:pt x="3051208" y="2849078"/>
                  <a:pt x="3051208" y="2849078"/>
                </a:cubicBezTo>
                <a:cubicBezTo>
                  <a:pt x="3048000" y="2964581"/>
                  <a:pt x="3047353" y="3080184"/>
                  <a:pt x="3041583" y="3195588"/>
                </a:cubicBezTo>
                <a:cubicBezTo>
                  <a:pt x="3040922" y="3208800"/>
                  <a:pt x="3040669" y="3224133"/>
                  <a:pt x="3031958" y="3234089"/>
                </a:cubicBezTo>
                <a:cubicBezTo>
                  <a:pt x="3016723" y="3251501"/>
                  <a:pt x="2988088" y="3254081"/>
                  <a:pt x="2974206" y="3272590"/>
                </a:cubicBezTo>
                <a:cubicBezTo>
                  <a:pt x="2964581" y="3285424"/>
                  <a:pt x="2954654" y="3298037"/>
                  <a:pt x="2945330" y="3311091"/>
                </a:cubicBezTo>
                <a:cubicBezTo>
                  <a:pt x="2938606" y="3320504"/>
                  <a:pt x="2935113" y="3332740"/>
                  <a:pt x="2926080" y="3339967"/>
                </a:cubicBezTo>
                <a:cubicBezTo>
                  <a:pt x="2918157" y="3346305"/>
                  <a:pt x="2906829" y="3346384"/>
                  <a:pt x="2897204" y="3349592"/>
                </a:cubicBezTo>
                <a:cubicBezTo>
                  <a:pt x="2828993" y="3417803"/>
                  <a:pt x="2915880" y="3335585"/>
                  <a:pt x="2820202" y="3407343"/>
                </a:cubicBezTo>
                <a:cubicBezTo>
                  <a:pt x="2809312" y="3415510"/>
                  <a:pt x="2803225" y="3429608"/>
                  <a:pt x="2791326" y="3436219"/>
                </a:cubicBezTo>
                <a:cubicBezTo>
                  <a:pt x="2773588" y="3446074"/>
                  <a:pt x="2753862" y="3455072"/>
                  <a:pt x="2733574" y="3455470"/>
                </a:cubicBezTo>
                <a:lnTo>
                  <a:pt x="2242686" y="3465095"/>
                </a:lnTo>
                <a:cubicBezTo>
                  <a:pt x="2171600" y="3488789"/>
                  <a:pt x="2234333" y="3470473"/>
                  <a:pt x="2088682" y="3484345"/>
                </a:cubicBezTo>
                <a:cubicBezTo>
                  <a:pt x="1964811" y="3496143"/>
                  <a:pt x="2054031" y="3487426"/>
                  <a:pt x="1973179" y="3503596"/>
                </a:cubicBezTo>
                <a:cubicBezTo>
                  <a:pt x="1954042" y="3507423"/>
                  <a:pt x="1934609" y="3509624"/>
                  <a:pt x="1915427" y="3513221"/>
                </a:cubicBezTo>
                <a:cubicBezTo>
                  <a:pt x="1883268" y="3519251"/>
                  <a:pt x="1819174" y="3532472"/>
                  <a:pt x="1819174" y="3532472"/>
                </a:cubicBezTo>
                <a:cubicBezTo>
                  <a:pt x="1812757" y="3542097"/>
                  <a:pt x="1807609" y="3552702"/>
                  <a:pt x="1799924" y="3561348"/>
                </a:cubicBezTo>
                <a:cubicBezTo>
                  <a:pt x="1781837" y="3581696"/>
                  <a:pt x="1742172" y="3619099"/>
                  <a:pt x="1742172" y="3619099"/>
                </a:cubicBezTo>
                <a:cubicBezTo>
                  <a:pt x="1719286" y="3687759"/>
                  <a:pt x="1751738" y="3604750"/>
                  <a:pt x="1703671" y="3676851"/>
                </a:cubicBezTo>
                <a:cubicBezTo>
                  <a:pt x="1666478" y="3732641"/>
                  <a:pt x="1729749" y="3681926"/>
                  <a:pt x="1665170" y="3724977"/>
                </a:cubicBezTo>
                <a:cubicBezTo>
                  <a:pt x="1657341" y="3748464"/>
                  <a:pt x="1654954" y="3764069"/>
                  <a:pt x="1636294" y="3782729"/>
                </a:cubicBezTo>
                <a:cubicBezTo>
                  <a:pt x="1628114" y="3790909"/>
                  <a:pt x="1617044" y="3795562"/>
                  <a:pt x="1607419" y="3801979"/>
                </a:cubicBezTo>
                <a:cubicBezTo>
                  <a:pt x="1571848" y="3855334"/>
                  <a:pt x="1608520" y="3813131"/>
                  <a:pt x="1559292" y="3840480"/>
                </a:cubicBezTo>
                <a:cubicBezTo>
                  <a:pt x="1539067" y="3851716"/>
                  <a:pt x="1523490" y="3871665"/>
                  <a:pt x="1501541" y="3878981"/>
                </a:cubicBezTo>
                <a:lnTo>
                  <a:pt x="1443789" y="3898232"/>
                </a:lnTo>
                <a:cubicBezTo>
                  <a:pt x="1416268" y="3907406"/>
                  <a:pt x="1406626" y="3911439"/>
                  <a:pt x="1376412" y="3917482"/>
                </a:cubicBezTo>
                <a:cubicBezTo>
                  <a:pt x="1357275" y="3921310"/>
                  <a:pt x="1337594" y="3922375"/>
                  <a:pt x="1318661" y="3927108"/>
                </a:cubicBezTo>
                <a:cubicBezTo>
                  <a:pt x="1298975" y="3932030"/>
                  <a:pt x="1280874" y="3942728"/>
                  <a:pt x="1260909" y="3946358"/>
                </a:cubicBezTo>
                <a:cubicBezTo>
                  <a:pt x="1210009" y="3955612"/>
                  <a:pt x="1158586" y="3963260"/>
                  <a:pt x="1106905" y="3965609"/>
                </a:cubicBezTo>
                <a:lnTo>
                  <a:pt x="895149" y="3975234"/>
                </a:lnTo>
                <a:cubicBezTo>
                  <a:pt x="856648" y="3981651"/>
                  <a:pt x="816675" y="3982140"/>
                  <a:pt x="779646" y="3994484"/>
                </a:cubicBezTo>
                <a:cubicBezTo>
                  <a:pt x="742452" y="4006883"/>
                  <a:pt x="749106" y="4005992"/>
                  <a:pt x="702644" y="4013735"/>
                </a:cubicBezTo>
                <a:cubicBezTo>
                  <a:pt x="653756" y="4021883"/>
                  <a:pt x="632503" y="4021644"/>
                  <a:pt x="587141" y="4032985"/>
                </a:cubicBezTo>
                <a:cubicBezTo>
                  <a:pt x="577298" y="4035446"/>
                  <a:pt x="567340" y="4038074"/>
                  <a:pt x="558265" y="4042611"/>
                </a:cubicBezTo>
                <a:cubicBezTo>
                  <a:pt x="547918" y="4047784"/>
                  <a:pt x="538276" y="4054455"/>
                  <a:pt x="529389" y="4061861"/>
                </a:cubicBezTo>
                <a:cubicBezTo>
                  <a:pt x="511142" y="4077067"/>
                  <a:pt x="492079" y="4097980"/>
                  <a:pt x="481263" y="4119613"/>
                </a:cubicBezTo>
                <a:cubicBezTo>
                  <a:pt x="476726" y="4128688"/>
                  <a:pt x="475635" y="4139163"/>
                  <a:pt x="471638" y="4148489"/>
                </a:cubicBezTo>
                <a:cubicBezTo>
                  <a:pt x="465986" y="4161677"/>
                  <a:pt x="458804" y="4174156"/>
                  <a:pt x="452387" y="4186990"/>
                </a:cubicBezTo>
                <a:cubicBezTo>
                  <a:pt x="447221" y="4212820"/>
                  <a:pt x="437469" y="4271932"/>
                  <a:pt x="423511" y="4292868"/>
                </a:cubicBezTo>
                <a:cubicBezTo>
                  <a:pt x="398633" y="4330185"/>
                  <a:pt x="407919" y="4310769"/>
                  <a:pt x="394635" y="4350619"/>
                </a:cubicBezTo>
                <a:cubicBezTo>
                  <a:pt x="387787" y="4391709"/>
                  <a:pt x="384826" y="4427991"/>
                  <a:pt x="365760" y="4466122"/>
                </a:cubicBezTo>
                <a:cubicBezTo>
                  <a:pt x="359343" y="4478956"/>
                  <a:pt x="353628" y="4492165"/>
                  <a:pt x="346509" y="4504623"/>
                </a:cubicBezTo>
                <a:cubicBezTo>
                  <a:pt x="340770" y="4514667"/>
                  <a:pt x="331957" y="4522928"/>
                  <a:pt x="327259" y="4533499"/>
                </a:cubicBezTo>
                <a:cubicBezTo>
                  <a:pt x="319018" y="4552042"/>
                  <a:pt x="314425" y="4572000"/>
                  <a:pt x="308008" y="4591251"/>
                </a:cubicBezTo>
                <a:cubicBezTo>
                  <a:pt x="304800" y="4600876"/>
                  <a:pt x="304011" y="4611685"/>
                  <a:pt x="298383" y="4620127"/>
                </a:cubicBezTo>
                <a:lnTo>
                  <a:pt x="279132" y="4649002"/>
                </a:lnTo>
                <a:lnTo>
                  <a:pt x="259882" y="4706754"/>
                </a:lnTo>
                <a:cubicBezTo>
                  <a:pt x="256674" y="4716379"/>
                  <a:pt x="255885" y="4727188"/>
                  <a:pt x="250257" y="4735630"/>
                </a:cubicBezTo>
                <a:lnTo>
                  <a:pt x="231006" y="4764505"/>
                </a:lnTo>
                <a:cubicBezTo>
                  <a:pt x="208547" y="4831882"/>
                  <a:pt x="231006" y="4815840"/>
                  <a:pt x="182880" y="4831882"/>
                </a:cubicBezTo>
                <a:cubicBezTo>
                  <a:pt x="170046" y="4844716"/>
                  <a:pt x="159148" y="4859834"/>
                  <a:pt x="144379" y="4870383"/>
                </a:cubicBezTo>
                <a:cubicBezTo>
                  <a:pt x="136123" y="4876280"/>
                  <a:pt x="123945" y="4874381"/>
                  <a:pt x="115503" y="4880009"/>
                </a:cubicBezTo>
                <a:cubicBezTo>
                  <a:pt x="46689" y="4925884"/>
                  <a:pt x="129555" y="4898151"/>
                  <a:pt x="48126" y="4918510"/>
                </a:cubicBezTo>
                <a:cubicBezTo>
                  <a:pt x="44918" y="4928135"/>
                  <a:pt x="45675" y="4954559"/>
                  <a:pt x="38501" y="4947385"/>
                </a:cubicBezTo>
                <a:cubicBezTo>
                  <a:pt x="26933" y="4935817"/>
                  <a:pt x="34951" y="4914449"/>
                  <a:pt x="28875" y="4899259"/>
                </a:cubicBezTo>
                <a:cubicBezTo>
                  <a:pt x="21927" y="4881889"/>
                  <a:pt x="0" y="4851133"/>
                  <a:pt x="0" y="48511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7698" y="200419"/>
            <a:ext cx="838200" cy="369332"/>
          </a:xfrm>
          <a:prstGeom prst="rect">
            <a:avLst/>
          </a:prstGeom>
          <a:noFill/>
        </p:spPr>
        <p:txBody>
          <a:bodyPr wrap="square" rtlCol="0">
            <a:spAutoFit/>
          </a:bodyPr>
          <a:lstStyle/>
          <a:p>
            <a:r>
              <a:rPr lang="en-US" dirty="0" err="1" smtClean="0"/>
              <a:t>Hà</a:t>
            </a:r>
            <a:r>
              <a:rPr lang="en-US" dirty="0" smtClean="0"/>
              <a:t> </a:t>
            </a:r>
            <a:r>
              <a:rPr lang="en-US" dirty="0" err="1" smtClean="0"/>
              <a:t>Nội</a:t>
            </a:r>
            <a:endParaRPr lang="en-US" dirty="0"/>
          </a:p>
        </p:txBody>
      </p:sp>
      <p:pic>
        <p:nvPicPr>
          <p:cNvPr id="1026" name="Picture 2" descr="32 Bakuon!! ý tưởng | xe đẹp, xe máy, xe mô-tô"/>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5898" y="37025"/>
            <a:ext cx="897914" cy="115663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2362200" y="1219200"/>
            <a:ext cx="3246000" cy="4948604"/>
          </a:xfrm>
          <a:custGeom>
            <a:avLst/>
            <a:gdLst>
              <a:gd name="connsiteX0" fmla="*/ 2945330 w 3246000"/>
              <a:gd name="connsiteY0" fmla="*/ 0 h 4948604"/>
              <a:gd name="connsiteX1" fmla="*/ 2974206 w 3246000"/>
              <a:gd name="connsiteY1" fmla="*/ 259882 h 4948604"/>
              <a:gd name="connsiteX2" fmla="*/ 2993457 w 3246000"/>
              <a:gd name="connsiteY2" fmla="*/ 365760 h 4948604"/>
              <a:gd name="connsiteX3" fmla="*/ 3003082 w 3246000"/>
              <a:gd name="connsiteY3" fmla="*/ 404261 h 4948604"/>
              <a:gd name="connsiteX4" fmla="*/ 3022332 w 3246000"/>
              <a:gd name="connsiteY4" fmla="*/ 433137 h 4948604"/>
              <a:gd name="connsiteX5" fmla="*/ 3031958 w 3246000"/>
              <a:gd name="connsiteY5" fmla="*/ 462013 h 4948604"/>
              <a:gd name="connsiteX6" fmla="*/ 3080084 w 3246000"/>
              <a:gd name="connsiteY6" fmla="*/ 519764 h 4948604"/>
              <a:gd name="connsiteX7" fmla="*/ 3118585 w 3246000"/>
              <a:gd name="connsiteY7" fmla="*/ 577516 h 4948604"/>
              <a:gd name="connsiteX8" fmla="*/ 3176337 w 3246000"/>
              <a:gd name="connsiteY8" fmla="*/ 664143 h 4948604"/>
              <a:gd name="connsiteX9" fmla="*/ 3214838 w 3246000"/>
              <a:gd name="connsiteY9" fmla="*/ 721895 h 4948604"/>
              <a:gd name="connsiteX10" fmla="*/ 3234088 w 3246000"/>
              <a:gd name="connsiteY10" fmla="*/ 750771 h 4948604"/>
              <a:gd name="connsiteX11" fmla="*/ 3243713 w 3246000"/>
              <a:gd name="connsiteY11" fmla="*/ 779647 h 4948604"/>
              <a:gd name="connsiteX12" fmla="*/ 3224463 w 3246000"/>
              <a:gd name="connsiteY12" fmla="*/ 924025 h 4948604"/>
              <a:gd name="connsiteX13" fmla="*/ 3205212 w 3246000"/>
              <a:gd name="connsiteY13" fmla="*/ 952901 h 4948604"/>
              <a:gd name="connsiteX14" fmla="*/ 3195587 w 3246000"/>
              <a:gd name="connsiteY14" fmla="*/ 981777 h 4948604"/>
              <a:gd name="connsiteX15" fmla="*/ 3176337 w 3246000"/>
              <a:gd name="connsiteY15" fmla="*/ 1010653 h 4948604"/>
              <a:gd name="connsiteX16" fmla="*/ 3166711 w 3246000"/>
              <a:gd name="connsiteY16" fmla="*/ 1049154 h 4948604"/>
              <a:gd name="connsiteX17" fmla="*/ 3157086 w 3246000"/>
              <a:gd name="connsiteY17" fmla="*/ 1078030 h 4948604"/>
              <a:gd name="connsiteX18" fmla="*/ 3176337 w 3246000"/>
              <a:gd name="connsiteY18" fmla="*/ 1212783 h 4948604"/>
              <a:gd name="connsiteX19" fmla="*/ 3195587 w 3246000"/>
              <a:gd name="connsiteY19" fmla="*/ 1241659 h 4948604"/>
              <a:gd name="connsiteX20" fmla="*/ 3224463 w 3246000"/>
              <a:gd name="connsiteY20" fmla="*/ 1357162 h 4948604"/>
              <a:gd name="connsiteX21" fmla="*/ 3234088 w 3246000"/>
              <a:gd name="connsiteY21" fmla="*/ 1395663 h 4948604"/>
              <a:gd name="connsiteX22" fmla="*/ 3234088 w 3246000"/>
              <a:gd name="connsiteY22" fmla="*/ 1771049 h 4948604"/>
              <a:gd name="connsiteX23" fmla="*/ 3224463 w 3246000"/>
              <a:gd name="connsiteY23" fmla="*/ 1799924 h 4948604"/>
              <a:gd name="connsiteX24" fmla="*/ 3128210 w 3246000"/>
              <a:gd name="connsiteY24" fmla="*/ 1915428 h 4948604"/>
              <a:gd name="connsiteX25" fmla="*/ 3099334 w 3246000"/>
              <a:gd name="connsiteY25" fmla="*/ 1934678 h 4948604"/>
              <a:gd name="connsiteX26" fmla="*/ 3080084 w 3246000"/>
              <a:gd name="connsiteY26" fmla="*/ 1963554 h 4948604"/>
              <a:gd name="connsiteX27" fmla="*/ 3051208 w 3246000"/>
              <a:gd name="connsiteY27" fmla="*/ 1982804 h 4948604"/>
              <a:gd name="connsiteX28" fmla="*/ 3012707 w 3246000"/>
              <a:gd name="connsiteY28" fmla="*/ 2011680 h 4948604"/>
              <a:gd name="connsiteX29" fmla="*/ 2964581 w 3246000"/>
              <a:gd name="connsiteY29" fmla="*/ 2050181 h 4948604"/>
              <a:gd name="connsiteX30" fmla="*/ 2906829 w 3246000"/>
              <a:gd name="connsiteY30" fmla="*/ 2107933 h 4948604"/>
              <a:gd name="connsiteX31" fmla="*/ 2916454 w 3246000"/>
              <a:gd name="connsiteY31" fmla="*/ 2425567 h 4948604"/>
              <a:gd name="connsiteX32" fmla="*/ 2926080 w 3246000"/>
              <a:gd name="connsiteY32" fmla="*/ 2512194 h 4948604"/>
              <a:gd name="connsiteX33" fmla="*/ 2954955 w 3246000"/>
              <a:gd name="connsiteY33" fmla="*/ 2579571 h 4948604"/>
              <a:gd name="connsiteX34" fmla="*/ 2964581 w 3246000"/>
              <a:gd name="connsiteY34" fmla="*/ 2608447 h 4948604"/>
              <a:gd name="connsiteX35" fmla="*/ 2974206 w 3246000"/>
              <a:gd name="connsiteY35" fmla="*/ 2656573 h 4948604"/>
              <a:gd name="connsiteX36" fmla="*/ 3003082 w 3246000"/>
              <a:gd name="connsiteY36" fmla="*/ 2704699 h 4948604"/>
              <a:gd name="connsiteX37" fmla="*/ 3022332 w 3246000"/>
              <a:gd name="connsiteY37" fmla="*/ 2743200 h 4948604"/>
              <a:gd name="connsiteX38" fmla="*/ 3031958 w 3246000"/>
              <a:gd name="connsiteY38" fmla="*/ 2791327 h 4948604"/>
              <a:gd name="connsiteX39" fmla="*/ 3051208 w 3246000"/>
              <a:gd name="connsiteY39" fmla="*/ 2849078 h 4948604"/>
              <a:gd name="connsiteX40" fmla="*/ 3041583 w 3246000"/>
              <a:gd name="connsiteY40" fmla="*/ 3195588 h 4948604"/>
              <a:gd name="connsiteX41" fmla="*/ 3031958 w 3246000"/>
              <a:gd name="connsiteY41" fmla="*/ 3234089 h 4948604"/>
              <a:gd name="connsiteX42" fmla="*/ 2974206 w 3246000"/>
              <a:gd name="connsiteY42" fmla="*/ 3272590 h 4948604"/>
              <a:gd name="connsiteX43" fmla="*/ 2945330 w 3246000"/>
              <a:gd name="connsiteY43" fmla="*/ 3311091 h 4948604"/>
              <a:gd name="connsiteX44" fmla="*/ 2926080 w 3246000"/>
              <a:gd name="connsiteY44" fmla="*/ 3339967 h 4948604"/>
              <a:gd name="connsiteX45" fmla="*/ 2897204 w 3246000"/>
              <a:gd name="connsiteY45" fmla="*/ 3349592 h 4948604"/>
              <a:gd name="connsiteX46" fmla="*/ 2820202 w 3246000"/>
              <a:gd name="connsiteY46" fmla="*/ 3407343 h 4948604"/>
              <a:gd name="connsiteX47" fmla="*/ 2791326 w 3246000"/>
              <a:gd name="connsiteY47" fmla="*/ 3436219 h 4948604"/>
              <a:gd name="connsiteX48" fmla="*/ 2733574 w 3246000"/>
              <a:gd name="connsiteY48" fmla="*/ 3455470 h 4948604"/>
              <a:gd name="connsiteX49" fmla="*/ 2242686 w 3246000"/>
              <a:gd name="connsiteY49" fmla="*/ 3465095 h 4948604"/>
              <a:gd name="connsiteX50" fmla="*/ 2088682 w 3246000"/>
              <a:gd name="connsiteY50" fmla="*/ 3484345 h 4948604"/>
              <a:gd name="connsiteX51" fmla="*/ 1973179 w 3246000"/>
              <a:gd name="connsiteY51" fmla="*/ 3503596 h 4948604"/>
              <a:gd name="connsiteX52" fmla="*/ 1915427 w 3246000"/>
              <a:gd name="connsiteY52" fmla="*/ 3513221 h 4948604"/>
              <a:gd name="connsiteX53" fmla="*/ 1819174 w 3246000"/>
              <a:gd name="connsiteY53" fmla="*/ 3532472 h 4948604"/>
              <a:gd name="connsiteX54" fmla="*/ 1799924 w 3246000"/>
              <a:gd name="connsiteY54" fmla="*/ 3561348 h 4948604"/>
              <a:gd name="connsiteX55" fmla="*/ 1742172 w 3246000"/>
              <a:gd name="connsiteY55" fmla="*/ 3619099 h 4948604"/>
              <a:gd name="connsiteX56" fmla="*/ 1703671 w 3246000"/>
              <a:gd name="connsiteY56" fmla="*/ 3676851 h 4948604"/>
              <a:gd name="connsiteX57" fmla="*/ 1665170 w 3246000"/>
              <a:gd name="connsiteY57" fmla="*/ 3724977 h 4948604"/>
              <a:gd name="connsiteX58" fmla="*/ 1636294 w 3246000"/>
              <a:gd name="connsiteY58" fmla="*/ 3782729 h 4948604"/>
              <a:gd name="connsiteX59" fmla="*/ 1607419 w 3246000"/>
              <a:gd name="connsiteY59" fmla="*/ 3801979 h 4948604"/>
              <a:gd name="connsiteX60" fmla="*/ 1559292 w 3246000"/>
              <a:gd name="connsiteY60" fmla="*/ 3840480 h 4948604"/>
              <a:gd name="connsiteX61" fmla="*/ 1501541 w 3246000"/>
              <a:gd name="connsiteY61" fmla="*/ 3878981 h 4948604"/>
              <a:gd name="connsiteX62" fmla="*/ 1443789 w 3246000"/>
              <a:gd name="connsiteY62" fmla="*/ 3898232 h 4948604"/>
              <a:gd name="connsiteX63" fmla="*/ 1376412 w 3246000"/>
              <a:gd name="connsiteY63" fmla="*/ 3917482 h 4948604"/>
              <a:gd name="connsiteX64" fmla="*/ 1318661 w 3246000"/>
              <a:gd name="connsiteY64" fmla="*/ 3927108 h 4948604"/>
              <a:gd name="connsiteX65" fmla="*/ 1260909 w 3246000"/>
              <a:gd name="connsiteY65" fmla="*/ 3946358 h 4948604"/>
              <a:gd name="connsiteX66" fmla="*/ 1106905 w 3246000"/>
              <a:gd name="connsiteY66" fmla="*/ 3965609 h 4948604"/>
              <a:gd name="connsiteX67" fmla="*/ 895149 w 3246000"/>
              <a:gd name="connsiteY67" fmla="*/ 3975234 h 4948604"/>
              <a:gd name="connsiteX68" fmla="*/ 779646 w 3246000"/>
              <a:gd name="connsiteY68" fmla="*/ 3994484 h 4948604"/>
              <a:gd name="connsiteX69" fmla="*/ 702644 w 3246000"/>
              <a:gd name="connsiteY69" fmla="*/ 4013735 h 4948604"/>
              <a:gd name="connsiteX70" fmla="*/ 587141 w 3246000"/>
              <a:gd name="connsiteY70" fmla="*/ 4032985 h 4948604"/>
              <a:gd name="connsiteX71" fmla="*/ 558265 w 3246000"/>
              <a:gd name="connsiteY71" fmla="*/ 4042611 h 4948604"/>
              <a:gd name="connsiteX72" fmla="*/ 529389 w 3246000"/>
              <a:gd name="connsiteY72" fmla="*/ 4061861 h 4948604"/>
              <a:gd name="connsiteX73" fmla="*/ 481263 w 3246000"/>
              <a:gd name="connsiteY73" fmla="*/ 4119613 h 4948604"/>
              <a:gd name="connsiteX74" fmla="*/ 471638 w 3246000"/>
              <a:gd name="connsiteY74" fmla="*/ 4148489 h 4948604"/>
              <a:gd name="connsiteX75" fmla="*/ 452387 w 3246000"/>
              <a:gd name="connsiteY75" fmla="*/ 4186990 h 4948604"/>
              <a:gd name="connsiteX76" fmla="*/ 423511 w 3246000"/>
              <a:gd name="connsiteY76" fmla="*/ 4292868 h 4948604"/>
              <a:gd name="connsiteX77" fmla="*/ 394635 w 3246000"/>
              <a:gd name="connsiteY77" fmla="*/ 4350619 h 4948604"/>
              <a:gd name="connsiteX78" fmla="*/ 365760 w 3246000"/>
              <a:gd name="connsiteY78" fmla="*/ 4466122 h 4948604"/>
              <a:gd name="connsiteX79" fmla="*/ 346509 w 3246000"/>
              <a:gd name="connsiteY79" fmla="*/ 4504623 h 4948604"/>
              <a:gd name="connsiteX80" fmla="*/ 327259 w 3246000"/>
              <a:gd name="connsiteY80" fmla="*/ 4533499 h 4948604"/>
              <a:gd name="connsiteX81" fmla="*/ 308008 w 3246000"/>
              <a:gd name="connsiteY81" fmla="*/ 4591251 h 4948604"/>
              <a:gd name="connsiteX82" fmla="*/ 298383 w 3246000"/>
              <a:gd name="connsiteY82" fmla="*/ 4620127 h 4948604"/>
              <a:gd name="connsiteX83" fmla="*/ 279132 w 3246000"/>
              <a:gd name="connsiteY83" fmla="*/ 4649002 h 4948604"/>
              <a:gd name="connsiteX84" fmla="*/ 259882 w 3246000"/>
              <a:gd name="connsiteY84" fmla="*/ 4706754 h 4948604"/>
              <a:gd name="connsiteX85" fmla="*/ 250257 w 3246000"/>
              <a:gd name="connsiteY85" fmla="*/ 4735630 h 4948604"/>
              <a:gd name="connsiteX86" fmla="*/ 231006 w 3246000"/>
              <a:gd name="connsiteY86" fmla="*/ 4764505 h 4948604"/>
              <a:gd name="connsiteX87" fmla="*/ 182880 w 3246000"/>
              <a:gd name="connsiteY87" fmla="*/ 4831882 h 4948604"/>
              <a:gd name="connsiteX88" fmla="*/ 144379 w 3246000"/>
              <a:gd name="connsiteY88" fmla="*/ 4870383 h 4948604"/>
              <a:gd name="connsiteX89" fmla="*/ 115503 w 3246000"/>
              <a:gd name="connsiteY89" fmla="*/ 4880009 h 4948604"/>
              <a:gd name="connsiteX90" fmla="*/ 48126 w 3246000"/>
              <a:gd name="connsiteY90" fmla="*/ 4918510 h 4948604"/>
              <a:gd name="connsiteX91" fmla="*/ 38501 w 3246000"/>
              <a:gd name="connsiteY91" fmla="*/ 4947385 h 4948604"/>
              <a:gd name="connsiteX92" fmla="*/ 28875 w 3246000"/>
              <a:gd name="connsiteY92" fmla="*/ 4899259 h 4948604"/>
              <a:gd name="connsiteX93" fmla="*/ 0 w 3246000"/>
              <a:gd name="connsiteY93" fmla="*/ 4851133 h 49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246000" h="4948604">
                <a:moveTo>
                  <a:pt x="2945330" y="0"/>
                </a:moveTo>
                <a:cubicBezTo>
                  <a:pt x="2961427" y="273657"/>
                  <a:pt x="2941514" y="63724"/>
                  <a:pt x="2974206" y="259882"/>
                </a:cubicBezTo>
                <a:cubicBezTo>
                  <a:pt x="2981175" y="301697"/>
                  <a:pt x="2984484" y="325384"/>
                  <a:pt x="2993457" y="365760"/>
                </a:cubicBezTo>
                <a:cubicBezTo>
                  <a:pt x="2996327" y="378674"/>
                  <a:pt x="2997871" y="392102"/>
                  <a:pt x="3003082" y="404261"/>
                </a:cubicBezTo>
                <a:cubicBezTo>
                  <a:pt x="3007639" y="414894"/>
                  <a:pt x="3017159" y="422790"/>
                  <a:pt x="3022332" y="433137"/>
                </a:cubicBezTo>
                <a:cubicBezTo>
                  <a:pt x="3026869" y="442212"/>
                  <a:pt x="3027421" y="452938"/>
                  <a:pt x="3031958" y="462013"/>
                </a:cubicBezTo>
                <a:cubicBezTo>
                  <a:pt x="3052598" y="503293"/>
                  <a:pt x="3050277" y="481441"/>
                  <a:pt x="3080084" y="519764"/>
                </a:cubicBezTo>
                <a:cubicBezTo>
                  <a:pt x="3094288" y="538027"/>
                  <a:pt x="3105751" y="558265"/>
                  <a:pt x="3118585" y="577516"/>
                </a:cubicBezTo>
                <a:lnTo>
                  <a:pt x="3176337" y="664143"/>
                </a:lnTo>
                <a:lnTo>
                  <a:pt x="3214838" y="721895"/>
                </a:lnTo>
                <a:cubicBezTo>
                  <a:pt x="3221255" y="731520"/>
                  <a:pt x="3230430" y="739797"/>
                  <a:pt x="3234088" y="750771"/>
                </a:cubicBezTo>
                <a:lnTo>
                  <a:pt x="3243713" y="779647"/>
                </a:lnTo>
                <a:cubicBezTo>
                  <a:pt x="3241563" y="805448"/>
                  <a:pt x="3244121" y="884710"/>
                  <a:pt x="3224463" y="924025"/>
                </a:cubicBezTo>
                <a:cubicBezTo>
                  <a:pt x="3219289" y="934372"/>
                  <a:pt x="3211629" y="943276"/>
                  <a:pt x="3205212" y="952901"/>
                </a:cubicBezTo>
                <a:cubicBezTo>
                  <a:pt x="3202004" y="962526"/>
                  <a:pt x="3200124" y="972702"/>
                  <a:pt x="3195587" y="981777"/>
                </a:cubicBezTo>
                <a:cubicBezTo>
                  <a:pt x="3190414" y="992124"/>
                  <a:pt x="3180894" y="1000020"/>
                  <a:pt x="3176337" y="1010653"/>
                </a:cubicBezTo>
                <a:cubicBezTo>
                  <a:pt x="3171126" y="1022812"/>
                  <a:pt x="3170345" y="1036434"/>
                  <a:pt x="3166711" y="1049154"/>
                </a:cubicBezTo>
                <a:cubicBezTo>
                  <a:pt x="3163924" y="1058910"/>
                  <a:pt x="3160294" y="1068405"/>
                  <a:pt x="3157086" y="1078030"/>
                </a:cubicBezTo>
                <a:cubicBezTo>
                  <a:pt x="3159547" y="1105097"/>
                  <a:pt x="3157818" y="1175745"/>
                  <a:pt x="3176337" y="1212783"/>
                </a:cubicBezTo>
                <a:cubicBezTo>
                  <a:pt x="3181510" y="1223130"/>
                  <a:pt x="3189170" y="1232034"/>
                  <a:pt x="3195587" y="1241659"/>
                </a:cubicBezTo>
                <a:lnTo>
                  <a:pt x="3224463" y="1357162"/>
                </a:lnTo>
                <a:lnTo>
                  <a:pt x="3234088" y="1395663"/>
                </a:lnTo>
                <a:cubicBezTo>
                  <a:pt x="3249826" y="1568789"/>
                  <a:pt x="3250115" y="1522631"/>
                  <a:pt x="3234088" y="1771049"/>
                </a:cubicBezTo>
                <a:cubicBezTo>
                  <a:pt x="3233435" y="1781174"/>
                  <a:pt x="3229390" y="1791055"/>
                  <a:pt x="3224463" y="1799924"/>
                </a:cubicBezTo>
                <a:cubicBezTo>
                  <a:pt x="3203574" y="1837524"/>
                  <a:pt x="3163828" y="1891683"/>
                  <a:pt x="3128210" y="1915428"/>
                </a:cubicBezTo>
                <a:lnTo>
                  <a:pt x="3099334" y="1934678"/>
                </a:lnTo>
                <a:cubicBezTo>
                  <a:pt x="3092917" y="1944303"/>
                  <a:pt x="3088264" y="1955374"/>
                  <a:pt x="3080084" y="1963554"/>
                </a:cubicBezTo>
                <a:cubicBezTo>
                  <a:pt x="3071904" y="1971734"/>
                  <a:pt x="3060621" y="1976080"/>
                  <a:pt x="3051208" y="1982804"/>
                </a:cubicBezTo>
                <a:cubicBezTo>
                  <a:pt x="3038154" y="1992128"/>
                  <a:pt x="3025541" y="2002055"/>
                  <a:pt x="3012707" y="2011680"/>
                </a:cubicBezTo>
                <a:cubicBezTo>
                  <a:pt x="2959870" y="2090938"/>
                  <a:pt x="3028953" y="2000114"/>
                  <a:pt x="2964581" y="2050181"/>
                </a:cubicBezTo>
                <a:cubicBezTo>
                  <a:pt x="2943091" y="2066895"/>
                  <a:pt x="2906829" y="2107933"/>
                  <a:pt x="2906829" y="2107933"/>
                </a:cubicBezTo>
                <a:cubicBezTo>
                  <a:pt x="2866962" y="2227539"/>
                  <a:pt x="2894038" y="2134160"/>
                  <a:pt x="2916454" y="2425567"/>
                </a:cubicBezTo>
                <a:cubicBezTo>
                  <a:pt x="2918682" y="2454535"/>
                  <a:pt x="2921304" y="2483536"/>
                  <a:pt x="2926080" y="2512194"/>
                </a:cubicBezTo>
                <a:cubicBezTo>
                  <a:pt x="2930184" y="2536820"/>
                  <a:pt x="2945391" y="2557256"/>
                  <a:pt x="2954955" y="2579571"/>
                </a:cubicBezTo>
                <a:cubicBezTo>
                  <a:pt x="2958952" y="2588897"/>
                  <a:pt x="2962120" y="2598604"/>
                  <a:pt x="2964581" y="2608447"/>
                </a:cubicBezTo>
                <a:cubicBezTo>
                  <a:pt x="2968549" y="2624318"/>
                  <a:pt x="2968130" y="2641383"/>
                  <a:pt x="2974206" y="2656573"/>
                </a:cubicBezTo>
                <a:cubicBezTo>
                  <a:pt x="2981154" y="2673943"/>
                  <a:pt x="2993997" y="2688345"/>
                  <a:pt x="3003082" y="2704699"/>
                </a:cubicBezTo>
                <a:cubicBezTo>
                  <a:pt x="3010050" y="2717242"/>
                  <a:pt x="3015915" y="2730366"/>
                  <a:pt x="3022332" y="2743200"/>
                </a:cubicBezTo>
                <a:cubicBezTo>
                  <a:pt x="3025541" y="2759242"/>
                  <a:pt x="3027653" y="2775543"/>
                  <a:pt x="3031958" y="2791327"/>
                </a:cubicBezTo>
                <a:cubicBezTo>
                  <a:pt x="3037297" y="2810904"/>
                  <a:pt x="3051208" y="2849078"/>
                  <a:pt x="3051208" y="2849078"/>
                </a:cubicBezTo>
                <a:cubicBezTo>
                  <a:pt x="3048000" y="2964581"/>
                  <a:pt x="3047353" y="3080184"/>
                  <a:pt x="3041583" y="3195588"/>
                </a:cubicBezTo>
                <a:cubicBezTo>
                  <a:pt x="3040922" y="3208800"/>
                  <a:pt x="3040669" y="3224133"/>
                  <a:pt x="3031958" y="3234089"/>
                </a:cubicBezTo>
                <a:cubicBezTo>
                  <a:pt x="3016723" y="3251501"/>
                  <a:pt x="2988088" y="3254081"/>
                  <a:pt x="2974206" y="3272590"/>
                </a:cubicBezTo>
                <a:cubicBezTo>
                  <a:pt x="2964581" y="3285424"/>
                  <a:pt x="2954654" y="3298037"/>
                  <a:pt x="2945330" y="3311091"/>
                </a:cubicBezTo>
                <a:cubicBezTo>
                  <a:pt x="2938606" y="3320504"/>
                  <a:pt x="2935113" y="3332740"/>
                  <a:pt x="2926080" y="3339967"/>
                </a:cubicBezTo>
                <a:cubicBezTo>
                  <a:pt x="2918157" y="3346305"/>
                  <a:pt x="2906829" y="3346384"/>
                  <a:pt x="2897204" y="3349592"/>
                </a:cubicBezTo>
                <a:cubicBezTo>
                  <a:pt x="2828993" y="3417803"/>
                  <a:pt x="2915880" y="3335585"/>
                  <a:pt x="2820202" y="3407343"/>
                </a:cubicBezTo>
                <a:cubicBezTo>
                  <a:pt x="2809312" y="3415510"/>
                  <a:pt x="2803225" y="3429608"/>
                  <a:pt x="2791326" y="3436219"/>
                </a:cubicBezTo>
                <a:cubicBezTo>
                  <a:pt x="2773588" y="3446074"/>
                  <a:pt x="2753862" y="3455072"/>
                  <a:pt x="2733574" y="3455470"/>
                </a:cubicBezTo>
                <a:lnTo>
                  <a:pt x="2242686" y="3465095"/>
                </a:lnTo>
                <a:cubicBezTo>
                  <a:pt x="2171600" y="3488789"/>
                  <a:pt x="2234333" y="3470473"/>
                  <a:pt x="2088682" y="3484345"/>
                </a:cubicBezTo>
                <a:cubicBezTo>
                  <a:pt x="1964811" y="3496143"/>
                  <a:pt x="2054031" y="3487426"/>
                  <a:pt x="1973179" y="3503596"/>
                </a:cubicBezTo>
                <a:cubicBezTo>
                  <a:pt x="1954042" y="3507423"/>
                  <a:pt x="1934609" y="3509624"/>
                  <a:pt x="1915427" y="3513221"/>
                </a:cubicBezTo>
                <a:cubicBezTo>
                  <a:pt x="1883268" y="3519251"/>
                  <a:pt x="1819174" y="3532472"/>
                  <a:pt x="1819174" y="3532472"/>
                </a:cubicBezTo>
                <a:cubicBezTo>
                  <a:pt x="1812757" y="3542097"/>
                  <a:pt x="1807609" y="3552702"/>
                  <a:pt x="1799924" y="3561348"/>
                </a:cubicBezTo>
                <a:cubicBezTo>
                  <a:pt x="1781837" y="3581696"/>
                  <a:pt x="1742172" y="3619099"/>
                  <a:pt x="1742172" y="3619099"/>
                </a:cubicBezTo>
                <a:cubicBezTo>
                  <a:pt x="1719286" y="3687759"/>
                  <a:pt x="1751738" y="3604750"/>
                  <a:pt x="1703671" y="3676851"/>
                </a:cubicBezTo>
                <a:cubicBezTo>
                  <a:pt x="1666478" y="3732641"/>
                  <a:pt x="1729749" y="3681926"/>
                  <a:pt x="1665170" y="3724977"/>
                </a:cubicBezTo>
                <a:cubicBezTo>
                  <a:pt x="1657341" y="3748464"/>
                  <a:pt x="1654954" y="3764069"/>
                  <a:pt x="1636294" y="3782729"/>
                </a:cubicBezTo>
                <a:cubicBezTo>
                  <a:pt x="1628114" y="3790909"/>
                  <a:pt x="1617044" y="3795562"/>
                  <a:pt x="1607419" y="3801979"/>
                </a:cubicBezTo>
                <a:cubicBezTo>
                  <a:pt x="1571848" y="3855334"/>
                  <a:pt x="1608520" y="3813131"/>
                  <a:pt x="1559292" y="3840480"/>
                </a:cubicBezTo>
                <a:cubicBezTo>
                  <a:pt x="1539067" y="3851716"/>
                  <a:pt x="1523490" y="3871665"/>
                  <a:pt x="1501541" y="3878981"/>
                </a:cubicBezTo>
                <a:lnTo>
                  <a:pt x="1443789" y="3898232"/>
                </a:lnTo>
                <a:cubicBezTo>
                  <a:pt x="1416268" y="3907406"/>
                  <a:pt x="1406626" y="3911439"/>
                  <a:pt x="1376412" y="3917482"/>
                </a:cubicBezTo>
                <a:cubicBezTo>
                  <a:pt x="1357275" y="3921310"/>
                  <a:pt x="1337594" y="3922375"/>
                  <a:pt x="1318661" y="3927108"/>
                </a:cubicBezTo>
                <a:cubicBezTo>
                  <a:pt x="1298975" y="3932030"/>
                  <a:pt x="1280874" y="3942728"/>
                  <a:pt x="1260909" y="3946358"/>
                </a:cubicBezTo>
                <a:cubicBezTo>
                  <a:pt x="1210009" y="3955612"/>
                  <a:pt x="1158586" y="3963260"/>
                  <a:pt x="1106905" y="3965609"/>
                </a:cubicBezTo>
                <a:lnTo>
                  <a:pt x="895149" y="3975234"/>
                </a:lnTo>
                <a:cubicBezTo>
                  <a:pt x="856648" y="3981651"/>
                  <a:pt x="816675" y="3982140"/>
                  <a:pt x="779646" y="3994484"/>
                </a:cubicBezTo>
                <a:cubicBezTo>
                  <a:pt x="742452" y="4006883"/>
                  <a:pt x="749106" y="4005992"/>
                  <a:pt x="702644" y="4013735"/>
                </a:cubicBezTo>
                <a:cubicBezTo>
                  <a:pt x="653756" y="4021883"/>
                  <a:pt x="632503" y="4021644"/>
                  <a:pt x="587141" y="4032985"/>
                </a:cubicBezTo>
                <a:cubicBezTo>
                  <a:pt x="577298" y="4035446"/>
                  <a:pt x="567340" y="4038074"/>
                  <a:pt x="558265" y="4042611"/>
                </a:cubicBezTo>
                <a:cubicBezTo>
                  <a:pt x="547918" y="4047784"/>
                  <a:pt x="538276" y="4054455"/>
                  <a:pt x="529389" y="4061861"/>
                </a:cubicBezTo>
                <a:cubicBezTo>
                  <a:pt x="511142" y="4077067"/>
                  <a:pt x="492079" y="4097980"/>
                  <a:pt x="481263" y="4119613"/>
                </a:cubicBezTo>
                <a:cubicBezTo>
                  <a:pt x="476726" y="4128688"/>
                  <a:pt x="475635" y="4139163"/>
                  <a:pt x="471638" y="4148489"/>
                </a:cubicBezTo>
                <a:cubicBezTo>
                  <a:pt x="465986" y="4161677"/>
                  <a:pt x="458804" y="4174156"/>
                  <a:pt x="452387" y="4186990"/>
                </a:cubicBezTo>
                <a:cubicBezTo>
                  <a:pt x="447221" y="4212820"/>
                  <a:pt x="437469" y="4271932"/>
                  <a:pt x="423511" y="4292868"/>
                </a:cubicBezTo>
                <a:cubicBezTo>
                  <a:pt x="398633" y="4330185"/>
                  <a:pt x="407919" y="4310769"/>
                  <a:pt x="394635" y="4350619"/>
                </a:cubicBezTo>
                <a:cubicBezTo>
                  <a:pt x="387787" y="4391709"/>
                  <a:pt x="384826" y="4427991"/>
                  <a:pt x="365760" y="4466122"/>
                </a:cubicBezTo>
                <a:cubicBezTo>
                  <a:pt x="359343" y="4478956"/>
                  <a:pt x="353628" y="4492165"/>
                  <a:pt x="346509" y="4504623"/>
                </a:cubicBezTo>
                <a:cubicBezTo>
                  <a:pt x="340770" y="4514667"/>
                  <a:pt x="331957" y="4522928"/>
                  <a:pt x="327259" y="4533499"/>
                </a:cubicBezTo>
                <a:cubicBezTo>
                  <a:pt x="319018" y="4552042"/>
                  <a:pt x="314425" y="4572000"/>
                  <a:pt x="308008" y="4591251"/>
                </a:cubicBezTo>
                <a:cubicBezTo>
                  <a:pt x="304800" y="4600876"/>
                  <a:pt x="304011" y="4611685"/>
                  <a:pt x="298383" y="4620127"/>
                </a:cubicBezTo>
                <a:lnTo>
                  <a:pt x="279132" y="4649002"/>
                </a:lnTo>
                <a:lnTo>
                  <a:pt x="259882" y="4706754"/>
                </a:lnTo>
                <a:cubicBezTo>
                  <a:pt x="256674" y="4716379"/>
                  <a:pt x="255885" y="4727188"/>
                  <a:pt x="250257" y="4735630"/>
                </a:cubicBezTo>
                <a:lnTo>
                  <a:pt x="231006" y="4764505"/>
                </a:lnTo>
                <a:cubicBezTo>
                  <a:pt x="208547" y="4831882"/>
                  <a:pt x="231006" y="4815840"/>
                  <a:pt x="182880" y="4831882"/>
                </a:cubicBezTo>
                <a:cubicBezTo>
                  <a:pt x="170046" y="4844716"/>
                  <a:pt x="159148" y="4859834"/>
                  <a:pt x="144379" y="4870383"/>
                </a:cubicBezTo>
                <a:cubicBezTo>
                  <a:pt x="136123" y="4876280"/>
                  <a:pt x="123945" y="4874381"/>
                  <a:pt x="115503" y="4880009"/>
                </a:cubicBezTo>
                <a:cubicBezTo>
                  <a:pt x="46689" y="4925884"/>
                  <a:pt x="129555" y="4898151"/>
                  <a:pt x="48126" y="4918510"/>
                </a:cubicBezTo>
                <a:cubicBezTo>
                  <a:pt x="44918" y="4928135"/>
                  <a:pt x="45675" y="4954559"/>
                  <a:pt x="38501" y="4947385"/>
                </a:cubicBezTo>
                <a:cubicBezTo>
                  <a:pt x="26933" y="4935817"/>
                  <a:pt x="34951" y="4914449"/>
                  <a:pt x="28875" y="4899259"/>
                </a:cubicBezTo>
                <a:cubicBezTo>
                  <a:pt x="21927" y="4881889"/>
                  <a:pt x="0" y="4851133"/>
                  <a:pt x="0" y="48511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661080">
            <a:off x="4079498" y="2080058"/>
            <a:ext cx="1752600" cy="369332"/>
          </a:xfrm>
          <a:prstGeom prst="rect">
            <a:avLst/>
          </a:prstGeom>
          <a:noFill/>
        </p:spPr>
        <p:txBody>
          <a:bodyPr wrap="square" rtlCol="0">
            <a:spAutoFit/>
          </a:bodyPr>
          <a:lstStyle/>
          <a:p>
            <a:r>
              <a:rPr lang="en-US" dirty="0" err="1" smtClean="0"/>
              <a:t>Quốc</a:t>
            </a:r>
            <a:r>
              <a:rPr lang="en-US" dirty="0" smtClean="0"/>
              <a:t> </a:t>
            </a:r>
            <a:r>
              <a:rPr lang="en-US" dirty="0" err="1" smtClean="0"/>
              <a:t>lộ</a:t>
            </a:r>
            <a:r>
              <a:rPr lang="en-US" dirty="0" smtClean="0"/>
              <a:t> 1A</a:t>
            </a:r>
            <a:endParaRPr lang="en-US" dirty="0"/>
          </a:p>
        </p:txBody>
      </p:sp>
      <p:pic>
        <p:nvPicPr>
          <p:cNvPr id="1028" name="Picture 4" descr="https://upload.wikimedia.org/wikipedia/commons/b/b7/Trung_t%C3%A2m_TP.Ph%E1%BB%A7_L%C3%BD%2C_H%C3%A0_N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750" y="1432103"/>
            <a:ext cx="1384622" cy="1038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68884" y="2558752"/>
            <a:ext cx="1945145" cy="369332"/>
          </a:xfrm>
          <a:prstGeom prst="rect">
            <a:avLst/>
          </a:prstGeom>
          <a:noFill/>
        </p:spPr>
        <p:txBody>
          <a:bodyPr wrap="square" rtlCol="0">
            <a:spAutoFit/>
          </a:bodyPr>
          <a:lstStyle/>
          <a:p>
            <a:r>
              <a:rPr lang="en-US" dirty="0" err="1" smtClean="0"/>
              <a:t>Phủ</a:t>
            </a:r>
            <a:r>
              <a:rPr lang="en-US" dirty="0" smtClean="0"/>
              <a:t> </a:t>
            </a:r>
            <a:r>
              <a:rPr lang="en-US" dirty="0" err="1" smtClean="0"/>
              <a:t>Lý</a:t>
            </a:r>
            <a:r>
              <a:rPr lang="en-US" dirty="0" smtClean="0"/>
              <a:t> </a:t>
            </a:r>
            <a:r>
              <a:rPr lang="en-US" dirty="0" err="1" smtClean="0"/>
              <a:t>Hà</a:t>
            </a:r>
            <a:r>
              <a:rPr lang="en-US" dirty="0" smtClean="0"/>
              <a:t> Nam</a:t>
            </a:r>
            <a:endParaRPr lang="en-US" dirty="0"/>
          </a:p>
        </p:txBody>
      </p:sp>
      <p:cxnSp>
        <p:nvCxnSpPr>
          <p:cNvPr id="14" name="Straight Arrow Connector 13"/>
          <p:cNvCxnSpPr/>
          <p:nvPr/>
        </p:nvCxnSpPr>
        <p:spPr>
          <a:xfrm flipH="1">
            <a:off x="4801993" y="669275"/>
            <a:ext cx="66471" cy="832457"/>
          </a:xfrm>
          <a:prstGeom prst="straightConnector1">
            <a:avLst/>
          </a:prstGeom>
          <a:ln w="76200">
            <a:solidFill>
              <a:srgbClr val="0D30DD"/>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74388" y="1676400"/>
            <a:ext cx="120367" cy="990600"/>
          </a:xfrm>
          <a:prstGeom prst="straightConnector1">
            <a:avLst/>
          </a:prstGeom>
          <a:ln w="76200">
            <a:solidFill>
              <a:srgbClr val="0D30D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520527" y="3041454"/>
            <a:ext cx="120367" cy="990600"/>
          </a:xfrm>
          <a:prstGeom prst="straightConnector1">
            <a:avLst/>
          </a:prstGeom>
          <a:ln w="76200">
            <a:solidFill>
              <a:srgbClr val="0D30DD"/>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Cổng chào tại Thành phố Ninh Bình - Phuthanh L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488566" y="3703506"/>
            <a:ext cx="152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868464" y="5033066"/>
            <a:ext cx="2355365" cy="369332"/>
          </a:xfrm>
          <a:prstGeom prst="rect">
            <a:avLst/>
          </a:prstGeom>
          <a:noFill/>
        </p:spPr>
        <p:txBody>
          <a:bodyPr wrap="square" rtlCol="0">
            <a:spAutoFit/>
          </a:bodyPr>
          <a:lstStyle/>
          <a:p>
            <a:r>
              <a:rPr lang="en-US" dirty="0" err="1" smtClean="0"/>
              <a:t>Thành</a:t>
            </a:r>
            <a:r>
              <a:rPr lang="en-US" dirty="0" smtClean="0"/>
              <a:t> </a:t>
            </a:r>
            <a:r>
              <a:rPr lang="en-US" dirty="0" err="1" smtClean="0"/>
              <a:t>Phố</a:t>
            </a:r>
            <a:r>
              <a:rPr lang="en-US" dirty="0" smtClean="0"/>
              <a:t> </a:t>
            </a:r>
            <a:r>
              <a:rPr lang="en-US" dirty="0" err="1" smtClean="0"/>
              <a:t>Ninh</a:t>
            </a:r>
            <a:r>
              <a:rPr lang="en-US" dirty="0" smtClean="0"/>
              <a:t> </a:t>
            </a:r>
            <a:r>
              <a:rPr lang="en-US" dirty="0" err="1" smtClean="0"/>
              <a:t>Bình</a:t>
            </a:r>
            <a:endParaRPr lang="en-US" dirty="0"/>
          </a:p>
        </p:txBody>
      </p:sp>
      <p:sp>
        <p:nvSpPr>
          <p:cNvPr id="27" name="TextBox 26"/>
          <p:cNvSpPr txBox="1"/>
          <p:nvPr/>
        </p:nvSpPr>
        <p:spPr>
          <a:xfrm rot="19575128">
            <a:off x="1804510" y="5092670"/>
            <a:ext cx="1752600" cy="369332"/>
          </a:xfrm>
          <a:prstGeom prst="rect">
            <a:avLst/>
          </a:prstGeom>
          <a:noFill/>
        </p:spPr>
        <p:txBody>
          <a:bodyPr wrap="square" rtlCol="0">
            <a:spAutoFit/>
          </a:bodyPr>
          <a:lstStyle/>
          <a:p>
            <a:r>
              <a:rPr lang="en-US" dirty="0" err="1" smtClean="0"/>
              <a:t>Đại</a:t>
            </a:r>
            <a:r>
              <a:rPr lang="en-US" dirty="0" smtClean="0"/>
              <a:t> </a:t>
            </a:r>
            <a:r>
              <a:rPr lang="en-US" dirty="0" err="1" smtClean="0"/>
              <a:t>lộ</a:t>
            </a:r>
            <a:r>
              <a:rPr lang="en-US" dirty="0" smtClean="0"/>
              <a:t> </a:t>
            </a:r>
            <a:r>
              <a:rPr lang="en-US" dirty="0" err="1" smtClean="0"/>
              <a:t>Tràng</a:t>
            </a:r>
            <a:r>
              <a:rPr lang="en-US" dirty="0" smtClean="0"/>
              <a:t> An</a:t>
            </a:r>
            <a:endParaRPr lang="en-US" dirty="0"/>
          </a:p>
        </p:txBody>
      </p:sp>
      <p:cxnSp>
        <p:nvCxnSpPr>
          <p:cNvPr id="28" name="Straight Arrow Connector 27"/>
          <p:cNvCxnSpPr/>
          <p:nvPr/>
        </p:nvCxnSpPr>
        <p:spPr>
          <a:xfrm flipH="1">
            <a:off x="3297889" y="4226842"/>
            <a:ext cx="861750" cy="525025"/>
          </a:xfrm>
          <a:prstGeom prst="straightConnector1">
            <a:avLst/>
          </a:prstGeom>
          <a:ln w="76200">
            <a:solidFill>
              <a:srgbClr val="0D30D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375757" y="5277336"/>
            <a:ext cx="861750" cy="525025"/>
          </a:xfrm>
          <a:prstGeom prst="straightConnector1">
            <a:avLst/>
          </a:prstGeom>
          <a:ln w="76200">
            <a:solidFill>
              <a:srgbClr val="0D30DD"/>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Tràng An Ninh Bình - Nơi Vẻ Đẹp Tuyệt Mỹ Của Thiên Nhiê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70" y="4212218"/>
            <a:ext cx="1631364" cy="100048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8885" y="218469"/>
            <a:ext cx="3808375" cy="830997"/>
          </a:xfrm>
          <a:prstGeom prst="rect">
            <a:avLst/>
          </a:prstGeom>
        </p:spPr>
        <p:txBody>
          <a:bodyPr wrap="square">
            <a:spAutoFit/>
          </a:bodyPr>
          <a:lstStyle/>
          <a:p>
            <a:pPr algn="ct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ẽ lược đồ trí nhớ từ từ Hà Nội đến Tràng An.</a:t>
            </a:r>
          </a:p>
        </p:txBody>
      </p:sp>
    </p:spTree>
    <p:extLst>
      <p:ext uri="{BB962C8B-B14F-4D97-AF65-F5344CB8AC3E}">
        <p14:creationId xmlns:p14="http://schemas.microsoft.com/office/powerpoint/2010/main" val="24133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circle(in)">
                                      <p:cBhvr>
                                        <p:cTn id="28" dur="20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circle(in)">
                                      <p:cBhvr>
                                        <p:cTn id="38" dur="2000"/>
                                        <p:tgtEl>
                                          <p:spTgt spid="103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2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animEffect transition="in" filter="circle(in)">
                                      <p:cBhvr>
                                        <p:cTn id="61"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VỊ TRÍ CỦA TRÁI ĐẤT TRONG </a:t>
            </a:r>
            <a:r>
              <a:rPr lang="en-US" sz="2600" b="1" dirty="0" smtClean="0">
                <a:ln w="10541" cmpd="sng">
                  <a:solidFill>
                    <a:schemeClr val="accent1">
                      <a:shade val="88000"/>
                      <a:satMod val="110000"/>
                    </a:schemeClr>
                  </a:solidFill>
                  <a:prstDash val="solid"/>
                </a:ln>
                <a:solidFill>
                  <a:srgbClr val="FF0000"/>
                </a:solidFill>
                <a:latin typeface="Cambria" pitchFamily="18" charset="0"/>
              </a:rPr>
              <a:t/>
            </a:r>
            <a:br>
              <a:rPr lang="en-US" sz="2600" b="1" dirty="0" smtClean="0">
                <a:ln w="10541" cmpd="sng">
                  <a:solidFill>
                    <a:schemeClr val="accent1">
                      <a:shade val="88000"/>
                      <a:satMod val="110000"/>
                    </a:schemeClr>
                  </a:solidFill>
                  <a:prstDash val="solid"/>
                </a:ln>
                <a:solidFill>
                  <a:srgbClr val="FF0000"/>
                </a:solidFill>
                <a:latin typeface="Cambria" pitchFamily="18" charset="0"/>
              </a:rPr>
            </a:br>
            <a:r>
              <a:rPr lang="vi-VN" sz="2600" b="1" dirty="0" smtClean="0">
                <a:ln w="10541" cmpd="sng">
                  <a:solidFill>
                    <a:schemeClr val="accent1">
                      <a:shade val="88000"/>
                      <a:satMod val="110000"/>
                    </a:schemeClr>
                  </a:solidFill>
                  <a:prstDash val="solid"/>
                </a:ln>
                <a:solidFill>
                  <a:srgbClr val="FF0000"/>
                </a:solidFill>
                <a:latin typeface="Cambria" pitchFamily="18" charset="0"/>
              </a:rPr>
              <a:t>HỆ </a:t>
            </a:r>
            <a:r>
              <a:rPr lang="vi-VN" sz="2600" b="1" dirty="0">
                <a:ln w="10541" cmpd="sng">
                  <a:solidFill>
                    <a:schemeClr val="accent1">
                      <a:shade val="88000"/>
                      <a:satMod val="110000"/>
                    </a:schemeClr>
                  </a:solidFill>
                  <a:prstDash val="solid"/>
                </a:ln>
                <a:solidFill>
                  <a:srgbClr val="FF0000"/>
                </a:solidFill>
                <a:latin typeface="Cambria" pitchFamily="18" charset="0"/>
              </a:rPr>
              <a:t>MẶT TRỜI.</a:t>
            </a:r>
            <a:br>
              <a:rPr lang="vi-VN" sz="2600" b="1" dirty="0">
                <a:ln w="10541" cmpd="sng">
                  <a:solidFill>
                    <a:schemeClr val="accent1">
                      <a:shade val="88000"/>
                      <a:satMod val="110000"/>
                    </a:schemeClr>
                  </a:solidFill>
                  <a:prstDash val="solid"/>
                </a:ln>
                <a:solidFill>
                  <a:srgbClr val="FF0000"/>
                </a:solidFill>
                <a:latin typeface="Cambria" pitchFamily="18" charset="0"/>
              </a:rPr>
            </a:br>
            <a:r>
              <a:rPr lang="vi-VN" sz="2600" b="1" dirty="0">
                <a:ln w="10541" cmpd="sng">
                  <a:solidFill>
                    <a:schemeClr val="accent1">
                      <a:shade val="88000"/>
                      <a:satMod val="110000"/>
                    </a:schemeClr>
                  </a:solidFill>
                  <a:prstDash val="solid"/>
                </a:ln>
                <a:solidFill>
                  <a:srgbClr val="FF0000"/>
                </a:solidFill>
                <a:latin typeface="Cambria" pitchFamily="18" charset="0"/>
              </a:rPr>
              <a:t>HÌNH DẠNG VÀ KÍCH THƯỚC </a:t>
            </a:r>
            <a:r>
              <a:rPr lang="en-US" sz="2600" b="1" dirty="0" smtClean="0">
                <a:ln w="10541" cmpd="sng">
                  <a:solidFill>
                    <a:schemeClr val="accent1">
                      <a:shade val="88000"/>
                      <a:satMod val="110000"/>
                    </a:schemeClr>
                  </a:solidFill>
                  <a:prstDash val="solid"/>
                </a:ln>
                <a:solidFill>
                  <a:srgbClr val="FF0000"/>
                </a:solidFill>
                <a:latin typeface="Cambria" pitchFamily="18" charset="0"/>
              </a:rPr>
              <a:t/>
            </a:r>
            <a:br>
              <a:rPr lang="en-US" sz="2600" b="1" dirty="0" smtClean="0">
                <a:ln w="10541" cmpd="sng">
                  <a:solidFill>
                    <a:schemeClr val="accent1">
                      <a:shade val="88000"/>
                      <a:satMod val="110000"/>
                    </a:schemeClr>
                  </a:solidFill>
                  <a:prstDash val="solid"/>
                </a:ln>
                <a:solidFill>
                  <a:srgbClr val="FF0000"/>
                </a:solidFill>
                <a:latin typeface="Cambria" pitchFamily="18" charset="0"/>
              </a:rPr>
            </a:br>
            <a:r>
              <a:rPr lang="vi-VN" sz="2600" b="1" dirty="0" smtClean="0">
                <a:ln w="10541" cmpd="sng">
                  <a:solidFill>
                    <a:schemeClr val="accent1">
                      <a:shade val="88000"/>
                      <a:satMod val="110000"/>
                    </a:schemeClr>
                  </a:solidFill>
                  <a:prstDash val="solid"/>
                </a:ln>
                <a:solidFill>
                  <a:srgbClr val="FF0000"/>
                </a:solidFill>
                <a:latin typeface="Cambria" pitchFamily="18" charset="0"/>
              </a:rPr>
              <a:t>CỦA </a:t>
            </a:r>
            <a:r>
              <a:rPr lang="vi-VN" sz="2600" b="1" dirty="0">
                <a:ln w="10541" cmpd="sng">
                  <a:solidFill>
                    <a:schemeClr val="accent1">
                      <a:shade val="88000"/>
                      <a:satMod val="110000"/>
                    </a:schemeClr>
                  </a:solidFill>
                  <a:prstDash val="solid"/>
                </a:ln>
                <a:solidFill>
                  <a:srgbClr val="FF0000"/>
                </a:solidFill>
                <a:latin typeface="Cambria" pitchFamily="18" charset="0"/>
              </a:rPr>
              <a:t>TRÁI ĐẤT</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5:</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932580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76400" y="4000499"/>
            <a:ext cx="0" cy="1828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41884" y="4000499"/>
            <a:ext cx="0" cy="1447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41884" y="5470758"/>
            <a:ext cx="9906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41884" y="5854165"/>
            <a:ext cx="990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194560" y="6057096"/>
            <a:ext cx="457200" cy="22860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194560" y="5902291"/>
            <a:ext cx="457200" cy="126734"/>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493119" y="1278353"/>
            <a:ext cx="2850281" cy="1102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47900" y="4000499"/>
            <a:ext cx="221421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4299" y="4191000"/>
            <a:ext cx="1371601"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121518" y="3733800"/>
            <a:ext cx="1371601" cy="457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99035" y="1600200"/>
            <a:ext cx="1828800" cy="369332"/>
          </a:xfrm>
          <a:prstGeom prst="rect">
            <a:avLst/>
          </a:prstGeom>
          <a:solidFill>
            <a:srgbClr val="BCFCD4"/>
          </a:solidFill>
        </p:spPr>
        <p:txBody>
          <a:bodyPr wrap="square" rtlCol="0">
            <a:spAutoFit/>
          </a:bodyPr>
          <a:lstStyle/>
          <a:p>
            <a:r>
              <a:rPr lang="en-US" dirty="0" err="1" smtClean="0"/>
              <a:t>Đường</a:t>
            </a:r>
            <a:r>
              <a:rPr lang="en-US" dirty="0" smtClean="0"/>
              <a:t> </a:t>
            </a:r>
            <a:r>
              <a:rPr lang="en-US" dirty="0" err="1" smtClean="0"/>
              <a:t>rừng</a:t>
            </a:r>
            <a:r>
              <a:rPr lang="en-US" dirty="0" smtClean="0"/>
              <a:t> </a:t>
            </a:r>
            <a:r>
              <a:rPr lang="en-US" dirty="0" err="1" smtClean="0"/>
              <a:t>sác</a:t>
            </a:r>
            <a:endParaRPr lang="en-US" dirty="0"/>
          </a:p>
        </p:txBody>
      </p:sp>
      <p:cxnSp>
        <p:nvCxnSpPr>
          <p:cNvPr id="32" name="Straight Connector 31"/>
          <p:cNvCxnSpPr/>
          <p:nvPr/>
        </p:nvCxnSpPr>
        <p:spPr>
          <a:xfrm>
            <a:off x="4462112" y="4000499"/>
            <a:ext cx="0" cy="1828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81600" y="4000499"/>
            <a:ext cx="0" cy="1828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6200000">
            <a:off x="1378839" y="4733642"/>
            <a:ext cx="1104900" cy="369332"/>
          </a:xfrm>
          <a:prstGeom prst="rect">
            <a:avLst/>
          </a:prstGeom>
          <a:solidFill>
            <a:srgbClr val="BCFCD4"/>
          </a:solidFill>
        </p:spPr>
        <p:txBody>
          <a:bodyPr wrap="square" rtlCol="0">
            <a:spAutoFit/>
          </a:bodyPr>
          <a:lstStyle/>
          <a:p>
            <a:r>
              <a:rPr lang="en-US" dirty="0" err="1" smtClean="0"/>
              <a:t>Hẻm</a:t>
            </a:r>
            <a:r>
              <a:rPr lang="en-US" dirty="0" smtClean="0"/>
              <a:t> </a:t>
            </a:r>
            <a:r>
              <a:rPr lang="en-US" dirty="0" err="1" smtClean="0"/>
              <a:t>nhỏ</a:t>
            </a:r>
            <a:endParaRPr lang="en-US" dirty="0"/>
          </a:p>
        </p:txBody>
      </p:sp>
      <p:sp>
        <p:nvSpPr>
          <p:cNvPr id="36" name="Block Arc 35"/>
          <p:cNvSpPr/>
          <p:nvPr/>
        </p:nvSpPr>
        <p:spPr>
          <a:xfrm rot="16200000">
            <a:off x="2824614" y="1643512"/>
            <a:ext cx="2720740" cy="1993232"/>
          </a:xfrm>
          <a:prstGeom prst="blockArc">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Connector 39"/>
          <p:cNvCxnSpPr/>
          <p:nvPr/>
        </p:nvCxnSpPr>
        <p:spPr>
          <a:xfrm flipH="1">
            <a:off x="4343400" y="228600"/>
            <a:ext cx="20855" cy="106078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018772" y="228599"/>
            <a:ext cx="20855" cy="106078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236944" y="279171"/>
            <a:ext cx="914400" cy="3914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5236944" y="0"/>
            <a:ext cx="914400" cy="26095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6200000">
            <a:off x="2877333" y="2415320"/>
            <a:ext cx="1079635" cy="369332"/>
          </a:xfrm>
          <a:prstGeom prst="rect">
            <a:avLst/>
          </a:prstGeom>
          <a:solidFill>
            <a:schemeClr val="bg1"/>
          </a:solidFill>
        </p:spPr>
        <p:txBody>
          <a:bodyPr wrap="square" rtlCol="0">
            <a:spAutoFit/>
          </a:bodyPr>
          <a:lstStyle/>
          <a:p>
            <a:r>
              <a:rPr lang="en-US" dirty="0" err="1" smtClean="0"/>
              <a:t>Cầu</a:t>
            </a:r>
            <a:r>
              <a:rPr lang="en-US" dirty="0" smtClean="0"/>
              <a:t> </a:t>
            </a:r>
            <a:r>
              <a:rPr lang="en-US" dirty="0" err="1" smtClean="0"/>
              <a:t>vượt</a:t>
            </a:r>
            <a:endParaRPr lang="en-US" dirty="0"/>
          </a:p>
        </p:txBody>
      </p:sp>
      <p:sp>
        <p:nvSpPr>
          <p:cNvPr id="47" name="Bent Arrow 46"/>
          <p:cNvSpPr/>
          <p:nvPr/>
        </p:nvSpPr>
        <p:spPr>
          <a:xfrm>
            <a:off x="1809709" y="3400726"/>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10668" y="4909686"/>
            <a:ext cx="1602767" cy="369332"/>
          </a:xfrm>
          <a:prstGeom prst="rect">
            <a:avLst/>
          </a:prstGeom>
          <a:solidFill>
            <a:schemeClr val="bg1"/>
          </a:solidFill>
        </p:spPr>
        <p:txBody>
          <a:bodyPr wrap="square" rtlCol="0">
            <a:spAutoFit/>
          </a:bodyPr>
          <a:lstStyle/>
          <a:p>
            <a:r>
              <a:rPr lang="en-US" dirty="0" err="1" smtClean="0"/>
              <a:t>Ngân</a:t>
            </a:r>
            <a:r>
              <a:rPr lang="en-US" dirty="0" smtClean="0"/>
              <a:t> hang AJB</a:t>
            </a:r>
            <a:endParaRPr lang="en-US" dirty="0"/>
          </a:p>
        </p:txBody>
      </p:sp>
      <p:sp>
        <p:nvSpPr>
          <p:cNvPr id="49" name="Right Arrow 48"/>
          <p:cNvSpPr/>
          <p:nvPr/>
        </p:nvSpPr>
        <p:spPr>
          <a:xfrm>
            <a:off x="2792928" y="3464827"/>
            <a:ext cx="533400" cy="304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5018772" y="1260215"/>
            <a:ext cx="4125228" cy="7291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185209" y="4062033"/>
            <a:ext cx="3501591" cy="3645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5" name="Isosceles Triangle 54"/>
          <p:cNvSpPr/>
          <p:nvPr/>
        </p:nvSpPr>
        <p:spPr>
          <a:xfrm>
            <a:off x="5943600" y="4098492"/>
            <a:ext cx="914400" cy="26095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943600" y="4355242"/>
            <a:ext cx="914400" cy="3914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7786837" y="4080262"/>
            <a:ext cx="1125353" cy="500597"/>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786838" y="4580859"/>
            <a:ext cx="1125353" cy="91316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745483" y="4746669"/>
            <a:ext cx="1602767" cy="369332"/>
          </a:xfrm>
          <a:prstGeom prst="rect">
            <a:avLst/>
          </a:prstGeom>
          <a:solidFill>
            <a:schemeClr val="bg1"/>
          </a:solidFill>
        </p:spPr>
        <p:txBody>
          <a:bodyPr wrap="square" rtlCol="0">
            <a:spAutoFit/>
          </a:bodyPr>
          <a:lstStyle/>
          <a:p>
            <a:r>
              <a:rPr lang="en-US" dirty="0" err="1" smtClean="0"/>
              <a:t>Ủy</a:t>
            </a:r>
            <a:r>
              <a:rPr lang="en-US" dirty="0" smtClean="0"/>
              <a:t> Ban </a:t>
            </a:r>
            <a:r>
              <a:rPr lang="en-US" dirty="0" err="1" smtClean="0"/>
              <a:t>Xã</a:t>
            </a:r>
            <a:r>
              <a:rPr lang="en-US" dirty="0" smtClean="0"/>
              <a:t> BK</a:t>
            </a:r>
            <a:endParaRPr lang="en-US" dirty="0"/>
          </a:p>
        </p:txBody>
      </p:sp>
      <p:sp>
        <p:nvSpPr>
          <p:cNvPr id="61" name="Right Arrow 60"/>
          <p:cNvSpPr/>
          <p:nvPr/>
        </p:nvSpPr>
        <p:spPr>
          <a:xfrm>
            <a:off x="5160744" y="3540155"/>
            <a:ext cx="761600" cy="260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467600" y="5687764"/>
            <a:ext cx="1981200" cy="369332"/>
          </a:xfrm>
          <a:prstGeom prst="rect">
            <a:avLst/>
          </a:prstGeom>
          <a:solidFill>
            <a:schemeClr val="bg1"/>
          </a:solidFill>
        </p:spPr>
        <p:txBody>
          <a:bodyPr wrap="square" rtlCol="0">
            <a:spAutoFit/>
          </a:bodyPr>
          <a:lstStyle/>
          <a:p>
            <a:r>
              <a:rPr lang="en-US" dirty="0" err="1" smtClean="0"/>
              <a:t>Trường</a:t>
            </a:r>
            <a:r>
              <a:rPr lang="en-US" dirty="0" smtClean="0"/>
              <a:t> THCS BK</a:t>
            </a:r>
            <a:endParaRPr lang="en-US" dirty="0"/>
          </a:p>
        </p:txBody>
      </p:sp>
      <p:sp>
        <p:nvSpPr>
          <p:cNvPr id="63" name="TextBox 62"/>
          <p:cNvSpPr txBox="1"/>
          <p:nvPr/>
        </p:nvSpPr>
        <p:spPr>
          <a:xfrm>
            <a:off x="5922344" y="1690035"/>
            <a:ext cx="1828800" cy="369332"/>
          </a:xfrm>
          <a:prstGeom prst="rect">
            <a:avLst/>
          </a:prstGeom>
          <a:solidFill>
            <a:srgbClr val="BCFCD4"/>
          </a:solidFill>
        </p:spPr>
        <p:txBody>
          <a:bodyPr wrap="square" rtlCol="0">
            <a:spAutoFit/>
          </a:bodyPr>
          <a:lstStyle/>
          <a:p>
            <a:r>
              <a:rPr lang="en-US" dirty="0" err="1" smtClean="0"/>
              <a:t>Đường</a:t>
            </a:r>
            <a:r>
              <a:rPr lang="en-US" dirty="0" smtClean="0"/>
              <a:t> </a:t>
            </a:r>
            <a:r>
              <a:rPr lang="en-US" dirty="0" err="1" smtClean="0"/>
              <a:t>rừng</a:t>
            </a:r>
            <a:r>
              <a:rPr lang="en-US" dirty="0" smtClean="0"/>
              <a:t> </a:t>
            </a:r>
            <a:r>
              <a:rPr lang="en-US" dirty="0" err="1" smtClean="0"/>
              <a:t>sác</a:t>
            </a:r>
            <a:endParaRPr lang="en-US" dirty="0"/>
          </a:p>
        </p:txBody>
      </p:sp>
      <p:sp>
        <p:nvSpPr>
          <p:cNvPr id="64" name="TextBox 63"/>
          <p:cNvSpPr txBox="1"/>
          <p:nvPr/>
        </p:nvSpPr>
        <p:spPr>
          <a:xfrm>
            <a:off x="5394157" y="692363"/>
            <a:ext cx="914400" cy="369332"/>
          </a:xfrm>
          <a:prstGeom prst="rect">
            <a:avLst/>
          </a:prstGeom>
          <a:solidFill>
            <a:schemeClr val="bg1"/>
          </a:solidFill>
        </p:spPr>
        <p:txBody>
          <a:bodyPr wrap="square" rtlCol="0">
            <a:spAutoFit/>
          </a:bodyPr>
          <a:lstStyle/>
          <a:p>
            <a:r>
              <a:rPr lang="en-US" dirty="0" err="1" smtClean="0"/>
              <a:t>Đình</a:t>
            </a:r>
            <a:endParaRPr lang="en-US" dirty="0"/>
          </a:p>
        </p:txBody>
      </p:sp>
      <p:sp>
        <p:nvSpPr>
          <p:cNvPr id="65" name="Isosceles Triangle 64"/>
          <p:cNvSpPr/>
          <p:nvPr/>
        </p:nvSpPr>
        <p:spPr>
          <a:xfrm>
            <a:off x="5136682" y="5232150"/>
            <a:ext cx="881513" cy="482037"/>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47912" y="5714188"/>
            <a:ext cx="870284" cy="3869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049974" y="6157127"/>
            <a:ext cx="1258584" cy="646331"/>
          </a:xfrm>
          <a:prstGeom prst="rect">
            <a:avLst/>
          </a:prstGeom>
          <a:solidFill>
            <a:schemeClr val="bg1"/>
          </a:solidFill>
        </p:spPr>
        <p:txBody>
          <a:bodyPr wrap="square" rtlCol="0">
            <a:spAutoFit/>
          </a:bodyPr>
          <a:lstStyle/>
          <a:p>
            <a:r>
              <a:rPr lang="en-US" dirty="0" err="1" smtClean="0"/>
              <a:t>Trung</a:t>
            </a:r>
            <a:r>
              <a:rPr lang="en-US" dirty="0" smtClean="0"/>
              <a:t> </a:t>
            </a:r>
            <a:r>
              <a:rPr lang="en-US" dirty="0" err="1" smtClean="0"/>
              <a:t>tâm</a:t>
            </a:r>
            <a:r>
              <a:rPr lang="en-US" dirty="0" smtClean="0"/>
              <a:t> </a:t>
            </a:r>
            <a:r>
              <a:rPr lang="en-US" dirty="0" err="1" smtClean="0"/>
              <a:t>dạy</a:t>
            </a:r>
            <a:r>
              <a:rPr lang="en-US" dirty="0" smtClean="0"/>
              <a:t> </a:t>
            </a:r>
            <a:r>
              <a:rPr lang="en-US" dirty="0" err="1" smtClean="0"/>
              <a:t>nghề</a:t>
            </a:r>
            <a:endParaRPr lang="en-US" dirty="0"/>
          </a:p>
        </p:txBody>
      </p:sp>
      <p:sp>
        <p:nvSpPr>
          <p:cNvPr id="68" name="Right Arrow 67"/>
          <p:cNvSpPr/>
          <p:nvPr/>
        </p:nvSpPr>
        <p:spPr>
          <a:xfrm>
            <a:off x="6771973" y="3524743"/>
            <a:ext cx="761600" cy="260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114351" y="6380751"/>
            <a:ext cx="857449" cy="369332"/>
          </a:xfrm>
          <a:prstGeom prst="rect">
            <a:avLst/>
          </a:prstGeom>
          <a:solidFill>
            <a:schemeClr val="bg1"/>
          </a:solidFill>
        </p:spPr>
        <p:txBody>
          <a:bodyPr wrap="square" rtlCol="0">
            <a:spAutoFit/>
          </a:bodyPr>
          <a:lstStyle/>
          <a:p>
            <a:r>
              <a:rPr lang="en-US" dirty="0" err="1" smtClean="0"/>
              <a:t>Nhà</a:t>
            </a:r>
            <a:r>
              <a:rPr lang="en-US" dirty="0" smtClean="0"/>
              <a:t> </a:t>
            </a:r>
            <a:r>
              <a:rPr lang="en-US" dirty="0" err="1" smtClean="0"/>
              <a:t>cô</a:t>
            </a:r>
            <a:endParaRPr lang="en-US" dirty="0"/>
          </a:p>
        </p:txBody>
      </p:sp>
    </p:spTree>
    <p:extLst>
      <p:ext uri="{BB962C8B-B14F-4D97-AF65-F5344CB8AC3E}">
        <p14:creationId xmlns:p14="http://schemas.microsoft.com/office/powerpoint/2010/main" val="14698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down)">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circle(in)">
                                      <p:cBhvr>
                                        <p:cTn id="50" dur="2000"/>
                                        <p:tgtEl>
                                          <p:spTgt spid="6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circle(in)">
                                      <p:cBhvr>
                                        <p:cTn id="53" dur="2000"/>
                                        <p:tgtEl>
                                          <p:spTgt spid="65"/>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circle(in)">
                                      <p:cBhvr>
                                        <p:cTn id="56" dur="2000"/>
                                        <p:tgtEl>
                                          <p:spTgt spid="6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circle(in)">
                                      <p:cBhvr>
                                        <p:cTn id="61" dur="2000"/>
                                        <p:tgtEl>
                                          <p:spTgt spid="44"/>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circle(in)">
                                      <p:cBhvr>
                                        <p:cTn id="64" dur="2000"/>
                                        <p:tgtEl>
                                          <p:spTgt spid="4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circle(in)">
                                      <p:cBhvr>
                                        <p:cTn id="67" dur="2000"/>
                                        <p:tgtEl>
                                          <p:spTgt spid="6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circle(in)">
                                      <p:cBhvr>
                                        <p:cTn id="77" dur="2000"/>
                                        <p:tgtEl>
                                          <p:spTgt spid="55"/>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circle(in)">
                                      <p:cBhvr>
                                        <p:cTn id="80" dur="2000"/>
                                        <p:tgtEl>
                                          <p:spTgt spid="56"/>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circle(in)">
                                      <p:cBhvr>
                                        <p:cTn id="83" dur="2000"/>
                                        <p:tgtEl>
                                          <p:spTgt spid="6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circle(in)">
                                      <p:cBhvr>
                                        <p:cTn id="93" dur="2000"/>
                                        <p:tgtEl>
                                          <p:spTgt spid="58"/>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circle(in)">
                                      <p:cBhvr>
                                        <p:cTn id="96" dur="2000"/>
                                        <p:tgtEl>
                                          <p:spTgt spid="59"/>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circle(in)">
                                      <p:cBhvr>
                                        <p:cTn id="99"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animBg="1"/>
      <p:bldP spid="23" grpId="0" animBg="1"/>
      <p:bldP spid="24" grpId="0" animBg="1"/>
      <p:bldP spid="34" grpId="0" animBg="1"/>
      <p:bldP spid="43" grpId="0" animBg="1"/>
      <p:bldP spid="44" grpId="0" animBg="1"/>
      <p:bldP spid="47" grpId="0" animBg="1"/>
      <p:bldP spid="48" grpId="0" animBg="1"/>
      <p:bldP spid="49" grpId="0" animBg="1"/>
      <p:bldP spid="55" grpId="0" animBg="1"/>
      <p:bldP spid="56"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2499" y="14726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LƯỢC ĐỒ TRÍ NHỚ</a:t>
            </a:r>
            <a:endParaRPr lang="vi-V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3781" y="10045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II.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Vẽ</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lược</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đồ</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trí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nhớ</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373781" y="2057400"/>
            <a:ext cx="8382000" cy="1938992"/>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Hình dung: nhớ lại và suy nghĩ về nơi mà em sẽ vẽ lược đó. </a:t>
            </a:r>
          </a:p>
          <a:p>
            <a:pPr algn="just"/>
            <a:r>
              <a:rPr lang="vi-VN" sz="2400" dirty="0">
                <a:latin typeface="Cambria" panose="02040503050406030204" pitchFamily="18" charset="0"/>
                <a:ea typeface="Cambria" panose="02040503050406030204" pitchFamily="18" charset="0"/>
              </a:rPr>
              <a:t>- Sắp xếp không gian: Suy nghĩ về tất cả những hình ảnh em có về nơi đó và sắp xếp chúng lại với nhau trong tư duy của mình.</a:t>
            </a:r>
          </a:p>
          <a:p>
            <a:pPr algn="just"/>
            <a:r>
              <a:rPr lang="vi-VN" sz="2400" dirty="0">
                <a:latin typeface="Cambria" panose="02040503050406030204" pitchFamily="18" charset="0"/>
                <a:ea typeface="Cambria" panose="02040503050406030204" pitchFamily="18" charset="0"/>
              </a:rPr>
              <a:t>- Vị trí bắt đầu: là địa điểm hoặc khu vực em chọn để phác thảo lược đồ của mình. </a:t>
            </a:r>
          </a:p>
        </p:txBody>
      </p:sp>
      <p:sp>
        <p:nvSpPr>
          <p:cNvPr id="9" name="Rectangle 8"/>
          <p:cNvSpPr/>
          <p:nvPr/>
        </p:nvSpPr>
        <p:spPr>
          <a:xfrm>
            <a:off x="609600" y="1576013"/>
            <a:ext cx="8382000" cy="461665"/>
          </a:xfrm>
          <a:prstGeom prst="rect">
            <a:avLst/>
          </a:prstGeom>
        </p:spPr>
        <p:txBody>
          <a:bodyPr wrap="square">
            <a:spAutoFit/>
          </a:bodyPr>
          <a:lstStyle/>
          <a:p>
            <a:pPr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Để</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vẽ</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lược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đồ</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trí</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nhớ</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em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thực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hiện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bước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sau</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3728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38600" y="5638800"/>
            <a:ext cx="4572000" cy="1015663"/>
          </a:xfrm>
          <a:prstGeom prst="rect">
            <a:avLst/>
          </a:prstGeom>
          <a:ln w="76200">
            <a:solidFill>
              <a:srgbClr val="0D30DD"/>
            </a:solidFill>
          </a:ln>
        </p:spPr>
        <p:txBody>
          <a:bodyPr>
            <a:spAutoFit/>
          </a:bodyPr>
          <a:lstStyle/>
          <a:p>
            <a:pPr algn="just"/>
            <a:r>
              <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 vào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4.1,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a:t>
            </a:r>
            <a:r>
              <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ừ thị trấn đ</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ế</a:t>
            </a:r>
            <a:r>
              <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 trường học sẽ đi qua những đối tượng địa lí nào? </a:t>
            </a:r>
          </a:p>
        </p:txBody>
      </p:sp>
      <p:pic>
        <p:nvPicPr>
          <p:cNvPr id="6" name="Picture 5"/>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7600" y="427038"/>
            <a:ext cx="5334000" cy="5211762"/>
          </a:xfrm>
          <a:prstGeom prst="rect">
            <a:avLst/>
          </a:prstGeom>
          <a:noFill/>
          <a:ln>
            <a:solidFill>
              <a:srgbClr val="65E604"/>
            </a:solidFill>
          </a:ln>
        </p:spPr>
      </p:pic>
      <p:sp>
        <p:nvSpPr>
          <p:cNvPr id="7" name="Rectangle 6"/>
          <p:cNvSpPr/>
          <p:nvPr/>
        </p:nvSpPr>
        <p:spPr>
          <a:xfrm>
            <a:off x="152400" y="2234188"/>
            <a:ext cx="2971800" cy="2246769"/>
          </a:xfrm>
          <a:prstGeom prst="rect">
            <a:avLst/>
          </a:prstGeom>
        </p:spPr>
        <p:txBody>
          <a:bodyPr wrap="square">
            <a:spAutoFit/>
          </a:bodyPr>
          <a:lstStyle/>
          <a:p>
            <a:pPr algn="just"/>
            <a:r>
              <a:rPr lang="vi-VN" sz="2800" dirty="0">
                <a:latin typeface="Times New Roman" panose="02020603050405020304" pitchFamily="18" charset="0"/>
                <a:ea typeface="Cambria" panose="02040503050406030204" pitchFamily="18" charset="0"/>
                <a:cs typeface="Times New Roman" panose="02020603050405020304" pitchFamily="18" charset="0"/>
              </a:rPr>
              <a:t>Từ thị trấn đển trường học sẽ đi qua những đối tượng địa lí: cánh đồng, rừng.</a:t>
            </a:r>
          </a:p>
        </p:txBody>
      </p:sp>
      <p:sp>
        <p:nvSpPr>
          <p:cNvPr id="8" name="Freeform 7"/>
          <p:cNvSpPr/>
          <p:nvPr/>
        </p:nvSpPr>
        <p:spPr>
          <a:xfrm>
            <a:off x="7415755" y="3235790"/>
            <a:ext cx="327259" cy="68163"/>
          </a:xfrm>
          <a:custGeom>
            <a:avLst/>
            <a:gdLst>
              <a:gd name="connsiteX0" fmla="*/ 327259 w 327259"/>
              <a:gd name="connsiteY0" fmla="*/ 68163 h 68163"/>
              <a:gd name="connsiteX1" fmla="*/ 231007 w 327259"/>
              <a:gd name="connsiteY1" fmla="*/ 39288 h 68163"/>
              <a:gd name="connsiteX2" fmla="*/ 115504 w 327259"/>
              <a:gd name="connsiteY2" fmla="*/ 20037 h 68163"/>
              <a:gd name="connsiteX3" fmla="*/ 48127 w 327259"/>
              <a:gd name="connsiteY3" fmla="*/ 787 h 68163"/>
              <a:gd name="connsiteX4" fmla="*/ 0 w 327259"/>
              <a:gd name="connsiteY4" fmla="*/ 787 h 6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59" h="68163">
                <a:moveTo>
                  <a:pt x="327259" y="68163"/>
                </a:moveTo>
                <a:cubicBezTo>
                  <a:pt x="271176" y="45730"/>
                  <a:pt x="289227" y="49562"/>
                  <a:pt x="231007" y="39288"/>
                </a:cubicBezTo>
                <a:cubicBezTo>
                  <a:pt x="192569" y="32505"/>
                  <a:pt x="152533" y="32380"/>
                  <a:pt x="115504" y="20037"/>
                </a:cubicBezTo>
                <a:cubicBezTo>
                  <a:pt x="97253" y="13953"/>
                  <a:pt x="66256" y="2801"/>
                  <a:pt x="48127" y="787"/>
                </a:cubicBezTo>
                <a:cubicBezTo>
                  <a:pt x="32183" y="-985"/>
                  <a:pt x="16042" y="787"/>
                  <a:pt x="0" y="787"/>
                </a:cubicBezTo>
              </a:path>
            </a:pathLst>
          </a:custGeom>
          <a:noFill/>
          <a:ln w="762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574786" y="2701844"/>
            <a:ext cx="856648" cy="558396"/>
          </a:xfrm>
          <a:custGeom>
            <a:avLst/>
            <a:gdLst>
              <a:gd name="connsiteX0" fmla="*/ 856648 w 856648"/>
              <a:gd name="connsiteY0" fmla="*/ 558396 h 558396"/>
              <a:gd name="connsiteX1" fmla="*/ 837398 w 856648"/>
              <a:gd name="connsiteY1" fmla="*/ 510270 h 558396"/>
              <a:gd name="connsiteX2" fmla="*/ 818147 w 856648"/>
              <a:gd name="connsiteY2" fmla="*/ 481394 h 558396"/>
              <a:gd name="connsiteX3" fmla="*/ 798897 w 856648"/>
              <a:gd name="connsiteY3" fmla="*/ 423643 h 558396"/>
              <a:gd name="connsiteX4" fmla="*/ 789271 w 856648"/>
              <a:gd name="connsiteY4" fmla="*/ 394767 h 558396"/>
              <a:gd name="connsiteX5" fmla="*/ 779646 w 856648"/>
              <a:gd name="connsiteY5" fmla="*/ 356266 h 558396"/>
              <a:gd name="connsiteX6" fmla="*/ 760396 w 856648"/>
              <a:gd name="connsiteY6" fmla="*/ 298514 h 558396"/>
              <a:gd name="connsiteX7" fmla="*/ 750770 w 856648"/>
              <a:gd name="connsiteY7" fmla="*/ 269639 h 558396"/>
              <a:gd name="connsiteX8" fmla="*/ 712269 w 856648"/>
              <a:gd name="connsiteY8" fmla="*/ 211887 h 558396"/>
              <a:gd name="connsiteX9" fmla="*/ 702644 w 856648"/>
              <a:gd name="connsiteY9" fmla="*/ 183011 h 558396"/>
              <a:gd name="connsiteX10" fmla="*/ 673768 w 856648"/>
              <a:gd name="connsiteY10" fmla="*/ 163761 h 558396"/>
              <a:gd name="connsiteX11" fmla="*/ 616017 w 856648"/>
              <a:gd name="connsiteY11" fmla="*/ 125260 h 558396"/>
              <a:gd name="connsiteX12" fmla="*/ 558265 w 856648"/>
              <a:gd name="connsiteY12" fmla="*/ 86759 h 558396"/>
              <a:gd name="connsiteX13" fmla="*/ 462012 w 856648"/>
              <a:gd name="connsiteY13" fmla="*/ 57883 h 558396"/>
              <a:gd name="connsiteX14" fmla="*/ 433137 w 856648"/>
              <a:gd name="connsiteY14" fmla="*/ 48258 h 558396"/>
              <a:gd name="connsiteX15" fmla="*/ 385010 w 856648"/>
              <a:gd name="connsiteY15" fmla="*/ 38632 h 558396"/>
              <a:gd name="connsiteX16" fmla="*/ 288758 w 856648"/>
              <a:gd name="connsiteY16" fmla="*/ 19382 h 558396"/>
              <a:gd name="connsiteX17" fmla="*/ 0 w 856648"/>
              <a:gd name="connsiteY17" fmla="*/ 9756 h 5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6648" h="558396">
                <a:moveTo>
                  <a:pt x="856648" y="558396"/>
                </a:moveTo>
                <a:cubicBezTo>
                  <a:pt x="850231" y="542354"/>
                  <a:pt x="845125" y="525724"/>
                  <a:pt x="837398" y="510270"/>
                </a:cubicBezTo>
                <a:cubicBezTo>
                  <a:pt x="832225" y="499923"/>
                  <a:pt x="822845" y="491965"/>
                  <a:pt x="818147" y="481394"/>
                </a:cubicBezTo>
                <a:cubicBezTo>
                  <a:pt x="809906" y="462851"/>
                  <a:pt x="805314" y="442893"/>
                  <a:pt x="798897" y="423643"/>
                </a:cubicBezTo>
                <a:cubicBezTo>
                  <a:pt x="795688" y="414018"/>
                  <a:pt x="791732" y="404610"/>
                  <a:pt x="789271" y="394767"/>
                </a:cubicBezTo>
                <a:cubicBezTo>
                  <a:pt x="786063" y="381933"/>
                  <a:pt x="783447" y="368937"/>
                  <a:pt x="779646" y="356266"/>
                </a:cubicBezTo>
                <a:cubicBezTo>
                  <a:pt x="773815" y="336830"/>
                  <a:pt x="766813" y="317765"/>
                  <a:pt x="760396" y="298514"/>
                </a:cubicBezTo>
                <a:cubicBezTo>
                  <a:pt x="757188" y="288889"/>
                  <a:pt x="756398" y="278081"/>
                  <a:pt x="750770" y="269639"/>
                </a:cubicBezTo>
                <a:lnTo>
                  <a:pt x="712269" y="211887"/>
                </a:lnTo>
                <a:cubicBezTo>
                  <a:pt x="709061" y="202262"/>
                  <a:pt x="708982" y="190934"/>
                  <a:pt x="702644" y="183011"/>
                </a:cubicBezTo>
                <a:cubicBezTo>
                  <a:pt x="695417" y="173978"/>
                  <a:pt x="682655" y="171167"/>
                  <a:pt x="673768" y="163761"/>
                </a:cubicBezTo>
                <a:cubicBezTo>
                  <a:pt x="625700" y="123705"/>
                  <a:pt x="666763" y="142175"/>
                  <a:pt x="616017" y="125260"/>
                </a:cubicBezTo>
                <a:cubicBezTo>
                  <a:pt x="596766" y="112426"/>
                  <a:pt x="580214" y="94075"/>
                  <a:pt x="558265" y="86759"/>
                </a:cubicBezTo>
                <a:cubicBezTo>
                  <a:pt x="421031" y="41014"/>
                  <a:pt x="563833" y="86974"/>
                  <a:pt x="462012" y="57883"/>
                </a:cubicBezTo>
                <a:cubicBezTo>
                  <a:pt x="452257" y="55096"/>
                  <a:pt x="442980" y="50719"/>
                  <a:pt x="433137" y="48258"/>
                </a:cubicBezTo>
                <a:cubicBezTo>
                  <a:pt x="417265" y="44290"/>
                  <a:pt x="400980" y="42181"/>
                  <a:pt x="385010" y="38632"/>
                </a:cubicBezTo>
                <a:cubicBezTo>
                  <a:pt x="298873" y="19490"/>
                  <a:pt x="401902" y="38239"/>
                  <a:pt x="288758" y="19382"/>
                </a:cubicBezTo>
                <a:cubicBezTo>
                  <a:pt x="177701" y="-17640"/>
                  <a:pt x="270028" y="9756"/>
                  <a:pt x="0" y="9756"/>
                </a:cubicBezTo>
              </a:path>
            </a:pathLst>
          </a:custGeom>
          <a:noFill/>
          <a:ln w="762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541097" y="2316834"/>
            <a:ext cx="67377" cy="385010"/>
          </a:xfrm>
          <a:custGeom>
            <a:avLst/>
            <a:gdLst>
              <a:gd name="connsiteX0" fmla="*/ 67377 w 67377"/>
              <a:gd name="connsiteY0" fmla="*/ 385010 h 385010"/>
              <a:gd name="connsiteX1" fmla="*/ 57751 w 67377"/>
              <a:gd name="connsiteY1" fmla="*/ 202130 h 385010"/>
              <a:gd name="connsiteX2" fmla="*/ 38501 w 67377"/>
              <a:gd name="connsiteY2" fmla="*/ 115503 h 385010"/>
              <a:gd name="connsiteX3" fmla="*/ 28875 w 67377"/>
              <a:gd name="connsiteY3" fmla="*/ 67377 h 385010"/>
              <a:gd name="connsiteX4" fmla="*/ 0 w 67377"/>
              <a:gd name="connsiteY4" fmla="*/ 0 h 3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7" h="385010">
                <a:moveTo>
                  <a:pt x="67377" y="385010"/>
                </a:moveTo>
                <a:cubicBezTo>
                  <a:pt x="64168" y="324050"/>
                  <a:pt x="62619" y="262980"/>
                  <a:pt x="57751" y="202130"/>
                </a:cubicBezTo>
                <a:cubicBezTo>
                  <a:pt x="51520" y="124238"/>
                  <a:pt x="51666" y="168161"/>
                  <a:pt x="38501" y="115503"/>
                </a:cubicBezTo>
                <a:cubicBezTo>
                  <a:pt x="34533" y="99632"/>
                  <a:pt x="33180" y="83160"/>
                  <a:pt x="28875" y="67377"/>
                </a:cubicBezTo>
                <a:cubicBezTo>
                  <a:pt x="13360" y="10491"/>
                  <a:pt x="22817" y="22817"/>
                  <a:pt x="0" y="0"/>
                </a:cubicBezTo>
              </a:path>
            </a:pathLst>
          </a:custGeom>
          <a:noFill/>
          <a:ln w="762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BDC22644-CAFB-4E4A-96B7-CA9D0F764B11}"/>
              </a:ext>
            </a:extLst>
          </p:cNvPr>
          <p:cNvSpPr/>
          <p:nvPr/>
        </p:nvSpPr>
        <p:spPr>
          <a:xfrm>
            <a:off x="7736050" y="3170018"/>
            <a:ext cx="1129873"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DC22644-CAFB-4E4A-96B7-CA9D0F764B11}"/>
              </a:ext>
            </a:extLst>
          </p:cNvPr>
          <p:cNvSpPr/>
          <p:nvPr/>
        </p:nvSpPr>
        <p:spPr>
          <a:xfrm>
            <a:off x="6705600" y="1883985"/>
            <a:ext cx="1129873" cy="3193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 y="304800"/>
            <a:ext cx="2971800" cy="584775"/>
          </a:xfrm>
          <a:prstGeom prst="rect">
            <a:avLst/>
          </a:prstGeom>
        </p:spPr>
        <p:txBody>
          <a:bodyPr wrap="square">
            <a:spAutoFit/>
          </a:bodyPr>
          <a:lstStyle/>
          <a:p>
            <a:pPr algn="just"/>
            <a:r>
              <a:rPr lang="en-US" sz="3200" b="1" dirty="0"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r>
              <a:rPr lang="en-US" sz="32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200" b="1" dirty="0"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32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4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circle(in)">
                                      <p:cBhvr>
                                        <p:cTn id="4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7600" y="5638800"/>
            <a:ext cx="5486400" cy="1015663"/>
          </a:xfrm>
          <a:prstGeom prst="rect">
            <a:avLst/>
          </a:prstGeom>
          <a:ln w="76200">
            <a:solidFill>
              <a:srgbClr val="0D30DD"/>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Dựa vào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4.1,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đ</a:t>
            </a:r>
            <a:r>
              <a:rPr lang="vi-VN" sz="2000" i="1" dirty="0">
                <a:solidFill>
                  <a:srgbClr val="FF0000"/>
                </a:solidFill>
                <a:latin typeface="Cambria" panose="02040503050406030204" pitchFamily="18" charset="0"/>
                <a:ea typeface="Cambria" panose="02040503050406030204" pitchFamily="18" charset="0"/>
              </a:rPr>
              <a:t>ối tượng địa lí nào kéo dài từ bắc đến nam ở rìa phía tây lược đồ? Hồ ở hướng nào </a:t>
            </a:r>
            <a:r>
              <a:rPr lang="vi-VN" sz="2000" i="1" dirty="0" smtClean="0">
                <a:solidFill>
                  <a:srgbClr val="FF0000"/>
                </a:solidFill>
                <a:latin typeface="Cambria" panose="02040503050406030204" pitchFamily="18" charset="0"/>
                <a:ea typeface="Cambria" panose="02040503050406030204" pitchFamily="18" charset="0"/>
              </a:rPr>
              <a:t>trên </a:t>
            </a:r>
            <a:r>
              <a:rPr lang="vi-VN" sz="2000" i="1" dirty="0">
                <a:solidFill>
                  <a:srgbClr val="FF0000"/>
                </a:solidFill>
                <a:latin typeface="Cambria" panose="02040503050406030204" pitchFamily="18" charset="0"/>
                <a:ea typeface="Cambria" panose="02040503050406030204" pitchFamily="18" charset="0"/>
              </a:rPr>
              <a:t>lược đồ</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6" name="Picture 5"/>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68162" y="452673"/>
            <a:ext cx="5334000" cy="5211762"/>
          </a:xfrm>
          <a:prstGeom prst="rect">
            <a:avLst/>
          </a:prstGeom>
          <a:solidFill>
            <a:schemeClr val="accent2"/>
          </a:solidFill>
          <a:ln>
            <a:solidFill>
              <a:schemeClr val="accent1"/>
            </a:solidFill>
          </a:ln>
        </p:spPr>
      </p:pic>
      <p:sp>
        <p:nvSpPr>
          <p:cNvPr id="7" name="Rectangle 6"/>
          <p:cNvSpPr/>
          <p:nvPr/>
        </p:nvSpPr>
        <p:spPr>
          <a:xfrm>
            <a:off x="152400" y="2234188"/>
            <a:ext cx="2971800" cy="2677656"/>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 Đối tượng địa lí kéo dài từ bắc đến nam ở rìa phía tây lược đồ: sông</a:t>
            </a:r>
          </a:p>
          <a:p>
            <a:pPr algn="just"/>
            <a:r>
              <a:rPr lang="vi-VN" sz="2800" dirty="0">
                <a:latin typeface="Cambria" panose="02040503050406030204" pitchFamily="18" charset="0"/>
                <a:ea typeface="Cambria" panose="02040503050406030204" pitchFamily="18" charset="0"/>
              </a:rPr>
              <a:t>- Hồ nằm ở hướng bắc trên lược đồ.</a:t>
            </a:r>
          </a:p>
        </p:txBody>
      </p:sp>
      <p:sp>
        <p:nvSpPr>
          <p:cNvPr id="13" name="Rectangle 12"/>
          <p:cNvSpPr/>
          <p:nvPr/>
        </p:nvSpPr>
        <p:spPr>
          <a:xfrm>
            <a:off x="152400" y="304800"/>
            <a:ext cx="2971800" cy="584775"/>
          </a:xfrm>
          <a:prstGeom prst="rect">
            <a:avLst/>
          </a:prstGeom>
        </p:spPr>
        <p:txBody>
          <a:bodyPr wrap="square">
            <a:spAutoFit/>
          </a:bodyPr>
          <a:lstStyle/>
          <a:p>
            <a:pPr algn="just"/>
            <a:r>
              <a:rPr lang="en-US" sz="3200" b="1" dirty="0"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r>
              <a:rPr lang="en-US" sz="32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200" b="1" dirty="0"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32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BDC22644-CAFB-4E4A-96B7-CA9D0F764B11}"/>
              </a:ext>
            </a:extLst>
          </p:cNvPr>
          <p:cNvSpPr/>
          <p:nvPr/>
        </p:nvSpPr>
        <p:spPr>
          <a:xfrm>
            <a:off x="5791200" y="604406"/>
            <a:ext cx="1219199" cy="9195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255129" y="516048"/>
            <a:ext cx="787651" cy="4590106"/>
          </a:xfrm>
          <a:custGeom>
            <a:avLst/>
            <a:gdLst>
              <a:gd name="connsiteX0" fmla="*/ 787651 w 787651"/>
              <a:gd name="connsiteY0" fmla="*/ 4590106 h 4590106"/>
              <a:gd name="connsiteX1" fmla="*/ 760491 w 787651"/>
              <a:gd name="connsiteY1" fmla="*/ 4526732 h 4590106"/>
              <a:gd name="connsiteX2" fmla="*/ 733330 w 787651"/>
              <a:gd name="connsiteY2" fmla="*/ 4472411 h 4590106"/>
              <a:gd name="connsiteX3" fmla="*/ 742384 w 787651"/>
              <a:gd name="connsiteY3" fmla="*/ 4264182 h 4590106"/>
              <a:gd name="connsiteX4" fmla="*/ 760491 w 787651"/>
              <a:gd name="connsiteY4" fmla="*/ 4191754 h 4590106"/>
              <a:gd name="connsiteX5" fmla="*/ 751437 w 787651"/>
              <a:gd name="connsiteY5" fmla="*/ 4046899 h 4590106"/>
              <a:gd name="connsiteX6" fmla="*/ 742384 w 787651"/>
              <a:gd name="connsiteY6" fmla="*/ 4019738 h 4590106"/>
              <a:gd name="connsiteX7" fmla="*/ 733330 w 787651"/>
              <a:gd name="connsiteY7" fmla="*/ 3974471 h 4590106"/>
              <a:gd name="connsiteX8" fmla="*/ 715223 w 787651"/>
              <a:gd name="connsiteY8" fmla="*/ 3920150 h 4590106"/>
              <a:gd name="connsiteX9" fmla="*/ 679010 w 787651"/>
              <a:gd name="connsiteY9" fmla="*/ 3865829 h 4590106"/>
              <a:gd name="connsiteX10" fmla="*/ 660903 w 787651"/>
              <a:gd name="connsiteY10" fmla="*/ 3838669 h 4590106"/>
              <a:gd name="connsiteX11" fmla="*/ 624689 w 787651"/>
              <a:gd name="connsiteY11" fmla="*/ 3766241 h 4590106"/>
              <a:gd name="connsiteX12" fmla="*/ 606582 w 787651"/>
              <a:gd name="connsiteY12" fmla="*/ 3739081 h 4590106"/>
              <a:gd name="connsiteX13" fmla="*/ 570368 w 787651"/>
              <a:gd name="connsiteY13" fmla="*/ 3684760 h 4590106"/>
              <a:gd name="connsiteX14" fmla="*/ 534154 w 787651"/>
              <a:gd name="connsiteY14" fmla="*/ 3630439 h 4590106"/>
              <a:gd name="connsiteX15" fmla="*/ 516047 w 787651"/>
              <a:gd name="connsiteY15" fmla="*/ 3594225 h 4590106"/>
              <a:gd name="connsiteX16" fmla="*/ 470780 w 787651"/>
              <a:gd name="connsiteY16" fmla="*/ 3521798 h 4590106"/>
              <a:gd name="connsiteX17" fmla="*/ 461726 w 787651"/>
              <a:gd name="connsiteY17" fmla="*/ 3485584 h 4590106"/>
              <a:gd name="connsiteX18" fmla="*/ 443620 w 787651"/>
              <a:gd name="connsiteY18" fmla="*/ 3458423 h 4590106"/>
              <a:gd name="connsiteX19" fmla="*/ 425513 w 787651"/>
              <a:gd name="connsiteY19" fmla="*/ 3404102 h 4590106"/>
              <a:gd name="connsiteX20" fmla="*/ 434566 w 787651"/>
              <a:gd name="connsiteY20" fmla="*/ 3295461 h 4590106"/>
              <a:gd name="connsiteX21" fmla="*/ 452673 w 787651"/>
              <a:gd name="connsiteY21" fmla="*/ 3241140 h 4590106"/>
              <a:gd name="connsiteX22" fmla="*/ 479833 w 787651"/>
              <a:gd name="connsiteY22" fmla="*/ 3186819 h 4590106"/>
              <a:gd name="connsiteX23" fmla="*/ 479833 w 787651"/>
              <a:gd name="connsiteY23" fmla="*/ 3014803 h 4590106"/>
              <a:gd name="connsiteX24" fmla="*/ 470780 w 787651"/>
              <a:gd name="connsiteY24" fmla="*/ 2987643 h 4590106"/>
              <a:gd name="connsiteX25" fmla="*/ 452673 w 787651"/>
              <a:gd name="connsiteY25" fmla="*/ 2942376 h 4590106"/>
              <a:gd name="connsiteX26" fmla="*/ 443620 w 787651"/>
              <a:gd name="connsiteY26" fmla="*/ 2897108 h 4590106"/>
              <a:gd name="connsiteX27" fmla="*/ 398352 w 787651"/>
              <a:gd name="connsiteY27" fmla="*/ 2797520 h 4590106"/>
              <a:gd name="connsiteX28" fmla="*/ 353085 w 787651"/>
              <a:gd name="connsiteY28" fmla="*/ 2688879 h 4590106"/>
              <a:gd name="connsiteX29" fmla="*/ 316871 w 787651"/>
              <a:gd name="connsiteY29" fmla="*/ 2634558 h 4590106"/>
              <a:gd name="connsiteX30" fmla="*/ 289711 w 787651"/>
              <a:gd name="connsiteY30" fmla="*/ 2544023 h 4590106"/>
              <a:gd name="connsiteX31" fmla="*/ 262550 w 787651"/>
              <a:gd name="connsiteY31" fmla="*/ 2516863 h 4590106"/>
              <a:gd name="connsiteX32" fmla="*/ 253497 w 787651"/>
              <a:gd name="connsiteY32" fmla="*/ 2435382 h 4590106"/>
              <a:gd name="connsiteX33" fmla="*/ 217283 w 787651"/>
              <a:gd name="connsiteY33" fmla="*/ 2344847 h 4590106"/>
              <a:gd name="connsiteX34" fmla="*/ 208229 w 787651"/>
              <a:gd name="connsiteY34" fmla="*/ 2308633 h 4590106"/>
              <a:gd name="connsiteX35" fmla="*/ 199176 w 787651"/>
              <a:gd name="connsiteY35" fmla="*/ 2281473 h 4590106"/>
              <a:gd name="connsiteX36" fmla="*/ 181069 w 787651"/>
              <a:gd name="connsiteY36" fmla="*/ 2218099 h 4590106"/>
              <a:gd name="connsiteX37" fmla="*/ 190122 w 787651"/>
              <a:gd name="connsiteY37" fmla="*/ 2118510 h 4590106"/>
              <a:gd name="connsiteX38" fmla="*/ 199176 w 787651"/>
              <a:gd name="connsiteY38" fmla="*/ 2073243 h 4590106"/>
              <a:gd name="connsiteX39" fmla="*/ 217283 w 787651"/>
              <a:gd name="connsiteY39" fmla="*/ 1702051 h 4590106"/>
              <a:gd name="connsiteX40" fmla="*/ 226336 w 787651"/>
              <a:gd name="connsiteY40" fmla="*/ 1674891 h 4590106"/>
              <a:gd name="connsiteX41" fmla="*/ 253497 w 787651"/>
              <a:gd name="connsiteY41" fmla="*/ 1566249 h 4590106"/>
              <a:gd name="connsiteX42" fmla="*/ 262550 w 787651"/>
              <a:gd name="connsiteY42" fmla="*/ 1530035 h 4590106"/>
              <a:gd name="connsiteX43" fmla="*/ 271604 w 787651"/>
              <a:gd name="connsiteY43" fmla="*/ 1493821 h 4590106"/>
              <a:gd name="connsiteX44" fmla="*/ 235390 w 787651"/>
              <a:gd name="connsiteY44" fmla="*/ 1330859 h 4590106"/>
              <a:gd name="connsiteX45" fmla="*/ 217283 w 787651"/>
              <a:gd name="connsiteY45" fmla="*/ 1276538 h 4590106"/>
              <a:gd name="connsiteX46" fmla="*/ 190122 w 787651"/>
              <a:gd name="connsiteY46" fmla="*/ 1158843 h 4590106"/>
              <a:gd name="connsiteX47" fmla="*/ 162962 w 787651"/>
              <a:gd name="connsiteY47" fmla="*/ 1131683 h 4590106"/>
              <a:gd name="connsiteX48" fmla="*/ 135802 w 787651"/>
              <a:gd name="connsiteY48" fmla="*/ 1122629 h 4590106"/>
              <a:gd name="connsiteX49" fmla="*/ 117695 w 787651"/>
              <a:gd name="connsiteY49" fmla="*/ 1095469 h 4590106"/>
              <a:gd name="connsiteX50" fmla="*/ 81481 w 787651"/>
              <a:gd name="connsiteY50" fmla="*/ 1068308 h 4590106"/>
              <a:gd name="connsiteX51" fmla="*/ 27160 w 787651"/>
              <a:gd name="connsiteY51" fmla="*/ 941560 h 4590106"/>
              <a:gd name="connsiteX52" fmla="*/ 0 w 787651"/>
              <a:gd name="connsiteY52" fmla="*/ 860079 h 4590106"/>
              <a:gd name="connsiteX53" fmla="*/ 18107 w 787651"/>
              <a:gd name="connsiteY53" fmla="*/ 724277 h 4590106"/>
              <a:gd name="connsiteX54" fmla="*/ 36214 w 787651"/>
              <a:gd name="connsiteY54" fmla="*/ 697116 h 4590106"/>
              <a:gd name="connsiteX55" fmla="*/ 72427 w 787651"/>
              <a:gd name="connsiteY55" fmla="*/ 633742 h 4590106"/>
              <a:gd name="connsiteX56" fmla="*/ 108641 w 787651"/>
              <a:gd name="connsiteY56" fmla="*/ 606582 h 4590106"/>
              <a:gd name="connsiteX57" fmla="*/ 144855 w 787651"/>
              <a:gd name="connsiteY57" fmla="*/ 552261 h 4590106"/>
              <a:gd name="connsiteX58" fmla="*/ 181069 w 787651"/>
              <a:gd name="connsiteY58" fmla="*/ 488887 h 4590106"/>
              <a:gd name="connsiteX59" fmla="*/ 226336 w 787651"/>
              <a:gd name="connsiteY59" fmla="*/ 434566 h 4590106"/>
              <a:gd name="connsiteX60" fmla="*/ 244443 w 787651"/>
              <a:gd name="connsiteY60" fmla="*/ 380245 h 4590106"/>
              <a:gd name="connsiteX61" fmla="*/ 280657 w 787651"/>
              <a:gd name="connsiteY61" fmla="*/ 325924 h 4590106"/>
              <a:gd name="connsiteX62" fmla="*/ 298764 w 787651"/>
              <a:gd name="connsiteY62" fmla="*/ 244443 h 4590106"/>
              <a:gd name="connsiteX63" fmla="*/ 316871 w 787651"/>
              <a:gd name="connsiteY63" fmla="*/ 190122 h 4590106"/>
              <a:gd name="connsiteX64" fmla="*/ 325924 w 787651"/>
              <a:gd name="connsiteY64" fmla="*/ 162962 h 4590106"/>
              <a:gd name="connsiteX65" fmla="*/ 398352 w 787651"/>
              <a:gd name="connsiteY65" fmla="*/ 63374 h 4590106"/>
              <a:gd name="connsiteX66" fmla="*/ 425513 w 787651"/>
              <a:gd name="connsiteY66" fmla="*/ 0 h 45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7651" h="4590106">
                <a:moveTo>
                  <a:pt x="787651" y="4590106"/>
                </a:moveTo>
                <a:cubicBezTo>
                  <a:pt x="778598" y="4568981"/>
                  <a:pt x="770769" y="4547289"/>
                  <a:pt x="760491" y="4526732"/>
                </a:cubicBezTo>
                <a:cubicBezTo>
                  <a:pt x="725388" y="4456526"/>
                  <a:pt x="756089" y="4540685"/>
                  <a:pt x="733330" y="4472411"/>
                </a:cubicBezTo>
                <a:cubicBezTo>
                  <a:pt x="736348" y="4403001"/>
                  <a:pt x="735692" y="4333334"/>
                  <a:pt x="742384" y="4264182"/>
                </a:cubicBezTo>
                <a:cubicBezTo>
                  <a:pt x="744781" y="4239412"/>
                  <a:pt x="760491" y="4191754"/>
                  <a:pt x="760491" y="4191754"/>
                </a:cubicBezTo>
                <a:cubicBezTo>
                  <a:pt x="757473" y="4143469"/>
                  <a:pt x="756502" y="4095012"/>
                  <a:pt x="751437" y="4046899"/>
                </a:cubicBezTo>
                <a:cubicBezTo>
                  <a:pt x="750438" y="4037408"/>
                  <a:pt x="744699" y="4028996"/>
                  <a:pt x="742384" y="4019738"/>
                </a:cubicBezTo>
                <a:cubicBezTo>
                  <a:pt x="738652" y="4004810"/>
                  <a:pt x="737379" y="3989317"/>
                  <a:pt x="733330" y="3974471"/>
                </a:cubicBezTo>
                <a:cubicBezTo>
                  <a:pt x="728308" y="3956057"/>
                  <a:pt x="725810" y="3936031"/>
                  <a:pt x="715223" y="3920150"/>
                </a:cubicBezTo>
                <a:lnTo>
                  <a:pt x="679010" y="3865829"/>
                </a:lnTo>
                <a:cubicBezTo>
                  <a:pt x="672974" y="3856776"/>
                  <a:pt x="665769" y="3848401"/>
                  <a:pt x="660903" y="3838669"/>
                </a:cubicBezTo>
                <a:cubicBezTo>
                  <a:pt x="648832" y="3814526"/>
                  <a:pt x="639662" y="3788700"/>
                  <a:pt x="624689" y="3766241"/>
                </a:cubicBezTo>
                <a:cubicBezTo>
                  <a:pt x="618653" y="3757188"/>
                  <a:pt x="611448" y="3748813"/>
                  <a:pt x="606582" y="3739081"/>
                </a:cubicBezTo>
                <a:cubicBezTo>
                  <a:pt x="580377" y="3686671"/>
                  <a:pt x="621854" y="3736246"/>
                  <a:pt x="570368" y="3684760"/>
                </a:cubicBezTo>
                <a:cubicBezTo>
                  <a:pt x="550948" y="3626499"/>
                  <a:pt x="576539" y="3689778"/>
                  <a:pt x="534154" y="3630439"/>
                </a:cubicBezTo>
                <a:cubicBezTo>
                  <a:pt x="526309" y="3619457"/>
                  <a:pt x="523200" y="3605670"/>
                  <a:pt x="516047" y="3594225"/>
                </a:cubicBezTo>
                <a:cubicBezTo>
                  <a:pt x="489344" y="3551499"/>
                  <a:pt x="487984" y="3567674"/>
                  <a:pt x="470780" y="3521798"/>
                </a:cubicBezTo>
                <a:cubicBezTo>
                  <a:pt x="466411" y="3510147"/>
                  <a:pt x="466627" y="3497021"/>
                  <a:pt x="461726" y="3485584"/>
                </a:cubicBezTo>
                <a:cubicBezTo>
                  <a:pt x="457440" y="3475583"/>
                  <a:pt x="448039" y="3468366"/>
                  <a:pt x="443620" y="3458423"/>
                </a:cubicBezTo>
                <a:cubicBezTo>
                  <a:pt x="435868" y="3440981"/>
                  <a:pt x="425513" y="3404102"/>
                  <a:pt x="425513" y="3404102"/>
                </a:cubicBezTo>
                <a:cubicBezTo>
                  <a:pt x="428531" y="3367888"/>
                  <a:pt x="428592" y="3331306"/>
                  <a:pt x="434566" y="3295461"/>
                </a:cubicBezTo>
                <a:cubicBezTo>
                  <a:pt x="437704" y="3276634"/>
                  <a:pt x="446637" y="3259247"/>
                  <a:pt x="452673" y="3241140"/>
                </a:cubicBezTo>
                <a:cubicBezTo>
                  <a:pt x="465167" y="3203656"/>
                  <a:pt x="456432" y="3221921"/>
                  <a:pt x="479833" y="3186819"/>
                </a:cubicBezTo>
                <a:cubicBezTo>
                  <a:pt x="492054" y="3101279"/>
                  <a:pt x="494019" y="3121195"/>
                  <a:pt x="479833" y="3014803"/>
                </a:cubicBezTo>
                <a:cubicBezTo>
                  <a:pt x="478572" y="3005344"/>
                  <a:pt x="474131" y="2996578"/>
                  <a:pt x="470780" y="2987643"/>
                </a:cubicBezTo>
                <a:cubicBezTo>
                  <a:pt x="465074" y="2972426"/>
                  <a:pt x="458709" y="2957465"/>
                  <a:pt x="452673" y="2942376"/>
                </a:cubicBezTo>
                <a:cubicBezTo>
                  <a:pt x="449655" y="2927287"/>
                  <a:pt x="448486" y="2911706"/>
                  <a:pt x="443620" y="2897108"/>
                </a:cubicBezTo>
                <a:cubicBezTo>
                  <a:pt x="432796" y="2864636"/>
                  <a:pt x="414022" y="2828860"/>
                  <a:pt x="398352" y="2797520"/>
                </a:cubicBezTo>
                <a:cubicBezTo>
                  <a:pt x="385721" y="2721734"/>
                  <a:pt x="399481" y="2758473"/>
                  <a:pt x="353085" y="2688879"/>
                </a:cubicBezTo>
                <a:lnTo>
                  <a:pt x="316871" y="2634558"/>
                </a:lnTo>
                <a:cubicBezTo>
                  <a:pt x="312768" y="2618145"/>
                  <a:pt x="297059" y="2551371"/>
                  <a:pt x="289711" y="2544023"/>
                </a:cubicBezTo>
                <a:lnTo>
                  <a:pt x="262550" y="2516863"/>
                </a:lnTo>
                <a:cubicBezTo>
                  <a:pt x="259532" y="2489703"/>
                  <a:pt x="258856" y="2462179"/>
                  <a:pt x="253497" y="2435382"/>
                </a:cubicBezTo>
                <a:cubicBezTo>
                  <a:pt x="239536" y="2365578"/>
                  <a:pt x="237976" y="2400027"/>
                  <a:pt x="217283" y="2344847"/>
                </a:cubicBezTo>
                <a:cubicBezTo>
                  <a:pt x="212914" y="2333196"/>
                  <a:pt x="211647" y="2320597"/>
                  <a:pt x="208229" y="2308633"/>
                </a:cubicBezTo>
                <a:cubicBezTo>
                  <a:pt x="205607" y="2299457"/>
                  <a:pt x="201798" y="2290649"/>
                  <a:pt x="199176" y="2281473"/>
                </a:cubicBezTo>
                <a:cubicBezTo>
                  <a:pt x="176440" y="2201898"/>
                  <a:pt x="202775" y="2283219"/>
                  <a:pt x="181069" y="2218099"/>
                </a:cubicBezTo>
                <a:cubicBezTo>
                  <a:pt x="184087" y="2184903"/>
                  <a:pt x="185988" y="2151586"/>
                  <a:pt x="190122" y="2118510"/>
                </a:cubicBezTo>
                <a:cubicBezTo>
                  <a:pt x="192031" y="2103241"/>
                  <a:pt x="198117" y="2088594"/>
                  <a:pt x="199176" y="2073243"/>
                </a:cubicBezTo>
                <a:cubicBezTo>
                  <a:pt x="204797" y="1991741"/>
                  <a:pt x="207922" y="1795662"/>
                  <a:pt x="217283" y="1702051"/>
                </a:cubicBezTo>
                <a:cubicBezTo>
                  <a:pt x="218233" y="1692555"/>
                  <a:pt x="223825" y="1684098"/>
                  <a:pt x="226336" y="1674891"/>
                </a:cubicBezTo>
                <a:cubicBezTo>
                  <a:pt x="236158" y="1638878"/>
                  <a:pt x="244443" y="1602463"/>
                  <a:pt x="253497" y="1566249"/>
                </a:cubicBezTo>
                <a:lnTo>
                  <a:pt x="262550" y="1530035"/>
                </a:lnTo>
                <a:lnTo>
                  <a:pt x="271604" y="1493821"/>
                </a:lnTo>
                <a:cubicBezTo>
                  <a:pt x="259533" y="1439500"/>
                  <a:pt x="252987" y="1383649"/>
                  <a:pt x="235390" y="1330859"/>
                </a:cubicBezTo>
                <a:cubicBezTo>
                  <a:pt x="229354" y="1312752"/>
                  <a:pt x="222305" y="1294952"/>
                  <a:pt x="217283" y="1276538"/>
                </a:cubicBezTo>
                <a:cubicBezTo>
                  <a:pt x="211574" y="1255607"/>
                  <a:pt x="198657" y="1167378"/>
                  <a:pt x="190122" y="1158843"/>
                </a:cubicBezTo>
                <a:cubicBezTo>
                  <a:pt x="181069" y="1149790"/>
                  <a:pt x="173615" y="1138785"/>
                  <a:pt x="162962" y="1131683"/>
                </a:cubicBezTo>
                <a:cubicBezTo>
                  <a:pt x="155022" y="1126389"/>
                  <a:pt x="144855" y="1125647"/>
                  <a:pt x="135802" y="1122629"/>
                </a:cubicBezTo>
                <a:cubicBezTo>
                  <a:pt x="129766" y="1113576"/>
                  <a:pt x="125389" y="1103163"/>
                  <a:pt x="117695" y="1095469"/>
                </a:cubicBezTo>
                <a:cubicBezTo>
                  <a:pt x="107025" y="1084799"/>
                  <a:pt x="90070" y="1080714"/>
                  <a:pt x="81481" y="1068308"/>
                </a:cubicBezTo>
                <a:cubicBezTo>
                  <a:pt x="18759" y="977710"/>
                  <a:pt x="48782" y="1006426"/>
                  <a:pt x="27160" y="941560"/>
                </a:cubicBezTo>
                <a:cubicBezTo>
                  <a:pt x="-6928" y="839299"/>
                  <a:pt x="21692" y="946851"/>
                  <a:pt x="0" y="860079"/>
                </a:cubicBezTo>
                <a:cubicBezTo>
                  <a:pt x="1352" y="845209"/>
                  <a:pt x="4263" y="756578"/>
                  <a:pt x="18107" y="724277"/>
                </a:cubicBezTo>
                <a:cubicBezTo>
                  <a:pt x="22393" y="714276"/>
                  <a:pt x="30815" y="706563"/>
                  <a:pt x="36214" y="697116"/>
                </a:cubicBezTo>
                <a:cubicBezTo>
                  <a:pt x="45679" y="680551"/>
                  <a:pt x="57725" y="648444"/>
                  <a:pt x="72427" y="633742"/>
                </a:cubicBezTo>
                <a:cubicBezTo>
                  <a:pt x="83097" y="623072"/>
                  <a:pt x="96570" y="615635"/>
                  <a:pt x="108641" y="606582"/>
                </a:cubicBezTo>
                <a:cubicBezTo>
                  <a:pt x="120712" y="588475"/>
                  <a:pt x="135123" y="571725"/>
                  <a:pt x="144855" y="552261"/>
                </a:cubicBezTo>
                <a:cubicBezTo>
                  <a:pt x="167828" y="506315"/>
                  <a:pt x="155476" y="527276"/>
                  <a:pt x="181069" y="488887"/>
                </a:cubicBezTo>
                <a:cubicBezTo>
                  <a:pt x="208758" y="405815"/>
                  <a:pt x="160566" y="533220"/>
                  <a:pt x="226336" y="434566"/>
                </a:cubicBezTo>
                <a:cubicBezTo>
                  <a:pt x="236923" y="418685"/>
                  <a:pt x="233856" y="396126"/>
                  <a:pt x="244443" y="380245"/>
                </a:cubicBezTo>
                <a:lnTo>
                  <a:pt x="280657" y="325924"/>
                </a:lnTo>
                <a:cubicBezTo>
                  <a:pt x="285824" y="300091"/>
                  <a:pt x="291095" y="270005"/>
                  <a:pt x="298764" y="244443"/>
                </a:cubicBezTo>
                <a:cubicBezTo>
                  <a:pt x="304248" y="226161"/>
                  <a:pt x="310835" y="208229"/>
                  <a:pt x="316871" y="190122"/>
                </a:cubicBezTo>
                <a:cubicBezTo>
                  <a:pt x="319889" y="181069"/>
                  <a:pt x="320866" y="171054"/>
                  <a:pt x="325924" y="162962"/>
                </a:cubicBezTo>
                <a:cubicBezTo>
                  <a:pt x="377978" y="79677"/>
                  <a:pt x="351060" y="110666"/>
                  <a:pt x="398352" y="63374"/>
                </a:cubicBezTo>
                <a:cubicBezTo>
                  <a:pt x="417809" y="5004"/>
                  <a:pt x="402962" y="22548"/>
                  <a:pt x="425513"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28380" y="452673"/>
            <a:ext cx="760491" cy="4716856"/>
          </a:xfrm>
          <a:custGeom>
            <a:avLst/>
            <a:gdLst>
              <a:gd name="connsiteX0" fmla="*/ 307818 w 760491"/>
              <a:gd name="connsiteY0" fmla="*/ 0 h 4716856"/>
              <a:gd name="connsiteX1" fmla="*/ 262551 w 760491"/>
              <a:gd name="connsiteY1" fmla="*/ 9054 h 4716856"/>
              <a:gd name="connsiteX2" fmla="*/ 208230 w 760491"/>
              <a:gd name="connsiteY2" fmla="*/ 45268 h 4716856"/>
              <a:gd name="connsiteX3" fmla="*/ 199176 w 760491"/>
              <a:gd name="connsiteY3" fmla="*/ 72428 h 4716856"/>
              <a:gd name="connsiteX4" fmla="*/ 162963 w 760491"/>
              <a:gd name="connsiteY4" fmla="*/ 126749 h 4716856"/>
              <a:gd name="connsiteX5" fmla="*/ 144856 w 760491"/>
              <a:gd name="connsiteY5" fmla="*/ 181070 h 4716856"/>
              <a:gd name="connsiteX6" fmla="*/ 108642 w 760491"/>
              <a:gd name="connsiteY6" fmla="*/ 235390 h 4716856"/>
              <a:gd name="connsiteX7" fmla="*/ 90535 w 760491"/>
              <a:gd name="connsiteY7" fmla="*/ 289711 h 4716856"/>
              <a:gd name="connsiteX8" fmla="*/ 72428 w 760491"/>
              <a:gd name="connsiteY8" fmla="*/ 316872 h 4716856"/>
              <a:gd name="connsiteX9" fmla="*/ 45268 w 760491"/>
              <a:gd name="connsiteY9" fmla="*/ 371192 h 4716856"/>
              <a:gd name="connsiteX10" fmla="*/ 36214 w 760491"/>
              <a:gd name="connsiteY10" fmla="*/ 470780 h 4716856"/>
              <a:gd name="connsiteX11" fmla="*/ 27161 w 760491"/>
              <a:gd name="connsiteY11" fmla="*/ 633743 h 4716856"/>
              <a:gd name="connsiteX12" fmla="*/ 18107 w 760491"/>
              <a:gd name="connsiteY12" fmla="*/ 688064 h 4716856"/>
              <a:gd name="connsiteX13" fmla="*/ 0 w 760491"/>
              <a:gd name="connsiteY13" fmla="*/ 787652 h 4716856"/>
              <a:gd name="connsiteX14" fmla="*/ 18107 w 760491"/>
              <a:gd name="connsiteY14" fmla="*/ 1113577 h 4716856"/>
              <a:gd name="connsiteX15" fmla="*/ 36214 w 760491"/>
              <a:gd name="connsiteY15" fmla="*/ 1186004 h 4716856"/>
              <a:gd name="connsiteX16" fmla="*/ 63374 w 760491"/>
              <a:gd name="connsiteY16" fmla="*/ 1285592 h 4716856"/>
              <a:gd name="connsiteX17" fmla="*/ 90535 w 760491"/>
              <a:gd name="connsiteY17" fmla="*/ 1312753 h 4716856"/>
              <a:gd name="connsiteX18" fmla="*/ 135802 w 760491"/>
              <a:gd name="connsiteY18" fmla="*/ 1376127 h 4716856"/>
              <a:gd name="connsiteX19" fmla="*/ 162963 w 760491"/>
              <a:gd name="connsiteY19" fmla="*/ 1457608 h 4716856"/>
              <a:gd name="connsiteX20" fmla="*/ 172016 w 760491"/>
              <a:gd name="connsiteY20" fmla="*/ 1484769 h 4716856"/>
              <a:gd name="connsiteX21" fmla="*/ 190123 w 760491"/>
              <a:gd name="connsiteY21" fmla="*/ 1557196 h 4716856"/>
              <a:gd name="connsiteX22" fmla="*/ 208230 w 760491"/>
              <a:gd name="connsiteY22" fmla="*/ 1611517 h 4716856"/>
              <a:gd name="connsiteX23" fmla="*/ 199176 w 760491"/>
              <a:gd name="connsiteY23" fmla="*/ 1692998 h 4716856"/>
              <a:gd name="connsiteX24" fmla="*/ 181070 w 760491"/>
              <a:gd name="connsiteY24" fmla="*/ 1720159 h 4716856"/>
              <a:gd name="connsiteX25" fmla="*/ 144856 w 760491"/>
              <a:gd name="connsiteY25" fmla="*/ 1846907 h 4716856"/>
              <a:gd name="connsiteX26" fmla="*/ 135802 w 760491"/>
              <a:gd name="connsiteY26" fmla="*/ 1874068 h 4716856"/>
              <a:gd name="connsiteX27" fmla="*/ 117695 w 760491"/>
              <a:gd name="connsiteY27" fmla="*/ 2000816 h 4716856"/>
              <a:gd name="connsiteX28" fmla="*/ 108642 w 760491"/>
              <a:gd name="connsiteY28" fmla="*/ 2027977 h 4716856"/>
              <a:gd name="connsiteX29" fmla="*/ 99588 w 760491"/>
              <a:gd name="connsiteY29" fmla="*/ 2073244 h 4716856"/>
              <a:gd name="connsiteX30" fmla="*/ 99588 w 760491"/>
              <a:gd name="connsiteY30" fmla="*/ 2562131 h 4716856"/>
              <a:gd name="connsiteX31" fmla="*/ 117695 w 760491"/>
              <a:gd name="connsiteY31" fmla="*/ 2589291 h 4716856"/>
              <a:gd name="connsiteX32" fmla="*/ 162963 w 760491"/>
              <a:gd name="connsiteY32" fmla="*/ 2643612 h 4716856"/>
              <a:gd name="connsiteX33" fmla="*/ 208230 w 760491"/>
              <a:gd name="connsiteY33" fmla="*/ 2706986 h 4716856"/>
              <a:gd name="connsiteX34" fmla="*/ 307818 w 760491"/>
              <a:gd name="connsiteY34" fmla="*/ 2779414 h 4716856"/>
              <a:gd name="connsiteX35" fmla="*/ 334978 w 760491"/>
              <a:gd name="connsiteY35" fmla="*/ 2806575 h 4716856"/>
              <a:gd name="connsiteX36" fmla="*/ 371192 w 760491"/>
              <a:gd name="connsiteY36" fmla="*/ 2879002 h 4716856"/>
              <a:gd name="connsiteX37" fmla="*/ 416460 w 760491"/>
              <a:gd name="connsiteY37" fmla="*/ 2969537 h 4716856"/>
              <a:gd name="connsiteX38" fmla="*/ 425513 w 760491"/>
              <a:gd name="connsiteY38" fmla="*/ 3005751 h 4716856"/>
              <a:gd name="connsiteX39" fmla="*/ 434567 w 760491"/>
              <a:gd name="connsiteY39" fmla="*/ 3032911 h 4716856"/>
              <a:gd name="connsiteX40" fmla="*/ 416460 w 760491"/>
              <a:gd name="connsiteY40" fmla="*/ 3150606 h 4716856"/>
              <a:gd name="connsiteX41" fmla="*/ 389299 w 760491"/>
              <a:gd name="connsiteY41" fmla="*/ 3204927 h 4716856"/>
              <a:gd name="connsiteX42" fmla="*/ 389299 w 760491"/>
              <a:gd name="connsiteY42" fmla="*/ 3558012 h 4716856"/>
              <a:gd name="connsiteX43" fmla="*/ 407406 w 760491"/>
              <a:gd name="connsiteY43" fmla="*/ 3657600 h 4716856"/>
              <a:gd name="connsiteX44" fmla="*/ 434567 w 760491"/>
              <a:gd name="connsiteY44" fmla="*/ 3739081 h 4716856"/>
              <a:gd name="connsiteX45" fmla="*/ 443620 w 760491"/>
              <a:gd name="connsiteY45" fmla="*/ 3766242 h 4716856"/>
              <a:gd name="connsiteX46" fmla="*/ 452673 w 760491"/>
              <a:gd name="connsiteY46" fmla="*/ 3793402 h 4716856"/>
              <a:gd name="connsiteX47" fmla="*/ 461727 w 760491"/>
              <a:gd name="connsiteY47" fmla="*/ 3829616 h 4716856"/>
              <a:gd name="connsiteX48" fmla="*/ 525101 w 760491"/>
              <a:gd name="connsiteY48" fmla="*/ 3938258 h 4716856"/>
              <a:gd name="connsiteX49" fmla="*/ 552262 w 760491"/>
              <a:gd name="connsiteY49" fmla="*/ 4010685 h 4716856"/>
              <a:gd name="connsiteX50" fmla="*/ 561315 w 760491"/>
              <a:gd name="connsiteY50" fmla="*/ 4065006 h 4716856"/>
              <a:gd name="connsiteX51" fmla="*/ 597529 w 760491"/>
              <a:gd name="connsiteY51" fmla="*/ 4191755 h 4716856"/>
              <a:gd name="connsiteX52" fmla="*/ 615636 w 760491"/>
              <a:gd name="connsiteY52" fmla="*/ 4282289 h 4716856"/>
              <a:gd name="connsiteX53" fmla="*/ 624689 w 760491"/>
              <a:gd name="connsiteY53" fmla="*/ 4336610 h 4716856"/>
              <a:gd name="connsiteX54" fmla="*/ 633743 w 760491"/>
              <a:gd name="connsiteY54" fmla="*/ 4363771 h 4716856"/>
              <a:gd name="connsiteX55" fmla="*/ 642796 w 760491"/>
              <a:gd name="connsiteY55" fmla="*/ 4399984 h 4716856"/>
              <a:gd name="connsiteX56" fmla="*/ 669957 w 760491"/>
              <a:gd name="connsiteY56" fmla="*/ 4436198 h 4716856"/>
              <a:gd name="connsiteX57" fmla="*/ 688064 w 760491"/>
              <a:gd name="connsiteY57" fmla="*/ 4499573 h 4716856"/>
              <a:gd name="connsiteX58" fmla="*/ 715224 w 760491"/>
              <a:gd name="connsiteY58" fmla="*/ 4599161 h 4716856"/>
              <a:gd name="connsiteX59" fmla="*/ 724277 w 760491"/>
              <a:gd name="connsiteY59" fmla="*/ 4644428 h 4716856"/>
              <a:gd name="connsiteX60" fmla="*/ 742384 w 760491"/>
              <a:gd name="connsiteY60" fmla="*/ 4671588 h 4716856"/>
              <a:gd name="connsiteX61" fmla="*/ 751438 w 760491"/>
              <a:gd name="connsiteY61" fmla="*/ 4698749 h 4716856"/>
              <a:gd name="connsiteX62" fmla="*/ 760491 w 760491"/>
              <a:gd name="connsiteY62" fmla="*/ 4716856 h 471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60491" h="4716856">
                <a:moveTo>
                  <a:pt x="307818" y="0"/>
                </a:moveTo>
                <a:cubicBezTo>
                  <a:pt x="292729" y="3018"/>
                  <a:pt x="276560" y="2686"/>
                  <a:pt x="262551" y="9054"/>
                </a:cubicBezTo>
                <a:cubicBezTo>
                  <a:pt x="242740" y="18059"/>
                  <a:pt x="208230" y="45268"/>
                  <a:pt x="208230" y="45268"/>
                </a:cubicBezTo>
                <a:cubicBezTo>
                  <a:pt x="205212" y="54321"/>
                  <a:pt x="203811" y="64086"/>
                  <a:pt x="199176" y="72428"/>
                </a:cubicBezTo>
                <a:cubicBezTo>
                  <a:pt x="188608" y="91451"/>
                  <a:pt x="169845" y="106104"/>
                  <a:pt x="162963" y="126749"/>
                </a:cubicBezTo>
                <a:cubicBezTo>
                  <a:pt x="156927" y="144856"/>
                  <a:pt x="155443" y="165189"/>
                  <a:pt x="144856" y="181070"/>
                </a:cubicBezTo>
                <a:cubicBezTo>
                  <a:pt x="132785" y="199177"/>
                  <a:pt x="115524" y="214745"/>
                  <a:pt x="108642" y="235390"/>
                </a:cubicBezTo>
                <a:cubicBezTo>
                  <a:pt x="102606" y="253497"/>
                  <a:pt x="101122" y="273830"/>
                  <a:pt x="90535" y="289711"/>
                </a:cubicBezTo>
                <a:cubicBezTo>
                  <a:pt x="84499" y="298765"/>
                  <a:pt x="77294" y="307140"/>
                  <a:pt x="72428" y="316872"/>
                </a:cubicBezTo>
                <a:cubicBezTo>
                  <a:pt x="34943" y="391841"/>
                  <a:pt x="97160" y="293351"/>
                  <a:pt x="45268" y="371192"/>
                </a:cubicBezTo>
                <a:cubicBezTo>
                  <a:pt x="42250" y="404388"/>
                  <a:pt x="38507" y="437526"/>
                  <a:pt x="36214" y="470780"/>
                </a:cubicBezTo>
                <a:cubicBezTo>
                  <a:pt x="32471" y="525056"/>
                  <a:pt x="31679" y="579526"/>
                  <a:pt x="27161" y="633743"/>
                </a:cubicBezTo>
                <a:cubicBezTo>
                  <a:pt x="25637" y="652036"/>
                  <a:pt x="21391" y="670003"/>
                  <a:pt x="18107" y="688064"/>
                </a:cubicBezTo>
                <a:cubicBezTo>
                  <a:pt x="-7200" y="827253"/>
                  <a:pt x="26680" y="627582"/>
                  <a:pt x="0" y="787652"/>
                </a:cubicBezTo>
                <a:cubicBezTo>
                  <a:pt x="1387" y="822321"/>
                  <a:pt x="6191" y="1038110"/>
                  <a:pt x="18107" y="1113577"/>
                </a:cubicBezTo>
                <a:cubicBezTo>
                  <a:pt x="21988" y="1138158"/>
                  <a:pt x="31333" y="1161602"/>
                  <a:pt x="36214" y="1186004"/>
                </a:cubicBezTo>
                <a:cubicBezTo>
                  <a:pt x="39750" y="1203681"/>
                  <a:pt x="51889" y="1274107"/>
                  <a:pt x="63374" y="1285592"/>
                </a:cubicBezTo>
                <a:cubicBezTo>
                  <a:pt x="72428" y="1294646"/>
                  <a:pt x="83093" y="1302334"/>
                  <a:pt x="90535" y="1312753"/>
                </a:cubicBezTo>
                <a:cubicBezTo>
                  <a:pt x="150118" y="1396169"/>
                  <a:pt x="65184" y="1305509"/>
                  <a:pt x="135802" y="1376127"/>
                </a:cubicBezTo>
                <a:lnTo>
                  <a:pt x="162963" y="1457608"/>
                </a:lnTo>
                <a:cubicBezTo>
                  <a:pt x="165981" y="1466662"/>
                  <a:pt x="169701" y="1475511"/>
                  <a:pt x="172016" y="1484769"/>
                </a:cubicBezTo>
                <a:cubicBezTo>
                  <a:pt x="178052" y="1508911"/>
                  <a:pt x="182254" y="1533588"/>
                  <a:pt x="190123" y="1557196"/>
                </a:cubicBezTo>
                <a:lnTo>
                  <a:pt x="208230" y="1611517"/>
                </a:lnTo>
                <a:cubicBezTo>
                  <a:pt x="205212" y="1638677"/>
                  <a:pt x="205804" y="1666486"/>
                  <a:pt x="199176" y="1692998"/>
                </a:cubicBezTo>
                <a:cubicBezTo>
                  <a:pt x="196537" y="1703554"/>
                  <a:pt x="185489" y="1710216"/>
                  <a:pt x="181070" y="1720159"/>
                </a:cubicBezTo>
                <a:cubicBezTo>
                  <a:pt x="157814" y="1772485"/>
                  <a:pt x="164044" y="1789345"/>
                  <a:pt x="144856" y="1846907"/>
                </a:cubicBezTo>
                <a:cubicBezTo>
                  <a:pt x="141838" y="1855961"/>
                  <a:pt x="138117" y="1864810"/>
                  <a:pt x="135802" y="1874068"/>
                </a:cubicBezTo>
                <a:cubicBezTo>
                  <a:pt x="119517" y="1939210"/>
                  <a:pt x="131775" y="1916334"/>
                  <a:pt x="117695" y="2000816"/>
                </a:cubicBezTo>
                <a:cubicBezTo>
                  <a:pt x="116126" y="2010229"/>
                  <a:pt x="110957" y="2018719"/>
                  <a:pt x="108642" y="2027977"/>
                </a:cubicBezTo>
                <a:cubicBezTo>
                  <a:pt x="104910" y="2042905"/>
                  <a:pt x="102606" y="2058155"/>
                  <a:pt x="99588" y="2073244"/>
                </a:cubicBezTo>
                <a:cubicBezTo>
                  <a:pt x="79775" y="2271378"/>
                  <a:pt x="79091" y="2241010"/>
                  <a:pt x="99588" y="2562131"/>
                </a:cubicBezTo>
                <a:cubicBezTo>
                  <a:pt x="100281" y="2572990"/>
                  <a:pt x="110729" y="2580932"/>
                  <a:pt x="117695" y="2589291"/>
                </a:cubicBezTo>
                <a:cubicBezTo>
                  <a:pt x="175786" y="2659000"/>
                  <a:pt x="118007" y="2576180"/>
                  <a:pt x="162963" y="2643612"/>
                </a:cubicBezTo>
                <a:cubicBezTo>
                  <a:pt x="184088" y="2706986"/>
                  <a:pt x="162963" y="2691898"/>
                  <a:pt x="208230" y="2706986"/>
                </a:cubicBezTo>
                <a:cubicBezTo>
                  <a:pt x="238559" y="2727206"/>
                  <a:pt x="287539" y="2759135"/>
                  <a:pt x="307818" y="2779414"/>
                </a:cubicBezTo>
                <a:cubicBezTo>
                  <a:pt x="316871" y="2788468"/>
                  <a:pt x="328104" y="2795773"/>
                  <a:pt x="334978" y="2806575"/>
                </a:cubicBezTo>
                <a:cubicBezTo>
                  <a:pt x="349469" y="2829347"/>
                  <a:pt x="357305" y="2855857"/>
                  <a:pt x="371192" y="2879002"/>
                </a:cubicBezTo>
                <a:cubicBezTo>
                  <a:pt x="396707" y="2921527"/>
                  <a:pt x="401059" y="2923334"/>
                  <a:pt x="416460" y="2969537"/>
                </a:cubicBezTo>
                <a:cubicBezTo>
                  <a:pt x="420395" y="2981341"/>
                  <a:pt x="422095" y="2993787"/>
                  <a:pt x="425513" y="3005751"/>
                </a:cubicBezTo>
                <a:cubicBezTo>
                  <a:pt x="428135" y="3014927"/>
                  <a:pt x="431549" y="3023858"/>
                  <a:pt x="434567" y="3032911"/>
                </a:cubicBezTo>
                <a:cubicBezTo>
                  <a:pt x="432750" y="3049263"/>
                  <a:pt x="428220" y="3123166"/>
                  <a:pt x="416460" y="3150606"/>
                </a:cubicBezTo>
                <a:cubicBezTo>
                  <a:pt x="363795" y="3273494"/>
                  <a:pt x="427460" y="3090453"/>
                  <a:pt x="389299" y="3204927"/>
                </a:cubicBezTo>
                <a:cubicBezTo>
                  <a:pt x="367656" y="3356433"/>
                  <a:pt x="374719" y="3280996"/>
                  <a:pt x="389299" y="3558012"/>
                </a:cubicBezTo>
                <a:cubicBezTo>
                  <a:pt x="389749" y="3566558"/>
                  <a:pt x="404086" y="3645428"/>
                  <a:pt x="407406" y="3657600"/>
                </a:cubicBezTo>
                <a:cubicBezTo>
                  <a:pt x="407416" y="3657637"/>
                  <a:pt x="430034" y="3725483"/>
                  <a:pt x="434567" y="3739081"/>
                </a:cubicBezTo>
                <a:lnTo>
                  <a:pt x="443620" y="3766242"/>
                </a:lnTo>
                <a:cubicBezTo>
                  <a:pt x="446638" y="3775295"/>
                  <a:pt x="450358" y="3784144"/>
                  <a:pt x="452673" y="3793402"/>
                </a:cubicBezTo>
                <a:cubicBezTo>
                  <a:pt x="455691" y="3805473"/>
                  <a:pt x="456162" y="3818487"/>
                  <a:pt x="461727" y="3829616"/>
                </a:cubicBezTo>
                <a:cubicBezTo>
                  <a:pt x="495519" y="3897199"/>
                  <a:pt x="499247" y="3834847"/>
                  <a:pt x="525101" y="3938258"/>
                </a:cubicBezTo>
                <a:cubicBezTo>
                  <a:pt x="537428" y="3987565"/>
                  <a:pt x="528590" y="3963343"/>
                  <a:pt x="552262" y="4010685"/>
                </a:cubicBezTo>
                <a:cubicBezTo>
                  <a:pt x="555280" y="4028792"/>
                  <a:pt x="556863" y="4047197"/>
                  <a:pt x="561315" y="4065006"/>
                </a:cubicBezTo>
                <a:cubicBezTo>
                  <a:pt x="595834" y="4203086"/>
                  <a:pt x="563655" y="4022385"/>
                  <a:pt x="597529" y="4191755"/>
                </a:cubicBezTo>
                <a:cubicBezTo>
                  <a:pt x="603565" y="4221933"/>
                  <a:pt x="610577" y="4251932"/>
                  <a:pt x="615636" y="4282289"/>
                </a:cubicBezTo>
                <a:cubicBezTo>
                  <a:pt x="618654" y="4300396"/>
                  <a:pt x="620707" y="4318690"/>
                  <a:pt x="624689" y="4336610"/>
                </a:cubicBezTo>
                <a:cubicBezTo>
                  <a:pt x="626759" y="4345926"/>
                  <a:pt x="631121" y="4354595"/>
                  <a:pt x="633743" y="4363771"/>
                </a:cubicBezTo>
                <a:cubicBezTo>
                  <a:pt x="637161" y="4375735"/>
                  <a:pt x="637231" y="4388855"/>
                  <a:pt x="642796" y="4399984"/>
                </a:cubicBezTo>
                <a:cubicBezTo>
                  <a:pt x="649544" y="4413480"/>
                  <a:pt x="660903" y="4424127"/>
                  <a:pt x="669957" y="4436198"/>
                </a:cubicBezTo>
                <a:cubicBezTo>
                  <a:pt x="691665" y="4501327"/>
                  <a:pt x="665325" y="4419988"/>
                  <a:pt x="688064" y="4499573"/>
                </a:cubicBezTo>
                <a:cubicBezTo>
                  <a:pt x="705404" y="4560261"/>
                  <a:pt x="693714" y="4491608"/>
                  <a:pt x="715224" y="4599161"/>
                </a:cubicBezTo>
                <a:cubicBezTo>
                  <a:pt x="718242" y="4614250"/>
                  <a:pt x="718874" y="4630020"/>
                  <a:pt x="724277" y="4644428"/>
                </a:cubicBezTo>
                <a:cubicBezTo>
                  <a:pt x="728097" y="4654616"/>
                  <a:pt x="737518" y="4661856"/>
                  <a:pt x="742384" y="4671588"/>
                </a:cubicBezTo>
                <a:cubicBezTo>
                  <a:pt x="746652" y="4680124"/>
                  <a:pt x="747894" y="4689888"/>
                  <a:pt x="751438" y="4698749"/>
                </a:cubicBezTo>
                <a:cubicBezTo>
                  <a:pt x="753944" y="4705014"/>
                  <a:pt x="757473" y="4710820"/>
                  <a:pt x="760491" y="4716856"/>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781800" y="12954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a:endCxn id="4" idx="65"/>
          </p:cNvCxnSpPr>
          <p:nvPr/>
        </p:nvCxnSpPr>
        <p:spPr>
          <a:xfrm>
            <a:off x="4336610" y="497941"/>
            <a:ext cx="316871" cy="81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60"/>
          </p:cNvCxnSpPr>
          <p:nvPr/>
        </p:nvCxnSpPr>
        <p:spPr>
          <a:xfrm flipV="1">
            <a:off x="4870764" y="5097101"/>
            <a:ext cx="144856" cy="271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ircle(in)">
                                      <p:cBhvr>
                                        <p:cTn id="25" dur="20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circle(in)">
                                      <p:cBhvr>
                                        <p:cTn id="35"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156" y="140053"/>
            <a:ext cx="3733800" cy="584775"/>
          </a:xfrm>
          <a:prstGeom prst="rect">
            <a:avLst/>
          </a:prstGeom>
          <a:noFill/>
        </p:spPr>
        <p:txBody>
          <a:bodyPr wrap="square" rtlCol="0">
            <a:spAutoFit/>
          </a:bodyPr>
          <a:lstStyle/>
          <a:p>
            <a:r>
              <a:rPr lang="en-US" sz="3200" dirty="0" err="1" smtClean="0">
                <a:solidFill>
                  <a:srgbClr val="0D30DD"/>
                </a:solidFill>
                <a:latin typeface="Times New Roman" panose="02020603050405020304" pitchFamily="18" charset="0"/>
                <a:cs typeface="Times New Roman" panose="02020603050405020304" pitchFamily="18" charset="0"/>
              </a:rPr>
              <a:t>Vận</a:t>
            </a:r>
            <a:r>
              <a:rPr lang="en-US" sz="3200" dirty="0" smtClean="0">
                <a:solidFill>
                  <a:srgbClr val="0D30DD"/>
                </a:solidFill>
                <a:latin typeface="Times New Roman" panose="02020603050405020304" pitchFamily="18" charset="0"/>
                <a:cs typeface="Times New Roman" panose="02020603050405020304" pitchFamily="18" charset="0"/>
              </a:rPr>
              <a:t> </a:t>
            </a:r>
            <a:r>
              <a:rPr lang="en-US" sz="3200" dirty="0" err="1" smtClean="0">
                <a:solidFill>
                  <a:srgbClr val="0D30DD"/>
                </a:solidFill>
                <a:latin typeface="Times New Roman" panose="02020603050405020304" pitchFamily="18" charset="0"/>
                <a:cs typeface="Times New Roman" panose="02020603050405020304" pitchFamily="18" charset="0"/>
              </a:rPr>
              <a:t>dụng</a:t>
            </a:r>
            <a:endParaRPr lang="en-US" sz="3200" dirty="0">
              <a:solidFill>
                <a:srgbClr val="0D30DD"/>
              </a:solidFill>
              <a:latin typeface="Times New Roman" panose="02020603050405020304" pitchFamily="18" charset="0"/>
              <a:cs typeface="Times New Roman" panose="02020603050405020304" pitchFamily="18" charset="0"/>
            </a:endParaRPr>
          </a:p>
        </p:txBody>
      </p:sp>
      <p:sp>
        <p:nvSpPr>
          <p:cNvPr id="9" name="Rectangle 8"/>
          <p:cNvSpPr/>
          <p:nvPr/>
        </p:nvSpPr>
        <p:spPr>
          <a:xfrm>
            <a:off x="914400" y="1351643"/>
            <a:ext cx="6718054" cy="1569660"/>
          </a:xfrm>
          <a:prstGeom prst="rect">
            <a:avLst/>
          </a:prstGeom>
          <a:ln w="57150">
            <a:solidFill>
              <a:srgbClr val="0D30DD"/>
            </a:solidFill>
          </a:ln>
        </p:spPr>
        <p:txBody>
          <a:bodyPr wrap="square">
            <a:spAutoFit/>
          </a:bodyPr>
          <a:lstStyle/>
          <a:p>
            <a:pPr algn="just"/>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kiến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đã</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a:t>
            </a:r>
            <a:r>
              <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ãy tưởng tượng và vẽ lại lược đồ trí nhớ từ nhà </a:t>
            </a:r>
            <a:r>
              <a:rPr lang="vi-VN" sz="32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đến </a:t>
            </a:r>
            <a:r>
              <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trường</a:t>
            </a:r>
            <a:endParaRPr lang="en-US" sz="3200" dirty="0">
              <a:latin typeface="Times New Roman" panose="02020603050405020304" pitchFamily="18" charset="0"/>
              <a:cs typeface="Times New Roman" panose="02020603050405020304" pitchFamily="18" charset="0"/>
            </a:endParaRPr>
          </a:p>
        </p:txBody>
      </p:sp>
      <p:sp>
        <p:nvSpPr>
          <p:cNvPr id="10" name="AutoShape 2" descr="Kiếm tiền tỷ nhưng nhà ở quê của sao Việt lại gây ngỡ ng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165198" y="4112607"/>
            <a:ext cx="2619375" cy="1743075"/>
          </a:xfrm>
          <a:prstGeom prst="rect">
            <a:avLst/>
          </a:prstGeom>
        </p:spPr>
      </p:pic>
      <p:pic>
        <p:nvPicPr>
          <p:cNvPr id="19" name="Picture 7" descr="http://www.thiduakhenthuongvn.org.vn/sites/files/truongbk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42" y="4186532"/>
            <a:ext cx="2840351" cy="19856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2784574" y="4258011"/>
            <a:ext cx="3352667" cy="145226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D30DD"/>
                </a:solidFill>
                <a:latin typeface="Times New Roman" panose="02020603050405020304" pitchFamily="18" charset="0"/>
                <a:cs typeface="Times New Roman" panose="02020603050405020304" pitchFamily="18" charset="0"/>
              </a:rPr>
              <a:t>Từ</a:t>
            </a:r>
            <a:r>
              <a:rPr lang="en-US" sz="2800" dirty="0" smtClean="0">
                <a:solidFill>
                  <a:srgbClr val="0D30DD"/>
                </a:solidFill>
                <a:latin typeface="Times New Roman" panose="02020603050405020304" pitchFamily="18" charset="0"/>
                <a:cs typeface="Times New Roman" panose="02020603050405020304" pitchFamily="18" charset="0"/>
              </a:rPr>
              <a:t> </a:t>
            </a:r>
            <a:r>
              <a:rPr lang="en-US" sz="2800" dirty="0" err="1" smtClean="0">
                <a:solidFill>
                  <a:srgbClr val="0D30DD"/>
                </a:solidFill>
                <a:latin typeface="Times New Roman" panose="02020603050405020304" pitchFamily="18" charset="0"/>
                <a:cs typeface="Times New Roman" panose="02020603050405020304" pitchFamily="18" charset="0"/>
              </a:rPr>
              <a:t>nhà</a:t>
            </a:r>
            <a:r>
              <a:rPr lang="en-US" sz="2800" dirty="0" smtClean="0">
                <a:solidFill>
                  <a:srgbClr val="0D30DD"/>
                </a:solidFill>
                <a:latin typeface="Times New Roman" panose="02020603050405020304" pitchFamily="18" charset="0"/>
                <a:cs typeface="Times New Roman" panose="02020603050405020304" pitchFamily="18" charset="0"/>
              </a:rPr>
              <a:t> </a:t>
            </a:r>
            <a:r>
              <a:rPr lang="en-US" sz="2800" dirty="0" err="1" smtClean="0">
                <a:solidFill>
                  <a:srgbClr val="0D30DD"/>
                </a:solidFill>
                <a:latin typeface="Times New Roman" panose="02020603050405020304" pitchFamily="18" charset="0"/>
                <a:cs typeface="Times New Roman" panose="02020603050405020304" pitchFamily="18" charset="0"/>
              </a:rPr>
              <a:t>đến</a:t>
            </a:r>
            <a:r>
              <a:rPr lang="en-US" sz="2800" dirty="0" smtClean="0">
                <a:solidFill>
                  <a:srgbClr val="0D30DD"/>
                </a:solidFill>
                <a:latin typeface="Times New Roman" panose="02020603050405020304" pitchFamily="18" charset="0"/>
                <a:cs typeface="Times New Roman" panose="02020603050405020304" pitchFamily="18" charset="0"/>
              </a:rPr>
              <a:t> </a:t>
            </a:r>
            <a:r>
              <a:rPr lang="en-US" sz="2800" dirty="0" err="1" smtClean="0">
                <a:solidFill>
                  <a:srgbClr val="0D30DD"/>
                </a:solidFill>
                <a:latin typeface="Times New Roman" panose="02020603050405020304" pitchFamily="18" charset="0"/>
                <a:cs typeface="Times New Roman" panose="02020603050405020304" pitchFamily="18" charset="0"/>
              </a:rPr>
              <a:t>trường</a:t>
            </a:r>
            <a:endParaRPr lang="en-US" sz="2800"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68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72547" y="1600200"/>
            <a:ext cx="4998906" cy="4525963"/>
          </a:xfrm>
          <a:prstGeom prst="rect">
            <a:avLst/>
          </a:prstGeom>
        </p:spPr>
      </p:pic>
    </p:spTree>
    <p:extLst>
      <p:ext uri="{BB962C8B-B14F-4D97-AF65-F5344CB8AC3E}">
        <p14:creationId xmlns:p14="http://schemas.microsoft.com/office/powerpoint/2010/main" val="2756431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800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810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a:solidFill>
                  <a:srgbClr val="002060"/>
                </a:solidFill>
                <a:effectLst>
                  <a:outerShdw blurRad="38100" dist="38100" dir="2700000" algn="tl">
                    <a:srgbClr val="000000">
                      <a:alpha val="43137"/>
                    </a:srgbClr>
                  </a:outerShdw>
                </a:effectLst>
                <a:latin typeface="Cambria" pitchFamily="18" charset="0"/>
              </a:rPr>
              <a:t>CHƯƠNG 2. TRÁI ĐẤT – HÀNH TINH CỦA HỆ MẶT TRỜI</a:t>
            </a:r>
          </a:p>
          <a:p>
            <a:r>
              <a:rPr lang="vi-VN" sz="2400" b="1" dirty="0">
                <a:solidFill>
                  <a:srgbClr val="FF0000"/>
                </a:solidFill>
                <a:effectLst>
                  <a:outerShdw blurRad="38100" dist="38100" dir="2700000" algn="tl">
                    <a:srgbClr val="000000">
                      <a:alpha val="43137"/>
                    </a:srgbClr>
                  </a:outerShdw>
                </a:effectLst>
                <a:latin typeface="Cambria" pitchFamily="18" charset="0"/>
              </a:rPr>
              <a:t>BÀI 5. VỊ TRÍ CỦA TRÁI ĐẤT TRONG HỆ MẶT TRỜI.</a:t>
            </a:r>
          </a:p>
          <a:p>
            <a:r>
              <a:rPr lang="vi-VN" sz="2400" b="1" dirty="0">
                <a:solidFill>
                  <a:srgbClr val="FF0000"/>
                </a:solidFill>
                <a:effectLst>
                  <a:outerShdw blurRad="38100" dist="38100" dir="2700000" algn="tl">
                    <a:srgbClr val="000000">
                      <a:alpha val="43137"/>
                    </a:srgbClr>
                  </a:outerShdw>
                </a:effectLst>
                <a:latin typeface="Cambria" pitchFamily="18" charset="0"/>
              </a:rPr>
              <a:t>HÌNH DẠNG VÀ KÍCH THƯỚC CỦA TRÁI ĐẤT</a:t>
            </a:r>
          </a:p>
        </p:txBody>
      </p:sp>
      <p:sp>
        <p:nvSpPr>
          <p:cNvPr id="26" name="Title 1"/>
          <p:cNvSpPr txBox="1">
            <a:spLocks/>
          </p:cNvSpPr>
          <p:nvPr/>
        </p:nvSpPr>
        <p:spPr>
          <a:xfrm>
            <a:off x="1062340" y="3026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CỦA TRÁI ĐẤT TRONG HỆ MẶT TRỜI</a:t>
            </a:r>
          </a:p>
        </p:txBody>
      </p:sp>
      <p:sp>
        <p:nvSpPr>
          <p:cNvPr id="27" name="Title 1"/>
          <p:cNvSpPr txBox="1">
            <a:spLocks/>
          </p:cNvSpPr>
          <p:nvPr/>
        </p:nvSpPr>
        <p:spPr>
          <a:xfrm>
            <a:off x="1035640" y="4000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HÌNH DẠNG VÀ KÍCH THƯỚC CỦA TRÁI ĐẤT</a:t>
            </a:r>
          </a:p>
        </p:txBody>
      </p:sp>
      <p:sp>
        <p:nvSpPr>
          <p:cNvPr id="21" name="Title 1"/>
          <p:cNvSpPr txBox="1">
            <a:spLocks/>
          </p:cNvSpPr>
          <p:nvPr/>
        </p:nvSpPr>
        <p:spPr>
          <a:xfrm>
            <a:off x="1017705" y="49911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7" name="Rounded Rectangle 36"/>
          <p:cNvSpPr/>
          <p:nvPr/>
        </p:nvSpPr>
        <p:spPr>
          <a:xfrm>
            <a:off x="507769" y="23431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919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909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023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4000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9005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9911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88942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37" grpId="0" animBg="1"/>
      <p:bldP spid="42" grpId="0" animBg="1"/>
      <p:bldP spid="43" grpId="0" animBg="1"/>
      <p:bldP spid="44" grpId="0"/>
      <p:bldP spid="45" grpId="0"/>
      <p:bldP spid="46"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740CDE-EFDA-4957-BEEE-FB5C56DF3BC4}"/>
              </a:ext>
            </a:extLst>
          </p:cNvPr>
          <p:cNvPicPr>
            <a:picLocks noChangeAspect="1"/>
          </p:cNvPicPr>
          <p:nvPr/>
        </p:nvPicPr>
        <p:blipFill>
          <a:blip r:embed="rId2"/>
          <a:stretch>
            <a:fillRect/>
          </a:stretch>
        </p:blipFill>
        <p:spPr>
          <a:xfrm>
            <a:off x="224271" y="533400"/>
            <a:ext cx="8754389" cy="7141047"/>
          </a:xfrm>
          <a:prstGeom prst="rect">
            <a:avLst/>
          </a:prstGeom>
        </p:spPr>
      </p:pic>
      <p:sp>
        <p:nvSpPr>
          <p:cNvPr id="10" name="TextBox 9">
            <a:extLst>
              <a:ext uri="{FF2B5EF4-FFF2-40B4-BE49-F238E27FC236}">
                <a16:creationId xmlns="" xmlns:a16="http://schemas.microsoft.com/office/drawing/2014/main" id="{1EDAB3ED-F5EB-4FC7-B92D-87A29441E659}"/>
              </a:ext>
            </a:extLst>
          </p:cNvPr>
          <p:cNvSpPr txBox="1"/>
          <p:nvPr/>
        </p:nvSpPr>
        <p:spPr>
          <a:xfrm>
            <a:off x="224271" y="54818"/>
            <a:ext cx="8646478" cy="536942"/>
          </a:xfrm>
          <a:prstGeom prst="rect">
            <a:avLst/>
          </a:prstGeom>
          <a:noFill/>
        </p:spPr>
        <p:txBody>
          <a:bodyPr wrap="square">
            <a:spAutoFit/>
          </a:bodyPr>
          <a:lstStyle/>
          <a:p>
            <a:pPr algn="just" defTabSz="685800">
              <a:lnSpc>
                <a:spcPct val="107000"/>
              </a:lnSpc>
              <a:defRPr/>
            </a:pPr>
            <a:r>
              <a:rPr lang="en-US" sz="2700" dirty="0" smtClean="0">
                <a:solidFill>
                  <a:srgbClr val="000099"/>
                </a:solidFill>
                <a:latin typeface="#9Slide05 Lobster"/>
                <a:ea typeface="Calibri" panose="020F0502020204030204" pitchFamily="34" charset="0"/>
                <a:cs typeface="Times New Roman" panose="02020603050405020304" pitchFamily="18" charset="0"/>
              </a:rPr>
              <a:t>I. </a:t>
            </a:r>
            <a:r>
              <a:rPr lang="en-US" sz="2700" dirty="0" err="1" smtClean="0">
                <a:solidFill>
                  <a:srgbClr val="000099"/>
                </a:solidFill>
                <a:latin typeface="#9Slide05 Lobster"/>
                <a:ea typeface="Calibri" panose="020F0502020204030204" pitchFamily="34" charset="0"/>
                <a:cs typeface="Times New Roman" panose="02020603050405020304" pitchFamily="18" charset="0"/>
              </a:rPr>
              <a:t>Vị</a:t>
            </a:r>
            <a:r>
              <a:rPr lang="en-US" sz="2700" dirty="0" smtClean="0">
                <a:solidFill>
                  <a:srgbClr val="000099"/>
                </a:solidFill>
                <a:latin typeface="#9Slide05 Lobster"/>
                <a:ea typeface="Calibri" panose="020F0502020204030204" pitchFamily="34" charset="0"/>
                <a:cs typeface="Times New Roman" panose="02020603050405020304" pitchFamily="18" charset="0"/>
              </a:rPr>
              <a:t> </a:t>
            </a:r>
            <a:r>
              <a:rPr lang="en-US" sz="2700" dirty="0" err="1" smtClean="0">
                <a:solidFill>
                  <a:srgbClr val="000099"/>
                </a:solidFill>
                <a:latin typeface="#9Slide05 Lobster"/>
                <a:ea typeface="Calibri" panose="020F0502020204030204" pitchFamily="34" charset="0"/>
                <a:cs typeface="Times New Roman" panose="02020603050405020304" pitchFamily="18" charset="0"/>
              </a:rPr>
              <a:t>trí</a:t>
            </a:r>
            <a:r>
              <a:rPr lang="en-US" sz="2700" dirty="0" smtClean="0">
                <a:solidFill>
                  <a:srgbClr val="000099"/>
                </a:solidFill>
                <a:latin typeface="#9Slide05 Lobster"/>
                <a:ea typeface="Calibri" panose="020F0502020204030204" pitchFamily="34" charset="0"/>
                <a:cs typeface="Times New Roman" panose="02020603050405020304" pitchFamily="18" charset="0"/>
              </a:rPr>
              <a:t> </a:t>
            </a:r>
            <a:r>
              <a:rPr lang="en-US" sz="2700" dirty="0" err="1" smtClean="0">
                <a:solidFill>
                  <a:srgbClr val="000099"/>
                </a:solidFill>
                <a:latin typeface="#9Slide05 Lobster"/>
                <a:ea typeface="Calibri" panose="020F0502020204030204" pitchFamily="34" charset="0"/>
                <a:cs typeface="Times New Roman" panose="02020603050405020304" pitchFamily="18" charset="0"/>
              </a:rPr>
              <a:t>Trái</a:t>
            </a:r>
            <a:r>
              <a:rPr lang="en-US" sz="2700" dirty="0" smtClean="0">
                <a:solidFill>
                  <a:srgbClr val="000099"/>
                </a:solidFill>
                <a:latin typeface="#9Slide05 Lobster"/>
                <a:ea typeface="Calibri" panose="020F0502020204030204" pitchFamily="34" charset="0"/>
                <a:cs typeface="Times New Roman" panose="02020603050405020304" pitchFamily="18" charset="0"/>
              </a:rPr>
              <a:t> </a:t>
            </a:r>
            <a:r>
              <a:rPr lang="en-US" sz="2700" dirty="0" err="1">
                <a:solidFill>
                  <a:srgbClr val="000099"/>
                </a:solidFill>
                <a:latin typeface="#9Slide05 Lobster"/>
                <a:ea typeface="Calibri" panose="020F0502020204030204" pitchFamily="34" charset="0"/>
                <a:cs typeface="Times New Roman" panose="02020603050405020304" pitchFamily="18" charset="0"/>
              </a:rPr>
              <a:t>Đất</a:t>
            </a:r>
            <a:r>
              <a:rPr lang="en-US" sz="2700" dirty="0">
                <a:solidFill>
                  <a:srgbClr val="000099"/>
                </a:solidFill>
                <a:latin typeface="#9Slide05 Lobster"/>
                <a:ea typeface="Calibri" panose="020F0502020204030204" pitchFamily="34" charset="0"/>
                <a:cs typeface="Times New Roman" panose="02020603050405020304" pitchFamily="18" charset="0"/>
              </a:rPr>
              <a:t> </a:t>
            </a:r>
            <a:r>
              <a:rPr lang="en-US" sz="2700" dirty="0" err="1">
                <a:solidFill>
                  <a:srgbClr val="000099"/>
                </a:solidFill>
                <a:latin typeface="#9Slide05 Lobster"/>
                <a:ea typeface="Calibri" panose="020F0502020204030204" pitchFamily="34" charset="0"/>
                <a:cs typeface="Times New Roman" panose="02020603050405020304" pitchFamily="18" charset="0"/>
              </a:rPr>
              <a:t>trong</a:t>
            </a:r>
            <a:r>
              <a:rPr lang="en-US" sz="2700" dirty="0">
                <a:solidFill>
                  <a:srgbClr val="000099"/>
                </a:solidFill>
                <a:latin typeface="#9Slide05 Lobster"/>
                <a:ea typeface="Calibri" panose="020F0502020204030204" pitchFamily="34" charset="0"/>
                <a:cs typeface="Times New Roman" panose="02020603050405020304" pitchFamily="18" charset="0"/>
              </a:rPr>
              <a:t> </a:t>
            </a:r>
            <a:r>
              <a:rPr lang="en-US" sz="2700" dirty="0" err="1">
                <a:solidFill>
                  <a:srgbClr val="000099"/>
                </a:solidFill>
                <a:latin typeface="#9Slide05 Lobster"/>
                <a:ea typeface="Calibri" panose="020F0502020204030204" pitchFamily="34" charset="0"/>
                <a:cs typeface="Times New Roman" panose="02020603050405020304" pitchFamily="18" charset="0"/>
              </a:rPr>
              <a:t>hệ</a:t>
            </a:r>
            <a:r>
              <a:rPr lang="en-US" sz="2700" dirty="0">
                <a:solidFill>
                  <a:srgbClr val="000099"/>
                </a:solidFill>
                <a:latin typeface="#9Slide05 Lobster"/>
                <a:ea typeface="Calibri" panose="020F0502020204030204" pitchFamily="34" charset="0"/>
                <a:cs typeface="Times New Roman" panose="02020603050405020304" pitchFamily="18" charset="0"/>
              </a:rPr>
              <a:t> </a:t>
            </a:r>
            <a:r>
              <a:rPr lang="en-US" sz="2700" dirty="0" err="1">
                <a:solidFill>
                  <a:srgbClr val="000099"/>
                </a:solidFill>
                <a:latin typeface="#9Slide05 Lobster"/>
                <a:ea typeface="Calibri" panose="020F0502020204030204" pitchFamily="34" charset="0"/>
                <a:cs typeface="Times New Roman" panose="02020603050405020304" pitchFamily="18" charset="0"/>
              </a:rPr>
              <a:t>Mặt</a:t>
            </a:r>
            <a:r>
              <a:rPr lang="en-US" sz="2700" dirty="0">
                <a:solidFill>
                  <a:srgbClr val="000099"/>
                </a:solidFill>
                <a:latin typeface="#9Slide05 Lobster"/>
                <a:ea typeface="Calibri" panose="020F0502020204030204" pitchFamily="34" charset="0"/>
                <a:cs typeface="Times New Roman" panose="02020603050405020304" pitchFamily="18" charset="0"/>
              </a:rPr>
              <a:t> </a:t>
            </a:r>
            <a:r>
              <a:rPr lang="en-US" sz="2700" dirty="0" err="1">
                <a:solidFill>
                  <a:srgbClr val="000099"/>
                </a:solidFill>
                <a:latin typeface="#9Slide05 Lobster"/>
                <a:ea typeface="Calibri" panose="020F0502020204030204" pitchFamily="34" charset="0"/>
                <a:cs typeface="Times New Roman" panose="02020603050405020304" pitchFamily="18" charset="0"/>
              </a:rPr>
              <a:t>Trời</a:t>
            </a:r>
            <a:endParaRPr lang="en-US" sz="2400" dirty="0">
              <a:solidFill>
                <a:srgbClr val="000099"/>
              </a:solidFill>
              <a:latin typeface="#9Slide05 Lobster"/>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09419538-E1F8-4BC2-9975-9E6CA2573C9C}"/>
              </a:ext>
            </a:extLst>
          </p:cNvPr>
          <p:cNvSpPr txBox="1"/>
          <p:nvPr/>
        </p:nvSpPr>
        <p:spPr>
          <a:xfrm>
            <a:off x="381000" y="4495800"/>
            <a:ext cx="8077040" cy="1754326"/>
          </a:xfrm>
          <a:prstGeom prst="rect">
            <a:avLst/>
          </a:prstGeom>
          <a:noFill/>
        </p:spPr>
        <p:txBody>
          <a:bodyPr wrap="square">
            <a:spAutoFit/>
          </a:bodyPr>
          <a:lstStyle/>
          <a:p>
            <a:pPr algn="just" defTabSz="685800">
              <a:defRPr/>
            </a:pP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Vũ</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trụ</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bao</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la.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Vũ</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Trụ</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vô</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7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Mặt</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7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gn="just" defTabSz="685800">
              <a:defRPr/>
            </a:pPr>
            <a:r>
              <a:rPr lang="en-US" sz="2700" dirty="0" err="1" smtClean="0">
                <a:solidFill>
                  <a:schemeClr val="bg1"/>
                </a:solidFill>
                <a:latin typeface="Times New Roman" panose="02020603050405020304" pitchFamily="18" charset="0"/>
                <a:cs typeface="Times New Roman" panose="02020603050405020304" pitchFamily="18" charset="0"/>
              </a:rPr>
              <a:t>Hệ</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mặt</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trời</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có</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mặt</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trời</a:t>
            </a:r>
            <a:r>
              <a:rPr lang="en-US" sz="2700" dirty="0" smtClean="0">
                <a:solidFill>
                  <a:schemeClr val="bg1"/>
                </a:solidFill>
                <a:latin typeface="Times New Roman" panose="02020603050405020304" pitchFamily="18" charset="0"/>
                <a:cs typeface="Times New Roman" panose="02020603050405020304" pitchFamily="18" charset="0"/>
              </a:rPr>
              <a:t> ở </a:t>
            </a:r>
            <a:r>
              <a:rPr lang="en-US" sz="2700" dirty="0" err="1" smtClean="0">
                <a:solidFill>
                  <a:schemeClr val="bg1"/>
                </a:solidFill>
                <a:latin typeface="Times New Roman" panose="02020603050405020304" pitchFamily="18" charset="0"/>
                <a:cs typeface="Times New Roman" panose="02020603050405020304" pitchFamily="18" charset="0"/>
              </a:rPr>
              <a:t>trung</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tâm</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và</a:t>
            </a:r>
            <a:r>
              <a:rPr lang="en-US" sz="2700" dirty="0" smtClean="0">
                <a:solidFill>
                  <a:schemeClr val="bg1"/>
                </a:solidFill>
                <a:latin typeface="Times New Roman" panose="02020603050405020304" pitchFamily="18" charset="0"/>
                <a:cs typeface="Times New Roman" panose="02020603050405020304" pitchFamily="18" charset="0"/>
              </a:rPr>
              <a:t> 8 </a:t>
            </a:r>
            <a:r>
              <a:rPr lang="en-US" sz="2700" dirty="0" err="1" smtClean="0">
                <a:solidFill>
                  <a:schemeClr val="bg1"/>
                </a:solidFill>
                <a:latin typeface="Times New Roman" panose="02020603050405020304" pitchFamily="18" charset="0"/>
                <a:cs typeface="Times New Roman" panose="02020603050405020304" pitchFamily="18" charset="0"/>
              </a:rPr>
              <a:t>hành</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tinh</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chuyển</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động</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xung</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quang</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mặt</a:t>
            </a:r>
            <a:r>
              <a:rPr lang="en-US" sz="2700" dirty="0" smtClean="0">
                <a:solidFill>
                  <a:schemeClr val="bg1"/>
                </a:solidFill>
                <a:latin typeface="Times New Roman" panose="02020603050405020304" pitchFamily="18" charset="0"/>
                <a:cs typeface="Times New Roman" panose="02020603050405020304" pitchFamily="18" charset="0"/>
              </a:rPr>
              <a:t> </a:t>
            </a:r>
            <a:r>
              <a:rPr lang="en-US" sz="2700" dirty="0" err="1" smtClean="0">
                <a:solidFill>
                  <a:schemeClr val="bg1"/>
                </a:solidFill>
                <a:latin typeface="Times New Roman" panose="02020603050405020304" pitchFamily="18" charset="0"/>
                <a:cs typeface="Times New Roman" panose="02020603050405020304" pitchFamily="18" charset="0"/>
              </a:rPr>
              <a:t>thời</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681A6F28-F78A-4A8C-B146-C02614D59681}"/>
              </a:ext>
            </a:extLst>
          </p:cNvPr>
          <p:cNvSpPr txBox="1"/>
          <p:nvPr/>
        </p:nvSpPr>
        <p:spPr>
          <a:xfrm>
            <a:off x="4601465" y="738669"/>
            <a:ext cx="3758477" cy="1338828"/>
          </a:xfrm>
          <a:prstGeom prst="rect">
            <a:avLst/>
          </a:prstGeom>
          <a:noFill/>
        </p:spPr>
        <p:txBody>
          <a:bodyPr wrap="square">
            <a:spAutoFit/>
          </a:bodyPr>
          <a:lstStyle/>
          <a:p>
            <a:pPr algn="just" defTabSz="685800">
              <a:defRPr/>
            </a:pPr>
            <a:r>
              <a:rPr lang="en-US" sz="2700" dirty="0" err="1">
                <a:solidFill>
                  <a:schemeClr val="bg1"/>
                </a:solidFill>
                <a:latin typeface="UTM Facebook K&amp;T" panose="02040603050506020204"/>
                <a:ea typeface="Calibri" panose="020F0502020204030204" pitchFamily="34" charset="0"/>
              </a:rPr>
              <a:t>Em</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hãy</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quan</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sát</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hai</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hình</a:t>
            </a:r>
            <a:r>
              <a:rPr lang="en-US" sz="2700" dirty="0">
                <a:solidFill>
                  <a:schemeClr val="bg1"/>
                </a:solidFill>
                <a:latin typeface="UTM Facebook K&amp;T" panose="02040603050506020204"/>
                <a:ea typeface="Calibri" panose="020F0502020204030204" pitchFamily="34" charset="0"/>
              </a:rPr>
              <a:t> </a:t>
            </a:r>
            <a:r>
              <a:rPr lang="en-US" sz="2700" dirty="0" err="1" smtClean="0">
                <a:solidFill>
                  <a:schemeClr val="bg1"/>
                </a:solidFill>
                <a:latin typeface="UTM Facebook K&amp;T" panose="02040603050506020204"/>
                <a:ea typeface="Calibri" panose="020F0502020204030204" pitchFamily="34" charset="0"/>
              </a:rPr>
              <a:t>ảnh</a:t>
            </a:r>
            <a:r>
              <a:rPr lang="en-US" sz="2700" dirty="0" smtClean="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đọc</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sgk</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và</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nêu</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khái</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niệm</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vũ</a:t>
            </a:r>
            <a:r>
              <a:rPr lang="en-US" sz="2700" dirty="0">
                <a:solidFill>
                  <a:schemeClr val="bg1"/>
                </a:solidFill>
                <a:latin typeface="UTM Facebook K&amp;T" panose="02040603050506020204"/>
                <a:ea typeface="Calibri" panose="020F0502020204030204" pitchFamily="34" charset="0"/>
              </a:rPr>
              <a:t> </a:t>
            </a:r>
            <a:r>
              <a:rPr lang="en-US" sz="2700" dirty="0" err="1">
                <a:solidFill>
                  <a:schemeClr val="bg1"/>
                </a:solidFill>
                <a:latin typeface="UTM Facebook K&amp;T" panose="02040603050506020204"/>
                <a:ea typeface="Calibri" panose="020F0502020204030204" pitchFamily="34" charset="0"/>
              </a:rPr>
              <a:t>trụ</a:t>
            </a:r>
            <a:r>
              <a:rPr lang="en-US" sz="2700" dirty="0">
                <a:solidFill>
                  <a:schemeClr val="bg1"/>
                </a:solidFill>
                <a:latin typeface="UTM Facebook K&amp;T" panose="02040603050506020204"/>
                <a:ea typeface="Calibri" panose="020F0502020204030204" pitchFamily="34" charset="0"/>
              </a:rPr>
              <a:t>.</a:t>
            </a:r>
            <a:endParaRPr lang="en-US" sz="2700" dirty="0">
              <a:solidFill>
                <a:schemeClr val="bg1"/>
              </a:solidFill>
              <a:latin typeface="UTM Facebook K&amp;T" panose="02040603050506020204"/>
            </a:endParaRPr>
          </a:p>
        </p:txBody>
      </p:sp>
    </p:spTree>
    <p:extLst>
      <p:ext uri="{BB962C8B-B14F-4D97-AF65-F5344CB8AC3E}">
        <p14:creationId xmlns:p14="http://schemas.microsoft.com/office/powerpoint/2010/main" val="164756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4"/>
                                        </p:tgtEl>
                                        <p:attrNameLst>
                                          <p:attrName>ppt_w</p:attrName>
                                        </p:attrNameLst>
                                      </p:cBhvr>
                                      <p:tavLst>
                                        <p:tav tm="0">
                                          <p:val>
                                            <p:strVal val="ppt_w"/>
                                          </p:val>
                                        </p:tav>
                                        <p:tav tm="100000">
                                          <p:val>
                                            <p:fltVal val="0"/>
                                          </p:val>
                                        </p:tav>
                                      </p:tavLst>
                                    </p:anim>
                                    <p:anim calcmode="lin" valueType="num">
                                      <p:cBhvr>
                                        <p:cTn id="19" dur="500"/>
                                        <p:tgtEl>
                                          <p:spTgt spid="14"/>
                                        </p:tgtEl>
                                        <p:attrNameLst>
                                          <p:attrName>ppt_h</p:attrName>
                                        </p:attrNameLst>
                                      </p:cBhvr>
                                      <p:tavLst>
                                        <p:tav tm="0">
                                          <p:val>
                                            <p:strVal val="ppt_h"/>
                                          </p:val>
                                        </p:tav>
                                        <p:tav tm="100000">
                                          <p:val>
                                            <p:fltVal val="0"/>
                                          </p:val>
                                        </p:tav>
                                      </p:tavLst>
                                    </p:anim>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ũ trụ, Hệ mặt trời, mặt trời và các hành tinh">
            <a:hlinkClick r:id="" action="ppaction://media"/>
            <a:extLst>
              <a:ext uri="{FF2B5EF4-FFF2-40B4-BE49-F238E27FC236}">
                <a16:creationId xmlns="" xmlns:a16="http://schemas.microsoft.com/office/drawing/2014/main" id="{98EDBF81-724B-4F6C-90BC-0F06A9F3C0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47" y="1779168"/>
            <a:ext cx="8768591" cy="4059419"/>
          </a:xfrm>
          <a:prstGeom prst="rect">
            <a:avLst/>
          </a:prstGeom>
        </p:spPr>
      </p:pic>
      <p:sp>
        <p:nvSpPr>
          <p:cNvPr id="25" name="Hình tự do: Hình 10">
            <a:extLst>
              <a:ext uri="{FF2B5EF4-FFF2-40B4-BE49-F238E27FC236}">
                <a16:creationId xmlns="" xmlns:a16="http://schemas.microsoft.com/office/drawing/2014/main" id="{8D4E2DE8-78CC-4443-8991-0CD16CF6772C}"/>
              </a:ext>
            </a:extLst>
          </p:cNvPr>
          <p:cNvSpPr/>
          <p:nvPr/>
        </p:nvSpPr>
        <p:spPr>
          <a:xfrm>
            <a:off x="0" y="857250"/>
            <a:ext cx="9144000" cy="51435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2DA19A"/>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31" name="Picture 30">
            <a:extLst>
              <a:ext uri="{FF2B5EF4-FFF2-40B4-BE49-F238E27FC236}">
                <a16:creationId xmlns="" xmlns:a16="http://schemas.microsoft.com/office/drawing/2014/main" id="{2C706CED-C490-4AEC-806D-3604E14EFA62}"/>
              </a:ext>
            </a:extLst>
          </p:cNvPr>
          <p:cNvPicPr>
            <a:picLocks noChangeAspect="1"/>
          </p:cNvPicPr>
          <p:nvPr/>
        </p:nvPicPr>
        <p:blipFill>
          <a:blip r:embed="rId6"/>
          <a:stretch>
            <a:fillRect/>
          </a:stretch>
        </p:blipFill>
        <p:spPr>
          <a:xfrm>
            <a:off x="-38278" y="5138600"/>
            <a:ext cx="902538" cy="843853"/>
          </a:xfrm>
          <a:prstGeom prst="rect">
            <a:avLst/>
          </a:prstGeom>
        </p:spPr>
      </p:pic>
      <p:pic>
        <p:nvPicPr>
          <p:cNvPr id="3" name="Picture 2">
            <a:extLst>
              <a:ext uri="{FF2B5EF4-FFF2-40B4-BE49-F238E27FC236}">
                <a16:creationId xmlns="" xmlns:a16="http://schemas.microsoft.com/office/drawing/2014/main" id="{AC033A2C-229D-4774-9DD7-23A1EFBC08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6333" l="9960" r="89641">
                        <a14:foregroundMark x1="67331" y1="96333" x2="67331" y2="96333"/>
                      </a14:backgroundRemoval>
                    </a14:imgEffect>
                  </a14:imgLayer>
                </a14:imgProps>
              </a:ext>
            </a:extLst>
          </a:blip>
          <a:stretch>
            <a:fillRect/>
          </a:stretch>
        </p:blipFill>
        <p:spPr>
          <a:xfrm>
            <a:off x="8257221" y="1008928"/>
            <a:ext cx="607139" cy="725663"/>
          </a:xfrm>
          <a:prstGeom prst="rect">
            <a:avLst/>
          </a:prstGeom>
        </p:spPr>
      </p:pic>
      <p:cxnSp>
        <p:nvCxnSpPr>
          <p:cNvPr id="15" name="Straight Connector 14">
            <a:extLst>
              <a:ext uri="{FF2B5EF4-FFF2-40B4-BE49-F238E27FC236}">
                <a16:creationId xmlns="" xmlns:a16="http://schemas.microsoft.com/office/drawing/2014/main" id="{E22D5C84-637B-4D6A-868A-EE4A6A076165}"/>
              </a:ext>
            </a:extLst>
          </p:cNvPr>
          <p:cNvCxnSpPr>
            <a:cxnSpLocks/>
          </p:cNvCxnSpPr>
          <p:nvPr/>
        </p:nvCxnSpPr>
        <p:spPr>
          <a:xfrm>
            <a:off x="711508" y="1557236"/>
            <a:ext cx="3857847" cy="0"/>
          </a:xfrm>
          <a:prstGeom prst="line">
            <a:avLst/>
          </a:prstGeom>
          <a:ln w="57150">
            <a:solidFill>
              <a:srgbClr val="2DA19A"/>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80930A82-EB95-41CB-889A-54D74511A13B}"/>
              </a:ext>
            </a:extLst>
          </p:cNvPr>
          <p:cNvSpPr/>
          <p:nvPr/>
        </p:nvSpPr>
        <p:spPr>
          <a:xfrm>
            <a:off x="4491454" y="1551112"/>
            <a:ext cx="274796" cy="276449"/>
          </a:xfrm>
          <a:prstGeom prst="ellipse">
            <a:avLst/>
          </a:prstGeom>
          <a:solidFill>
            <a:srgbClr val="2DA19A"/>
          </a:solidFill>
          <a:ln w="28575">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b="1">
              <a:solidFill>
                <a:prstClr val="white"/>
              </a:solidFill>
              <a:latin typeface="#9Slide05 Lobster"/>
            </a:endParaRPr>
          </a:p>
        </p:txBody>
      </p:sp>
      <p:sp>
        <p:nvSpPr>
          <p:cNvPr id="22" name="Rectangle 21">
            <a:extLst>
              <a:ext uri="{FF2B5EF4-FFF2-40B4-BE49-F238E27FC236}">
                <a16:creationId xmlns="" xmlns:a16="http://schemas.microsoft.com/office/drawing/2014/main" id="{BD6293D1-96C2-484F-BE0D-12C190ED3DE9}"/>
              </a:ext>
            </a:extLst>
          </p:cNvPr>
          <p:cNvSpPr/>
          <p:nvPr/>
        </p:nvSpPr>
        <p:spPr>
          <a:xfrm>
            <a:off x="276026" y="1636332"/>
            <a:ext cx="2434128" cy="923330"/>
          </a:xfrm>
          <a:prstGeom prst="rect">
            <a:avLst/>
          </a:prstGeom>
        </p:spPr>
        <p:txBody>
          <a:bodyPr wrap="none">
            <a:spAutoFit/>
          </a:bodyPr>
          <a:lstStyle/>
          <a:p>
            <a:pPr defTabSz="685800">
              <a:defRPr/>
            </a:pPr>
            <a:r>
              <a:rPr lang="en-US" sz="5400" b="1">
                <a:solidFill>
                  <a:srgbClr val="FF0000"/>
                </a:solidFill>
                <a:latin typeface="UTM Facebook K&amp;T" panose="02040603050506020204" pitchFamily="18" charset="0"/>
                <a:cs typeface="Times New Roman" panose="02020603050405020304" pitchFamily="18" charset="0"/>
              </a:rPr>
              <a:t>VŨ TRỤ</a:t>
            </a:r>
            <a:endParaRPr lang="en-US" sz="5400" dirty="0">
              <a:solidFill>
                <a:prstClr val="black"/>
              </a:solidFill>
              <a:latin typeface="Calibri" panose="020F0502020204030204"/>
            </a:endParaRPr>
          </a:p>
        </p:txBody>
      </p:sp>
      <p:sp>
        <p:nvSpPr>
          <p:cNvPr id="28" name="TextBox 27">
            <a:extLst>
              <a:ext uri="{FF2B5EF4-FFF2-40B4-BE49-F238E27FC236}">
                <a16:creationId xmlns="" xmlns:a16="http://schemas.microsoft.com/office/drawing/2014/main" id="{65C55572-A816-45A6-9DD9-0110D68DBE03}"/>
              </a:ext>
            </a:extLst>
          </p:cNvPr>
          <p:cNvSpPr txBox="1"/>
          <p:nvPr/>
        </p:nvSpPr>
        <p:spPr>
          <a:xfrm>
            <a:off x="184147" y="1724445"/>
            <a:ext cx="6754304" cy="715581"/>
          </a:xfrm>
          <a:prstGeom prst="rect">
            <a:avLst/>
          </a:prstGeom>
          <a:noFill/>
        </p:spPr>
        <p:txBody>
          <a:bodyPr wrap="square" rtlCol="0">
            <a:spAutoFit/>
          </a:bodyPr>
          <a:lstStyle/>
          <a:p>
            <a:pPr algn="ctr" defTabSz="685800">
              <a:defRPr/>
            </a:pPr>
            <a:r>
              <a:rPr lang="en-US" sz="4050" b="1">
                <a:ln w="10160">
                  <a:solidFill>
                    <a:srgbClr val="5B9BD5"/>
                  </a:solidFill>
                  <a:prstDash val="solid"/>
                </a:ln>
                <a:solidFill>
                  <a:srgbClr val="FFFFFF"/>
                </a:solidFill>
                <a:effectLst>
                  <a:outerShdw blurRad="38100" dist="22860" dir="5400000" algn="tl" rotWithShape="0">
                    <a:srgbClr val="000000">
                      <a:alpha val="30000"/>
                    </a:srgbClr>
                  </a:outerShdw>
                </a:effectLst>
                <a:latin typeface="UTM Facebook K&amp;T" panose="02040603050506020204" pitchFamily="18" charset="0"/>
              </a:rPr>
              <a:t>Vũ trụ rộng lớn như thế nào ?</a:t>
            </a:r>
            <a:endParaRPr lang="en-US" sz="4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UTM Facebook K&amp;T" panose="02040603050506020204" pitchFamily="18" charset="0"/>
            </a:endParaRPr>
          </a:p>
        </p:txBody>
      </p:sp>
      <p:sp>
        <p:nvSpPr>
          <p:cNvPr id="36" name="Oval 35">
            <a:extLst>
              <a:ext uri="{FF2B5EF4-FFF2-40B4-BE49-F238E27FC236}">
                <a16:creationId xmlns="" xmlns:a16="http://schemas.microsoft.com/office/drawing/2014/main" id="{BB483C85-37EB-4A5D-BD31-D2C0926B3F4D}"/>
              </a:ext>
            </a:extLst>
          </p:cNvPr>
          <p:cNvSpPr/>
          <p:nvPr/>
        </p:nvSpPr>
        <p:spPr>
          <a:xfrm>
            <a:off x="279640" y="1117693"/>
            <a:ext cx="552053" cy="508133"/>
          </a:xfrm>
          <a:prstGeom prst="ellipse">
            <a:avLst/>
          </a:prstGeom>
          <a:solidFill>
            <a:srgbClr val="2DA19A"/>
          </a:solidFill>
          <a:ln w="28575">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b="1">
                <a:ln w="6600">
                  <a:solidFill>
                    <a:srgbClr val="ED7D31"/>
                  </a:solidFill>
                  <a:prstDash val="solid"/>
                </a:ln>
                <a:solidFill>
                  <a:srgbClr val="FFFFFF"/>
                </a:solidFill>
                <a:effectLst>
                  <a:glow rad="139700">
                    <a:srgbClr val="ED7D31">
                      <a:satMod val="175000"/>
                      <a:alpha val="40000"/>
                    </a:srgbClr>
                  </a:glow>
                  <a:outerShdw dist="38100" dir="2700000" algn="tl" rotWithShape="0">
                    <a:srgbClr val="ED7D31"/>
                  </a:outerShdw>
                </a:effectLst>
                <a:latin typeface="#9Slide05 Lobster"/>
              </a:rPr>
              <a:t>1</a:t>
            </a:r>
          </a:p>
        </p:txBody>
      </p:sp>
      <p:sp>
        <p:nvSpPr>
          <p:cNvPr id="37" name="TextBox 36">
            <a:extLst>
              <a:ext uri="{FF2B5EF4-FFF2-40B4-BE49-F238E27FC236}">
                <a16:creationId xmlns="" xmlns:a16="http://schemas.microsoft.com/office/drawing/2014/main" id="{B6F7D970-7EE3-4778-8280-D7889B69114A}"/>
              </a:ext>
            </a:extLst>
          </p:cNvPr>
          <p:cNvSpPr txBox="1"/>
          <p:nvPr/>
        </p:nvSpPr>
        <p:spPr>
          <a:xfrm>
            <a:off x="865316" y="1128855"/>
            <a:ext cx="4022094" cy="981551"/>
          </a:xfrm>
          <a:prstGeom prst="rect">
            <a:avLst/>
          </a:prstGeom>
          <a:noFill/>
        </p:spPr>
        <p:txBody>
          <a:bodyPr wrap="square">
            <a:spAutoFit/>
          </a:bodyPr>
          <a:lstStyle/>
          <a:p>
            <a:pPr algn="just" defTabSz="685800">
              <a:lnSpc>
                <a:spcPct val="107000"/>
              </a:lnSpc>
              <a:defRPr/>
            </a:pPr>
            <a:r>
              <a:rPr lang="en-US" sz="2700">
                <a:solidFill>
                  <a:srgbClr val="000099"/>
                </a:solidFill>
                <a:latin typeface="#9Slide05 Lobster"/>
                <a:ea typeface="Calibri" panose="020F0502020204030204" pitchFamily="34" charset="0"/>
                <a:cs typeface="Times New Roman" panose="02020603050405020304" pitchFamily="18" charset="0"/>
              </a:rPr>
              <a:t>Trái Đất trong hệ Mặt Trời</a:t>
            </a:r>
            <a:endParaRPr lang="en-US" sz="2400">
              <a:solidFill>
                <a:srgbClr val="000099"/>
              </a:solidFill>
              <a:latin typeface="#9Slide05 Lobster"/>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220032"/>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6" presetClass="path" presetSubtype="0" accel="50000" decel="50000" fill="hold" grpId="1" nodeType="withEffect">
                                  <p:stCondLst>
                                    <p:cond delay="700"/>
                                  </p:stCondLst>
                                  <p:childTnLst>
                                    <p:animMotion origin="layout" path="M -3.125E-6 1.11111E-6 L 0.5681 -0.10394 " pathEditMode="relative" rAng="0" ptsTypes="AA">
                                      <p:cBhvr>
                                        <p:cTn id="11" dur="2000" fill="hold"/>
                                        <p:tgtEl>
                                          <p:spTgt spid="22"/>
                                        </p:tgtEl>
                                        <p:attrNameLst>
                                          <p:attrName>ppt_x</p:attrName>
                                          <p:attrName>ppt_y</p:attrName>
                                        </p:attrNameLst>
                                      </p:cBhvr>
                                      <p:rCtr x="28398" y="-5208"/>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7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22" grpId="0"/>
      <p:bldP spid="22" grpId="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 y="28667"/>
            <a:ext cx="7391400" cy="6354778"/>
          </a:xfrm>
          <a:prstGeom prst="rect">
            <a:avLst/>
          </a:prstGeom>
          <a:noFill/>
          <a:ln>
            <a:solidFill>
              <a:srgbClr val="65E604"/>
            </a:solidFill>
          </a:ln>
        </p:spPr>
      </p:pic>
      <p:pic>
        <p:nvPicPr>
          <p:cNvPr id="15" name="Picture 5" descr="C:\Users\Asus\Pictures\bai mau\nospin_1-l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25" t="3384" r="5191" b="2904"/>
          <a:stretch/>
        </p:blipFill>
        <p:spPr bwMode="auto">
          <a:xfrm>
            <a:off x="3773516" y="4287037"/>
            <a:ext cx="1219200" cy="1246054"/>
          </a:xfrm>
          <a:prstGeom prst="ellipse">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762954" y="4648200"/>
            <a:ext cx="1373216" cy="677108"/>
          </a:xfrm>
          <a:prstGeom prst="rect">
            <a:avLst/>
          </a:prstGeom>
        </p:spPr>
        <p:txBody>
          <a:bodyPr wrap="square">
            <a:spAutoFit/>
          </a:bodyPr>
          <a:lstStyle/>
          <a:p>
            <a:pPr algn="just"/>
            <a:r>
              <a:rPr lang="en-US" sz="1900" dirty="0" smtClean="0">
                <a:latin typeface="Cambria" panose="02040503050406030204" pitchFamily="18" charset="0"/>
                <a:ea typeface="Cambria" panose="02040503050406030204" pitchFamily="18" charset="0"/>
              </a:rPr>
              <a:t>                                TRÁI ĐẤT</a:t>
            </a:r>
            <a:endParaRPr lang="vi-VN" sz="1900" dirty="0">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xmlns="" id="{BDC22644-CAFB-4E4A-96B7-CA9D0F764B11}"/>
              </a:ext>
            </a:extLst>
          </p:cNvPr>
          <p:cNvSpPr/>
          <p:nvPr/>
        </p:nvSpPr>
        <p:spPr>
          <a:xfrm>
            <a:off x="2590800" y="3581400"/>
            <a:ext cx="990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BDC22644-CAFB-4E4A-96B7-CA9D0F764B11}"/>
              </a:ext>
            </a:extLst>
          </p:cNvPr>
          <p:cNvSpPr/>
          <p:nvPr/>
        </p:nvSpPr>
        <p:spPr>
          <a:xfrm>
            <a:off x="1782779" y="5105399"/>
            <a:ext cx="1219199" cy="6096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BDC22644-CAFB-4E4A-96B7-CA9D0F764B11}"/>
              </a:ext>
            </a:extLst>
          </p:cNvPr>
          <p:cNvSpPr/>
          <p:nvPr/>
        </p:nvSpPr>
        <p:spPr>
          <a:xfrm>
            <a:off x="4419600" y="3826513"/>
            <a:ext cx="949643" cy="5385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BDC22644-CAFB-4E4A-96B7-CA9D0F764B11}"/>
              </a:ext>
            </a:extLst>
          </p:cNvPr>
          <p:cNvSpPr/>
          <p:nvPr/>
        </p:nvSpPr>
        <p:spPr>
          <a:xfrm>
            <a:off x="4419600" y="1655540"/>
            <a:ext cx="1371600" cy="7066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BDC22644-CAFB-4E4A-96B7-CA9D0F764B11}"/>
              </a:ext>
            </a:extLst>
          </p:cNvPr>
          <p:cNvSpPr/>
          <p:nvPr/>
        </p:nvSpPr>
        <p:spPr>
          <a:xfrm>
            <a:off x="5846654" y="1479574"/>
            <a:ext cx="1468546" cy="9195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BDC22644-CAFB-4E4A-96B7-CA9D0F764B11}"/>
              </a:ext>
            </a:extLst>
          </p:cNvPr>
          <p:cNvSpPr/>
          <p:nvPr/>
        </p:nvSpPr>
        <p:spPr>
          <a:xfrm>
            <a:off x="2819400" y="559980"/>
            <a:ext cx="1600200" cy="9195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BDC22644-CAFB-4E4A-96B7-CA9D0F764B11}"/>
              </a:ext>
            </a:extLst>
          </p:cNvPr>
          <p:cNvSpPr/>
          <p:nvPr/>
        </p:nvSpPr>
        <p:spPr>
          <a:xfrm>
            <a:off x="5237054" y="559979"/>
            <a:ext cx="1468546" cy="6804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4054" y="1507"/>
            <a:ext cx="3676648" cy="369332"/>
          </a:xfrm>
          <a:prstGeom prst="rect">
            <a:avLst/>
          </a:prstGeom>
        </p:spPr>
        <p:txBody>
          <a:bodyPr wrap="none">
            <a:spAutoFit/>
          </a:bodyPr>
          <a:lstStyle/>
          <a:p>
            <a:pPr algn="just"/>
            <a:r>
              <a:rPr lang="en-US" b="1" dirty="0" smtClean="0">
                <a:solidFill>
                  <a:srgbClr val="0D30DD"/>
                </a:solidFill>
                <a:latin typeface="Cambria" pitchFamily="18" charset="0"/>
              </a:rPr>
              <a:t>I </a:t>
            </a:r>
            <a:r>
              <a:rPr lang="en-US" b="1" dirty="0" err="1" smtClean="0">
                <a:solidFill>
                  <a:srgbClr val="0D30DD"/>
                </a:solidFill>
                <a:latin typeface="Cambria" pitchFamily="18" charset="0"/>
              </a:rPr>
              <a:t>Vị</a:t>
            </a:r>
            <a:r>
              <a:rPr lang="en-US" b="1" dirty="0" smtClean="0">
                <a:solidFill>
                  <a:srgbClr val="0D30DD"/>
                </a:solidFill>
                <a:latin typeface="Cambria" pitchFamily="18" charset="0"/>
              </a:rPr>
              <a:t> </a:t>
            </a:r>
            <a:r>
              <a:rPr lang="en-US" b="1" dirty="0" err="1">
                <a:solidFill>
                  <a:srgbClr val="0D30DD"/>
                </a:solidFill>
                <a:latin typeface="Cambria" pitchFamily="18" charset="0"/>
              </a:rPr>
              <a:t>trí</a:t>
            </a:r>
            <a:r>
              <a:rPr lang="en-US" b="1" dirty="0">
                <a:solidFill>
                  <a:srgbClr val="0D30DD"/>
                </a:solidFill>
                <a:latin typeface="Cambria" pitchFamily="18" charset="0"/>
              </a:rPr>
              <a:t> </a:t>
            </a:r>
            <a:r>
              <a:rPr lang="en-US" b="1" dirty="0" err="1">
                <a:solidFill>
                  <a:srgbClr val="0D30DD"/>
                </a:solidFill>
                <a:latin typeface="Cambria" pitchFamily="18" charset="0"/>
              </a:rPr>
              <a:t>Trái</a:t>
            </a:r>
            <a:r>
              <a:rPr lang="en-US" b="1" dirty="0">
                <a:solidFill>
                  <a:srgbClr val="0D30DD"/>
                </a:solidFill>
                <a:latin typeface="Cambria" pitchFamily="18" charset="0"/>
              </a:rPr>
              <a:t> </a:t>
            </a:r>
            <a:r>
              <a:rPr lang="en-US" b="1" dirty="0" err="1">
                <a:solidFill>
                  <a:srgbClr val="0D30DD"/>
                </a:solidFill>
                <a:latin typeface="Cambria" pitchFamily="18" charset="0"/>
              </a:rPr>
              <a:t>Đất</a:t>
            </a:r>
            <a:r>
              <a:rPr lang="en-US" b="1" dirty="0">
                <a:solidFill>
                  <a:srgbClr val="0D30DD"/>
                </a:solidFill>
                <a:latin typeface="Cambria" pitchFamily="18" charset="0"/>
              </a:rPr>
              <a:t> </a:t>
            </a:r>
            <a:r>
              <a:rPr lang="en-US" b="1" dirty="0" err="1">
                <a:solidFill>
                  <a:srgbClr val="0D30DD"/>
                </a:solidFill>
                <a:latin typeface="Cambria" pitchFamily="18" charset="0"/>
              </a:rPr>
              <a:t>trong</a:t>
            </a:r>
            <a:r>
              <a:rPr lang="en-US" b="1" dirty="0">
                <a:solidFill>
                  <a:srgbClr val="0D30DD"/>
                </a:solidFill>
                <a:latin typeface="Cambria" pitchFamily="18" charset="0"/>
              </a:rPr>
              <a:t> </a:t>
            </a:r>
            <a:r>
              <a:rPr lang="en-US" b="1" dirty="0" err="1">
                <a:solidFill>
                  <a:srgbClr val="0D30DD"/>
                </a:solidFill>
                <a:latin typeface="Cambria" pitchFamily="18" charset="0"/>
              </a:rPr>
              <a:t>hệ</a:t>
            </a:r>
            <a:r>
              <a:rPr lang="en-US" b="1" dirty="0">
                <a:solidFill>
                  <a:srgbClr val="0D30DD"/>
                </a:solidFill>
                <a:latin typeface="Cambria" pitchFamily="18" charset="0"/>
              </a:rPr>
              <a:t> </a:t>
            </a:r>
            <a:r>
              <a:rPr lang="en-US" b="1" dirty="0" err="1">
                <a:solidFill>
                  <a:srgbClr val="0D30DD"/>
                </a:solidFill>
                <a:latin typeface="Cambria" pitchFamily="18" charset="0"/>
              </a:rPr>
              <a:t>Mặt</a:t>
            </a:r>
            <a:r>
              <a:rPr lang="en-US" b="1" dirty="0">
                <a:solidFill>
                  <a:srgbClr val="0D30DD"/>
                </a:solidFill>
                <a:latin typeface="Cambria" pitchFamily="18" charset="0"/>
              </a:rPr>
              <a:t> </a:t>
            </a:r>
            <a:r>
              <a:rPr lang="en-US" b="1" dirty="0" err="1">
                <a:solidFill>
                  <a:srgbClr val="0D30DD"/>
                </a:solidFill>
                <a:latin typeface="Cambria" pitchFamily="18" charset="0"/>
              </a:rPr>
              <a:t>Trời</a:t>
            </a:r>
            <a:endParaRPr lang="en-US" b="1" dirty="0">
              <a:solidFill>
                <a:srgbClr val="0D30DD"/>
              </a:solidFill>
              <a:latin typeface="Cambria" pitchFamily="18" charset="0"/>
            </a:endParaRPr>
          </a:p>
        </p:txBody>
      </p:sp>
      <p:sp>
        <p:nvSpPr>
          <p:cNvPr id="12" name="Rectangle 11"/>
          <p:cNvSpPr/>
          <p:nvPr/>
        </p:nvSpPr>
        <p:spPr>
          <a:xfrm>
            <a:off x="7523728" y="609600"/>
            <a:ext cx="1371600" cy="5262979"/>
          </a:xfrm>
          <a:prstGeom prst="rect">
            <a:avLst/>
          </a:prstGeom>
        </p:spPr>
        <p:txBody>
          <a:bodyPr wrap="square">
            <a:spAutoFit/>
          </a:bodyPr>
          <a:lstStyle/>
          <a:p>
            <a:pPr algn="ct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5.1,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kể</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hành</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theo</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dần</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5264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152400" y="158758"/>
            <a:ext cx="8915399" cy="6546842"/>
          </a:xfrm>
          <a:prstGeom prst="verticalScroll">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30934A1C-7F49-49EE-B4C7-F8DED096B983}"/>
              </a:ext>
            </a:extLst>
          </p:cNvPr>
          <p:cNvSpPr txBox="1"/>
          <p:nvPr/>
        </p:nvSpPr>
        <p:spPr>
          <a:xfrm>
            <a:off x="1104663" y="914400"/>
            <a:ext cx="6439137" cy="5444054"/>
          </a:xfrm>
          <a:prstGeom prst="rect">
            <a:avLst/>
          </a:prstGeom>
          <a:noFill/>
        </p:spPr>
        <p:txBody>
          <a:bodyPr wrap="square">
            <a:spAutoFit/>
          </a:bodyPr>
          <a:lstStyle/>
          <a:p>
            <a:pPr algn="just" fontAlgn="base">
              <a:lnSpc>
                <a:spcPct val="150000"/>
              </a:lnSpc>
            </a:pPr>
            <a:r>
              <a:rPr lang="en-US" sz="1500" dirty="0">
                <a:solidFill>
                  <a:srgbClr val="002060"/>
                </a:solidFill>
                <a:latin typeface="#9Slide03 Cabin Condensed Bold" panose="00000806000000000000" pitchFamily="2"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50000"/>
              </a:lnSpc>
            </a:pP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fontAlgn="base">
              <a:lnSpc>
                <a:spcPct val="150000"/>
              </a:lnSpc>
            </a:pP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Sao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Kim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fontAlgn="base">
              <a:lnSpc>
                <a:spcPct val="150000"/>
              </a:lnSpc>
            </a:pP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fontAlgn="base">
              <a:lnSpc>
                <a:spcPct val="150000"/>
              </a:lnSpc>
            </a:pPr>
            <a:r>
              <a:rPr lang="en-US"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Kim: </a:t>
            </a: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fontAlgn="base">
              <a:lnSpc>
                <a:spcPct val="150000"/>
              </a:lnSpc>
            </a:pPr>
            <a:r>
              <a:rPr lang="en-US"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p>
          <a:p>
            <a:pPr marL="257175" indent="-257175" algn="just" fontAlgn="base">
              <a:lnSpc>
                <a:spcPct val="150000"/>
              </a:lnSpc>
              <a:buFontTx/>
              <a:buChar char="-"/>
            </a:pPr>
            <a:endParaRPr lang="en-U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D9F717E5-0A42-48D4-8030-E11ABCBB72BB}"/>
              </a:ext>
            </a:extLst>
          </p:cNvPr>
          <p:cNvSpPr txBox="1"/>
          <p:nvPr/>
        </p:nvSpPr>
        <p:spPr>
          <a:xfrm>
            <a:off x="3164513" y="1036930"/>
            <a:ext cx="1261383" cy="300082"/>
          </a:xfrm>
          <a:prstGeom prst="rect">
            <a:avLst/>
          </a:prstGeom>
          <a:noFill/>
        </p:spPr>
        <p:txBody>
          <a:bodyPr wrap="square">
            <a:spAutoFit/>
          </a:bodyPr>
          <a:lstStyle/>
          <a:p>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8 hành tinh</a:t>
            </a:r>
            <a:endParaRPr lang="en-US" sz="2100" dirty="0">
              <a:highlight>
                <a:srgbClr val="FFFF00"/>
              </a:highlight>
              <a:latin typeface="#9Slide03 Cabin Condensed Bold" panose="00000806000000000000" pitchFamily="2" charset="0"/>
            </a:endParaRPr>
          </a:p>
        </p:txBody>
      </p:sp>
      <p:sp>
        <p:nvSpPr>
          <p:cNvPr id="20" name="TextBox 19">
            <a:extLst>
              <a:ext uri="{FF2B5EF4-FFF2-40B4-BE49-F238E27FC236}">
                <a16:creationId xmlns="" xmlns:a16="http://schemas.microsoft.com/office/drawing/2014/main" id="{31EDE202-F8CE-43DD-B669-01F2B8C9D9A8}"/>
              </a:ext>
            </a:extLst>
          </p:cNvPr>
          <p:cNvSpPr txBox="1"/>
          <p:nvPr/>
        </p:nvSpPr>
        <p:spPr>
          <a:xfrm>
            <a:off x="1219200" y="1458488"/>
            <a:ext cx="4953000" cy="715581"/>
          </a:xfrm>
          <a:prstGeom prst="rect">
            <a:avLst/>
          </a:prstGeom>
          <a:noFill/>
        </p:spPr>
        <p:txBody>
          <a:bodyPr wrap="square">
            <a:spAutoFit/>
          </a:bodyPr>
          <a:lstStyle/>
          <a:p>
            <a:pPr>
              <a:lnSpc>
                <a:spcPct val="150000"/>
              </a:lnSpc>
            </a:pPr>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Thủy tinh, Kim tinh, Trái Đất, Hỏa tinh, Mộc tinh, Thổ tinh, Thiên Vương tinh, Hải Vương tinh</a:t>
            </a:r>
            <a:endParaRPr lang="en-US" sz="2100" dirty="0">
              <a:highlight>
                <a:srgbClr val="FFFF00"/>
              </a:highlight>
              <a:latin typeface="#9Slide03 Cabin Condensed Bold" panose="00000806000000000000" pitchFamily="2" charset="0"/>
            </a:endParaRPr>
          </a:p>
        </p:txBody>
      </p:sp>
      <p:sp>
        <p:nvSpPr>
          <p:cNvPr id="21" name="TextBox 20">
            <a:extLst>
              <a:ext uri="{FF2B5EF4-FFF2-40B4-BE49-F238E27FC236}">
                <a16:creationId xmlns="" xmlns:a16="http://schemas.microsoft.com/office/drawing/2014/main" id="{D2122A57-D4CE-4461-BFA1-CDEC62676BF1}"/>
              </a:ext>
            </a:extLst>
          </p:cNvPr>
          <p:cNvSpPr txBox="1"/>
          <p:nvPr/>
        </p:nvSpPr>
        <p:spPr>
          <a:xfrm>
            <a:off x="3164513" y="2236790"/>
            <a:ext cx="1497892" cy="300082"/>
          </a:xfrm>
          <a:prstGeom prst="rect">
            <a:avLst/>
          </a:prstGeom>
          <a:noFill/>
        </p:spPr>
        <p:txBody>
          <a:bodyPr wrap="square">
            <a:spAutoFit/>
          </a:bodyPr>
          <a:lstStyle/>
          <a:p>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thứ 3</a:t>
            </a:r>
            <a:endParaRPr lang="en-US" sz="2100" dirty="0">
              <a:highlight>
                <a:srgbClr val="FFFF00"/>
              </a:highlight>
              <a:latin typeface="#9Slide03 Cabin Condensed Bold" panose="00000806000000000000" pitchFamily="2" charset="0"/>
            </a:endParaRPr>
          </a:p>
        </p:txBody>
      </p:sp>
      <p:sp>
        <p:nvSpPr>
          <p:cNvPr id="23" name="TextBox 22">
            <a:extLst>
              <a:ext uri="{FF2B5EF4-FFF2-40B4-BE49-F238E27FC236}">
                <a16:creationId xmlns="" xmlns:a16="http://schemas.microsoft.com/office/drawing/2014/main" id="{0AFA3A99-B8AF-4905-A8A8-2BDF0B773BE5}"/>
              </a:ext>
            </a:extLst>
          </p:cNvPr>
          <p:cNvSpPr txBox="1"/>
          <p:nvPr/>
        </p:nvSpPr>
        <p:spPr>
          <a:xfrm>
            <a:off x="3561242" y="3894345"/>
            <a:ext cx="2097713" cy="300082"/>
          </a:xfrm>
          <a:prstGeom prst="rect">
            <a:avLst/>
          </a:prstGeom>
          <a:noFill/>
        </p:spPr>
        <p:txBody>
          <a:bodyPr wrap="square">
            <a:spAutoFit/>
          </a:bodyPr>
          <a:lstStyle/>
          <a:p>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Trái Đất sẽ </a:t>
            </a:r>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quá</a:t>
            </a:r>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 nóng</a:t>
            </a:r>
            <a:endParaRPr lang="en-US" sz="2100" dirty="0">
              <a:highlight>
                <a:srgbClr val="FFFF00"/>
              </a:highlight>
              <a:latin typeface="#9Slide03 Cabin Condensed Bold" panose="00000806000000000000" pitchFamily="2" charset="0"/>
            </a:endParaRPr>
          </a:p>
        </p:txBody>
      </p:sp>
      <p:sp>
        <p:nvSpPr>
          <p:cNvPr id="26" name="TextBox 25">
            <a:extLst>
              <a:ext uri="{FF2B5EF4-FFF2-40B4-BE49-F238E27FC236}">
                <a16:creationId xmlns="" xmlns:a16="http://schemas.microsoft.com/office/drawing/2014/main" id="{82B7CE5B-795A-4B35-A8E1-BF0739F7C4EB}"/>
              </a:ext>
            </a:extLst>
          </p:cNvPr>
          <p:cNvSpPr txBox="1"/>
          <p:nvPr/>
        </p:nvSpPr>
        <p:spPr>
          <a:xfrm>
            <a:off x="3797467" y="4738456"/>
            <a:ext cx="1807520" cy="300082"/>
          </a:xfrm>
          <a:prstGeom prst="rect">
            <a:avLst/>
          </a:prstGeom>
          <a:noFill/>
        </p:spPr>
        <p:txBody>
          <a:bodyPr wrap="square">
            <a:spAutoFit/>
          </a:bodyPr>
          <a:lstStyle/>
          <a:p>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Trái Đất sẽ </a:t>
            </a:r>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quá</a:t>
            </a:r>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 lạnh</a:t>
            </a:r>
            <a:endParaRPr lang="en-US" sz="2100" dirty="0">
              <a:highlight>
                <a:srgbClr val="FFFF00"/>
              </a:highlight>
              <a:latin typeface="#9Slide03 Cabin Condensed Bold" panose="00000806000000000000" pitchFamily="2" charset="0"/>
            </a:endParaRPr>
          </a:p>
        </p:txBody>
      </p:sp>
      <p:sp>
        <p:nvSpPr>
          <p:cNvPr id="28" name="TextBox 27">
            <a:extLst>
              <a:ext uri="{FF2B5EF4-FFF2-40B4-BE49-F238E27FC236}">
                <a16:creationId xmlns="" xmlns:a16="http://schemas.microsoft.com/office/drawing/2014/main" id="{9B68DEFC-755A-4DEA-A0A2-C307B4E103A9}"/>
              </a:ext>
            </a:extLst>
          </p:cNvPr>
          <p:cNvSpPr txBox="1"/>
          <p:nvPr/>
        </p:nvSpPr>
        <p:spPr>
          <a:xfrm>
            <a:off x="3561242" y="5605485"/>
            <a:ext cx="3580646" cy="300082"/>
          </a:xfrm>
          <a:prstGeom prst="rect">
            <a:avLst/>
          </a:prstGeom>
          <a:noFill/>
        </p:spPr>
        <p:txBody>
          <a:bodyPr wrap="square">
            <a:spAutoFit/>
          </a:bodyPr>
          <a:lstStyle/>
          <a:p>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Hành</a:t>
            </a:r>
            <a:r>
              <a:rPr lang="en-US" sz="1350" dirty="0">
                <a:solidFill>
                  <a:srgbClr val="000000"/>
                </a:solidFill>
                <a:highlight>
                  <a:srgbClr val="FFFF00"/>
                </a:highlight>
                <a:latin typeface="#9Slide03 Cabin Condensed Bold" panose="00000806000000000000" pitchFamily="2" charset="0"/>
                <a:ea typeface="Arial" panose="020B0604020202020204" pitchFamily="34" charset="0"/>
              </a:rPr>
              <a:t> </a:t>
            </a:r>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tinh</a:t>
            </a:r>
            <a:r>
              <a:rPr lang="en-US" sz="1350" dirty="0">
                <a:solidFill>
                  <a:srgbClr val="000000"/>
                </a:solidFill>
                <a:highlight>
                  <a:srgbClr val="FFFF00"/>
                </a:highlight>
                <a:latin typeface="#9Slide03 Cabin Condensed Bold" panose="00000806000000000000" pitchFamily="2" charset="0"/>
                <a:ea typeface="Arial" panose="020B0604020202020204" pitchFamily="34" charset="0"/>
              </a:rPr>
              <a:t> </a:t>
            </a:r>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duy</a:t>
            </a:r>
            <a:r>
              <a:rPr lang="en-US" sz="1350" dirty="0">
                <a:solidFill>
                  <a:srgbClr val="000000"/>
                </a:solidFill>
                <a:highlight>
                  <a:srgbClr val="FFFF00"/>
                </a:highlight>
                <a:latin typeface="#9Slide03 Cabin Condensed Bold" panose="00000806000000000000" pitchFamily="2" charset="0"/>
                <a:ea typeface="Arial" panose="020B0604020202020204" pitchFamily="34" charset="0"/>
              </a:rPr>
              <a:t> </a:t>
            </a:r>
            <a:r>
              <a:rPr lang="en-US" sz="1350" dirty="0" err="1">
                <a:solidFill>
                  <a:srgbClr val="000000"/>
                </a:solidFill>
                <a:highlight>
                  <a:srgbClr val="FFFF00"/>
                </a:highlight>
                <a:latin typeface="#9Slide03 Cabin Condensed Bold" panose="00000806000000000000" pitchFamily="2" charset="0"/>
                <a:ea typeface="Arial" panose="020B0604020202020204" pitchFamily="34" charset="0"/>
              </a:rPr>
              <a:t>nhất</a:t>
            </a:r>
            <a:r>
              <a:rPr lang="en-US" sz="1350" dirty="0">
                <a:solidFill>
                  <a:srgbClr val="000000"/>
                </a:solidFill>
                <a:highlight>
                  <a:srgbClr val="FFFF00"/>
                </a:highlight>
                <a:latin typeface="#9Slide03 Cabin Condensed Bold" panose="00000806000000000000" pitchFamily="2" charset="0"/>
                <a:ea typeface="Arial" panose="020B0604020202020204" pitchFamily="34" charset="0"/>
              </a:rPr>
              <a:t> </a:t>
            </a:r>
            <a:r>
              <a:rPr lang="vi-VN" sz="1350" dirty="0">
                <a:solidFill>
                  <a:srgbClr val="000000"/>
                </a:solidFill>
                <a:highlight>
                  <a:srgbClr val="FFFF00"/>
                </a:highlight>
                <a:latin typeface="#9Slide03 Cabin Condensed Bold" panose="00000806000000000000" pitchFamily="2" charset="0"/>
                <a:ea typeface="Arial" panose="020B0604020202020204" pitchFamily="34" charset="0"/>
              </a:rPr>
              <a:t>có sự sống</a:t>
            </a:r>
            <a:endParaRPr lang="en-US" sz="2100" dirty="0">
              <a:highlight>
                <a:srgbClr val="FFFF00"/>
              </a:highlight>
              <a:latin typeface="#9Slide03 Cabin Condensed Bold" panose="00000806000000000000" pitchFamily="2" charset="0"/>
            </a:endParaRPr>
          </a:p>
        </p:txBody>
      </p:sp>
    </p:spTree>
    <p:extLst>
      <p:ext uri="{BB962C8B-B14F-4D97-AF65-F5344CB8AC3E}">
        <p14:creationId xmlns:p14="http://schemas.microsoft.com/office/powerpoint/2010/main" val="65193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par>
                          <p:cTn id="30" fill="hold">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p:bldP spid="20" grpId="0"/>
      <p:bldP spid="21" grpId="0"/>
      <p:bldP spid="23" grpId="0"/>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5943600"/>
            <a:ext cx="4572000" cy="646331"/>
          </a:xfrm>
          <a:prstGeom prst="rect">
            <a:avLst/>
          </a:prstGeom>
        </p:spPr>
        <p:txBody>
          <a:bodyPr>
            <a:spAutoFit/>
          </a:bodyPr>
          <a:lstStyle/>
          <a:p>
            <a:pPr algn="ct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5.1, </a:t>
            </a:r>
            <a:r>
              <a:rPr lang="en-US" i="1" dirty="0" err="1">
                <a:solidFill>
                  <a:srgbClr val="FF0000"/>
                </a:solidFill>
                <a:latin typeface="Cambria" panose="02040503050406030204" pitchFamily="18" charset="0"/>
                <a:ea typeface="Cambria" panose="02040503050406030204" pitchFamily="18" charset="0"/>
              </a:rPr>
              <a:t>em</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kể</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hành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theo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thứ</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tự</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dần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Mặt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Trời</a:t>
            </a:r>
            <a:r>
              <a:rPr lang="en-US"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64000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3105835"/>
            <a:ext cx="4572000" cy="646331"/>
          </a:xfrm>
          <a:prstGeom prst="rect">
            <a:avLst/>
          </a:prstGeom>
        </p:spPr>
        <p:txBody>
          <a:bodyPr>
            <a:spAutoFit/>
          </a:bodyPr>
          <a:lstStyle/>
          <a:p>
            <a:pPr algn="ct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5.1, </a:t>
            </a:r>
            <a:r>
              <a:rPr lang="en-US" i="1" dirty="0" err="1">
                <a:solidFill>
                  <a:srgbClr val="FF0000"/>
                </a:solidFill>
                <a:latin typeface="Cambria" panose="02040503050406030204" pitchFamily="18" charset="0"/>
                <a:ea typeface="Cambria" panose="02040503050406030204" pitchFamily="18" charset="0"/>
              </a:rPr>
              <a:t>em</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kể</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hành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theo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thứ</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tự</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dần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Mặt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Trời</a:t>
            </a:r>
            <a:r>
              <a:rPr lang="en-US"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03899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TotalTime>
  <Words>1348</Words>
  <Application>Microsoft Office PowerPoint</Application>
  <PresentationFormat>On-screen Show (4:3)</PresentationFormat>
  <Paragraphs>139</Paragraphs>
  <Slides>25</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#9Slide03 Cabin Condensed Bold</vt:lpstr>
      <vt:lpstr>#9Slide05 Lobster</vt:lpstr>
      <vt:lpstr>Arial</vt:lpstr>
      <vt:lpstr>Calibri</vt:lpstr>
      <vt:lpstr>Cambria</vt:lpstr>
      <vt:lpstr>Times New Roman</vt:lpstr>
      <vt:lpstr>UTM Facebook K&amp;T</vt:lpstr>
      <vt:lpstr>Office Theme</vt:lpstr>
      <vt:lpstr>PowerPoint Presentation</vt:lpstr>
      <vt:lpstr>VỊ TRÍ CỦA TRÁI ĐẤT TRONG  HỆ MẶT TRỜI. HÌNH DẠNG VÀ KÍCH THƯỚC  CỦA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LƯỢC ĐỒ TRÍ NHỚ</vt:lpstr>
      <vt:lpstr>PowerPoint Presentation</vt:lpstr>
      <vt:lpstr>PowerPoint Presentation</vt:lpstr>
      <vt:lpstr>BÀI 4. LƯỢC ĐỒ TRÍ NHỚ</vt:lpstr>
      <vt:lpstr>BÀI 4. LƯỢC ĐỒ TRÍ NHỚ</vt:lpstr>
      <vt:lpstr>BÀI 4. LƯỢC ĐỒ TRÍ NHỚ</vt:lpstr>
      <vt:lpstr>BÀI 4. LƯỢC ĐỒ TRÍ NHỚ</vt:lpstr>
      <vt:lpstr>PowerPoint Presentation</vt:lpstr>
      <vt:lpstr>PowerPoint Presentation</vt:lpstr>
      <vt:lpstr>BÀI 4. LƯỢC ĐỒ TRÍ NHỚ</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acer</cp:lastModifiedBy>
  <cp:revision>114</cp:revision>
  <dcterms:created xsi:type="dcterms:W3CDTF">2016-02-15T14:28:12Z</dcterms:created>
  <dcterms:modified xsi:type="dcterms:W3CDTF">2022-07-22T12:52:45Z</dcterms:modified>
</cp:coreProperties>
</file>