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7" r:id="rId4"/>
    <p:sldId id="283" r:id="rId5"/>
    <p:sldId id="284" r:id="rId6"/>
    <p:sldId id="260" r:id="rId7"/>
    <p:sldId id="261" r:id="rId8"/>
    <p:sldId id="264" r:id="rId9"/>
    <p:sldId id="262" r:id="rId10"/>
    <p:sldId id="266" r:id="rId11"/>
    <p:sldId id="265" r:id="rId12"/>
    <p:sldId id="278" r:id="rId13"/>
    <p:sldId id="291" r:id="rId14"/>
    <p:sldId id="279" r:id="rId15"/>
    <p:sldId id="280" r:id="rId16"/>
    <p:sldId id="281" r:id="rId17"/>
    <p:sldId id="287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8FE5D-5F27-4B93-B359-6674B14931C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C2644A-3E53-4036-BFBD-217E4D49BC0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NỘI DUNG CHÍNH</a:t>
          </a:r>
          <a:endParaRPr lang="en-US" sz="3600" dirty="0">
            <a:solidFill>
              <a:schemeClr val="tx1"/>
            </a:solidFill>
          </a:endParaRPr>
        </a:p>
      </dgm:t>
    </dgm:pt>
    <dgm:pt modelId="{A40B6D57-C294-4CF0-8512-38DA9DC14B75}" type="parTrans" cxnId="{BCEDF2FD-0A2B-415F-8C19-44357266EE5C}">
      <dgm:prSet/>
      <dgm:spPr/>
      <dgm:t>
        <a:bodyPr/>
        <a:lstStyle/>
        <a:p>
          <a:endParaRPr lang="en-US"/>
        </a:p>
      </dgm:t>
    </dgm:pt>
    <dgm:pt modelId="{8472090C-183F-4AF7-85A5-E578720597FB}" type="sibTrans" cxnId="{BCEDF2FD-0A2B-415F-8C19-44357266EE5C}">
      <dgm:prSet/>
      <dgm:spPr/>
      <dgm:t>
        <a:bodyPr/>
        <a:lstStyle/>
        <a:p>
          <a:endParaRPr lang="en-US"/>
        </a:p>
      </dgm:t>
    </dgm:pt>
    <dgm:pt modelId="{4C3B0B8D-86C7-4D9E-A4A9-2A157ABFE808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II. </a:t>
          </a:r>
          <a:r>
            <a:rPr lang="en-US" sz="3600" dirty="0" err="1" smtClean="0">
              <a:solidFill>
                <a:schemeClr val="tx1"/>
              </a:solidFill>
            </a:rPr>
            <a:t>Loại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hình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quần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cư</a:t>
          </a:r>
          <a:endParaRPr lang="en-US" sz="3600" dirty="0">
            <a:solidFill>
              <a:schemeClr val="tx1"/>
            </a:solidFill>
          </a:endParaRPr>
        </a:p>
      </dgm:t>
    </dgm:pt>
    <dgm:pt modelId="{41A896F0-E35D-4DC3-A982-BDF12C9CF470}" type="parTrans" cxnId="{74CE2792-BDA5-4D2D-9F60-5A14048D91FF}">
      <dgm:prSet custT="1"/>
      <dgm:spPr/>
      <dgm:t>
        <a:bodyPr/>
        <a:lstStyle/>
        <a:p>
          <a:endParaRPr lang="en-US" sz="3600"/>
        </a:p>
      </dgm:t>
    </dgm:pt>
    <dgm:pt modelId="{65E0B5B7-AEA6-4EF7-B55C-4D942824EF13}" type="sibTrans" cxnId="{74CE2792-BDA5-4D2D-9F60-5A14048D91FF}">
      <dgm:prSet/>
      <dgm:spPr/>
      <dgm:t>
        <a:bodyPr/>
        <a:lstStyle/>
        <a:p>
          <a:endParaRPr lang="en-US"/>
        </a:p>
      </dgm:t>
    </dgm:pt>
    <dgm:pt modelId="{65669007-116D-453D-B996-0BB76982033B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1. </a:t>
          </a:r>
          <a:r>
            <a:rPr lang="en-US" sz="3600" dirty="0" err="1" smtClean="0">
              <a:solidFill>
                <a:schemeClr val="tx1"/>
              </a:solidFill>
            </a:rPr>
            <a:t>Quần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cư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nông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thôn</a:t>
          </a:r>
          <a:endParaRPr lang="en-US" sz="3600" dirty="0">
            <a:solidFill>
              <a:schemeClr val="tx1"/>
            </a:solidFill>
          </a:endParaRPr>
        </a:p>
      </dgm:t>
    </dgm:pt>
    <dgm:pt modelId="{0CE66D88-7EC0-4834-ADCB-374AE8A88F95}" type="parTrans" cxnId="{97B57DEC-EEAB-435C-AD42-6B4EA1FB68EA}">
      <dgm:prSet custT="1"/>
      <dgm:spPr/>
      <dgm:t>
        <a:bodyPr/>
        <a:lstStyle/>
        <a:p>
          <a:endParaRPr lang="en-US" sz="3600"/>
        </a:p>
      </dgm:t>
    </dgm:pt>
    <dgm:pt modelId="{8D92EEC0-B146-48F7-9D1A-6DB48043D063}" type="sibTrans" cxnId="{97B57DEC-EEAB-435C-AD42-6B4EA1FB68EA}">
      <dgm:prSet/>
      <dgm:spPr/>
      <dgm:t>
        <a:bodyPr/>
        <a:lstStyle/>
        <a:p>
          <a:endParaRPr lang="en-US"/>
        </a:p>
      </dgm:t>
    </dgm:pt>
    <dgm:pt modelId="{B3B5919E-CE5E-4D09-9FF7-58ECEEEE4619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2. </a:t>
          </a:r>
          <a:r>
            <a:rPr lang="en-US" sz="3600" dirty="0" err="1" smtClean="0">
              <a:solidFill>
                <a:schemeClr val="tx1"/>
              </a:solidFill>
            </a:rPr>
            <a:t>Quần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cư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thành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thị</a:t>
          </a:r>
          <a:endParaRPr lang="en-US" sz="3600" dirty="0">
            <a:solidFill>
              <a:schemeClr val="tx1"/>
            </a:solidFill>
          </a:endParaRPr>
        </a:p>
      </dgm:t>
    </dgm:pt>
    <dgm:pt modelId="{A5BA0715-814E-42FF-A806-326EF3A0972D}" type="parTrans" cxnId="{FC25E839-3175-4414-867B-3410E2D8787F}">
      <dgm:prSet custT="1"/>
      <dgm:spPr/>
      <dgm:t>
        <a:bodyPr/>
        <a:lstStyle/>
        <a:p>
          <a:endParaRPr lang="en-US" sz="3600"/>
        </a:p>
      </dgm:t>
    </dgm:pt>
    <dgm:pt modelId="{31D79F08-2CF4-4A63-B9D1-626A57861B0C}" type="sibTrans" cxnId="{FC25E839-3175-4414-867B-3410E2D8787F}">
      <dgm:prSet/>
      <dgm:spPr/>
      <dgm:t>
        <a:bodyPr/>
        <a:lstStyle/>
        <a:p>
          <a:endParaRPr lang="en-US"/>
        </a:p>
      </dgm:t>
    </dgm:pt>
    <dgm:pt modelId="{3E696649-BF41-4BF3-A552-4964C462CD71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III. </a:t>
          </a:r>
          <a:r>
            <a:rPr lang="en-US" sz="3600" dirty="0" err="1" smtClean="0">
              <a:solidFill>
                <a:schemeClr val="tx1"/>
              </a:solidFill>
            </a:rPr>
            <a:t>Đô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thị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hóa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endParaRPr lang="en-US" sz="3600" dirty="0">
            <a:solidFill>
              <a:schemeClr val="tx1"/>
            </a:solidFill>
          </a:endParaRPr>
        </a:p>
      </dgm:t>
    </dgm:pt>
    <dgm:pt modelId="{4C808F45-30B5-45EB-B13A-1FD50C994958}" type="parTrans" cxnId="{53B5B99A-B2A6-41A6-AD61-77DE4D341F97}">
      <dgm:prSet custT="1"/>
      <dgm:spPr/>
      <dgm:t>
        <a:bodyPr/>
        <a:lstStyle/>
        <a:p>
          <a:endParaRPr lang="en-US" sz="3600"/>
        </a:p>
      </dgm:t>
    </dgm:pt>
    <dgm:pt modelId="{3F629AD0-52B0-4366-82A4-E8D0194026BF}" type="sibTrans" cxnId="{53B5B99A-B2A6-41A6-AD61-77DE4D341F97}">
      <dgm:prSet/>
      <dgm:spPr/>
      <dgm:t>
        <a:bodyPr/>
        <a:lstStyle/>
        <a:p>
          <a:endParaRPr lang="en-US"/>
        </a:p>
      </dgm:t>
    </dgm:pt>
    <dgm:pt modelId="{70FB4F80-AD8A-4ACF-BA1B-B4E435FEB8F8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I. </a:t>
          </a:r>
          <a:r>
            <a:rPr lang="en-US" sz="3600" dirty="0" err="1" smtClean="0">
              <a:solidFill>
                <a:schemeClr val="tx1"/>
              </a:solidFill>
            </a:rPr>
            <a:t>Mật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độ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dân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số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và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phân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bố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dân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cư</a:t>
          </a:r>
          <a:endParaRPr lang="en-US" sz="3600" dirty="0">
            <a:solidFill>
              <a:schemeClr val="tx1"/>
            </a:solidFill>
          </a:endParaRPr>
        </a:p>
      </dgm:t>
    </dgm:pt>
    <dgm:pt modelId="{97156354-234F-4B37-8030-77AB7A2D6E65}" type="parTrans" cxnId="{4D0B1FE4-6975-43DE-AE16-97F969B31117}">
      <dgm:prSet custT="1"/>
      <dgm:spPr/>
      <dgm:t>
        <a:bodyPr/>
        <a:lstStyle/>
        <a:p>
          <a:endParaRPr lang="en-US" sz="3600"/>
        </a:p>
      </dgm:t>
    </dgm:pt>
    <dgm:pt modelId="{E28EF3C2-6F12-46C9-996D-1B390FDC4E8E}" type="sibTrans" cxnId="{4D0B1FE4-6975-43DE-AE16-97F969B31117}">
      <dgm:prSet/>
      <dgm:spPr/>
      <dgm:t>
        <a:bodyPr/>
        <a:lstStyle/>
        <a:p>
          <a:endParaRPr lang="en-US"/>
        </a:p>
      </dgm:t>
    </dgm:pt>
    <dgm:pt modelId="{5E7FE8D2-42BC-4CFA-9F9C-6A8C5BE6CACC}" type="pres">
      <dgm:prSet presAssocID="{C688FE5D-5F27-4B93-B359-6674B14931C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46BF7F-3558-4284-8E02-1D8EEF280CEF}" type="pres">
      <dgm:prSet presAssocID="{FEC2644A-3E53-4036-BFBD-217E4D49BC0A}" presName="root1" presStyleCnt="0"/>
      <dgm:spPr/>
    </dgm:pt>
    <dgm:pt modelId="{1CDCDA6D-A94A-4452-A804-3F2BFD3EF071}" type="pres">
      <dgm:prSet presAssocID="{FEC2644A-3E53-4036-BFBD-217E4D49BC0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1AA4F5-AC43-4375-A7E5-6F8294BA8C71}" type="pres">
      <dgm:prSet presAssocID="{FEC2644A-3E53-4036-BFBD-217E4D49BC0A}" presName="level2hierChild" presStyleCnt="0"/>
      <dgm:spPr/>
    </dgm:pt>
    <dgm:pt modelId="{CC756A55-4AC3-4647-97AD-7ED4C39F51E9}" type="pres">
      <dgm:prSet presAssocID="{41A896F0-E35D-4DC3-A982-BDF12C9CF470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A6F773DF-BACF-4142-8FFE-F2E4FE88E935}" type="pres">
      <dgm:prSet presAssocID="{41A896F0-E35D-4DC3-A982-BDF12C9CF47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0A1979C-6200-47BF-B5FC-6BB262988FF1}" type="pres">
      <dgm:prSet presAssocID="{4C3B0B8D-86C7-4D9E-A4A9-2A157ABFE808}" presName="root2" presStyleCnt="0"/>
      <dgm:spPr/>
    </dgm:pt>
    <dgm:pt modelId="{1D825C4D-7937-47E2-A18D-FF15777974A4}" type="pres">
      <dgm:prSet presAssocID="{4C3B0B8D-86C7-4D9E-A4A9-2A157ABFE808}" presName="LevelTwoTextNode" presStyleLbl="node2" presStyleIdx="0" presStyleCnt="3" custLinFactY="32939" custLinFactNeighborX="-1027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AA60D7-336B-4B32-B435-7CA299008E7A}" type="pres">
      <dgm:prSet presAssocID="{4C3B0B8D-86C7-4D9E-A4A9-2A157ABFE808}" presName="level3hierChild" presStyleCnt="0"/>
      <dgm:spPr/>
    </dgm:pt>
    <dgm:pt modelId="{5E6B636F-7E44-4C64-912C-0B4A66B2B144}" type="pres">
      <dgm:prSet presAssocID="{0CE66D88-7EC0-4834-ADCB-374AE8A88F95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75F1271D-6F9F-49CD-92A9-1CDF80E639BD}" type="pres">
      <dgm:prSet presAssocID="{0CE66D88-7EC0-4834-ADCB-374AE8A88F95}" presName="connTx" presStyleLbl="parChTrans1D3" presStyleIdx="0" presStyleCnt="2"/>
      <dgm:spPr/>
      <dgm:t>
        <a:bodyPr/>
        <a:lstStyle/>
        <a:p>
          <a:endParaRPr lang="en-US"/>
        </a:p>
      </dgm:t>
    </dgm:pt>
    <dgm:pt modelId="{30F28734-24EC-402A-AF68-37FD7A42F0B2}" type="pres">
      <dgm:prSet presAssocID="{65669007-116D-453D-B996-0BB76982033B}" presName="root2" presStyleCnt="0"/>
      <dgm:spPr/>
    </dgm:pt>
    <dgm:pt modelId="{02EA68E8-954D-4189-85D8-469237F31636}" type="pres">
      <dgm:prSet presAssocID="{65669007-116D-453D-B996-0BB76982033B}" presName="LevelTwoTextNode" presStyleLbl="node3" presStyleIdx="0" presStyleCnt="2" custLinFactY="100000" custLinFactNeighborX="-10690" custLinFactNeighborY="1094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5BDAE0-12E1-488F-AB32-568A51E70017}" type="pres">
      <dgm:prSet presAssocID="{65669007-116D-453D-B996-0BB76982033B}" presName="level3hierChild" presStyleCnt="0"/>
      <dgm:spPr/>
    </dgm:pt>
    <dgm:pt modelId="{BC5382BE-B6FE-436E-B329-D80CB7F16463}" type="pres">
      <dgm:prSet presAssocID="{A5BA0715-814E-42FF-A806-326EF3A0972D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FBB223FB-BCD8-40DD-B1F3-8FB96B5564A2}" type="pres">
      <dgm:prSet presAssocID="{A5BA0715-814E-42FF-A806-326EF3A0972D}" presName="connTx" presStyleLbl="parChTrans1D3" presStyleIdx="1" presStyleCnt="2"/>
      <dgm:spPr/>
      <dgm:t>
        <a:bodyPr/>
        <a:lstStyle/>
        <a:p>
          <a:endParaRPr lang="en-US"/>
        </a:p>
      </dgm:t>
    </dgm:pt>
    <dgm:pt modelId="{15803C66-4136-48D5-994C-A6E48A34F6BE}" type="pres">
      <dgm:prSet presAssocID="{B3B5919E-CE5E-4D09-9FF7-58ECEEEE4619}" presName="root2" presStyleCnt="0"/>
      <dgm:spPr/>
    </dgm:pt>
    <dgm:pt modelId="{99D948DC-B6FB-4BDB-9235-73D859F6B094}" type="pres">
      <dgm:prSet presAssocID="{B3B5919E-CE5E-4D09-9FF7-58ECEEEE4619}" presName="LevelTwoTextNode" presStyleLbl="node3" presStyleIdx="1" presStyleCnt="2" custLinFactY="100000" custLinFactNeighborX="-9173" custLinFactNeighborY="1340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5D76C8-683E-4BDB-86DA-32F6FC09C8FE}" type="pres">
      <dgm:prSet presAssocID="{B3B5919E-CE5E-4D09-9FF7-58ECEEEE4619}" presName="level3hierChild" presStyleCnt="0"/>
      <dgm:spPr/>
    </dgm:pt>
    <dgm:pt modelId="{0B0D8301-A701-4C6F-B5DB-CF4A8FBB5A56}" type="pres">
      <dgm:prSet presAssocID="{97156354-234F-4B37-8030-77AB7A2D6E6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AC30833A-89B9-4AE2-93BC-2554BD1FF562}" type="pres">
      <dgm:prSet presAssocID="{97156354-234F-4B37-8030-77AB7A2D6E6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702A27E-07FD-416F-A8C7-6862426870E6}" type="pres">
      <dgm:prSet presAssocID="{70FB4F80-AD8A-4ACF-BA1B-B4E435FEB8F8}" presName="root2" presStyleCnt="0"/>
      <dgm:spPr/>
    </dgm:pt>
    <dgm:pt modelId="{09094E87-198C-4A97-9597-4E231EC7BE16}" type="pres">
      <dgm:prSet presAssocID="{70FB4F80-AD8A-4ACF-BA1B-B4E435FEB8F8}" presName="LevelTwoTextNode" presStyleLbl="node2" presStyleIdx="1" presStyleCnt="3" custScaleX="119034" custScaleY="141102" custLinFactY="-100000" custLinFactNeighborX="-22965" custLinFactNeighborY="-1325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5F8632-28CC-4BF2-A2DD-C6407EC1A307}" type="pres">
      <dgm:prSet presAssocID="{70FB4F80-AD8A-4ACF-BA1B-B4E435FEB8F8}" presName="level3hierChild" presStyleCnt="0"/>
      <dgm:spPr/>
    </dgm:pt>
    <dgm:pt modelId="{C266D7F7-4773-4E2B-B247-8E06A86D31C1}" type="pres">
      <dgm:prSet presAssocID="{4C808F45-30B5-45EB-B13A-1FD50C994958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C2E393CC-0C59-4B46-963C-52E8D61DB3DD}" type="pres">
      <dgm:prSet presAssocID="{4C808F45-30B5-45EB-B13A-1FD50C994958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1DD1556-E92C-4EF8-BD9B-619880B62B96}" type="pres">
      <dgm:prSet presAssocID="{3E696649-BF41-4BF3-A552-4964C462CD71}" presName="root2" presStyleCnt="0"/>
      <dgm:spPr/>
    </dgm:pt>
    <dgm:pt modelId="{7258325B-A0A4-4E55-B42B-DB87A307BDC0}" type="pres">
      <dgm:prSet presAssocID="{3E696649-BF41-4BF3-A552-4964C462CD71}" presName="LevelTwoTextNode" presStyleLbl="node2" presStyleIdx="2" presStyleCnt="3" custLinFactNeighborX="-10275" custLinFactNeighborY="597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DF21F4-F919-4BCB-ABE6-BB48B7E27907}" type="pres">
      <dgm:prSet presAssocID="{3E696649-BF41-4BF3-A552-4964C462CD71}" presName="level3hierChild" presStyleCnt="0"/>
      <dgm:spPr/>
    </dgm:pt>
  </dgm:ptLst>
  <dgm:cxnLst>
    <dgm:cxn modelId="{850D0BE0-4541-4947-B480-D849DBB7E3AC}" type="presOf" srcId="{97156354-234F-4B37-8030-77AB7A2D6E65}" destId="{AC30833A-89B9-4AE2-93BC-2554BD1FF562}" srcOrd="1" destOrd="0" presId="urn:microsoft.com/office/officeart/2005/8/layout/hierarchy2"/>
    <dgm:cxn modelId="{97B57DEC-EEAB-435C-AD42-6B4EA1FB68EA}" srcId="{4C3B0B8D-86C7-4D9E-A4A9-2A157ABFE808}" destId="{65669007-116D-453D-B996-0BB76982033B}" srcOrd="0" destOrd="0" parTransId="{0CE66D88-7EC0-4834-ADCB-374AE8A88F95}" sibTransId="{8D92EEC0-B146-48F7-9D1A-6DB48043D063}"/>
    <dgm:cxn modelId="{8430F8D7-3E84-45BD-ACC0-86E17E7C3E8C}" type="presOf" srcId="{B3B5919E-CE5E-4D09-9FF7-58ECEEEE4619}" destId="{99D948DC-B6FB-4BDB-9235-73D859F6B094}" srcOrd="0" destOrd="0" presId="urn:microsoft.com/office/officeart/2005/8/layout/hierarchy2"/>
    <dgm:cxn modelId="{8D005212-A273-4A84-BA90-4575805C7F84}" type="presOf" srcId="{0CE66D88-7EC0-4834-ADCB-374AE8A88F95}" destId="{5E6B636F-7E44-4C64-912C-0B4A66B2B144}" srcOrd="0" destOrd="0" presId="urn:microsoft.com/office/officeart/2005/8/layout/hierarchy2"/>
    <dgm:cxn modelId="{326D4C75-18CA-4640-9310-A5FD0CB9E7EB}" type="presOf" srcId="{41A896F0-E35D-4DC3-A982-BDF12C9CF470}" destId="{CC756A55-4AC3-4647-97AD-7ED4C39F51E9}" srcOrd="0" destOrd="0" presId="urn:microsoft.com/office/officeart/2005/8/layout/hierarchy2"/>
    <dgm:cxn modelId="{74CE2792-BDA5-4D2D-9F60-5A14048D91FF}" srcId="{FEC2644A-3E53-4036-BFBD-217E4D49BC0A}" destId="{4C3B0B8D-86C7-4D9E-A4A9-2A157ABFE808}" srcOrd="0" destOrd="0" parTransId="{41A896F0-E35D-4DC3-A982-BDF12C9CF470}" sibTransId="{65E0B5B7-AEA6-4EF7-B55C-4D942824EF13}"/>
    <dgm:cxn modelId="{97FB9123-AE9A-4FAE-BAA7-9BDCC32D6E0B}" type="presOf" srcId="{97156354-234F-4B37-8030-77AB7A2D6E65}" destId="{0B0D8301-A701-4C6F-B5DB-CF4A8FBB5A56}" srcOrd="0" destOrd="0" presId="urn:microsoft.com/office/officeart/2005/8/layout/hierarchy2"/>
    <dgm:cxn modelId="{9642C52F-6C0E-4AF7-94A2-CD2520E49682}" type="presOf" srcId="{0CE66D88-7EC0-4834-ADCB-374AE8A88F95}" destId="{75F1271D-6F9F-49CD-92A9-1CDF80E639BD}" srcOrd="1" destOrd="0" presId="urn:microsoft.com/office/officeart/2005/8/layout/hierarchy2"/>
    <dgm:cxn modelId="{4D0B1FE4-6975-43DE-AE16-97F969B31117}" srcId="{FEC2644A-3E53-4036-BFBD-217E4D49BC0A}" destId="{70FB4F80-AD8A-4ACF-BA1B-B4E435FEB8F8}" srcOrd="1" destOrd="0" parTransId="{97156354-234F-4B37-8030-77AB7A2D6E65}" sibTransId="{E28EF3C2-6F12-46C9-996D-1B390FDC4E8E}"/>
    <dgm:cxn modelId="{5F56B9E4-7B27-4259-A564-FC1E41948F48}" type="presOf" srcId="{A5BA0715-814E-42FF-A806-326EF3A0972D}" destId="{BC5382BE-B6FE-436E-B329-D80CB7F16463}" srcOrd="0" destOrd="0" presId="urn:microsoft.com/office/officeart/2005/8/layout/hierarchy2"/>
    <dgm:cxn modelId="{BF550353-C6D4-46B6-BDDA-F01469DC07DD}" type="presOf" srcId="{4C808F45-30B5-45EB-B13A-1FD50C994958}" destId="{C2E393CC-0C59-4B46-963C-52E8D61DB3DD}" srcOrd="1" destOrd="0" presId="urn:microsoft.com/office/officeart/2005/8/layout/hierarchy2"/>
    <dgm:cxn modelId="{2B6AEC4D-45BC-4FF6-BA2C-F681FDB061CA}" type="presOf" srcId="{FEC2644A-3E53-4036-BFBD-217E4D49BC0A}" destId="{1CDCDA6D-A94A-4452-A804-3F2BFD3EF071}" srcOrd="0" destOrd="0" presId="urn:microsoft.com/office/officeart/2005/8/layout/hierarchy2"/>
    <dgm:cxn modelId="{7F399559-A0D3-4CBB-81DD-5C9DAD2CE033}" type="presOf" srcId="{3E696649-BF41-4BF3-A552-4964C462CD71}" destId="{7258325B-A0A4-4E55-B42B-DB87A307BDC0}" srcOrd="0" destOrd="0" presId="urn:microsoft.com/office/officeart/2005/8/layout/hierarchy2"/>
    <dgm:cxn modelId="{53B5B99A-B2A6-41A6-AD61-77DE4D341F97}" srcId="{FEC2644A-3E53-4036-BFBD-217E4D49BC0A}" destId="{3E696649-BF41-4BF3-A552-4964C462CD71}" srcOrd="2" destOrd="0" parTransId="{4C808F45-30B5-45EB-B13A-1FD50C994958}" sibTransId="{3F629AD0-52B0-4366-82A4-E8D0194026BF}"/>
    <dgm:cxn modelId="{F231C71E-5D3B-4A2B-9CA8-B347D92710BF}" type="presOf" srcId="{4C808F45-30B5-45EB-B13A-1FD50C994958}" destId="{C266D7F7-4773-4E2B-B247-8E06A86D31C1}" srcOrd="0" destOrd="0" presId="urn:microsoft.com/office/officeart/2005/8/layout/hierarchy2"/>
    <dgm:cxn modelId="{BCEDF2FD-0A2B-415F-8C19-44357266EE5C}" srcId="{C688FE5D-5F27-4B93-B359-6674B14931C3}" destId="{FEC2644A-3E53-4036-BFBD-217E4D49BC0A}" srcOrd="0" destOrd="0" parTransId="{A40B6D57-C294-4CF0-8512-38DA9DC14B75}" sibTransId="{8472090C-183F-4AF7-85A5-E578720597FB}"/>
    <dgm:cxn modelId="{FC25E839-3175-4414-867B-3410E2D8787F}" srcId="{4C3B0B8D-86C7-4D9E-A4A9-2A157ABFE808}" destId="{B3B5919E-CE5E-4D09-9FF7-58ECEEEE4619}" srcOrd="1" destOrd="0" parTransId="{A5BA0715-814E-42FF-A806-326EF3A0972D}" sibTransId="{31D79F08-2CF4-4A63-B9D1-626A57861B0C}"/>
    <dgm:cxn modelId="{6DF8EB40-D57C-4A42-AFCF-A1D2ABD4C3EC}" type="presOf" srcId="{41A896F0-E35D-4DC3-A982-BDF12C9CF470}" destId="{A6F773DF-BACF-4142-8FFE-F2E4FE88E935}" srcOrd="1" destOrd="0" presId="urn:microsoft.com/office/officeart/2005/8/layout/hierarchy2"/>
    <dgm:cxn modelId="{7C2871EC-EDC4-4862-8744-7BE3C382543B}" type="presOf" srcId="{4C3B0B8D-86C7-4D9E-A4A9-2A157ABFE808}" destId="{1D825C4D-7937-47E2-A18D-FF15777974A4}" srcOrd="0" destOrd="0" presId="urn:microsoft.com/office/officeart/2005/8/layout/hierarchy2"/>
    <dgm:cxn modelId="{A8017076-10BF-4158-B547-E3A439CF0BA1}" type="presOf" srcId="{A5BA0715-814E-42FF-A806-326EF3A0972D}" destId="{FBB223FB-BCD8-40DD-B1F3-8FB96B5564A2}" srcOrd="1" destOrd="0" presId="urn:microsoft.com/office/officeart/2005/8/layout/hierarchy2"/>
    <dgm:cxn modelId="{F63BA376-5224-4A87-87C0-E7448045A781}" type="presOf" srcId="{65669007-116D-453D-B996-0BB76982033B}" destId="{02EA68E8-954D-4189-85D8-469237F31636}" srcOrd="0" destOrd="0" presId="urn:microsoft.com/office/officeart/2005/8/layout/hierarchy2"/>
    <dgm:cxn modelId="{ADDC9AD3-D37D-4A0C-84F6-BBEAC457F6D3}" type="presOf" srcId="{70FB4F80-AD8A-4ACF-BA1B-B4E435FEB8F8}" destId="{09094E87-198C-4A97-9597-4E231EC7BE16}" srcOrd="0" destOrd="0" presId="urn:microsoft.com/office/officeart/2005/8/layout/hierarchy2"/>
    <dgm:cxn modelId="{7B809659-38FE-411B-828C-59009D50A45D}" type="presOf" srcId="{C688FE5D-5F27-4B93-B359-6674B14931C3}" destId="{5E7FE8D2-42BC-4CFA-9F9C-6A8C5BE6CACC}" srcOrd="0" destOrd="0" presId="urn:microsoft.com/office/officeart/2005/8/layout/hierarchy2"/>
    <dgm:cxn modelId="{8C53E460-C9B2-4DA9-B9F1-EB7C1D0715B2}" type="presParOf" srcId="{5E7FE8D2-42BC-4CFA-9F9C-6A8C5BE6CACC}" destId="{2246BF7F-3558-4284-8E02-1D8EEF280CEF}" srcOrd="0" destOrd="0" presId="urn:microsoft.com/office/officeart/2005/8/layout/hierarchy2"/>
    <dgm:cxn modelId="{0E2CFE14-28AD-40D2-8209-08B0920CD3AB}" type="presParOf" srcId="{2246BF7F-3558-4284-8E02-1D8EEF280CEF}" destId="{1CDCDA6D-A94A-4452-A804-3F2BFD3EF071}" srcOrd="0" destOrd="0" presId="urn:microsoft.com/office/officeart/2005/8/layout/hierarchy2"/>
    <dgm:cxn modelId="{105BEBCB-CF06-465D-A8DB-44788E1BD1AE}" type="presParOf" srcId="{2246BF7F-3558-4284-8E02-1D8EEF280CEF}" destId="{FE1AA4F5-AC43-4375-A7E5-6F8294BA8C71}" srcOrd="1" destOrd="0" presId="urn:microsoft.com/office/officeart/2005/8/layout/hierarchy2"/>
    <dgm:cxn modelId="{4E232A8E-50D3-4009-B5B3-4E24AF0EE854}" type="presParOf" srcId="{FE1AA4F5-AC43-4375-A7E5-6F8294BA8C71}" destId="{CC756A55-4AC3-4647-97AD-7ED4C39F51E9}" srcOrd="0" destOrd="0" presId="urn:microsoft.com/office/officeart/2005/8/layout/hierarchy2"/>
    <dgm:cxn modelId="{768CC003-DF48-40B1-9D6D-FCD94879D844}" type="presParOf" srcId="{CC756A55-4AC3-4647-97AD-7ED4C39F51E9}" destId="{A6F773DF-BACF-4142-8FFE-F2E4FE88E935}" srcOrd="0" destOrd="0" presId="urn:microsoft.com/office/officeart/2005/8/layout/hierarchy2"/>
    <dgm:cxn modelId="{E0F4EC1C-1B9C-4965-B7A6-6B82059380D6}" type="presParOf" srcId="{FE1AA4F5-AC43-4375-A7E5-6F8294BA8C71}" destId="{D0A1979C-6200-47BF-B5FC-6BB262988FF1}" srcOrd="1" destOrd="0" presId="urn:microsoft.com/office/officeart/2005/8/layout/hierarchy2"/>
    <dgm:cxn modelId="{C5E5D546-FA50-4A38-A44B-9AE6FDD21F1E}" type="presParOf" srcId="{D0A1979C-6200-47BF-B5FC-6BB262988FF1}" destId="{1D825C4D-7937-47E2-A18D-FF15777974A4}" srcOrd="0" destOrd="0" presId="urn:microsoft.com/office/officeart/2005/8/layout/hierarchy2"/>
    <dgm:cxn modelId="{14F1F0F8-76CD-4F33-90D6-669F7D4553CA}" type="presParOf" srcId="{D0A1979C-6200-47BF-B5FC-6BB262988FF1}" destId="{02AA60D7-336B-4B32-B435-7CA299008E7A}" srcOrd="1" destOrd="0" presId="urn:microsoft.com/office/officeart/2005/8/layout/hierarchy2"/>
    <dgm:cxn modelId="{7AEDABCA-B472-4F70-99B9-6A4E4BA600C7}" type="presParOf" srcId="{02AA60D7-336B-4B32-B435-7CA299008E7A}" destId="{5E6B636F-7E44-4C64-912C-0B4A66B2B144}" srcOrd="0" destOrd="0" presId="urn:microsoft.com/office/officeart/2005/8/layout/hierarchy2"/>
    <dgm:cxn modelId="{686E3787-385C-4128-B9B0-20054879CB2A}" type="presParOf" srcId="{5E6B636F-7E44-4C64-912C-0B4A66B2B144}" destId="{75F1271D-6F9F-49CD-92A9-1CDF80E639BD}" srcOrd="0" destOrd="0" presId="urn:microsoft.com/office/officeart/2005/8/layout/hierarchy2"/>
    <dgm:cxn modelId="{3EEFA944-ACEF-4C45-BF15-A159FFB75724}" type="presParOf" srcId="{02AA60D7-336B-4B32-B435-7CA299008E7A}" destId="{30F28734-24EC-402A-AF68-37FD7A42F0B2}" srcOrd="1" destOrd="0" presId="urn:microsoft.com/office/officeart/2005/8/layout/hierarchy2"/>
    <dgm:cxn modelId="{BAF909BD-9A84-410A-93EE-1349C540CC57}" type="presParOf" srcId="{30F28734-24EC-402A-AF68-37FD7A42F0B2}" destId="{02EA68E8-954D-4189-85D8-469237F31636}" srcOrd="0" destOrd="0" presId="urn:microsoft.com/office/officeart/2005/8/layout/hierarchy2"/>
    <dgm:cxn modelId="{A2BC1666-9A64-4923-8F28-CDCAE5FEB8C1}" type="presParOf" srcId="{30F28734-24EC-402A-AF68-37FD7A42F0B2}" destId="{1A5BDAE0-12E1-488F-AB32-568A51E70017}" srcOrd="1" destOrd="0" presId="urn:microsoft.com/office/officeart/2005/8/layout/hierarchy2"/>
    <dgm:cxn modelId="{AEF5DCA9-53B2-42D0-AACD-604B4727F0B0}" type="presParOf" srcId="{02AA60D7-336B-4B32-B435-7CA299008E7A}" destId="{BC5382BE-B6FE-436E-B329-D80CB7F16463}" srcOrd="2" destOrd="0" presId="urn:microsoft.com/office/officeart/2005/8/layout/hierarchy2"/>
    <dgm:cxn modelId="{7A653B74-D06F-4E7D-B94E-9BA2CB60900A}" type="presParOf" srcId="{BC5382BE-B6FE-436E-B329-D80CB7F16463}" destId="{FBB223FB-BCD8-40DD-B1F3-8FB96B5564A2}" srcOrd="0" destOrd="0" presId="urn:microsoft.com/office/officeart/2005/8/layout/hierarchy2"/>
    <dgm:cxn modelId="{AE079073-E038-4EB4-B4BF-833F2CB6B8F0}" type="presParOf" srcId="{02AA60D7-336B-4B32-B435-7CA299008E7A}" destId="{15803C66-4136-48D5-994C-A6E48A34F6BE}" srcOrd="3" destOrd="0" presId="urn:microsoft.com/office/officeart/2005/8/layout/hierarchy2"/>
    <dgm:cxn modelId="{2D1EEB49-9AD1-4302-B781-1093DF2C8F1D}" type="presParOf" srcId="{15803C66-4136-48D5-994C-A6E48A34F6BE}" destId="{99D948DC-B6FB-4BDB-9235-73D859F6B094}" srcOrd="0" destOrd="0" presId="urn:microsoft.com/office/officeart/2005/8/layout/hierarchy2"/>
    <dgm:cxn modelId="{643069EB-7126-4655-A197-B5B91567D815}" type="presParOf" srcId="{15803C66-4136-48D5-994C-A6E48A34F6BE}" destId="{F65D76C8-683E-4BDB-86DA-32F6FC09C8FE}" srcOrd="1" destOrd="0" presId="urn:microsoft.com/office/officeart/2005/8/layout/hierarchy2"/>
    <dgm:cxn modelId="{C0D8727C-DE6E-4B5B-9717-F19D19E693E2}" type="presParOf" srcId="{FE1AA4F5-AC43-4375-A7E5-6F8294BA8C71}" destId="{0B0D8301-A701-4C6F-B5DB-CF4A8FBB5A56}" srcOrd="2" destOrd="0" presId="urn:microsoft.com/office/officeart/2005/8/layout/hierarchy2"/>
    <dgm:cxn modelId="{C2EE07EE-3FF1-4D14-BC2F-A41EFF6A1FED}" type="presParOf" srcId="{0B0D8301-A701-4C6F-B5DB-CF4A8FBB5A56}" destId="{AC30833A-89B9-4AE2-93BC-2554BD1FF562}" srcOrd="0" destOrd="0" presId="urn:microsoft.com/office/officeart/2005/8/layout/hierarchy2"/>
    <dgm:cxn modelId="{D0EB01B0-92E4-4F46-B8FD-3E607866B253}" type="presParOf" srcId="{FE1AA4F5-AC43-4375-A7E5-6F8294BA8C71}" destId="{B702A27E-07FD-416F-A8C7-6862426870E6}" srcOrd="3" destOrd="0" presId="urn:microsoft.com/office/officeart/2005/8/layout/hierarchy2"/>
    <dgm:cxn modelId="{08ED5265-022E-4457-BB7F-746F777264CA}" type="presParOf" srcId="{B702A27E-07FD-416F-A8C7-6862426870E6}" destId="{09094E87-198C-4A97-9597-4E231EC7BE16}" srcOrd="0" destOrd="0" presId="urn:microsoft.com/office/officeart/2005/8/layout/hierarchy2"/>
    <dgm:cxn modelId="{1696B890-8E54-44CB-B8FF-BE2710A0C217}" type="presParOf" srcId="{B702A27E-07FD-416F-A8C7-6862426870E6}" destId="{F65F8632-28CC-4BF2-A2DD-C6407EC1A307}" srcOrd="1" destOrd="0" presId="urn:microsoft.com/office/officeart/2005/8/layout/hierarchy2"/>
    <dgm:cxn modelId="{F443A53E-5919-49E2-A52E-3EC527894F2F}" type="presParOf" srcId="{FE1AA4F5-AC43-4375-A7E5-6F8294BA8C71}" destId="{C266D7F7-4773-4E2B-B247-8E06A86D31C1}" srcOrd="4" destOrd="0" presId="urn:microsoft.com/office/officeart/2005/8/layout/hierarchy2"/>
    <dgm:cxn modelId="{8D26064A-A838-44AB-9952-2143BC6E8456}" type="presParOf" srcId="{C266D7F7-4773-4E2B-B247-8E06A86D31C1}" destId="{C2E393CC-0C59-4B46-963C-52E8D61DB3DD}" srcOrd="0" destOrd="0" presId="urn:microsoft.com/office/officeart/2005/8/layout/hierarchy2"/>
    <dgm:cxn modelId="{A510EDE8-94AE-4CDF-8182-5279DDA1792F}" type="presParOf" srcId="{FE1AA4F5-AC43-4375-A7E5-6F8294BA8C71}" destId="{91DD1556-E92C-4EF8-BD9B-619880B62B96}" srcOrd="5" destOrd="0" presId="urn:microsoft.com/office/officeart/2005/8/layout/hierarchy2"/>
    <dgm:cxn modelId="{6422D6E4-4E93-42D5-A8F7-B8D9E9F96E40}" type="presParOf" srcId="{91DD1556-E92C-4EF8-BD9B-619880B62B96}" destId="{7258325B-A0A4-4E55-B42B-DB87A307BDC0}" srcOrd="0" destOrd="0" presId="urn:microsoft.com/office/officeart/2005/8/layout/hierarchy2"/>
    <dgm:cxn modelId="{D9AFA3C8-1DA4-4706-B080-DEB58EA1D97A}" type="presParOf" srcId="{91DD1556-E92C-4EF8-BD9B-619880B62B96}" destId="{5DDF21F4-F919-4BCB-ABE6-BB48B7E2790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CDA6D-A94A-4452-A804-3F2BFD3EF071}">
      <dsp:nvSpPr>
        <dsp:cNvPr id="0" name=""/>
        <dsp:cNvSpPr/>
      </dsp:nvSpPr>
      <dsp:spPr>
        <a:xfrm>
          <a:off x="8256" y="3173790"/>
          <a:ext cx="2401970" cy="120098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NỘI DUNG CHÍNH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43432" y="3208966"/>
        <a:ext cx="2331618" cy="1130633"/>
      </dsp:txXfrm>
    </dsp:sp>
    <dsp:sp modelId="{CC756A55-4AC3-4647-97AD-7ED4C39F51E9}">
      <dsp:nvSpPr>
        <dsp:cNvPr id="0" name=""/>
        <dsp:cNvSpPr/>
      </dsp:nvSpPr>
      <dsp:spPr>
        <a:xfrm rot="21449056">
          <a:off x="2409882" y="3742837"/>
          <a:ext cx="714674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714674" y="15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2749352" y="3740731"/>
        <a:ext cx="35733" cy="35733"/>
      </dsp:txXfrm>
    </dsp:sp>
    <dsp:sp modelId="{1D825C4D-7937-47E2-A18D-FF15777974A4}">
      <dsp:nvSpPr>
        <dsp:cNvPr id="0" name=""/>
        <dsp:cNvSpPr/>
      </dsp:nvSpPr>
      <dsp:spPr>
        <a:xfrm>
          <a:off x="3124212" y="3142420"/>
          <a:ext cx="2401970" cy="120098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II. </a:t>
          </a:r>
          <a:r>
            <a:rPr lang="en-US" sz="3600" kern="1200" dirty="0" err="1" smtClean="0">
              <a:solidFill>
                <a:schemeClr val="tx1"/>
              </a:solidFill>
            </a:rPr>
            <a:t>Loại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hình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quần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cư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3159388" y="3177596"/>
        <a:ext cx="2331618" cy="1130633"/>
      </dsp:txXfrm>
    </dsp:sp>
    <dsp:sp modelId="{5E6B636F-7E44-4C64-912C-0B4A66B2B144}">
      <dsp:nvSpPr>
        <dsp:cNvPr id="0" name=""/>
        <dsp:cNvSpPr/>
      </dsp:nvSpPr>
      <dsp:spPr>
        <a:xfrm rot="811107">
          <a:off x="5512636" y="3841450"/>
          <a:ext cx="977913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977913" y="157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977144" y="3832763"/>
        <a:ext cx="48895" cy="48895"/>
      </dsp:txXfrm>
    </dsp:sp>
    <dsp:sp modelId="{02EA68E8-954D-4189-85D8-469237F31636}">
      <dsp:nvSpPr>
        <dsp:cNvPr id="0" name=""/>
        <dsp:cNvSpPr/>
      </dsp:nvSpPr>
      <dsp:spPr>
        <a:xfrm>
          <a:off x="6477002" y="3371016"/>
          <a:ext cx="2401970" cy="120098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1. </a:t>
          </a:r>
          <a:r>
            <a:rPr lang="en-US" sz="3600" kern="1200" dirty="0" err="1" smtClean="0">
              <a:solidFill>
                <a:schemeClr val="tx1"/>
              </a:solidFill>
            </a:rPr>
            <a:t>Quần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cư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nông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thôn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6512178" y="3406192"/>
        <a:ext cx="2331618" cy="1130633"/>
      </dsp:txXfrm>
    </dsp:sp>
    <dsp:sp modelId="{BC5382BE-B6FE-436E-B329-D80CB7F16463}">
      <dsp:nvSpPr>
        <dsp:cNvPr id="0" name=""/>
        <dsp:cNvSpPr/>
      </dsp:nvSpPr>
      <dsp:spPr>
        <a:xfrm rot="3756278">
          <a:off x="4947003" y="4679647"/>
          <a:ext cx="2145615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2145615" y="157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966171" y="4641768"/>
        <a:ext cx="107280" cy="107280"/>
      </dsp:txXfrm>
    </dsp:sp>
    <dsp:sp modelId="{99D948DC-B6FB-4BDB-9235-73D859F6B094}">
      <dsp:nvSpPr>
        <dsp:cNvPr id="0" name=""/>
        <dsp:cNvSpPr/>
      </dsp:nvSpPr>
      <dsp:spPr>
        <a:xfrm>
          <a:off x="6513440" y="5047411"/>
          <a:ext cx="2401970" cy="120098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2. </a:t>
          </a:r>
          <a:r>
            <a:rPr lang="en-US" sz="3600" kern="1200" dirty="0" err="1" smtClean="0">
              <a:solidFill>
                <a:schemeClr val="tx1"/>
              </a:solidFill>
            </a:rPr>
            <a:t>Quần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cư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thành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thị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6548616" y="5082587"/>
        <a:ext cx="2331618" cy="1130633"/>
      </dsp:txXfrm>
    </dsp:sp>
    <dsp:sp modelId="{0B0D8301-A701-4C6F-B5DB-CF4A8FBB5A56}">
      <dsp:nvSpPr>
        <dsp:cNvPr id="0" name=""/>
        <dsp:cNvSpPr/>
      </dsp:nvSpPr>
      <dsp:spPr>
        <a:xfrm rot="16700110">
          <a:off x="1203509" y="2362124"/>
          <a:ext cx="2822610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2822610" y="15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2544249" y="2307320"/>
        <a:ext cx="141130" cy="141130"/>
      </dsp:txXfrm>
    </dsp:sp>
    <dsp:sp modelId="{09094E87-198C-4A97-9597-4E231EC7BE16}">
      <dsp:nvSpPr>
        <dsp:cNvPr id="0" name=""/>
        <dsp:cNvSpPr/>
      </dsp:nvSpPr>
      <dsp:spPr>
        <a:xfrm>
          <a:off x="2819402" y="134181"/>
          <a:ext cx="2859161" cy="169461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I. </a:t>
          </a:r>
          <a:r>
            <a:rPr lang="en-US" sz="3600" kern="1200" dirty="0" err="1" smtClean="0">
              <a:solidFill>
                <a:schemeClr val="tx1"/>
              </a:solidFill>
            </a:rPr>
            <a:t>Mật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độ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dân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số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và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phân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bố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dân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cư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2869036" y="183815"/>
        <a:ext cx="2759893" cy="1595346"/>
      </dsp:txXfrm>
    </dsp:sp>
    <dsp:sp modelId="{C266D7F7-4773-4E2B-B247-8E06A86D31C1}">
      <dsp:nvSpPr>
        <dsp:cNvPr id="0" name=""/>
        <dsp:cNvSpPr/>
      </dsp:nvSpPr>
      <dsp:spPr>
        <a:xfrm rot="4384395">
          <a:off x="1541067" y="4931554"/>
          <a:ext cx="2452303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2452303" y="15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2705911" y="4886007"/>
        <a:ext cx="122615" cy="122615"/>
      </dsp:txXfrm>
    </dsp:sp>
    <dsp:sp modelId="{7258325B-A0A4-4E55-B42B-DB87A307BDC0}">
      <dsp:nvSpPr>
        <dsp:cNvPr id="0" name=""/>
        <dsp:cNvSpPr/>
      </dsp:nvSpPr>
      <dsp:spPr>
        <a:xfrm>
          <a:off x="3124212" y="5519855"/>
          <a:ext cx="2401970" cy="120098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III. </a:t>
          </a:r>
          <a:r>
            <a:rPr lang="en-US" sz="3600" kern="1200" dirty="0" err="1" smtClean="0">
              <a:solidFill>
                <a:schemeClr val="tx1"/>
              </a:solidFill>
            </a:rPr>
            <a:t>Đô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thị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hóa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3159388" y="5555031"/>
        <a:ext cx="2331618" cy="1130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584798"/>
              </p:ext>
            </p:extLst>
          </p:nvPr>
        </p:nvGraphicFramePr>
        <p:xfrm>
          <a:off x="381000" y="1600200"/>
          <a:ext cx="8229600" cy="4165602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05"/>
          <p:cNvSpPr>
            <a:spLocks noChangeArrowheads="1"/>
          </p:cNvSpPr>
          <p:nvPr/>
        </p:nvSpPr>
        <p:spPr bwMode="auto">
          <a:xfrm>
            <a:off x="76200" y="304800"/>
            <a:ext cx="8839200" cy="109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2800" i="1" dirty="0" err="1">
                <a:cs typeface="Times New Roman" pitchFamily="18" charset="0"/>
              </a:rPr>
              <a:t>Quan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sát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bảng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dưới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đây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hãy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nhận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xét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về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sự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phân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bố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dân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cư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giữa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thành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thị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và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nông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thôn</a:t>
            </a:r>
            <a:r>
              <a:rPr lang="en-US" sz="2800" i="1" dirty="0">
                <a:cs typeface="Times New Roman" pitchFamily="18" charset="0"/>
              </a:rPr>
              <a:t> ở </a:t>
            </a:r>
            <a:r>
              <a:rPr lang="en-US" sz="2800" i="1" dirty="0" err="1">
                <a:cs typeface="Times New Roman" pitchFamily="18" charset="0"/>
              </a:rPr>
              <a:t>nước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ta</a:t>
            </a:r>
            <a:r>
              <a:rPr lang="en-US" sz="2800" i="1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 nen Powere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50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3: PHÂN BỐ DÂN CƯ VÀ CÁC LOẠI HÌNH QUẦN CƯ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4982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/>
            <a:endParaRPr lang="en-US" sz="3200" b="1" u="sng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85800" y="2514600"/>
            <a:ext cx="7772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- Phân bố dân cư không đều, tập trung đông ở đồng bằng, ven biển và các đô thị. Thưa thớt ở miền núi, cao nguyên.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- Khoảng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66,9 % 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dân số sống ở nông thôn và</a:t>
            </a:r>
            <a:r>
              <a:rPr kumimoji="0" lang="nl-NL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33,1%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ở thành thị (2014)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nh nen Powere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2603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3200" b="1" u="sng" dirty="0" smtClean="0">
                <a:solidFill>
                  <a:srgbClr val="FF0000"/>
                </a:solidFill>
              </a:rPr>
              <a:t>III.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Đô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thị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hóa</a:t>
            </a:r>
            <a:r>
              <a:rPr lang="en-US" sz="3200" b="1" u="sng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85800" y="914400"/>
            <a:ext cx="7848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3200" dirty="0" smtClean="0">
                <a:ea typeface="SimSun" pitchFamily="2" charset="-122"/>
                <a:cs typeface="Times New Roman" pitchFamily="18" charset="0"/>
              </a:rPr>
              <a:t>- </a:t>
            </a:r>
            <a:r>
              <a:rPr lang="nl-NL" sz="3200" dirty="0">
                <a:ea typeface="SimSun" pitchFamily="2" charset="-122"/>
                <a:cs typeface="Times New Roman" pitchFamily="18" charset="0"/>
              </a:rPr>
              <a:t>Các đô thị nước ta phần lớn có quy mô vừa và nhỏ</a:t>
            </a:r>
            <a:r>
              <a:rPr lang="nl-NL" sz="3200" dirty="0" smtClean="0">
                <a:ea typeface="SimSun" pitchFamily="2" charset="-122"/>
                <a:cs typeface="Times New Roman" pitchFamily="18" charset="0"/>
              </a:rPr>
              <a:t>,</a:t>
            </a:r>
            <a:r>
              <a:rPr lang="nl-NL" sz="3200" dirty="0">
                <a:ea typeface="SimSun" pitchFamily="2" charset="-122"/>
                <a:cs typeface="Times New Roman" pitchFamily="18" charset="0"/>
              </a:rPr>
              <a:t> </a:t>
            </a:r>
            <a:r>
              <a:rPr lang="nl-NL" sz="3200" dirty="0" smtClean="0">
                <a:ea typeface="SimSun" pitchFamily="2" charset="-122"/>
                <a:cs typeface="Times New Roman" pitchFamily="18" charset="0"/>
              </a:rPr>
              <a:t>phân </a:t>
            </a:r>
            <a:r>
              <a:rPr lang="nl-NL" sz="3200" dirty="0">
                <a:ea typeface="SimSun" pitchFamily="2" charset="-122"/>
                <a:cs typeface="Times New Roman" pitchFamily="18" charset="0"/>
              </a:rPr>
              <a:t>bố tập trung ở đồng bằng ven biển</a:t>
            </a:r>
            <a:endParaRPr lang="nl-NL" sz="3200" dirty="0"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-  Quá</a:t>
            </a:r>
            <a:r>
              <a:rPr kumimoji="0" lang="nl-NL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 trình đô thị hóa ở nước ta đang diễn ra với tốc độ ngày càng cao.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imSun" pitchFamily="2" charset="-122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- Trình độ đô thị hoá còn thấp.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93"/>
          <p:cNvGraphicFramePr>
            <a:graphicFrameLocks noGrp="1"/>
          </p:cNvGraphicFramePr>
          <p:nvPr>
            <p:extLst/>
          </p:nvPr>
        </p:nvGraphicFramePr>
        <p:xfrm>
          <a:off x="152400" y="1143000"/>
          <a:ext cx="8458201" cy="3858768"/>
        </p:xfrm>
        <a:graphic>
          <a:graphicData uri="http://schemas.openxmlformats.org/drawingml/2006/table">
            <a:tbl>
              <a:tblPr/>
              <a:tblGrid>
                <a:gridCol w="2013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6542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         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Năm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Tiêu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chí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dân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thị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nghìn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11360,0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12880,0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18771,9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26515,9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vi-VN" sz="240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2823,1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Tỉ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lệ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dân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thị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18,97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19,51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35,04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66"/>
          <p:cNvSpPr>
            <a:spLocks noChangeArrowheads="1"/>
          </p:cNvSpPr>
          <p:nvPr/>
        </p:nvSpPr>
        <p:spPr bwMode="auto">
          <a:xfrm>
            <a:off x="0" y="76200"/>
            <a:ext cx="89916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2800" dirty="0" smtClean="0"/>
              <a:t> </a:t>
            </a:r>
            <a:r>
              <a:rPr lang="en-US" sz="2800" dirty="0" err="1" smtClean="0">
                <a:cs typeface="Times New Roman" pitchFamily="18" charset="0"/>
              </a:rPr>
              <a:t>Bảng</a:t>
            </a:r>
            <a:r>
              <a:rPr lang="en-US" sz="2800" dirty="0" smtClean="0">
                <a:cs typeface="Times New Roman" pitchFamily="18" charset="0"/>
              </a:rPr>
              <a:t> 3.1. </a:t>
            </a:r>
            <a:r>
              <a:rPr lang="en-US" sz="2800" dirty="0" err="1" smtClean="0">
                <a:cs typeface="Times New Roman" pitchFamily="18" charset="0"/>
              </a:rPr>
              <a:t>Số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dân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thành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thị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và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tỉ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lệ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dân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thành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thị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nước</a:t>
            </a:r>
            <a:r>
              <a:rPr lang="en-US" sz="2800" dirty="0" smtClean="0">
                <a:cs typeface="Times New Roman" pitchFamily="18" charset="0"/>
              </a:rPr>
              <a:t> ta         </a:t>
            </a:r>
            <a:r>
              <a:rPr lang="en-US" sz="2800" dirty="0" err="1" smtClean="0">
                <a:cs typeface="Times New Roman" pitchFamily="18" charset="0"/>
              </a:rPr>
              <a:t>thời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kỳ</a:t>
            </a:r>
            <a:r>
              <a:rPr lang="en-US" sz="2800" dirty="0" smtClean="0">
                <a:cs typeface="Times New Roman" pitchFamily="18" charset="0"/>
              </a:rPr>
              <a:t> 1985-2017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52578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i="1" dirty="0" smtClean="0">
                <a:cs typeface="Times New Roman" pitchFamily="18" charset="0"/>
              </a:rPr>
              <a:t> </a:t>
            </a:r>
            <a:r>
              <a:rPr lang="en-US" sz="2400" i="1" dirty="0" err="1" smtClean="0">
                <a:cs typeface="Times New Roman" pitchFamily="18" charset="0"/>
              </a:rPr>
              <a:t>Nhận</a:t>
            </a:r>
            <a:r>
              <a:rPr lang="en-US" sz="2400" i="1" dirty="0" smtClean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xét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về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số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dân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thành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thị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và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tỉ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lệ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dân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thành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thị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của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nước</a:t>
            </a:r>
            <a:r>
              <a:rPr lang="en-US" sz="2400" i="1" dirty="0">
                <a:cs typeface="Times New Roman" pitchFamily="18" charset="0"/>
              </a:rPr>
              <a:t> ta?</a:t>
            </a:r>
          </a:p>
          <a:p>
            <a:pPr algn="just">
              <a:buFontTx/>
              <a:buChar char="-"/>
            </a:pPr>
            <a:r>
              <a:rPr lang="en-US" sz="2400" i="1" dirty="0">
                <a:cs typeface="Times New Roman" pitchFamily="18" charset="0"/>
              </a:rPr>
              <a:t> Cho </a:t>
            </a:r>
            <a:r>
              <a:rPr lang="en-US" sz="2400" i="1" dirty="0" err="1">
                <a:cs typeface="Times New Roman" pitchFamily="18" charset="0"/>
              </a:rPr>
              <a:t>biết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sự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thay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đổi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tỉ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lệ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dân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thành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thị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đã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phản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ánh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quá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trình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đô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thị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hóa</a:t>
            </a:r>
            <a:r>
              <a:rPr lang="en-US" sz="2400" i="1" dirty="0">
                <a:cs typeface="Times New Roman" pitchFamily="18" charset="0"/>
              </a:rPr>
              <a:t> ở </a:t>
            </a:r>
            <a:r>
              <a:rPr lang="en-US" sz="2400" i="1" dirty="0" err="1">
                <a:cs typeface="Times New Roman" pitchFamily="18" charset="0"/>
              </a:rPr>
              <a:t>nước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ta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như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thế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nào</a:t>
            </a:r>
            <a:r>
              <a:rPr lang="en-US" sz="2400" i="1" dirty="0"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76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i-cham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00200"/>
            <a:ext cx="6858000" cy="52578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0" y="457200"/>
            <a:ext cx="3657600" cy="1828800"/>
          </a:xfrm>
          <a:prstGeom prst="cloudCallout">
            <a:avLst>
              <a:gd name="adj1" fmla="val 61954"/>
              <a:gd name="adj2" fmla="val 103484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6858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Đô</a:t>
            </a:r>
            <a:r>
              <a:rPr lang="en-US" sz="3200" dirty="0" smtClean="0"/>
              <a:t> </a:t>
            </a:r>
            <a:r>
              <a:rPr lang="en-US" sz="3200" dirty="0" err="1" smtClean="0"/>
              <a:t>thị</a:t>
            </a:r>
            <a:r>
              <a:rPr lang="en-US" sz="3200" dirty="0" smtClean="0"/>
              <a:t> </a:t>
            </a:r>
            <a:r>
              <a:rPr lang="en-US" sz="3200" dirty="0" err="1" smtClean="0"/>
              <a:t>hóa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đem</a:t>
            </a:r>
            <a:r>
              <a:rPr lang="en-US" sz="3200" dirty="0" smtClean="0"/>
              <a:t>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hệ</a:t>
            </a:r>
            <a:r>
              <a:rPr lang="en-US" sz="3200" dirty="0" smtClean="0"/>
              <a:t> </a:t>
            </a:r>
            <a:r>
              <a:rPr lang="en-US" sz="3200" dirty="0" err="1" smtClean="0"/>
              <a:t>quả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_165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505200"/>
          </a:xfrm>
          <a:prstGeom prst="rect">
            <a:avLst/>
          </a:prstGeom>
        </p:spPr>
      </p:pic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3352800"/>
            <a:ext cx="4572000" cy="3505200"/>
          </a:xfrm>
          <a:prstGeom prst="rect">
            <a:avLst/>
          </a:prstGeom>
        </p:spPr>
      </p:pic>
      <p:pic>
        <p:nvPicPr>
          <p:cNvPr id="2" name="Picture 19" descr="tp-hcm_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9" descr="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26839" y="2971800"/>
            <a:ext cx="180716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Ưu</a:t>
            </a:r>
            <a:r>
              <a:rPr lang="en-US" sz="3600" dirty="0" smtClean="0"/>
              <a:t> </a:t>
            </a:r>
            <a:r>
              <a:rPr lang="en-US" sz="3600" dirty="0" err="1" smtClean="0"/>
              <a:t>điểm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an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5" descr="tải xuố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ages21759_images822058_images789888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uoc(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449580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3087469"/>
            <a:ext cx="170591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Hạn</a:t>
            </a:r>
            <a:r>
              <a:rPr lang="en-US" sz="3600" dirty="0" smtClean="0"/>
              <a:t> </a:t>
            </a:r>
            <a:r>
              <a:rPr lang="en-US" sz="3600" dirty="0" err="1" smtClean="0"/>
              <a:t>chế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066800"/>
            <a:ext cx="8150225" cy="1195388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b="1" i="1" u="sng" dirty="0" err="1" smtClean="0">
                <a:solidFill>
                  <a:srgbClr val="C00000"/>
                </a:solidFill>
                <a:latin typeface="Times New Roman" pitchFamily="18" charset="0"/>
              </a:rPr>
              <a:t>Câu</a:t>
            </a:r>
            <a:r>
              <a:rPr lang="en-US" altLang="en-US" b="1" i="1" u="sng" dirty="0" smtClean="0">
                <a:solidFill>
                  <a:srgbClr val="C00000"/>
                </a:solidFill>
                <a:latin typeface="Times New Roman" pitchFamily="18" charset="0"/>
              </a:rPr>
              <a:t> 1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: ĐẶC ĐIỂM NỔI BẬT TRONG SỰ PHÂN BỐ DÂN CƯ CỦA NƯỚC TA LÀ :</a:t>
            </a:r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457200" y="2286000"/>
            <a:ext cx="60626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mtClean="0">
                <a:latin typeface="Times New Roman" pitchFamily="18" charset="0"/>
              </a:rPr>
              <a:t>a/ RẤT KHÔNG ĐỒNG ĐỀU</a:t>
            </a:r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457200" y="3124200"/>
            <a:ext cx="6022975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dirty="0" smtClean="0">
                <a:latin typeface="Times New Roman" pitchFamily="18" charset="0"/>
              </a:rPr>
              <a:t>b/ MẬT ĐỘ CAO NHẤT Ở CÁC THÀNH PHỐ</a:t>
            </a:r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533400" y="4495800"/>
            <a:ext cx="584517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dirty="0" smtClean="0">
                <a:latin typeface="Times New Roman" pitchFamily="18" charset="0"/>
              </a:rPr>
              <a:t>c/ TẬP TRUNG Ở NÔNG THÔN</a:t>
            </a:r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457200" y="5562600"/>
            <a:ext cx="56276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mtClean="0">
                <a:latin typeface="Times New Roman" pitchFamily="18" charset="0"/>
              </a:rPr>
              <a:t>d/ TẤT CẢ ĐỀU ĐÚNG</a:t>
            </a:r>
          </a:p>
        </p:txBody>
      </p:sp>
      <p:sp>
        <p:nvSpPr>
          <p:cNvPr id="263175" name="Rectangle 7"/>
          <p:cNvSpPr>
            <a:spLocks noChangeArrowheads="1"/>
          </p:cNvSpPr>
          <p:nvPr/>
        </p:nvSpPr>
        <p:spPr bwMode="auto">
          <a:xfrm>
            <a:off x="7010400" y="2209800"/>
            <a:ext cx="993775" cy="762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dirty="0" smtClean="0">
                <a:solidFill>
                  <a:srgbClr val="FF33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263176" name="Rectangle 8"/>
          <p:cNvSpPr>
            <a:spLocks noChangeArrowheads="1"/>
          </p:cNvSpPr>
          <p:nvPr/>
        </p:nvSpPr>
        <p:spPr bwMode="auto">
          <a:xfrm>
            <a:off x="7086600" y="3429000"/>
            <a:ext cx="974725" cy="7350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smtClean="0">
                <a:solidFill>
                  <a:srgbClr val="FF33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263177" name="Rectangle 9"/>
          <p:cNvSpPr>
            <a:spLocks noChangeArrowheads="1"/>
          </p:cNvSpPr>
          <p:nvPr/>
        </p:nvSpPr>
        <p:spPr bwMode="auto">
          <a:xfrm>
            <a:off x="7162800" y="4495800"/>
            <a:ext cx="1017588" cy="762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dirty="0" smtClean="0">
                <a:solidFill>
                  <a:srgbClr val="FF33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263178" name="Rectangle 10"/>
          <p:cNvSpPr>
            <a:spLocks noChangeArrowheads="1"/>
          </p:cNvSpPr>
          <p:nvPr/>
        </p:nvSpPr>
        <p:spPr bwMode="auto">
          <a:xfrm>
            <a:off x="7162800" y="5562600"/>
            <a:ext cx="1012825" cy="762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2819400" y="30480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</a:rPr>
              <a:t>CỦNG CỐ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/>
              <a:t>            </a:t>
            </a:r>
            <a:endParaRPr lang="en-US" altLang="en-US" sz="3200" dirty="0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3733800" y="94615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3182" name="Picture 14" descr="bea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9937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76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L 0.25 0.33295  L 0.0 0.33295  L 0.0 0.0  Z" pathEditMode="relative" ptsTypes="">
                                      <p:cBhvr>
                                        <p:cTn id="6" dur="2000" fill="hold"/>
                                        <p:tgtEl>
                                          <p:spTgt spid="26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3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17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3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17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3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17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3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174"/>
                  </p:tgtEl>
                </p:cond>
              </p:nextCondLst>
            </p:seq>
          </p:childTnLst>
        </p:cTn>
      </p:par>
    </p:tnLst>
    <p:bldLst>
      <p:bldP spid="263170" grpId="0" build="p"/>
      <p:bldP spid="263171" grpId="0"/>
      <p:bldP spid="263172" grpId="0"/>
      <p:bldP spid="263173" grpId="0"/>
      <p:bldP spid="263174" grpId="0"/>
      <p:bldP spid="263175" grpId="0" animBg="1"/>
      <p:bldP spid="263176" grpId="0" animBg="1"/>
      <p:bldP spid="263177" grpId="0" animBg="1"/>
      <p:bldP spid="2631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57200"/>
            <a:ext cx="8150225" cy="1195388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b="1" i="1" u="sng" dirty="0" err="1" smtClean="0">
                <a:solidFill>
                  <a:srgbClr val="C00000"/>
                </a:solidFill>
                <a:latin typeface="Times New Roman" pitchFamily="18" charset="0"/>
              </a:rPr>
              <a:t>Câu</a:t>
            </a:r>
            <a:r>
              <a:rPr lang="en-US" altLang="en-US" b="1" i="1" u="sng" dirty="0" smtClean="0">
                <a:solidFill>
                  <a:srgbClr val="C00000"/>
                </a:solidFill>
                <a:latin typeface="Times New Roman" pitchFamily="18" charset="0"/>
              </a:rPr>
              <a:t> 2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: QUÁ TRÌNH ĐÔ THỊ HÓA Ở NƯỚC TA HIỆN NAY CÓ NHỮNH ĐẶC ĐIỂM LÀ :</a:t>
            </a:r>
          </a:p>
        </p:txBody>
      </p:sp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457200" y="1524000"/>
            <a:ext cx="70104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smtClean="0">
                <a:latin typeface="Times New Roman" pitchFamily="18" charset="0"/>
              </a:rPr>
              <a:t>a/ TRÌNH ĐỘ ĐÔ THỊ HÓA THẤP</a:t>
            </a:r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457200" y="2514600"/>
            <a:ext cx="6022975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smtClean="0">
                <a:latin typeface="Times New Roman" pitchFamily="18" charset="0"/>
              </a:rPr>
              <a:t>b/ CƠ SỞ HẠ TẦNG CHƯA ĐÁP ỨNG TỐC ĐỘ ĐÔ THỊ HÓA</a:t>
            </a:r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533400" y="3810000"/>
            <a:ext cx="6400800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smtClean="0">
                <a:latin typeface="Times New Roman" pitchFamily="18" charset="0"/>
              </a:rPr>
              <a:t>c/ TIẾN HÀNH KHÔNG ĐỒNG ĐỀU GIỮA CÁC VÙNG</a:t>
            </a:r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457200" y="5105400"/>
            <a:ext cx="64658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smtClean="0">
                <a:latin typeface="Times New Roman" pitchFamily="18" charset="0"/>
              </a:rPr>
              <a:t>d/ TẤT CẢ ĐỀU ĐÚNG</a:t>
            </a:r>
          </a:p>
        </p:txBody>
      </p:sp>
      <p:sp>
        <p:nvSpPr>
          <p:cNvPr id="264199" name="Rectangle 7"/>
          <p:cNvSpPr>
            <a:spLocks noChangeArrowheads="1"/>
          </p:cNvSpPr>
          <p:nvPr/>
        </p:nvSpPr>
        <p:spPr bwMode="auto">
          <a:xfrm>
            <a:off x="7315200" y="1600200"/>
            <a:ext cx="993775" cy="762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7315200" y="2743200"/>
            <a:ext cx="974725" cy="7350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264201" name="Rectangle 9"/>
          <p:cNvSpPr>
            <a:spLocks noChangeArrowheads="1"/>
          </p:cNvSpPr>
          <p:nvPr/>
        </p:nvSpPr>
        <p:spPr bwMode="auto">
          <a:xfrm>
            <a:off x="7315200" y="3886200"/>
            <a:ext cx="990600" cy="8175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smtClean="0">
                <a:solidFill>
                  <a:srgbClr val="FF33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264202" name="Rectangle 10"/>
          <p:cNvSpPr>
            <a:spLocks noChangeArrowheads="1"/>
          </p:cNvSpPr>
          <p:nvPr/>
        </p:nvSpPr>
        <p:spPr bwMode="auto">
          <a:xfrm>
            <a:off x="7315200" y="5181600"/>
            <a:ext cx="1012825" cy="762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smtClean="0">
                <a:solidFill>
                  <a:srgbClr val="0000FF"/>
                </a:solidFill>
                <a:latin typeface="Times New Roman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47417713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4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4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19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4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19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4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19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4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198"/>
                  </p:tgtEl>
                </p:cond>
              </p:nextCondLst>
            </p:seq>
          </p:childTnLst>
        </p:cTn>
      </p:par>
    </p:tnLst>
    <p:bldLst>
      <p:bldP spid="264194" grpId="0" build="p"/>
      <p:bldP spid="264195" grpId="0"/>
      <p:bldP spid="264196" grpId="0"/>
      <p:bldP spid="264197" grpId="0"/>
      <p:bldP spid="264198" grpId="0"/>
      <p:bldP spid="264199" grpId="0" animBg="1"/>
      <p:bldP spid="264200" grpId="0" animBg="1"/>
      <p:bldP spid="264201" grpId="0" animBg="1"/>
      <p:bldP spid="26420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57213" y="466725"/>
            <a:ext cx="8150225" cy="1195388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b="1" i="1" u="sng" dirty="0" err="1" smtClean="0">
                <a:solidFill>
                  <a:srgbClr val="C00000"/>
                </a:solidFill>
                <a:latin typeface="Times New Roman" pitchFamily="18" charset="0"/>
              </a:rPr>
              <a:t>Câu</a:t>
            </a:r>
            <a:r>
              <a:rPr lang="en-US" altLang="en-US" b="1" i="1" u="sng" dirty="0" smtClean="0">
                <a:solidFill>
                  <a:srgbClr val="C00000"/>
                </a:solidFill>
                <a:latin typeface="Times New Roman" pitchFamily="18" charset="0"/>
              </a:rPr>
              <a:t> 3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: DÂN CƯ TẬP TRUNG ĐÔNG ĐÚC Ở ĐỒNG BẰNG VÌ :</a:t>
            </a:r>
          </a:p>
        </p:txBody>
      </p:sp>
      <p:sp>
        <p:nvSpPr>
          <p:cNvPr id="266243" name="Rectangle 3"/>
          <p:cNvSpPr>
            <a:spLocks noChangeArrowheads="1"/>
          </p:cNvSpPr>
          <p:nvPr/>
        </p:nvSpPr>
        <p:spPr bwMode="auto">
          <a:xfrm>
            <a:off x="412750" y="1790700"/>
            <a:ext cx="644525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mtClean="0">
                <a:latin typeface="Times New Roman" pitchFamily="18" charset="0"/>
              </a:rPr>
              <a:t>a/ </a:t>
            </a:r>
            <a:r>
              <a:rPr lang="en-US" altLang="en-US" sz="2800" smtClean="0">
                <a:latin typeface="Times New Roman" pitchFamily="18" charset="0"/>
              </a:rPr>
              <a:t>LÀ NƠI CÓ TỰ NHIÊN THUẬN LỢI, SẢN XUẤT PHÁT TRIỂN .</a:t>
            </a: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423863" y="2895600"/>
            <a:ext cx="6357937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dirty="0" smtClean="0">
                <a:latin typeface="Times New Roman" pitchFamily="18" charset="0"/>
              </a:rPr>
              <a:t>b/ LÀ KHU VỰC KHAI THÁC LÂU ĐỜI</a:t>
            </a:r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533400" y="3733800"/>
            <a:ext cx="584517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dirty="0" smtClean="0">
                <a:latin typeface="Times New Roman" pitchFamily="18" charset="0"/>
              </a:rPr>
              <a:t>c/ NƠI CÓ MỨC SỐNG VÀ THU NHẬP CAO</a:t>
            </a:r>
          </a:p>
        </p:txBody>
      </p:sp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609600" y="4876800"/>
            <a:ext cx="654208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dirty="0" smtClean="0">
                <a:latin typeface="Times New Roman" pitchFamily="18" charset="0"/>
              </a:rPr>
              <a:t>d/ </a:t>
            </a:r>
            <a:r>
              <a:rPr lang="en-US" altLang="en-US" sz="2800" dirty="0" smtClean="0">
                <a:latin typeface="Times New Roman" pitchFamily="18" charset="0"/>
              </a:rPr>
              <a:t>NƠI CÓ TRÌNH ĐỘ PHÁT TRIỂN      LỰC LƯỢNG SẢN XUẤT </a:t>
            </a:r>
          </a:p>
        </p:txBody>
      </p:sp>
      <p:sp>
        <p:nvSpPr>
          <p:cNvPr id="266247" name="Rectangle 7"/>
          <p:cNvSpPr>
            <a:spLocks noChangeArrowheads="1"/>
          </p:cNvSpPr>
          <p:nvPr/>
        </p:nvSpPr>
        <p:spPr bwMode="auto">
          <a:xfrm>
            <a:off x="7239000" y="1600200"/>
            <a:ext cx="993775" cy="7699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smtClean="0">
                <a:solidFill>
                  <a:srgbClr val="0000FF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266248" name="Rectangle 8"/>
          <p:cNvSpPr>
            <a:spLocks noChangeArrowheads="1"/>
          </p:cNvSpPr>
          <p:nvPr/>
        </p:nvSpPr>
        <p:spPr bwMode="auto">
          <a:xfrm>
            <a:off x="7335838" y="2735263"/>
            <a:ext cx="974725" cy="84613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smtClean="0">
                <a:solidFill>
                  <a:srgbClr val="0000FF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266249" name="Rectangle 9"/>
          <p:cNvSpPr>
            <a:spLocks noChangeArrowheads="1"/>
          </p:cNvSpPr>
          <p:nvPr/>
        </p:nvSpPr>
        <p:spPr bwMode="auto">
          <a:xfrm>
            <a:off x="7315200" y="3906838"/>
            <a:ext cx="1066800" cy="8175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smtClean="0">
                <a:solidFill>
                  <a:srgbClr val="FF33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266250" name="Rectangle 10"/>
          <p:cNvSpPr>
            <a:spLocks noChangeArrowheads="1"/>
          </p:cNvSpPr>
          <p:nvPr/>
        </p:nvSpPr>
        <p:spPr bwMode="auto">
          <a:xfrm>
            <a:off x="7315200" y="5181600"/>
            <a:ext cx="1012825" cy="762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smtClean="0">
                <a:solidFill>
                  <a:srgbClr val="0000FF"/>
                </a:solidFill>
                <a:latin typeface="Times New Roman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664479224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6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4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6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6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6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46"/>
                  </p:tgtEl>
                </p:cond>
              </p:nextCondLst>
            </p:seq>
          </p:childTnLst>
        </p:cTn>
      </p:par>
    </p:tnLst>
    <p:bldLst>
      <p:bldP spid="266242" grpId="0" build="p"/>
      <p:bldP spid="266243" grpId="0"/>
      <p:bldP spid="266244" grpId="0"/>
      <p:bldP spid="266245" grpId="0"/>
      <p:bldP spid="266246" grpId="0"/>
      <p:bldP spid="266247" grpId="0" animBg="1"/>
      <p:bldP spid="266248" grpId="0" animBg="1"/>
      <p:bldP spid="266249" grpId="0" animBg="1"/>
      <p:bldP spid="2662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-nền-powerpoint-đơn-giản-tinh-t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15240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1372612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</a:rPr>
              <a:t>BÀI 3:</a:t>
            </a:r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PHÂN BỐ DÂN CƯ VÀ CÁC LOẠI HÌNH QUẦN CƯ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57213" y="466725"/>
            <a:ext cx="8150225" cy="1195388"/>
          </a:xfrm>
        </p:spPr>
        <p:txBody>
          <a:bodyPr>
            <a:normAutofit fontScale="92500" lnSpcReduction="10000"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b="1" i="1" u="sng" dirty="0" err="1" smtClean="0">
                <a:solidFill>
                  <a:srgbClr val="C00000"/>
                </a:solidFill>
                <a:latin typeface="Times New Roman" pitchFamily="18" charset="0"/>
              </a:rPr>
              <a:t>Câu</a:t>
            </a:r>
            <a:r>
              <a:rPr lang="en-US" altLang="en-US" b="1" i="1" u="sng" dirty="0" smtClean="0">
                <a:solidFill>
                  <a:srgbClr val="C00000"/>
                </a:solidFill>
                <a:latin typeface="Times New Roman" pitchFamily="18" charset="0"/>
              </a:rPr>
              <a:t> 4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: MẬT ĐỘ DÂN SỐ NƯỚC TA CAO TRÊN 2600 NGƯỜI/KM</a:t>
            </a:r>
            <a:r>
              <a:rPr lang="en-US" altLang="en-US" b="1" i="1" baseline="30000" dirty="0" smtClean="0">
                <a:solidFill>
                  <a:srgbClr val="C00000"/>
                </a:solidFill>
                <a:latin typeface="Times New Roman" pitchFamily="18" charset="0"/>
              </a:rPr>
              <a:t>2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THUỘC VỀ CÁC THÀNH PHỐ :</a:t>
            </a: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609600" y="1905000"/>
            <a:ext cx="60626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smtClean="0">
                <a:latin typeface="Times New Roman" pitchFamily="18" charset="0"/>
              </a:rPr>
              <a:t>a/ HÀ NỘI, ĐÀ NẴNG</a:t>
            </a:r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609600" y="2895600"/>
            <a:ext cx="6022975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smtClean="0">
                <a:latin typeface="Times New Roman" pitchFamily="18" charset="0"/>
              </a:rPr>
              <a:t>b/ TP. HỒ CHÍ MINH, HẢI PHÒNG</a:t>
            </a:r>
          </a:p>
        </p:txBody>
      </p:sp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609600" y="4038600"/>
            <a:ext cx="584517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smtClean="0">
                <a:latin typeface="Times New Roman" pitchFamily="18" charset="0"/>
              </a:rPr>
              <a:t>c/ HÀ NỘI, TP. HỒ CHÍ MINH</a:t>
            </a:r>
          </a:p>
        </p:txBody>
      </p:sp>
      <p:sp>
        <p:nvSpPr>
          <p:cNvPr id="267270" name="Rectangle 6"/>
          <p:cNvSpPr>
            <a:spLocks noChangeArrowheads="1"/>
          </p:cNvSpPr>
          <p:nvPr/>
        </p:nvSpPr>
        <p:spPr bwMode="auto">
          <a:xfrm>
            <a:off x="762000" y="5105400"/>
            <a:ext cx="391636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smtClean="0">
                <a:latin typeface="Times New Roman" pitchFamily="18" charset="0"/>
              </a:rPr>
              <a:t>d/ TẤT CẢ ĐỀU ĐÚNG</a:t>
            </a:r>
          </a:p>
        </p:txBody>
      </p:sp>
      <p:sp>
        <p:nvSpPr>
          <p:cNvPr id="267271" name="Rectangle 7"/>
          <p:cNvSpPr>
            <a:spLocks noChangeArrowheads="1"/>
          </p:cNvSpPr>
          <p:nvPr/>
        </p:nvSpPr>
        <p:spPr bwMode="auto">
          <a:xfrm>
            <a:off x="7256463" y="1744663"/>
            <a:ext cx="993775" cy="76993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smtClean="0">
                <a:solidFill>
                  <a:srgbClr val="FF33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267272" name="Rectangle 8"/>
          <p:cNvSpPr>
            <a:spLocks noChangeArrowheads="1"/>
          </p:cNvSpPr>
          <p:nvPr/>
        </p:nvSpPr>
        <p:spPr bwMode="auto">
          <a:xfrm>
            <a:off x="7335838" y="2735263"/>
            <a:ext cx="974725" cy="73501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smtClean="0">
                <a:solidFill>
                  <a:srgbClr val="FF33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267273" name="Rectangle 9"/>
          <p:cNvSpPr>
            <a:spLocks noChangeArrowheads="1"/>
          </p:cNvSpPr>
          <p:nvPr/>
        </p:nvSpPr>
        <p:spPr bwMode="auto">
          <a:xfrm>
            <a:off x="7239000" y="3810000"/>
            <a:ext cx="1066800" cy="8175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smtClean="0">
                <a:solidFill>
                  <a:srgbClr val="0000FF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267274" name="Rectangle 10"/>
          <p:cNvSpPr>
            <a:spLocks noChangeArrowheads="1"/>
          </p:cNvSpPr>
          <p:nvPr/>
        </p:nvSpPr>
        <p:spPr bwMode="auto">
          <a:xfrm>
            <a:off x="7239000" y="5029200"/>
            <a:ext cx="1012825" cy="762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>
              <a:spcBef>
                <a:spcPct val="20000"/>
              </a:spcBef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52609733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7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7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26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7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26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7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26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7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270"/>
                  </p:tgtEl>
                </p:cond>
              </p:nextCondLst>
            </p:seq>
          </p:childTnLst>
        </p:cTn>
      </p:par>
    </p:tnLst>
    <p:bldLst>
      <p:bldP spid="267266" grpId="0" build="p"/>
      <p:bldP spid="267267" grpId="0"/>
      <p:bldP spid="267268" grpId="0"/>
      <p:bldP spid="267269" grpId="0"/>
      <p:bldP spid="267270" grpId="0"/>
      <p:bldP spid="267271" grpId="0" animBg="1"/>
      <p:bldP spid="267272" grpId="0" animBg="1"/>
      <p:bldP spid="267273" grpId="0" animBg="1"/>
      <p:bldP spid="2672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715000" y="152400"/>
            <a:ext cx="3352800" cy="2743200"/>
            <a:chOff x="5715000" y="152400"/>
            <a:chExt cx="3352800" cy="2743200"/>
          </a:xfrm>
        </p:grpSpPr>
        <p:cxnSp>
          <p:nvCxnSpPr>
            <p:cNvPr id="5" name="Straight Connector 4"/>
            <p:cNvCxnSpPr>
              <a:endCxn id="12" idx="1"/>
            </p:cNvCxnSpPr>
            <p:nvPr/>
          </p:nvCxnSpPr>
          <p:spPr>
            <a:xfrm flipV="1">
              <a:off x="5715000" y="752565"/>
              <a:ext cx="990601" cy="1618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14" idx="1"/>
            </p:cNvCxnSpPr>
            <p:nvPr/>
          </p:nvCxnSpPr>
          <p:spPr>
            <a:xfrm rot="16200000" flipH="1">
              <a:off x="5443582" y="1185818"/>
              <a:ext cx="1381036" cy="838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705601" y="152400"/>
              <a:ext cx="2133599" cy="120032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1. </a:t>
              </a:r>
              <a:r>
                <a:rPr lang="en-US" sz="3600" dirty="0" err="1" smtClean="0"/>
                <a:t>Mật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độ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dân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số</a:t>
              </a:r>
              <a:endParaRPr lang="en-US" sz="3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53200" y="1695271"/>
              <a:ext cx="2514600" cy="120032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2. </a:t>
              </a:r>
              <a:r>
                <a:rPr lang="en-US" sz="3600" dirty="0" err="1" smtClean="0"/>
                <a:t>Phân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bố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dân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cư</a:t>
              </a:r>
              <a:endParaRPr lang="en-US" sz="36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1998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/>
              <a:t>Bảng mật độ dân số Việt Nam giai đoạn 1989-2018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19200" y="2971800"/>
          <a:ext cx="64008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Năm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Mật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độ</a:t>
                      </a:r>
                      <a:r>
                        <a:rPr lang="en-US" sz="2800" baseline="0" dirty="0" smtClean="0"/>
                        <a:t> (</a:t>
                      </a:r>
                      <a:r>
                        <a:rPr lang="en-US" sz="2800" baseline="0" dirty="0" err="1" smtClean="0"/>
                        <a:t>người</a:t>
                      </a:r>
                      <a:r>
                        <a:rPr lang="en-US" sz="2800" baseline="0" dirty="0" smtClean="0"/>
                        <a:t>/km</a:t>
                      </a:r>
                      <a:r>
                        <a:rPr lang="en-US" sz="2800" baseline="30000" dirty="0" smtClean="0"/>
                        <a:t>2</a:t>
                      </a:r>
                      <a:r>
                        <a:rPr lang="en-US" sz="2800" baseline="0" dirty="0" smtClean="0"/>
                        <a:t>)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1989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195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2003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246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285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311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3: PHÂN BỐ DÂN CƯ VÀ CÁC LOẠI HÌNH QUẦN CƯ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60979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</a:rPr>
              <a:t>I.Mật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độ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dân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số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và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phân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bố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dân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cư</a:t>
            </a:r>
            <a:endParaRPr lang="en-US" sz="3200" b="1" u="sng" dirty="0" smtClean="0">
              <a:solidFill>
                <a:srgbClr val="FF0000"/>
              </a:solidFill>
            </a:endParaRPr>
          </a:p>
          <a:p>
            <a:pPr marL="571500" indent="-571500"/>
            <a:r>
              <a:rPr lang="en-US" sz="3200" b="1" u="sng" dirty="0" smtClean="0"/>
              <a:t>1. </a:t>
            </a:r>
            <a:r>
              <a:rPr lang="en-US" sz="3200" b="1" u="sng" dirty="0" err="1" smtClean="0"/>
              <a:t>Mật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độ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dân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số</a:t>
            </a:r>
            <a:endParaRPr lang="en-US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867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Nhận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xét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mật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độ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dân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số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nước</a:t>
            </a:r>
            <a:r>
              <a:rPr lang="en-US" sz="2800" i="1" dirty="0" smtClean="0"/>
              <a:t> qua </a:t>
            </a:r>
            <a:r>
              <a:rPr lang="en-US" sz="2800" i="1" dirty="0" err="1" smtClean="0"/>
              <a:t>các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năm</a:t>
            </a:r>
            <a:r>
              <a:rPr lang="en-US" sz="2800" i="1" dirty="0" smtClean="0"/>
              <a:t> ?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23935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"/>
            <a:ext cx="62117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</a:rPr>
              <a:t>I.Mật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độ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dân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số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và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phân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bố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dân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cư</a:t>
            </a:r>
            <a:r>
              <a:rPr lang="en-US" sz="3200" b="1" u="sng" dirty="0">
                <a:solidFill>
                  <a:srgbClr val="FF0000"/>
                </a:solidFill>
              </a:rPr>
              <a:t>:</a:t>
            </a:r>
            <a:endParaRPr lang="en-US" sz="3200" b="1" u="sng" dirty="0" smtClean="0">
              <a:solidFill>
                <a:srgbClr val="FF0000"/>
              </a:solidFill>
            </a:endParaRPr>
          </a:p>
          <a:p>
            <a:pPr marL="571500" indent="-571500"/>
            <a:r>
              <a:rPr lang="en-US" sz="3200" b="1" u="sng" dirty="0" smtClean="0"/>
              <a:t>1. </a:t>
            </a:r>
            <a:r>
              <a:rPr lang="en-US" sz="3200" b="1" u="sng" dirty="0" err="1" smtClean="0"/>
              <a:t>Mật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độ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dân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số</a:t>
            </a:r>
            <a:r>
              <a:rPr lang="en-US" sz="3200" b="1" u="sng" dirty="0" smtClean="0"/>
              <a:t>:</a:t>
            </a:r>
            <a:endParaRPr lang="en-US" sz="3200" b="1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747343"/>
              </p:ext>
            </p:extLst>
          </p:nvPr>
        </p:nvGraphicFramePr>
        <p:xfrm>
          <a:off x="76200" y="1219200"/>
          <a:ext cx="9067800" cy="381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3707">
                <a:tc>
                  <a:txBody>
                    <a:bodyPr/>
                    <a:lstStyle/>
                    <a:p>
                      <a:r>
                        <a:rPr lang="en-US" sz="2600" b="1" dirty="0" err="1" smtClean="0"/>
                        <a:t>Quốc</a:t>
                      </a:r>
                      <a:r>
                        <a:rPr lang="en-US" sz="2600" b="1" dirty="0" smtClean="0"/>
                        <a:t> </a:t>
                      </a:r>
                      <a:r>
                        <a:rPr lang="en-US" sz="2600" b="1" dirty="0" err="1" smtClean="0"/>
                        <a:t>gia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/>
                        <a:t>Dân</a:t>
                      </a:r>
                      <a:r>
                        <a:rPr lang="en-US" sz="2600" b="1" baseline="0" dirty="0" smtClean="0"/>
                        <a:t> </a:t>
                      </a:r>
                      <a:r>
                        <a:rPr lang="en-US" sz="2600" b="1" baseline="0" dirty="0" err="1" smtClean="0"/>
                        <a:t>số</a:t>
                      </a:r>
                      <a:r>
                        <a:rPr lang="en-US" sz="2600" b="1" baseline="0" dirty="0" smtClean="0"/>
                        <a:t> (</a:t>
                      </a:r>
                      <a:r>
                        <a:rPr lang="en-US" sz="2600" b="1" baseline="0" dirty="0" err="1" smtClean="0"/>
                        <a:t>triệu</a:t>
                      </a:r>
                      <a:r>
                        <a:rPr lang="en-US" sz="2600" b="1" baseline="0" dirty="0" smtClean="0"/>
                        <a:t> </a:t>
                      </a:r>
                      <a:r>
                        <a:rPr lang="en-US" sz="2600" b="1" baseline="0" dirty="0" err="1" smtClean="0"/>
                        <a:t>người</a:t>
                      </a:r>
                      <a:r>
                        <a:rPr lang="en-US" sz="2600" b="1" baseline="0" dirty="0" smtClean="0"/>
                        <a:t>)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/>
                        <a:t>Diện</a:t>
                      </a:r>
                      <a:r>
                        <a:rPr lang="en-US" sz="2600" b="1" dirty="0" smtClean="0"/>
                        <a:t> </a:t>
                      </a:r>
                      <a:r>
                        <a:rPr lang="en-US" sz="2600" b="1" dirty="0" err="1" smtClean="0"/>
                        <a:t>tích</a:t>
                      </a:r>
                      <a:r>
                        <a:rPr lang="en-US" sz="2600" b="1" baseline="0" dirty="0" smtClean="0"/>
                        <a:t> (km</a:t>
                      </a:r>
                      <a:r>
                        <a:rPr lang="en-US" sz="2600" b="1" baseline="30000" dirty="0" smtClean="0"/>
                        <a:t>2</a:t>
                      </a:r>
                      <a:r>
                        <a:rPr lang="en-US" sz="2600" b="1" baseline="0" dirty="0" smtClean="0"/>
                        <a:t>)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/>
                        <a:t>Mật</a:t>
                      </a:r>
                      <a:r>
                        <a:rPr lang="en-US" sz="2600" b="1" dirty="0" smtClean="0"/>
                        <a:t> </a:t>
                      </a:r>
                      <a:r>
                        <a:rPr lang="en-US" sz="2600" b="1" dirty="0" err="1" smtClean="0"/>
                        <a:t>độ</a:t>
                      </a:r>
                      <a:r>
                        <a:rPr lang="en-US" sz="2600" b="1" baseline="0" dirty="0" smtClean="0"/>
                        <a:t> </a:t>
                      </a:r>
                      <a:r>
                        <a:rPr lang="en-US" sz="2600" b="1" baseline="0" dirty="0" err="1" smtClean="0"/>
                        <a:t>người</a:t>
                      </a:r>
                      <a:r>
                        <a:rPr lang="en-US" sz="2600" b="1" baseline="0" dirty="0" smtClean="0"/>
                        <a:t>/km</a:t>
                      </a:r>
                      <a:r>
                        <a:rPr lang="en-US" sz="2600" b="1" baseline="30000" dirty="0" smtClean="0"/>
                        <a:t>2</a:t>
                      </a:r>
                      <a:endParaRPr lang="en-US" sz="2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356">
                <a:tc>
                  <a:txBody>
                    <a:bodyPr/>
                    <a:lstStyle/>
                    <a:p>
                      <a:r>
                        <a:rPr lang="en-US" sz="2600" b="1" dirty="0" err="1" smtClean="0"/>
                        <a:t>Thế</a:t>
                      </a:r>
                      <a:r>
                        <a:rPr lang="en-US" sz="2600" b="1" dirty="0" smtClean="0"/>
                        <a:t> </a:t>
                      </a:r>
                      <a:r>
                        <a:rPr lang="en-US" sz="2600" b="1" dirty="0" err="1" smtClean="0"/>
                        <a:t>giới</a:t>
                      </a:r>
                      <a:r>
                        <a:rPr lang="en-US" sz="2600" b="1" dirty="0" smtClean="0"/>
                        <a:t>(</a:t>
                      </a:r>
                      <a:r>
                        <a:rPr lang="en-US" sz="2600" b="1" dirty="0" err="1" smtClean="0"/>
                        <a:t>đất</a:t>
                      </a:r>
                      <a:r>
                        <a:rPr lang="en-US" sz="2600" b="1" baseline="0" dirty="0" smtClean="0"/>
                        <a:t> </a:t>
                      </a:r>
                      <a:r>
                        <a:rPr lang="en-US" sz="2600" b="1" baseline="0" dirty="0" err="1" smtClean="0"/>
                        <a:t>liền</a:t>
                      </a:r>
                      <a:r>
                        <a:rPr lang="en-US" sz="2600" b="1" baseline="0" dirty="0" smtClean="0"/>
                        <a:t>)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7 584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134 682 000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58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356">
                <a:tc>
                  <a:txBody>
                    <a:bodyPr/>
                    <a:lstStyle/>
                    <a:p>
                      <a:r>
                        <a:rPr lang="en-US" sz="2600" b="1" dirty="0" err="1" smtClean="0"/>
                        <a:t>Thái</a:t>
                      </a:r>
                      <a:r>
                        <a:rPr lang="en-US" sz="2600" b="1" baseline="0" dirty="0" smtClean="0"/>
                        <a:t> </a:t>
                      </a:r>
                      <a:r>
                        <a:rPr lang="en-US" sz="2600" b="1" baseline="0" dirty="0" err="1" smtClean="0"/>
                        <a:t>lan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69,2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510 844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135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356">
                <a:tc>
                  <a:txBody>
                    <a:bodyPr/>
                    <a:lstStyle/>
                    <a:p>
                      <a:r>
                        <a:rPr lang="en-US" sz="2600" b="1" dirty="0" err="1" smtClean="0"/>
                        <a:t>Trung</a:t>
                      </a:r>
                      <a:r>
                        <a:rPr lang="en-US" sz="2600" b="1" dirty="0" smtClean="0"/>
                        <a:t> </a:t>
                      </a:r>
                      <a:r>
                        <a:rPr lang="en-US" sz="2600" b="1" dirty="0" err="1" smtClean="0"/>
                        <a:t>quốc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1 415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9 390 784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151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356">
                <a:tc>
                  <a:txBody>
                    <a:bodyPr/>
                    <a:lstStyle/>
                    <a:p>
                      <a:r>
                        <a:rPr lang="en-US" sz="2600" b="1" dirty="0" err="1" smtClean="0"/>
                        <a:t>Lào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6,97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230 612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30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356"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In-</a:t>
                      </a:r>
                      <a:r>
                        <a:rPr lang="en-US" sz="2600" b="1" dirty="0" err="1" smtClean="0"/>
                        <a:t>đô</a:t>
                      </a:r>
                      <a:r>
                        <a:rPr lang="en-US" sz="2600" b="1" dirty="0" smtClean="0"/>
                        <a:t>-</a:t>
                      </a:r>
                      <a:r>
                        <a:rPr lang="en-US" sz="2600" b="1" dirty="0" err="1" smtClean="0"/>
                        <a:t>nê-xia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260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1 812 108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147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356">
                <a:tc>
                  <a:txBody>
                    <a:bodyPr/>
                    <a:lstStyle/>
                    <a:p>
                      <a:r>
                        <a:rPr lang="en-US" sz="2600" b="1" dirty="0" err="1" smtClean="0"/>
                        <a:t>Việt</a:t>
                      </a:r>
                      <a:r>
                        <a:rPr lang="en-US" sz="2600" b="1" dirty="0" smtClean="0"/>
                        <a:t> Nam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96,6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310 060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311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181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 smtClean="0"/>
              <a:t>Quan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sát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bảng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trên</a:t>
            </a:r>
            <a:r>
              <a:rPr lang="en-US" sz="2800" i="1" dirty="0" smtClean="0"/>
              <a:t> , </a:t>
            </a:r>
            <a:r>
              <a:rPr lang="en-US" sz="2800" i="1" dirty="0" err="1" smtClean="0"/>
              <a:t>em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có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nhận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xét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mật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độ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dân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số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nước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ta</a:t>
            </a:r>
            <a:r>
              <a:rPr lang="en-US" sz="2800" i="1" dirty="0" smtClean="0"/>
              <a:t> so </a:t>
            </a:r>
            <a:r>
              <a:rPr lang="en-US" sz="2800" i="1" dirty="0" err="1" smtClean="0"/>
              <a:t>với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các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nước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khác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và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thế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giới</a:t>
            </a:r>
            <a:r>
              <a:rPr lang="en-US" sz="2800" i="1" dirty="0" smtClean="0"/>
              <a:t> (7/2018) ?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95352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nen Powere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" y="2057400"/>
            <a:ext cx="7772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- Mật độ dân số nước ta thuộc loại cao trên thế giới</a:t>
            </a:r>
            <a:r>
              <a:rPr kumimoji="0" lang="nl-NL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, năm 2018 là 311 người/km</a:t>
            </a:r>
            <a:r>
              <a:rPr kumimoji="0" lang="nl-NL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2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- Mật độ dân số nước ta ngày càng tăng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9600"/>
            <a:ext cx="62117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</a:rPr>
              <a:t>I.Mật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độ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dân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số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và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phân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bố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dân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cư</a:t>
            </a:r>
            <a:r>
              <a:rPr lang="en-US" sz="3200" b="1" u="sng" dirty="0" smtClean="0">
                <a:solidFill>
                  <a:srgbClr val="FF0000"/>
                </a:solidFill>
              </a:rPr>
              <a:t>:</a:t>
            </a:r>
          </a:p>
          <a:p>
            <a:pPr marL="571500" indent="-571500"/>
            <a:r>
              <a:rPr lang="en-US" sz="3200" b="1" u="sng" dirty="0" smtClean="0"/>
              <a:t>1. </a:t>
            </a:r>
            <a:r>
              <a:rPr lang="en-US" sz="3200" b="1" u="sng" dirty="0" err="1" smtClean="0"/>
              <a:t>Mật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độ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dân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số</a:t>
            </a:r>
            <a:r>
              <a:rPr lang="en-US" sz="3200" b="1" u="sng" dirty="0" smtClean="0"/>
              <a:t>: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uoc do phan bo dan cu va do thi Viet Nam nam 1999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3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86400" y="1062097"/>
            <a:ext cx="3581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>
                <a:cs typeface="Times New Roman" pitchFamily="18" charset="0"/>
              </a:rPr>
              <a:t>Quan</a:t>
            </a:r>
            <a:r>
              <a:rPr lang="en-US" sz="3200" i="1" dirty="0">
                <a:cs typeface="Times New Roman" pitchFamily="18" charset="0"/>
              </a:rPr>
              <a:t> </a:t>
            </a:r>
            <a:r>
              <a:rPr lang="en-US" sz="3200" i="1" dirty="0" err="1">
                <a:cs typeface="Times New Roman" pitchFamily="18" charset="0"/>
              </a:rPr>
              <a:t>sát</a:t>
            </a:r>
            <a:r>
              <a:rPr lang="en-US" sz="3200" i="1" dirty="0">
                <a:cs typeface="Times New Roman" pitchFamily="18" charset="0"/>
              </a:rPr>
              <a:t> </a:t>
            </a:r>
            <a:r>
              <a:rPr lang="en-US" sz="3200" i="1" dirty="0" err="1">
                <a:cs typeface="Times New Roman" pitchFamily="18" charset="0"/>
              </a:rPr>
              <a:t>hình</a:t>
            </a:r>
            <a:r>
              <a:rPr lang="en-US" sz="3200" i="1" dirty="0">
                <a:cs typeface="Times New Roman" pitchFamily="18" charset="0"/>
              </a:rPr>
              <a:t> 3.1, </a:t>
            </a:r>
            <a:r>
              <a:rPr lang="en-US" sz="3200" i="1" dirty="0" err="1">
                <a:cs typeface="Times New Roman" pitchFamily="18" charset="0"/>
              </a:rPr>
              <a:t>hãy</a:t>
            </a:r>
            <a:r>
              <a:rPr lang="en-US" sz="3200" i="1" dirty="0">
                <a:cs typeface="Times New Roman" pitchFamily="18" charset="0"/>
              </a:rPr>
              <a:t> </a:t>
            </a:r>
            <a:r>
              <a:rPr lang="en-US" sz="3200" i="1" dirty="0" err="1">
                <a:cs typeface="Times New Roman" pitchFamily="18" charset="0"/>
              </a:rPr>
              <a:t>nhận</a:t>
            </a:r>
            <a:r>
              <a:rPr lang="en-US" sz="3200" i="1" dirty="0">
                <a:cs typeface="Times New Roman" pitchFamily="18" charset="0"/>
              </a:rPr>
              <a:t> </a:t>
            </a:r>
            <a:r>
              <a:rPr lang="en-US" sz="3200" i="1" dirty="0" err="1">
                <a:cs typeface="Times New Roman" pitchFamily="18" charset="0"/>
              </a:rPr>
              <a:t>xét</a:t>
            </a:r>
            <a:r>
              <a:rPr lang="en-US" sz="3200" i="1" dirty="0">
                <a:cs typeface="Times New Roman" pitchFamily="18" charset="0"/>
              </a:rPr>
              <a:t> </a:t>
            </a:r>
            <a:r>
              <a:rPr lang="en-US" sz="3200" i="1" dirty="0" err="1">
                <a:cs typeface="Times New Roman" pitchFamily="18" charset="0"/>
              </a:rPr>
              <a:t>sự</a:t>
            </a:r>
            <a:r>
              <a:rPr lang="en-US" sz="3200" i="1" dirty="0">
                <a:cs typeface="Times New Roman" pitchFamily="18" charset="0"/>
              </a:rPr>
              <a:t> </a:t>
            </a:r>
            <a:r>
              <a:rPr lang="en-US" sz="3200" i="1" dirty="0" err="1" smtClean="0">
                <a:cs typeface="Times New Roman" pitchFamily="18" charset="0"/>
              </a:rPr>
              <a:t>phân</a:t>
            </a:r>
            <a:r>
              <a:rPr lang="en-US" sz="3200" i="1" dirty="0" smtClean="0">
                <a:cs typeface="Times New Roman" pitchFamily="18" charset="0"/>
              </a:rPr>
              <a:t> </a:t>
            </a:r>
            <a:r>
              <a:rPr lang="en-US" sz="3200" i="1" dirty="0" err="1">
                <a:cs typeface="Times New Roman" pitchFamily="18" charset="0"/>
              </a:rPr>
              <a:t>bố</a:t>
            </a:r>
            <a:r>
              <a:rPr lang="en-US" sz="3200" i="1" dirty="0">
                <a:cs typeface="Times New Roman" pitchFamily="18" charset="0"/>
              </a:rPr>
              <a:t> </a:t>
            </a:r>
            <a:r>
              <a:rPr lang="en-US" sz="3200" i="1" dirty="0" err="1">
                <a:cs typeface="Times New Roman" pitchFamily="18" charset="0"/>
              </a:rPr>
              <a:t>dân</a:t>
            </a:r>
            <a:r>
              <a:rPr lang="en-US" sz="3200" i="1" dirty="0">
                <a:cs typeface="Times New Roman" pitchFamily="18" charset="0"/>
              </a:rPr>
              <a:t> </a:t>
            </a:r>
            <a:r>
              <a:rPr lang="en-US" sz="3200" i="1" dirty="0" err="1">
                <a:cs typeface="Times New Roman" pitchFamily="18" charset="0"/>
              </a:rPr>
              <a:t>cư</a:t>
            </a:r>
            <a:r>
              <a:rPr lang="en-US" sz="3200" i="1" dirty="0">
                <a:cs typeface="Times New Roman" pitchFamily="18" charset="0"/>
              </a:rPr>
              <a:t> ở </a:t>
            </a:r>
            <a:r>
              <a:rPr lang="en-US" sz="3200" i="1" dirty="0" err="1">
                <a:cs typeface="Times New Roman" pitchFamily="18" charset="0"/>
              </a:rPr>
              <a:t>nước</a:t>
            </a:r>
            <a:r>
              <a:rPr lang="en-US" sz="3200" i="1" dirty="0">
                <a:cs typeface="Times New Roman" pitchFamily="18" charset="0"/>
              </a:rPr>
              <a:t> </a:t>
            </a:r>
            <a:r>
              <a:rPr lang="en-US" sz="3200" i="1" dirty="0" err="1">
                <a:cs typeface="Times New Roman" pitchFamily="18" charset="0"/>
              </a:rPr>
              <a:t>ta</a:t>
            </a:r>
            <a:r>
              <a:rPr lang="en-US" sz="3200" i="1" dirty="0">
                <a:cs typeface="Times New Roman" pitchFamily="18" charset="0"/>
              </a:rPr>
              <a:t> 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410200" y="3389055"/>
            <a:ext cx="3733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>
                <a:cs typeface="Times New Roman" pitchFamily="18" charset="0"/>
              </a:rPr>
              <a:t>Dân</a:t>
            </a:r>
            <a:r>
              <a:rPr lang="en-US" sz="3200" i="1" dirty="0">
                <a:cs typeface="Times New Roman" pitchFamily="18" charset="0"/>
              </a:rPr>
              <a:t> </a:t>
            </a:r>
            <a:r>
              <a:rPr lang="en-US" sz="3200" i="1" dirty="0" err="1">
                <a:cs typeface="Times New Roman" pitchFamily="18" charset="0"/>
              </a:rPr>
              <a:t>cư</a:t>
            </a:r>
            <a:r>
              <a:rPr lang="en-US" sz="3200" i="1" dirty="0">
                <a:cs typeface="Times New Roman" pitchFamily="18" charset="0"/>
              </a:rPr>
              <a:t> ở </a:t>
            </a:r>
            <a:r>
              <a:rPr lang="en-US" sz="3200" i="1" dirty="0" err="1">
                <a:cs typeface="Times New Roman" pitchFamily="18" charset="0"/>
              </a:rPr>
              <a:t>nước</a:t>
            </a:r>
            <a:r>
              <a:rPr lang="en-US" sz="3200" i="1" dirty="0">
                <a:cs typeface="Times New Roman" pitchFamily="18" charset="0"/>
              </a:rPr>
              <a:t> </a:t>
            </a:r>
            <a:r>
              <a:rPr lang="en-US" sz="3200" i="1" dirty="0" err="1">
                <a:cs typeface="Times New Roman" pitchFamily="18" charset="0"/>
              </a:rPr>
              <a:t>ta</a:t>
            </a:r>
            <a:r>
              <a:rPr lang="en-US" sz="3200" i="1" dirty="0">
                <a:cs typeface="Times New Roman" pitchFamily="18" charset="0"/>
              </a:rPr>
              <a:t> </a:t>
            </a:r>
            <a:r>
              <a:rPr lang="en-US" sz="3200" i="1" dirty="0" err="1">
                <a:cs typeface="Times New Roman" pitchFamily="18" charset="0"/>
              </a:rPr>
              <a:t>tập</a:t>
            </a:r>
            <a:r>
              <a:rPr lang="en-US" sz="3200" i="1" dirty="0">
                <a:cs typeface="Times New Roman" pitchFamily="18" charset="0"/>
              </a:rPr>
              <a:t> </a:t>
            </a:r>
            <a:r>
              <a:rPr lang="en-US" sz="3200" i="1" dirty="0" err="1">
                <a:cs typeface="Times New Roman" pitchFamily="18" charset="0"/>
              </a:rPr>
              <a:t>trung</a:t>
            </a:r>
            <a:r>
              <a:rPr lang="en-US" sz="3200" i="1" dirty="0">
                <a:cs typeface="Times New Roman" pitchFamily="18" charset="0"/>
              </a:rPr>
              <a:t> </a:t>
            </a:r>
            <a:r>
              <a:rPr lang="en-US" sz="3200" i="1" dirty="0" err="1">
                <a:cs typeface="Times New Roman" pitchFamily="18" charset="0"/>
              </a:rPr>
              <a:t>đông</a:t>
            </a:r>
            <a:r>
              <a:rPr lang="en-US" sz="3200" i="1" dirty="0">
                <a:cs typeface="Times New Roman" pitchFamily="18" charset="0"/>
              </a:rPr>
              <a:t> </a:t>
            </a:r>
            <a:r>
              <a:rPr lang="en-US" sz="3200" i="1" dirty="0" err="1">
                <a:cs typeface="Times New Roman" pitchFamily="18" charset="0"/>
              </a:rPr>
              <a:t>đúc</a:t>
            </a:r>
            <a:r>
              <a:rPr lang="en-US" sz="3200" i="1" dirty="0">
                <a:cs typeface="Times New Roman" pitchFamily="18" charset="0"/>
              </a:rPr>
              <a:t> ở </a:t>
            </a:r>
            <a:r>
              <a:rPr lang="en-US" sz="3200" i="1" dirty="0" err="1">
                <a:cs typeface="Times New Roman" pitchFamily="18" charset="0"/>
              </a:rPr>
              <a:t>những</a:t>
            </a:r>
            <a:r>
              <a:rPr lang="en-US" sz="3200" i="1" dirty="0">
                <a:cs typeface="Times New Roman" pitchFamily="18" charset="0"/>
              </a:rPr>
              <a:t> </a:t>
            </a:r>
            <a:r>
              <a:rPr lang="en-US" sz="3200" i="1" dirty="0" err="1">
                <a:cs typeface="Times New Roman" pitchFamily="18" charset="0"/>
              </a:rPr>
              <a:t>vùng</a:t>
            </a:r>
            <a:r>
              <a:rPr lang="en-US" sz="3200" i="1" dirty="0">
                <a:cs typeface="Times New Roman" pitchFamily="18" charset="0"/>
              </a:rPr>
              <a:t> </a:t>
            </a:r>
            <a:r>
              <a:rPr lang="en-US" sz="3200" i="1" dirty="0" err="1">
                <a:cs typeface="Times New Roman" pitchFamily="18" charset="0"/>
              </a:rPr>
              <a:t>nào</a:t>
            </a:r>
            <a:r>
              <a:rPr lang="en-US" sz="3200" i="1" dirty="0">
                <a:cs typeface="Times New Roman" pitchFamily="18" charset="0"/>
              </a:rPr>
              <a:t> </a:t>
            </a:r>
            <a:r>
              <a:rPr lang="en-US" sz="3200" i="1" dirty="0" err="1">
                <a:cs typeface="Times New Roman" pitchFamily="18" charset="0"/>
              </a:rPr>
              <a:t>và</a:t>
            </a:r>
            <a:r>
              <a:rPr lang="en-US" sz="3200" i="1" dirty="0">
                <a:cs typeface="Times New Roman" pitchFamily="18" charset="0"/>
              </a:rPr>
              <a:t> </a:t>
            </a:r>
            <a:r>
              <a:rPr lang="en-US" sz="3200" i="1" dirty="0" err="1">
                <a:cs typeface="Times New Roman" pitchFamily="18" charset="0"/>
              </a:rPr>
              <a:t>thưa</a:t>
            </a:r>
            <a:r>
              <a:rPr lang="en-US" sz="3200" i="1" dirty="0">
                <a:cs typeface="Times New Roman" pitchFamily="18" charset="0"/>
              </a:rPr>
              <a:t> </a:t>
            </a:r>
            <a:r>
              <a:rPr lang="en-US" sz="3200" i="1" dirty="0" err="1">
                <a:cs typeface="Times New Roman" pitchFamily="18" charset="0"/>
              </a:rPr>
              <a:t>thớt</a:t>
            </a:r>
            <a:r>
              <a:rPr lang="en-US" sz="3200" i="1" dirty="0">
                <a:cs typeface="Times New Roman" pitchFamily="18" charset="0"/>
              </a:rPr>
              <a:t> ở </a:t>
            </a:r>
            <a:r>
              <a:rPr lang="en-US" sz="3200" i="1" dirty="0" err="1">
                <a:cs typeface="Times New Roman" pitchFamily="18" charset="0"/>
              </a:rPr>
              <a:t>những</a:t>
            </a:r>
            <a:r>
              <a:rPr lang="en-US" sz="3200" i="1" dirty="0">
                <a:cs typeface="Times New Roman" pitchFamily="18" charset="0"/>
              </a:rPr>
              <a:t> </a:t>
            </a:r>
            <a:r>
              <a:rPr lang="en-US" sz="3200" i="1" dirty="0" err="1">
                <a:cs typeface="Times New Roman" pitchFamily="18" charset="0"/>
              </a:rPr>
              <a:t>vùng</a:t>
            </a:r>
            <a:r>
              <a:rPr lang="en-US" sz="3200" i="1" dirty="0">
                <a:cs typeface="Times New Roman" pitchFamily="18" charset="0"/>
              </a:rPr>
              <a:t> </a:t>
            </a:r>
            <a:r>
              <a:rPr lang="en-US" sz="3200" i="1" dirty="0" err="1">
                <a:cs typeface="Times New Roman" pitchFamily="18" charset="0"/>
              </a:rPr>
              <a:t>nào</a:t>
            </a:r>
            <a:r>
              <a:rPr lang="en-US" sz="3200" i="1" dirty="0">
                <a:cs typeface="Times New Roman" pitchFamily="18" charset="0"/>
              </a:rPr>
              <a:t> ? </a:t>
            </a:r>
            <a:r>
              <a:rPr lang="en-US" sz="3200" i="1" dirty="0" err="1">
                <a:cs typeface="Times New Roman" pitchFamily="18" charset="0"/>
              </a:rPr>
              <a:t>vì</a:t>
            </a:r>
            <a:r>
              <a:rPr lang="en-US" sz="3200" i="1" dirty="0">
                <a:cs typeface="Times New Roman" pitchFamily="18" charset="0"/>
              </a:rPr>
              <a:t> </a:t>
            </a:r>
            <a:r>
              <a:rPr lang="en-US" sz="3200" i="1" dirty="0" err="1">
                <a:cs typeface="Times New Roman" pitchFamily="18" charset="0"/>
              </a:rPr>
              <a:t>sao</a:t>
            </a:r>
            <a:r>
              <a:rPr lang="en-US" sz="3200" i="1" dirty="0"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76200"/>
            <a:ext cx="896461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cs typeface="Times New Roman" pitchFamily="18" charset="0"/>
              </a:rPr>
              <a:t>  </a:t>
            </a:r>
            <a:r>
              <a:rPr lang="en-US" sz="2800" b="1" dirty="0" err="1">
                <a:cs typeface="Times New Roman" pitchFamily="18" charset="0"/>
              </a:rPr>
              <a:t>Bảng</a:t>
            </a:r>
            <a:r>
              <a:rPr lang="en-US" sz="2800" b="1" dirty="0">
                <a:cs typeface="Times New Roman" pitchFamily="18" charset="0"/>
              </a:rPr>
              <a:t> 3.2.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Mật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độ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dân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số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của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các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vùng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lãnh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thổ</a:t>
            </a:r>
            <a:r>
              <a:rPr lang="en-US" sz="2800" dirty="0">
                <a:cs typeface="Times New Roman" pitchFamily="18" charset="0"/>
              </a:rPr>
              <a:t> (</a:t>
            </a:r>
            <a:r>
              <a:rPr lang="en-US" sz="2800" dirty="0" err="1">
                <a:cs typeface="Times New Roman" pitchFamily="18" charset="0"/>
              </a:rPr>
              <a:t>người</a:t>
            </a:r>
            <a:r>
              <a:rPr lang="en-US" sz="2800" dirty="0">
                <a:cs typeface="Times New Roman" pitchFamily="18" charset="0"/>
              </a:rPr>
              <a:t>/km</a:t>
            </a:r>
            <a:r>
              <a:rPr lang="en-US" sz="2800" baseline="30000" dirty="0">
                <a:cs typeface="Times New Roman" pitchFamily="18" charset="0"/>
              </a:rPr>
              <a:t>2</a:t>
            </a:r>
            <a:r>
              <a:rPr lang="en-US" sz="2800" dirty="0">
                <a:cs typeface="Times New Roman" pitchFamily="18" charset="0"/>
              </a:rPr>
              <a:t>)</a:t>
            </a:r>
          </a:p>
        </p:txBody>
      </p:sp>
      <p:graphicFrame>
        <p:nvGraphicFramePr>
          <p:cNvPr id="3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373259"/>
              </p:ext>
            </p:extLst>
          </p:nvPr>
        </p:nvGraphicFramePr>
        <p:xfrm>
          <a:off x="152400" y="838200"/>
          <a:ext cx="8763000" cy="4815840"/>
        </p:xfrm>
        <a:graphic>
          <a:graphicData uri="http://schemas.openxmlformats.org/drawingml/2006/table">
            <a:tbl>
              <a:tblPr/>
              <a:tblGrid>
                <a:gridCol w="4256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34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vùng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85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miền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núi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+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+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Duyên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Cửu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Long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Line 90"/>
          <p:cNvSpPr>
            <a:spLocks noChangeShapeType="1"/>
          </p:cNvSpPr>
          <p:nvPr/>
        </p:nvSpPr>
        <p:spPr bwMode="auto">
          <a:xfrm>
            <a:off x="0" y="838200"/>
            <a:ext cx="4419600" cy="7550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79120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cs typeface="Times New Roman" pitchFamily="18" charset="0"/>
              </a:rPr>
              <a:t>Quan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sát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bảng</a:t>
            </a:r>
            <a:r>
              <a:rPr lang="en-US" sz="2800" i="1" dirty="0">
                <a:cs typeface="Times New Roman" pitchFamily="18" charset="0"/>
              </a:rPr>
              <a:t> 3.2 </a:t>
            </a:r>
            <a:r>
              <a:rPr lang="en-US" sz="2800" i="1" dirty="0" err="1">
                <a:cs typeface="Times New Roman" pitchFamily="18" charset="0"/>
              </a:rPr>
              <a:t>hãy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nhận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xét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về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sự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phân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bố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dân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cư</a:t>
            </a:r>
            <a:r>
              <a:rPr lang="en-US" sz="2800" i="1" dirty="0">
                <a:cs typeface="Times New Roman" pitchFamily="18" charset="0"/>
              </a:rPr>
              <a:t> </a:t>
            </a:r>
          </a:p>
          <a:p>
            <a:pPr algn="ctr"/>
            <a:r>
              <a:rPr lang="en-US" sz="2800" i="1" dirty="0" err="1">
                <a:cs typeface="Times New Roman" pitchFamily="18" charset="0"/>
              </a:rPr>
              <a:t>giữa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các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vùng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của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nước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 smtClean="0">
                <a:cs typeface="Times New Roman" pitchFamily="18" charset="0"/>
              </a:rPr>
              <a:t>ta</a:t>
            </a:r>
            <a:r>
              <a:rPr lang="en-US" sz="2800" i="1" dirty="0" smtClean="0">
                <a:cs typeface="Times New Roman" pitchFamily="18" charset="0"/>
              </a:rPr>
              <a:t>?</a:t>
            </a:r>
            <a:endParaRPr lang="en-US" sz="2800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38400"/>
            <a:ext cx="8153400" cy="4419600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4038600" y="0"/>
            <a:ext cx="5105400" cy="2667000"/>
          </a:xfrm>
          <a:prstGeom prst="cloudCallout">
            <a:avLst>
              <a:gd name="adj1" fmla="val -24102"/>
              <a:gd name="adj2" fmla="val 73248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14633" y="570866"/>
            <a:ext cx="30860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Nguyên nhân của sự phân bố dân cư không đều?</a:t>
            </a:r>
            <a:endParaRPr kumimoji="0" lang="nl-NL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955</Words>
  <Application>Microsoft Office PowerPoint</Application>
  <PresentationFormat>On-screen Show (4:3)</PresentationFormat>
  <Paragraphs>207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SimSun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 xinh dep</dc:creator>
  <cp:lastModifiedBy>Admin</cp:lastModifiedBy>
  <cp:revision>70</cp:revision>
  <dcterms:created xsi:type="dcterms:W3CDTF">2006-08-16T00:00:00Z</dcterms:created>
  <dcterms:modified xsi:type="dcterms:W3CDTF">2022-07-31T11:10:21Z</dcterms:modified>
</cp:coreProperties>
</file>