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342" r:id="rId2"/>
    <p:sldId id="344" r:id="rId3"/>
    <p:sldId id="259" r:id="rId4"/>
    <p:sldId id="318" r:id="rId5"/>
    <p:sldId id="339" r:id="rId6"/>
    <p:sldId id="338" r:id="rId7"/>
    <p:sldId id="308" r:id="rId8"/>
    <p:sldId id="309" r:id="rId9"/>
    <p:sldId id="305" r:id="rId10"/>
  </p:sldIdLst>
  <p:sldSz cx="9144000" cy="5143500" type="screen16x9"/>
  <p:notesSz cx="6858000" cy="9144000"/>
  <p:embeddedFontLst>
    <p:embeddedFont>
      <p:font typeface="Lato" charset="0"/>
      <p:regular r:id="rId12"/>
      <p:bold r:id="rId13"/>
    </p:embeddedFont>
    <p:embeddedFont>
      <p:font typeface="MS UI Gothic" pitchFamily="34" charset="-128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9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824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aa6d39ba0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aaa6d39ba0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45155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00889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44165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7CFD-2CC5-4564-8014-43DBC636B27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3444-D441-4F9D-884A-E85B6AA0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84699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022950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34926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071351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995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06301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60054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3F7F-FB92-4843-ABCA-4C948A073EA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9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au\Downloads\cong tr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7100" y="-8934450"/>
            <a:ext cx="46558200" cy="230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-228600" y="3790950"/>
            <a:ext cx="121920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Môn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Nghê</a:t>
            </a:r>
            <a:r>
              <a:rPr lang="en-US" sz="3200" dirty="0" smtClean="0"/>
              <a:t>̣ 9</a:t>
            </a:r>
          </a:p>
          <a:p>
            <a:pPr algn="ctr"/>
            <a:r>
              <a:rPr lang="en-US" sz="3200" dirty="0" err="1" smtClean="0"/>
              <a:t>Giáo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: </a:t>
            </a:r>
            <a:r>
              <a:rPr lang="en-US" sz="3200" dirty="0" err="1" smtClean="0"/>
              <a:t>Nguyễn</a:t>
            </a:r>
            <a:r>
              <a:rPr lang="en-US" sz="3200" dirty="0" smtClean="0"/>
              <a:t> </a:t>
            </a:r>
            <a:r>
              <a:rPr lang="en-US" sz="3200" dirty="0" err="1" smtClean="0"/>
              <a:t>Thành</a:t>
            </a:r>
            <a:r>
              <a:rPr lang="en-US" sz="3200" dirty="0" smtClean="0"/>
              <a:t> </a:t>
            </a:r>
            <a:r>
              <a:rPr lang="en-US" sz="3200" smtClean="0"/>
              <a:t>Trung</a:t>
            </a:r>
          </a:p>
        </p:txBody>
      </p:sp>
    </p:spTree>
    <p:extLst>
      <p:ext uri="{BB962C8B-B14F-4D97-AF65-F5344CB8AC3E}">
        <p14:creationId xmlns:p14="http://schemas.microsoft.com/office/powerpoint/2010/main" val="344135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0495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84582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71500" y="514350"/>
            <a:ext cx="79248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5: BÀI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 CÁC PHƯƠNG PHÁP NHÂN GIỐNG CÂY ĂN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II.1)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33969" y="133350"/>
            <a:ext cx="8534400" cy="56941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XÂY DỰNG VƯỜN ƯƠM CÂY ĂN QUẢ</a:t>
            </a:r>
            <a:endParaRPr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307" y="1200150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70" y="133350"/>
            <a:ext cx="5070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II. Các </a:t>
            </a:r>
            <a:r>
              <a:rPr lang="pt-BR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phương pháp nhân giống cây ăn quả.</a:t>
            </a:r>
            <a:endParaRPr lang="en-US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239" y="533460"/>
            <a:ext cx="3863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Phương </a:t>
            </a:r>
            <a:r>
              <a:rPr lang="pt-B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 nhân giống hữu tính</a:t>
            </a:r>
            <a:r>
              <a:rPr lang="pt-BR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848" y="967768"/>
            <a:ext cx="3849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Là </a:t>
            </a:r>
            <a:r>
              <a:rPr lang="pt-BR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 pháp tạo cây con bằng hạt</a:t>
            </a:r>
            <a:r>
              <a:rPr lang="pt-BR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8 loại cây ăn quả có thể trồng từ hạt mà bạn nên trồng trong nhà mình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04950"/>
            <a:ext cx="3395645" cy="17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215422" y="133350"/>
            <a:ext cx="15855" cy="4876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58269" y="598436"/>
            <a:ext cx="378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Em hãy lấy ví dụ về các loại cây ăn quả có thể nhân giống bằng hạt?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336060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8 loại cây ăn quả có thể trồng từ hạt mà bạn nên trồng trong nhà mình - Ảnh 7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03" y="1504950"/>
            <a:ext cx="3369797" cy="17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48995" y="336060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Cherry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0" name="Picture 6" descr="Quấn hạt đào trong khăn giấy ẩm và đặt trong tủ lạnh 8 tuần, sau đó có thể trồng trong đấ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50" y="1513236"/>
            <a:ext cx="3408845" cy="18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63195" y="3380564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6424" y="3377831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72406" y="338056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01199" y="339194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78612" y="3419235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10" descr="Cây táo đ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23" y="1518942"/>
            <a:ext cx="3422473" cy="18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.lamchame.vn/images/2018/06/01/photo-3-15269853438942638547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15" y="1518943"/>
            <a:ext cx="3507780" cy="1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oplist.vn/images/800px/man-6408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09" y="1498062"/>
            <a:ext cx="3526535" cy="18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© depositphotos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22" y="1513236"/>
            <a:ext cx="3663022" cy="192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oplist.vn/images/800px/bo-64086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03" y="1499275"/>
            <a:ext cx="3613085" cy="1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cuments\Audacity\cach-uom-hat-mit-va-trong-thanh-cay-mit-triu-qua-thumb-15717690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4" y="1492381"/>
            <a:ext cx="1130786" cy="13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Audacity\unname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99275"/>
            <a:ext cx="1473821" cy="12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ocuments\Audacity\cach_uom_hat_mit_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34" y="1509108"/>
            <a:ext cx="1968289" cy="126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cuments\Audacity\downloa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8" y="3105150"/>
            <a:ext cx="227495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ocuments\Audacity\maxresdefault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26" y="3105150"/>
            <a:ext cx="2321473" cy="167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1" grpId="0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70" y="133350"/>
            <a:ext cx="5070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79646"/>
                </a:solidFill>
                <a:latin typeface="Times New Roman" pitchFamily="18" charset="0"/>
                <a:cs typeface="Times New Roman" pitchFamily="18" charset="0"/>
              </a:rPr>
              <a:t>II. Các </a:t>
            </a:r>
            <a:r>
              <a:rPr lang="pt-BR" sz="2000" b="1" dirty="0">
                <a:solidFill>
                  <a:srgbClr val="F79646"/>
                </a:solidFill>
                <a:latin typeface="Times New Roman" pitchFamily="18" charset="0"/>
                <a:cs typeface="Times New Roman" pitchFamily="18" charset="0"/>
              </a:rPr>
              <a:t>phương pháp nhân giống cây ăn quả.</a:t>
            </a:r>
            <a:endParaRPr lang="en-US" sz="2000" dirty="0">
              <a:solidFill>
                <a:srgbClr val="F796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239" y="533460"/>
            <a:ext cx="3863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Phương </a:t>
            </a:r>
            <a:r>
              <a:rPr lang="pt-B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 nhân giống hữu tính</a:t>
            </a:r>
            <a:r>
              <a:rPr lang="pt-BR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15422" y="133350"/>
            <a:ext cx="15855" cy="4876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50493" y="644602"/>
            <a:ext cx="378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Em hãy 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 những ưu, nhược điểm của phương pháp nhân giống hữu tính?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996" y="1430518"/>
            <a:ext cx="4911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2881" y="104775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Ưu điểm: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6208" y="3593735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Nhược điểm: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4181" y="3809821"/>
            <a:ext cx="4815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Dễ 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thoái hóa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giống.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Khó 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kiểm soát được các phẩm chất của cây con do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có thể 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có hiện tượng biến dị di truyền.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ra hoa, kết quả muộn.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70" y="133350"/>
            <a:ext cx="5070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II. Các </a:t>
            </a:r>
            <a:r>
              <a:rPr lang="pt-BR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phương pháp nhân giống cây ăn quả.</a:t>
            </a:r>
            <a:endParaRPr lang="en-US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239" y="533460"/>
            <a:ext cx="3863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Phương </a:t>
            </a:r>
            <a:r>
              <a:rPr lang="pt-B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 nhân giống hữu tính</a:t>
            </a:r>
            <a:r>
              <a:rPr lang="pt-BR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725" y="852810"/>
            <a:ext cx="478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Phương pháp nhân giống bằng hạt chỉ được sử dụng trong một số trường hợp:</a:t>
            </a: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+ Gieo hạt lấy cây làm gốc ghép.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+ Dùng đối với loại cây chưa có phương pháp nhân giống nào khác.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Dùng trong công tác lai tạo chọn lọc giống.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15422" y="133350"/>
            <a:ext cx="15855" cy="4876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93249" y="875435"/>
            <a:ext cx="3785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Em hãy 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biết phương pháp nhân giống hữu tính được sử dụng trong các trường hợp nào?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77394" y="1803515"/>
            <a:ext cx="378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Em hãy 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 một số điểm cần chú ý khi tiến hành nhân giống hữu tính?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0753" y="2594433"/>
            <a:ext cx="4789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Một </a:t>
            </a:r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 điểm cần chú ý khi tiến hành nhân giống hữu tính </a:t>
            </a:r>
            <a:endParaRPr lang="vi-VN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+ Phải biết được đặc tính chín của hạt để có biện pháp xử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 phù hợp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+ Khi gieo hạt trên luống hoặc trong bầu đất phải tưới nước, phủ rơm rạ để giữ ẩm, chăm sóc thường xuyên.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51496" y="2495550"/>
            <a:ext cx="378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Em hãy </a:t>
            </a:r>
            <a:r>
              <a:rPr lang="vi-V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 ví dụ về đặc tính chín của một số loại hạt?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27489" y="2978825"/>
            <a:ext cx="37552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Hạt cam, quýt, bưởi, mít, đu đủ...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hín sớm, hạt nảy mầm ngay trong quả.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Hạt nhã, na, vải... để lâu, sức nảy mầm giảm nên phải gieo ngay</a:t>
            </a:r>
          </a:p>
          <a:p>
            <a:pPr algn="just"/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+ Hạt đào, hồng, mân phải bảo quản ở nhiệt độ 3 -5 độ C mới nảy mầm được.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"/>
          <p:cNvSpPr txBox="1">
            <a:spLocks noGrp="1"/>
          </p:cNvSpPr>
          <p:nvPr>
            <p:ph type="sldNum" sz="quarter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68" name="Google Shape;468;p41"/>
          <p:cNvSpPr/>
          <p:nvPr/>
        </p:nvSpPr>
        <p:spPr>
          <a:xfrm rot="5400000">
            <a:off x="381000" y="271693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1"/>
          <p:cNvSpPr/>
          <p:nvPr/>
        </p:nvSpPr>
        <p:spPr>
          <a:xfrm rot="10800000">
            <a:off x="381000" y="4381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1"/>
          <p:cNvSpPr/>
          <p:nvPr/>
        </p:nvSpPr>
        <p:spPr>
          <a:xfrm rot="-5400000">
            <a:off x="227045" y="40666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28600" y="271693"/>
            <a:ext cx="2417100" cy="2417100"/>
            <a:chOff x="3285625" y="1738389"/>
            <a:chExt cx="2417100" cy="2417100"/>
          </a:xfrm>
        </p:grpSpPr>
        <p:sp>
          <p:nvSpPr>
            <p:cNvPr id="467" name="Google Shape;467;p41"/>
            <p:cNvSpPr/>
            <p:nvPr/>
          </p:nvSpPr>
          <p:spPr>
            <a:xfrm>
              <a:off x="3285625" y="1738389"/>
              <a:ext cx="2417100" cy="2417100"/>
            </a:xfrm>
            <a:prstGeom prst="pie">
              <a:avLst>
                <a:gd name="adj1" fmla="val 10788866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3732765" y="2242268"/>
              <a:ext cx="577500" cy="4465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 err="1" smtClean="0">
                  <a:ln>
                    <a:noFill/>
                  </a:ln>
                  <a:solidFill>
                    <a:schemeClr val="lt1"/>
                  </a:solidFill>
                  <a:latin typeface="Times New Roman" pitchFamily="18" charset="0"/>
                  <a:ea typeface="MS UI Gothic" pitchFamily="34" charset="-128"/>
                  <a:cs typeface="Times New Roman" pitchFamily="18" charset="0"/>
                </a:rPr>
                <a:t>Bài</a:t>
              </a:r>
              <a:endParaRPr b="1" i="0" dirty="0">
                <a:ln>
                  <a:noFill/>
                </a:ln>
                <a:solidFill>
                  <a:schemeClr val="lt1"/>
                </a:solidFill>
                <a:latin typeface="Times New Roman" pitchFamily="18" charset="0"/>
                <a:ea typeface="MS UI Gothic" pitchFamily="34" charset="-128"/>
                <a:cs typeface="Times New Roman" pitchFamily="18" charset="0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4857720" y="2250297"/>
              <a:ext cx="650964" cy="43849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i="0" dirty="0" err="1" smtClean="0">
                  <a:ln>
                    <a:noFill/>
                  </a:ln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b="1" i="0" dirty="0">
                <a:ln>
                  <a:noFill/>
                </a:ln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3581401" y="3348952"/>
              <a:ext cx="838200" cy="44467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 err="1" smtClean="0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</a:rPr>
                <a:t>Củng</a:t>
              </a:r>
              <a:endParaRPr b="1" i="0" dirty="0">
                <a:ln>
                  <a:noFill/>
                </a:ln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4971979" y="3356672"/>
              <a:ext cx="536705" cy="43849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b="1" dirty="0" err="1" smtClean="0">
                  <a:solidFill>
                    <a:schemeClr val="lt1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endParaRPr b="1" i="0" dirty="0">
                <a:ln>
                  <a:noFill/>
                </a:ln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24018" y="184049"/>
            <a:ext cx="6005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kể tên các phương pháp nhân giống cây ăn quả?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81200" y="3235654"/>
            <a:ext cx="6562224" cy="1600198"/>
            <a:chOff x="1362576" y="2571751"/>
            <a:chExt cx="6562224" cy="1600198"/>
          </a:xfrm>
        </p:grpSpPr>
        <p:grpSp>
          <p:nvGrpSpPr>
            <p:cNvPr id="6" name="Group 5"/>
            <p:cNvGrpSpPr/>
            <p:nvPr/>
          </p:nvGrpSpPr>
          <p:grpSpPr>
            <a:xfrm>
              <a:off x="6476999" y="2571751"/>
              <a:ext cx="1295401" cy="1600198"/>
              <a:chOff x="6476999" y="2571751"/>
              <a:chExt cx="1295401" cy="1600198"/>
            </a:xfrm>
          </p:grpSpPr>
          <p:sp>
            <p:nvSpPr>
              <p:cNvPr id="18" name="Google Shape;639;p45"/>
              <p:cNvSpPr/>
              <p:nvPr/>
            </p:nvSpPr>
            <p:spPr>
              <a:xfrm>
                <a:off x="7072662" y="2571751"/>
                <a:ext cx="699738" cy="72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" name="Google Shape;642;p45"/>
              <p:cNvSpPr/>
              <p:nvPr/>
            </p:nvSpPr>
            <p:spPr>
              <a:xfrm>
                <a:off x="6741993" y="3464188"/>
                <a:ext cx="680538" cy="70776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0" name="Google Shape;643;p45"/>
              <p:cNvSpPr/>
              <p:nvPr/>
            </p:nvSpPr>
            <p:spPr>
              <a:xfrm>
                <a:off x="6476999" y="2864581"/>
                <a:ext cx="454089" cy="43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cxnSp>
          <p:nvCxnSpPr>
            <p:cNvPr id="21" name="Google Shape;633;p45"/>
            <p:cNvCxnSpPr/>
            <p:nvPr/>
          </p:nvCxnSpPr>
          <p:spPr>
            <a:xfrm>
              <a:off x="1362576" y="3410688"/>
              <a:ext cx="6562224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223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722434" y="391247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sz="quarter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871126" y="1451074"/>
            <a:ext cx="2287806" cy="2248609"/>
            <a:chOff x="372049" y="2114550"/>
            <a:chExt cx="2287806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72049" y="2114550"/>
              <a:ext cx="2287806" cy="5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CỦNG CỐ, DẶN DÒ</a:t>
              </a:r>
            </a:p>
            <a:p>
              <a:pPr algn="ctr"/>
              <a:r>
                <a:rPr lang="en-US" sz="1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VỀ NHÀ</a:t>
              </a:r>
              <a:endPara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509902" y="1191304"/>
            <a:ext cx="4953000" cy="2508379"/>
            <a:chOff x="3046064" y="1464545"/>
            <a:chExt cx="4726336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GB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GB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GB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GB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GB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GB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GB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GB" sz="20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000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endParaRPr lang="en-GB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dirty="0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       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Chuẩn</a:t>
              </a:r>
              <a:r>
                <a:rPr lang="en-US" sz="2000" i="1" dirty="0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bị</a:t>
              </a:r>
              <a:r>
                <a:rPr lang="en-US" sz="2000" i="1" dirty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phần</a:t>
              </a:r>
              <a:r>
                <a:rPr lang="en-US" sz="2000" i="1" dirty="0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tiếp</a:t>
              </a:r>
              <a:r>
                <a:rPr lang="en-US" sz="2000" i="1" dirty="0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theo</a:t>
              </a:r>
              <a:r>
                <a:rPr lang="en-US" sz="2000" i="1" dirty="0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của</a:t>
              </a:r>
              <a:r>
                <a:rPr lang="en-US" sz="2000" i="1" dirty="0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bài</a:t>
              </a:r>
              <a:r>
                <a:rPr lang="en-US" sz="2000" i="1" dirty="0" smtClean="0">
                  <a:solidFill>
                    <a:srgbClr val="00206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.</a:t>
              </a:r>
              <a:endPara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8" y="2129352"/>
              <a:ext cx="307248" cy="371871"/>
              <a:chOff x="584925" y="922573"/>
              <a:chExt cx="415201" cy="50252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3"/>
                <a:ext cx="378576" cy="464049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1341;p48"/>
          <p:cNvGrpSpPr/>
          <p:nvPr/>
        </p:nvGrpSpPr>
        <p:grpSpPr>
          <a:xfrm>
            <a:off x="3962400" y="4183023"/>
            <a:ext cx="914400" cy="445734"/>
            <a:chOff x="4607809" y="5664627"/>
            <a:chExt cx="742883" cy="594312"/>
          </a:xfrm>
        </p:grpSpPr>
        <p:sp>
          <p:nvSpPr>
            <p:cNvPr id="31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1341;p48"/>
          <p:cNvGrpSpPr/>
          <p:nvPr/>
        </p:nvGrpSpPr>
        <p:grpSpPr>
          <a:xfrm>
            <a:off x="2870824" y="4378486"/>
            <a:ext cx="786775" cy="445734"/>
            <a:chOff x="4607809" y="5664627"/>
            <a:chExt cx="742883" cy="594312"/>
          </a:xfrm>
        </p:grpSpPr>
        <p:sp>
          <p:nvSpPr>
            <p:cNvPr id="40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1341;p48"/>
          <p:cNvGrpSpPr/>
          <p:nvPr/>
        </p:nvGrpSpPr>
        <p:grpSpPr>
          <a:xfrm>
            <a:off x="5292034" y="4242251"/>
            <a:ext cx="880165" cy="445734"/>
            <a:chOff x="4607809" y="5664627"/>
            <a:chExt cx="742883" cy="594312"/>
          </a:xfrm>
        </p:grpSpPr>
        <p:sp>
          <p:nvSpPr>
            <p:cNvPr id="49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1341;p48"/>
          <p:cNvGrpSpPr/>
          <p:nvPr/>
        </p:nvGrpSpPr>
        <p:grpSpPr>
          <a:xfrm>
            <a:off x="6705600" y="4099358"/>
            <a:ext cx="998971" cy="445734"/>
            <a:chOff x="4607809" y="5664627"/>
            <a:chExt cx="742883" cy="594312"/>
          </a:xfrm>
        </p:grpSpPr>
        <p:sp>
          <p:nvSpPr>
            <p:cNvPr id="58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9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2038" name="Google Shape;2038;p33"/>
          <p:cNvGrpSpPr/>
          <p:nvPr/>
        </p:nvGrpSpPr>
        <p:grpSpPr>
          <a:xfrm>
            <a:off x="1414314" y="514350"/>
            <a:ext cx="6385904" cy="3387991"/>
            <a:chOff x="1177450" y="241631"/>
            <a:chExt cx="6173152" cy="3616776"/>
          </a:xfrm>
        </p:grpSpPr>
        <p:sp>
          <p:nvSpPr>
            <p:cNvPr id="2039" name="Google Shape;2039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  <a:effectLst>
              <a:outerShdw blurRad="100013" dist="28575" dir="5400000" algn="bl" rotWithShape="0">
                <a:srgbClr val="38226D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4" name="Google Shape;2044;p33"/>
          <p:cNvGrpSpPr/>
          <p:nvPr/>
        </p:nvGrpSpPr>
        <p:grpSpPr>
          <a:xfrm>
            <a:off x="7531342" y="2825005"/>
            <a:ext cx="1214233" cy="1885000"/>
            <a:chOff x="6492887" y="4126007"/>
            <a:chExt cx="271993" cy="422295"/>
          </a:xfrm>
        </p:grpSpPr>
        <p:sp>
          <p:nvSpPr>
            <p:cNvPr id="2045" name="Google Shape;2045;p33"/>
            <p:cNvSpPr/>
            <p:nvPr/>
          </p:nvSpPr>
          <p:spPr>
            <a:xfrm rot="10800000">
              <a:off x="6492887" y="4392220"/>
              <a:ext cx="271993" cy="156082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 flipH="1">
              <a:off x="6563431" y="4299082"/>
              <a:ext cx="180447" cy="104443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 flipH="1">
              <a:off x="6653655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 flipH="1">
              <a:off x="6563431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6631565" y="4127172"/>
              <a:ext cx="91680" cy="13403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6638516" y="4126007"/>
              <a:ext cx="43914" cy="5411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6647100" y="4184749"/>
              <a:ext cx="54168" cy="6062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6554604" y="4208935"/>
              <a:ext cx="102224" cy="145520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6631332" y="4204595"/>
              <a:ext cx="78964" cy="10415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6645396" y="4130153"/>
              <a:ext cx="58090" cy="71561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33"/>
            <p:cNvSpPr/>
            <p:nvPr/>
          </p:nvSpPr>
          <p:spPr>
            <a:xfrm>
              <a:off x="6647754" y="4129873"/>
              <a:ext cx="58319" cy="5488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33"/>
            <p:cNvSpPr/>
            <p:nvPr/>
          </p:nvSpPr>
          <p:spPr>
            <a:xfrm>
              <a:off x="6577749" y="4490229"/>
              <a:ext cx="45861" cy="34982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6577951" y="4501389"/>
              <a:ext cx="45653" cy="2383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6554804" y="4475155"/>
              <a:ext cx="41980" cy="32521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6554997" y="4485886"/>
              <a:ext cx="41814" cy="2182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6570371" y="4307401"/>
              <a:ext cx="99964" cy="172414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6597627" y="4307742"/>
              <a:ext cx="99521" cy="186686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6560564" y="4295988"/>
              <a:ext cx="148825" cy="13699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6680201" y="4215053"/>
              <a:ext cx="51721" cy="181324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6690335" y="4212768"/>
              <a:ext cx="31273" cy="3977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6629015" y="4204538"/>
              <a:ext cx="26751" cy="28086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6" name="Google Shape;2066;p33"/>
            <p:cNvGrpSpPr/>
            <p:nvPr/>
          </p:nvGrpSpPr>
          <p:grpSpPr>
            <a:xfrm>
              <a:off x="6551528" y="4270928"/>
              <a:ext cx="147953" cy="112133"/>
              <a:chOff x="6621095" y="1452181"/>
              <a:chExt cx="330894" cy="250785"/>
            </a:xfrm>
          </p:grpSpPr>
          <p:sp>
            <p:nvSpPr>
              <p:cNvPr id="2067" name="Google Shape;2067;p3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3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3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3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3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19400" y="1240009"/>
            <a:ext cx="371928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 ƠN CÁC EM </a:t>
            </a:r>
            <a:endParaRPr lang="en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LẮNG NGHE </a:t>
            </a:r>
            <a:endParaRPr lang="en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GIẢNG!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2346" y="514350"/>
            <a:ext cx="1239803" cy="1599563"/>
            <a:chOff x="6476999" y="2572386"/>
            <a:chExt cx="1239803" cy="1599563"/>
          </a:xfrm>
        </p:grpSpPr>
        <p:sp>
          <p:nvSpPr>
            <p:cNvPr id="40" name="Google Shape;639;p45"/>
            <p:cNvSpPr/>
            <p:nvPr/>
          </p:nvSpPr>
          <p:spPr>
            <a:xfrm>
              <a:off x="7017064" y="2572386"/>
              <a:ext cx="699738" cy="72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" name="Google Shape;642;p45"/>
            <p:cNvSpPr/>
            <p:nvPr/>
          </p:nvSpPr>
          <p:spPr>
            <a:xfrm>
              <a:off x="6741993" y="3464188"/>
              <a:ext cx="680538" cy="7077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" name="Google Shape;643;p45"/>
            <p:cNvSpPr/>
            <p:nvPr/>
          </p:nvSpPr>
          <p:spPr>
            <a:xfrm>
              <a:off x="6476999" y="2864581"/>
              <a:ext cx="454089" cy="43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732972" y="1025545"/>
            <a:ext cx="1239803" cy="1599563"/>
            <a:chOff x="6476999" y="2572386"/>
            <a:chExt cx="1239803" cy="1599563"/>
          </a:xfrm>
        </p:grpSpPr>
        <p:sp>
          <p:nvSpPr>
            <p:cNvPr id="44" name="Google Shape;639;p45"/>
            <p:cNvSpPr/>
            <p:nvPr/>
          </p:nvSpPr>
          <p:spPr>
            <a:xfrm>
              <a:off x="7017064" y="2572386"/>
              <a:ext cx="699738" cy="72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" name="Google Shape;642;p45"/>
            <p:cNvSpPr/>
            <p:nvPr/>
          </p:nvSpPr>
          <p:spPr>
            <a:xfrm>
              <a:off x="6741993" y="3464188"/>
              <a:ext cx="680538" cy="7077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" name="Google Shape;643;p45"/>
            <p:cNvSpPr/>
            <p:nvPr/>
          </p:nvSpPr>
          <p:spPr>
            <a:xfrm>
              <a:off x="6476999" y="2864581"/>
              <a:ext cx="454089" cy="43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6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596</Words>
  <Application>Microsoft Office PowerPoint</Application>
  <PresentationFormat>On-screen Show (16:9)</PresentationFormat>
  <Paragraphs>67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Lato</vt:lpstr>
      <vt:lpstr>Times New Roman</vt:lpstr>
      <vt:lpstr>MS UI Gothic</vt:lpstr>
      <vt:lpstr>Calibri</vt:lpstr>
      <vt:lpstr>Office Theme</vt:lpstr>
      <vt:lpstr>PowerPoint Presentation</vt:lpstr>
      <vt:lpstr>PowerPoint Presentation</vt:lpstr>
      <vt:lpstr>I. XÂY DỰNG VƯỜN ƯƠM CÂY ĂN QUẢ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6</dc:title>
  <dc:creator>Hoai Ham Hap</dc:creator>
  <cp:lastModifiedBy>Hau</cp:lastModifiedBy>
  <cp:revision>81</cp:revision>
  <dcterms:modified xsi:type="dcterms:W3CDTF">2022-07-25T13:38:42Z</dcterms:modified>
</cp:coreProperties>
</file>