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1" r:id="rId1"/>
  </p:sldMasterIdLst>
  <p:notesMasterIdLst>
    <p:notesMasterId r:id="rId20"/>
  </p:notesMasterIdLst>
  <p:sldIdLst>
    <p:sldId id="555" r:id="rId2"/>
    <p:sldId id="499" r:id="rId3"/>
    <p:sldId id="500" r:id="rId4"/>
    <p:sldId id="535" r:id="rId5"/>
    <p:sldId id="540" r:id="rId6"/>
    <p:sldId id="541" r:id="rId7"/>
    <p:sldId id="542" r:id="rId8"/>
    <p:sldId id="543" r:id="rId9"/>
    <p:sldId id="544" r:id="rId10"/>
    <p:sldId id="537" r:id="rId11"/>
    <p:sldId id="545" r:id="rId12"/>
    <p:sldId id="546" r:id="rId13"/>
    <p:sldId id="552" r:id="rId14"/>
    <p:sldId id="550" r:id="rId15"/>
    <p:sldId id="549" r:id="rId16"/>
    <p:sldId id="548" r:id="rId17"/>
    <p:sldId id="551" r:id="rId18"/>
    <p:sldId id="554"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12F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103" autoAdjust="0"/>
  </p:normalViewPr>
  <p:slideViewPr>
    <p:cSldViewPr snapToGrid="0" snapToObjects="1">
      <p:cViewPr varScale="1">
        <p:scale>
          <a:sx n="66" d="100"/>
          <a:sy n="66" d="100"/>
        </p:scale>
        <p:origin x="5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BEB5A7-AA2A-46C2-BF0E-8FF0F6984056}" type="datetimeFigureOut">
              <a:rPr lang="vi-VN" smtClean="0"/>
              <a:t>25/07/2022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328E0-9DA1-42B8-A842-34FCF2B3A8C8}" type="slidenum">
              <a:rPr lang="vi-VN" smtClean="0"/>
              <a:t>‹#›</a:t>
            </a:fld>
            <a:endParaRPr lang="vi-VN"/>
          </a:p>
        </p:txBody>
      </p:sp>
    </p:spTree>
    <p:extLst>
      <p:ext uri="{BB962C8B-B14F-4D97-AF65-F5344CB8AC3E}">
        <p14:creationId xmlns:p14="http://schemas.microsoft.com/office/powerpoint/2010/main" val="30704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3</a:t>
            </a:fld>
            <a:endParaRPr lang="vi-VN"/>
          </a:p>
        </p:txBody>
      </p:sp>
    </p:spTree>
    <p:extLst>
      <p:ext uri="{BB962C8B-B14F-4D97-AF65-F5344CB8AC3E}">
        <p14:creationId xmlns:p14="http://schemas.microsoft.com/office/powerpoint/2010/main" val="322842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12</a:t>
            </a:fld>
            <a:endParaRPr lang="vi-VN"/>
          </a:p>
        </p:txBody>
      </p:sp>
    </p:spTree>
    <p:extLst>
      <p:ext uri="{BB962C8B-B14F-4D97-AF65-F5344CB8AC3E}">
        <p14:creationId xmlns:p14="http://schemas.microsoft.com/office/powerpoint/2010/main" val="272434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13</a:t>
            </a:fld>
            <a:endParaRPr lang="vi-VN"/>
          </a:p>
        </p:txBody>
      </p:sp>
    </p:spTree>
    <p:extLst>
      <p:ext uri="{BB962C8B-B14F-4D97-AF65-F5344CB8AC3E}">
        <p14:creationId xmlns:p14="http://schemas.microsoft.com/office/powerpoint/2010/main" val="122821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14</a:t>
            </a:fld>
            <a:endParaRPr lang="vi-VN"/>
          </a:p>
        </p:txBody>
      </p:sp>
    </p:spTree>
    <p:extLst>
      <p:ext uri="{BB962C8B-B14F-4D97-AF65-F5344CB8AC3E}">
        <p14:creationId xmlns:p14="http://schemas.microsoft.com/office/powerpoint/2010/main" val="37887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15</a:t>
            </a:fld>
            <a:endParaRPr lang="vi-VN"/>
          </a:p>
        </p:txBody>
      </p:sp>
    </p:spTree>
    <p:extLst>
      <p:ext uri="{BB962C8B-B14F-4D97-AF65-F5344CB8AC3E}">
        <p14:creationId xmlns:p14="http://schemas.microsoft.com/office/powerpoint/2010/main" val="1050464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16</a:t>
            </a:fld>
            <a:endParaRPr lang="vi-VN"/>
          </a:p>
        </p:txBody>
      </p:sp>
    </p:spTree>
    <p:extLst>
      <p:ext uri="{BB962C8B-B14F-4D97-AF65-F5344CB8AC3E}">
        <p14:creationId xmlns:p14="http://schemas.microsoft.com/office/powerpoint/2010/main" val="769809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17</a:t>
            </a:fld>
            <a:endParaRPr lang="vi-VN"/>
          </a:p>
        </p:txBody>
      </p:sp>
    </p:spTree>
    <p:extLst>
      <p:ext uri="{BB962C8B-B14F-4D97-AF65-F5344CB8AC3E}">
        <p14:creationId xmlns:p14="http://schemas.microsoft.com/office/powerpoint/2010/main" val="212307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4</a:t>
            </a:fld>
            <a:endParaRPr lang="vi-VN"/>
          </a:p>
        </p:txBody>
      </p:sp>
    </p:spTree>
    <p:extLst>
      <p:ext uri="{BB962C8B-B14F-4D97-AF65-F5344CB8AC3E}">
        <p14:creationId xmlns:p14="http://schemas.microsoft.com/office/powerpoint/2010/main" val="338291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5</a:t>
            </a:fld>
            <a:endParaRPr lang="vi-VN"/>
          </a:p>
        </p:txBody>
      </p:sp>
    </p:spTree>
    <p:extLst>
      <p:ext uri="{BB962C8B-B14F-4D97-AF65-F5344CB8AC3E}">
        <p14:creationId xmlns:p14="http://schemas.microsoft.com/office/powerpoint/2010/main" val="44473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6</a:t>
            </a:fld>
            <a:endParaRPr lang="vi-VN"/>
          </a:p>
        </p:txBody>
      </p:sp>
    </p:spTree>
    <p:extLst>
      <p:ext uri="{BB962C8B-B14F-4D97-AF65-F5344CB8AC3E}">
        <p14:creationId xmlns:p14="http://schemas.microsoft.com/office/powerpoint/2010/main" val="181741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7</a:t>
            </a:fld>
            <a:endParaRPr lang="vi-VN"/>
          </a:p>
        </p:txBody>
      </p:sp>
    </p:spTree>
    <p:extLst>
      <p:ext uri="{BB962C8B-B14F-4D97-AF65-F5344CB8AC3E}">
        <p14:creationId xmlns:p14="http://schemas.microsoft.com/office/powerpoint/2010/main" val="395556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8</a:t>
            </a:fld>
            <a:endParaRPr lang="vi-VN"/>
          </a:p>
        </p:txBody>
      </p:sp>
    </p:spTree>
    <p:extLst>
      <p:ext uri="{BB962C8B-B14F-4D97-AF65-F5344CB8AC3E}">
        <p14:creationId xmlns:p14="http://schemas.microsoft.com/office/powerpoint/2010/main" val="60461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9</a:t>
            </a:fld>
            <a:endParaRPr lang="vi-VN"/>
          </a:p>
        </p:txBody>
      </p:sp>
    </p:spTree>
    <p:extLst>
      <p:ext uri="{BB962C8B-B14F-4D97-AF65-F5344CB8AC3E}">
        <p14:creationId xmlns:p14="http://schemas.microsoft.com/office/powerpoint/2010/main" val="290796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10</a:t>
            </a:fld>
            <a:endParaRPr lang="vi-VN"/>
          </a:p>
        </p:txBody>
      </p:sp>
    </p:spTree>
    <p:extLst>
      <p:ext uri="{BB962C8B-B14F-4D97-AF65-F5344CB8AC3E}">
        <p14:creationId xmlns:p14="http://schemas.microsoft.com/office/powerpoint/2010/main" val="295933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11</a:t>
            </a:fld>
            <a:endParaRPr lang="vi-VN"/>
          </a:p>
        </p:txBody>
      </p:sp>
    </p:spTree>
    <p:extLst>
      <p:ext uri="{BB962C8B-B14F-4D97-AF65-F5344CB8AC3E}">
        <p14:creationId xmlns:p14="http://schemas.microsoft.com/office/powerpoint/2010/main" val="175481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428361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69917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82020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0DF93-E1A2-E14A-A7A1-82E4BDFCCC9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8559ED71-ACDD-1E49-891A-595314ED05C1}"/>
              </a:ext>
            </a:extLst>
          </p:cNvPr>
          <p:cNvSpPr>
            <a:spLocks noGrp="1"/>
          </p:cNvSpPr>
          <p:nvPr>
            <p:ph type="dt" sz="half" idx="10"/>
          </p:nvPr>
        </p:nvSpPr>
        <p:spPr/>
        <p:txBody>
          <a:bodyPr/>
          <a:lstStyle/>
          <a:p>
            <a:fld id="{DCABFE86-5F1F-6946-9818-B4D877E6DEA8}" type="datetimeFigureOut">
              <a:rPr lang="x-none" smtClean="0"/>
              <a:t>25/07/2022</a:t>
            </a:fld>
            <a:endParaRPr lang="x-none"/>
          </a:p>
        </p:txBody>
      </p:sp>
      <p:sp>
        <p:nvSpPr>
          <p:cNvPr id="4" name="Footer Placeholder 3">
            <a:extLst>
              <a:ext uri="{FF2B5EF4-FFF2-40B4-BE49-F238E27FC236}">
                <a16:creationId xmlns:a16="http://schemas.microsoft.com/office/drawing/2014/main" xmlns="" id="{253C2FA7-214C-054C-AAF0-D6CC10A5C36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A03578-2E4F-9D40-9BAC-3E0B4A52B78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2347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24092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61983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ABFE86-5F1F-6946-9818-B4D877E6DEA8}" type="datetimeFigureOut">
              <a:rPr lang="x-none" smtClean="0"/>
              <a:t>25/07/2022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73632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ABFE86-5F1F-6946-9818-B4D877E6DEA8}" type="datetimeFigureOut">
              <a:rPr lang="x-none" smtClean="0"/>
              <a:t>25/07/2022</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2967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ABFE86-5F1F-6946-9818-B4D877E6DEA8}" type="datetimeFigureOut">
              <a:rPr lang="x-none" smtClean="0"/>
              <a:t>25/07/2022</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72043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ABFE86-5F1F-6946-9818-B4D877E6DEA8}" type="datetimeFigureOut">
              <a:rPr lang="x-none" smtClean="0"/>
              <a:t>25/07/2022</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52244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ABFE86-5F1F-6946-9818-B4D877E6DEA8}" type="datetimeFigureOut">
              <a:rPr lang="x-none" smtClean="0"/>
              <a:t>25/07/2022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4094869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ABFE86-5F1F-6946-9818-B4D877E6DEA8}" type="datetimeFigureOut">
              <a:rPr lang="x-none" smtClean="0"/>
              <a:t>25/07/2022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41937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BFE86-5F1F-6946-9818-B4D877E6DEA8}" type="datetimeFigureOut">
              <a:rPr lang="x-none" smtClean="0"/>
              <a:t>25/07/2022</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F207E-C5CA-3246-A3D1-75505BB9440F}" type="slidenum">
              <a:rPr lang="x-none" smtClean="0"/>
              <a:t>‹#›</a:t>
            </a:fld>
            <a:endParaRPr lang="x-none"/>
          </a:p>
        </p:txBody>
      </p:sp>
      <p:pic>
        <p:nvPicPr>
          <p:cNvPr id="7" name="Picture 6">
            <a:extLst>
              <a:ext uri="{FF2B5EF4-FFF2-40B4-BE49-F238E27FC236}">
                <a16:creationId xmlns:a16="http://schemas.microsoft.com/office/drawing/2014/main" xmlns="" id="{B21EF569-66CE-E748-A5A4-7F4F2940D70B}"/>
              </a:ext>
            </a:extLst>
          </p:cNvPr>
          <p:cNvPicPr>
            <a:picLocks noChangeAspect="1"/>
          </p:cNvPicPr>
          <p:nvPr userDrawn="1"/>
        </p:nvPicPr>
        <p:blipFill rotWithShape="1">
          <a:blip r:embed="rId14"/>
          <a:srcRect t="7789" b="7789"/>
          <a:stretch/>
        </p:blipFill>
        <p:spPr>
          <a:xfrm>
            <a:off x="0" y="0"/>
            <a:ext cx="12192000" cy="6858000"/>
          </a:xfrm>
          <a:prstGeom prst="rect">
            <a:avLst/>
          </a:prstGeom>
        </p:spPr>
      </p:pic>
    </p:spTree>
    <p:extLst>
      <p:ext uri="{BB962C8B-B14F-4D97-AF65-F5344CB8AC3E}">
        <p14:creationId xmlns:p14="http://schemas.microsoft.com/office/powerpoint/2010/main" val="236802750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 y="76200"/>
            <a:ext cx="12496799" cy="6629400"/>
          </a:xfrm>
          <a:prstGeom prst="rect">
            <a:avLst/>
          </a:prstGeom>
        </p:spPr>
      </p:pic>
    </p:spTree>
    <p:extLst>
      <p:ext uri="{BB962C8B-B14F-4D97-AF65-F5344CB8AC3E}">
        <p14:creationId xmlns:p14="http://schemas.microsoft.com/office/powerpoint/2010/main" val="3656617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439" y="899854"/>
            <a:ext cx="10366745"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ĐỜI SỐNG TINH THẦN</a:t>
            </a:r>
            <a:endParaRPr lang="vi-VN"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11" name="Rectangle 10"/>
          <p:cNvSpPr/>
          <p:nvPr/>
        </p:nvSpPr>
        <p:spPr>
          <a:xfrm>
            <a:off x="5386812" y="899854"/>
            <a:ext cx="6473227" cy="1015663"/>
          </a:xfrm>
          <a:prstGeom prst="rect">
            <a:avLst/>
          </a:prstGeom>
          <a:solidFill>
            <a:schemeClr val="accent4">
              <a:lumMod val="60000"/>
              <a:lumOff val="40000"/>
            </a:schemeClr>
          </a:solidFill>
        </p:spPr>
        <p:txBody>
          <a:bodyPr wrap="square">
            <a:spAutoFit/>
          </a:bodyPr>
          <a:lstStyle/>
          <a:p>
            <a:pPr algn="just"/>
            <a:r>
              <a:rPr lang="vi-VN" sz="2000" dirty="0">
                <a:latin typeface="+mj-lt"/>
              </a:rPr>
              <a:t>Dựa vào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15.8, 15.9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vi-VN" sz="2000" dirty="0" smtClean="0">
                <a:latin typeface="+mj-lt"/>
              </a:rPr>
              <a:t>thông </a:t>
            </a:r>
            <a:r>
              <a:rPr lang="vi-VN" sz="2000" dirty="0">
                <a:latin typeface="+mj-lt"/>
              </a:rPr>
              <a:t>tin trong bài học, em hãy cho biết những điểm nổi bật </a:t>
            </a:r>
            <a:r>
              <a:rPr lang="vi-VN" sz="2000" dirty="0" smtClean="0">
                <a:latin typeface="+mj-lt"/>
              </a:rPr>
              <a:t>tron</a:t>
            </a:r>
            <a:r>
              <a:rPr lang="en-US" sz="2000" dirty="0" smtClean="0">
                <a:latin typeface="+mj-lt"/>
              </a:rPr>
              <a:t>g </a:t>
            </a:r>
            <a:r>
              <a:rPr lang="vi-VN" sz="2000" dirty="0" smtClean="0">
                <a:latin typeface="+mj-lt"/>
              </a:rPr>
              <a:t>đời</a:t>
            </a:r>
            <a:r>
              <a:rPr lang="en-US" sz="2000" dirty="0" smtClean="0">
                <a:latin typeface="+mj-lt"/>
              </a:rPr>
              <a:t> </a:t>
            </a:r>
            <a:r>
              <a:rPr lang="vi-VN" sz="2000" dirty="0" smtClean="0">
                <a:latin typeface="+mj-lt"/>
              </a:rPr>
              <a:t>sống </a:t>
            </a:r>
            <a:r>
              <a:rPr lang="vi-VN" sz="2000" dirty="0">
                <a:latin typeface="+mj-lt"/>
              </a:rPr>
              <a:t>tinh thần của cư dân Văn Lang, Âu Lạc</a:t>
            </a:r>
            <a:endParaRPr lang="en-US" sz="2000" dirty="0">
              <a:latin typeface="+mj-lt"/>
            </a:endParaRPr>
          </a:p>
        </p:txBody>
      </p:sp>
      <p:pic>
        <p:nvPicPr>
          <p:cNvPr id="1032" name="Picture 8" descr="Mộ thuyền Việt Kh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667" y="2001463"/>
            <a:ext cx="3039875" cy="45884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8331785" y="2001463"/>
            <a:ext cx="3623156" cy="2413928"/>
          </a:xfrm>
          <a:prstGeom prst="rect">
            <a:avLst/>
          </a:prstGeom>
        </p:spPr>
      </p:pic>
      <p:pic>
        <p:nvPicPr>
          <p:cNvPr id="13" name="Picture 12"/>
          <p:cNvPicPr>
            <a:picLocks noChangeAspect="1"/>
          </p:cNvPicPr>
          <p:nvPr/>
        </p:nvPicPr>
        <p:blipFill>
          <a:blip r:embed="rId5"/>
          <a:stretch>
            <a:fillRect/>
          </a:stretch>
        </p:blipFill>
        <p:spPr>
          <a:xfrm>
            <a:off x="8426687" y="4415391"/>
            <a:ext cx="3528254" cy="2094564"/>
          </a:xfrm>
          <a:prstGeom prst="rect">
            <a:avLst/>
          </a:prstGeom>
        </p:spPr>
      </p:pic>
      <p:sp>
        <p:nvSpPr>
          <p:cNvPr id="14" name="Rectangle 13"/>
          <p:cNvSpPr/>
          <p:nvPr/>
        </p:nvSpPr>
        <p:spPr>
          <a:xfrm>
            <a:off x="345193" y="1407685"/>
            <a:ext cx="4306319" cy="2308324"/>
          </a:xfrm>
          <a:prstGeom prst="rect">
            <a:avLst/>
          </a:prstGeom>
          <a:solidFill>
            <a:schemeClr val="bg1"/>
          </a:solidFill>
        </p:spPr>
        <p:txBody>
          <a:bodyPr wrap="square">
            <a:spAutoFit/>
          </a:bodyPr>
          <a:lstStyle/>
          <a:p>
            <a:pPr algn="just"/>
            <a:r>
              <a:rPr lang="vi-VN" sz="2400" dirty="0">
                <a:latin typeface="+mj-lt"/>
              </a:rPr>
              <a:t>- Cư dân Văn Lang, Âu Lạc có tục thờ cúng tổ tiên, thờ các bị thần trong tự nhiên như thần Sông, thần Núi, thần Mặt Trời,… </a:t>
            </a:r>
            <a:r>
              <a:rPr lang="en-US" sz="2400" dirty="0" smtClean="0">
                <a:latin typeface="+mj-lt"/>
              </a:rPr>
              <a:t>- </a:t>
            </a:r>
            <a:r>
              <a:rPr lang="vi-VN" sz="2400" dirty="0" smtClean="0">
                <a:latin typeface="+mj-lt"/>
              </a:rPr>
              <a:t>Người </a:t>
            </a:r>
            <a:r>
              <a:rPr lang="vi-VN" sz="2400" dirty="0">
                <a:latin typeface="+mj-lt"/>
              </a:rPr>
              <a:t>chết được chôn cất trong thạp, bình, mộ thuyền,…</a:t>
            </a:r>
          </a:p>
        </p:txBody>
      </p:sp>
    </p:spTree>
    <p:extLst>
      <p:ext uri="{BB962C8B-B14F-4D97-AF65-F5344CB8AC3E}">
        <p14:creationId xmlns:p14="http://schemas.microsoft.com/office/powerpoint/2010/main" val="158245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circle(in)">
                                      <p:cBhvr>
                                        <p:cTn id="10" dur="2000"/>
                                        <p:tgtEl>
                                          <p:spTgt spid="1032"/>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3" y="876772"/>
            <a:ext cx="485003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ĐỜI SỐNG TINH </a:t>
            </a:r>
            <a:r>
              <a:rPr lang="en-US" sz="2800" b="1" dirty="0" smtClean="0">
                <a:latin typeface="Times New Roman" panose="02020603050405020304" pitchFamily="18" charset="0"/>
                <a:cs typeface="Times New Roman" panose="02020603050405020304" pitchFamily="18" charset="0"/>
              </a:rPr>
              <a:t>THẦN</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4" name="Rectangle 3"/>
          <p:cNvSpPr/>
          <p:nvPr/>
        </p:nvSpPr>
        <p:spPr>
          <a:xfrm>
            <a:off x="22709" y="1704748"/>
            <a:ext cx="5304665" cy="1200329"/>
          </a:xfrm>
          <a:prstGeom prst="rect">
            <a:avLst/>
          </a:prstGeom>
          <a:solidFill>
            <a:schemeClr val="bg1"/>
          </a:solidFill>
        </p:spPr>
        <p:txBody>
          <a:bodyPr wrap="square">
            <a:spAutoFit/>
          </a:bodyPr>
          <a:lstStyle/>
          <a:p>
            <a:r>
              <a:rPr lang="vi-VN" sz="2400" dirty="0">
                <a:latin typeface="+mj-lt"/>
              </a:rPr>
              <a:t>- Họ có khiếu thẩm mĩ như nhuộm răng, xăm </a:t>
            </a:r>
            <a:r>
              <a:rPr lang="vi-VN" sz="2400" dirty="0" smtClean="0">
                <a:latin typeface="+mj-lt"/>
              </a:rPr>
              <a:t>mình</a:t>
            </a:r>
            <a:r>
              <a:rPr lang="en-US" sz="2400" dirty="0" smtClean="0">
                <a:latin typeface="+mj-lt"/>
              </a:rPr>
              <a:t>, </a:t>
            </a:r>
            <a:r>
              <a:rPr lang="vi-VN" sz="2400" dirty="0" smtClean="0">
                <a:latin typeface="+mj-lt"/>
              </a:rPr>
              <a:t>xăm </a:t>
            </a:r>
            <a:r>
              <a:rPr lang="en-US" sz="2400" dirty="0" smtClean="0">
                <a:latin typeface="+mj-lt"/>
                <a:sym typeface="Wingdings" panose="05000000000000000000" pitchFamily="2" charset="2"/>
              </a:rPr>
              <a:t> </a:t>
            </a:r>
            <a:r>
              <a:rPr lang="vi-VN" sz="2400" dirty="0" smtClean="0">
                <a:latin typeface="+mj-lt"/>
              </a:rPr>
              <a:t>phong </a:t>
            </a:r>
            <a:r>
              <a:rPr lang="vi-VN" sz="2400" dirty="0">
                <a:latin typeface="+mj-lt"/>
              </a:rPr>
              <a:t>tục này còn được duy trì đến ngày nay.</a:t>
            </a:r>
          </a:p>
        </p:txBody>
      </p:sp>
      <p:pic>
        <p:nvPicPr>
          <p:cNvPr id="5" name="Picture 4"/>
          <p:cNvPicPr>
            <a:picLocks noChangeAspect="1"/>
          </p:cNvPicPr>
          <p:nvPr/>
        </p:nvPicPr>
        <p:blipFill>
          <a:blip r:embed="rId3"/>
          <a:stretch>
            <a:fillRect/>
          </a:stretch>
        </p:blipFill>
        <p:spPr>
          <a:xfrm>
            <a:off x="6095999" y="1399992"/>
            <a:ext cx="2733675" cy="1666875"/>
          </a:xfrm>
          <a:prstGeom prst="rect">
            <a:avLst/>
          </a:prstGeom>
        </p:spPr>
      </p:pic>
      <p:pic>
        <p:nvPicPr>
          <p:cNvPr id="7" name="Picture 6"/>
          <p:cNvPicPr>
            <a:picLocks noChangeAspect="1"/>
          </p:cNvPicPr>
          <p:nvPr/>
        </p:nvPicPr>
        <p:blipFill>
          <a:blip r:embed="rId4"/>
          <a:stretch>
            <a:fillRect/>
          </a:stretch>
        </p:blipFill>
        <p:spPr>
          <a:xfrm>
            <a:off x="8726557" y="1230435"/>
            <a:ext cx="3180521" cy="2667000"/>
          </a:xfrm>
          <a:prstGeom prst="rect">
            <a:avLst/>
          </a:prstGeom>
        </p:spPr>
      </p:pic>
      <p:sp>
        <p:nvSpPr>
          <p:cNvPr id="8" name="Rectangle 7"/>
          <p:cNvSpPr/>
          <p:nvPr/>
        </p:nvSpPr>
        <p:spPr>
          <a:xfrm>
            <a:off x="6095999" y="4083410"/>
            <a:ext cx="6096000" cy="923330"/>
          </a:xfrm>
          <a:prstGeom prst="rect">
            <a:avLst/>
          </a:prstGeom>
          <a:solidFill>
            <a:schemeClr val="accent4">
              <a:lumMod val="20000"/>
              <a:lumOff val="80000"/>
            </a:schemeClr>
          </a:solidFill>
        </p:spPr>
        <p:txBody>
          <a:bodyPr>
            <a:spAutoFit/>
          </a:bodyPr>
          <a:lstStyle/>
          <a:p>
            <a:r>
              <a:rPr lang="vi-VN" dirty="0"/>
              <a:t>Với người Việt, phong tục nhuộm răng đen vừa có tác dụng bảo vệ răng khỏi con sâu răng, vừa mang ý nghĩa đánh dấu tuổi trưởng thành</a:t>
            </a:r>
            <a:endParaRPr lang="en-US" dirty="0"/>
          </a:p>
        </p:txBody>
      </p:sp>
      <p:pic>
        <p:nvPicPr>
          <p:cNvPr id="9" name="Picture 8"/>
          <p:cNvPicPr>
            <a:picLocks noChangeAspect="1"/>
          </p:cNvPicPr>
          <p:nvPr/>
        </p:nvPicPr>
        <p:blipFill>
          <a:blip r:embed="rId5"/>
          <a:stretch>
            <a:fillRect/>
          </a:stretch>
        </p:blipFill>
        <p:spPr>
          <a:xfrm>
            <a:off x="5719542" y="1180140"/>
            <a:ext cx="6848913" cy="3913971"/>
          </a:xfrm>
          <a:prstGeom prst="rect">
            <a:avLst/>
          </a:prstGeom>
        </p:spPr>
      </p:pic>
      <p:sp>
        <p:nvSpPr>
          <p:cNvPr id="10" name="Rectangle 9"/>
          <p:cNvSpPr/>
          <p:nvPr/>
        </p:nvSpPr>
        <p:spPr>
          <a:xfrm>
            <a:off x="6546987" y="5181483"/>
            <a:ext cx="4565374" cy="646331"/>
          </a:xfrm>
          <a:prstGeom prst="rect">
            <a:avLst/>
          </a:prstGeom>
          <a:solidFill>
            <a:schemeClr val="accent4">
              <a:lumMod val="20000"/>
              <a:lumOff val="80000"/>
            </a:schemeClr>
          </a:solidFill>
        </p:spPr>
        <p:txBody>
          <a:bodyPr wrap="square">
            <a:spAutoFit/>
          </a:bodyPr>
          <a:lstStyle/>
          <a:p>
            <a:r>
              <a:rPr lang="vi-VN" dirty="0"/>
              <a:t>Họ xăm mình không chỉ để tránh bị thủy quái làm hại mà còn lại một cách làm đẹp</a:t>
            </a:r>
            <a:endParaRPr lang="en-US" dirty="0"/>
          </a:p>
        </p:txBody>
      </p:sp>
    </p:spTree>
    <p:extLst>
      <p:ext uri="{BB962C8B-B14F-4D97-AF65-F5344CB8AC3E}">
        <p14:creationId xmlns:p14="http://schemas.microsoft.com/office/powerpoint/2010/main" val="5001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3" y="876772"/>
            <a:ext cx="485003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ĐỜI SỐNG TINH </a:t>
            </a:r>
            <a:r>
              <a:rPr lang="en-US" sz="2800" b="1" dirty="0" smtClean="0">
                <a:latin typeface="Times New Roman" panose="02020603050405020304" pitchFamily="18" charset="0"/>
                <a:cs typeface="Times New Roman" panose="02020603050405020304" pitchFamily="18" charset="0"/>
              </a:rPr>
              <a:t>THẦN</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3" name="Rectangle 2"/>
          <p:cNvSpPr/>
          <p:nvPr/>
        </p:nvSpPr>
        <p:spPr>
          <a:xfrm>
            <a:off x="-231805" y="4642008"/>
            <a:ext cx="6096000" cy="923330"/>
          </a:xfrm>
          <a:prstGeom prst="rect">
            <a:avLst/>
          </a:prstGeom>
        </p:spPr>
        <p:txBody>
          <a:bodyPr>
            <a:spAutoFit/>
          </a:bodyPr>
          <a:lstStyle/>
          <a:p>
            <a:endParaRPr lang="vi-VN" dirty="0"/>
          </a:p>
          <a:p>
            <a:endParaRPr lang="vi-VN" dirty="0"/>
          </a:p>
          <a:p>
            <a:r>
              <a:rPr lang="vi-VN" dirty="0" smtClean="0"/>
              <a:t>-</a:t>
            </a:r>
            <a:endParaRPr lang="en-US" dirty="0"/>
          </a:p>
        </p:txBody>
      </p:sp>
      <p:sp>
        <p:nvSpPr>
          <p:cNvPr id="4" name="Rectangle 3"/>
          <p:cNvSpPr/>
          <p:nvPr/>
        </p:nvSpPr>
        <p:spPr>
          <a:xfrm>
            <a:off x="163862" y="1524412"/>
            <a:ext cx="5304665" cy="1938992"/>
          </a:xfrm>
          <a:prstGeom prst="rect">
            <a:avLst/>
          </a:prstGeom>
          <a:solidFill>
            <a:schemeClr val="bg1"/>
          </a:solidFill>
        </p:spPr>
        <p:txBody>
          <a:bodyPr wrap="square">
            <a:spAutoFit/>
          </a:bodyPr>
          <a:lstStyle/>
          <a:p>
            <a:r>
              <a:rPr lang="vi-VN" sz="2400" dirty="0">
                <a:latin typeface="+mj-lt"/>
              </a:rPr>
              <a:t>- </a:t>
            </a:r>
            <a:r>
              <a:rPr lang="vi-VN" sz="2400" dirty="0"/>
              <a:t>Đời sống tinh thần của cư dân Văn Lang, Âu Lạc giản dị, chất phác, hòa hợp với tự nhiên. Trong những ngày lễ hội họ thường tổ chức vui chơi, đấu vật, đua thuyền</a:t>
            </a:r>
            <a:r>
              <a:rPr lang="vi-VN" sz="2400" dirty="0" smtClean="0"/>
              <a:t>,…</a:t>
            </a:r>
            <a:endParaRPr lang="en-US" sz="2400" dirty="0"/>
          </a:p>
        </p:txBody>
      </p:sp>
      <p:pic>
        <p:nvPicPr>
          <p:cNvPr id="12" name="Picture 11"/>
          <p:cNvPicPr>
            <a:picLocks noChangeAspect="1"/>
          </p:cNvPicPr>
          <p:nvPr/>
        </p:nvPicPr>
        <p:blipFill>
          <a:blip r:embed="rId3"/>
          <a:stretch>
            <a:fillRect/>
          </a:stretch>
        </p:blipFill>
        <p:spPr>
          <a:xfrm>
            <a:off x="5712512" y="1524412"/>
            <a:ext cx="6066046" cy="4023709"/>
          </a:xfrm>
          <a:prstGeom prst="rect">
            <a:avLst/>
          </a:prstGeom>
        </p:spPr>
      </p:pic>
      <p:pic>
        <p:nvPicPr>
          <p:cNvPr id="13" name="Picture 12"/>
          <p:cNvPicPr>
            <a:picLocks noChangeAspect="1"/>
          </p:cNvPicPr>
          <p:nvPr/>
        </p:nvPicPr>
        <p:blipFill>
          <a:blip r:embed="rId4"/>
          <a:stretch>
            <a:fillRect/>
          </a:stretch>
        </p:blipFill>
        <p:spPr>
          <a:xfrm>
            <a:off x="5577202" y="1618248"/>
            <a:ext cx="5993296" cy="4023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5"/>
          <a:stretch>
            <a:fillRect/>
          </a:stretch>
        </p:blipFill>
        <p:spPr>
          <a:xfrm>
            <a:off x="5494193" y="1623834"/>
            <a:ext cx="6446307" cy="4186416"/>
          </a:xfrm>
          <a:prstGeom prst="rect">
            <a:avLst/>
          </a:prstGeom>
        </p:spPr>
      </p:pic>
    </p:spTree>
    <p:extLst>
      <p:ext uri="{BB962C8B-B14F-4D97-AF65-F5344CB8AC3E}">
        <p14:creationId xmlns:p14="http://schemas.microsoft.com/office/powerpoint/2010/main" val="225609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3" y="876772"/>
            <a:ext cx="485003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a:t>
            </a:r>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ĐỜI SỐNG TINH </a:t>
            </a:r>
            <a:r>
              <a:rPr lang="en-US" sz="2800" b="1" dirty="0" smtClean="0">
                <a:latin typeface="Times New Roman" panose="02020603050405020304" pitchFamily="18" charset="0"/>
                <a:cs typeface="Times New Roman" panose="02020603050405020304" pitchFamily="18" charset="0"/>
              </a:rPr>
              <a:t>THẦN</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4" name="Rectangle 3"/>
          <p:cNvSpPr/>
          <p:nvPr/>
        </p:nvSpPr>
        <p:spPr>
          <a:xfrm>
            <a:off x="22709" y="1704748"/>
            <a:ext cx="5304665" cy="2677656"/>
          </a:xfrm>
          <a:prstGeom prst="rect">
            <a:avLst/>
          </a:prstGeom>
          <a:solidFill>
            <a:schemeClr val="bg1"/>
          </a:solidFill>
        </p:spPr>
        <p:txBody>
          <a:bodyPr wrap="square">
            <a:spAutoFit/>
          </a:bodyPr>
          <a:lstStyle/>
          <a:p>
            <a:r>
              <a:rPr lang="vi-VN" sz="2400" dirty="0" smtClean="0">
                <a:latin typeface="+mj-lt"/>
              </a:rPr>
              <a:t>- </a:t>
            </a:r>
            <a:r>
              <a:rPr lang="en-US" sz="2400" dirty="0" smtClean="0">
                <a:latin typeface="+mj-lt"/>
              </a:rPr>
              <a:t>T</a:t>
            </a:r>
            <a:r>
              <a:rPr lang="vi-VN" sz="2400" dirty="0" smtClean="0">
                <a:latin typeface="Times New Roman" panose="02020603050405020304" pitchFamily="18" charset="0"/>
                <a:cs typeface="Times New Roman" panose="02020603050405020304" pitchFamily="18" charset="0"/>
              </a:rPr>
              <a:t>hờ </a:t>
            </a:r>
            <a:r>
              <a:rPr lang="vi-VN" sz="2400" dirty="0">
                <a:latin typeface="Times New Roman" panose="02020603050405020304" pitchFamily="18" charset="0"/>
                <a:cs typeface="Times New Roman" panose="02020603050405020304" pitchFamily="18" charset="0"/>
              </a:rPr>
              <a:t>cúng tổ tiên, thờ các </a:t>
            </a:r>
            <a:r>
              <a:rPr lang="en-US" sz="2400" dirty="0" smtClean="0">
                <a:latin typeface="Times New Roman" panose="02020603050405020304" pitchFamily="18" charset="0"/>
                <a:cs typeface="Times New Roman" panose="02020603050405020304" pitchFamily="18" charset="0"/>
              </a:rPr>
              <a:t>v</a:t>
            </a:r>
            <a:r>
              <a:rPr lang="vi-VN" sz="2400" dirty="0" smtClean="0">
                <a:latin typeface="Times New Roman" panose="02020603050405020304" pitchFamily="18" charset="0"/>
                <a:cs typeface="Times New Roman" panose="02020603050405020304" pitchFamily="18" charset="0"/>
              </a:rPr>
              <a:t>ị 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chết</a:t>
            </a:r>
            <a:endParaRPr lang="en-US" sz="2400" dirty="0">
              <a:latin typeface="Times New Roman" panose="02020603050405020304" pitchFamily="18" charset="0"/>
              <a:cs typeface="Times New Roman" panose="02020603050405020304" pitchFamily="18" charset="0"/>
            </a:endParaRPr>
          </a:p>
          <a:p>
            <a:r>
              <a:rPr lang="en-US" sz="2400" dirty="0" smtClean="0">
                <a:latin typeface="+mj-lt"/>
              </a:rPr>
              <a:t>- </a:t>
            </a:r>
            <a:r>
              <a:rPr lang="en-US" sz="2400" dirty="0" err="1" smtClean="0">
                <a:latin typeface="+mj-lt"/>
              </a:rPr>
              <a:t>N</a:t>
            </a:r>
            <a:r>
              <a:rPr lang="en-US" sz="2400" dirty="0" err="1" smtClean="0">
                <a:latin typeface="Times New Roman" panose="02020603050405020304" pitchFamily="18" charset="0"/>
                <a:cs typeface="Times New Roman" panose="02020603050405020304" pitchFamily="18" charset="0"/>
              </a:rPr>
              <a:t>huộm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múa</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Đời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tinh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thần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giãn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dị</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chất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phác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hòa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hợp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với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tự</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095999" y="1399992"/>
            <a:ext cx="2733675" cy="1666875"/>
          </a:xfrm>
          <a:prstGeom prst="rect">
            <a:avLst/>
          </a:prstGeom>
        </p:spPr>
      </p:pic>
      <p:pic>
        <p:nvPicPr>
          <p:cNvPr id="7" name="Picture 6"/>
          <p:cNvPicPr>
            <a:picLocks noChangeAspect="1"/>
          </p:cNvPicPr>
          <p:nvPr/>
        </p:nvPicPr>
        <p:blipFill>
          <a:blip r:embed="rId4"/>
          <a:stretch>
            <a:fillRect/>
          </a:stretch>
        </p:blipFill>
        <p:spPr>
          <a:xfrm>
            <a:off x="8726557" y="1230435"/>
            <a:ext cx="3180521" cy="2667000"/>
          </a:xfrm>
          <a:prstGeom prst="rect">
            <a:avLst/>
          </a:prstGeom>
        </p:spPr>
      </p:pic>
      <p:sp>
        <p:nvSpPr>
          <p:cNvPr id="8" name="Rectangle 7"/>
          <p:cNvSpPr/>
          <p:nvPr/>
        </p:nvSpPr>
        <p:spPr>
          <a:xfrm>
            <a:off x="6095999" y="4083410"/>
            <a:ext cx="6096000" cy="923330"/>
          </a:xfrm>
          <a:prstGeom prst="rect">
            <a:avLst/>
          </a:prstGeom>
          <a:solidFill>
            <a:schemeClr val="accent4">
              <a:lumMod val="20000"/>
              <a:lumOff val="80000"/>
            </a:schemeClr>
          </a:solidFill>
        </p:spPr>
        <p:txBody>
          <a:bodyPr>
            <a:spAutoFit/>
          </a:bodyPr>
          <a:lstStyle/>
          <a:p>
            <a:r>
              <a:rPr lang="vi-VN" dirty="0"/>
              <a:t>Với người Việt, phong tục nhuộm răng đen vừa có tác dụng bảo vệ răng khỏi con sâu răng, vừa mang ý nghĩa đánh dấu tuổi trưởng thành</a:t>
            </a:r>
            <a:endParaRPr lang="en-US" dirty="0"/>
          </a:p>
        </p:txBody>
      </p:sp>
      <p:pic>
        <p:nvPicPr>
          <p:cNvPr id="9" name="Picture 8"/>
          <p:cNvPicPr>
            <a:picLocks noChangeAspect="1"/>
          </p:cNvPicPr>
          <p:nvPr/>
        </p:nvPicPr>
        <p:blipFill>
          <a:blip r:embed="rId5"/>
          <a:stretch>
            <a:fillRect/>
          </a:stretch>
        </p:blipFill>
        <p:spPr>
          <a:xfrm>
            <a:off x="5814499" y="1267512"/>
            <a:ext cx="6848913" cy="3913971"/>
          </a:xfrm>
          <a:prstGeom prst="rect">
            <a:avLst/>
          </a:prstGeom>
        </p:spPr>
      </p:pic>
      <p:sp>
        <p:nvSpPr>
          <p:cNvPr id="10" name="Rectangle 9"/>
          <p:cNvSpPr/>
          <p:nvPr/>
        </p:nvSpPr>
        <p:spPr>
          <a:xfrm>
            <a:off x="6546987" y="5181483"/>
            <a:ext cx="4565374" cy="646331"/>
          </a:xfrm>
          <a:prstGeom prst="rect">
            <a:avLst/>
          </a:prstGeom>
          <a:solidFill>
            <a:schemeClr val="accent4">
              <a:lumMod val="20000"/>
              <a:lumOff val="80000"/>
            </a:schemeClr>
          </a:solidFill>
        </p:spPr>
        <p:txBody>
          <a:bodyPr wrap="square">
            <a:spAutoFit/>
          </a:bodyPr>
          <a:lstStyle/>
          <a:p>
            <a:r>
              <a:rPr lang="vi-VN" dirty="0"/>
              <a:t>Họ xăm mình không chỉ để tránh bị thủy quái làm hại mà còn lại một cách làm đẹp</a:t>
            </a:r>
            <a:endParaRPr lang="en-US" dirty="0"/>
          </a:p>
        </p:txBody>
      </p:sp>
    </p:spTree>
    <p:extLst>
      <p:ext uri="{BB962C8B-B14F-4D97-AF65-F5344CB8AC3E}">
        <p14:creationId xmlns:p14="http://schemas.microsoft.com/office/powerpoint/2010/main" val="325202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3" y="876772"/>
            <a:ext cx="485003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LUYỆN TẬP VẬN DỤNG</a:t>
            </a: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3" name="Rectangle 2"/>
          <p:cNvSpPr/>
          <p:nvPr/>
        </p:nvSpPr>
        <p:spPr>
          <a:xfrm>
            <a:off x="-231805" y="4642008"/>
            <a:ext cx="6096000" cy="923330"/>
          </a:xfrm>
          <a:prstGeom prst="rect">
            <a:avLst/>
          </a:prstGeom>
        </p:spPr>
        <p:txBody>
          <a:bodyPr>
            <a:spAutoFit/>
          </a:bodyPr>
          <a:lstStyle/>
          <a:p>
            <a:endParaRPr lang="vi-VN" dirty="0"/>
          </a:p>
          <a:p>
            <a:endParaRPr lang="vi-VN" dirty="0"/>
          </a:p>
          <a:p>
            <a:r>
              <a:rPr lang="vi-VN" dirty="0" smtClean="0"/>
              <a:t>-</a:t>
            </a:r>
            <a:endParaRPr lang="en-US" dirty="0"/>
          </a:p>
        </p:txBody>
      </p:sp>
      <p:sp>
        <p:nvSpPr>
          <p:cNvPr id="4" name="Rectangle 3"/>
          <p:cNvSpPr/>
          <p:nvPr/>
        </p:nvSpPr>
        <p:spPr>
          <a:xfrm>
            <a:off x="167181" y="1961232"/>
            <a:ext cx="5304665" cy="1754326"/>
          </a:xfrm>
          <a:prstGeom prst="rect">
            <a:avLst/>
          </a:prstGeom>
          <a:solidFill>
            <a:schemeClr val="bg1"/>
          </a:solidFill>
        </p:spPr>
        <p:txBody>
          <a:bodyPr wrap="square">
            <a:spAutoFit/>
          </a:bodyPr>
          <a:lstStyle/>
          <a:p>
            <a:pPr algn="just"/>
            <a:r>
              <a:rPr lang="vi-VN" sz="2800" dirty="0">
                <a:latin typeface="+mj-lt"/>
              </a:rPr>
              <a:t>Thời Văn Lang, Âu Lạc, người Việt có những phong tục nổi bật: </a:t>
            </a:r>
            <a:r>
              <a:rPr lang="vi-VN" sz="2800" dirty="0" smtClean="0">
                <a:latin typeface="+mj-lt"/>
              </a:rPr>
              <a:t>nhuộm </a:t>
            </a:r>
            <a:r>
              <a:rPr lang="vi-VN" sz="2800" dirty="0">
                <a:latin typeface="+mj-lt"/>
              </a:rPr>
              <a:t>răng đen, </a:t>
            </a:r>
            <a:r>
              <a:rPr lang="vi-VN" sz="2800" dirty="0" smtClean="0">
                <a:latin typeface="+mj-lt"/>
              </a:rPr>
              <a:t>xăm </a:t>
            </a:r>
            <a:r>
              <a:rPr lang="vi-VN" sz="2800" dirty="0">
                <a:latin typeface="+mj-lt"/>
              </a:rPr>
              <a:t>mình, </a:t>
            </a:r>
            <a:r>
              <a:rPr lang="en-US" sz="2800" dirty="0" smtClean="0">
                <a:latin typeface="+mj-lt"/>
              </a:rPr>
              <a:t>..</a:t>
            </a:r>
            <a:endParaRPr lang="vi-VN" sz="2800" dirty="0">
              <a:latin typeface="+mj-lt"/>
            </a:endParaRPr>
          </a:p>
          <a:p>
            <a:endParaRPr lang="vi-VN" sz="2400" dirty="0">
              <a:latin typeface="+mj-lt"/>
            </a:endParaRPr>
          </a:p>
        </p:txBody>
      </p:sp>
      <p:pic>
        <p:nvPicPr>
          <p:cNvPr id="5" name="Picture 4"/>
          <p:cNvPicPr>
            <a:picLocks noChangeAspect="1"/>
          </p:cNvPicPr>
          <p:nvPr/>
        </p:nvPicPr>
        <p:blipFill>
          <a:blip r:embed="rId3"/>
          <a:stretch>
            <a:fillRect/>
          </a:stretch>
        </p:blipFill>
        <p:spPr>
          <a:xfrm>
            <a:off x="5471846" y="1399992"/>
            <a:ext cx="6720154" cy="5308921"/>
          </a:xfrm>
          <a:prstGeom prst="rect">
            <a:avLst/>
          </a:prstGeom>
        </p:spPr>
      </p:pic>
    </p:spTree>
    <p:extLst>
      <p:ext uri="{BB962C8B-B14F-4D97-AF65-F5344CB8AC3E}">
        <p14:creationId xmlns:p14="http://schemas.microsoft.com/office/powerpoint/2010/main" val="518119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3" y="876772"/>
            <a:ext cx="485003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LUYỆN TẬP VẬN DỤNG</a:t>
            </a: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3" name="Rectangle 2"/>
          <p:cNvSpPr/>
          <p:nvPr/>
        </p:nvSpPr>
        <p:spPr>
          <a:xfrm>
            <a:off x="-231805" y="4642008"/>
            <a:ext cx="6096000" cy="923330"/>
          </a:xfrm>
          <a:prstGeom prst="rect">
            <a:avLst/>
          </a:prstGeom>
        </p:spPr>
        <p:txBody>
          <a:bodyPr>
            <a:spAutoFit/>
          </a:bodyPr>
          <a:lstStyle/>
          <a:p>
            <a:endParaRPr lang="vi-VN" dirty="0"/>
          </a:p>
          <a:p>
            <a:endParaRPr lang="vi-VN" dirty="0"/>
          </a:p>
          <a:p>
            <a:r>
              <a:rPr lang="vi-VN" dirty="0" smtClean="0"/>
              <a:t>-</a:t>
            </a:r>
            <a:endParaRPr lang="en-US" dirty="0"/>
          </a:p>
        </p:txBody>
      </p:sp>
      <p:sp>
        <p:nvSpPr>
          <p:cNvPr id="7" name="Rectangle 6"/>
          <p:cNvSpPr/>
          <p:nvPr/>
        </p:nvSpPr>
        <p:spPr>
          <a:xfrm>
            <a:off x="509872" y="1507849"/>
            <a:ext cx="10860493" cy="1661993"/>
          </a:xfrm>
          <a:prstGeom prst="rect">
            <a:avLst/>
          </a:prstGeom>
          <a:solidFill>
            <a:schemeClr val="accent4">
              <a:lumMod val="20000"/>
              <a:lumOff val="80000"/>
            </a:schemeClr>
          </a:solidFill>
        </p:spPr>
        <p:txBody>
          <a:bodyPr wrap="square">
            <a:spAutoFit/>
          </a:bodyPr>
          <a:lstStyle/>
          <a:p>
            <a:r>
              <a:rPr lang="en-US" sz="2000" dirty="0" smtClean="0">
                <a:latin typeface="+mj-lt"/>
              </a:rPr>
              <a:t>	2. </a:t>
            </a:r>
            <a:r>
              <a:rPr lang="vi-VN" sz="2800" dirty="0" smtClean="0">
                <a:latin typeface="+mj-lt"/>
              </a:rPr>
              <a:t>Bảng </a:t>
            </a:r>
            <a:r>
              <a:rPr lang="vi-VN" sz="2800" dirty="0">
                <a:latin typeface="+mj-lt"/>
              </a:rPr>
              <a:t>dưới đây là những công cụ lao động thuộc thời kì văn hóa Đông Sơn. Theo em, những công cụ đó được dùng làm gì trong hoạt động sản xuất của cưa dân Văn Lang, Âu Lạc?</a:t>
            </a:r>
          </a:p>
          <a:p>
            <a:endParaRPr lang="vi-VN" dirty="0"/>
          </a:p>
        </p:txBody>
      </p:sp>
      <p:pic>
        <p:nvPicPr>
          <p:cNvPr id="8" name="Picture 7"/>
          <p:cNvPicPr>
            <a:picLocks noChangeAspect="1"/>
          </p:cNvPicPr>
          <p:nvPr/>
        </p:nvPicPr>
        <p:blipFill>
          <a:blip r:embed="rId3"/>
          <a:stretch>
            <a:fillRect/>
          </a:stretch>
        </p:blipFill>
        <p:spPr>
          <a:xfrm>
            <a:off x="433948" y="3277699"/>
            <a:ext cx="10860493" cy="3226492"/>
          </a:xfrm>
          <a:prstGeom prst="rect">
            <a:avLst/>
          </a:prstGeom>
        </p:spPr>
      </p:pic>
      <p:pic>
        <p:nvPicPr>
          <p:cNvPr id="9" name="Picture 8"/>
          <p:cNvPicPr>
            <a:picLocks noChangeAspect="1"/>
          </p:cNvPicPr>
          <p:nvPr/>
        </p:nvPicPr>
        <p:blipFill>
          <a:blip r:embed="rId4"/>
          <a:stretch>
            <a:fillRect/>
          </a:stretch>
        </p:blipFill>
        <p:spPr>
          <a:xfrm>
            <a:off x="471909" y="3402269"/>
            <a:ext cx="10936417" cy="3101922"/>
          </a:xfrm>
          <a:prstGeom prst="rect">
            <a:avLst/>
          </a:prstGeom>
        </p:spPr>
      </p:pic>
    </p:spTree>
    <p:extLst>
      <p:ext uri="{BB962C8B-B14F-4D97-AF65-F5344CB8AC3E}">
        <p14:creationId xmlns:p14="http://schemas.microsoft.com/office/powerpoint/2010/main" val="2065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3" y="876772"/>
            <a:ext cx="485003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LUYỆN TẬP VẬN DỤNG</a:t>
            </a: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3" name="Rectangle 2"/>
          <p:cNvSpPr/>
          <p:nvPr/>
        </p:nvSpPr>
        <p:spPr>
          <a:xfrm>
            <a:off x="-231805" y="4642008"/>
            <a:ext cx="6096000" cy="923330"/>
          </a:xfrm>
          <a:prstGeom prst="rect">
            <a:avLst/>
          </a:prstGeom>
        </p:spPr>
        <p:txBody>
          <a:bodyPr>
            <a:spAutoFit/>
          </a:bodyPr>
          <a:lstStyle/>
          <a:p>
            <a:endParaRPr lang="vi-VN" dirty="0"/>
          </a:p>
          <a:p>
            <a:endParaRPr lang="vi-VN" dirty="0"/>
          </a:p>
          <a:p>
            <a:r>
              <a:rPr lang="vi-VN" dirty="0" smtClean="0"/>
              <a:t>-</a:t>
            </a:r>
            <a:endParaRPr lang="en-US" dirty="0"/>
          </a:p>
        </p:txBody>
      </p:sp>
      <p:sp>
        <p:nvSpPr>
          <p:cNvPr id="4" name="Rectangle 3"/>
          <p:cNvSpPr/>
          <p:nvPr/>
        </p:nvSpPr>
        <p:spPr>
          <a:xfrm>
            <a:off x="163862" y="1524412"/>
            <a:ext cx="5304665" cy="3539430"/>
          </a:xfrm>
          <a:prstGeom prst="rect">
            <a:avLst/>
          </a:prstGeom>
          <a:solidFill>
            <a:schemeClr val="bg1"/>
          </a:solidFill>
        </p:spPr>
        <p:txBody>
          <a:bodyPr wrap="square">
            <a:spAutoFit/>
          </a:bodyPr>
          <a:lstStyle/>
          <a:p>
            <a:pPr algn="just"/>
            <a:r>
              <a:rPr lang="vi-VN" sz="2800" b="1" dirty="0"/>
              <a:t>Những phong tục</a:t>
            </a:r>
            <a:r>
              <a:rPr lang="vi-VN" sz="2800" dirty="0"/>
              <a:t> như thời cúng tổ tiên, các vị thần, tổ chức lễ hội vui chơi, đấu vật, nhảy múa, ca hát bên khèn,sáo, trống chiêng,..., gói bánh trưng bánh giày ngày tết trong văn hóa Việt Nam hiện nay được kế thừa từ thời Văn Lang, Âu </a:t>
            </a:r>
            <a:r>
              <a:rPr lang="vi-VN" sz="2800" dirty="0" smtClean="0"/>
              <a:t>Lạc</a:t>
            </a:r>
            <a:r>
              <a:rPr lang="en-US" sz="2800" dirty="0" smtClean="0"/>
              <a:t>. </a:t>
            </a:r>
            <a:endParaRPr lang="vi-VN" sz="2400" dirty="0">
              <a:latin typeface="+mj-lt"/>
            </a:endParaRPr>
          </a:p>
        </p:txBody>
      </p:sp>
      <p:sp>
        <p:nvSpPr>
          <p:cNvPr id="7" name="Rectangle 6"/>
          <p:cNvSpPr/>
          <p:nvPr/>
        </p:nvSpPr>
        <p:spPr>
          <a:xfrm>
            <a:off x="5864302" y="1253847"/>
            <a:ext cx="6422947" cy="1107996"/>
          </a:xfrm>
          <a:prstGeom prst="rect">
            <a:avLst/>
          </a:prstGeom>
          <a:solidFill>
            <a:schemeClr val="accent4">
              <a:lumMod val="20000"/>
              <a:lumOff val="80000"/>
            </a:schemeClr>
          </a:solidFill>
        </p:spPr>
        <p:txBody>
          <a:bodyPr wrap="square">
            <a:spAutoFit/>
          </a:bodyPr>
          <a:lstStyle/>
          <a:p>
            <a:r>
              <a:rPr lang="en-US" sz="2400" dirty="0" smtClean="0">
                <a:latin typeface="Times New Roman" panose="02020603050405020304" pitchFamily="18" charset="0"/>
                <a:cs typeface="Times New Roman" panose="02020603050405020304" pitchFamily="18" charset="0"/>
              </a:rPr>
              <a:t>3, </a:t>
            </a:r>
            <a:r>
              <a:rPr lang="vi-VN" sz="2400" dirty="0" smtClean="0">
                <a:latin typeface="Times New Roman" panose="02020603050405020304" pitchFamily="18" charset="0"/>
                <a:cs typeface="Times New Roman" panose="02020603050405020304" pitchFamily="18" charset="0"/>
              </a:rPr>
              <a:t>Những </a:t>
            </a:r>
            <a:r>
              <a:rPr lang="vi-VN" sz="2400" dirty="0">
                <a:latin typeface="Times New Roman" panose="02020603050405020304" pitchFamily="18" charset="0"/>
                <a:cs typeface="Times New Roman" panose="02020603050405020304" pitchFamily="18" charset="0"/>
              </a:rPr>
              <a:t>phong tục nào trong văn hóa Việt Nam hiện nay được kế thừa từ thời Văn Lang, Âu Lạc?</a:t>
            </a:r>
          </a:p>
          <a:p>
            <a:endParaRPr lang="vi-VN" dirty="0"/>
          </a:p>
        </p:txBody>
      </p:sp>
    </p:spTree>
    <p:extLst>
      <p:ext uri="{BB962C8B-B14F-4D97-AF65-F5344CB8AC3E}">
        <p14:creationId xmlns:p14="http://schemas.microsoft.com/office/powerpoint/2010/main" val="222055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3" y="876772"/>
            <a:ext cx="485003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LUYỆN TẬP VẬN DỤNG</a:t>
            </a: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3" name="Rectangle 2"/>
          <p:cNvSpPr/>
          <p:nvPr/>
        </p:nvSpPr>
        <p:spPr>
          <a:xfrm>
            <a:off x="-231805" y="4642008"/>
            <a:ext cx="6096000" cy="923330"/>
          </a:xfrm>
          <a:prstGeom prst="rect">
            <a:avLst/>
          </a:prstGeom>
        </p:spPr>
        <p:txBody>
          <a:bodyPr>
            <a:spAutoFit/>
          </a:bodyPr>
          <a:lstStyle/>
          <a:p>
            <a:endParaRPr lang="vi-VN" dirty="0"/>
          </a:p>
          <a:p>
            <a:endParaRPr lang="vi-VN" dirty="0"/>
          </a:p>
          <a:p>
            <a:r>
              <a:rPr lang="vi-VN" dirty="0" smtClean="0"/>
              <a:t>-</a:t>
            </a:r>
            <a:endParaRPr lang="en-US" dirty="0"/>
          </a:p>
        </p:txBody>
      </p:sp>
      <p:sp>
        <p:nvSpPr>
          <p:cNvPr id="7" name="Rectangle 6"/>
          <p:cNvSpPr/>
          <p:nvPr/>
        </p:nvSpPr>
        <p:spPr>
          <a:xfrm>
            <a:off x="5864303" y="1253847"/>
            <a:ext cx="6096000" cy="646331"/>
          </a:xfrm>
          <a:prstGeom prst="rect">
            <a:avLst/>
          </a:prstGeom>
          <a:solidFill>
            <a:schemeClr val="accent4">
              <a:lumMod val="20000"/>
              <a:lumOff val="80000"/>
            </a:schemeClr>
          </a:solidFill>
        </p:spPr>
        <p:txBody>
          <a:bodyPr>
            <a:spAutoFit/>
          </a:bodyPr>
          <a:lstStyle/>
          <a:p>
            <a:r>
              <a:rPr lang="en-US" dirty="0" smtClean="0"/>
              <a:t>4, </a:t>
            </a:r>
            <a:r>
              <a:rPr lang="vi-VN" dirty="0">
                <a:solidFill>
                  <a:srgbClr val="000000"/>
                </a:solidFill>
                <a:latin typeface="OpenSans"/>
              </a:rPr>
              <a:t>Em hãy kể tên một truyền thuyết gắan liền với đời sống vật chất, tinh thần của cư dân Văn Lang, </a:t>
            </a:r>
            <a:r>
              <a:rPr lang="vi-VN" dirty="0" smtClean="0">
                <a:solidFill>
                  <a:srgbClr val="000000"/>
                </a:solidFill>
                <a:latin typeface="OpenSans"/>
              </a:rPr>
              <a:t>Âu</a:t>
            </a:r>
            <a:r>
              <a:rPr lang="en-US" dirty="0" smtClean="0">
                <a:solidFill>
                  <a:srgbClr val="000000"/>
                </a:solidFill>
                <a:latin typeface="OpenSans"/>
              </a:rPr>
              <a:t> </a:t>
            </a:r>
            <a:r>
              <a:rPr lang="en-US" dirty="0" err="1" smtClean="0">
                <a:solidFill>
                  <a:srgbClr val="000000"/>
                </a:solidFill>
                <a:latin typeface="OpenSans"/>
              </a:rPr>
              <a:t>Lạc</a:t>
            </a:r>
            <a:endParaRPr lang="vi-VN" dirty="0"/>
          </a:p>
        </p:txBody>
      </p:sp>
      <p:sp>
        <p:nvSpPr>
          <p:cNvPr id="8" name="Rectangle 7"/>
          <p:cNvSpPr/>
          <p:nvPr/>
        </p:nvSpPr>
        <p:spPr>
          <a:xfrm>
            <a:off x="6145696" y="4358673"/>
            <a:ext cx="6096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5" name="Rectangle 4"/>
          <p:cNvSpPr/>
          <p:nvPr/>
        </p:nvSpPr>
        <p:spPr>
          <a:xfrm>
            <a:off x="336569" y="1900178"/>
            <a:ext cx="11336754" cy="4647426"/>
          </a:xfrm>
          <a:prstGeom prst="rect">
            <a:avLst/>
          </a:prstGeom>
        </p:spPr>
        <p:txBody>
          <a:bodyPr wrap="square">
            <a:spAutoFit/>
          </a:bodyPr>
          <a:lstStyle/>
          <a:p>
            <a:r>
              <a:rPr lang="vi-VN" dirty="0"/>
              <a:t>Thánh Gióng</a:t>
            </a:r>
          </a:p>
          <a:p>
            <a:endParaRPr lang="vi-VN" dirty="0"/>
          </a:p>
          <a:p>
            <a:r>
              <a:rPr lang="vi-VN" dirty="0"/>
              <a:t>     </a:t>
            </a:r>
            <a:r>
              <a:rPr lang="vi-VN" sz="1600" dirty="0">
                <a:latin typeface="+mj-lt"/>
              </a:rPr>
              <a:t>Vào đời vua Hùng thứ sáu, sau khi dẹp xong giặc, vua cũng đã già yếu muốn truyền ngôi cho con. Vua gọi tất cả hơn hai mươi người con trai lại và nói nếu ai tìm được món ngon và ý nghĩa dâng lên nhà vua, vua sẽ truyền ngôi vua cho.</a:t>
            </a:r>
          </a:p>
          <a:p>
            <a:endParaRPr lang="vi-VN" sz="1600" dirty="0">
              <a:latin typeface="+mj-lt"/>
            </a:endParaRPr>
          </a:p>
          <a:p>
            <a:r>
              <a:rPr lang="vi-VN" sz="1600" dirty="0">
                <a:latin typeface="+mj-lt"/>
              </a:rPr>
              <a:t>     Tất cả người con trai của nhà vua đều hăng hái đi lên rừng xuống biển tìm của ngon vật lạ, cao lương mĩ vị mong giành được ngôi báu. Riêng Lang Liêu, người con trai thứ mười tám của vua Hùng là một người nhân hậu, hiếu thảo với mẹ cha, vẫn lo lắng chưa biết dâng lên vua món gì. Lang Liêu vốn mồ côi mẹ từ thuở nhỏ nên không có ai chỉ dẫn giúp sức. Trong lúc nằm suy nghĩ thì Lang Liêu ngủ thiếp đi. Trong giấc mơ, Lang Liêu gặp một vị thần. Vị thần đã bày cho Lang Liêu hai món bánh làm từ thứ quý giá nhất trên đời đó là hạt gạo. Một loại bánh hình vuông tượng trưng cho đất và muôn loài sống trên mặt đất, được gói bằng lá dong xanh, bên trong là gạo nếp, đỗ xanh, thịt heo. Một loại bánh tương trưng cho vòm trời tròn và khum khum được làm từ gạo nếp đồ lên và giã nhuyễn. Lang Liêu tỉnh dậy không thấy vị thần đâu cả, chàng liền bắt tay làm hai món bánh vị thần dạy trong giấc mơ.</a:t>
            </a:r>
          </a:p>
          <a:p>
            <a:endParaRPr lang="vi-VN" sz="1600" dirty="0">
              <a:latin typeface="+mj-lt"/>
            </a:endParaRPr>
          </a:p>
          <a:p>
            <a:r>
              <a:rPr lang="vi-VN" sz="1600" dirty="0">
                <a:latin typeface="+mj-lt"/>
              </a:rPr>
              <a:t>     Đến ngày dâng món ăn, các người con của vua Hùng ai cũng dâng lên những món nem công chả phượng được chuẩn bị công phu. Đến lượt Lang Liêu thì ai cũng ngạc nhiên. Vua nếm thử tấm tắc khen ngon và hỏi vì sao Lang Liêu làm hai thứ bánh này dâng lên tổ tiên. Lang Liêu thật thà kể lại mọi chuyện gặp vị thần trong mơ và ý nghĩa hai món bánh. Vua cha rất hài lòng, người khen ngợi hai món bánh của Lang Liêu dâng lên có ý nghĩa tỏ lòng hiếu thảo của con cái với cha mẹ, coi cha mẹ như trời đất.</a:t>
            </a:r>
          </a:p>
          <a:p>
            <a:endParaRPr lang="vi-VN" dirty="0"/>
          </a:p>
        </p:txBody>
      </p:sp>
    </p:spTree>
    <p:extLst>
      <p:ext uri="{BB962C8B-B14F-4D97-AF65-F5344CB8AC3E}">
        <p14:creationId xmlns:p14="http://schemas.microsoft.com/office/powerpoint/2010/main" val="448765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254814" y="566927"/>
            <a:ext cx="1" cy="439288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110572" y="-127530"/>
            <a:ext cx="2602833" cy="1620570"/>
          </a:xfrm>
          <a:prstGeom prst="rect">
            <a:avLst/>
          </a:prstGeom>
        </p:spPr>
      </p:pic>
      <p:pic>
        <p:nvPicPr>
          <p:cNvPr id="8" name="Picture 7"/>
          <p:cNvPicPr>
            <a:picLocks noChangeAspect="1"/>
          </p:cNvPicPr>
          <p:nvPr/>
        </p:nvPicPr>
        <p:blipFill>
          <a:blip r:embed="rId3"/>
          <a:stretch>
            <a:fillRect/>
          </a:stretch>
        </p:blipFill>
        <p:spPr>
          <a:xfrm>
            <a:off x="95515" y="3123368"/>
            <a:ext cx="2415173" cy="1485826"/>
          </a:xfrm>
          <a:prstGeom prst="rect">
            <a:avLst/>
          </a:prstGeom>
        </p:spPr>
      </p:pic>
      <p:pic>
        <p:nvPicPr>
          <p:cNvPr id="10" name="Picture 9"/>
          <p:cNvPicPr>
            <a:picLocks noChangeAspect="1"/>
          </p:cNvPicPr>
          <p:nvPr/>
        </p:nvPicPr>
        <p:blipFill>
          <a:blip r:embed="rId4"/>
          <a:stretch>
            <a:fillRect/>
          </a:stretch>
        </p:blipFill>
        <p:spPr>
          <a:xfrm>
            <a:off x="72984" y="1513646"/>
            <a:ext cx="2404379" cy="1524441"/>
          </a:xfrm>
          <a:prstGeom prst="rect">
            <a:avLst/>
          </a:prstGeom>
        </p:spPr>
      </p:pic>
      <p:pic>
        <p:nvPicPr>
          <p:cNvPr id="11" name="Picture 10"/>
          <p:cNvPicPr>
            <a:picLocks noChangeAspect="1"/>
          </p:cNvPicPr>
          <p:nvPr/>
        </p:nvPicPr>
        <p:blipFill>
          <a:blip r:embed="rId5"/>
          <a:stretch>
            <a:fillRect/>
          </a:stretch>
        </p:blipFill>
        <p:spPr>
          <a:xfrm>
            <a:off x="4182977" y="-23417"/>
            <a:ext cx="2261763" cy="1537063"/>
          </a:xfrm>
          <a:prstGeom prst="rect">
            <a:avLst/>
          </a:prstGeom>
        </p:spPr>
      </p:pic>
      <p:pic>
        <p:nvPicPr>
          <p:cNvPr id="12" name="Picture 11"/>
          <p:cNvPicPr>
            <a:picLocks noChangeAspect="1"/>
          </p:cNvPicPr>
          <p:nvPr/>
        </p:nvPicPr>
        <p:blipFill>
          <a:blip r:embed="rId6"/>
          <a:stretch>
            <a:fillRect/>
          </a:stretch>
        </p:blipFill>
        <p:spPr>
          <a:xfrm>
            <a:off x="4184156" y="1642160"/>
            <a:ext cx="2352446" cy="1395927"/>
          </a:xfrm>
          <a:prstGeom prst="rect">
            <a:avLst/>
          </a:prstGeom>
        </p:spPr>
      </p:pic>
      <p:pic>
        <p:nvPicPr>
          <p:cNvPr id="13" name="Picture 12"/>
          <p:cNvPicPr>
            <a:picLocks noChangeAspect="1"/>
          </p:cNvPicPr>
          <p:nvPr/>
        </p:nvPicPr>
        <p:blipFill>
          <a:blip r:embed="rId7"/>
          <a:stretch>
            <a:fillRect/>
          </a:stretch>
        </p:blipFill>
        <p:spPr>
          <a:xfrm>
            <a:off x="4107574" y="3236330"/>
            <a:ext cx="2429027" cy="1355365"/>
          </a:xfrm>
          <a:prstGeom prst="rect">
            <a:avLst/>
          </a:prstGeom>
        </p:spPr>
      </p:pic>
      <p:cxnSp>
        <p:nvCxnSpPr>
          <p:cNvPr id="16" name="Straight Connector 15"/>
          <p:cNvCxnSpPr/>
          <p:nvPr/>
        </p:nvCxnSpPr>
        <p:spPr>
          <a:xfrm flipH="1">
            <a:off x="5028665" y="6061743"/>
            <a:ext cx="2349909"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a:stretch>
            <a:fillRect/>
          </a:stretch>
        </p:blipFill>
        <p:spPr>
          <a:xfrm>
            <a:off x="8631972" y="263898"/>
            <a:ext cx="3389112" cy="2216752"/>
          </a:xfrm>
          <a:prstGeom prst="rect">
            <a:avLst/>
          </a:prstGeom>
        </p:spPr>
      </p:pic>
      <p:pic>
        <p:nvPicPr>
          <p:cNvPr id="19" name="Picture 18"/>
          <p:cNvPicPr>
            <a:picLocks noChangeAspect="1"/>
          </p:cNvPicPr>
          <p:nvPr/>
        </p:nvPicPr>
        <p:blipFill>
          <a:blip r:embed="rId9"/>
          <a:stretch>
            <a:fillRect/>
          </a:stretch>
        </p:blipFill>
        <p:spPr>
          <a:xfrm>
            <a:off x="8718487" y="2652172"/>
            <a:ext cx="3482259" cy="2111582"/>
          </a:xfrm>
          <a:prstGeom prst="rect">
            <a:avLst/>
          </a:prstGeom>
        </p:spPr>
      </p:pic>
      <p:pic>
        <p:nvPicPr>
          <p:cNvPr id="20" name="Picture 19"/>
          <p:cNvPicPr>
            <a:picLocks noChangeAspect="1"/>
          </p:cNvPicPr>
          <p:nvPr/>
        </p:nvPicPr>
        <p:blipFill>
          <a:blip r:embed="rId10"/>
          <a:stretch>
            <a:fillRect/>
          </a:stretch>
        </p:blipFill>
        <p:spPr>
          <a:xfrm>
            <a:off x="8748641" y="4945254"/>
            <a:ext cx="3421950" cy="1898557"/>
          </a:xfrm>
          <a:prstGeom prst="rect">
            <a:avLst/>
          </a:prstGeom>
        </p:spPr>
      </p:pic>
      <p:cxnSp>
        <p:nvCxnSpPr>
          <p:cNvPr id="23" name="Straight Connector 22"/>
          <p:cNvCxnSpPr/>
          <p:nvPr/>
        </p:nvCxnSpPr>
        <p:spPr>
          <a:xfrm>
            <a:off x="7315200" y="1283457"/>
            <a:ext cx="63374" cy="477828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261904" y="1283457"/>
            <a:ext cx="137006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453489" y="579422"/>
            <a:ext cx="81125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346887" y="3572475"/>
            <a:ext cx="137006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78574" y="5663825"/>
            <a:ext cx="137006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453489" y="2275866"/>
            <a:ext cx="81125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477363" y="3840078"/>
            <a:ext cx="81125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296316" y="898231"/>
            <a:ext cx="88784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88623" y="2428266"/>
            <a:ext cx="89553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296316" y="4056382"/>
            <a:ext cx="88784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6200000">
            <a:off x="1242401" y="2320829"/>
            <a:ext cx="3578377"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Đời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vật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chất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rot="16200000">
            <a:off x="4850437" y="2971686"/>
            <a:ext cx="4448918"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Đời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tinh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thần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11"/>
          <a:stretch>
            <a:fillRect/>
          </a:stretch>
        </p:blipFill>
        <p:spPr>
          <a:xfrm>
            <a:off x="1571443" y="4887130"/>
            <a:ext cx="3457222" cy="1939885"/>
          </a:xfrm>
          <a:prstGeom prst="rect">
            <a:avLst/>
          </a:prstGeom>
        </p:spPr>
      </p:pic>
    </p:spTree>
    <p:extLst>
      <p:ext uri="{BB962C8B-B14F-4D97-AF65-F5344CB8AC3E}">
        <p14:creationId xmlns:p14="http://schemas.microsoft.com/office/powerpoint/2010/main" val="17985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500"/>
                                        <p:tgtEl>
                                          <p:spTgt spid="27"/>
                                        </p:tgtEl>
                                      </p:cBhvr>
                                    </p:animEffect>
                                  </p:childTnLst>
                                </p:cTn>
                              </p:par>
                              <p:par>
                                <p:cTn id="21" presetID="2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par>
                                <p:cTn id="29" presetID="2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righ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22" presetClass="entr" presetSubtype="2"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righ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par>
                                <p:cTn id="53" presetID="22" presetClass="entr" presetSubtype="8"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par>
                                <p:cTn id="61" presetID="22" presetClass="entr" presetSubtype="8"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500"/>
                                        <p:tgtEl>
                                          <p:spTgt spid="1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down)">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500"/>
                                        <p:tgtEl>
                                          <p:spTgt spid="26"/>
                                        </p:tgtEl>
                                      </p:cBhvr>
                                    </p:animEffect>
                                  </p:childTnLst>
                                </p:cTn>
                              </p:par>
                              <p:par>
                                <p:cTn id="80" presetID="22" presetClass="entr" presetSubtype="8"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par>
                                <p:cTn id="88" presetID="22" presetClass="entr" presetSubtype="8" fill="hold"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left)">
                                      <p:cBhvr>
                                        <p:cTn id="95" dur="500"/>
                                        <p:tgtEl>
                                          <p:spTgt spid="34"/>
                                        </p:tgtEl>
                                      </p:cBhvr>
                                    </p:animEffect>
                                  </p:childTnLst>
                                </p:cTn>
                              </p:par>
                              <p:par>
                                <p:cTn id="96" presetID="22" presetClass="entr" presetSubtype="8" fill="hold"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wipe(left)">
                                      <p:cBhvr>
                                        <p:cTn id="9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7488"/>
            <a:ext cx="11941521" cy="6794751"/>
          </a:xfrm>
          <a:prstGeom prst="rect">
            <a:avLst/>
          </a:prstGeom>
        </p:spPr>
      </p:pic>
    </p:spTree>
    <p:extLst>
      <p:ext uri="{BB962C8B-B14F-4D97-AF65-F5344CB8AC3E}">
        <p14:creationId xmlns:p14="http://schemas.microsoft.com/office/powerpoint/2010/main" val="1149360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5859" y="2080882"/>
            <a:ext cx="10366745" cy="2308324"/>
          </a:xfrm>
          <a:prstGeom prst="rect">
            <a:avLst/>
          </a:prstGeom>
          <a:noFill/>
        </p:spPr>
        <p:txBody>
          <a:bodyPr wrap="square" rtlCol="0">
            <a:spAutoFit/>
          </a:bodyPr>
          <a:lstStyle/>
          <a:p>
            <a:r>
              <a:rPr lang="en-US" sz="3200" b="1" dirty="0" smtClean="0">
                <a:latin typeface="Times New Roman"/>
                <a:ea typeface="Times New Roman"/>
              </a:rPr>
              <a:t>I</a:t>
            </a:r>
            <a:r>
              <a:rPr lang="vi-VN" sz="2800" b="1" dirty="0" smtClean="0">
                <a:latin typeface="Times New Roman"/>
                <a:ea typeface="Times New Roman"/>
              </a:rPr>
              <a:t>. </a:t>
            </a:r>
            <a:r>
              <a:rPr lang="en-US" sz="2800" b="1" dirty="0" smtClean="0">
                <a:latin typeface="Times New Roman"/>
                <a:ea typeface="Times New Roman"/>
              </a:rPr>
              <a:t>ĐỜI SỐNG VẬT CHẤT</a:t>
            </a:r>
            <a:endParaRPr lang="x-none"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II</a:t>
            </a:r>
            <a:r>
              <a:rPr lang="vi-VN" sz="28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ĐỜI SỐNG TINH THẦN</a:t>
            </a:r>
            <a:endParaRPr lang="vi-VN"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III. LUYỆN TẬP VẬN DỤNG</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0" y="210790"/>
            <a:ext cx="11997003"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Tree>
    <p:extLst>
      <p:ext uri="{BB962C8B-B14F-4D97-AF65-F5344CB8AC3E}">
        <p14:creationId xmlns:p14="http://schemas.microsoft.com/office/powerpoint/2010/main" val="325483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left)">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742" y="876771"/>
            <a:ext cx="10366745" cy="954107"/>
          </a:xfrm>
          <a:prstGeom prst="rect">
            <a:avLst/>
          </a:prstGeom>
          <a:noFill/>
        </p:spPr>
        <p:txBody>
          <a:bodyPr wrap="square" rtlCol="0">
            <a:spAutoFit/>
          </a:bodyPr>
          <a:lstStyle/>
          <a:p>
            <a:r>
              <a:rPr lang="en-US" sz="2800" b="1" dirty="0" smtClean="0">
                <a:latin typeface="Times New Roman"/>
                <a:ea typeface="Times New Roman"/>
              </a:rPr>
              <a:t>I</a:t>
            </a:r>
            <a:r>
              <a:rPr lang="vi-VN" sz="2800" b="1" dirty="0" smtClean="0">
                <a:latin typeface="Times New Roman"/>
                <a:ea typeface="Times New Roman"/>
              </a:rPr>
              <a:t>. </a:t>
            </a:r>
            <a:r>
              <a:rPr lang="en-US" sz="2800" b="1" dirty="0" smtClean="0">
                <a:latin typeface="Times New Roman"/>
                <a:ea typeface="Times New Roman"/>
              </a:rPr>
              <a:t>ĐỜI SỐNG VẬT CHẤT</a:t>
            </a:r>
            <a:endParaRPr lang="x-none"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4" name="Rectangle 3"/>
          <p:cNvSpPr/>
          <p:nvPr/>
        </p:nvSpPr>
        <p:spPr>
          <a:xfrm>
            <a:off x="123215" y="1423635"/>
            <a:ext cx="4720389" cy="4062651"/>
          </a:xfrm>
          <a:prstGeom prst="rect">
            <a:avLst/>
          </a:prstGeom>
          <a:solidFill>
            <a:schemeClr val="accent4">
              <a:lumMod val="20000"/>
              <a:lumOff val="80000"/>
            </a:schemeClr>
          </a:solidFill>
        </p:spPr>
        <p:txBody>
          <a:bodyPr wrap="square">
            <a:spAutoFit/>
          </a:bodyPr>
          <a:lstStyle/>
          <a:p>
            <a:r>
              <a:rPr lang="vi-VN" sz="2400" dirty="0">
                <a:solidFill>
                  <a:srgbClr val="000000"/>
                </a:solidFill>
                <a:latin typeface="+mj-lt"/>
              </a:rPr>
              <a:t>Quan sát các hình từ 15.1 đến 15.7, kết hợp với thông tin trong bài, em hãy:</a:t>
            </a:r>
          </a:p>
          <a:p>
            <a:r>
              <a:rPr lang="vi-VN" sz="2400" dirty="0">
                <a:solidFill>
                  <a:srgbClr val="000000"/>
                </a:solidFill>
                <a:latin typeface="+mj-lt"/>
              </a:rPr>
              <a:t>+ Miêu tả một số nét về đời sống vật chất của cư dân Văn Lang, Âu Lạc thể hiện qua mặt trống đồng Ngọc Lũ.</a:t>
            </a:r>
          </a:p>
          <a:p>
            <a:r>
              <a:rPr lang="vi-VN" sz="2400" dirty="0">
                <a:solidFill>
                  <a:srgbClr val="000000"/>
                </a:solidFill>
                <a:latin typeface="+mj-lt"/>
              </a:rPr>
              <a:t>+ Cho biết cư dân Văn Lang, Âu Lạc sử dụng chiếc muôi đồng và thạp đồng để làm gì?</a:t>
            </a:r>
          </a:p>
          <a:p>
            <a:endParaRPr lang="en-US" dirty="0"/>
          </a:p>
        </p:txBody>
      </p:sp>
      <p:pic>
        <p:nvPicPr>
          <p:cNvPr id="7" name="Picture 2" descr="Soạn, giải bài tập Lịch Sử lớp 6 hay nhất -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897" y="752352"/>
            <a:ext cx="6963336" cy="44273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825497" y="5165228"/>
            <a:ext cx="2960483" cy="307777"/>
          </a:xfrm>
          <a:prstGeom prst="rect">
            <a:avLst/>
          </a:prstGeom>
          <a:solidFill>
            <a:schemeClr val="accent2"/>
          </a:solidFill>
        </p:spPr>
        <p:txBody>
          <a:bodyPr wrap="square">
            <a:spAutoFit/>
          </a:bodyPr>
          <a:lstStyle/>
          <a:p>
            <a:pPr algn="just"/>
            <a:r>
              <a:rPr lang="vi-VN" sz="1400" dirty="0">
                <a:solidFill>
                  <a:srgbClr val="333333"/>
                </a:solidFill>
                <a:latin typeface="+mj-lt"/>
              </a:rPr>
              <a:t>+ </a:t>
            </a:r>
            <a:r>
              <a:rPr lang="en-US" sz="1400" dirty="0">
                <a:solidFill>
                  <a:srgbClr val="333333"/>
                </a:solidFill>
                <a:latin typeface="+mj-lt"/>
              </a:rPr>
              <a:t>Đ</a:t>
            </a:r>
            <a:r>
              <a:rPr lang="vi-VN" sz="1400" dirty="0" smtClean="0">
                <a:solidFill>
                  <a:srgbClr val="333333"/>
                </a:solidFill>
                <a:latin typeface="+mj-lt"/>
              </a:rPr>
              <a:t>ể </a:t>
            </a:r>
            <a:r>
              <a:rPr lang="vi-VN" sz="1400" dirty="0">
                <a:solidFill>
                  <a:srgbClr val="333333"/>
                </a:solidFill>
                <a:latin typeface="+mj-lt"/>
              </a:rPr>
              <a:t>múc cơm/ canh/ mắm/ thức ăn…</a:t>
            </a:r>
          </a:p>
        </p:txBody>
      </p:sp>
      <p:sp>
        <p:nvSpPr>
          <p:cNvPr id="9" name="Rectangle 8"/>
          <p:cNvSpPr/>
          <p:nvPr/>
        </p:nvSpPr>
        <p:spPr>
          <a:xfrm>
            <a:off x="10641425" y="1830878"/>
            <a:ext cx="1306216" cy="954107"/>
          </a:xfrm>
          <a:prstGeom prst="rect">
            <a:avLst/>
          </a:prstGeom>
          <a:solidFill>
            <a:schemeClr val="accent4">
              <a:lumMod val="40000"/>
              <a:lumOff val="60000"/>
            </a:schemeClr>
          </a:solidFill>
        </p:spPr>
        <p:txBody>
          <a:bodyPr wrap="square">
            <a:spAutoFit/>
          </a:bodyPr>
          <a:lstStyle/>
          <a:p>
            <a:pPr algn="just"/>
            <a:r>
              <a:rPr lang="vi-VN" sz="1400" dirty="0">
                <a:solidFill>
                  <a:srgbClr val="333333"/>
                </a:solidFill>
                <a:latin typeface="+mj-lt"/>
              </a:rPr>
              <a:t>+ Thạp đồng: có thể được sử dụng để đựng lúa/ nước…</a:t>
            </a:r>
          </a:p>
        </p:txBody>
      </p:sp>
      <p:sp>
        <p:nvSpPr>
          <p:cNvPr id="10" name="Rectangle 9"/>
          <p:cNvSpPr/>
          <p:nvPr/>
        </p:nvSpPr>
        <p:spPr>
          <a:xfrm>
            <a:off x="5549198" y="873477"/>
            <a:ext cx="1824532" cy="369332"/>
          </a:xfrm>
          <a:prstGeom prst="rect">
            <a:avLst/>
          </a:prstGeom>
          <a:solidFill>
            <a:schemeClr val="accent5">
              <a:lumMod val="60000"/>
              <a:lumOff val="40000"/>
            </a:schemeClr>
          </a:solidFill>
        </p:spPr>
        <p:txBody>
          <a:bodyPr wrap="square">
            <a:spAutoFit/>
          </a:bodyPr>
          <a:lstStyle/>
          <a:p>
            <a:r>
              <a:rPr lang="en-US" dirty="0">
                <a:solidFill>
                  <a:srgbClr val="333333"/>
                </a:solidFill>
                <a:latin typeface="Roboto"/>
              </a:rPr>
              <a:t>Đ</a:t>
            </a:r>
            <a:r>
              <a:rPr lang="vi-VN" dirty="0" smtClean="0">
                <a:solidFill>
                  <a:srgbClr val="333333"/>
                </a:solidFill>
                <a:latin typeface="Roboto"/>
              </a:rPr>
              <a:t>ang </a:t>
            </a:r>
            <a:r>
              <a:rPr lang="vi-VN" dirty="0">
                <a:solidFill>
                  <a:srgbClr val="333333"/>
                </a:solidFill>
                <a:latin typeface="Roboto"/>
              </a:rPr>
              <a:t>giã gạo).</a:t>
            </a:r>
            <a:endParaRPr lang="en-US" dirty="0"/>
          </a:p>
        </p:txBody>
      </p:sp>
      <p:sp>
        <p:nvSpPr>
          <p:cNvPr id="11" name="Rectangle 10"/>
          <p:cNvSpPr/>
          <p:nvPr/>
        </p:nvSpPr>
        <p:spPr>
          <a:xfrm>
            <a:off x="6076826" y="1893465"/>
            <a:ext cx="1043876" cy="369332"/>
          </a:xfrm>
          <a:prstGeom prst="rect">
            <a:avLst/>
          </a:prstGeom>
          <a:solidFill>
            <a:schemeClr val="accent2"/>
          </a:solidFill>
        </p:spPr>
        <p:txBody>
          <a:bodyPr wrap="none">
            <a:spAutoFit/>
          </a:bodyPr>
          <a:lstStyle/>
          <a:p>
            <a:r>
              <a:rPr lang="en-US" dirty="0" smtClean="0">
                <a:solidFill>
                  <a:srgbClr val="333333"/>
                </a:solidFill>
                <a:latin typeface="Roboto"/>
              </a:rPr>
              <a:t>N</a:t>
            </a:r>
            <a:r>
              <a:rPr lang="vi-VN" dirty="0" smtClean="0">
                <a:solidFill>
                  <a:srgbClr val="333333"/>
                </a:solidFill>
                <a:latin typeface="Roboto"/>
              </a:rPr>
              <a:t>hà </a:t>
            </a:r>
            <a:r>
              <a:rPr lang="vi-VN" dirty="0">
                <a:solidFill>
                  <a:srgbClr val="333333"/>
                </a:solidFill>
                <a:latin typeface="Roboto"/>
              </a:rPr>
              <a:t>sàn</a:t>
            </a:r>
            <a:endParaRPr lang="en-US" dirty="0"/>
          </a:p>
        </p:txBody>
      </p:sp>
      <p:sp>
        <p:nvSpPr>
          <p:cNvPr id="12" name="Rectangle 11"/>
          <p:cNvSpPr/>
          <p:nvPr/>
        </p:nvSpPr>
        <p:spPr>
          <a:xfrm>
            <a:off x="5549198" y="1339467"/>
            <a:ext cx="1531188" cy="369332"/>
          </a:xfrm>
          <a:prstGeom prst="rect">
            <a:avLst/>
          </a:prstGeom>
          <a:solidFill>
            <a:schemeClr val="accent6">
              <a:lumMod val="40000"/>
              <a:lumOff val="60000"/>
            </a:schemeClr>
          </a:solidFill>
        </p:spPr>
        <p:txBody>
          <a:bodyPr wrap="none">
            <a:spAutoFit/>
          </a:bodyPr>
          <a:lstStyle/>
          <a:p>
            <a:r>
              <a:rPr lang="en-US" dirty="0">
                <a:solidFill>
                  <a:srgbClr val="333333"/>
                </a:solidFill>
                <a:latin typeface="Roboto"/>
              </a:rPr>
              <a:t>C</a:t>
            </a:r>
            <a:r>
              <a:rPr lang="vi-VN" dirty="0" smtClean="0">
                <a:solidFill>
                  <a:srgbClr val="333333"/>
                </a:solidFill>
                <a:latin typeface="Roboto"/>
              </a:rPr>
              <a:t>hiếc </a:t>
            </a:r>
            <a:r>
              <a:rPr lang="vi-VN" dirty="0">
                <a:solidFill>
                  <a:srgbClr val="333333"/>
                </a:solidFill>
                <a:latin typeface="Roboto"/>
              </a:rPr>
              <a:t>thuyền</a:t>
            </a:r>
            <a:endParaRPr lang="en-US" dirty="0"/>
          </a:p>
        </p:txBody>
      </p:sp>
      <p:sp>
        <p:nvSpPr>
          <p:cNvPr id="13" name="Rectangle 12"/>
          <p:cNvSpPr/>
          <p:nvPr/>
        </p:nvSpPr>
        <p:spPr>
          <a:xfrm>
            <a:off x="8304405" y="1553732"/>
            <a:ext cx="1887055" cy="369332"/>
          </a:xfrm>
          <a:prstGeom prst="rect">
            <a:avLst/>
          </a:prstGeom>
          <a:solidFill>
            <a:srgbClr val="FFFF00"/>
          </a:solidFill>
        </p:spPr>
        <p:txBody>
          <a:bodyPr wrap="none">
            <a:spAutoFit/>
          </a:bodyPr>
          <a:lstStyle/>
          <a:p>
            <a:r>
              <a:rPr lang="en-US" dirty="0">
                <a:solidFill>
                  <a:srgbClr val="000000"/>
                </a:solidFill>
              </a:rPr>
              <a:t>T</a:t>
            </a:r>
            <a:r>
              <a:rPr lang="vi-VN" dirty="0" smtClean="0">
                <a:solidFill>
                  <a:srgbClr val="000000"/>
                </a:solidFill>
              </a:rPr>
              <a:t>hau</a:t>
            </a:r>
            <a:r>
              <a:rPr lang="vi-VN" dirty="0">
                <a:solidFill>
                  <a:srgbClr val="000000"/>
                </a:solidFill>
              </a:rPr>
              <a:t>, chậu, bình</a:t>
            </a:r>
            <a:endParaRPr lang="en-US" dirty="0"/>
          </a:p>
        </p:txBody>
      </p:sp>
    </p:spTree>
    <p:extLst>
      <p:ext uri="{BB962C8B-B14F-4D97-AF65-F5344CB8AC3E}">
        <p14:creationId xmlns:p14="http://schemas.microsoft.com/office/powerpoint/2010/main" val="25801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7" y="876771"/>
            <a:ext cx="10366745" cy="954107"/>
          </a:xfrm>
          <a:prstGeom prst="rect">
            <a:avLst/>
          </a:prstGeom>
          <a:noFill/>
        </p:spPr>
        <p:txBody>
          <a:bodyPr wrap="square" rtlCol="0">
            <a:spAutoFit/>
          </a:bodyPr>
          <a:lstStyle/>
          <a:p>
            <a:r>
              <a:rPr lang="en-US" sz="2800" b="1" dirty="0" smtClean="0">
                <a:latin typeface="Times New Roman"/>
                <a:ea typeface="Times New Roman"/>
              </a:rPr>
              <a:t>I</a:t>
            </a:r>
            <a:r>
              <a:rPr lang="vi-VN" sz="2800" b="1" dirty="0" smtClean="0">
                <a:latin typeface="Times New Roman"/>
                <a:ea typeface="Times New Roman"/>
              </a:rPr>
              <a:t>. </a:t>
            </a:r>
            <a:r>
              <a:rPr lang="en-US" sz="2800" b="1" dirty="0" smtClean="0">
                <a:latin typeface="Times New Roman"/>
                <a:ea typeface="Times New Roman"/>
              </a:rPr>
              <a:t>ĐỜI SỐNG VẬT CHẤT</a:t>
            </a:r>
            <a:endParaRPr lang="x-none"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5" name="Rectangle 4"/>
          <p:cNvSpPr/>
          <p:nvPr/>
        </p:nvSpPr>
        <p:spPr>
          <a:xfrm>
            <a:off x="13270" y="1452372"/>
            <a:ext cx="4756630" cy="5016758"/>
          </a:xfrm>
          <a:prstGeom prst="rect">
            <a:avLst/>
          </a:prstGeom>
          <a:solidFill>
            <a:schemeClr val="bg1"/>
          </a:solidFill>
        </p:spPr>
        <p:txBody>
          <a:bodyPr wrap="square">
            <a:spAutoFit/>
          </a:bodyPr>
          <a:lstStyle/>
          <a:p>
            <a:pPr algn="just"/>
            <a:r>
              <a:rPr lang="vi-VN" sz="3200" dirty="0">
                <a:solidFill>
                  <a:srgbClr val="000000"/>
                </a:solidFill>
                <a:latin typeface="+mj-lt"/>
              </a:rPr>
              <a:t>+ Cư dân Văn Lang, Âu Lạc chủ yếu sống bằng nghề nông trồng lúa nước. </a:t>
            </a:r>
            <a:r>
              <a:rPr lang="en-US" sz="3200" dirty="0" smtClean="0">
                <a:solidFill>
                  <a:srgbClr val="000000"/>
                </a:solidFill>
                <a:latin typeface="+mj-lt"/>
              </a:rPr>
              <a:t>+ </a:t>
            </a:r>
            <a:r>
              <a:rPr lang="vi-VN" sz="3200" dirty="0" smtClean="0">
                <a:solidFill>
                  <a:srgbClr val="000000"/>
                </a:solidFill>
                <a:latin typeface="+mj-lt"/>
              </a:rPr>
              <a:t>Họ </a:t>
            </a:r>
            <a:r>
              <a:rPr lang="vi-VN" sz="3200" dirty="0">
                <a:solidFill>
                  <a:srgbClr val="000000"/>
                </a:solidFill>
                <a:latin typeface="+mj-lt"/>
              </a:rPr>
              <a:t>dùng lưỡi cày, lưỡi hái, rìu, cuốc,.. bằng đồng làm công cụ sản xuất, cùng với các đồ dùng phục vụ trong cuộc sống sinh hoạt như thạp đồng, thau, chậu, bình gốm</a:t>
            </a:r>
            <a:r>
              <a:rPr lang="vi-VN" sz="3200" dirty="0" smtClean="0">
                <a:solidFill>
                  <a:srgbClr val="000000"/>
                </a:solidFill>
                <a:latin typeface="+mj-lt"/>
              </a:rPr>
              <a:t>,.</a:t>
            </a:r>
            <a:endParaRPr lang="en-US" sz="3200" dirty="0">
              <a:latin typeface="+mj-lt"/>
            </a:endParaRPr>
          </a:p>
        </p:txBody>
      </p:sp>
      <p:pic>
        <p:nvPicPr>
          <p:cNvPr id="14" name="Picture 13"/>
          <p:cNvPicPr>
            <a:picLocks noChangeAspect="1"/>
          </p:cNvPicPr>
          <p:nvPr/>
        </p:nvPicPr>
        <p:blipFill>
          <a:blip r:embed="rId3"/>
          <a:stretch>
            <a:fillRect/>
          </a:stretch>
        </p:blipFill>
        <p:spPr>
          <a:xfrm>
            <a:off x="4952410" y="1353824"/>
            <a:ext cx="7642882" cy="5046976"/>
          </a:xfrm>
          <a:prstGeom prst="rect">
            <a:avLst/>
          </a:prstGeom>
        </p:spPr>
      </p:pic>
    </p:spTree>
    <p:extLst>
      <p:ext uri="{BB962C8B-B14F-4D97-AF65-F5344CB8AC3E}">
        <p14:creationId xmlns:p14="http://schemas.microsoft.com/office/powerpoint/2010/main" val="142873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7" y="876771"/>
            <a:ext cx="10366745" cy="954107"/>
          </a:xfrm>
          <a:prstGeom prst="rect">
            <a:avLst/>
          </a:prstGeom>
          <a:noFill/>
        </p:spPr>
        <p:txBody>
          <a:bodyPr wrap="square" rtlCol="0">
            <a:spAutoFit/>
          </a:bodyPr>
          <a:lstStyle/>
          <a:p>
            <a:r>
              <a:rPr lang="en-US" sz="2800" b="1" dirty="0" smtClean="0">
                <a:latin typeface="Times New Roman"/>
                <a:ea typeface="Times New Roman"/>
              </a:rPr>
              <a:t>I</a:t>
            </a:r>
            <a:r>
              <a:rPr lang="vi-VN" sz="2800" b="1" dirty="0" smtClean="0">
                <a:latin typeface="Times New Roman"/>
                <a:ea typeface="Times New Roman"/>
              </a:rPr>
              <a:t>. </a:t>
            </a:r>
            <a:r>
              <a:rPr lang="en-US" sz="2800" b="1" dirty="0" smtClean="0">
                <a:latin typeface="Times New Roman"/>
                <a:ea typeface="Times New Roman"/>
              </a:rPr>
              <a:t>ĐỜI SỐNG VẬT CHẤT</a:t>
            </a:r>
            <a:endParaRPr lang="x-none"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5" name="Rectangle 4"/>
          <p:cNvSpPr/>
          <p:nvPr/>
        </p:nvSpPr>
        <p:spPr>
          <a:xfrm>
            <a:off x="155575" y="2611216"/>
            <a:ext cx="4756630" cy="2062103"/>
          </a:xfrm>
          <a:prstGeom prst="rect">
            <a:avLst/>
          </a:prstGeom>
          <a:solidFill>
            <a:schemeClr val="bg1"/>
          </a:solidFill>
        </p:spPr>
        <p:txBody>
          <a:bodyPr wrap="square">
            <a:spAutoFit/>
          </a:bodyPr>
          <a:lstStyle/>
          <a:p>
            <a:pPr algn="just"/>
            <a:r>
              <a:rPr lang="vi-VN" sz="3200" dirty="0" smtClean="0">
                <a:solidFill>
                  <a:srgbClr val="000000"/>
                </a:solidFill>
                <a:latin typeface="+mj-lt"/>
              </a:rPr>
              <a:t>+ </a:t>
            </a:r>
            <a:r>
              <a:rPr lang="vi-VN" sz="3200" dirty="0" smtClean="0">
                <a:solidFill>
                  <a:srgbClr val="000000"/>
                </a:solidFill>
                <a:latin typeface="OpenSans"/>
              </a:rPr>
              <a:t>Ngoài ra, họ còn biết trồng dâ</a:t>
            </a:r>
            <a:r>
              <a:rPr lang="en-US" sz="3200" dirty="0" smtClean="0">
                <a:solidFill>
                  <a:srgbClr val="000000"/>
                </a:solidFill>
                <a:latin typeface="OpenSans"/>
              </a:rPr>
              <a:t>u</a:t>
            </a:r>
            <a:r>
              <a:rPr lang="vi-VN" sz="3200" dirty="0" smtClean="0">
                <a:solidFill>
                  <a:srgbClr val="000000"/>
                </a:solidFill>
                <a:latin typeface="OpenSans"/>
              </a:rPr>
              <a:t> nuôi tằm, trồng hoa màu, chăn nuôi, đánh bắt cá,…</a:t>
            </a:r>
          </a:p>
        </p:txBody>
      </p:sp>
      <p:pic>
        <p:nvPicPr>
          <p:cNvPr id="5122" name="Picture 2" descr="Trở thành triệu phú từ nghề trồng dâu nuôi tằm | VTC16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886" y="752352"/>
            <a:ext cx="3103672" cy="2294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Làng nghề trồng dâu, nuôi tằm | KHUYẾN CÔNG BẮC GI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660" y="916208"/>
            <a:ext cx="3333750" cy="22313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AutoShape 6" descr="Bài 2 trang 14 SGK Lịch sử 4 | SGK Lịch sử lớp 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6090341" y="3632294"/>
            <a:ext cx="5149106" cy="3103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7443143" y="1769701"/>
            <a:ext cx="2079594" cy="371192"/>
          </a:xfrm>
          <a:prstGeom prst="rect">
            <a:avLst/>
          </a:prstGeom>
          <a:solidFill>
            <a:schemeClr val="accent4"/>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Trồng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tằm</a:t>
            </a:r>
            <a:endParaRPr lang="en-US" dirty="0">
              <a:latin typeface="Times New Roman" panose="02020603050405020304" pitchFamily="18" charset="0"/>
              <a:cs typeface="Times New Roman" panose="02020603050405020304" pitchFamily="18" charset="0"/>
            </a:endParaRPr>
          </a:p>
        </p:txBody>
      </p:sp>
      <p:sp>
        <p:nvSpPr>
          <p:cNvPr id="8" name="AutoShape 8" descr="Kỹ Thuật Trồng Bầu Sao đem lại hiệu quả &quot;cao nhất&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6"/>
          <a:stretch>
            <a:fillRect/>
          </a:stretch>
        </p:blipFill>
        <p:spPr>
          <a:xfrm>
            <a:off x="4907642" y="852190"/>
            <a:ext cx="3477572" cy="22604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a:blip r:embed="rId7"/>
          <a:stretch>
            <a:fillRect/>
          </a:stretch>
        </p:blipFill>
        <p:spPr>
          <a:xfrm>
            <a:off x="8664894" y="738101"/>
            <a:ext cx="3220326" cy="22378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a:blip r:embed="rId8"/>
          <a:stretch>
            <a:fillRect/>
          </a:stretch>
        </p:blipFill>
        <p:spPr>
          <a:xfrm>
            <a:off x="4901280" y="924773"/>
            <a:ext cx="3354324" cy="22257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a:blip r:embed="rId9"/>
          <a:stretch>
            <a:fillRect/>
          </a:stretch>
        </p:blipFill>
        <p:spPr>
          <a:xfrm>
            <a:off x="8718928" y="781791"/>
            <a:ext cx="3199470" cy="21291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a:blip r:embed="rId10"/>
          <a:stretch>
            <a:fillRect/>
          </a:stretch>
        </p:blipFill>
        <p:spPr>
          <a:xfrm>
            <a:off x="4900124" y="916208"/>
            <a:ext cx="3635674" cy="225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a:blip r:embed="rId11"/>
          <a:stretch>
            <a:fillRect/>
          </a:stretch>
        </p:blipFill>
        <p:spPr>
          <a:xfrm>
            <a:off x="8566073" y="706786"/>
            <a:ext cx="3327502" cy="2355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12"/>
          <a:stretch>
            <a:fillRect/>
          </a:stretch>
        </p:blipFill>
        <p:spPr>
          <a:xfrm>
            <a:off x="4918567" y="363575"/>
            <a:ext cx="7102032" cy="3071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510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circle(in)">
                                      <p:cBhvr>
                                        <p:cTn id="12" dur="2000"/>
                                        <p:tgtEl>
                                          <p:spTgt spid="5124"/>
                                        </p:tgtEl>
                                      </p:cBhvr>
                                    </p:animEffect>
                                  </p:childTnLst>
                                </p:cTn>
                              </p:par>
                              <p:par>
                                <p:cTn id="13" presetID="6" presetClass="entr" presetSubtype="16"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circle(in)">
                                      <p:cBhvr>
                                        <p:cTn id="15" dur="20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par>
                                <p:cTn id="34" presetID="6" presetClass="entr" presetSubtype="16"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ircle(in)">
                                      <p:cBhvr>
                                        <p:cTn id="36" dur="2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par>
                                <p:cTn id="42" presetID="6"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in)">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ircle(in)">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circle(in)">
                                      <p:cBhvr>
                                        <p:cTn id="5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0" y="904696"/>
            <a:ext cx="10366745" cy="954107"/>
          </a:xfrm>
          <a:prstGeom prst="rect">
            <a:avLst/>
          </a:prstGeom>
          <a:noFill/>
        </p:spPr>
        <p:txBody>
          <a:bodyPr wrap="square" rtlCol="0">
            <a:spAutoFit/>
          </a:bodyPr>
          <a:lstStyle/>
          <a:p>
            <a:r>
              <a:rPr lang="en-US" sz="2800" b="1" dirty="0" smtClean="0">
                <a:latin typeface="Times New Roman"/>
                <a:ea typeface="Times New Roman"/>
              </a:rPr>
              <a:t>I</a:t>
            </a:r>
            <a:r>
              <a:rPr lang="vi-VN" sz="2800" b="1" dirty="0" smtClean="0">
                <a:latin typeface="Times New Roman"/>
                <a:ea typeface="Times New Roman"/>
              </a:rPr>
              <a:t>. </a:t>
            </a:r>
            <a:r>
              <a:rPr lang="en-US" sz="2800" b="1" dirty="0" smtClean="0">
                <a:latin typeface="Times New Roman"/>
                <a:ea typeface="Times New Roman"/>
              </a:rPr>
              <a:t>ĐỜI SỐNG VẬT CHẤT</a:t>
            </a:r>
            <a:endParaRPr lang="x-none"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5" name="Rectangle 4"/>
          <p:cNvSpPr/>
          <p:nvPr/>
        </p:nvSpPr>
        <p:spPr>
          <a:xfrm>
            <a:off x="255320" y="1642496"/>
            <a:ext cx="4756630" cy="3539430"/>
          </a:xfrm>
          <a:prstGeom prst="rect">
            <a:avLst/>
          </a:prstGeom>
          <a:solidFill>
            <a:schemeClr val="bg1"/>
          </a:solidFill>
        </p:spPr>
        <p:txBody>
          <a:bodyPr wrap="square">
            <a:spAutoFit/>
          </a:bodyPr>
          <a:lstStyle/>
          <a:p>
            <a:r>
              <a:rPr lang="vi-VN" sz="3200" dirty="0" smtClean="0">
                <a:solidFill>
                  <a:srgbClr val="000000"/>
                </a:solidFill>
                <a:latin typeface="+mj-lt"/>
              </a:rPr>
              <a:t>+ </a:t>
            </a:r>
            <a:r>
              <a:rPr lang="vi-VN" sz="3200" dirty="0" smtClean="0">
                <a:solidFill>
                  <a:srgbClr val="000000"/>
                </a:solidFill>
                <a:latin typeface="OpenSans"/>
              </a:rPr>
              <a:t>Các </a:t>
            </a:r>
            <a:r>
              <a:rPr lang="vi-VN" sz="3200" dirty="0">
                <a:solidFill>
                  <a:srgbClr val="000000"/>
                </a:solidFill>
                <a:latin typeface="OpenSans"/>
              </a:rPr>
              <a:t>nghề thủ công như làm đồ gốm, dệt vải, làm nhà, đóng thuyền phát triển. Nghề luyện kim phát triển cao, nhiều người chỉ chuyên làm nghề đúc đồng, rèn sắt.</a:t>
            </a:r>
          </a:p>
        </p:txBody>
      </p:sp>
      <p:sp>
        <p:nvSpPr>
          <p:cNvPr id="3" name="AutoShape 6" descr="Bài 2 trang 14 SGK Lịch sử 4 | SGK Lịch sử lớp 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Kỹ Thuật Trồng Bầu Sao đem lại hiệu quả &quot;cao nhất&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Trải Nghiệm Học Làm Gốm Tại The Shu's Pottery, Yingge - KK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662" y="808511"/>
            <a:ext cx="2213232" cy="1467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172" name="Picture 4" descr="Quy trình sản xuất gốm sứ Bát Tràng như thế nào? - Gốm sứ Bát Tr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551" y="864671"/>
            <a:ext cx="2037222" cy="13556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9621783" y="870733"/>
            <a:ext cx="2392166" cy="14721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6"/>
          <a:stretch>
            <a:fillRect/>
          </a:stretch>
        </p:blipFill>
        <p:spPr>
          <a:xfrm>
            <a:off x="6467918" y="2220350"/>
            <a:ext cx="3928720" cy="3245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7"/>
          <a:stretch>
            <a:fillRect/>
          </a:stretch>
        </p:blipFill>
        <p:spPr>
          <a:xfrm>
            <a:off x="5099053" y="733541"/>
            <a:ext cx="6996318" cy="4838372"/>
          </a:xfrm>
          <a:prstGeom prst="rect">
            <a:avLst/>
          </a:prstGeom>
        </p:spPr>
      </p:pic>
      <p:pic>
        <p:nvPicPr>
          <p:cNvPr id="12" name="Picture 11"/>
          <p:cNvPicPr>
            <a:picLocks noChangeAspect="1"/>
          </p:cNvPicPr>
          <p:nvPr/>
        </p:nvPicPr>
        <p:blipFill>
          <a:blip r:embed="rId8"/>
          <a:stretch>
            <a:fillRect/>
          </a:stretch>
        </p:blipFill>
        <p:spPr>
          <a:xfrm>
            <a:off x="5041394" y="1013740"/>
            <a:ext cx="7111636" cy="4451884"/>
          </a:xfrm>
          <a:prstGeom prst="rect">
            <a:avLst/>
          </a:prstGeom>
        </p:spPr>
      </p:pic>
    </p:spTree>
    <p:extLst>
      <p:ext uri="{BB962C8B-B14F-4D97-AF65-F5344CB8AC3E}">
        <p14:creationId xmlns:p14="http://schemas.microsoft.com/office/powerpoint/2010/main" val="215914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00"/>
                                        <p:tgtEl>
                                          <p:spTgt spid="7172"/>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0" y="904696"/>
            <a:ext cx="10366745" cy="954107"/>
          </a:xfrm>
          <a:prstGeom prst="rect">
            <a:avLst/>
          </a:prstGeom>
          <a:noFill/>
        </p:spPr>
        <p:txBody>
          <a:bodyPr wrap="square" rtlCol="0">
            <a:spAutoFit/>
          </a:bodyPr>
          <a:lstStyle/>
          <a:p>
            <a:r>
              <a:rPr lang="en-US" sz="2800" b="1" dirty="0" smtClean="0">
                <a:latin typeface="Times New Roman"/>
                <a:ea typeface="Times New Roman"/>
              </a:rPr>
              <a:t>I</a:t>
            </a:r>
            <a:r>
              <a:rPr lang="vi-VN" sz="2800" b="1" dirty="0" smtClean="0">
                <a:latin typeface="Times New Roman"/>
                <a:ea typeface="Times New Roman"/>
              </a:rPr>
              <a:t>. </a:t>
            </a:r>
            <a:r>
              <a:rPr lang="en-US" sz="2800" b="1" dirty="0" smtClean="0">
                <a:latin typeface="Times New Roman"/>
                <a:ea typeface="Times New Roman"/>
              </a:rPr>
              <a:t>ĐỜI SỐNG VẬT CHẤT</a:t>
            </a:r>
            <a:endParaRPr lang="x-none"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3" name="AutoShape 6" descr="Bài 2 trang 14 SGK Lịch sử 4 | SGK Lịch sử lớp 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Kỹ Thuật Trồng Bầu Sao đem lại hiệu quả &quot;cao nhất&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869757" y="1503264"/>
            <a:ext cx="9929239" cy="5354736"/>
          </a:xfrm>
          <a:prstGeom prst="rect">
            <a:avLst/>
          </a:prstGeom>
        </p:spPr>
      </p:pic>
    </p:spTree>
    <p:extLst>
      <p:ext uri="{BB962C8B-B14F-4D97-AF65-F5344CB8AC3E}">
        <p14:creationId xmlns:p14="http://schemas.microsoft.com/office/powerpoint/2010/main" val="3266687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0" y="904696"/>
            <a:ext cx="10366745" cy="954107"/>
          </a:xfrm>
          <a:prstGeom prst="rect">
            <a:avLst/>
          </a:prstGeom>
          <a:noFill/>
        </p:spPr>
        <p:txBody>
          <a:bodyPr wrap="square" rtlCol="0">
            <a:spAutoFit/>
          </a:bodyPr>
          <a:lstStyle/>
          <a:p>
            <a:r>
              <a:rPr lang="en-US" sz="2800" b="1" dirty="0" smtClean="0">
                <a:latin typeface="Times New Roman"/>
                <a:ea typeface="Times New Roman"/>
              </a:rPr>
              <a:t>I</a:t>
            </a:r>
            <a:r>
              <a:rPr lang="vi-VN" sz="2800" b="1" dirty="0" smtClean="0">
                <a:latin typeface="Times New Roman"/>
                <a:ea typeface="Times New Roman"/>
              </a:rPr>
              <a:t>. </a:t>
            </a:r>
            <a:r>
              <a:rPr lang="en-US" sz="2800" b="1" dirty="0" smtClean="0">
                <a:latin typeface="Times New Roman"/>
                <a:ea typeface="Times New Roman"/>
              </a:rPr>
              <a:t>ĐỜI SỐNG VẬT CHẤT</a:t>
            </a:r>
            <a:endParaRPr lang="x-none"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8C39CCC-1777-0643-880D-86EB4F8E01C1}"/>
              </a:ext>
            </a:extLst>
          </p:cNvPr>
          <p:cNvSpPr txBox="1"/>
          <p:nvPr/>
        </p:nvSpPr>
        <p:spPr>
          <a:xfrm>
            <a:off x="-109803" y="120256"/>
            <a:ext cx="11888361" cy="692497"/>
          </a:xfrm>
          <a:prstGeom prst="rect">
            <a:avLst/>
          </a:prstGeom>
          <a:noFill/>
        </p:spPr>
        <p:txBody>
          <a:bodyPr wrap="square" rtlCol="0">
            <a:spAutoFit/>
          </a:bodyPr>
          <a:lstStyle/>
          <a:p>
            <a:pPr marL="63500" algn="ctr">
              <a:lnSpc>
                <a:spcPct val="130000"/>
              </a:lnSpc>
              <a:spcAft>
                <a:spcPts val="0"/>
              </a:spcAft>
            </a:pPr>
            <a:r>
              <a:rPr lang="en-US" sz="3000" b="1" dirty="0">
                <a:solidFill>
                  <a:srgbClr val="FF0000"/>
                </a:solidFill>
                <a:latin typeface="Times New Roman"/>
                <a:ea typeface="Arial"/>
              </a:rPr>
              <a:t>BÀI </a:t>
            </a:r>
            <a:r>
              <a:rPr lang="en-US" sz="3000" b="1" dirty="0" smtClean="0">
                <a:solidFill>
                  <a:srgbClr val="FF0000"/>
                </a:solidFill>
                <a:latin typeface="Times New Roman"/>
                <a:ea typeface="Arial"/>
              </a:rPr>
              <a:t>15. ĐỜI SỐNG CỦA NGƯỜI VIỆT THỜI VĂN LANG- ÂU LẠC</a:t>
            </a:r>
            <a:endParaRPr lang="en-US" sz="3000" b="1" dirty="0">
              <a:solidFill>
                <a:srgbClr val="FF0000"/>
              </a:solidFill>
              <a:effectLst/>
              <a:latin typeface="Arial"/>
              <a:ea typeface="Arial"/>
            </a:endParaRPr>
          </a:p>
        </p:txBody>
      </p:sp>
      <p:sp>
        <p:nvSpPr>
          <p:cNvPr id="3" name="AutoShape 6" descr="Bài 2 trang 14 SGK Lịch sử 4 | SGK Lịch sử lớp 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Kỹ Thuật Trồng Bầu Sao đem lại hiệu quả &quot;cao nhất&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216869" y="1472697"/>
            <a:ext cx="5734328" cy="4062651"/>
          </a:xfrm>
          <a:prstGeom prst="rect">
            <a:avLst/>
          </a:prstGeom>
          <a:solidFill>
            <a:schemeClr val="bg1"/>
          </a:solidFill>
        </p:spPr>
        <p:txBody>
          <a:bodyPr wrap="square">
            <a:spAutoFit/>
          </a:bodyPr>
          <a:lstStyle/>
          <a:p>
            <a:pPr marL="342900" indent="-342900">
              <a:buFontTx/>
              <a:buChar char="-"/>
            </a:pPr>
            <a:r>
              <a:rPr lang="en-US" sz="2000" dirty="0" err="1" smtClean="0">
                <a:latin typeface="Times New Roman" panose="02020603050405020304" pitchFamily="18" charset="0"/>
                <a:cs typeface="Times New Roman" panose="02020603050405020304" pitchFamily="18" charset="0"/>
              </a:rPr>
              <a:t>Nông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nghiệp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lúa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tầm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a:t>
            </a:r>
            <a:r>
              <a:rPr lang="en-US" sz="2000" dirty="0" smtClean="0">
                <a:latin typeface="Times New Roman" panose="02020603050405020304" pitchFamily="18" charset="0"/>
                <a:cs typeface="Times New Roman" panose="02020603050405020304" pitchFamily="18" charset="0"/>
              </a:rPr>
              <a:t>.</a:t>
            </a:r>
          </a:p>
          <a:p>
            <a:pPr marL="342900" indent="-342900">
              <a:buFontTx/>
              <a:buChar char="-"/>
            </a:pPr>
            <a:r>
              <a:rPr lang="en-US" sz="2000" dirty="0" err="1" smtClean="0">
                <a:latin typeface="Times New Roman" panose="02020603050405020304" pitchFamily="18" charset="0"/>
                <a:cs typeface="Times New Roman" panose="02020603050405020304" pitchFamily="18" charset="0"/>
              </a:rPr>
              <a:t>Thủ</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nghiệp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vi-VN" dirty="0" smtClean="0">
                <a:solidFill>
                  <a:srgbClr val="000000"/>
                </a:solidFill>
                <a:latin typeface="OpenSans"/>
              </a:rPr>
              <a:t>gốm</a:t>
            </a:r>
            <a:r>
              <a:rPr lang="vi-VN" dirty="0">
                <a:solidFill>
                  <a:srgbClr val="000000"/>
                </a:solidFill>
                <a:latin typeface="OpenSans"/>
              </a:rPr>
              <a:t>, dệt vải, làm nhà, đóng </a:t>
            </a:r>
            <a:r>
              <a:rPr lang="vi-VN" dirty="0" smtClean="0">
                <a:solidFill>
                  <a:srgbClr val="000000"/>
                </a:solidFill>
                <a:latin typeface="OpenSans"/>
              </a:rPr>
              <a:t>thuyền</a:t>
            </a:r>
            <a:r>
              <a:rPr lang="en-US" dirty="0" smtClean="0">
                <a:solidFill>
                  <a:srgbClr val="000000"/>
                </a:solidFill>
                <a:latin typeface="OpenSans"/>
              </a:rPr>
              <a:t>, </a:t>
            </a:r>
            <a:r>
              <a:rPr lang="en-US" dirty="0" err="1" smtClean="0">
                <a:solidFill>
                  <a:srgbClr val="000000"/>
                </a:solidFill>
                <a:latin typeface="OpenSans"/>
              </a:rPr>
              <a:t>đúc</a:t>
            </a:r>
            <a:r>
              <a:rPr lang="en-US" dirty="0" smtClean="0">
                <a:solidFill>
                  <a:srgbClr val="000000"/>
                </a:solidFill>
                <a:latin typeface="OpenSans"/>
              </a:rPr>
              <a:t> </a:t>
            </a:r>
            <a:r>
              <a:rPr lang="en-US" dirty="0" err="1" smtClean="0">
                <a:solidFill>
                  <a:srgbClr val="000000"/>
                </a:solidFill>
                <a:latin typeface="OpenSans"/>
              </a:rPr>
              <a:t>đông</a:t>
            </a:r>
            <a:r>
              <a:rPr lang="en-US" dirty="0" smtClean="0">
                <a:solidFill>
                  <a:srgbClr val="000000"/>
                </a:solidFill>
                <a:latin typeface="OpenSans"/>
              </a:rPr>
              <a:t>, </a:t>
            </a:r>
            <a:r>
              <a:rPr lang="vi-VN" dirty="0" smtClean="0">
                <a:solidFill>
                  <a:srgbClr val="000000"/>
                </a:solidFill>
                <a:latin typeface="OpenSans"/>
              </a:rPr>
              <a:t>luyện </a:t>
            </a:r>
            <a:r>
              <a:rPr lang="vi-VN" dirty="0">
                <a:solidFill>
                  <a:srgbClr val="000000"/>
                </a:solidFill>
                <a:latin typeface="OpenSans"/>
              </a:rPr>
              <a:t>kim </a:t>
            </a:r>
            <a:r>
              <a:rPr lang="en-US" dirty="0" smtClean="0">
                <a:solidFill>
                  <a:srgbClr val="000000"/>
                </a:solidFill>
                <a:latin typeface="OpenSans"/>
              </a:rPr>
              <a:t>….</a:t>
            </a:r>
            <a:endParaRPr lang="en-US" dirty="0" smtClean="0">
              <a:latin typeface="+mj-lt"/>
            </a:endParaRPr>
          </a:p>
          <a:p>
            <a:pPr marL="342900" indent="-342900">
              <a:buFontTx/>
              <a:buChar char="-"/>
            </a:pPr>
            <a:r>
              <a:rPr lang="en-US" sz="2000" dirty="0" err="1" smtClean="0">
                <a:latin typeface="Times New Roman" panose="02020603050405020304" pitchFamily="18" charset="0"/>
                <a:cs typeface="Times New Roman" panose="02020603050405020304" pitchFamily="18" charset="0"/>
              </a:rPr>
              <a:t>Ăn</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cơm </a:t>
            </a:r>
            <a:r>
              <a:rPr lang="vi-VN" sz="2000" dirty="0">
                <a:latin typeface="Times New Roman" panose="02020603050405020304" pitchFamily="18" charset="0"/>
                <a:cs typeface="Times New Roman" panose="02020603050405020304" pitchFamily="18" charset="0"/>
              </a:rPr>
              <a:t>nếp, cơm tẻ, </a:t>
            </a:r>
            <a:r>
              <a:rPr lang="vi-VN" sz="2000" dirty="0" smtClean="0">
                <a:latin typeface="Times New Roman" panose="02020603050405020304" pitchFamily="18" charset="0"/>
                <a:cs typeface="Times New Roman" panose="02020603050405020304" pitchFamily="18" charset="0"/>
              </a:rPr>
              <a:t>rau</a:t>
            </a:r>
            <a:r>
              <a:rPr lang="vi-VN" sz="2000" dirty="0">
                <a:latin typeface="Times New Roman" panose="02020603050405020304" pitchFamily="18" charset="0"/>
                <a:cs typeface="Times New Roman" panose="02020603050405020304" pitchFamily="18" charset="0"/>
              </a:rPr>
              <a:t>, cua, tôm, cá, </a:t>
            </a:r>
            <a:r>
              <a:rPr lang="vi-VN" sz="2000" dirty="0" smtClean="0">
                <a:latin typeface="Times New Roman" panose="02020603050405020304" pitchFamily="18" charset="0"/>
                <a:cs typeface="Times New Roman" panose="02020603050405020304" pitchFamily="18" charset="0"/>
              </a:rPr>
              <a:t>ốc</a:t>
            </a:r>
            <a:endParaRPr lang="en-US" sz="2000" dirty="0" smtClean="0">
              <a:latin typeface="Times New Roman" panose="02020603050405020304" pitchFamily="18" charset="0"/>
              <a:cs typeface="Times New Roman" panose="02020603050405020304" pitchFamily="18" charset="0"/>
            </a:endParaRPr>
          </a:p>
          <a:p>
            <a:pPr marL="342900" indent="-342900">
              <a:buFontTx/>
              <a:buChar char="-"/>
            </a:pPr>
            <a:r>
              <a:rPr lang="en-US" sz="2000" dirty="0">
                <a:latin typeface="Times New Roman" panose="02020603050405020304" pitchFamily="18" charset="0"/>
                <a:cs typeface="Times New Roman" panose="02020603050405020304" pitchFamily="18" charset="0"/>
              </a:rPr>
              <a:t>Đ</a:t>
            </a:r>
            <a:r>
              <a:rPr lang="vi-VN" sz="2000" dirty="0" smtClean="0">
                <a:latin typeface="Times New Roman" panose="02020603050405020304" pitchFamily="18" charset="0"/>
                <a:cs typeface="Times New Roman" panose="02020603050405020304" pitchFamily="18" charset="0"/>
              </a:rPr>
              <a:t>i </a:t>
            </a:r>
            <a:r>
              <a:rPr lang="vi-VN" sz="2000" dirty="0">
                <a:latin typeface="Times New Roman" panose="02020603050405020304" pitchFamily="18" charset="0"/>
                <a:cs typeface="Times New Roman" panose="02020603050405020304" pitchFamily="18" charset="0"/>
              </a:rPr>
              <a:t>lại </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bằng </a:t>
            </a:r>
            <a:r>
              <a:rPr lang="vi-VN" sz="2000" dirty="0">
                <a:latin typeface="Times New Roman" panose="02020603050405020304" pitchFamily="18" charset="0"/>
                <a:cs typeface="Times New Roman" panose="02020603050405020304" pitchFamily="18" charset="0"/>
              </a:rPr>
              <a:t>thuyền, </a:t>
            </a:r>
            <a:endParaRPr lang="en-US" sz="2000" dirty="0" smtClean="0">
              <a:latin typeface="Times New Roman" panose="02020603050405020304" pitchFamily="18" charset="0"/>
              <a:cs typeface="Times New Roman" panose="02020603050405020304" pitchFamily="18" charset="0"/>
            </a:endParaRPr>
          </a:p>
          <a:p>
            <a:pPr marL="342900" indent="-342900">
              <a:buFontTx/>
              <a:buChar char="-"/>
            </a:pPr>
            <a:r>
              <a:rPr lang="en-US" sz="2000" dirty="0" smtClean="0">
                <a:latin typeface="Times New Roman" panose="02020603050405020304" pitchFamily="18" charset="0"/>
                <a:cs typeface="Times New Roman" panose="02020603050405020304" pitchFamily="18" charset="0"/>
              </a:rPr>
              <a:t>Ở: </a:t>
            </a:r>
            <a:r>
              <a:rPr lang="vi-VN"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N</a:t>
            </a:r>
            <a:r>
              <a:rPr lang="vi-VN" sz="2000" dirty="0" smtClean="0">
                <a:latin typeface="Times New Roman" panose="02020603050405020304" pitchFamily="18" charset="0"/>
                <a:cs typeface="Times New Roman" panose="02020603050405020304" pitchFamily="18" charset="0"/>
              </a:rPr>
              <a:t>hà sàn</a:t>
            </a:r>
            <a:r>
              <a:rPr lang="en-US" sz="2000" dirty="0" smtClean="0">
                <a:latin typeface="Times New Roman" panose="02020603050405020304" pitchFamily="18" charset="0"/>
                <a:cs typeface="Times New Roman" panose="02020603050405020304" pitchFamily="18" charset="0"/>
              </a:rPr>
              <a:t> </a:t>
            </a:r>
          </a:p>
          <a:p>
            <a:pPr marL="342900" indent="-342900">
              <a:buFontTx/>
              <a:buChar char="-"/>
            </a:pPr>
            <a:r>
              <a:rPr lang="en-US" sz="2000" dirty="0" err="1" smtClean="0">
                <a:latin typeface="Times New Roman" panose="02020603050405020304" pitchFamily="18" charset="0"/>
                <a:cs typeface="Times New Roman" panose="02020603050405020304" pitchFamily="18" charset="0"/>
              </a:rPr>
              <a:t>Mặc</a:t>
            </a:r>
            <a:r>
              <a:rPr lang="en-US" sz="2000" dirty="0" smtClean="0">
                <a:latin typeface="Times New Roman" panose="02020603050405020304" pitchFamily="18" charset="0"/>
                <a:cs typeface="Times New Roman" panose="02020603050405020304" pitchFamily="18" charset="0"/>
              </a:rPr>
              <a:t>: N</a:t>
            </a:r>
            <a:r>
              <a:rPr lang="vi-VN" sz="2000" dirty="0" smtClean="0">
                <a:latin typeface="Times New Roman" panose="02020603050405020304" pitchFamily="18" charset="0"/>
                <a:cs typeface="Times New Roman" panose="02020603050405020304" pitchFamily="18" charset="0"/>
              </a:rPr>
              <a:t>am </a:t>
            </a:r>
            <a:r>
              <a:rPr lang="vi-VN" sz="2000" dirty="0">
                <a:latin typeface="Times New Roman" panose="02020603050405020304" pitchFamily="18" charset="0"/>
                <a:cs typeface="Times New Roman" panose="02020603050405020304" pitchFamily="18" charset="0"/>
              </a:rPr>
              <a:t>đóng khố, mình trần, đi chân đất</a:t>
            </a:r>
            <a:r>
              <a:rPr lang="vi-VN"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N</a:t>
            </a:r>
            <a:r>
              <a:rPr lang="vi-VN" sz="2000" dirty="0" smtClean="0">
                <a:latin typeface="Times New Roman" panose="02020603050405020304" pitchFamily="18" charset="0"/>
                <a:cs typeface="Times New Roman" panose="02020603050405020304" pitchFamily="18" charset="0"/>
              </a:rPr>
              <a:t>ữ </a:t>
            </a:r>
            <a:r>
              <a:rPr lang="vi-VN" sz="2000" dirty="0">
                <a:latin typeface="Times New Roman" panose="02020603050405020304" pitchFamily="18" charset="0"/>
                <a:cs typeface="Times New Roman" panose="02020603050405020304" pitchFamily="18" charset="0"/>
              </a:rPr>
              <a:t>mặc váy, áo xẻ giữa, có yếm che ngực. </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Họ </a:t>
            </a:r>
            <a:r>
              <a:rPr lang="vi-VN" sz="2000" dirty="0">
                <a:latin typeface="Times New Roman" panose="02020603050405020304" pitchFamily="18" charset="0"/>
                <a:cs typeface="Times New Roman" panose="02020603050405020304" pitchFamily="18" charset="0"/>
              </a:rPr>
              <a:t>cắt tóc ngắn rồi để xoã, búi tó hoặc tết đuôi sam. </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Khi </a:t>
            </a:r>
            <a:r>
              <a:rPr lang="vi-VN" sz="2000" dirty="0">
                <a:latin typeface="Times New Roman" panose="02020603050405020304" pitchFamily="18" charset="0"/>
                <a:cs typeface="Times New Roman" panose="02020603050405020304" pitchFamily="18" charset="0"/>
              </a:rPr>
              <a:t>có lễ hội, họ đội mũ cắm lông chim, nữ mặc áo và váy xoè, đeo trang sức, nam mặc khố dà</a:t>
            </a:r>
            <a:endParaRPr lang="en-US" sz="2000" dirty="0">
              <a:latin typeface="Times New Roman" panose="02020603050405020304" pitchFamily="18" charset="0"/>
              <a:cs typeface="Times New Roman" panose="02020603050405020304" pitchFamily="18" charset="0"/>
            </a:endParaRPr>
          </a:p>
        </p:txBody>
      </p:sp>
      <p:sp>
        <p:nvSpPr>
          <p:cNvPr id="7" name="Rectangle 6"/>
          <p:cNvSpPr/>
          <p:nvPr/>
        </p:nvSpPr>
        <p:spPr>
          <a:xfrm>
            <a:off x="6381528" y="906021"/>
            <a:ext cx="5505669" cy="369332"/>
          </a:xfrm>
          <a:prstGeom prst="rect">
            <a:avLst/>
          </a:prstGeom>
          <a:solidFill>
            <a:schemeClr val="accent4"/>
          </a:solidFill>
        </p:spPr>
        <p:txBody>
          <a:bodyPr wrap="square">
            <a:spAutoFit/>
          </a:bodyPr>
          <a:lstStyle/>
          <a:p>
            <a:r>
              <a:rPr lang="vi-VN" dirty="0">
                <a:solidFill>
                  <a:srgbClr val="000000"/>
                </a:solidFill>
                <a:latin typeface="OpenSans"/>
              </a:rPr>
              <a:t>Vì sao người Văn Lang, Âu Lạc thường ở nhà sàn?</a:t>
            </a:r>
            <a:endParaRPr lang="en-US" dirty="0"/>
          </a:p>
        </p:txBody>
      </p:sp>
      <p:sp>
        <p:nvSpPr>
          <p:cNvPr id="9" name="Rectangle 8"/>
          <p:cNvSpPr/>
          <p:nvPr/>
        </p:nvSpPr>
        <p:spPr>
          <a:xfrm>
            <a:off x="6415763" y="1297500"/>
            <a:ext cx="5505669" cy="1815882"/>
          </a:xfrm>
          <a:prstGeom prst="rect">
            <a:avLst/>
          </a:prstGeom>
          <a:solidFill>
            <a:schemeClr val="accent6">
              <a:lumMod val="20000"/>
              <a:lumOff val="80000"/>
            </a:schemeClr>
          </a:solidFill>
        </p:spPr>
        <p:txBody>
          <a:bodyPr wrap="square">
            <a:spAutoFit/>
          </a:bodyPr>
          <a:lstStyle/>
          <a:p>
            <a:r>
              <a:rPr lang="vi-VN" sz="2800" dirty="0">
                <a:latin typeface="+mj-lt"/>
              </a:rPr>
              <a:t>Cư dân Văn Lang ở nhà sàn để tránh thú dữ, thời tiết ẩm, ngoài ra ở dưới nhà sàn còn nuôi các loài vật như trâu, bò,…</a:t>
            </a:r>
          </a:p>
        </p:txBody>
      </p:sp>
      <p:pic>
        <p:nvPicPr>
          <p:cNvPr id="10" name="Picture 9"/>
          <p:cNvPicPr>
            <a:picLocks noChangeAspect="1"/>
          </p:cNvPicPr>
          <p:nvPr/>
        </p:nvPicPr>
        <p:blipFill>
          <a:blip r:embed="rId3"/>
          <a:stretch>
            <a:fillRect/>
          </a:stretch>
        </p:blipFill>
        <p:spPr>
          <a:xfrm>
            <a:off x="6695427" y="4258133"/>
            <a:ext cx="4877873" cy="2131176"/>
          </a:xfrm>
          <a:prstGeom prst="rect">
            <a:avLst/>
          </a:prstGeom>
        </p:spPr>
      </p:pic>
      <p:pic>
        <p:nvPicPr>
          <p:cNvPr id="11" name="Picture 10"/>
          <p:cNvPicPr>
            <a:picLocks noChangeAspect="1"/>
          </p:cNvPicPr>
          <p:nvPr/>
        </p:nvPicPr>
        <p:blipFill>
          <a:blip r:embed="rId4"/>
          <a:stretch>
            <a:fillRect/>
          </a:stretch>
        </p:blipFill>
        <p:spPr>
          <a:xfrm>
            <a:off x="6254850" y="3250249"/>
            <a:ext cx="5827493" cy="3139060"/>
          </a:xfrm>
          <a:prstGeom prst="rect">
            <a:avLst/>
          </a:prstGeom>
        </p:spPr>
      </p:pic>
      <p:pic>
        <p:nvPicPr>
          <p:cNvPr id="12" name="Picture 11"/>
          <p:cNvPicPr>
            <a:picLocks noChangeAspect="1"/>
          </p:cNvPicPr>
          <p:nvPr/>
        </p:nvPicPr>
        <p:blipFill>
          <a:blip r:embed="rId5"/>
          <a:stretch>
            <a:fillRect/>
          </a:stretch>
        </p:blipFill>
        <p:spPr>
          <a:xfrm>
            <a:off x="6128350" y="925072"/>
            <a:ext cx="6059572" cy="3609145"/>
          </a:xfrm>
          <a:prstGeom prst="rect">
            <a:avLst/>
          </a:prstGeom>
        </p:spPr>
      </p:pic>
      <p:pic>
        <p:nvPicPr>
          <p:cNvPr id="13" name="Picture 12"/>
          <p:cNvPicPr>
            <a:picLocks noChangeAspect="1"/>
          </p:cNvPicPr>
          <p:nvPr/>
        </p:nvPicPr>
        <p:blipFill>
          <a:blip r:embed="rId6"/>
          <a:stretch>
            <a:fillRect/>
          </a:stretch>
        </p:blipFill>
        <p:spPr>
          <a:xfrm>
            <a:off x="6063249" y="824649"/>
            <a:ext cx="6066807" cy="4022412"/>
          </a:xfrm>
          <a:prstGeom prst="rect">
            <a:avLst/>
          </a:prstGeom>
        </p:spPr>
      </p:pic>
    </p:spTree>
    <p:extLst>
      <p:ext uri="{BB962C8B-B14F-4D97-AF65-F5344CB8AC3E}">
        <p14:creationId xmlns:p14="http://schemas.microsoft.com/office/powerpoint/2010/main" val="218544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in)">
                                      <p:cBhvr>
                                        <p:cTn id="5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2532</TotalTime>
  <Words>1544</Words>
  <Application>Microsoft Office PowerPoint</Application>
  <PresentationFormat>Widescreen</PresentationFormat>
  <Paragraphs>115</Paragraphs>
  <Slides>18</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OpenSans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acer</cp:lastModifiedBy>
  <cp:revision>223</cp:revision>
  <dcterms:created xsi:type="dcterms:W3CDTF">2021-07-16T02:46:11Z</dcterms:created>
  <dcterms:modified xsi:type="dcterms:W3CDTF">2022-07-24T23:53:47Z</dcterms:modified>
</cp:coreProperties>
</file>