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59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FF9966"/>
    <a:srgbClr val="FF0000"/>
    <a:srgbClr val="666633"/>
    <a:srgbClr val="000000"/>
    <a:srgbClr val="FF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5"/>
    <p:restoredTop sz="98971"/>
  </p:normalViewPr>
  <p:slideViewPr>
    <p:cSldViewPr showGuides="1">
      <p:cViewPr varScale="1">
        <p:scale>
          <a:sx n="71" d="100"/>
          <a:sy n="71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8.wav"/><Relationship Id="rId11" Type="http://schemas.openxmlformats.org/officeDocument/2006/relationships/image" Target="../media/image4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audio" Target="../media/audio10.wav"/><Relationship Id="rId7" Type="http://schemas.openxmlformats.org/officeDocument/2006/relationships/audio" Target="../media/audio2.wav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3.wav"/><Relationship Id="rId11" Type="http://schemas.openxmlformats.org/officeDocument/2006/relationships/image" Target="../media/image6.wmf"/><Relationship Id="rId5" Type="http://schemas.openxmlformats.org/officeDocument/2006/relationships/audio" Target="../media/audio8.wav"/><Relationship Id="rId10" Type="http://schemas.openxmlformats.org/officeDocument/2006/relationships/oleObject" Target="../embeddings/oleObject4.bin"/><Relationship Id="rId4" Type="http://schemas.openxmlformats.org/officeDocument/2006/relationships/audio" Target="../media/audio4.wav"/><Relationship Id="rId9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1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12.wav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57200" y="175895"/>
            <a:ext cx="8229600" cy="40671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18795" y="4899660"/>
            <a:ext cx="8168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5400" dirty="0" smtClean="0"/>
              <a:t>:</a:t>
            </a:r>
            <a:endParaRPr 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00767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/>
          <p:nvPr/>
        </p:nvSpPr>
        <p:spPr>
          <a:xfrm>
            <a:off x="457200" y="304800"/>
            <a:ext cx="7239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lang="vi-VN" alt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5" name="AutoShape 5"/>
          <p:cNvSpPr/>
          <p:nvPr/>
        </p:nvSpPr>
        <p:spPr>
          <a:xfrm>
            <a:off x="381000" y="228600"/>
            <a:ext cx="381000" cy="533400"/>
          </a:xfrm>
          <a:prstGeom prst="irregularSeal2">
            <a:avLst/>
          </a:prstGeom>
          <a:solidFill>
            <a:srgbClr val="66FF33"/>
          </a:solidFill>
          <a:ln w="9525" cap="flat" cmpd="sng">
            <a:solidFill>
              <a:srgbClr val="8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4400" b="1" i="1" dirty="0">
              <a:solidFill>
                <a:srgbClr val="66FF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4" name="Text Box 7"/>
          <p:cNvSpPr txBox="1"/>
          <p:nvPr/>
        </p:nvSpPr>
        <p:spPr>
          <a:xfrm>
            <a:off x="1371600" y="381000"/>
            <a:ext cx="4800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lang="vi-VN" alt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5" name="Text Box 8"/>
          <p:cNvSpPr txBox="1"/>
          <p:nvPr/>
        </p:nvSpPr>
        <p:spPr>
          <a:xfrm>
            <a:off x="1371600" y="381000"/>
            <a:ext cx="5257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lang="vi-VN" alt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9" name="Text Box 9"/>
          <p:cNvSpPr txBox="1"/>
          <p:nvPr/>
        </p:nvSpPr>
        <p:spPr>
          <a:xfrm>
            <a:off x="-609600" y="76200"/>
            <a:ext cx="541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  </a:t>
            </a:r>
            <a:endParaRPr lang="en-US" altLang="en-US" sz="4400" b="1" i="1" u="sng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798794" y="1828800"/>
            <a:ext cx="5257800" cy="4400550"/>
          </a:xfrm>
          <a:prstGeom prst="rect">
            <a:avLst/>
          </a:prstGeom>
          <a:gradFill rotWithShape="1">
            <a:gsLst>
              <a:gs pos="0">
                <a:srgbClr val="DAAAF4"/>
              </a:gs>
              <a:gs pos="100000">
                <a:srgbClr val="DAAAF4">
                  <a:gamma/>
                  <a:shade val="46275"/>
                  <a:invGamma/>
                </a:srgbClr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8000" b="0" dirty="0">
                <a:solidFill>
                  <a:srgbClr val="FF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4400" b="0" dirty="0">
                <a:solidFill>
                  <a:srgbClr val="FFFF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 thức A chia hết cho đơn thức B khi mỗi biến của B đều l</a:t>
            </a:r>
            <a:r>
              <a:rPr lang="vi-VN" altLang="x-none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biến của A với số mũ không lớn hơn số mũ của nó trong A </a:t>
            </a:r>
            <a:r>
              <a:rPr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99" name="Text Box 19"/>
          <p:cNvSpPr txBox="1"/>
          <p:nvPr/>
        </p:nvSpPr>
        <p:spPr>
          <a:xfrm>
            <a:off x="-132230" y="3267262"/>
            <a:ext cx="1447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36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0" name="Text Box 20"/>
          <p:cNvSpPr txBox="1"/>
          <p:nvPr/>
        </p:nvSpPr>
        <p:spPr>
          <a:xfrm>
            <a:off x="194936" y="1542491"/>
            <a:ext cx="990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1" name="Text Box 21"/>
          <p:cNvSpPr txBox="1"/>
          <p:nvPr/>
        </p:nvSpPr>
        <p:spPr>
          <a:xfrm>
            <a:off x="1502895" y="1502146"/>
            <a:ext cx="990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2" name="Text Box 22"/>
          <p:cNvSpPr txBox="1"/>
          <p:nvPr/>
        </p:nvSpPr>
        <p:spPr>
          <a:xfrm rot="-5400000">
            <a:off x="489646" y="1376734"/>
            <a:ext cx="12192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20505" name="Text Box 25"/>
          <p:cNvSpPr txBox="1"/>
          <p:nvPr/>
        </p:nvSpPr>
        <p:spPr>
          <a:xfrm>
            <a:off x="1121895" y="3268570"/>
            <a:ext cx="1371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6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6" name="Text Box 26"/>
          <p:cNvSpPr txBox="1"/>
          <p:nvPr/>
        </p:nvSpPr>
        <p:spPr>
          <a:xfrm rot="-5400000">
            <a:off x="441325" y="3260725"/>
            <a:ext cx="1219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20507" name="Rectangle 27"/>
          <p:cNvSpPr/>
          <p:nvPr/>
        </p:nvSpPr>
        <p:spPr>
          <a:xfrm>
            <a:off x="156415" y="3057338"/>
            <a:ext cx="3470554" cy="104812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6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9" name="Text Box 29"/>
          <p:cNvSpPr txBox="1"/>
          <p:nvPr/>
        </p:nvSpPr>
        <p:spPr>
          <a:xfrm>
            <a:off x="2077570" y="3286312"/>
            <a:ext cx="1752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0" name="Text Box 30"/>
          <p:cNvSpPr txBox="1"/>
          <p:nvPr/>
        </p:nvSpPr>
        <p:spPr>
          <a:xfrm>
            <a:off x="2277454" y="1514847"/>
            <a:ext cx="1524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Q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9" grpId="0"/>
      <p:bldP spid="20490" grpId="0" animBg="1"/>
      <p:bldP spid="20499" grpId="0"/>
      <p:bldP spid="20499" grpId="1"/>
      <p:bldP spid="20500" grpId="0"/>
      <p:bldP spid="20501" grpId="0"/>
      <p:bldP spid="20502" grpId="0"/>
      <p:bldP spid="20505" grpId="0"/>
      <p:bldP spid="20505" grpId="1"/>
      <p:bldP spid="20506" grpId="0"/>
      <p:bldP spid="20506" grpId="1"/>
      <p:bldP spid="20507" grpId="0" animBg="1"/>
      <p:bldP spid="20509" grpId="0"/>
      <p:bldP spid="20509" grpId="1"/>
      <p:bldP spid="205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00"/>
            </a:gs>
            <a:gs pos="100000">
              <a:srgbClr val="2F47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/>
          <p:nvPr/>
        </p:nvSpPr>
        <p:spPr>
          <a:xfrm>
            <a:off x="-76200" y="-209550"/>
            <a:ext cx="32004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VNI-Times" pitchFamily="2" charset="0"/>
              </a:rPr>
              <a:t>Qui taéc</a:t>
            </a:r>
            <a:r>
              <a:rPr lang="en-US" altLang="en-US" sz="60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2534" name="Text Box 6"/>
          <p:cNvSpPr txBox="1"/>
          <p:nvPr/>
        </p:nvSpPr>
        <p:spPr>
          <a:xfrm>
            <a:off x="457200" y="762000"/>
            <a:ext cx="8001000" cy="5848350"/>
          </a:xfrm>
          <a:prstGeom prst="rect">
            <a:avLst/>
          </a:prstGeom>
          <a:solidFill>
            <a:srgbClr val="FFFF99"/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b="1" i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</a:t>
            </a:r>
            <a:r>
              <a:rPr lang="vi-V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đơn thức A cho đơn thức B (trường hợp A chia hết cho B ) ta l</a:t>
            </a:r>
            <a:r>
              <a:rPr lang="vi-VN" alt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như </a:t>
            </a:r>
            <a:r>
              <a:rPr lang="vi-VN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i="1" dirty="0">
                <a:latin typeface="VNI-Times" pitchFamily="2" charset="0"/>
              </a:rPr>
              <a:t>    - </a:t>
            </a:r>
            <a:r>
              <a:rPr lang="vi-VN" alt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hệ số của đơn thức A cho hệ số đơn thức B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vi-VN" alt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lũy thừa của từng biến trong A cho lũy thừa của cùng biến đó trong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vi-VN" alt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các kết qua vừa tìm được với nhau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5" name="Line 7"/>
          <p:cNvSpPr/>
          <p:nvPr/>
        </p:nvSpPr>
        <p:spPr>
          <a:xfrm>
            <a:off x="4953000" y="1581150"/>
            <a:ext cx="3810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6" name="Line 8"/>
          <p:cNvSpPr/>
          <p:nvPr/>
        </p:nvSpPr>
        <p:spPr>
          <a:xfrm>
            <a:off x="7620000" y="1581150"/>
            <a:ext cx="3810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8" name="Line 10"/>
          <p:cNvSpPr/>
          <p:nvPr/>
        </p:nvSpPr>
        <p:spPr>
          <a:xfrm>
            <a:off x="2628900" y="2133600"/>
            <a:ext cx="28575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9" name="Line 11"/>
          <p:cNvSpPr/>
          <p:nvPr/>
        </p:nvSpPr>
        <p:spPr>
          <a:xfrm>
            <a:off x="1085850" y="3352800"/>
            <a:ext cx="19050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0" name="Line 12"/>
          <p:cNvSpPr/>
          <p:nvPr/>
        </p:nvSpPr>
        <p:spPr>
          <a:xfrm>
            <a:off x="6324600" y="3352800"/>
            <a:ext cx="9906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1" name="Line 13"/>
          <p:cNvSpPr/>
          <p:nvPr/>
        </p:nvSpPr>
        <p:spPr>
          <a:xfrm>
            <a:off x="1047750" y="4572000"/>
            <a:ext cx="25908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2" name="Line 14"/>
          <p:cNvSpPr/>
          <p:nvPr/>
        </p:nvSpPr>
        <p:spPr>
          <a:xfrm>
            <a:off x="6096000" y="4572000"/>
            <a:ext cx="11430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4" name="Line 16"/>
          <p:cNvSpPr/>
          <p:nvPr/>
        </p:nvSpPr>
        <p:spPr>
          <a:xfrm>
            <a:off x="609600" y="5067300"/>
            <a:ext cx="19050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6" name="Line 18"/>
          <p:cNvSpPr/>
          <p:nvPr/>
        </p:nvSpPr>
        <p:spPr>
          <a:xfrm>
            <a:off x="1104900" y="5829300"/>
            <a:ext cx="56388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8" name="Line 20"/>
          <p:cNvSpPr/>
          <p:nvPr/>
        </p:nvSpPr>
        <p:spPr>
          <a:xfrm>
            <a:off x="5029200" y="5105400"/>
            <a:ext cx="11430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/>
          <p:nvPr/>
        </p:nvSpPr>
        <p:spPr>
          <a:xfrm>
            <a:off x="533400" y="0"/>
            <a:ext cx="74676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6000" b="1" dirty="0">
                <a:solidFill>
                  <a:srgbClr val="66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</a:t>
            </a:r>
            <a:r>
              <a:rPr lang="en-US" altLang="en-US" sz="44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altLang="en-US" sz="60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sgk)</a:t>
            </a:r>
            <a:endParaRPr lang="en-US" altLang="en-US" sz="4800" b="1" dirty="0">
              <a:solidFill>
                <a:srgbClr val="66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3" name="Text Box 5"/>
          <p:cNvSpPr txBox="1"/>
          <p:nvPr/>
        </p:nvSpPr>
        <p:spPr>
          <a:xfrm>
            <a:off x="-1981200" y="1066800"/>
            <a:ext cx="7696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/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(-x)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8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endParaRPr lang="en-US" alt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4" name="Text Box 6"/>
          <p:cNvSpPr txBox="1"/>
          <p:nvPr/>
        </p:nvSpPr>
        <p:spPr>
          <a:xfrm>
            <a:off x="2971800" y="990600"/>
            <a:ext cx="2819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10-8</a:t>
            </a:r>
            <a:endParaRPr lang="en-US" altLang="en-US" sz="4400" b="1" i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5" name="Text Box 7"/>
          <p:cNvSpPr txBox="1"/>
          <p:nvPr/>
        </p:nvSpPr>
        <p:spPr>
          <a:xfrm>
            <a:off x="2324100" y="1752600"/>
            <a:ext cx="2438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400" b="1" i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6" name="Text Box 8"/>
          <p:cNvSpPr txBox="1"/>
          <p:nvPr/>
        </p:nvSpPr>
        <p:spPr>
          <a:xfrm>
            <a:off x="1905000" y="1766888"/>
            <a:ext cx="10668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b="1" i="1" baseline="30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800" b="1" i="1" baseline="300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7" name="Line 9"/>
          <p:cNvSpPr/>
          <p:nvPr/>
        </p:nvSpPr>
        <p:spPr>
          <a:xfrm>
            <a:off x="2400300" y="1695450"/>
            <a:ext cx="0" cy="3048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58" name="Text Box 10"/>
          <p:cNvSpPr txBox="1"/>
          <p:nvPr/>
        </p:nvSpPr>
        <p:spPr>
          <a:xfrm>
            <a:off x="-228600" y="2438400"/>
            <a:ext cx="4038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/(-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:(-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endParaRPr lang="en-US" altLang="en-US" sz="4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9" name="Text Box 11"/>
          <p:cNvSpPr txBox="1"/>
          <p:nvPr/>
        </p:nvSpPr>
        <p:spPr>
          <a:xfrm>
            <a:off x="3124200" y="2438400"/>
            <a:ext cx="914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60" name="Text Box 12"/>
          <p:cNvSpPr txBox="1"/>
          <p:nvPr/>
        </p:nvSpPr>
        <p:spPr>
          <a:xfrm>
            <a:off x="3124200" y="1066800"/>
            <a:ext cx="914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61" name="Text Box 13"/>
          <p:cNvSpPr txBox="1"/>
          <p:nvPr/>
        </p:nvSpPr>
        <p:spPr>
          <a:xfrm>
            <a:off x="2362200" y="2438400"/>
            <a:ext cx="4191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5-3</a:t>
            </a:r>
            <a:endParaRPr lang="en-US" altLang="en-US" sz="4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62" name="Text Box 14"/>
          <p:cNvSpPr txBox="1"/>
          <p:nvPr/>
        </p:nvSpPr>
        <p:spPr>
          <a:xfrm>
            <a:off x="2362200" y="3048000"/>
            <a:ext cx="3200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(-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63" name="Text Box 15"/>
          <p:cNvSpPr txBox="1"/>
          <p:nvPr/>
        </p:nvSpPr>
        <p:spPr>
          <a:xfrm>
            <a:off x="2590800" y="3657600"/>
            <a:ext cx="1752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64" name="Text Box 16"/>
          <p:cNvSpPr txBox="1"/>
          <p:nvPr/>
        </p:nvSpPr>
        <p:spPr>
          <a:xfrm>
            <a:off x="-438150" y="4343400"/>
            <a:ext cx="4572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c/(-y)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:(-y)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65" name="Text Box 17"/>
          <p:cNvSpPr txBox="1"/>
          <p:nvPr/>
        </p:nvSpPr>
        <p:spPr>
          <a:xfrm>
            <a:off x="3124200" y="4343400"/>
            <a:ext cx="914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67" name="Text Box 19"/>
          <p:cNvSpPr txBox="1"/>
          <p:nvPr/>
        </p:nvSpPr>
        <p:spPr>
          <a:xfrm>
            <a:off x="3238500" y="4336676"/>
            <a:ext cx="2438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(-y)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5-4</a:t>
            </a:r>
            <a:endParaRPr lang="en-US" altLang="en-US" sz="4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68" name="Text Box 20"/>
          <p:cNvSpPr txBox="1"/>
          <p:nvPr/>
        </p:nvSpPr>
        <p:spPr>
          <a:xfrm>
            <a:off x="2590800" y="4953000"/>
            <a:ext cx="2286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(-y)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4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70" name="Text Box 22"/>
          <p:cNvSpPr txBox="1"/>
          <p:nvPr/>
        </p:nvSpPr>
        <p:spPr>
          <a:xfrm>
            <a:off x="2305050" y="5638800"/>
            <a:ext cx="2286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-y</a:t>
            </a:r>
            <a:endParaRPr lang="en-US" altLang="en-US" sz="4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4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  <p:bldP spid="27656" grpId="0"/>
      <p:bldP spid="27656" grpId="1"/>
      <p:bldP spid="27658" grpId="0"/>
      <p:bldP spid="27659" grpId="0"/>
      <p:bldP spid="27659" grpId="1"/>
      <p:bldP spid="27660" grpId="0"/>
      <p:bldP spid="27660" grpId="1"/>
      <p:bldP spid="27661" grpId="0"/>
      <p:bldP spid="27662" grpId="0"/>
      <p:bldP spid="27663" grpId="0"/>
      <p:bldP spid="27664" grpId="0"/>
      <p:bldP spid="27665" grpId="0"/>
      <p:bldP spid="27665" grpId="1"/>
      <p:bldP spid="27667" grpId="0"/>
      <p:bldP spid="27668" grpId="0"/>
      <p:bldP spid="276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3300"/>
            </a:gs>
            <a:gs pos="100000">
              <a:srgbClr val="2F18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Grp="1" noChangeAspect="1"/>
          </p:cNvGraphicFramePr>
          <p:nvPr>
            <p:ph/>
          </p:nvPr>
        </p:nvGraphicFramePr>
        <p:xfrm>
          <a:off x="3495675" y="1168400"/>
          <a:ext cx="21510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5" imgW="114300" imgH="215900" progId="Equation.3">
                  <p:embed/>
                </p:oleObj>
              </mc:Choice>
              <mc:Fallback>
                <p:oleObj r:id="rId5" imgW="1143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3495675" y="1168400"/>
                        <a:ext cx="2151063" cy="4064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6"/>
          <p:cNvSpPr txBox="1"/>
          <p:nvPr/>
        </p:nvSpPr>
        <p:spPr>
          <a:xfrm>
            <a:off x="-228600" y="-31750"/>
            <a:ext cx="10287000" cy="4894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i="1" u="sng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  <a:r>
              <a:rPr lang="en-US" altLang="en-US" i="1" u="sng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ĐƠN THỨC </a:t>
            </a:r>
            <a:r>
              <a:rPr lang="en-US" altLang="en-US" sz="4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ĐƠN THỨC</a:t>
            </a:r>
            <a:endParaRPr lang="en-US" altLang="en-US" sz="36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36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0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0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000" dirty="0">
              <a:solidFill>
                <a:srgbClr val="FFFF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" name="Text Box 17"/>
          <p:cNvSpPr txBox="1"/>
          <p:nvPr/>
        </p:nvSpPr>
        <p:spPr>
          <a:xfrm>
            <a:off x="457200" y="1371600"/>
            <a:ext cx="8077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6" name="Text Box 18"/>
          <p:cNvSpPr txBox="1"/>
          <p:nvPr/>
        </p:nvSpPr>
        <p:spPr>
          <a:xfrm>
            <a:off x="990600" y="1905000"/>
            <a:ext cx="9144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b="1" i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/  QUI  TẮC </a:t>
            </a:r>
            <a:r>
              <a:rPr lang="en-US" altLang="en-US" sz="44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b="1" u="sng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7" name="Text Box 19"/>
          <p:cNvSpPr txBox="1"/>
          <p:nvPr/>
        </p:nvSpPr>
        <p:spPr>
          <a:xfrm>
            <a:off x="922338" y="2971800"/>
            <a:ext cx="8077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b="1" i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II/  ÁP  </a:t>
            </a:r>
            <a:r>
              <a:rPr lang="en-US" altLang="en-US" sz="4400" b="1" i="1" u="sng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en-US" altLang="en-US" sz="44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b="1" u="sng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86" grpId="0"/>
      <p:bldP spid="71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475E00"/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/>
          <p:nvPr/>
        </p:nvSpPr>
        <p:spPr>
          <a:xfrm>
            <a:off x="0" y="-185737"/>
            <a:ext cx="91440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kiến thức cũ</a:t>
            </a:r>
            <a:endParaRPr lang="en-US" altLang="en-US" sz="60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4" name="Rectangle 6"/>
          <p:cNvSpPr/>
          <p:nvPr/>
        </p:nvSpPr>
        <p:spPr>
          <a:xfrm>
            <a:off x="0" y="1882775"/>
            <a:ext cx="8839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x-none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sau th</a:t>
            </a:r>
            <a:r>
              <a:rPr lang="vi-VN" altLang="x-none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tử:</a:t>
            </a:r>
            <a:endParaRPr lang="vi-VN" altLang="x-none"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ext Box 7"/>
          <p:cNvSpPr txBox="1"/>
          <p:nvPr/>
        </p:nvSpPr>
        <p:spPr>
          <a:xfrm>
            <a:off x="609600" y="3581400"/>
            <a:ext cx="7848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48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64" name="Picture 16" descr="fing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76275" y="2600325"/>
            <a:ext cx="62865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6" name="Text Box 18"/>
          <p:cNvSpPr txBox="1"/>
          <p:nvPr/>
        </p:nvSpPr>
        <p:spPr>
          <a:xfrm>
            <a:off x="1676400" y="2971800"/>
            <a:ext cx="5715000" cy="800100"/>
          </a:xfrm>
          <a:prstGeom prst="rect">
            <a:avLst/>
          </a:prstGeom>
          <a:solidFill>
            <a:srgbClr val="66FFFF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xy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-9x</a:t>
            </a:r>
            <a:endParaRPr lang="en-US" altLang="en-US" sz="4400" b="1" i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4" grpId="0"/>
      <p:bldP spid="20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76764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" name="Picture 17" descr="finger"/>
          <p:cNvPicPr>
            <a:picLocks noGrp="1" noChangeAspect="1"/>
          </p:cNvPicPr>
          <p:nvPr>
            <p:ph/>
          </p:nvPr>
        </p:nvPicPr>
        <p:blipFill>
          <a:blip r:embed="rId5"/>
          <a:srcRect/>
          <a:stretch>
            <a:fillRect/>
          </a:stretch>
        </p:blipFill>
        <p:spPr>
          <a:xfrm rot="5400000">
            <a:off x="600075" y="-142875"/>
            <a:ext cx="628650" cy="1371600"/>
          </a:xfrm>
          <a:ln/>
        </p:spPr>
      </p:pic>
      <p:sp>
        <p:nvSpPr>
          <p:cNvPr id="5147" name="Text Box 27"/>
          <p:cNvSpPr txBox="1"/>
          <p:nvPr/>
        </p:nvSpPr>
        <p:spPr>
          <a:xfrm>
            <a:off x="1524000" y="152400"/>
            <a:ext cx="6477000" cy="800100"/>
          </a:xfrm>
          <a:prstGeom prst="rect">
            <a:avLst/>
          </a:prstGeom>
          <a:solidFill>
            <a:srgbClr val="66FFFF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latin typeface="VNI-Times" pitchFamily="2" charset="0"/>
              </a:rPr>
              <a:t>x</a:t>
            </a:r>
            <a:r>
              <a:rPr lang="en-US" altLang="en-US" sz="4400" b="1" i="1" baseline="30000" dirty="0">
                <a:latin typeface="VNI-Times" pitchFamily="2" charset="0"/>
              </a:rPr>
              <a:t>3</a:t>
            </a:r>
            <a:r>
              <a:rPr lang="en-US" altLang="en-US" sz="4400" b="1" i="1" dirty="0">
                <a:latin typeface="VNI-Times" pitchFamily="2" charset="0"/>
              </a:rPr>
              <a:t> + 2x</a:t>
            </a:r>
            <a:r>
              <a:rPr lang="en-US" altLang="en-US" sz="4400" b="1" i="1" baseline="30000" dirty="0">
                <a:latin typeface="VNI-Times" pitchFamily="2" charset="0"/>
              </a:rPr>
              <a:t>2</a:t>
            </a:r>
            <a:r>
              <a:rPr lang="en-US" altLang="en-US" sz="4400" b="1" i="1" dirty="0">
                <a:latin typeface="VNI-Times" pitchFamily="2" charset="0"/>
              </a:rPr>
              <a:t>y   + xy</a:t>
            </a:r>
            <a:r>
              <a:rPr lang="en-US" altLang="en-US" sz="4400" b="1" i="1" baseline="30000" dirty="0">
                <a:latin typeface="VNI-Times" pitchFamily="2" charset="0"/>
              </a:rPr>
              <a:t>2</a:t>
            </a:r>
            <a:r>
              <a:rPr lang="en-US" altLang="en-US" sz="4400" b="1" i="1" dirty="0">
                <a:latin typeface="VNI-Times" pitchFamily="2" charset="0"/>
              </a:rPr>
              <a:t> - 9x</a:t>
            </a:r>
          </a:p>
        </p:txBody>
      </p:sp>
      <p:sp>
        <p:nvSpPr>
          <p:cNvPr id="5148" name="Text Box 28"/>
          <p:cNvSpPr txBox="1"/>
          <p:nvPr/>
        </p:nvSpPr>
        <p:spPr>
          <a:xfrm>
            <a:off x="-400050" y="914400"/>
            <a:ext cx="7848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latin typeface="VNI-Times" pitchFamily="2" charset="0"/>
              </a:rPr>
              <a:t>= </a:t>
            </a:r>
            <a:r>
              <a:rPr lang="en-US" altLang="en-US" sz="4400" b="1" i="1" dirty="0">
                <a:solidFill>
                  <a:srgbClr val="FF0066"/>
                </a:solidFill>
                <a:latin typeface="VNI-Times" pitchFamily="2" charset="0"/>
              </a:rPr>
              <a:t>x</a:t>
            </a:r>
            <a:r>
              <a:rPr lang="en-US" altLang="en-US" sz="4400" b="1" i="1" dirty="0">
                <a:latin typeface="VNI-Times" pitchFamily="2" charset="0"/>
              </a:rPr>
              <a:t>.x</a:t>
            </a:r>
            <a:r>
              <a:rPr lang="en-US" altLang="en-US" sz="4400" b="1" i="1" baseline="30000" dirty="0">
                <a:latin typeface="VNI-Times" pitchFamily="2" charset="0"/>
              </a:rPr>
              <a:t>2</a:t>
            </a:r>
            <a:r>
              <a:rPr lang="en-US" altLang="en-US" sz="4400" b="1" i="1" dirty="0">
                <a:latin typeface="VNI-Times" pitchFamily="2" charset="0"/>
              </a:rPr>
              <a:t> + </a:t>
            </a:r>
            <a:r>
              <a:rPr lang="en-US" altLang="en-US" sz="4400" b="1" i="1" dirty="0">
                <a:solidFill>
                  <a:srgbClr val="FF0066"/>
                </a:solidFill>
                <a:latin typeface="VNI-Times" pitchFamily="2" charset="0"/>
              </a:rPr>
              <a:t>x</a:t>
            </a:r>
            <a:r>
              <a:rPr lang="en-US" altLang="en-US" sz="4400" b="1" i="1" dirty="0">
                <a:latin typeface="VNI-Times" pitchFamily="2" charset="0"/>
              </a:rPr>
              <a:t>.</a:t>
            </a:r>
            <a:r>
              <a:rPr lang="en-US" altLang="en-US" sz="3600" b="1" i="1" dirty="0">
                <a:latin typeface="VNI-Times" pitchFamily="2" charset="0"/>
              </a:rPr>
              <a:t>2</a:t>
            </a:r>
            <a:r>
              <a:rPr lang="en-US" altLang="en-US" sz="4400" b="1" i="1" dirty="0">
                <a:latin typeface="VNI-Times" pitchFamily="2" charset="0"/>
              </a:rPr>
              <a:t>xy  +</a:t>
            </a:r>
            <a:r>
              <a:rPr lang="en-US" altLang="en-US" sz="4400" b="1" i="1" dirty="0">
                <a:solidFill>
                  <a:srgbClr val="FF0066"/>
                </a:solidFill>
                <a:latin typeface="VNI-Times" pitchFamily="2" charset="0"/>
              </a:rPr>
              <a:t> x</a:t>
            </a:r>
            <a:r>
              <a:rPr lang="en-US" altLang="en-US" sz="4400" b="1" i="1" dirty="0">
                <a:latin typeface="VNI-Times" pitchFamily="2" charset="0"/>
              </a:rPr>
              <a:t>y</a:t>
            </a:r>
            <a:r>
              <a:rPr lang="en-US" altLang="en-US" sz="4000" b="1" i="1" baseline="30000" dirty="0">
                <a:latin typeface="VNI-Times" pitchFamily="2" charset="0"/>
              </a:rPr>
              <a:t>2</a:t>
            </a:r>
            <a:r>
              <a:rPr lang="en-US" altLang="en-US" sz="4400" b="1" i="1" baseline="30000" dirty="0">
                <a:latin typeface="VNI-Times" pitchFamily="2" charset="0"/>
              </a:rPr>
              <a:t> </a:t>
            </a:r>
            <a:r>
              <a:rPr lang="en-US" altLang="en-US" sz="4400" b="1" i="1" dirty="0">
                <a:latin typeface="VNI-Times" pitchFamily="2" charset="0"/>
              </a:rPr>
              <a:t> – </a:t>
            </a:r>
            <a:r>
              <a:rPr lang="en-US" altLang="en-US" sz="4400" b="1" i="1" dirty="0">
                <a:solidFill>
                  <a:srgbClr val="FF0066"/>
                </a:solidFill>
                <a:latin typeface="VNI-Times" pitchFamily="2" charset="0"/>
              </a:rPr>
              <a:t>x</a:t>
            </a:r>
            <a:r>
              <a:rPr lang="en-US" altLang="en-US" sz="4400" b="1" i="1" dirty="0">
                <a:latin typeface="VNI-Times" pitchFamily="2" charset="0"/>
              </a:rPr>
              <a:t> .</a:t>
            </a:r>
            <a:r>
              <a:rPr lang="en-US" altLang="en-US" sz="3600" b="1" i="1" dirty="0">
                <a:latin typeface="VNI-Times" pitchFamily="2" charset="0"/>
              </a:rPr>
              <a:t>9</a:t>
            </a:r>
          </a:p>
        </p:txBody>
      </p:sp>
      <p:sp>
        <p:nvSpPr>
          <p:cNvPr id="5149" name="Text Box 29"/>
          <p:cNvSpPr txBox="1"/>
          <p:nvPr/>
        </p:nvSpPr>
        <p:spPr>
          <a:xfrm>
            <a:off x="-971550" y="1676400"/>
            <a:ext cx="7924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latin typeface="VNI-Times" pitchFamily="2" charset="0"/>
              </a:rPr>
              <a:t>= </a:t>
            </a:r>
            <a:r>
              <a:rPr lang="en-US" altLang="en-US" sz="4400" b="1" i="1" dirty="0">
                <a:solidFill>
                  <a:srgbClr val="FF0066"/>
                </a:solidFill>
                <a:latin typeface="VNI-Times" pitchFamily="2" charset="0"/>
              </a:rPr>
              <a:t>x</a:t>
            </a:r>
            <a:r>
              <a:rPr lang="en-US" altLang="en-US" sz="4400" b="1" i="1" dirty="0">
                <a:latin typeface="VNI-Times" pitchFamily="2" charset="0"/>
              </a:rPr>
              <a:t>.( x</a:t>
            </a:r>
            <a:r>
              <a:rPr lang="en-US" altLang="en-US" sz="4400" b="1" i="1" baseline="30000" dirty="0">
                <a:latin typeface="VNI-Times" pitchFamily="2" charset="0"/>
              </a:rPr>
              <a:t>2</a:t>
            </a:r>
            <a:r>
              <a:rPr lang="en-US" altLang="en-US" sz="4400" b="1" i="1" dirty="0">
                <a:latin typeface="VNI-Times" pitchFamily="2" charset="0"/>
              </a:rPr>
              <a:t>+ 2xy  + y</a:t>
            </a:r>
            <a:r>
              <a:rPr lang="en-US" altLang="en-US" sz="4400" b="1" i="1" baseline="30000" dirty="0">
                <a:latin typeface="VNI-Times" pitchFamily="2" charset="0"/>
              </a:rPr>
              <a:t>2</a:t>
            </a:r>
            <a:r>
              <a:rPr lang="en-US" altLang="en-US" sz="4400" b="1" i="1" dirty="0">
                <a:latin typeface="VNI-Times" pitchFamily="2" charset="0"/>
              </a:rPr>
              <a:t> - 9)</a:t>
            </a:r>
          </a:p>
        </p:txBody>
      </p:sp>
      <p:sp>
        <p:nvSpPr>
          <p:cNvPr id="5150" name="Text Box 30"/>
          <p:cNvSpPr txBox="1"/>
          <p:nvPr/>
        </p:nvSpPr>
        <p:spPr>
          <a:xfrm>
            <a:off x="-876300" y="2438400"/>
            <a:ext cx="8382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latin typeface="VNI-Times" pitchFamily="2" charset="0"/>
              </a:rPr>
              <a:t>= </a:t>
            </a:r>
            <a:r>
              <a:rPr lang="en-US" altLang="en-US" sz="4400" b="1" i="1" dirty="0">
                <a:solidFill>
                  <a:srgbClr val="FF0066"/>
                </a:solidFill>
                <a:latin typeface="VNI-Times" pitchFamily="2" charset="0"/>
              </a:rPr>
              <a:t>x </a:t>
            </a:r>
            <a:r>
              <a:rPr lang="en-US" altLang="en-US" sz="4400" b="1" dirty="0">
                <a:latin typeface="VNI-Times" pitchFamily="2" charset="0"/>
              </a:rPr>
              <a:t>[</a:t>
            </a:r>
            <a:r>
              <a:rPr lang="en-US" altLang="en-US" sz="4400" b="1" i="1" dirty="0">
                <a:latin typeface="VNI-Times" pitchFamily="2" charset="0"/>
              </a:rPr>
              <a:t>(x</a:t>
            </a:r>
            <a:r>
              <a:rPr lang="en-US" altLang="en-US" sz="4400" b="1" i="1" baseline="30000" dirty="0">
                <a:latin typeface="VNI-Times" pitchFamily="2" charset="0"/>
              </a:rPr>
              <a:t>2 </a:t>
            </a:r>
            <a:r>
              <a:rPr lang="en-US" altLang="en-US" sz="4400" b="1" i="1" dirty="0">
                <a:latin typeface="VNI-Times" pitchFamily="2" charset="0"/>
              </a:rPr>
              <a:t> +2 xy  + y</a:t>
            </a:r>
            <a:r>
              <a:rPr lang="en-US" altLang="en-US" sz="4400" b="1" i="1" baseline="30000" dirty="0">
                <a:latin typeface="VNI-Times" pitchFamily="2" charset="0"/>
              </a:rPr>
              <a:t>2</a:t>
            </a:r>
            <a:r>
              <a:rPr lang="en-US" altLang="en-US" sz="4400" b="1" i="1" dirty="0">
                <a:latin typeface="VNI-Times" pitchFamily="2" charset="0"/>
              </a:rPr>
              <a:t> ) - 9</a:t>
            </a:r>
            <a:r>
              <a:rPr lang="en-US" altLang="en-US" sz="4400" b="1" dirty="0">
                <a:latin typeface="VNI-Times" pitchFamily="2" charset="0"/>
              </a:rPr>
              <a:t>]</a:t>
            </a:r>
          </a:p>
        </p:txBody>
      </p:sp>
      <p:sp>
        <p:nvSpPr>
          <p:cNvPr id="5151" name="Text Box 31"/>
          <p:cNvSpPr txBox="1"/>
          <p:nvPr/>
        </p:nvSpPr>
        <p:spPr>
          <a:xfrm>
            <a:off x="-2266950" y="3257550"/>
            <a:ext cx="9144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latin typeface="VNI-Times" pitchFamily="2" charset="0"/>
              </a:rPr>
              <a:t>= </a:t>
            </a:r>
            <a:r>
              <a:rPr lang="en-US" altLang="en-US" sz="4400" b="1" i="1" dirty="0">
                <a:solidFill>
                  <a:srgbClr val="FF0066"/>
                </a:solidFill>
                <a:latin typeface="VNI-Times" pitchFamily="2" charset="0"/>
              </a:rPr>
              <a:t>x</a:t>
            </a:r>
            <a:r>
              <a:rPr lang="en-US" altLang="en-US" sz="4400" b="1" i="1" dirty="0">
                <a:latin typeface="VNI-Times" pitchFamily="2" charset="0"/>
              </a:rPr>
              <a:t> </a:t>
            </a:r>
            <a:r>
              <a:rPr lang="en-US" altLang="en-US" sz="4400" b="1" dirty="0">
                <a:latin typeface="VNI-Times" pitchFamily="2" charset="0"/>
              </a:rPr>
              <a:t>[</a:t>
            </a:r>
            <a:r>
              <a:rPr lang="en-US" altLang="en-US" sz="4400" b="1" i="1" dirty="0">
                <a:latin typeface="VNI-Times" pitchFamily="2" charset="0"/>
              </a:rPr>
              <a:t> (x+y)</a:t>
            </a:r>
            <a:r>
              <a:rPr lang="en-US" altLang="en-US" sz="4400" b="1" i="1" baseline="30000" dirty="0">
                <a:latin typeface="VNI-Times" pitchFamily="2" charset="0"/>
              </a:rPr>
              <a:t>2</a:t>
            </a:r>
            <a:r>
              <a:rPr lang="en-US" altLang="en-US" sz="4400" b="1" i="1" dirty="0">
                <a:latin typeface="VNI-Times" pitchFamily="2" charset="0"/>
              </a:rPr>
              <a:t> -3</a:t>
            </a:r>
            <a:r>
              <a:rPr lang="en-US" altLang="en-US" sz="4400" b="1" i="1" baseline="30000" dirty="0">
                <a:latin typeface="VNI-Times" pitchFamily="2" charset="0"/>
              </a:rPr>
              <a:t>2</a:t>
            </a:r>
            <a:r>
              <a:rPr lang="en-US" altLang="en-US" sz="4400" b="1" dirty="0">
                <a:latin typeface="VNI-Times" pitchFamily="2" charset="0"/>
              </a:rPr>
              <a:t>]</a:t>
            </a:r>
          </a:p>
        </p:txBody>
      </p:sp>
      <p:sp>
        <p:nvSpPr>
          <p:cNvPr id="5153" name="Text Box 33"/>
          <p:cNvSpPr txBox="1"/>
          <p:nvPr/>
        </p:nvSpPr>
        <p:spPr>
          <a:xfrm>
            <a:off x="-1066800" y="4038600"/>
            <a:ext cx="9144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VNI-Times" pitchFamily="2" charset="0"/>
              </a:rPr>
              <a:t>=</a:t>
            </a:r>
            <a:r>
              <a:rPr lang="en-US" altLang="en-US" sz="4400" b="1" i="1" dirty="0">
                <a:latin typeface="VNI-Times" pitchFamily="2" charset="0"/>
              </a:rPr>
              <a:t> </a:t>
            </a:r>
            <a:r>
              <a:rPr lang="en-US" altLang="en-US" sz="4400" b="1" i="1" dirty="0">
                <a:solidFill>
                  <a:srgbClr val="FF0066"/>
                </a:solidFill>
                <a:latin typeface="VNI-Times" pitchFamily="2" charset="0"/>
              </a:rPr>
              <a:t>x </a:t>
            </a:r>
            <a:r>
              <a:rPr lang="en-US" altLang="en-US" sz="4400" b="1" dirty="0">
                <a:latin typeface="VNI-Times" pitchFamily="2" charset="0"/>
              </a:rPr>
              <a:t>[</a:t>
            </a:r>
            <a:r>
              <a:rPr lang="en-US" altLang="en-US" sz="4400" b="1" i="1" dirty="0">
                <a:latin typeface="VNI-Times" pitchFamily="2" charset="0"/>
              </a:rPr>
              <a:t> (x+y) -3</a:t>
            </a:r>
            <a:r>
              <a:rPr lang="en-US" altLang="en-US" sz="4400" b="1" dirty="0">
                <a:latin typeface="VNI-Times" pitchFamily="2" charset="0"/>
              </a:rPr>
              <a:t>]</a:t>
            </a:r>
            <a:r>
              <a:rPr lang="en-US" altLang="en-US" sz="4400" b="1" i="1" dirty="0">
                <a:latin typeface="VNI-Times" pitchFamily="2" charset="0"/>
              </a:rPr>
              <a:t> .</a:t>
            </a:r>
            <a:r>
              <a:rPr lang="en-US" altLang="en-US" sz="4400" b="1" dirty="0">
                <a:latin typeface="VNI-Times" pitchFamily="2" charset="0"/>
              </a:rPr>
              <a:t>[</a:t>
            </a:r>
            <a:r>
              <a:rPr lang="en-US" altLang="en-US" sz="4400" b="1" i="1" dirty="0">
                <a:latin typeface="VNI-Times" pitchFamily="2" charset="0"/>
              </a:rPr>
              <a:t> (x+y) +3</a:t>
            </a:r>
            <a:r>
              <a:rPr lang="en-US" altLang="en-US" sz="4400" b="1" dirty="0">
                <a:latin typeface="VNI-Times" pitchFamily="2" charset="0"/>
              </a:rPr>
              <a:t>]</a:t>
            </a:r>
          </a:p>
        </p:txBody>
      </p:sp>
      <p:sp>
        <p:nvSpPr>
          <p:cNvPr id="5154" name="Text Box 34"/>
          <p:cNvSpPr txBox="1"/>
          <p:nvPr/>
        </p:nvSpPr>
        <p:spPr>
          <a:xfrm>
            <a:off x="-1219200" y="4800600"/>
            <a:ext cx="8763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VNI-Times" pitchFamily="2" charset="0"/>
              </a:rPr>
              <a:t>= </a:t>
            </a:r>
            <a:r>
              <a:rPr lang="en-US" altLang="en-US" sz="4400" b="1" i="1" dirty="0">
                <a:solidFill>
                  <a:srgbClr val="FF0066"/>
                </a:solidFill>
                <a:latin typeface="VNI-Times" pitchFamily="2" charset="0"/>
              </a:rPr>
              <a:t>x</a:t>
            </a:r>
            <a:r>
              <a:rPr lang="en-US" altLang="en-US" sz="4400" b="1" i="1" dirty="0">
                <a:latin typeface="VNI-Times" pitchFamily="2" charset="0"/>
              </a:rPr>
              <a:t> </a:t>
            </a:r>
            <a:r>
              <a:rPr lang="en-US" altLang="en-US" sz="4400" b="1" dirty="0">
                <a:latin typeface="VNI-Times" pitchFamily="2" charset="0"/>
              </a:rPr>
              <a:t>(</a:t>
            </a:r>
            <a:r>
              <a:rPr lang="en-US" altLang="en-US" sz="4400" b="1" i="1" dirty="0">
                <a:latin typeface="VNI-Times" pitchFamily="2" charset="0"/>
              </a:rPr>
              <a:t>x +y -3) .(x + y +3)</a:t>
            </a:r>
            <a:endParaRPr lang="en-US" altLang="en-US" sz="4400" b="1" dirty="0">
              <a:latin typeface="VNI-Times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" grpId="0" animBg="1"/>
      <p:bldP spid="5148" grpId="0"/>
      <p:bldP spid="5149" grpId="0"/>
      <p:bldP spid="5150" grpId="0"/>
      <p:bldP spid="5151" grpId="0"/>
      <p:bldP spid="5153" grpId="0"/>
      <p:bldP spid="5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9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/>
          <p:nvPr/>
        </p:nvSpPr>
        <p:spPr>
          <a:xfrm>
            <a:off x="1428750" y="-79375"/>
            <a:ext cx="1219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4400" b="1" i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3" name="Line 7"/>
          <p:cNvSpPr/>
          <p:nvPr/>
        </p:nvSpPr>
        <p:spPr>
          <a:xfrm flipH="1">
            <a:off x="5181600" y="533400"/>
            <a:ext cx="1524000" cy="8382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5" name="Line 9"/>
          <p:cNvSpPr/>
          <p:nvPr/>
        </p:nvSpPr>
        <p:spPr>
          <a:xfrm>
            <a:off x="4572000" y="1924050"/>
            <a:ext cx="0" cy="5334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" name="Group 12"/>
          <p:cNvGrpSpPr/>
          <p:nvPr/>
        </p:nvGrpSpPr>
        <p:grpSpPr>
          <a:xfrm>
            <a:off x="2133600" y="2286000"/>
            <a:ext cx="4648200" cy="838200"/>
            <a:chOff x="1968" y="2016"/>
            <a:chExt cx="2784" cy="514"/>
          </a:xfrm>
        </p:grpSpPr>
        <p:sp>
          <p:nvSpPr>
            <p:cNvPr id="5138" name="Text Box 10"/>
            <p:cNvSpPr txBox="1"/>
            <p:nvPr/>
          </p:nvSpPr>
          <p:spPr>
            <a:xfrm>
              <a:off x="1968" y="2016"/>
              <a:ext cx="2784" cy="4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4400" b="1" i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 </a:t>
              </a:r>
              <a:r>
                <a:rPr lang="en-US" altLang="en-US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en-US" sz="4400" b="1" i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44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39" name="Text Box 11"/>
            <p:cNvSpPr txBox="1"/>
            <p:nvPr/>
          </p:nvSpPr>
          <p:spPr>
            <a:xfrm rot="-5400000">
              <a:off x="3043" y="2042"/>
              <a:ext cx="514" cy="4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44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</a:p>
          </p:txBody>
        </p:sp>
      </p:grpSp>
      <p:sp>
        <p:nvSpPr>
          <p:cNvPr id="9229" name="Line 13"/>
          <p:cNvSpPr/>
          <p:nvPr/>
        </p:nvSpPr>
        <p:spPr>
          <a:xfrm>
            <a:off x="4572000" y="3009900"/>
            <a:ext cx="0" cy="5334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30" name="Text Box 14"/>
          <p:cNvSpPr txBox="1"/>
          <p:nvPr/>
        </p:nvSpPr>
        <p:spPr>
          <a:xfrm>
            <a:off x="0" y="3505200"/>
            <a:ext cx="9144000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x-none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đa thức</a:t>
            </a:r>
            <a:r>
              <a:rPr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sao cho A=B.Q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Q = A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B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1" name="AutoShape 15"/>
          <p:cNvSpPr/>
          <p:nvPr/>
        </p:nvSpPr>
        <p:spPr>
          <a:xfrm>
            <a:off x="228600" y="381000"/>
            <a:ext cx="1447800" cy="5562600"/>
          </a:xfrm>
          <a:prstGeom prst="curvedRightArrow">
            <a:avLst>
              <a:gd name="adj1" fmla="val 20363"/>
              <a:gd name="adj2" fmla="val 84649"/>
              <a:gd name="adj3" fmla="val 11000"/>
            </a:avLst>
          </a:prstGeom>
          <a:solidFill>
            <a:srgbClr val="FF0066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6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2" name="Text Box 16"/>
          <p:cNvSpPr txBox="1"/>
          <p:nvPr/>
        </p:nvSpPr>
        <p:spPr>
          <a:xfrm>
            <a:off x="6477000" y="0"/>
            <a:ext cx="1371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4400" b="1" i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3" name="Line 17"/>
          <p:cNvSpPr/>
          <p:nvPr/>
        </p:nvSpPr>
        <p:spPr>
          <a:xfrm>
            <a:off x="2667000" y="609600"/>
            <a:ext cx="1447800" cy="7620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34" name="AutoShape 18"/>
          <p:cNvSpPr/>
          <p:nvPr/>
        </p:nvSpPr>
        <p:spPr>
          <a:xfrm flipH="1">
            <a:off x="7467600" y="381000"/>
            <a:ext cx="1447800" cy="5486400"/>
          </a:xfrm>
          <a:prstGeom prst="curvedRightArrow">
            <a:avLst>
              <a:gd name="adj1" fmla="val 22998"/>
              <a:gd name="adj2" fmla="val 86403"/>
              <a:gd name="adj3" fmla="val 11000"/>
            </a:avLst>
          </a:prstGeom>
          <a:solidFill>
            <a:srgbClr val="FF0066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6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5" name="Text Box 19"/>
          <p:cNvSpPr txBox="1"/>
          <p:nvPr/>
        </p:nvSpPr>
        <p:spPr>
          <a:xfrm>
            <a:off x="2209800" y="4876800"/>
            <a:ext cx="4953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4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4800" b="1" i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đơn thức</a:t>
            </a:r>
            <a:endParaRPr lang="vi-VN" altLang="en-US" sz="4800" b="1" i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6" name="Line 20"/>
          <p:cNvSpPr/>
          <p:nvPr/>
        </p:nvSpPr>
        <p:spPr>
          <a:xfrm>
            <a:off x="4591050" y="5581650"/>
            <a:ext cx="0" cy="5334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37" name="Text Box 21"/>
          <p:cNvSpPr txBox="1"/>
          <p:nvPr/>
        </p:nvSpPr>
        <p:spPr>
          <a:xfrm>
            <a:off x="76200" y="6019800"/>
            <a:ext cx="876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A:B </a:t>
            </a:r>
            <a:r>
              <a:rPr lang="vi-VN" altLang="en-US" sz="4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thực hiện như thế n</a:t>
            </a:r>
            <a:r>
              <a:rPr lang="vi-VN" altLang="en-US" sz="4000" b="1" i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4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1219200" y="1219200"/>
            <a:ext cx="6477000" cy="762000"/>
            <a:chOff x="1488" y="816"/>
            <a:chExt cx="4080" cy="480"/>
          </a:xfrm>
        </p:grpSpPr>
        <p:sp>
          <p:nvSpPr>
            <p:cNvPr id="5136" name="Text Box 8"/>
            <p:cNvSpPr txBox="1"/>
            <p:nvPr/>
          </p:nvSpPr>
          <p:spPr>
            <a:xfrm>
              <a:off x="1488" y="816"/>
              <a:ext cx="4080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vi-VN" altLang="en-US" sz="4400" b="1" i="1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altLang="en-US" sz="4400" b="1" i="1" dirty="0">
                  <a:solidFill>
                    <a:srgbClr val="3366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4400" b="1" i="1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hai đa thức </a:t>
              </a:r>
              <a:r>
                <a:rPr lang="en-US" altLang="en-US" sz="4400" b="1" i="1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(B    O)</a:t>
              </a:r>
              <a:endParaRPr lang="en-US" altLang="en-US" sz="4400" b="1" i="1" dirty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5137" name="Object 24"/>
            <p:cNvGraphicFramePr>
              <a:graphicFrameLocks noChangeAspect="1"/>
            </p:cNvGraphicFramePr>
            <p:nvPr/>
          </p:nvGraphicFramePr>
          <p:xfrm>
            <a:off x="4392" y="900"/>
            <a:ext cx="69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r:id="rId10" imgW="139700" imgH="139700" progId="Equation.3">
                    <p:embed/>
                  </p:oleObj>
                </mc:Choice>
                <mc:Fallback>
                  <p:oleObj r:id="rId10" imgW="139700" imgH="139700" progId="Equation.3">
                    <p:embed/>
                    <p:pic>
                      <p:nvPicPr>
                        <p:cNvPr id="0" name="Picture 307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392" y="900"/>
                          <a:ext cx="696" cy="3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30" grpId="0"/>
      <p:bldP spid="9231" grpId="0" animBg="1"/>
      <p:bldP spid="9232" grpId="0"/>
      <p:bldP spid="9234" grpId="0" animBg="1"/>
      <p:bldP spid="9235" grpId="0"/>
      <p:bldP spid="92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007600"/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/>
          <p:nvPr/>
        </p:nvSpPr>
        <p:spPr>
          <a:xfrm>
            <a:off x="419100" y="247650"/>
            <a:ext cx="868680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x-none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viết công thức chia hai lũy thừa cùng cơ số</a:t>
            </a:r>
            <a:r>
              <a:rPr lang="en-US" altLang="en-US" sz="4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b="1" i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-914400" y="1695450"/>
            <a:ext cx="9753600" cy="6862763"/>
            <a:chOff x="-576" y="1200"/>
            <a:chExt cx="6144" cy="4323"/>
          </a:xfrm>
        </p:grpSpPr>
        <p:sp>
          <p:nvSpPr>
            <p:cNvPr id="6155" name="Text Box 5"/>
            <p:cNvSpPr txBox="1"/>
            <p:nvPr/>
          </p:nvSpPr>
          <p:spPr>
            <a:xfrm>
              <a:off x="-576" y="1200"/>
              <a:ext cx="6144" cy="43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vi-VN" altLang="en-US" sz="4400" b="1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 lớp 7 ta đã biết </a:t>
              </a:r>
              <a:r>
                <a:rPr lang="en-US" altLang="en-US" sz="4400" b="1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:với mọi x     o</a:t>
              </a:r>
            </a:p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4400" b="1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m, n        N ; m      n thì :</a:t>
              </a:r>
            </a:p>
            <a:p>
              <a:pPr marL="0" lvl="0" indent="0" algn="ctr" eaLnBrk="1" hangingPunct="1">
                <a:spcBef>
                  <a:spcPct val="50000"/>
                </a:spcBef>
                <a:buNone/>
              </a:pPr>
              <a:endParaRPr lang="en-US" alt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eaLnBrk="1" hangingPunct="1">
                <a:spcBef>
                  <a:spcPct val="50000"/>
                </a:spcBef>
                <a:buNone/>
              </a:pPr>
              <a:endPara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eaLnBrk="1" hangingPunct="1">
                <a:spcBef>
                  <a:spcPct val="50000"/>
                </a:spcBef>
                <a:buNone/>
              </a:pPr>
              <a:endPara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eaLnBrk="1" hangingPunct="1">
                <a:spcBef>
                  <a:spcPct val="50000"/>
                </a:spcBef>
                <a:buNone/>
              </a:pPr>
              <a:endPara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eaLnBrk="1" hangingPunct="1">
                <a:spcBef>
                  <a:spcPct val="50000"/>
                </a:spcBef>
                <a:buNone/>
              </a:pPr>
              <a:endParaRPr lang="en-US" alt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6156" name="Object 9"/>
            <p:cNvGraphicFramePr>
              <a:graphicFrameLocks noChangeAspect="1"/>
            </p:cNvGraphicFramePr>
            <p:nvPr/>
          </p:nvGraphicFramePr>
          <p:xfrm>
            <a:off x="4152" y="1296"/>
            <a:ext cx="69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r:id="rId8" imgW="139700" imgH="139700" progId="Equation.3">
                    <p:embed/>
                  </p:oleObj>
                </mc:Choice>
                <mc:Fallback>
                  <p:oleObj r:id="rId8" imgW="139700" imgH="139700" progId="Equation.3">
                    <p:embed/>
                    <p:pic>
                      <p:nvPicPr>
                        <p:cNvPr id="0" name="Picture 307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152" y="1296"/>
                          <a:ext cx="696" cy="3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7" name="Object 18"/>
            <p:cNvGraphicFramePr>
              <a:graphicFrameLocks noChangeAspect="1"/>
            </p:cNvGraphicFramePr>
            <p:nvPr/>
          </p:nvGraphicFramePr>
          <p:xfrm>
            <a:off x="1584" y="1920"/>
            <a:ext cx="33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r:id="rId10" imgW="127000" imgH="127000" progId="Equation.3">
                    <p:embed/>
                  </p:oleObj>
                </mc:Choice>
                <mc:Fallback>
                  <p:oleObj r:id="rId10" imgW="127000" imgH="127000" progId="Equation.3">
                    <p:embed/>
                    <p:pic>
                      <p:nvPicPr>
                        <p:cNvPr id="0" name="Picture 307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84" y="1920"/>
                          <a:ext cx="336" cy="3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8" name="Object 21"/>
            <p:cNvGraphicFramePr>
              <a:graphicFrameLocks noChangeAspect="1"/>
            </p:cNvGraphicFramePr>
            <p:nvPr/>
          </p:nvGraphicFramePr>
          <p:xfrm>
            <a:off x="2976" y="1908"/>
            <a:ext cx="52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r:id="rId12" imgW="127000" imgH="152400" progId="Equation.3">
                    <p:embed/>
                  </p:oleObj>
                </mc:Choice>
                <mc:Fallback>
                  <p:oleObj r:id="rId12" imgW="127000" imgH="152400" progId="Equation.3">
                    <p:embed/>
                    <p:pic>
                      <p:nvPicPr>
                        <p:cNvPr id="0" name="Picture 307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976" y="1908"/>
                          <a:ext cx="520" cy="4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65" name="Text Box 25"/>
          <p:cNvSpPr txBox="1"/>
          <p:nvPr/>
        </p:nvSpPr>
        <p:spPr>
          <a:xfrm>
            <a:off x="-152400" y="3657600"/>
            <a:ext cx="4419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4400" b="1" i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6" name="Text Box 26"/>
          <p:cNvSpPr txBox="1"/>
          <p:nvPr/>
        </p:nvSpPr>
        <p:spPr>
          <a:xfrm>
            <a:off x="628650" y="4572000"/>
            <a:ext cx="2743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4400" b="1" i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0" name="AutoShape 30"/>
          <p:cNvSpPr/>
          <p:nvPr/>
        </p:nvSpPr>
        <p:spPr>
          <a:xfrm>
            <a:off x="57150" y="304800"/>
            <a:ext cx="381000" cy="457200"/>
          </a:xfrm>
          <a:prstGeom prst="irregularSeal1">
            <a:avLst/>
          </a:prstGeom>
          <a:solidFill>
            <a:srgbClr val="FF99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6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2" name="Text Box 32"/>
          <p:cNvSpPr txBox="1"/>
          <p:nvPr/>
        </p:nvSpPr>
        <p:spPr>
          <a:xfrm>
            <a:off x="2057400" y="3657600"/>
            <a:ext cx="541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m-n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&gt; n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400" b="1" i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3" name="Text Box 33"/>
          <p:cNvSpPr txBox="1"/>
          <p:nvPr/>
        </p:nvSpPr>
        <p:spPr>
          <a:xfrm>
            <a:off x="2895600" y="3714750"/>
            <a:ext cx="762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4" name="Text Box 34"/>
          <p:cNvSpPr txBox="1"/>
          <p:nvPr/>
        </p:nvSpPr>
        <p:spPr>
          <a:xfrm>
            <a:off x="3181350" y="4602162"/>
            <a:ext cx="2743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(m=n)</a:t>
            </a:r>
            <a:endParaRPr lang="en-US" altLang="en-US" sz="4000" b="1" i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2" name="Text Box 42"/>
          <p:cNvSpPr txBox="1"/>
          <p:nvPr/>
        </p:nvSpPr>
        <p:spPr>
          <a:xfrm>
            <a:off x="2971800" y="4629150"/>
            <a:ext cx="762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65" grpId="0" build="allAtOnce"/>
      <p:bldP spid="10266" grpId="0"/>
      <p:bldP spid="10270" grpId="0" animBg="1"/>
      <p:bldP spid="10272" grpId="0"/>
      <p:bldP spid="10273" grpId="0"/>
      <p:bldP spid="10273" grpId="1"/>
      <p:bldP spid="10274" grpId="0"/>
      <p:bldP spid="10282" grpId="0"/>
      <p:bldP spid="1028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9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/>
          <p:nvPr/>
        </p:nvSpPr>
        <p:spPr>
          <a:xfrm>
            <a:off x="685800" y="76200"/>
            <a:ext cx="5886450" cy="769938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b="1" i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QUI </a:t>
            </a:r>
            <a:r>
              <a:rPr lang="en-US" altLang="en-US" sz="4400" b="1" i="1" u="sng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4400" b="1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b="1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228600" y="1143000"/>
            <a:ext cx="990600" cy="800100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-323850" y="1333500"/>
            <a:ext cx="7467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tính chia :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/>
          <p:nvPr/>
        </p:nvSpPr>
        <p:spPr>
          <a:xfrm>
            <a:off x="533400" y="2438400"/>
            <a:ext cx="4572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2" name="Text Box 8"/>
          <p:cNvSpPr txBox="1"/>
          <p:nvPr/>
        </p:nvSpPr>
        <p:spPr>
          <a:xfrm>
            <a:off x="4114800" y="2438400"/>
            <a:ext cx="4343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3-2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x</a:t>
            </a:r>
            <a:endParaRPr lang="en-US" alt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4" name="Text Box 10"/>
          <p:cNvSpPr txBox="1"/>
          <p:nvPr/>
        </p:nvSpPr>
        <p:spPr>
          <a:xfrm>
            <a:off x="4648200" y="4114800"/>
            <a:ext cx="4191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( 15 : 3 ) .(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x</a:t>
            </a:r>
            <a:r>
              <a:rPr lang="en-US" alt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5" name="Text Box 11"/>
          <p:cNvSpPr txBox="1"/>
          <p:nvPr/>
        </p:nvSpPr>
        <p:spPr>
          <a:xfrm rot="-5400000">
            <a:off x="4883524" y="3863975"/>
            <a:ext cx="1066800" cy="2057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29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altLang="en-US" sz="12900" dirty="0">
              <a:solidFill>
                <a:srgbClr val="00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6" name="Text Box 12"/>
          <p:cNvSpPr txBox="1"/>
          <p:nvPr/>
        </p:nvSpPr>
        <p:spPr>
          <a:xfrm>
            <a:off x="5257800" y="5059363"/>
            <a:ext cx="990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7" name="Text Box 13"/>
          <p:cNvSpPr txBox="1"/>
          <p:nvPr/>
        </p:nvSpPr>
        <p:spPr>
          <a:xfrm rot="-5400000">
            <a:off x="6972300" y="3924300"/>
            <a:ext cx="1066800" cy="2057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29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altLang="en-US" sz="12900" dirty="0">
              <a:solidFill>
                <a:srgbClr val="00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8" name="Text Box 14"/>
          <p:cNvSpPr txBox="1"/>
          <p:nvPr/>
        </p:nvSpPr>
        <p:spPr>
          <a:xfrm>
            <a:off x="7010400" y="5029200"/>
            <a:ext cx="160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7-2</a:t>
            </a:r>
            <a:endParaRPr lang="en-US" altLang="en-US" sz="4400" b="1" i="1" baseline="30000" dirty="0">
              <a:solidFill>
                <a:srgbClr val="66FF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9" name="Text Box 15"/>
          <p:cNvSpPr txBox="1"/>
          <p:nvPr/>
        </p:nvSpPr>
        <p:spPr>
          <a:xfrm>
            <a:off x="2286000" y="5562600"/>
            <a:ext cx="4953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400" b="1" i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0" name="Text Box 16"/>
          <p:cNvSpPr txBox="1"/>
          <p:nvPr/>
        </p:nvSpPr>
        <p:spPr>
          <a:xfrm>
            <a:off x="228600" y="4133850"/>
            <a:ext cx="5105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13" name="Text Box 29"/>
          <p:cNvSpPr txBox="1"/>
          <p:nvPr/>
        </p:nvSpPr>
        <p:spPr>
          <a:xfrm>
            <a:off x="4152900" y="4133850"/>
            <a:ext cx="990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?=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14" name="Text Box 30"/>
          <p:cNvSpPr txBox="1"/>
          <p:nvPr/>
        </p:nvSpPr>
        <p:spPr>
          <a:xfrm>
            <a:off x="3276600" y="2390775"/>
            <a:ext cx="990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16" name="Text Box 32"/>
          <p:cNvSpPr txBox="1"/>
          <p:nvPr/>
        </p:nvSpPr>
        <p:spPr>
          <a:xfrm>
            <a:off x="6781800" y="4953000"/>
            <a:ext cx="2057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x</a:t>
            </a:r>
            <a:r>
              <a:rPr lang="en-US" altLang="en-US" sz="4400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400" b="1" i="1" baseline="30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 animBg="1"/>
      <p:bldP spid="16390" grpId="0"/>
      <p:bldP spid="16392" grpId="0"/>
      <p:bldP spid="16394" grpId="0"/>
      <p:bldP spid="16395" grpId="0"/>
      <p:bldP spid="16395" grpId="1"/>
      <p:bldP spid="16396" grpId="0"/>
      <p:bldP spid="16396" grpId="1"/>
      <p:bldP spid="16397" grpId="0"/>
      <p:bldP spid="16397" grpId="1"/>
      <p:bldP spid="16398" grpId="0"/>
      <p:bldP spid="16398" grpId="1"/>
      <p:bldP spid="16399" grpId="0"/>
      <p:bldP spid="16400" grpId="0"/>
      <p:bldP spid="16413" grpId="0"/>
      <p:bldP spid="16413" grpId="1"/>
      <p:bldP spid="16414" grpId="0"/>
      <p:bldP spid="16414" grpId="1"/>
      <p:bldP spid="16416" grpId="0"/>
      <p:bldP spid="164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rgbClr val="00765E"/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Text Box 14"/>
          <p:cNvSpPr txBox="1"/>
          <p:nvPr/>
        </p:nvSpPr>
        <p:spPr>
          <a:xfrm>
            <a:off x="-1352550" y="38100"/>
            <a:ext cx="70104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3" name="Text Box 15"/>
          <p:cNvSpPr txBox="1"/>
          <p:nvPr/>
        </p:nvSpPr>
        <p:spPr>
          <a:xfrm>
            <a:off x="4267200" y="76200"/>
            <a:ext cx="4343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: 12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).(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x)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3943350" y="1009650"/>
            <a:ext cx="1143000" cy="1174750"/>
            <a:chOff x="2064" y="1584"/>
            <a:chExt cx="720" cy="740"/>
          </a:xfrm>
        </p:grpSpPr>
        <p:sp>
          <p:nvSpPr>
            <p:cNvPr id="8220" name="Text Box 16"/>
            <p:cNvSpPr txBox="1"/>
            <p:nvPr/>
          </p:nvSpPr>
          <p:spPr>
            <a:xfrm>
              <a:off x="2208" y="1584"/>
              <a:ext cx="48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21" name="Text Box 17"/>
            <p:cNvSpPr txBox="1"/>
            <p:nvPr/>
          </p:nvSpPr>
          <p:spPr>
            <a:xfrm>
              <a:off x="2064" y="1920"/>
              <a:ext cx="72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22" name="Line 18"/>
            <p:cNvSpPr/>
            <p:nvPr/>
          </p:nvSpPr>
          <p:spPr>
            <a:xfrm>
              <a:off x="2112" y="1968"/>
              <a:ext cx="62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7427" name="Text Box 19"/>
          <p:cNvSpPr txBox="1"/>
          <p:nvPr/>
        </p:nvSpPr>
        <p:spPr>
          <a:xfrm>
            <a:off x="2438400" y="1066800"/>
            <a:ext cx="52578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. 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48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5 -1</a:t>
            </a:r>
            <a:endParaRPr lang="en-US" altLang="en-US" sz="4800" b="1" i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8" name="Text Box 20"/>
          <p:cNvSpPr txBox="1"/>
          <p:nvPr/>
        </p:nvSpPr>
        <p:spPr>
          <a:xfrm>
            <a:off x="2590800" y="2286000"/>
            <a:ext cx="4343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.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400" b="1" i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4095750" y="2286000"/>
            <a:ext cx="838200" cy="1112838"/>
            <a:chOff x="3216" y="3667"/>
            <a:chExt cx="528" cy="701"/>
          </a:xfrm>
        </p:grpSpPr>
        <p:sp>
          <p:nvSpPr>
            <p:cNvPr id="8217" name="Text Box 21"/>
            <p:cNvSpPr txBox="1"/>
            <p:nvPr/>
          </p:nvSpPr>
          <p:spPr>
            <a:xfrm>
              <a:off x="3216" y="3667"/>
              <a:ext cx="52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18" name="Line 22"/>
            <p:cNvSpPr/>
            <p:nvPr/>
          </p:nvSpPr>
          <p:spPr>
            <a:xfrm>
              <a:off x="3264" y="4020"/>
              <a:ext cx="43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9" name="Text Box 23"/>
            <p:cNvSpPr txBox="1"/>
            <p:nvPr/>
          </p:nvSpPr>
          <p:spPr>
            <a:xfrm>
              <a:off x="3264" y="3964"/>
              <a:ext cx="43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434" name="Text Box 26"/>
          <p:cNvSpPr txBox="1"/>
          <p:nvPr/>
        </p:nvSpPr>
        <p:spPr>
          <a:xfrm>
            <a:off x="3771900" y="95250"/>
            <a:ext cx="83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35" name="Line 27"/>
          <p:cNvSpPr/>
          <p:nvPr/>
        </p:nvSpPr>
        <p:spPr>
          <a:xfrm>
            <a:off x="6096000" y="1752600"/>
            <a:ext cx="0" cy="3048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436" name="Text Box 28"/>
          <p:cNvSpPr txBox="1"/>
          <p:nvPr/>
        </p:nvSpPr>
        <p:spPr>
          <a:xfrm>
            <a:off x="5410200" y="1752600"/>
            <a:ext cx="1524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400" b="1" i="1" baseline="300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37" name="Text Box 29"/>
          <p:cNvSpPr txBox="1"/>
          <p:nvPr/>
        </p:nvSpPr>
        <p:spPr>
          <a:xfrm>
            <a:off x="228600" y="3124200"/>
            <a:ext cx="990600" cy="800100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2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38" name="Text Box 30"/>
          <p:cNvSpPr txBox="1"/>
          <p:nvPr/>
        </p:nvSpPr>
        <p:spPr>
          <a:xfrm>
            <a:off x="1295400" y="3333750"/>
            <a:ext cx="1524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39" name="Text Box 31"/>
          <p:cNvSpPr txBox="1"/>
          <p:nvPr/>
        </p:nvSpPr>
        <p:spPr>
          <a:xfrm>
            <a:off x="-247650" y="3962400"/>
            <a:ext cx="464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40" name="Text Box 32"/>
          <p:cNvSpPr txBox="1"/>
          <p:nvPr/>
        </p:nvSpPr>
        <p:spPr>
          <a:xfrm>
            <a:off x="3810000" y="3905250"/>
            <a:ext cx="5638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).(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x).(y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41" name="Text Box 33"/>
          <p:cNvSpPr txBox="1"/>
          <p:nvPr/>
        </p:nvSpPr>
        <p:spPr>
          <a:xfrm>
            <a:off x="2286000" y="5029200"/>
            <a:ext cx="51816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3. 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.1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42" name="Text Box 34"/>
          <p:cNvSpPr txBox="1"/>
          <p:nvPr/>
        </p:nvSpPr>
        <p:spPr>
          <a:xfrm>
            <a:off x="3295650" y="6076950"/>
            <a:ext cx="2057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3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43" name="Text Box 35"/>
          <p:cNvSpPr txBox="1"/>
          <p:nvPr/>
        </p:nvSpPr>
        <p:spPr>
          <a:xfrm>
            <a:off x="4648200" y="47625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45" name="Text Box 37"/>
          <p:cNvSpPr txBox="1"/>
          <p:nvPr/>
        </p:nvSpPr>
        <p:spPr>
          <a:xfrm>
            <a:off x="7924800" y="47244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3600" b="1" baseline="30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3600" b="1" baseline="300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46" name="Text Box 38"/>
          <p:cNvSpPr txBox="1"/>
          <p:nvPr/>
        </p:nvSpPr>
        <p:spPr>
          <a:xfrm>
            <a:off x="6457950" y="4686300"/>
            <a:ext cx="762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b="1" i="1" baseline="30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4000" b="1" i="1" baseline="300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47" name="Text Box 39"/>
          <p:cNvSpPr txBox="1"/>
          <p:nvPr/>
        </p:nvSpPr>
        <p:spPr>
          <a:xfrm rot="-5400000">
            <a:off x="4518025" y="4110038"/>
            <a:ext cx="762000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7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altLang="en-US" sz="7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48" name="Text Box 40"/>
          <p:cNvSpPr txBox="1"/>
          <p:nvPr/>
        </p:nvSpPr>
        <p:spPr>
          <a:xfrm rot="-5400000">
            <a:off x="7710488" y="4148138"/>
            <a:ext cx="762000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7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altLang="en-US" sz="7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49" name="Text Box 41"/>
          <p:cNvSpPr txBox="1"/>
          <p:nvPr/>
        </p:nvSpPr>
        <p:spPr>
          <a:xfrm rot="-5400000">
            <a:off x="6156325" y="4052888"/>
            <a:ext cx="762000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7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altLang="en-US" sz="7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0" name="Text Box 42"/>
          <p:cNvSpPr txBox="1"/>
          <p:nvPr/>
        </p:nvSpPr>
        <p:spPr>
          <a:xfrm>
            <a:off x="4343400" y="990600"/>
            <a:ext cx="1447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endParaRPr lang="en-US" alt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1" name="Text Box 43"/>
          <p:cNvSpPr txBox="1"/>
          <p:nvPr/>
        </p:nvSpPr>
        <p:spPr>
          <a:xfrm>
            <a:off x="4381500" y="1568450"/>
            <a:ext cx="1447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endParaRPr lang="en-US" alt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5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6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6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6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6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/>
      <p:bldP spid="17423" grpId="0"/>
      <p:bldP spid="17427" grpId="0"/>
      <p:bldP spid="17428" grpId="0"/>
      <p:bldP spid="17434" grpId="0"/>
      <p:bldP spid="17434" grpId="1"/>
      <p:bldP spid="17436" grpId="0"/>
      <p:bldP spid="17436" grpId="1"/>
      <p:bldP spid="17437" grpId="0" animBg="1"/>
      <p:bldP spid="17438" grpId="0"/>
      <p:bldP spid="17439" grpId="0"/>
      <p:bldP spid="17440" grpId="0"/>
      <p:bldP spid="17441" grpId="0"/>
      <p:bldP spid="17442" grpId="0"/>
      <p:bldP spid="17443" grpId="0"/>
      <p:bldP spid="17443" grpId="1"/>
      <p:bldP spid="17445" grpId="0"/>
      <p:bldP spid="17445" grpId="1"/>
      <p:bldP spid="17446" grpId="0"/>
      <p:bldP spid="17446" grpId="1"/>
      <p:bldP spid="17447" grpId="0"/>
      <p:bldP spid="17447" grpId="1"/>
      <p:bldP spid="17448" grpId="0"/>
      <p:bldP spid="17448" grpId="1"/>
      <p:bldP spid="17449" grpId="0"/>
      <p:bldP spid="17449" grpId="1"/>
      <p:bldP spid="17450" grpId="0"/>
      <p:bldP spid="17450" grpId="1"/>
      <p:bldP spid="17451" grpId="0"/>
      <p:bldP spid="1745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/>
          <p:nvPr/>
        </p:nvSpPr>
        <p:spPr>
          <a:xfrm>
            <a:off x="-685800" y="990600"/>
            <a:ext cx="5181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/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4400" b="1" i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3390900" y="952500"/>
            <a:ext cx="541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 (x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 (y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3581400" y="990600"/>
            <a:ext cx="762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i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1905000" y="2590800"/>
            <a:ext cx="5257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. x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600450" y="2514600"/>
            <a:ext cx="1028700" cy="1235075"/>
            <a:chOff x="2880" y="2592"/>
            <a:chExt cx="648" cy="778"/>
          </a:xfrm>
        </p:grpSpPr>
        <p:sp>
          <p:nvSpPr>
            <p:cNvPr id="9239" name="Text Box 9"/>
            <p:cNvSpPr txBox="1"/>
            <p:nvPr/>
          </p:nvSpPr>
          <p:spPr>
            <a:xfrm>
              <a:off x="2904" y="2592"/>
              <a:ext cx="62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0" name="Line 11"/>
            <p:cNvSpPr/>
            <p:nvPr/>
          </p:nvSpPr>
          <p:spPr>
            <a:xfrm>
              <a:off x="2880" y="2976"/>
              <a:ext cx="57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1" name="Text Box 12"/>
            <p:cNvSpPr txBox="1"/>
            <p:nvPr/>
          </p:nvSpPr>
          <p:spPr>
            <a:xfrm>
              <a:off x="2880" y="2928"/>
              <a:ext cx="624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223" name="Line 16"/>
          <p:cNvSpPr/>
          <p:nvPr/>
        </p:nvSpPr>
        <p:spPr>
          <a:xfrm>
            <a:off x="3886200" y="2286000"/>
            <a:ext cx="914400" cy="0"/>
          </a:xfrm>
          <a:prstGeom prst="line">
            <a:avLst/>
          </a:prstGeom>
          <a:ln w="9525">
            <a:noFill/>
          </a:ln>
        </p:spPr>
      </p:sp>
      <p:grpSp>
        <p:nvGrpSpPr>
          <p:cNvPr id="3" name="Group 27"/>
          <p:cNvGrpSpPr/>
          <p:nvPr/>
        </p:nvGrpSpPr>
        <p:grpSpPr>
          <a:xfrm>
            <a:off x="3409950" y="1600200"/>
            <a:ext cx="1409700" cy="1235075"/>
            <a:chOff x="2472" y="1056"/>
            <a:chExt cx="888" cy="778"/>
          </a:xfrm>
        </p:grpSpPr>
        <p:sp>
          <p:nvSpPr>
            <p:cNvPr id="9236" name="Text Box 15"/>
            <p:cNvSpPr txBox="1"/>
            <p:nvPr/>
          </p:nvSpPr>
          <p:spPr>
            <a:xfrm>
              <a:off x="2472" y="1056"/>
              <a:ext cx="8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3600" b="1" i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US" alt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600" b="1" i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7" name="Text Box 17"/>
            <p:cNvSpPr txBox="1"/>
            <p:nvPr/>
          </p:nvSpPr>
          <p:spPr>
            <a:xfrm>
              <a:off x="2592" y="1392"/>
              <a:ext cx="624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4000" b="1" i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en-US" alt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4000" b="1" i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8" name="Line 18"/>
            <p:cNvSpPr/>
            <p:nvPr/>
          </p:nvSpPr>
          <p:spPr>
            <a:xfrm flipV="1">
              <a:off x="2640" y="1440"/>
              <a:ext cx="624" cy="1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9476" name="Text Box 20"/>
          <p:cNvSpPr txBox="1"/>
          <p:nvPr/>
        </p:nvSpPr>
        <p:spPr>
          <a:xfrm>
            <a:off x="5467350" y="1600200"/>
            <a:ext cx="1219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 i="1" baseline="30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3-2</a:t>
            </a:r>
            <a:endParaRPr lang="en-US" altLang="en-US" sz="4400" b="1" i="1" baseline="300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7" name="Text Box 21"/>
          <p:cNvSpPr txBox="1"/>
          <p:nvPr/>
        </p:nvSpPr>
        <p:spPr>
          <a:xfrm>
            <a:off x="7315200" y="1524000"/>
            <a:ext cx="1066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4400" b="1" i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7" name="Text Box 22"/>
          <p:cNvSpPr txBox="1"/>
          <p:nvPr/>
        </p:nvSpPr>
        <p:spPr>
          <a:xfrm>
            <a:off x="4267200" y="5562600"/>
            <a:ext cx="1371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lang="vi-VN" alt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80" name="Text Box 24"/>
          <p:cNvSpPr txBox="1"/>
          <p:nvPr/>
        </p:nvSpPr>
        <p:spPr>
          <a:xfrm rot="-5400000">
            <a:off x="7413625" y="1165225"/>
            <a:ext cx="6858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6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altLang="en-US" sz="6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81" name="Text Box 25"/>
          <p:cNvSpPr txBox="1"/>
          <p:nvPr/>
        </p:nvSpPr>
        <p:spPr>
          <a:xfrm rot="-5400000">
            <a:off x="5502275" y="1165225"/>
            <a:ext cx="6858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6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altLang="en-US" sz="6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82" name="Text Box 26"/>
          <p:cNvSpPr txBox="1"/>
          <p:nvPr/>
        </p:nvSpPr>
        <p:spPr>
          <a:xfrm rot="-5400000">
            <a:off x="3711575" y="1165225"/>
            <a:ext cx="6858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6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altLang="en-US" sz="6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84" name="Text Box 28"/>
          <p:cNvSpPr txBox="1"/>
          <p:nvPr/>
        </p:nvSpPr>
        <p:spPr>
          <a:xfrm>
            <a:off x="2190750" y="4572000"/>
            <a:ext cx="4343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. xy</a:t>
            </a:r>
            <a:endParaRPr lang="en-US" alt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3657600" y="4495800"/>
            <a:ext cx="1028700" cy="1235075"/>
            <a:chOff x="2880" y="2592"/>
            <a:chExt cx="648" cy="778"/>
          </a:xfrm>
        </p:grpSpPr>
        <p:sp>
          <p:nvSpPr>
            <p:cNvPr id="9233" name="Text Box 30"/>
            <p:cNvSpPr txBox="1"/>
            <p:nvPr/>
          </p:nvSpPr>
          <p:spPr>
            <a:xfrm>
              <a:off x="2904" y="2592"/>
              <a:ext cx="62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4" name="Line 31"/>
            <p:cNvSpPr/>
            <p:nvPr/>
          </p:nvSpPr>
          <p:spPr>
            <a:xfrm>
              <a:off x="2880" y="2976"/>
              <a:ext cx="57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5" name="Text Box 32"/>
            <p:cNvSpPr txBox="1"/>
            <p:nvPr/>
          </p:nvSpPr>
          <p:spPr>
            <a:xfrm>
              <a:off x="2880" y="2928"/>
              <a:ext cx="624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1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decel="100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0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0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0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2" grpId="1"/>
      <p:bldP spid="19464" grpId="0"/>
      <p:bldP spid="19476" grpId="0"/>
      <p:bldP spid="19476" grpId="1"/>
      <p:bldP spid="19477" grpId="0"/>
      <p:bldP spid="19477" grpId="1"/>
      <p:bldP spid="19480" grpId="0"/>
      <p:bldP spid="19480" grpId="1"/>
      <p:bldP spid="19481" grpId="0"/>
      <p:bldP spid="19481" grpId="1"/>
      <p:bldP spid="19482" grpId="0" build="allAtOnce"/>
      <p:bldP spid="1948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552</Words>
  <Application>Microsoft Office PowerPoint</Application>
  <PresentationFormat>On-screen Show (4:3)</PresentationFormat>
  <Paragraphs>125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VNI-Times</vt:lpstr>
      <vt:lpstr>Wingdings</vt:lpstr>
      <vt:lpstr>Default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TIEN NGUYEN THANH</cp:lastModifiedBy>
  <cp:revision>72</cp:revision>
  <dcterms:created xsi:type="dcterms:W3CDTF">2005-01-28T03:25:16Z</dcterms:created>
  <dcterms:modified xsi:type="dcterms:W3CDTF">2022-07-30T14:08:48Z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