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9" r:id="rId2"/>
    <p:sldId id="270" r:id="rId3"/>
    <p:sldId id="256" r:id="rId4"/>
    <p:sldId id="259" r:id="rId5"/>
    <p:sldId id="271" r:id="rId6"/>
    <p:sldId id="272" r:id="rId7"/>
    <p:sldId id="273" r:id="rId8"/>
    <p:sldId id="274" r:id="rId9"/>
    <p:sldId id="275" r:id="rId10"/>
    <p:sldId id="277" r:id="rId11"/>
    <p:sldId id="276" r:id="rId12"/>
    <p:sldId id="278" r:id="rId13"/>
    <p:sldId id="2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2" d="100"/>
          <a:sy n="92" d="100"/>
        </p:scale>
        <p:origin x="9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FC4FE6B-E4A6-44D8-B379-C517E5A0B060}"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6A7EEE-CD64-4854-B74E-D171CCBF3892}" type="slidenum">
              <a:rPr lang="en-US" smtClean="0"/>
              <a:t>‹#›</a:t>
            </a:fld>
            <a:endParaRPr lang="en-US"/>
          </a:p>
        </p:txBody>
      </p:sp>
    </p:spTree>
    <p:extLst>
      <p:ext uri="{BB962C8B-B14F-4D97-AF65-F5344CB8AC3E}">
        <p14:creationId xmlns:p14="http://schemas.microsoft.com/office/powerpoint/2010/main" val="4032851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4FE6B-E4A6-44D8-B379-C517E5A0B060}"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6A7EEE-CD64-4854-B74E-D171CCBF3892}" type="slidenum">
              <a:rPr lang="en-US" smtClean="0"/>
              <a:t>‹#›</a:t>
            </a:fld>
            <a:endParaRPr lang="en-US"/>
          </a:p>
        </p:txBody>
      </p:sp>
    </p:spTree>
    <p:extLst>
      <p:ext uri="{BB962C8B-B14F-4D97-AF65-F5344CB8AC3E}">
        <p14:creationId xmlns:p14="http://schemas.microsoft.com/office/powerpoint/2010/main" val="1478994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4FE6B-E4A6-44D8-B379-C517E5A0B060}"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6A7EEE-CD64-4854-B74E-D171CCBF3892}" type="slidenum">
              <a:rPr lang="en-US" smtClean="0"/>
              <a:t>‹#›</a:t>
            </a:fld>
            <a:endParaRPr lang="en-US"/>
          </a:p>
        </p:txBody>
      </p:sp>
    </p:spTree>
    <p:extLst>
      <p:ext uri="{BB962C8B-B14F-4D97-AF65-F5344CB8AC3E}">
        <p14:creationId xmlns:p14="http://schemas.microsoft.com/office/powerpoint/2010/main" val="3473052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9956800" cy="6199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rot="5400000">
            <a:off x="10453954" y="1017853"/>
            <a:ext cx="2011362" cy="512233"/>
          </a:xfrm>
        </p:spPr>
        <p:txBody>
          <a:bodyPr/>
          <a:lstStyle>
            <a:lvl1pPr>
              <a:defRPr/>
            </a:lvl1pPr>
          </a:lstStyle>
          <a:p>
            <a:pPr>
              <a:defRPr/>
            </a:pPr>
            <a:endParaRPr lang="en-US"/>
          </a:p>
        </p:txBody>
      </p:sp>
      <p:sp>
        <p:nvSpPr>
          <p:cNvPr id="4" name="Footer Placeholder 3"/>
          <p:cNvSpPr>
            <a:spLocks noGrp="1"/>
          </p:cNvSpPr>
          <p:nvPr>
            <p:ph type="ftr" sz="quarter" idx="11"/>
          </p:nvPr>
        </p:nvSpPr>
        <p:spPr>
          <a:xfrm rot="5400000">
            <a:off x="9853084" y="3676121"/>
            <a:ext cx="3200400" cy="486833"/>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10839451" y="5734050"/>
            <a:ext cx="812800" cy="520700"/>
          </a:xfrm>
        </p:spPr>
        <p:txBody>
          <a:bodyPr/>
          <a:lstStyle>
            <a:lvl1pPr>
              <a:defRPr/>
            </a:lvl1pPr>
          </a:lstStyle>
          <a:p>
            <a:fld id="{6733379E-F811-4136-9CE7-776B3DF7876E}" type="slidenum">
              <a:rPr lang="en-US" altLang="en-US"/>
              <a:pPr/>
              <a:t>‹#›</a:t>
            </a:fld>
            <a:endParaRPr lang="en-US" altLang="en-US"/>
          </a:p>
        </p:txBody>
      </p:sp>
    </p:spTree>
    <p:extLst>
      <p:ext uri="{BB962C8B-B14F-4D97-AF65-F5344CB8AC3E}">
        <p14:creationId xmlns:p14="http://schemas.microsoft.com/office/powerpoint/2010/main" val="2499238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4FE6B-E4A6-44D8-B379-C517E5A0B060}"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6A7EEE-CD64-4854-B74E-D171CCBF3892}" type="slidenum">
              <a:rPr lang="en-US" smtClean="0"/>
              <a:t>‹#›</a:t>
            </a:fld>
            <a:endParaRPr lang="en-US"/>
          </a:p>
        </p:txBody>
      </p:sp>
    </p:spTree>
    <p:extLst>
      <p:ext uri="{BB962C8B-B14F-4D97-AF65-F5344CB8AC3E}">
        <p14:creationId xmlns:p14="http://schemas.microsoft.com/office/powerpoint/2010/main" val="2676930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FC4FE6B-E4A6-44D8-B379-C517E5A0B060}"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6A7EEE-CD64-4854-B74E-D171CCBF3892}" type="slidenum">
              <a:rPr lang="en-US" smtClean="0"/>
              <a:t>‹#›</a:t>
            </a:fld>
            <a:endParaRPr lang="en-US"/>
          </a:p>
        </p:txBody>
      </p:sp>
    </p:spTree>
    <p:extLst>
      <p:ext uri="{BB962C8B-B14F-4D97-AF65-F5344CB8AC3E}">
        <p14:creationId xmlns:p14="http://schemas.microsoft.com/office/powerpoint/2010/main" val="181973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4FE6B-E4A6-44D8-B379-C517E5A0B060}" type="datetimeFigureOut">
              <a:rPr lang="en-US" smtClean="0"/>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6A7EEE-CD64-4854-B74E-D171CCBF3892}" type="slidenum">
              <a:rPr lang="en-US" smtClean="0"/>
              <a:t>‹#›</a:t>
            </a:fld>
            <a:endParaRPr lang="en-US"/>
          </a:p>
        </p:txBody>
      </p:sp>
    </p:spTree>
    <p:extLst>
      <p:ext uri="{BB962C8B-B14F-4D97-AF65-F5344CB8AC3E}">
        <p14:creationId xmlns:p14="http://schemas.microsoft.com/office/powerpoint/2010/main" val="2757855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4FE6B-E4A6-44D8-B379-C517E5A0B060}" type="datetimeFigureOut">
              <a:rPr lang="en-US" smtClean="0"/>
              <a:t>7/27/2022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6A7EEE-CD64-4854-B74E-D171CCBF3892}" type="slidenum">
              <a:rPr lang="en-US" smtClean="0"/>
              <a:t>‹#›</a:t>
            </a:fld>
            <a:endParaRPr lang="en-US"/>
          </a:p>
        </p:txBody>
      </p:sp>
    </p:spTree>
    <p:extLst>
      <p:ext uri="{BB962C8B-B14F-4D97-AF65-F5344CB8AC3E}">
        <p14:creationId xmlns:p14="http://schemas.microsoft.com/office/powerpoint/2010/main" val="3566722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4FE6B-E4A6-44D8-B379-C517E5A0B060}" type="datetimeFigureOut">
              <a:rPr lang="en-US" smtClean="0"/>
              <a:t>7/27/2022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6A7EEE-CD64-4854-B74E-D171CCBF3892}" type="slidenum">
              <a:rPr lang="en-US" smtClean="0"/>
              <a:t>‹#›</a:t>
            </a:fld>
            <a:endParaRPr lang="en-US"/>
          </a:p>
        </p:txBody>
      </p:sp>
    </p:spTree>
    <p:extLst>
      <p:ext uri="{BB962C8B-B14F-4D97-AF65-F5344CB8AC3E}">
        <p14:creationId xmlns:p14="http://schemas.microsoft.com/office/powerpoint/2010/main" val="3749404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4FE6B-E4A6-44D8-B379-C517E5A0B060}" type="datetimeFigureOut">
              <a:rPr lang="en-US" smtClean="0"/>
              <a:t>7/27/2022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6A7EEE-CD64-4854-B74E-D171CCBF3892}" type="slidenum">
              <a:rPr lang="en-US" smtClean="0"/>
              <a:t>‹#›</a:t>
            </a:fld>
            <a:endParaRPr lang="en-US"/>
          </a:p>
        </p:txBody>
      </p:sp>
    </p:spTree>
    <p:extLst>
      <p:ext uri="{BB962C8B-B14F-4D97-AF65-F5344CB8AC3E}">
        <p14:creationId xmlns:p14="http://schemas.microsoft.com/office/powerpoint/2010/main" val="3071913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FC4FE6B-E4A6-44D8-B379-C517E5A0B060}" type="datetimeFigureOut">
              <a:rPr lang="en-US" smtClean="0"/>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6A7EEE-CD64-4854-B74E-D171CCBF3892}" type="slidenum">
              <a:rPr lang="en-US" smtClean="0"/>
              <a:t>‹#›</a:t>
            </a:fld>
            <a:endParaRPr lang="en-US"/>
          </a:p>
        </p:txBody>
      </p:sp>
    </p:spTree>
    <p:extLst>
      <p:ext uri="{BB962C8B-B14F-4D97-AF65-F5344CB8AC3E}">
        <p14:creationId xmlns:p14="http://schemas.microsoft.com/office/powerpoint/2010/main" val="4265435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FC4FE6B-E4A6-44D8-B379-C517E5A0B060}" type="datetimeFigureOut">
              <a:rPr lang="en-US" smtClean="0"/>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6A7EEE-CD64-4854-B74E-D171CCBF3892}" type="slidenum">
              <a:rPr lang="en-US" smtClean="0"/>
              <a:t>‹#›</a:t>
            </a:fld>
            <a:endParaRPr lang="en-US"/>
          </a:p>
        </p:txBody>
      </p:sp>
    </p:spTree>
    <p:extLst>
      <p:ext uri="{BB962C8B-B14F-4D97-AF65-F5344CB8AC3E}">
        <p14:creationId xmlns:p14="http://schemas.microsoft.com/office/powerpoint/2010/main" val="3998409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C4FE6B-E4A6-44D8-B379-C517E5A0B060}" type="datetimeFigureOut">
              <a:rPr lang="en-US" smtClean="0"/>
              <a:t>7/27/2022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6A7EEE-CD64-4854-B74E-D171CCBF3892}" type="slidenum">
              <a:rPr lang="en-US" smtClean="0"/>
              <a:t>‹#›</a:t>
            </a:fld>
            <a:endParaRPr lang="en-US"/>
          </a:p>
        </p:txBody>
      </p:sp>
    </p:spTree>
    <p:extLst>
      <p:ext uri="{BB962C8B-B14F-4D97-AF65-F5344CB8AC3E}">
        <p14:creationId xmlns:p14="http://schemas.microsoft.com/office/powerpoint/2010/main" val="28661468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2AB3CC68-42F5-410F-AB46-B506B569E200}"/>
              </a:ext>
            </a:extLst>
          </p:cNvPr>
          <p:cNvPicPr>
            <a:picLocks noChangeAspect="1"/>
          </p:cNvPicPr>
          <p:nvPr/>
        </p:nvPicPr>
        <p:blipFill>
          <a:blip r:embed="rId2"/>
          <a:stretch>
            <a:fillRect/>
          </a:stretch>
        </p:blipFill>
        <p:spPr>
          <a:xfrm>
            <a:off x="0" y="1"/>
            <a:ext cx="12192000" cy="6995144"/>
          </a:xfrm>
          <a:prstGeom prst="rect">
            <a:avLst/>
          </a:prstGeom>
        </p:spPr>
      </p:pic>
      <p:sp>
        <p:nvSpPr>
          <p:cNvPr id="5" name="WordArt 4">
            <a:extLst>
              <a:ext uri="{FF2B5EF4-FFF2-40B4-BE49-F238E27FC236}">
                <a16:creationId xmlns="" xmlns:a16="http://schemas.microsoft.com/office/drawing/2014/main" id="{BA14B46C-1EEC-40BB-9C17-CA3197956AE6}"/>
              </a:ext>
            </a:extLst>
          </p:cNvPr>
          <p:cNvSpPr>
            <a:spLocks noChangeArrowheads="1" noChangeShapeType="1" noTextEdit="1"/>
          </p:cNvSpPr>
          <p:nvPr/>
        </p:nvSpPr>
        <p:spPr bwMode="auto">
          <a:xfrm>
            <a:off x="1167800" y="3763617"/>
            <a:ext cx="9924270" cy="1512060"/>
          </a:xfrm>
          <a:prstGeom prst="rect">
            <a:avLst/>
          </a:prstGeom>
        </p:spPr>
        <p:txBody>
          <a:bodyPr wrap="none" fromWordArt="1">
            <a:prstTxWarp prst="textWave1">
              <a:avLst>
                <a:gd name="adj1" fmla="val 12639"/>
                <a:gd name="adj2" fmla="val 0"/>
              </a:avLst>
            </a:prstTxWarp>
          </a:bodyPr>
          <a:lstStyle/>
          <a:p>
            <a:pPr algn="ctr"/>
            <a:r>
              <a:rPr lang="pt-BR" sz="36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CHÀO M</a:t>
            </a:r>
            <a:r>
              <a:rPr lang="en-US" sz="36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ỪNG CÁC EM HỌC SINH</a:t>
            </a:r>
          </a:p>
        </p:txBody>
      </p:sp>
      <p:sp>
        <p:nvSpPr>
          <p:cNvPr id="7" name="TextBox 6">
            <a:extLst>
              <a:ext uri="{FF2B5EF4-FFF2-40B4-BE49-F238E27FC236}">
                <a16:creationId xmlns="" xmlns:a16="http://schemas.microsoft.com/office/drawing/2014/main" id="{12194F18-3669-448D-AE27-0A9DD4ED74E4}"/>
              </a:ext>
            </a:extLst>
          </p:cNvPr>
          <p:cNvSpPr txBox="1"/>
          <p:nvPr/>
        </p:nvSpPr>
        <p:spPr>
          <a:xfrm>
            <a:off x="2971712" y="5397553"/>
            <a:ext cx="6248576" cy="1015663"/>
          </a:xfrm>
          <a:prstGeom prst="rect">
            <a:avLst/>
          </a:prstGeom>
          <a:noFill/>
        </p:spPr>
        <p:txBody>
          <a:bodyPr wrap="square" rtlCol="0">
            <a:spAutoFit/>
          </a:bodyPr>
          <a:lstStyle/>
          <a:p>
            <a:pPr algn="ctr"/>
            <a:r>
              <a:rPr lang="en-US" sz="6000" b="1" smtClean="0">
                <a:solidFill>
                  <a:srgbClr val="FFFF00"/>
                </a:solidFill>
                <a:latin typeface="Times New Roman" panose="02020603050405020304" pitchFamily="18" charset="0"/>
                <a:cs typeface="Times New Roman" panose="02020603050405020304" pitchFamily="18" charset="0"/>
              </a:rPr>
              <a:t>TỔ</a:t>
            </a:r>
            <a:r>
              <a:rPr lang="en-US" sz="6000" b="1" dirty="0">
                <a:solidFill>
                  <a:srgbClr val="FFFF00"/>
                </a:solidFill>
                <a:latin typeface="Times New Roman" panose="02020603050405020304" pitchFamily="18" charset="0"/>
                <a:cs typeface="Times New Roman" panose="02020603050405020304" pitchFamily="18" charset="0"/>
              </a:rPr>
              <a:t>: </a:t>
            </a:r>
            <a:r>
              <a:rPr lang="en-US" sz="6000" b="1">
                <a:solidFill>
                  <a:srgbClr val="FFFF00"/>
                </a:solidFill>
                <a:latin typeface="Times New Roman" panose="02020603050405020304" pitchFamily="18" charset="0"/>
                <a:cs typeface="Times New Roman" panose="02020603050405020304" pitchFamily="18" charset="0"/>
              </a:rPr>
              <a:t>NGỮ </a:t>
            </a:r>
            <a:r>
              <a:rPr lang="en-US" sz="6000" b="1" smtClean="0">
                <a:solidFill>
                  <a:srgbClr val="FFFF00"/>
                </a:solidFill>
                <a:latin typeface="Times New Roman" panose="02020603050405020304" pitchFamily="18" charset="0"/>
                <a:cs typeface="Times New Roman" panose="02020603050405020304" pitchFamily="18" charset="0"/>
              </a:rPr>
              <a:t>VĂN</a:t>
            </a:r>
            <a:endParaRPr lang="en-US" sz="60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3656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a:extLst>
              <a:ext uri="{FF2B5EF4-FFF2-40B4-BE49-F238E27FC236}">
                <a16:creationId xmlns="" xmlns:a16="http://schemas.microsoft.com/office/drawing/2014/main" id="{91527FD6-1C31-49DD-8A8C-EFC2E9C26F8B}"/>
              </a:ext>
            </a:extLst>
          </p:cNvPr>
          <p:cNvSpPr/>
          <p:nvPr/>
        </p:nvSpPr>
        <p:spPr>
          <a:xfrm>
            <a:off x="0" y="25480"/>
            <a:ext cx="5647187" cy="892478"/>
          </a:xfrm>
          <a:prstGeom prst="plaqu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III.</a:t>
            </a:r>
            <a:r>
              <a:rPr kumimoji="0" lang="en-US" sz="2800" b="1" i="0" u="none" strike="noStrike" kern="1200" cap="none" spc="0" normalizeH="0" noProof="0" dirty="0">
                <a:ln>
                  <a:noFill/>
                </a:ln>
                <a:solidFill>
                  <a:srgbClr val="0D0D0D"/>
                </a:solidFill>
                <a:effectLst/>
                <a:uLnTx/>
                <a:uFillTx/>
                <a:latin typeface="Times New Roman" panose="02020603050405020304" pitchFamily="18" charset="0"/>
                <a:ea typeface="MS Mincho"/>
                <a:cs typeface="+mn-cs"/>
              </a:rPr>
              <a:t> </a:t>
            </a:r>
            <a:r>
              <a:rPr lang="en-US" sz="2800" b="1" dirty="0" err="1">
                <a:solidFill>
                  <a:srgbClr val="0D0D0D"/>
                </a:solidFill>
                <a:latin typeface="Times New Roman" panose="02020603050405020304" pitchFamily="18" charset="0"/>
                <a:ea typeface="MS Mincho"/>
              </a:rPr>
              <a:t>Vận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dụng</a:t>
            </a:r>
            <a:r>
              <a:rPr lang="en-US" sz="2800" b="1" noProof="0" dirty="0">
                <a:solidFill>
                  <a:srgbClr val="0D0D0D"/>
                </a:solidFill>
                <a:latin typeface="Times New Roman" panose="02020603050405020304" pitchFamily="18" charset="0"/>
                <a:ea typeface="MS Mincho"/>
              </a:rPr>
              <a:t>:</a:t>
            </a:r>
          </a:p>
        </p:txBody>
      </p:sp>
      <p:sp>
        <p:nvSpPr>
          <p:cNvPr id="4" name="Rectangle 3">
            <a:extLst>
              <a:ext uri="{FF2B5EF4-FFF2-40B4-BE49-F238E27FC236}">
                <a16:creationId xmlns="" xmlns:a16="http://schemas.microsoft.com/office/drawing/2014/main" id="{F00CB151-B9EF-42B9-99E6-1ED159A9EB17}"/>
              </a:ext>
            </a:extLst>
          </p:cNvPr>
          <p:cNvSpPr/>
          <p:nvPr/>
        </p:nvSpPr>
        <p:spPr>
          <a:xfrm>
            <a:off x="1221404" y="1296264"/>
            <a:ext cx="9048759" cy="523220"/>
          </a:xfrm>
          <a:prstGeom prst="rect">
            <a:avLst/>
          </a:prstGeom>
        </p:spPr>
        <p:txBody>
          <a:bodyPr wrap="none">
            <a:spAutoFit/>
          </a:bodyPr>
          <a:lstStyle/>
          <a:p>
            <a:r>
              <a:rPr lang="en-US" sz="2800" b="1" dirty="0" err="1">
                <a:solidFill>
                  <a:schemeClr val="accent6">
                    <a:lumMod val="50000"/>
                  </a:schemeClr>
                </a:solidFill>
                <a:latin typeface="Times New Roman" panose="02020603050405020304" pitchFamily="18" charset="0"/>
                <a:cs typeface="Times New Roman" panose="02020603050405020304" pitchFamily="18" charset="0"/>
              </a:rPr>
              <a:t>Viết</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một</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bài</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văn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khoảng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400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chữ</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kể</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lại</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một</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truyện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cổ</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tích</a:t>
            </a:r>
            <a:endParaRPr lang="en-US" sz="2800" dirty="0"/>
          </a:p>
        </p:txBody>
      </p:sp>
    </p:spTree>
    <p:extLst>
      <p:ext uri="{BB962C8B-B14F-4D97-AF65-F5344CB8AC3E}">
        <p14:creationId xmlns:p14="http://schemas.microsoft.com/office/powerpoint/2010/main" val="3971740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745066" y="1936618"/>
            <a:ext cx="6502400" cy="3951111"/>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Trình</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bày</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sản</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phẩm</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trước</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nhóm</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tham</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gia</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góp</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ý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cho</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các</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bạn</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trong</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nhóm</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2" name="Picture 1"/>
          <p:cNvPicPr>
            <a:picLocks noChangeAspect="1"/>
          </p:cNvPicPr>
          <p:nvPr/>
        </p:nvPicPr>
        <p:blipFill>
          <a:blip r:embed="rId2"/>
          <a:stretch>
            <a:fillRect/>
          </a:stretch>
        </p:blipFill>
        <p:spPr>
          <a:xfrm>
            <a:off x="7326488" y="2113569"/>
            <a:ext cx="4106400" cy="3597207"/>
          </a:xfrm>
          <a:prstGeom prst="rect">
            <a:avLst/>
          </a:prstGeom>
        </p:spPr>
      </p:pic>
    </p:spTree>
    <p:extLst>
      <p:ext uri="{BB962C8B-B14F-4D97-AF65-F5344CB8AC3E}">
        <p14:creationId xmlns:p14="http://schemas.microsoft.com/office/powerpoint/2010/main" val="4294197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a:extLst>
              <a:ext uri="{FF2B5EF4-FFF2-40B4-BE49-F238E27FC236}">
                <a16:creationId xmlns="" xmlns:a16="http://schemas.microsoft.com/office/drawing/2014/main" id="{9E58801D-CD46-4D7C-A656-4797578FC3F3}"/>
              </a:ext>
            </a:extLst>
          </p:cNvPr>
          <p:cNvSpPr/>
          <p:nvPr/>
        </p:nvSpPr>
        <p:spPr>
          <a:xfrm>
            <a:off x="1771310" y="1126436"/>
            <a:ext cx="8649380" cy="4253948"/>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ctr" defTabSz="914400" rtl="0" eaLnBrk="1" fontAlgn="auto" latinLnBrk="0" hangingPunct="1">
              <a:lnSpc>
                <a:spcPct val="115000"/>
              </a:lnSpc>
              <a:spcBef>
                <a:spcPts val="0"/>
              </a:spcBef>
              <a:spcAft>
                <a:spcPts val="1200"/>
              </a:spcAft>
              <a:buClrTx/>
              <a:buSzTx/>
              <a:buFontTx/>
              <a:buNone/>
              <a:defRPr/>
            </a:pPr>
            <a:r>
              <a:rPr kumimoji="0" lang="en-US" sz="32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Dặn</a:t>
            </a:r>
            <a:r>
              <a:rPr kumimoji="0" lang="en-US" sz="32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 d</a:t>
            </a:r>
            <a:r>
              <a:rPr lang="en-US" sz="3200" b="1" dirty="0">
                <a:solidFill>
                  <a:schemeClr val="accent6">
                    <a:lumMod val="50000"/>
                  </a:schemeClr>
                </a:solidFill>
                <a:latin typeface="Times New Roman" panose="02020603050405020304" pitchFamily="18" charset="0"/>
                <a:ea typeface="Times New Roman" panose="02020603050405020304" pitchFamily="18" charset="0"/>
              </a:rPr>
              <a:t>ò:</a:t>
            </a:r>
          </a:p>
          <a:p>
            <a:pPr marL="0" marR="30480" lvl="0" indent="0" defTabSz="914400" rtl="0" eaLnBrk="1" fontAlgn="auto" latinLnBrk="0" hangingPunct="1">
              <a:lnSpc>
                <a:spcPct val="115000"/>
              </a:lnSpc>
              <a:spcBef>
                <a:spcPts val="0"/>
              </a:spcBef>
              <a:spcAft>
                <a:spcPts val="1200"/>
              </a:spcAft>
              <a:buClrTx/>
              <a:buSzTx/>
              <a:buFontTx/>
              <a:buNone/>
              <a:defRPr/>
            </a:pPr>
            <a:r>
              <a:rPr lang="en-US" sz="3200" b="1" dirty="0">
                <a:solidFill>
                  <a:srgbClr val="FF0000"/>
                </a:solidFill>
                <a:latin typeface="Times New Roman" panose="02020603050405020304" pitchFamily="18" charset="0"/>
                <a:ea typeface="Times New Roman" panose="02020603050405020304" pitchFamily="18" charset="0"/>
              </a:rPr>
              <a:t>-</a:t>
            </a:r>
            <a:r>
              <a:rPr lang="en-US" sz="3200" b="1" dirty="0" err="1">
                <a:solidFill>
                  <a:srgbClr val="FF0000"/>
                </a:solidFill>
                <a:latin typeface="Times New Roman" panose="02020603050405020304" pitchFamily="18" charset="0"/>
                <a:ea typeface="Times New Roman" panose="02020603050405020304" pitchFamily="18" charset="0"/>
              </a:rPr>
              <a:t>Viết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một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bài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văn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khoảng</a:t>
            </a:r>
            <a:r>
              <a:rPr lang="en-US" sz="3200" b="1" dirty="0">
                <a:solidFill>
                  <a:srgbClr val="FF0000"/>
                </a:solidFill>
                <a:latin typeface="Times New Roman" panose="02020603050405020304" pitchFamily="18" charset="0"/>
                <a:ea typeface="Times New Roman" panose="02020603050405020304" pitchFamily="18" charset="0"/>
              </a:rPr>
              <a:t> 400 </a:t>
            </a:r>
            <a:r>
              <a:rPr lang="en-US" sz="3200" b="1" dirty="0" err="1">
                <a:solidFill>
                  <a:srgbClr val="FF0000"/>
                </a:solidFill>
                <a:latin typeface="Times New Roman" panose="02020603050405020304" pitchFamily="18" charset="0"/>
                <a:ea typeface="Times New Roman" panose="02020603050405020304" pitchFamily="18" charset="0"/>
              </a:rPr>
              <a:t>chữ</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kể</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lại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một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truyện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cổ</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tích</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Làm</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trên</a:t>
            </a:r>
            <a:r>
              <a:rPr lang="en-US" sz="3200" b="1" dirty="0">
                <a:solidFill>
                  <a:srgbClr val="FF0000"/>
                </a:solidFill>
                <a:latin typeface="Times New Roman" panose="02020603050405020304" pitchFamily="18" charset="0"/>
                <a:ea typeface="Times New Roman" panose="02020603050405020304" pitchFamily="18" charset="0"/>
              </a:rPr>
              <a:t> k12online)</a:t>
            </a:r>
          </a:p>
        </p:txBody>
      </p:sp>
    </p:spTree>
    <p:extLst>
      <p:ext uri="{BB962C8B-B14F-4D97-AF65-F5344CB8AC3E}">
        <p14:creationId xmlns:p14="http://schemas.microsoft.com/office/powerpoint/2010/main" val="2068663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48" name="Picture 4" descr="Tổng hợp hình ảnh cảm ơn đẹp nhất - Kho ảnh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3329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85422" y="180622"/>
            <a:ext cx="11322756" cy="6412089"/>
          </a:xfrm>
          <a:prstGeom prst="rect">
            <a:avLst/>
          </a:prstGeom>
        </p:spPr>
      </p:pic>
      <p:sp>
        <p:nvSpPr>
          <p:cNvPr id="6" name="Rectangle 5"/>
          <p:cNvSpPr/>
          <p:nvPr/>
        </p:nvSpPr>
        <p:spPr>
          <a:xfrm>
            <a:off x="1528354" y="2539072"/>
            <a:ext cx="9757955" cy="2000548"/>
          </a:xfrm>
          <a:prstGeom prst="rect">
            <a:avLst/>
          </a:prstGeom>
          <a:solidFill>
            <a:schemeClr val="tx2">
              <a:lumMod val="20000"/>
              <a:lumOff val="80000"/>
            </a:schemeClr>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w="12700">
                  <a:solidFill>
                    <a:srgbClr val="A5A5A5">
                      <a:lumMod val="50000"/>
                    </a:srgbClr>
                  </a:solidFill>
                  <a:prstDash val="solid"/>
                </a:ln>
                <a:solidFill>
                  <a:srgbClr val="FFC000"/>
                </a:solidFill>
                <a:effectLst>
                  <a:innerShdw blurRad="177800">
                    <a:srgbClr val="A5A5A5">
                      <a:lumMod val="50000"/>
                    </a:srgbClr>
                  </a:innerShdw>
                </a:effectLst>
                <a:uLnTx/>
                <a:uFillTx/>
                <a:latin typeface="Times New Roman" panose="02020603050405020304" pitchFamily="18" charset="0"/>
                <a:cs typeface="Times New Roman" panose="02020603050405020304" pitchFamily="18" charset="0"/>
              </a:rPr>
              <a:t>Tiết</a:t>
            </a:r>
            <a:r>
              <a:rPr kumimoji="0" lang="en-US" sz="2800" b="1" i="0" u="none" strike="noStrike" kern="1200" cap="none" spc="0" normalizeH="0" noProof="0" dirty="0">
                <a:ln w="12700">
                  <a:solidFill>
                    <a:srgbClr val="A5A5A5">
                      <a:lumMod val="50000"/>
                    </a:srgbClr>
                  </a:solidFill>
                  <a:prstDash val="solid"/>
                </a:ln>
                <a:solidFill>
                  <a:srgbClr val="FFC000"/>
                </a:solidFill>
                <a:effectLst>
                  <a:innerShdw blurRad="177800">
                    <a:srgbClr val="A5A5A5">
                      <a:lumMod val="50000"/>
                    </a:srgbClr>
                  </a:innerShdw>
                </a:effectLst>
                <a:uLnTx/>
                <a:uFillTx/>
                <a:latin typeface="Times New Roman" panose="02020603050405020304" pitchFamily="18" charset="0"/>
                <a:cs typeface="Times New Roman" panose="02020603050405020304" pitchFamily="18" charset="0"/>
              </a:rPr>
              <a:t> 23, 24: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w="12700">
                  <a:solidFill>
                    <a:srgbClr val="A5A5A5">
                      <a:lumMod val="50000"/>
                    </a:srgbClr>
                  </a:solidFill>
                  <a:prstDash val="solid"/>
                </a:ln>
                <a:solidFill>
                  <a:srgbClr val="FF0000"/>
                </a:solidFill>
                <a:effectLst>
                  <a:innerShdw blurRad="177800">
                    <a:srgbClr val="A5A5A5">
                      <a:lumMod val="50000"/>
                    </a:srgbClr>
                  </a:innerShdw>
                </a:effectLst>
                <a:uLnTx/>
                <a:uFillTx/>
                <a:latin typeface="Times New Roman" panose="02020603050405020304" pitchFamily="18" charset="0"/>
                <a:cs typeface="Times New Roman" panose="02020603050405020304" pitchFamily="18" charset="0"/>
              </a:rPr>
              <a:t>VIẾT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w="12700">
                  <a:solidFill>
                    <a:srgbClr val="A5A5A5">
                      <a:lumMod val="50000"/>
                    </a:srgbClr>
                  </a:solidFill>
                  <a:prstDash val="solid"/>
                </a:ln>
                <a:solidFill>
                  <a:srgbClr val="FFC000"/>
                </a:solidFill>
                <a:effectLst>
                  <a:innerShdw blurRad="177800">
                    <a:srgbClr val="A5A5A5">
                      <a:lumMod val="50000"/>
                    </a:srgbClr>
                  </a:innerShdw>
                </a:effectLst>
                <a:uLnTx/>
                <a:uFillTx/>
                <a:latin typeface="Times New Roman" panose="02020603050405020304" pitchFamily="18" charset="0"/>
                <a:cs typeface="Times New Roman" panose="02020603050405020304" pitchFamily="18" charset="0"/>
              </a:rPr>
              <a:t>KỂ LẠI MỘT TRUYỆN CỔ TÍCH </a:t>
            </a:r>
          </a:p>
        </p:txBody>
      </p:sp>
      <p:pic>
        <p:nvPicPr>
          <p:cNvPr id="5" name="图片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54531" y="2742993"/>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2749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37359" y="625304"/>
            <a:ext cx="7458891" cy="5731060"/>
          </a:xfrm>
          <a:prstGeom prst="rect">
            <a:avLst/>
          </a:prstGeom>
        </p:spPr>
      </p:pic>
      <p:sp>
        <p:nvSpPr>
          <p:cNvPr id="5" name="Rectangle 4"/>
          <p:cNvSpPr/>
          <p:nvPr/>
        </p:nvSpPr>
        <p:spPr>
          <a:xfrm>
            <a:off x="2629988" y="1349889"/>
            <a:ext cx="5898525" cy="2003625"/>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lang="en-US" sz="3600" b="1" dirty="0" err="1">
                <a:solidFill>
                  <a:srgbClr val="0D0D0D"/>
                </a:solidFill>
                <a:latin typeface="Times New Roman" panose="02020603050405020304" pitchFamily="18" charset="0"/>
                <a:ea typeface="Times New Roman" panose="02020603050405020304" pitchFamily="18" charset="0"/>
              </a:rPr>
              <a:t>Nhắc</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lại</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đặc</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điểm</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về</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cốt</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truyện</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nhân</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vật</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ngôi</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kể</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trong</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truyện</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cổ</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tích</a:t>
            </a:r>
            <a:r>
              <a:rPr lang="en-US" sz="3600" b="1" dirty="0">
                <a:solidFill>
                  <a:srgbClr val="0D0D0D"/>
                </a:solidFill>
                <a:latin typeface="Times New Roman" panose="02020603050405020304" pitchFamily="18" charset="0"/>
                <a:ea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p:txBody>
      </p:sp>
      <p:sp>
        <p:nvSpPr>
          <p:cNvPr id="6" name="Rectangle 5"/>
          <p:cNvSpPr/>
          <p:nvPr/>
        </p:nvSpPr>
        <p:spPr>
          <a:xfrm>
            <a:off x="1362890" y="2086766"/>
            <a:ext cx="8643257" cy="3108543"/>
          </a:xfrm>
          <a:prstGeom prst="rect">
            <a:avLst/>
          </a:prstGeom>
        </p:spPr>
        <p:txBody>
          <a:bodyPr wrap="square">
            <a:spAutoFit/>
          </a:bodyPr>
          <a:lstStyle/>
          <a:p>
            <a:pPr algn="just">
              <a:spcAft>
                <a:spcPts val="0"/>
              </a:spcAft>
            </a:pPr>
            <a:r>
              <a:rPr lang="en-US" sz="2800"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a:t>
            </a:r>
            <a:r>
              <a:rPr lang="vi-VN" sz="2800"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Truyện cổ tích là  những truyện truyền miệng dân gian kể lại những câu chuyện có sẵn.</a:t>
            </a:r>
            <a:endParaRPr lang="en-US" sz="2800" dirty="0">
              <a:solidFill>
                <a:srgbClr val="0070C0"/>
              </a:solidFill>
              <a:latin typeface="Arial" panose="020B0604020202020204" pitchFamily="34" charset="0"/>
              <a:ea typeface="Arial" panose="020B0604020202020204" pitchFamily="34" charset="0"/>
              <a:cs typeface="Times New Roman" panose="02020603050405020304" pitchFamily="18" charset="0"/>
            </a:endParaRPr>
          </a:p>
          <a:p>
            <a:pPr algn="just">
              <a:spcAft>
                <a:spcPts val="0"/>
              </a:spcAft>
            </a:pPr>
            <a:r>
              <a:rPr lang="en-US" sz="2800"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a:t>
            </a:r>
            <a:r>
              <a:rPr lang="vi-VN" sz="2800"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Nhân vật  quen thuộc :  nhân vật tài giỏi, nhân vật dũng sĩ, người mồ côi, người em út, người con riêng, người nghèo khổ, người có hình dạng xấu xí, người thông minh, người ngốc nghếch ...</a:t>
            </a:r>
            <a:endParaRPr lang="en-US" sz="2800" dirty="0">
              <a:solidFill>
                <a:srgbClr val="7030A0"/>
              </a:solidFill>
              <a:latin typeface="Arial" panose="020B0604020202020204" pitchFamily="34" charset="0"/>
              <a:ea typeface="Arial" panose="020B0604020202020204" pitchFamily="34" charset="0"/>
              <a:cs typeface="Times New Roman" panose="02020603050405020304" pitchFamily="18" charset="0"/>
            </a:endParaRPr>
          </a:p>
          <a:p>
            <a:pPr algn="just">
              <a:spcAft>
                <a:spcPts val="0"/>
              </a:spcAft>
            </a:pPr>
            <a:r>
              <a:rPr lang="en-US"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a:t>
            </a:r>
            <a:r>
              <a:rPr lang="vi-VN"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Ngôi kể thứ ba</a:t>
            </a:r>
            <a:endParaRPr lang="en-US" sz="2800" dirty="0">
              <a:solidFill>
                <a:srgbClr val="002060"/>
              </a:solidFill>
              <a:latin typeface="Arial" panose="020B0604020202020204" pitchFamily="34" charset="0"/>
              <a:ea typeface="Arial" panose="020B0604020202020204" pitchFamily="34" charset="0"/>
              <a:cs typeface="Times New Roman" panose="02020603050405020304" pitchFamily="18" charset="0"/>
            </a:endParaRPr>
          </a:p>
        </p:txBody>
      </p:sp>
      <p:sp>
        <p:nvSpPr>
          <p:cNvPr id="7" name="Plaque 6"/>
          <p:cNvSpPr/>
          <p:nvPr/>
        </p:nvSpPr>
        <p:spPr>
          <a:xfrm>
            <a:off x="4383069" y="96973"/>
            <a:ext cx="3478753" cy="528331"/>
          </a:xfrm>
          <a:prstGeom prst="plaqu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lang="en-US" sz="2800" b="1" dirty="0">
                <a:solidFill>
                  <a:srgbClr val="0D0D0D"/>
                </a:solidFill>
                <a:latin typeface="Times New Roman" panose="02020603050405020304" pitchFamily="18" charset="0"/>
                <a:ea typeface="Times New Roman" panose="02020603050405020304" pitchFamily="18" charset="0"/>
              </a:rPr>
              <a:t>Tri </a:t>
            </a:r>
            <a:r>
              <a:rPr lang="en-US" sz="2800" b="1" dirty="0" err="1">
                <a:solidFill>
                  <a:srgbClr val="0D0D0D"/>
                </a:solidFill>
                <a:latin typeface="Times New Roman" panose="02020603050405020304" pitchFamily="18" charset="0"/>
                <a:ea typeface="Times New Roman" panose="02020603050405020304" pitchFamily="18" charset="0"/>
              </a:rPr>
              <a:t>thức</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văn</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bản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79451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22" presetClass="exit" presetSubtype="4" fill="hold" nodeType="withEffect">
                                  <p:stCondLst>
                                    <p:cond delay="0"/>
                                  </p:stCondLst>
                                  <p:childTnLst>
                                    <p:animEffect transition="out" filter="wipe(down)">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39440" y="1999629"/>
            <a:ext cx="6096000" cy="2677656"/>
          </a:xfrm>
          <a:prstGeom prst="rect">
            <a:avLst/>
          </a:prstGeom>
        </p:spPr>
        <p:txBody>
          <a:bodyPr>
            <a:spAutoFit/>
          </a:bodyPr>
          <a:lstStyle/>
          <a:p>
            <a:pPr algn="just">
              <a:spcAft>
                <a:spcPts val="0"/>
              </a:spcAft>
            </a:pPr>
            <a:r>
              <a:rPr lang="vi-VN" sz="2800" dirty="0">
                <a:solidFill>
                  <a:schemeClr val="accent6">
                    <a:lumMod val="50000"/>
                  </a:schemeClr>
                </a:solidFill>
                <a:latin typeface="Times New Roman" panose="02020603050405020304" pitchFamily="18" charset="0"/>
                <a:ea typeface="Arial" panose="020B0604020202020204" pitchFamily="34" charset="0"/>
                <a:cs typeface="Times New Roman" panose="02020603050405020304" pitchFamily="18" charset="0"/>
              </a:rPr>
              <a:t>Khi kể lại truyện cổ tích cần có nh</a:t>
            </a:r>
            <a:r>
              <a:rPr lang="en-US" sz="2800" dirty="0" err="1">
                <a:solidFill>
                  <a:schemeClr val="accent6">
                    <a:lumMod val="50000"/>
                  </a:schemeClr>
                </a:solidFill>
                <a:latin typeface="Times New Roman" panose="02020603050405020304" pitchFamily="18" charset="0"/>
                <a:ea typeface="Arial" panose="020B0604020202020204" pitchFamily="34" charset="0"/>
                <a:cs typeface="Times New Roman" panose="02020603050405020304" pitchFamily="18" charset="0"/>
              </a:rPr>
              <a:t>ững</a:t>
            </a:r>
            <a:r>
              <a:rPr lang="vi-VN" sz="2800" dirty="0">
                <a:solidFill>
                  <a:schemeClr val="accent6">
                    <a:lumMod val="50000"/>
                  </a:schemeClr>
                </a:solidFill>
                <a:latin typeface="Times New Roman" panose="02020603050405020304" pitchFamily="18" charset="0"/>
                <a:ea typeface="Arial" panose="020B0604020202020204" pitchFamily="34" charset="0"/>
                <a:cs typeface="Times New Roman" panose="02020603050405020304" pitchFamily="18" charset="0"/>
              </a:rPr>
              <a:t> đặc điểm trên nhưng người kể cần kể bằng lời văn của mình (cách kể thông thường)</a:t>
            </a:r>
            <a:r>
              <a:rPr lang="en-US" sz="2800" dirty="0">
                <a:solidFill>
                  <a:schemeClr val="accent6">
                    <a:lumMod val="50000"/>
                  </a:schemeClr>
                </a:solidFill>
                <a:latin typeface="Times New Roman" panose="02020603050405020304" pitchFamily="18" charset="0"/>
                <a:ea typeface="Arial" panose="020B0604020202020204" pitchFamily="34" charset="0"/>
                <a:cs typeface="Times New Roman" panose="02020603050405020304" pitchFamily="18" charset="0"/>
              </a:rPr>
              <a:t>.</a:t>
            </a:r>
            <a:r>
              <a:rPr lang="vi-VN" sz="2800" dirty="0">
                <a:solidFill>
                  <a:schemeClr val="accent6">
                    <a:lumMod val="50000"/>
                  </a:schemeClr>
                </a:solidFill>
                <a:latin typeface="Times New Roman" panose="02020603050405020304" pitchFamily="18" charset="0"/>
                <a:ea typeface="Arial" panose="020B0604020202020204" pitchFamily="34" charset="0"/>
                <a:cs typeface="Times New Roman" panose="02020603050405020304" pitchFamily="18" charset="0"/>
              </a:rPr>
              <a:t> Người kể có thể kể ngôi thứ nhất, đóng vai nhân vật</a:t>
            </a:r>
            <a:r>
              <a:rPr lang="en-US" sz="2800" dirty="0">
                <a:solidFill>
                  <a:schemeClr val="accent6">
                    <a:lumMod val="5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vi-VN" sz="2800" dirty="0">
                <a:solidFill>
                  <a:schemeClr val="accent6">
                    <a:lumMod val="50000"/>
                  </a:schemeClr>
                </a:solidFill>
                <a:latin typeface="Times New Roman" panose="02020603050405020304" pitchFamily="18" charset="0"/>
                <a:ea typeface="Arial" panose="020B0604020202020204" pitchFamily="34" charset="0"/>
                <a:cs typeface="Times New Roman" panose="02020603050405020304" pitchFamily="18" charset="0"/>
              </a:rPr>
              <a:t>(cách kể sáng tạo</a:t>
            </a:r>
            <a:r>
              <a:rPr lang="en-US" sz="2800" dirty="0">
                <a:solidFill>
                  <a:schemeClr val="accent6">
                    <a:lumMod val="50000"/>
                  </a:schemeClr>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dirty="0">
              <a:solidFill>
                <a:schemeClr val="accent6">
                  <a:lumMod val="50000"/>
                </a:schemeClr>
              </a:solidFill>
              <a:effectLst/>
              <a:latin typeface="Arial" panose="020B0604020202020204" pitchFamily="34" charset="0"/>
              <a:ea typeface="Arial" panose="020B0604020202020204" pitchFamily="34" charset="0"/>
              <a:cs typeface="Times New Roman" panose="02020603050405020304" pitchFamily="18" charset="0"/>
            </a:endParaRPr>
          </a:p>
        </p:txBody>
      </p:sp>
      <p:pic>
        <p:nvPicPr>
          <p:cNvPr id="16" name="Picture 15"/>
          <p:cNvPicPr>
            <a:picLocks noChangeAspect="1"/>
          </p:cNvPicPr>
          <p:nvPr/>
        </p:nvPicPr>
        <p:blipFill>
          <a:blip r:embed="rId2"/>
          <a:stretch>
            <a:fillRect/>
          </a:stretch>
        </p:blipFill>
        <p:spPr>
          <a:xfrm>
            <a:off x="0" y="311912"/>
            <a:ext cx="7458891" cy="5731060"/>
          </a:xfrm>
          <a:prstGeom prst="rect">
            <a:avLst/>
          </a:prstGeom>
        </p:spPr>
      </p:pic>
      <p:sp>
        <p:nvSpPr>
          <p:cNvPr id="4" name="Rectangle 3"/>
          <p:cNvSpPr/>
          <p:nvPr/>
        </p:nvSpPr>
        <p:spPr>
          <a:xfrm>
            <a:off x="681445" y="1091688"/>
            <a:ext cx="6096000" cy="1815882"/>
          </a:xfrm>
          <a:prstGeom prst="rect">
            <a:avLst/>
          </a:prstGeom>
        </p:spPr>
        <p:txBody>
          <a:bodyPr>
            <a:spAutoFit/>
          </a:bodyPr>
          <a:lstStyle/>
          <a:p>
            <a:r>
              <a:rPr lang="vi-VN" sz="2800" b="1" dirty="0">
                <a:latin typeface="Times New Roman" panose="02020603050405020304" pitchFamily="18" charset="0"/>
                <a:ea typeface="Arial" panose="020B0604020202020204" pitchFamily="34" charset="0"/>
              </a:rPr>
              <a:t>Khi kể lại truyện cổ tích cần có những đặc điểm trên không? Có điều gì khác biệt trong khi kể?( Gợi ý cách kể thông thường, cách kể sáng tạo ?)</a:t>
            </a:r>
            <a:endParaRPr lang="en-US" sz="2800" b="1" dirty="0"/>
          </a:p>
        </p:txBody>
      </p:sp>
    </p:spTree>
    <p:extLst>
      <p:ext uri="{BB962C8B-B14F-4D97-AF65-F5344CB8AC3E}">
        <p14:creationId xmlns:p14="http://schemas.microsoft.com/office/powerpoint/2010/main" val="98020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22" presetClass="exit" presetSubtype="4" fill="hold" nodeType="withEffect">
                                  <p:stCondLst>
                                    <p:cond delay="0"/>
                                  </p:stCondLst>
                                  <p:childTnLst>
                                    <p:animEffect transition="out" filter="wipe(down)">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412595" y="204802"/>
            <a:ext cx="6065199" cy="528331"/>
          </a:xfrm>
          <a:prstGeom prst="plaqu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lang="en-US" sz="2800" b="1" noProof="0" dirty="0" err="1">
                <a:solidFill>
                  <a:srgbClr val="0D0D0D"/>
                </a:solidFill>
                <a:latin typeface="Times New Roman" panose="02020603050405020304" pitchFamily="18" charset="0"/>
                <a:ea typeface="MS Mincho"/>
              </a:rPr>
              <a:t>Hướng</a:t>
            </a:r>
            <a:r>
              <a:rPr lang="en-US" sz="2800" b="1" noProof="0" dirty="0">
                <a:solidFill>
                  <a:srgbClr val="0D0D0D"/>
                </a:solidFill>
                <a:latin typeface="Times New Roman" panose="02020603050405020304" pitchFamily="18" charset="0"/>
                <a:ea typeface="MS Mincho"/>
              </a:rPr>
              <a:t> </a:t>
            </a:r>
            <a:r>
              <a:rPr lang="en-US" sz="2800" b="1" noProof="0" dirty="0" err="1">
                <a:solidFill>
                  <a:srgbClr val="0D0D0D"/>
                </a:solidFill>
                <a:latin typeface="Times New Roman" panose="02020603050405020304" pitchFamily="18" charset="0"/>
                <a:ea typeface="MS Mincho"/>
              </a:rPr>
              <a:t>dẫn</a:t>
            </a:r>
            <a:r>
              <a:rPr lang="en-US" sz="2800" b="1" noProof="0" dirty="0">
                <a:solidFill>
                  <a:srgbClr val="0D0D0D"/>
                </a:solidFill>
                <a:latin typeface="Times New Roman" panose="02020603050405020304" pitchFamily="18" charset="0"/>
                <a:ea typeface="MS Mincho"/>
              </a:rPr>
              <a:t> </a:t>
            </a:r>
            <a:r>
              <a:rPr lang="en-US" sz="2800" b="1" noProof="0" dirty="0" err="1">
                <a:solidFill>
                  <a:srgbClr val="0D0D0D"/>
                </a:solidFill>
                <a:latin typeface="Times New Roman" panose="02020603050405020304" pitchFamily="18" charset="0"/>
                <a:ea typeface="MS Mincho"/>
              </a:rPr>
              <a:t>phân</a:t>
            </a:r>
            <a:r>
              <a:rPr lang="en-US" sz="2800" b="1" noProof="0" dirty="0">
                <a:solidFill>
                  <a:srgbClr val="0D0D0D"/>
                </a:solidFill>
                <a:latin typeface="Times New Roman" panose="02020603050405020304" pitchFamily="18" charset="0"/>
                <a:ea typeface="MS Mincho"/>
              </a:rPr>
              <a:t> </a:t>
            </a:r>
            <a:r>
              <a:rPr lang="en-US" sz="2800" b="1" noProof="0" dirty="0" err="1">
                <a:solidFill>
                  <a:srgbClr val="0D0D0D"/>
                </a:solidFill>
                <a:latin typeface="Times New Roman" panose="02020603050405020304" pitchFamily="18" charset="0"/>
                <a:ea typeface="MS Mincho"/>
              </a:rPr>
              <a:t>tích</a:t>
            </a:r>
            <a:r>
              <a:rPr lang="en-US" sz="2800" b="1" noProof="0" dirty="0">
                <a:solidFill>
                  <a:srgbClr val="0D0D0D"/>
                </a:solidFill>
                <a:latin typeface="Times New Roman" panose="02020603050405020304" pitchFamily="18" charset="0"/>
                <a:ea typeface="MS Mincho"/>
              </a:rPr>
              <a:t> </a:t>
            </a:r>
            <a:r>
              <a:rPr lang="en-US" sz="2800" b="1" noProof="0" dirty="0" err="1">
                <a:solidFill>
                  <a:srgbClr val="0D0D0D"/>
                </a:solidFill>
                <a:latin typeface="Times New Roman" panose="02020603050405020304" pitchFamily="18" charset="0"/>
                <a:ea typeface="MS Mincho"/>
              </a:rPr>
              <a:t>kiểu</a:t>
            </a:r>
            <a:r>
              <a:rPr lang="en-US" sz="2800" b="1" noProof="0" dirty="0">
                <a:solidFill>
                  <a:srgbClr val="0D0D0D"/>
                </a:solidFill>
                <a:latin typeface="Times New Roman" panose="02020603050405020304" pitchFamily="18" charset="0"/>
                <a:ea typeface="MS Mincho"/>
              </a:rPr>
              <a:t> </a:t>
            </a:r>
            <a:r>
              <a:rPr lang="en-US" sz="2800" b="1" noProof="0" dirty="0" err="1">
                <a:solidFill>
                  <a:srgbClr val="0D0D0D"/>
                </a:solidFill>
                <a:latin typeface="Times New Roman" panose="02020603050405020304" pitchFamily="18" charset="0"/>
                <a:ea typeface="MS Mincho"/>
              </a:rPr>
              <a:t>văn</a:t>
            </a:r>
            <a:r>
              <a:rPr lang="en-US" sz="2800" b="1" noProof="0" dirty="0">
                <a:solidFill>
                  <a:srgbClr val="0D0D0D"/>
                </a:solidFill>
                <a:latin typeface="Times New Roman" panose="02020603050405020304" pitchFamily="18" charset="0"/>
                <a:ea typeface="MS Mincho"/>
              </a:rPr>
              <a:t> </a:t>
            </a:r>
            <a:r>
              <a:rPr lang="en-US" sz="2800" b="1" noProof="0" dirty="0" err="1">
                <a:solidFill>
                  <a:srgbClr val="0D0D0D"/>
                </a:solidFill>
                <a:latin typeface="Times New Roman" panose="02020603050405020304" pitchFamily="18" charset="0"/>
                <a:ea typeface="MS Mincho"/>
              </a:rPr>
              <a:t>bản</a:t>
            </a:r>
            <a:r>
              <a:rPr lang="en-US" sz="2800" b="1" noProof="0" dirty="0">
                <a:solidFill>
                  <a:srgbClr val="0D0D0D"/>
                </a:solidFill>
                <a:latin typeface="Times New Roman" panose="02020603050405020304" pitchFamily="18" charset="0"/>
                <a:ea typeface="MS Mincho"/>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191910" y="978771"/>
            <a:ext cx="11521441" cy="3785652"/>
          </a:xfrm>
          <a:prstGeom prst="rect">
            <a:avLst/>
          </a:prstGeom>
        </p:spPr>
        <p:txBody>
          <a:bodyPr wrap="square">
            <a:spAutoFit/>
          </a:bodyPr>
          <a:lstStyle/>
          <a:p>
            <a:pPr algn="just">
              <a:spcBef>
                <a:spcPts val="6300"/>
              </a:spcBef>
              <a:spcAft>
                <a:spcPts val="0"/>
              </a:spcAft>
            </a:pPr>
            <a:r>
              <a:rPr lang="vi-VN" sz="2400" dirty="0">
                <a:latin typeface="Times New Roman" panose="02020603050405020304" pitchFamily="18" charset="0"/>
              </a:rPr>
              <a:t>Truyện cổ tích: </a:t>
            </a:r>
            <a:r>
              <a:rPr lang="vi-VN" sz="2400" b="1" i="1" dirty="0">
                <a:latin typeface="Times New Roman" panose="02020603050405020304" pitchFamily="18" charset="0"/>
              </a:rPr>
              <a:t>Cây khế, N</a:t>
            </a:r>
            <a:r>
              <a:rPr lang="vi-VN" sz="2400" dirty="0">
                <a:latin typeface="Times New Roman" panose="02020603050405020304" pitchFamily="18" charset="0"/>
              </a:rPr>
              <a:t>gôi kể: ngôi thứ ba </a:t>
            </a:r>
            <a:endParaRPr lang="en-US" sz="2400" dirty="0"/>
          </a:p>
          <a:p>
            <a:r>
              <a:rPr lang="vi-VN" sz="2400" b="1" dirty="0">
                <a:latin typeface="Times New Roman" panose="02020603050405020304" pitchFamily="18" charset="0"/>
              </a:rPr>
              <a:t>1.</a:t>
            </a:r>
            <a:r>
              <a:rPr lang="vi-VN" sz="2400" dirty="0">
                <a:latin typeface="Times New Roman" panose="02020603050405020304" pitchFamily="18" charset="0"/>
              </a:rPr>
              <a:t> Người kể đã nêu được thời gian xảy ra câu chuyện (ngày xưa), nhưng chưa nêu được địa điểm xảy ra câu chuyện.</a:t>
            </a:r>
            <a:endParaRPr lang="en-US" sz="2400" dirty="0"/>
          </a:p>
          <a:p>
            <a:pPr>
              <a:spcAft>
                <a:spcPts val="0"/>
              </a:spcAft>
            </a:pPr>
            <a:r>
              <a:rPr lang="vi-VN" sz="2400" b="1" dirty="0">
                <a:latin typeface="Times New Roman" panose="02020603050405020304" pitchFamily="18" charset="0"/>
                <a:ea typeface="Arial" panose="020B0604020202020204" pitchFamily="34" charset="0"/>
                <a:cs typeface="Times New Roman" panose="02020603050405020304" pitchFamily="18" charset="0"/>
              </a:rPr>
              <a:t>2.</a:t>
            </a:r>
            <a:r>
              <a:rPr lang="vi-VN" sz="2400" dirty="0">
                <a:latin typeface="Times New Roman" panose="02020603050405020304" pitchFamily="18" charset="0"/>
                <a:ea typeface="Arial" panose="020B0604020202020204" pitchFamily="34" charset="0"/>
                <a:cs typeface="Times New Roman" panose="02020603050405020304" pitchFamily="18" charset="0"/>
              </a:rPr>
              <a:t> Người kể đã kể đủ các sự việc chính diễn ra trong truyện Cây khế.</a:t>
            </a:r>
            <a:endParaRPr lang="en-US" sz="2400" dirty="0">
              <a:latin typeface="Arial" panose="020B0604020202020204" pitchFamily="34" charset="0"/>
              <a:ea typeface="Arial" panose="020B0604020202020204" pitchFamily="34" charset="0"/>
              <a:cs typeface="Times New Roman" panose="02020603050405020304" pitchFamily="18" charset="0"/>
            </a:endParaRPr>
          </a:p>
          <a:p>
            <a:pPr>
              <a:spcAft>
                <a:spcPts val="0"/>
              </a:spcAft>
            </a:pPr>
            <a:r>
              <a:rPr lang="vi-VN" sz="2400" b="1" dirty="0">
                <a:latin typeface="Times New Roman" panose="02020603050405020304" pitchFamily="18" charset="0"/>
                <a:ea typeface="Arial" panose="020B0604020202020204" pitchFamily="34" charset="0"/>
                <a:cs typeface="Times New Roman" panose="02020603050405020304" pitchFamily="18" charset="0"/>
              </a:rPr>
              <a:t>3.</a:t>
            </a:r>
            <a:r>
              <a:rPr lang="vi-VN" sz="2400" dirty="0">
                <a:latin typeface="Times New Roman" panose="02020603050405020304" pitchFamily="18" charset="0"/>
                <a:ea typeface="Arial" panose="020B0604020202020204" pitchFamily="34" charset="0"/>
                <a:cs typeface="Times New Roman" panose="02020603050405020304" pitchFamily="18" charset="0"/>
              </a:rPr>
              <a:t> Người kể không bỏ sót hành động nào của nhân vật trong truyện.</a:t>
            </a:r>
            <a:endParaRPr lang="en-US" sz="2400" dirty="0">
              <a:latin typeface="Arial" panose="020B0604020202020204" pitchFamily="34" charset="0"/>
              <a:ea typeface="Arial" panose="020B0604020202020204" pitchFamily="34" charset="0"/>
              <a:cs typeface="Times New Roman" panose="02020603050405020304" pitchFamily="18" charset="0"/>
            </a:endParaRPr>
          </a:p>
          <a:p>
            <a:pPr>
              <a:spcAft>
                <a:spcPts val="0"/>
              </a:spcAft>
            </a:pPr>
            <a:r>
              <a:rPr lang="vi-VN" sz="2400" b="1" dirty="0">
                <a:latin typeface="Times New Roman" panose="02020603050405020304" pitchFamily="18" charset="0"/>
                <a:ea typeface="Arial" panose="020B0604020202020204" pitchFamily="34" charset="0"/>
                <a:cs typeface="Times New Roman" panose="02020603050405020304" pitchFamily="18" charset="0"/>
              </a:rPr>
              <a:t>4.</a:t>
            </a:r>
            <a:r>
              <a:rPr lang="vi-VN" sz="2400" dirty="0">
                <a:latin typeface="Times New Roman" panose="02020603050405020304" pitchFamily="18" charset="0"/>
                <a:ea typeface="Arial" panose="020B0604020202020204" pitchFamily="34" charset="0"/>
                <a:cs typeface="Times New Roman" panose="02020603050405020304" pitchFamily="18" charset="0"/>
              </a:rPr>
              <a:t> Từ bài văn kể lại truyện </a:t>
            </a:r>
            <a:r>
              <a:rPr lang="en-US" sz="2400" dirty="0">
                <a:latin typeface="Times New Roman" panose="02020603050405020304" pitchFamily="18" charset="0"/>
                <a:ea typeface="Arial" panose="020B0604020202020204" pitchFamily="34" charset="0"/>
                <a:cs typeface="Times New Roman" panose="02020603050405020304" pitchFamily="18" charset="0"/>
              </a:rPr>
              <a:t>“</a:t>
            </a:r>
            <a:r>
              <a:rPr lang="vi-VN" sz="2400" dirty="0">
                <a:latin typeface="Times New Roman" panose="02020603050405020304" pitchFamily="18" charset="0"/>
                <a:ea typeface="Arial" panose="020B0604020202020204" pitchFamily="34" charset="0"/>
                <a:cs typeface="Times New Roman" panose="02020603050405020304" pitchFamily="18" charset="0"/>
              </a:rPr>
              <a:t>Cây khế</a:t>
            </a:r>
            <a:r>
              <a:rPr lang="en-US" sz="2400" dirty="0">
                <a:latin typeface="Times New Roman" panose="02020603050405020304" pitchFamily="18" charset="0"/>
                <a:ea typeface="Arial" panose="020B0604020202020204" pitchFamily="34" charset="0"/>
                <a:cs typeface="Times New Roman" panose="02020603050405020304" pitchFamily="18" charset="0"/>
              </a:rPr>
              <a:t>”</a:t>
            </a:r>
            <a:r>
              <a:rPr lang="vi-VN" sz="2400" dirty="0">
                <a:latin typeface="Times New Roman" panose="02020603050405020304" pitchFamily="18" charset="0"/>
                <a:ea typeface="Arial" panose="020B0604020202020204" pitchFamily="34" charset="0"/>
                <a:cs typeface="Times New Roman" panose="02020603050405020304" pitchFamily="18" charset="0"/>
              </a:rPr>
              <a:t>, em học được cách kể lại một truyện cổ tích là khi viết, cần phải:</a:t>
            </a:r>
            <a:endParaRPr lang="en-US" sz="2400" dirty="0">
              <a:latin typeface="Arial" panose="020B0604020202020204" pitchFamily="34" charset="0"/>
              <a:ea typeface="Arial" panose="020B0604020202020204" pitchFamily="34" charset="0"/>
              <a:cs typeface="Times New Roman" panose="02020603050405020304" pitchFamily="18" charset="0"/>
            </a:endParaRPr>
          </a:p>
          <a:p>
            <a:pPr marL="19050">
              <a:spcAft>
                <a:spcPts val="0"/>
              </a:spcAft>
            </a:pPr>
            <a:r>
              <a:rPr lang="vi-VN" sz="2400" dirty="0">
                <a:latin typeface="Times New Roman" panose="02020603050405020304" pitchFamily="18" charset="0"/>
                <a:ea typeface="Arial" panose="020B0604020202020204" pitchFamily="34" charset="0"/>
                <a:cs typeface="Times New Roman" panose="02020603050405020304" pitchFamily="18" charset="0"/>
              </a:rPr>
              <a:t> + Nêu lên được thời gian, địa điểm mà câu chuyện diễn ra.</a:t>
            </a:r>
            <a:endParaRPr lang="en-US" sz="2400" dirty="0">
              <a:latin typeface="Arial" panose="020B0604020202020204" pitchFamily="34" charset="0"/>
              <a:ea typeface="Arial" panose="020B0604020202020204" pitchFamily="34" charset="0"/>
              <a:cs typeface="Times New Roman" panose="02020603050405020304" pitchFamily="18" charset="0"/>
            </a:endParaRPr>
          </a:p>
          <a:p>
            <a:pPr marL="19050">
              <a:spcAft>
                <a:spcPts val="0"/>
              </a:spcAft>
            </a:pPr>
            <a:r>
              <a:rPr lang="vi-VN" sz="2400" dirty="0">
                <a:latin typeface="Times New Roman" panose="02020603050405020304" pitchFamily="18" charset="0"/>
                <a:ea typeface="Arial" panose="020B0604020202020204" pitchFamily="34" charset="0"/>
                <a:cs typeface="Times New Roman" panose="02020603050405020304" pitchFamily="18" charset="0"/>
              </a:rPr>
              <a:t> + Kể đầy đủ các chi tiết, sự kiện chính của câu chuyện theo trình tự thời gian</a:t>
            </a:r>
            <a:endParaRPr lang="en-US" sz="2400" dirty="0">
              <a:latin typeface="Arial" panose="020B0604020202020204" pitchFamily="34" charset="0"/>
              <a:ea typeface="Arial" panose="020B0604020202020204" pitchFamily="34" charset="0"/>
              <a:cs typeface="Times New Roman" panose="02020603050405020304" pitchFamily="18" charset="0"/>
            </a:endParaRPr>
          </a:p>
          <a:p>
            <a:pPr marL="19050">
              <a:spcAft>
                <a:spcPts val="0"/>
              </a:spcAft>
            </a:pPr>
            <a:r>
              <a:rPr lang="vi-VN" sz="2400" dirty="0">
                <a:latin typeface="Times New Roman" panose="02020603050405020304" pitchFamily="18" charset="0"/>
                <a:ea typeface="Arial" panose="020B0604020202020204" pitchFamily="34" charset="0"/>
                <a:cs typeface="Times New Roman" panose="02020603050405020304" pitchFamily="18" charset="0"/>
              </a:rPr>
              <a:t> + Không bỏ sót bất kì hành động nào của nhân vật trong truyện.</a:t>
            </a:r>
            <a:endParaRPr lang="en-US" sz="2400"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100240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191910" y="126425"/>
            <a:ext cx="6457084" cy="528331"/>
          </a:xfrm>
          <a:prstGeom prst="plaqu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a:t>
            </a:r>
            <a:r>
              <a:rPr kumimoji="0" lang="en-US" sz="2800" b="1" i="0" u="none" strike="noStrike" kern="1200" cap="none" spc="0" normalizeH="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noProof="0" dirty="0" err="1">
                <a:ln>
                  <a:noFill/>
                </a:ln>
                <a:solidFill>
                  <a:srgbClr val="0D0D0D"/>
                </a:solidFill>
                <a:effectLst/>
                <a:uLnTx/>
                <a:uFillTx/>
                <a:latin typeface="Times New Roman" panose="02020603050405020304" pitchFamily="18" charset="0"/>
                <a:ea typeface="MS Mincho"/>
                <a:cs typeface="+mn-cs"/>
              </a:rPr>
              <a:t>Cách</a:t>
            </a:r>
            <a:r>
              <a:rPr kumimoji="0" lang="en-US" sz="2800" b="1" i="0" u="none" strike="noStrike" kern="1200" cap="none" spc="0" normalizeH="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noProof="0" dirty="0" err="1">
                <a:ln>
                  <a:noFill/>
                </a:ln>
                <a:solidFill>
                  <a:srgbClr val="0D0D0D"/>
                </a:solidFill>
                <a:effectLst/>
                <a:uLnTx/>
                <a:uFillTx/>
                <a:latin typeface="Times New Roman" panose="02020603050405020304" pitchFamily="18" charset="0"/>
                <a:ea typeface="MS Mincho"/>
                <a:cs typeface="+mn-cs"/>
              </a:rPr>
              <a:t>kể</a:t>
            </a:r>
            <a:r>
              <a:rPr kumimoji="0" lang="en-US" sz="2800" b="1" i="0" u="none" strike="noStrike" kern="1200" cap="none" spc="0" normalizeH="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noProof="0" dirty="0" err="1">
                <a:ln>
                  <a:noFill/>
                </a:ln>
                <a:solidFill>
                  <a:srgbClr val="0D0D0D"/>
                </a:solidFill>
                <a:effectLst/>
                <a:uLnTx/>
                <a:uFillTx/>
                <a:latin typeface="Times New Roman" panose="02020603050405020304" pitchFamily="18" charset="0"/>
                <a:ea typeface="MS Mincho"/>
                <a:cs typeface="+mn-cs"/>
              </a:rPr>
              <a:t>một</a:t>
            </a:r>
            <a:r>
              <a:rPr kumimoji="0" lang="en-US" sz="2800" b="1" i="0" u="none" strike="noStrike" kern="1200" cap="none" spc="0" normalizeH="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noProof="0" dirty="0" err="1">
                <a:ln>
                  <a:noFill/>
                </a:ln>
                <a:solidFill>
                  <a:srgbClr val="0D0D0D"/>
                </a:solidFill>
                <a:effectLst/>
                <a:uLnTx/>
                <a:uFillTx/>
                <a:latin typeface="Times New Roman" panose="02020603050405020304" pitchFamily="18" charset="0"/>
                <a:ea typeface="MS Mincho"/>
                <a:cs typeface="+mn-cs"/>
              </a:rPr>
              <a:t>truyện</a:t>
            </a:r>
            <a:r>
              <a:rPr kumimoji="0" lang="en-US" sz="2800" b="1" i="0" u="none" strike="noStrike" kern="1200" cap="none" spc="0" normalizeH="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noProof="0" dirty="0" err="1">
                <a:ln>
                  <a:noFill/>
                </a:ln>
                <a:solidFill>
                  <a:srgbClr val="0D0D0D"/>
                </a:solidFill>
                <a:effectLst/>
                <a:uLnTx/>
                <a:uFillTx/>
                <a:latin typeface="Times New Roman" panose="02020603050405020304" pitchFamily="18" charset="0"/>
                <a:ea typeface="MS Mincho"/>
                <a:cs typeface="+mn-cs"/>
              </a:rPr>
              <a:t>cổ</a:t>
            </a:r>
            <a:r>
              <a:rPr kumimoji="0" lang="en-US" sz="2800" b="1" i="0" u="none" strike="noStrike" kern="1200" cap="none" spc="0" normalizeH="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noProof="0" dirty="0" err="1">
                <a:ln>
                  <a:noFill/>
                </a:ln>
                <a:solidFill>
                  <a:srgbClr val="0D0D0D"/>
                </a:solidFill>
                <a:effectLst/>
                <a:uLnTx/>
                <a:uFillTx/>
                <a:latin typeface="Times New Roman" panose="02020603050405020304" pitchFamily="18" charset="0"/>
                <a:ea typeface="MS Mincho"/>
                <a:cs typeface="+mn-cs"/>
              </a:rPr>
              <a:t>tích</a:t>
            </a:r>
            <a:r>
              <a:rPr lang="en-US" sz="2800" b="1" noProof="0" dirty="0">
                <a:solidFill>
                  <a:srgbClr val="0D0D0D"/>
                </a:solidFill>
                <a:latin typeface="Times New Roman" panose="02020603050405020304" pitchFamily="18" charset="0"/>
                <a:ea typeface="MS Mincho"/>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31074" y="770096"/>
            <a:ext cx="8673737" cy="2246769"/>
          </a:xfrm>
          <a:prstGeom prst="rect">
            <a:avLst/>
          </a:prstGeom>
        </p:spPr>
        <p:txBody>
          <a:bodyPr wrap="square">
            <a:spAutoFit/>
          </a:bodyPr>
          <a:lstStyle/>
          <a:p>
            <a:pPr marL="19050">
              <a:spcAft>
                <a:spcPts val="0"/>
              </a:spcAft>
            </a:pP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vi-VN" sz="2800" dirty="0">
                <a:latin typeface="Times New Roman" panose="02020603050405020304" pitchFamily="18" charset="0"/>
                <a:ea typeface="Arial" panose="020B0604020202020204" pitchFamily="34" charset="0"/>
                <a:cs typeface="Times New Roman" panose="02020603050405020304" pitchFamily="18" charset="0"/>
              </a:rPr>
              <a:t>Nêu lên được thời gian, địa điểm mà câu chuyện diễn ra.</a:t>
            </a:r>
            <a:endParaRPr lang="en-US" sz="2800" dirty="0">
              <a:latin typeface="Arial" panose="020B0604020202020204" pitchFamily="34" charset="0"/>
              <a:ea typeface="Arial" panose="020B0604020202020204" pitchFamily="34" charset="0"/>
              <a:cs typeface="Times New Roman" panose="02020603050405020304" pitchFamily="18" charset="0"/>
            </a:endParaRPr>
          </a:p>
          <a:p>
            <a:pPr marL="19050">
              <a:spcAft>
                <a:spcPts val="0"/>
              </a:spcAft>
            </a:pP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vi-VN" sz="2800" dirty="0">
                <a:latin typeface="Times New Roman" panose="02020603050405020304" pitchFamily="18" charset="0"/>
                <a:ea typeface="Arial" panose="020B0604020202020204" pitchFamily="34" charset="0"/>
                <a:cs typeface="Times New Roman" panose="02020603050405020304" pitchFamily="18" charset="0"/>
              </a:rPr>
              <a:t>Kể đầy đủ các chi tiết, sự kiện chính của câu chuyện theo trình tự thời gian</a:t>
            </a:r>
            <a:endParaRPr lang="en-US" sz="2800" dirty="0">
              <a:latin typeface="Arial" panose="020B0604020202020204" pitchFamily="34" charset="0"/>
              <a:ea typeface="Arial" panose="020B0604020202020204" pitchFamily="34" charset="0"/>
              <a:cs typeface="Times New Roman" panose="02020603050405020304" pitchFamily="18" charset="0"/>
            </a:endParaRPr>
          </a:p>
          <a:p>
            <a:pPr marL="19050">
              <a:spcAft>
                <a:spcPts val="0"/>
              </a:spcAft>
            </a:pPr>
            <a:r>
              <a:rPr lang="vi-VN"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vi-VN" sz="2800" dirty="0">
                <a:latin typeface="Times New Roman" panose="02020603050405020304" pitchFamily="18" charset="0"/>
                <a:ea typeface="Arial" panose="020B0604020202020204" pitchFamily="34" charset="0"/>
                <a:cs typeface="Times New Roman" panose="02020603050405020304" pitchFamily="18" charset="0"/>
              </a:rPr>
              <a:t>Không bỏ sót bất kì hành động nào của nhân vật trong truyện.</a:t>
            </a:r>
            <a:endParaRPr lang="en-US" sz="2800" dirty="0">
              <a:latin typeface="Arial" panose="020B0604020202020204" pitchFamily="34" charset="0"/>
              <a:ea typeface="Arial" panose="020B0604020202020204" pitchFamily="34" charset="0"/>
              <a:cs typeface="Times New Roman" panose="02020603050405020304" pitchFamily="18" charset="0"/>
            </a:endParaRPr>
          </a:p>
        </p:txBody>
      </p:sp>
      <p:pic>
        <p:nvPicPr>
          <p:cNvPr id="5" name="图片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10348" y="-10471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656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0" y="25480"/>
            <a:ext cx="5647187" cy="892478"/>
          </a:xfrm>
          <a:prstGeom prst="plaqu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II.</a:t>
            </a:r>
            <a:r>
              <a:rPr kumimoji="0" lang="en-US" sz="2800" b="1" i="0" u="none" strike="noStrike" kern="1200" cap="none" spc="0" normalizeH="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noProof="0" dirty="0" err="1">
                <a:ln>
                  <a:noFill/>
                </a:ln>
                <a:solidFill>
                  <a:srgbClr val="0D0D0D"/>
                </a:solidFill>
                <a:effectLst/>
                <a:uLnTx/>
                <a:uFillTx/>
                <a:latin typeface="Times New Roman" panose="02020603050405020304" pitchFamily="18" charset="0"/>
                <a:ea typeface="MS Mincho"/>
                <a:cs typeface="+mn-cs"/>
              </a:rPr>
              <a:t>Thực</a:t>
            </a:r>
            <a:r>
              <a:rPr kumimoji="0" lang="en-US" sz="2800" b="1" i="0" u="none" strike="noStrike" kern="1200" cap="none" spc="0" normalizeH="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noProof="0" dirty="0" err="1">
                <a:ln>
                  <a:noFill/>
                </a:ln>
                <a:solidFill>
                  <a:srgbClr val="0D0D0D"/>
                </a:solidFill>
                <a:effectLst/>
                <a:uLnTx/>
                <a:uFillTx/>
                <a:latin typeface="Times New Roman" panose="02020603050405020304" pitchFamily="18" charset="0"/>
                <a:ea typeface="MS Mincho"/>
                <a:cs typeface="+mn-cs"/>
              </a:rPr>
              <a:t>hành</a:t>
            </a:r>
            <a:r>
              <a:rPr kumimoji="0" lang="en-US" sz="2800" b="1" i="0" u="none" strike="noStrike" kern="1200" cap="none" spc="0" normalizeH="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noProof="0" dirty="0" err="1">
                <a:ln>
                  <a:noFill/>
                </a:ln>
                <a:solidFill>
                  <a:srgbClr val="0D0D0D"/>
                </a:solidFill>
                <a:effectLst/>
                <a:uLnTx/>
                <a:uFillTx/>
                <a:latin typeface="Times New Roman" panose="02020603050405020304" pitchFamily="18" charset="0"/>
                <a:ea typeface="MS Mincho"/>
                <a:cs typeface="+mn-cs"/>
              </a:rPr>
              <a:t>viết</a:t>
            </a:r>
            <a:r>
              <a:rPr kumimoji="0" lang="en-US" sz="2800" b="1" i="0" u="none" strike="noStrike" kern="1200" cap="none" spc="0" normalizeH="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noProof="0" dirty="0" err="1">
                <a:ln>
                  <a:noFill/>
                </a:ln>
                <a:solidFill>
                  <a:srgbClr val="0D0D0D"/>
                </a:solidFill>
                <a:effectLst/>
                <a:uLnTx/>
                <a:uFillTx/>
                <a:latin typeface="Times New Roman" panose="02020603050405020304" pitchFamily="18" charset="0"/>
                <a:ea typeface="MS Mincho"/>
                <a:cs typeface="+mn-cs"/>
              </a:rPr>
              <a:t>theo</a:t>
            </a:r>
            <a:r>
              <a:rPr kumimoji="0" lang="en-US" sz="2800" b="1" i="0" u="none" strike="noStrike" kern="1200" cap="none" spc="0" normalizeH="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noProof="0" dirty="0" err="1">
                <a:ln>
                  <a:noFill/>
                </a:ln>
                <a:solidFill>
                  <a:srgbClr val="0D0D0D"/>
                </a:solidFill>
                <a:effectLst/>
                <a:uLnTx/>
                <a:uFillTx/>
                <a:latin typeface="Times New Roman" panose="02020603050405020304" pitchFamily="18" charset="0"/>
                <a:ea typeface="MS Mincho"/>
                <a:cs typeface="+mn-cs"/>
              </a:rPr>
              <a:t>các</a:t>
            </a:r>
            <a:r>
              <a:rPr kumimoji="0" lang="en-US" sz="2800" b="1" i="0" u="none" strike="noStrike" kern="1200" cap="none" spc="0" normalizeH="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noProof="0" dirty="0" err="1">
                <a:ln>
                  <a:noFill/>
                </a:ln>
                <a:solidFill>
                  <a:srgbClr val="0D0D0D"/>
                </a:solidFill>
                <a:effectLst/>
                <a:uLnTx/>
                <a:uFillTx/>
                <a:latin typeface="Times New Roman" panose="02020603050405020304" pitchFamily="18" charset="0"/>
                <a:ea typeface="MS Mincho"/>
                <a:cs typeface="+mn-cs"/>
              </a:rPr>
              <a:t>bước</a:t>
            </a:r>
            <a:r>
              <a:rPr lang="en-US" sz="2800" b="1" noProof="0" dirty="0">
                <a:solidFill>
                  <a:srgbClr val="0D0D0D"/>
                </a:solidFill>
                <a:latin typeface="Times New Roman" panose="02020603050405020304" pitchFamily="18" charset="0"/>
                <a:ea typeface="MS Mincho"/>
              </a:rPr>
              <a:t>:</a:t>
            </a:r>
          </a:p>
        </p:txBody>
      </p:sp>
      <p:sp>
        <p:nvSpPr>
          <p:cNvPr id="6" name="Rectangle 5"/>
          <p:cNvSpPr/>
          <p:nvPr/>
        </p:nvSpPr>
        <p:spPr>
          <a:xfrm>
            <a:off x="191910" y="1544341"/>
            <a:ext cx="8177348" cy="1200329"/>
          </a:xfrm>
          <a:prstGeom prst="rect">
            <a:avLst/>
          </a:prstGeom>
        </p:spPr>
        <p:txBody>
          <a:bodyPr wrap="square">
            <a:spAutoFit/>
          </a:bodyPr>
          <a:lstStyle/>
          <a:p>
            <a:pPr algn="just">
              <a:spcBef>
                <a:spcPts val="6300"/>
              </a:spcBef>
              <a:spcAft>
                <a:spcPts val="0"/>
              </a:spcAft>
            </a:pPr>
            <a:r>
              <a:rPr lang="en-US" sz="2400" b="1" dirty="0" err="1">
                <a:latin typeface="Times New Roman" panose="02020603050405020304" pitchFamily="18" charset="0"/>
                <a:ea typeface="Arial" panose="020B0604020202020204" pitchFamily="34" charset="0"/>
                <a:cs typeface="Times New Roman" panose="02020603050405020304" pitchFamily="18" charset="0"/>
              </a:rPr>
              <a:t>Bước</a:t>
            </a:r>
            <a:r>
              <a:rPr lang="en-US" sz="2400" b="1" dirty="0">
                <a:latin typeface="Times New Roman" panose="02020603050405020304" pitchFamily="18" charset="0"/>
                <a:ea typeface="Arial" panose="020B0604020202020204" pitchFamily="34" charset="0"/>
                <a:cs typeface="Times New Roman" panose="02020603050405020304" pitchFamily="18" charset="0"/>
              </a:rPr>
              <a:t> 1: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Trước</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khi</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viết</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rPr>
              <a:t>Xác</a:t>
            </a:r>
            <a:r>
              <a:rPr lang="en-US" sz="2400" b="1" dirty="0">
                <a:latin typeface="Times New Roman" panose="02020603050405020304" pitchFamily="18" charset="0"/>
              </a:rPr>
              <a:t> </a:t>
            </a:r>
            <a:r>
              <a:rPr lang="en-US" sz="2400" b="1" dirty="0" err="1">
                <a:latin typeface="Times New Roman" panose="02020603050405020304" pitchFamily="18" charset="0"/>
              </a:rPr>
              <a:t>định</a:t>
            </a:r>
            <a:r>
              <a:rPr lang="en-US" sz="2400" b="1" dirty="0">
                <a:latin typeface="Times New Roman" panose="02020603050405020304" pitchFamily="18" charset="0"/>
              </a:rPr>
              <a:t> </a:t>
            </a:r>
            <a:r>
              <a:rPr lang="en-US" sz="2400" b="1" dirty="0" err="1">
                <a:latin typeface="Times New Roman" panose="02020603050405020304" pitchFamily="18" charset="0"/>
              </a:rPr>
              <a:t>đề</a:t>
            </a:r>
            <a:r>
              <a:rPr lang="en-US" sz="2400" b="1" dirty="0">
                <a:latin typeface="Times New Roman" panose="02020603050405020304" pitchFamily="18" charset="0"/>
              </a:rPr>
              <a:t> </a:t>
            </a:r>
            <a:r>
              <a:rPr lang="en-US" sz="2400" b="1" dirty="0" err="1">
                <a:latin typeface="Times New Roman" panose="02020603050405020304" pitchFamily="18" charset="0"/>
              </a:rPr>
              <a:t>tài</a:t>
            </a:r>
            <a:r>
              <a:rPr lang="en-US" sz="2400" b="1" dirty="0">
                <a:latin typeface="Times New Roman" panose="02020603050405020304" pitchFamily="18" charset="0"/>
              </a:rPr>
              <a:t>:</a:t>
            </a:r>
          </a:p>
          <a:p>
            <a:r>
              <a:rPr lang="en-US" sz="2400" dirty="0">
                <a:latin typeface="Times New Roman" panose="02020603050405020304" pitchFamily="18" charset="0"/>
              </a:rPr>
              <a:t>- </a:t>
            </a:r>
            <a:r>
              <a:rPr lang="vi-VN" sz="2400" dirty="0">
                <a:latin typeface="Times New Roman" panose="02020603050405020304" pitchFamily="18" charset="0"/>
              </a:rPr>
              <a:t>Truyện cổ tích</a:t>
            </a:r>
            <a:r>
              <a:rPr lang="vi-VN" sz="2400" b="1" dirty="0">
                <a:latin typeface="Times New Roman" panose="02020603050405020304" pitchFamily="18" charset="0"/>
              </a:rPr>
              <a:t> </a:t>
            </a:r>
            <a:endParaRPr lang="en-US" sz="2400" dirty="0"/>
          </a:p>
          <a:p>
            <a:r>
              <a:rPr lang="vi-VN" sz="2400" dirty="0">
                <a:latin typeface="Times New Roman" panose="02020603050405020304" pitchFamily="18" charset="0"/>
              </a:rPr>
              <a:t>- Kể lại truyện cổ tích. Người đọc có thể là: thầy cô, bạn ...</a:t>
            </a:r>
            <a:endParaRPr lang="en-US" sz="2400" dirty="0">
              <a:effectLst/>
            </a:endParaRPr>
          </a:p>
        </p:txBody>
      </p:sp>
      <p:sp>
        <p:nvSpPr>
          <p:cNvPr id="9" name="TextBox 8"/>
          <p:cNvSpPr txBox="1"/>
          <p:nvPr/>
        </p:nvSpPr>
        <p:spPr>
          <a:xfrm>
            <a:off x="191910" y="2744670"/>
            <a:ext cx="10293532" cy="3046988"/>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Bước</a:t>
            </a:r>
            <a:r>
              <a:rPr lang="en-US" sz="2400" b="1" dirty="0">
                <a:latin typeface="Times New Roman" panose="02020603050405020304" pitchFamily="18" charset="0"/>
                <a:cs typeface="Times New Roman" panose="02020603050405020304" pitchFamily="18" charset="0"/>
              </a:rPr>
              <a:t> 2: </a:t>
            </a:r>
            <a:r>
              <a:rPr lang="en-US" sz="2400" b="1" dirty="0" err="1">
                <a:latin typeface="Times New Roman" panose="02020603050405020304" pitchFamily="18" charset="0"/>
                <a:cs typeface="Times New Roman" panose="02020603050405020304" pitchFamily="18" charset="0"/>
              </a:rPr>
              <a:t>Tìm</a:t>
            </a:r>
            <a:r>
              <a:rPr lang="en-US" sz="2400" b="1" dirty="0">
                <a:latin typeface="Times New Roman" panose="02020603050405020304" pitchFamily="18" charset="0"/>
                <a:cs typeface="Times New Roman" panose="02020603050405020304" pitchFamily="18" charset="0"/>
              </a:rPr>
              <a:t> ý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lập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dàn</a:t>
            </a:r>
            <a:r>
              <a:rPr lang="en-US" sz="2400" b="1" dirty="0">
                <a:latin typeface="Times New Roman" panose="02020603050405020304" pitchFamily="18" charset="0"/>
                <a:cs typeface="Times New Roman" panose="02020603050405020304" pitchFamily="18" charset="0"/>
              </a:rPr>
              <a:t> ý</a:t>
            </a:r>
          </a:p>
          <a:p>
            <a:r>
              <a:rPr lang="en-US" sz="2400" b="1" dirty="0">
                <a:latin typeface="Times New Roman" panose="02020603050405020304" pitchFamily="18" charset="0"/>
                <a:cs typeface="Times New Roman" panose="02020603050405020304" pitchFamily="18" charset="0"/>
              </a:rPr>
              <a:t>a) </a:t>
            </a:r>
            <a:r>
              <a:rPr lang="en-US" sz="2400" b="1" dirty="0" err="1">
                <a:latin typeface="Times New Roman" panose="02020603050405020304" pitchFamily="18" charset="0"/>
                <a:cs typeface="Times New Roman" panose="02020603050405020304" pitchFamily="18" charset="0"/>
              </a:rPr>
              <a:t>Tìm</a:t>
            </a:r>
            <a:r>
              <a:rPr lang="en-US" sz="2400" b="1" dirty="0">
                <a:latin typeface="Times New Roman" panose="02020603050405020304" pitchFamily="18" charset="0"/>
                <a:cs typeface="Times New Roman" panose="02020603050405020304" pitchFamily="18" charset="0"/>
              </a:rPr>
              <a:t> ý:</a:t>
            </a:r>
          </a:p>
          <a:p>
            <a:r>
              <a:rPr lang="en-US" sz="2400" dirty="0" err="1">
                <a:latin typeface="Times New Roman" panose="02020603050405020304" pitchFamily="18" charset="0"/>
                <a:cs typeface="Times New Roman" panose="02020603050405020304" pitchFamily="18" charset="0"/>
              </a:rPr>
              <a:t>Truyện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a:t>
            </a:r>
          </a:p>
          <a:p>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a:t>
            </a:r>
          </a:p>
          <a:p>
            <a:r>
              <a:rPr lang="en-US" sz="2400" dirty="0" err="1">
                <a:latin typeface="Times New Roman" panose="02020603050405020304" pitchFamily="18" charset="0"/>
                <a:cs typeface="Times New Roman" panose="02020603050405020304" pitchFamily="18" charset="0"/>
              </a:rPr>
              <a:t>Truyện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a:t>
            </a:r>
          </a:p>
          <a:p>
            <a:r>
              <a:rPr lang="en-US" sz="2400" dirty="0" err="1">
                <a:latin typeface="Times New Roman" panose="02020603050405020304" pitchFamily="18" charset="0"/>
                <a:cs typeface="Times New Roman" panose="02020603050405020304" pitchFamily="18" charset="0"/>
              </a:rPr>
              <a:t>Truyện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a:t>
            </a:r>
          </a:p>
          <a:p>
            <a:r>
              <a:rPr lang="en-US" sz="2400" dirty="0" err="1">
                <a:latin typeface="Times New Roman" panose="02020603050405020304" pitchFamily="18" charset="0"/>
                <a:cs typeface="Times New Roman" panose="02020603050405020304" pitchFamily="18" charset="0"/>
              </a:rPr>
              <a:t>Truyện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a:t>
            </a:r>
          </a:p>
          <a:p>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truyện</a:t>
            </a:r>
            <a:r>
              <a:rPr lang="en-US" sz="2400" dirty="0">
                <a:latin typeface="Times New Roman" panose="02020603050405020304" pitchFamily="18" charset="0"/>
                <a:cs typeface="Times New Roman" panose="02020603050405020304" pitchFamily="18" charset="0"/>
              </a:rPr>
              <a:t>?</a:t>
            </a:r>
          </a:p>
        </p:txBody>
      </p:sp>
      <p:sp>
        <p:nvSpPr>
          <p:cNvPr id="10" name="Rectangle 9"/>
          <p:cNvSpPr/>
          <p:nvPr/>
        </p:nvSpPr>
        <p:spPr>
          <a:xfrm>
            <a:off x="191910" y="891256"/>
            <a:ext cx="9566044" cy="461665"/>
          </a:xfrm>
          <a:prstGeom prst="rect">
            <a:avLst/>
          </a:prstGeom>
        </p:spPr>
        <p:txBody>
          <a:bodyPr wrap="square">
            <a:spAutoFit/>
          </a:bodyPr>
          <a:lstStyle/>
          <a:p>
            <a:pPr algn="just">
              <a:spcBef>
                <a:spcPts val="6300"/>
              </a:spcBef>
              <a:spcAft>
                <a:spcPts val="0"/>
              </a:spcAft>
            </a:pPr>
            <a:r>
              <a:rPr lang="en-US" sz="2400" b="1" dirty="0">
                <a:solidFill>
                  <a:schemeClr val="accent6">
                    <a:lumMod val="50000"/>
                  </a:schemeClr>
                </a:solidFill>
                <a:latin typeface="Times New Roman" panose="02020603050405020304" pitchFamily="18" charset="0"/>
                <a:cs typeface="Times New Roman" panose="02020603050405020304" pitchFamily="18" charset="0"/>
              </a:rPr>
              <a:t>*</a:t>
            </a:r>
            <a:r>
              <a:rPr lang="en-US" sz="2400" b="1" dirty="0" err="1">
                <a:solidFill>
                  <a:schemeClr val="accent6">
                    <a:lumMod val="50000"/>
                  </a:schemeClr>
                </a:solidFill>
                <a:latin typeface="Times New Roman" panose="02020603050405020304" pitchFamily="18" charset="0"/>
                <a:cs typeface="Times New Roman" panose="02020603050405020304" pitchFamily="18" charset="0"/>
              </a:rPr>
              <a:t>Đề</a:t>
            </a:r>
            <a:r>
              <a:rPr 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cs typeface="Times New Roman" panose="02020603050405020304" pitchFamily="18" charset="0"/>
              </a:rPr>
              <a:t>bài</a:t>
            </a:r>
            <a:r>
              <a:rPr 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cs typeface="Times New Roman" panose="02020603050405020304" pitchFamily="18" charset="0"/>
              </a:rPr>
              <a:t>Viết</a:t>
            </a:r>
            <a:r>
              <a:rPr 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cs typeface="Times New Roman" panose="02020603050405020304" pitchFamily="18" charset="0"/>
              </a:rPr>
              <a:t>một</a:t>
            </a:r>
            <a:r>
              <a:rPr 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cs typeface="Times New Roman" panose="02020603050405020304" pitchFamily="18" charset="0"/>
              </a:rPr>
              <a:t>bài</a:t>
            </a:r>
            <a:r>
              <a:rPr 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cs typeface="Times New Roman" panose="02020603050405020304" pitchFamily="18" charset="0"/>
              </a:rPr>
              <a:t>văn</a:t>
            </a:r>
            <a:r>
              <a:rPr 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cs typeface="Times New Roman" panose="02020603050405020304" pitchFamily="18" charset="0"/>
              </a:rPr>
              <a:t>khoảng</a:t>
            </a:r>
            <a:r>
              <a:rPr lang="en-US" sz="2400" b="1" dirty="0">
                <a:solidFill>
                  <a:schemeClr val="accent6">
                    <a:lumMod val="50000"/>
                  </a:schemeClr>
                </a:solidFill>
                <a:latin typeface="Times New Roman" panose="02020603050405020304" pitchFamily="18" charset="0"/>
                <a:cs typeface="Times New Roman" panose="02020603050405020304" pitchFamily="18" charset="0"/>
              </a:rPr>
              <a:t> 400 </a:t>
            </a:r>
            <a:r>
              <a:rPr lang="en-US" sz="2400" b="1" dirty="0" err="1">
                <a:solidFill>
                  <a:schemeClr val="accent6">
                    <a:lumMod val="50000"/>
                  </a:schemeClr>
                </a:solidFill>
                <a:latin typeface="Times New Roman" panose="02020603050405020304" pitchFamily="18" charset="0"/>
                <a:cs typeface="Times New Roman" panose="02020603050405020304" pitchFamily="18" charset="0"/>
              </a:rPr>
              <a:t>chữ</a:t>
            </a:r>
            <a:r>
              <a:rPr 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cs typeface="Times New Roman" panose="02020603050405020304" pitchFamily="18" charset="0"/>
              </a:rPr>
              <a:t>kể</a:t>
            </a:r>
            <a:r>
              <a:rPr 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cs typeface="Times New Roman" panose="02020603050405020304" pitchFamily="18" charset="0"/>
              </a:rPr>
              <a:t>lại</a:t>
            </a:r>
            <a:r>
              <a:rPr 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cs typeface="Times New Roman" panose="02020603050405020304" pitchFamily="18" charset="0"/>
              </a:rPr>
              <a:t>một</a:t>
            </a:r>
            <a:r>
              <a:rPr 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cs typeface="Times New Roman" panose="02020603050405020304" pitchFamily="18" charset="0"/>
              </a:rPr>
              <a:t>truyện</a:t>
            </a:r>
            <a:r>
              <a:rPr 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cs typeface="Times New Roman" panose="02020603050405020304" pitchFamily="18" charset="0"/>
              </a:rPr>
              <a:t>cổ</a:t>
            </a:r>
            <a:r>
              <a:rPr 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cs typeface="Times New Roman" panose="02020603050405020304" pitchFamily="18" charset="0"/>
              </a:rPr>
              <a:t>tích</a:t>
            </a:r>
            <a:endParaRPr lang="en-US" sz="2400" b="1" dirty="0">
              <a:solidFill>
                <a:schemeClr val="accent6">
                  <a:lumMod val="50000"/>
                </a:schemeClr>
              </a:solidFill>
              <a:latin typeface="Times New Roman" panose="02020603050405020304" pitchFamily="18" charset="0"/>
            </a:endParaRPr>
          </a:p>
        </p:txBody>
      </p:sp>
      <p:pic>
        <p:nvPicPr>
          <p:cNvPr id="11" name="图片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8676" y="-46423"/>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7651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6572" y="0"/>
            <a:ext cx="8464731" cy="4524315"/>
          </a:xfrm>
          <a:prstGeom prst="rect">
            <a:avLst/>
          </a:prstGeom>
        </p:spPr>
        <p:txBody>
          <a:bodyPr wrap="square">
            <a:spAutoFit/>
          </a:bodyPr>
          <a:lstStyle/>
          <a:p>
            <a:pPr algn="just">
              <a:spcBef>
                <a:spcPts val="6300"/>
              </a:spcBef>
              <a:spcAft>
                <a:spcPts val="0"/>
              </a:spcAft>
            </a:pPr>
            <a:r>
              <a:rPr lang="en-US" sz="2400" b="1" i="1" dirty="0">
                <a:latin typeface="Times New Roman" panose="02020603050405020304" pitchFamily="18" charset="0"/>
                <a:ea typeface="Arial" panose="020B0604020202020204" pitchFamily="34" charset="0"/>
                <a:cs typeface="Times New Roman" panose="02020603050405020304" pitchFamily="18" charset="0"/>
              </a:rPr>
              <a:t>b</a:t>
            </a:r>
            <a:r>
              <a:rPr lang="vi-VN" sz="2400" b="1" i="1" dirty="0">
                <a:latin typeface="Times New Roman" panose="02020603050405020304" pitchFamily="18" charset="0"/>
                <a:ea typeface="Arial" panose="020B0604020202020204" pitchFamily="34" charset="0"/>
                <a:cs typeface="Times New Roman" panose="02020603050405020304" pitchFamily="18" charset="0"/>
              </a:rPr>
              <a:t>) Lập dàn ý</a:t>
            </a:r>
            <a:endParaRPr lang="en-US" sz="2400" i="1" dirty="0">
              <a:latin typeface="Times New Roman" panose="02020603050405020304" pitchFamily="18" charset="0"/>
              <a:ea typeface="Arial" panose="020B0604020202020204" pitchFamily="34" charset="0"/>
              <a:cs typeface="Times New Roman" panose="02020603050405020304" pitchFamily="18" charset="0"/>
            </a:endParaRPr>
          </a:p>
          <a:p>
            <a:r>
              <a:rPr lang="en-US" sz="2400" dirty="0">
                <a:latin typeface="Times New Roman" panose="02020603050405020304" pitchFamily="18" charset="0"/>
              </a:rPr>
              <a:t>*</a:t>
            </a:r>
            <a:r>
              <a:rPr lang="vi-VN" sz="2400" b="1" u="sng" dirty="0">
                <a:latin typeface="Times New Roman" panose="02020603050405020304" pitchFamily="18" charset="0"/>
              </a:rPr>
              <a:t>Mở bài</a:t>
            </a:r>
            <a:r>
              <a:rPr lang="vi-VN" sz="2400" b="1" dirty="0">
                <a:latin typeface="Times New Roman" panose="02020603050405020304" pitchFamily="18" charset="0"/>
              </a:rPr>
              <a:t>: Giới  thiệu </a:t>
            </a:r>
            <a:endParaRPr lang="en-US" sz="2400" b="1" dirty="0"/>
          </a:p>
          <a:p>
            <a:r>
              <a:rPr lang="vi-VN" sz="2400" dirty="0">
                <a:latin typeface="Times New Roman" panose="02020603050405020304" pitchFamily="18" charset="0"/>
              </a:rPr>
              <a:t>- Tên truyện</a:t>
            </a:r>
            <a:endParaRPr lang="en-US" sz="2400" dirty="0"/>
          </a:p>
          <a:p>
            <a:r>
              <a:rPr lang="pl-PL" sz="2400" dirty="0">
                <a:latin typeface="Times New Roman" panose="02020603050405020304" pitchFamily="18" charset="0"/>
              </a:rPr>
              <a:t>- Lí do muốn kể lại truyện</a:t>
            </a:r>
            <a:endParaRPr lang="en-US" sz="2400" dirty="0"/>
          </a:p>
          <a:p>
            <a:r>
              <a:rPr lang="en-US" sz="2400" b="1" i="1" dirty="0">
                <a:latin typeface="Times New Roman" panose="02020603050405020304" pitchFamily="18" charset="0"/>
              </a:rPr>
              <a:t>*</a:t>
            </a:r>
            <a:r>
              <a:rPr lang="vi-VN" sz="2400" b="1" i="1" u="sng" dirty="0">
                <a:latin typeface="Times New Roman" panose="02020603050405020304" pitchFamily="18" charset="0"/>
              </a:rPr>
              <a:t>Thân bài</a:t>
            </a:r>
            <a:r>
              <a:rPr lang="vi-VN" sz="2400" b="1" i="1" dirty="0">
                <a:latin typeface="Times New Roman" panose="02020603050405020304" pitchFamily="18" charset="0"/>
              </a:rPr>
              <a:t>: </a:t>
            </a:r>
            <a:r>
              <a:rPr lang="pl-PL" sz="2400" b="1" i="1" dirty="0">
                <a:latin typeface="Times New Roman" panose="02020603050405020304" pitchFamily="18" charset="0"/>
              </a:rPr>
              <a:t>T</a:t>
            </a:r>
            <a:r>
              <a:rPr lang="en-US" sz="2400" b="1" i="1" dirty="0">
                <a:latin typeface="Times New Roman" panose="02020603050405020304" pitchFamily="18" charset="0"/>
              </a:rPr>
              <a:t>r</a:t>
            </a:r>
            <a:r>
              <a:rPr lang="pl-PL" sz="2400" b="1" i="1" dirty="0">
                <a:latin typeface="Times New Roman" panose="02020603050405020304" pitchFamily="18" charset="0"/>
              </a:rPr>
              <a:t>ình bày</a:t>
            </a:r>
            <a:r>
              <a:rPr lang="vi-VN" sz="2400" b="1" i="1" dirty="0">
                <a:latin typeface="Times New Roman" panose="02020603050405020304" pitchFamily="18" charset="0"/>
              </a:rPr>
              <a:t>.</a:t>
            </a:r>
            <a:endParaRPr lang="en-US" sz="2400" b="1" i="1" dirty="0"/>
          </a:p>
          <a:p>
            <a:r>
              <a:rPr lang="vi-VN" sz="2400" dirty="0">
                <a:latin typeface="Times New Roman" panose="02020603050405020304" pitchFamily="18" charset="0"/>
              </a:rPr>
              <a:t>-   Nhân v</a:t>
            </a:r>
            <a:r>
              <a:rPr lang="pl-PL" sz="2400" dirty="0">
                <a:latin typeface="Times New Roman" panose="02020603050405020304" pitchFamily="18" charset="0"/>
              </a:rPr>
              <a:t>ật</a:t>
            </a:r>
            <a:endParaRPr lang="en-US" sz="2400" dirty="0"/>
          </a:p>
          <a:p>
            <a:r>
              <a:rPr lang="vi-VN" sz="2400" dirty="0">
                <a:latin typeface="Times New Roman" panose="02020603050405020304" pitchFamily="18" charset="0"/>
              </a:rPr>
              <a:t>-  Hoàn cảnh xảy ra câu chuyện </a:t>
            </a:r>
            <a:endParaRPr lang="en-US" sz="2400" dirty="0"/>
          </a:p>
          <a:p>
            <a:r>
              <a:rPr lang="vi-VN" sz="2400" dirty="0">
                <a:latin typeface="Times New Roman" panose="02020603050405020304" pitchFamily="18" charset="0"/>
              </a:rPr>
              <a:t>-  Kể lại theo trình tự thời gian:</a:t>
            </a:r>
            <a:endParaRPr lang="en-US" sz="2400" dirty="0"/>
          </a:p>
          <a:p>
            <a:r>
              <a:rPr lang="en-US" sz="2400" dirty="0">
                <a:latin typeface="Times New Roman" panose="02020603050405020304" pitchFamily="18" charset="0"/>
              </a:rPr>
              <a:t>  + S</a:t>
            </a:r>
            <a:r>
              <a:rPr lang="vi-VN" sz="2400" dirty="0">
                <a:latin typeface="Times New Roman" panose="02020603050405020304" pitchFamily="18" charset="0"/>
              </a:rPr>
              <a:t>ự việc 1</a:t>
            </a:r>
            <a:endParaRPr lang="en-US" sz="2400" dirty="0"/>
          </a:p>
          <a:p>
            <a:r>
              <a:rPr lang="en-US" sz="2400" dirty="0">
                <a:latin typeface="Times New Roman" panose="02020603050405020304" pitchFamily="18" charset="0"/>
              </a:rPr>
              <a:t>  + S</a:t>
            </a:r>
            <a:r>
              <a:rPr lang="vi-VN" sz="2400" dirty="0">
                <a:latin typeface="Times New Roman" panose="02020603050405020304" pitchFamily="18" charset="0"/>
              </a:rPr>
              <a:t>ự việc 2,</a:t>
            </a:r>
            <a:endParaRPr lang="en-US" sz="2400" dirty="0"/>
          </a:p>
          <a:p>
            <a:r>
              <a:rPr lang="en-US" sz="2400" dirty="0">
                <a:latin typeface="Times New Roman" panose="02020603050405020304" pitchFamily="18" charset="0"/>
              </a:rPr>
              <a:t>  + S</a:t>
            </a:r>
            <a:r>
              <a:rPr lang="vi-VN" sz="2400" dirty="0">
                <a:latin typeface="Times New Roman" panose="02020603050405020304" pitchFamily="18" charset="0"/>
              </a:rPr>
              <a:t>ự việc  3.....</a:t>
            </a:r>
            <a:endParaRPr lang="en-US" sz="2400" dirty="0"/>
          </a:p>
          <a:p>
            <a:r>
              <a:rPr lang="en-US" sz="2400" dirty="0">
                <a:latin typeface="Times New Roman" panose="02020603050405020304" pitchFamily="18" charset="0"/>
              </a:rPr>
              <a:t>*</a:t>
            </a:r>
            <a:r>
              <a:rPr lang="vi-VN" sz="2400" b="1" u="sng" dirty="0">
                <a:latin typeface="Times New Roman" panose="02020603050405020304" pitchFamily="18" charset="0"/>
              </a:rPr>
              <a:t>Kết bài</a:t>
            </a:r>
            <a:r>
              <a:rPr lang="vi-VN" sz="2400" b="1" dirty="0">
                <a:latin typeface="Times New Roman" panose="02020603050405020304" pitchFamily="18" charset="0"/>
              </a:rPr>
              <a:t>: Nêu cảm nghĩ của em về câu chuyện.</a:t>
            </a:r>
            <a:endParaRPr lang="en-US" sz="2400" b="1" dirty="0">
              <a:effectLst/>
            </a:endParaRPr>
          </a:p>
        </p:txBody>
      </p:sp>
      <p:sp>
        <p:nvSpPr>
          <p:cNvPr id="4" name="Rectangle 3"/>
          <p:cNvSpPr/>
          <p:nvPr/>
        </p:nvSpPr>
        <p:spPr>
          <a:xfrm>
            <a:off x="435428" y="4524315"/>
            <a:ext cx="6096000" cy="1938992"/>
          </a:xfrm>
          <a:prstGeom prst="rect">
            <a:avLst/>
          </a:prstGeom>
        </p:spPr>
        <p:txBody>
          <a:bodyPr>
            <a:spAutoFit/>
          </a:bodyPr>
          <a:lstStyle/>
          <a:p>
            <a:r>
              <a:rPr lang="en-US" sz="2400" b="1" dirty="0" err="1">
                <a:latin typeface="Times New Roman" panose="02020603050405020304" pitchFamily="18" charset="0"/>
              </a:rPr>
              <a:t>Bước</a:t>
            </a:r>
            <a:r>
              <a:rPr lang="en-US" sz="2400" b="1" dirty="0">
                <a:latin typeface="Times New Roman" panose="02020603050405020304" pitchFamily="18" charset="0"/>
              </a:rPr>
              <a:t> 3: </a:t>
            </a:r>
            <a:r>
              <a:rPr lang="vi-VN" sz="2400" b="1" dirty="0">
                <a:latin typeface="Times New Roman" panose="02020603050405020304" pitchFamily="18" charset="0"/>
              </a:rPr>
              <a:t>Viết bài</a:t>
            </a:r>
            <a:endParaRPr lang="en-US" sz="2400" dirty="0"/>
          </a:p>
          <a:p>
            <a:r>
              <a:rPr lang="vi-VN" sz="2400" dirty="0">
                <a:latin typeface="Times New Roman" panose="02020603050405020304" pitchFamily="18" charset="0"/>
              </a:rPr>
              <a:t>- Kể theo dàn ý</a:t>
            </a:r>
            <a:endParaRPr lang="en-US" sz="2400" dirty="0"/>
          </a:p>
          <a:p>
            <a:r>
              <a:rPr lang="vi-VN" sz="2400" dirty="0">
                <a:latin typeface="Times New Roman" panose="02020603050405020304" pitchFamily="18" charset="0"/>
              </a:rPr>
              <a:t>- Nhất quán về ngôi kể</a:t>
            </a:r>
            <a:endParaRPr lang="en-US" sz="2400" dirty="0"/>
          </a:p>
          <a:p>
            <a:r>
              <a:rPr lang="vi-VN" sz="2400" dirty="0">
                <a:latin typeface="Times New Roman" panose="02020603050405020304" pitchFamily="18" charset="0"/>
              </a:rPr>
              <a:t>- Sử dụng những </a:t>
            </a:r>
            <a:r>
              <a:rPr lang="en-US" sz="2400" dirty="0" err="1">
                <a:latin typeface="Times New Roman" panose="02020603050405020304" pitchFamily="18" charset="0"/>
              </a:rPr>
              <a:t>lời</a:t>
            </a:r>
            <a:r>
              <a:rPr lang="en-US" sz="2400" dirty="0">
                <a:latin typeface="Times New Roman" panose="02020603050405020304" pitchFamily="18" charset="0"/>
              </a:rPr>
              <a:t> </a:t>
            </a:r>
            <a:r>
              <a:rPr lang="en-US" sz="2400" dirty="0" err="1">
                <a:latin typeface="Times New Roman" panose="02020603050405020304" pitchFamily="18" charset="0"/>
              </a:rPr>
              <a:t>kể</a:t>
            </a:r>
            <a:r>
              <a:rPr lang="en-US" sz="2400" dirty="0">
                <a:latin typeface="Times New Roman" panose="02020603050405020304" pitchFamily="18" charset="0"/>
              </a:rPr>
              <a:t> </a:t>
            </a:r>
            <a:r>
              <a:rPr lang="en-US" sz="2400" dirty="0" err="1">
                <a:latin typeface="Times New Roman" panose="02020603050405020304" pitchFamily="18" charset="0"/>
              </a:rPr>
              <a:t>của</a:t>
            </a:r>
            <a:r>
              <a:rPr lang="en-US" sz="2400" dirty="0">
                <a:latin typeface="Times New Roman" panose="02020603050405020304" pitchFamily="18" charset="0"/>
              </a:rPr>
              <a:t> </a:t>
            </a:r>
            <a:r>
              <a:rPr lang="en-US" sz="2400" dirty="0" err="1">
                <a:latin typeface="Times New Roman" panose="02020603050405020304" pitchFamily="18" charset="0"/>
              </a:rPr>
              <a:t>mình</a:t>
            </a:r>
            <a:endParaRPr lang="en-US" sz="2400" dirty="0"/>
          </a:p>
          <a:p>
            <a:r>
              <a:rPr lang="en-US" sz="2400" b="1" dirty="0" err="1">
                <a:latin typeface="Times New Roman" panose="02020603050405020304" pitchFamily="18" charset="0"/>
              </a:rPr>
              <a:t>Bước</a:t>
            </a:r>
            <a:r>
              <a:rPr lang="en-US" sz="2400" b="1" dirty="0">
                <a:latin typeface="Times New Roman" panose="02020603050405020304" pitchFamily="18" charset="0"/>
              </a:rPr>
              <a:t> 4: </a:t>
            </a:r>
            <a:r>
              <a:rPr lang="vi-VN" sz="2400" b="1" dirty="0">
                <a:latin typeface="Times New Roman" panose="02020603050405020304" pitchFamily="18" charset="0"/>
              </a:rPr>
              <a:t>Chỉnh sửa bài viết</a:t>
            </a:r>
            <a:endParaRPr lang="en-US" sz="2400" dirty="0"/>
          </a:p>
        </p:txBody>
      </p:sp>
      <p:pic>
        <p:nvPicPr>
          <p:cNvPr id="5" name="图片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63637" y="171732"/>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160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367491072"/>
              </p:ext>
            </p:extLst>
          </p:nvPr>
        </p:nvGraphicFramePr>
        <p:xfrm>
          <a:off x="470262" y="310334"/>
          <a:ext cx="11469187" cy="5463778"/>
        </p:xfrm>
        <a:graphic>
          <a:graphicData uri="http://schemas.openxmlformats.org/drawingml/2006/table">
            <a:tbl>
              <a:tblPr>
                <a:tableStyleId>{5C22544A-7EE6-4342-B048-85BDC9FD1C3A}</a:tableStyleId>
              </a:tblPr>
              <a:tblGrid>
                <a:gridCol w="2357203">
                  <a:extLst>
                    <a:ext uri="{9D8B030D-6E8A-4147-A177-3AD203B41FA5}">
                      <a16:colId xmlns="" xmlns:a16="http://schemas.microsoft.com/office/drawing/2014/main" val="3278014534"/>
                    </a:ext>
                  </a:extLst>
                </a:gridCol>
                <a:gridCol w="7279162">
                  <a:extLst>
                    <a:ext uri="{9D8B030D-6E8A-4147-A177-3AD203B41FA5}">
                      <a16:colId xmlns="" xmlns:a16="http://schemas.microsoft.com/office/drawing/2014/main" val="1824596428"/>
                    </a:ext>
                  </a:extLst>
                </a:gridCol>
                <a:gridCol w="1832822">
                  <a:extLst>
                    <a:ext uri="{9D8B030D-6E8A-4147-A177-3AD203B41FA5}">
                      <a16:colId xmlns="" xmlns:a16="http://schemas.microsoft.com/office/drawing/2014/main" val="2645146983"/>
                    </a:ext>
                  </a:extLst>
                </a:gridCol>
              </a:tblGrid>
              <a:tr h="448590">
                <a:tc>
                  <a:txBody>
                    <a:bodyPr/>
                    <a:lstStyle/>
                    <a:p>
                      <a:pPr marL="76200" indent="-228600" algn="ctr">
                        <a:lnSpc>
                          <a:spcPct val="107000"/>
                        </a:lnSpc>
                        <a:spcAft>
                          <a:spcPts val="0"/>
                        </a:spcAft>
                      </a:pPr>
                      <a:r>
                        <a:rPr lang="vi-VN" sz="2400" b="1" dirty="0">
                          <a:effectLst/>
                          <a:latin typeface="Times New Roman" panose="02020603050405020304" pitchFamily="18" charset="0"/>
                          <a:cs typeface="Times New Roman" panose="02020603050405020304" pitchFamily="18" charset="0"/>
                        </a:rPr>
                        <a:t>Các phần của bài viết</a:t>
                      </a:r>
                      <a:endParaRPr lang="en-US" sz="2400" b="1" dirty="0">
                        <a:effectLst/>
                        <a:latin typeface="Times New Roman" panose="02020603050405020304" pitchFamily="18" charset="0"/>
                        <a:ea typeface="Arial" panose="020B0604020202020204" pitchFamily="34" charset="0"/>
                        <a:cs typeface="Times New Roman" panose="02020603050405020304" pitchFamily="18" charset="0"/>
                      </a:endParaRPr>
                    </a:p>
                  </a:txBody>
                  <a:tcPr marL="22458" marR="22458" marT="22458" marB="22458" anchor="ctr"/>
                </a:tc>
                <a:tc>
                  <a:txBody>
                    <a:bodyPr/>
                    <a:lstStyle/>
                    <a:p>
                      <a:pPr algn="ctr">
                        <a:lnSpc>
                          <a:spcPct val="107000"/>
                        </a:lnSpc>
                        <a:spcAft>
                          <a:spcPts val="0"/>
                        </a:spcAft>
                      </a:pPr>
                      <a:r>
                        <a:rPr lang="en-US" sz="2400" b="1" dirty="0" err="1">
                          <a:effectLst/>
                          <a:latin typeface="Times New Roman" panose="02020603050405020304" pitchFamily="18" charset="0"/>
                          <a:cs typeface="Times New Roman" panose="02020603050405020304" pitchFamily="18" charset="0"/>
                        </a:rPr>
                        <a:t>Nội</a:t>
                      </a:r>
                      <a:r>
                        <a:rPr lang="en-US" sz="2400" b="1" dirty="0">
                          <a:effectLst/>
                          <a:latin typeface="Times New Roman" panose="02020603050405020304" pitchFamily="18" charset="0"/>
                          <a:cs typeface="Times New Roman" panose="02020603050405020304" pitchFamily="18" charset="0"/>
                        </a:rPr>
                        <a:t> dung </a:t>
                      </a:r>
                      <a:r>
                        <a:rPr lang="en-US" sz="2400" b="1" dirty="0" err="1">
                          <a:effectLst/>
                          <a:latin typeface="Times New Roman" panose="02020603050405020304" pitchFamily="18" charset="0"/>
                          <a:cs typeface="Times New Roman" panose="02020603050405020304" pitchFamily="18" charset="0"/>
                        </a:rPr>
                        <a:t>kiểm</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tra</a:t>
                      </a:r>
                      <a:endParaRPr lang="en-US" sz="2400" b="1" dirty="0">
                        <a:effectLst/>
                        <a:latin typeface="Times New Roman" panose="02020603050405020304" pitchFamily="18" charset="0"/>
                        <a:ea typeface="Arial" panose="020B0604020202020204" pitchFamily="34" charset="0"/>
                        <a:cs typeface="Times New Roman" panose="02020603050405020304" pitchFamily="18" charset="0"/>
                      </a:endParaRPr>
                    </a:p>
                  </a:txBody>
                  <a:tcPr marL="22458" marR="22458" marT="22458" marB="22458" anchor="ctr"/>
                </a:tc>
                <a:tc>
                  <a:txBody>
                    <a:bodyPr/>
                    <a:lstStyle/>
                    <a:p>
                      <a:pPr algn="ctr">
                        <a:lnSpc>
                          <a:spcPct val="107000"/>
                        </a:lnSpc>
                        <a:spcAft>
                          <a:spcPts val="0"/>
                        </a:spcAft>
                      </a:pPr>
                      <a:r>
                        <a:rPr lang="en-US" sz="2400" b="1" dirty="0" err="1">
                          <a:effectLst/>
                          <a:latin typeface="Times New Roman" panose="02020603050405020304" pitchFamily="18" charset="0"/>
                          <a:cs typeface="Times New Roman" panose="02020603050405020304" pitchFamily="18" charset="0"/>
                        </a:rPr>
                        <a:t>Đạt</a:t>
                      </a:r>
                      <a:r>
                        <a:rPr lang="en-US" sz="2400" b="1" dirty="0">
                          <a:effectLst/>
                          <a:latin typeface="Times New Roman" panose="02020603050405020304" pitchFamily="18" charset="0"/>
                          <a:cs typeface="Times New Roman" panose="02020603050405020304" pitchFamily="18" charset="0"/>
                        </a:rPr>
                        <a:t> / </a:t>
                      </a:r>
                      <a:r>
                        <a:rPr lang="en-US" sz="2400" b="1" dirty="0" err="1">
                          <a:effectLst/>
                          <a:latin typeface="Times New Roman" panose="02020603050405020304" pitchFamily="18" charset="0"/>
                          <a:cs typeface="Times New Roman" panose="02020603050405020304" pitchFamily="18" charset="0"/>
                        </a:rPr>
                        <a:t>Chưa</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đạt</a:t>
                      </a:r>
                      <a:endParaRPr lang="en-US" sz="2400" b="1" dirty="0">
                        <a:effectLst/>
                        <a:latin typeface="Times New Roman" panose="02020603050405020304" pitchFamily="18" charset="0"/>
                        <a:ea typeface="Arial" panose="020B0604020202020204" pitchFamily="34" charset="0"/>
                        <a:cs typeface="Times New Roman" panose="02020603050405020304" pitchFamily="18" charset="0"/>
                      </a:endParaRPr>
                    </a:p>
                  </a:txBody>
                  <a:tcPr marL="22458" marR="22458" marT="22458" marB="22458" anchor="ctr"/>
                </a:tc>
                <a:extLst>
                  <a:ext uri="{0D108BD9-81ED-4DB2-BD59-A6C34878D82A}">
                    <a16:rowId xmlns="" xmlns:a16="http://schemas.microsoft.com/office/drawing/2014/main" val="680700028"/>
                  </a:ext>
                </a:extLst>
              </a:tr>
              <a:tr h="179473">
                <a:tc rowSpan="3">
                  <a:txBody>
                    <a:bodyPr/>
                    <a:lstStyle/>
                    <a:p>
                      <a:pPr algn="ctr">
                        <a:lnSpc>
                          <a:spcPct val="107000"/>
                        </a:lnSpc>
                        <a:spcAft>
                          <a:spcPts val="0"/>
                        </a:spcAft>
                      </a:pPr>
                      <a:r>
                        <a:rPr lang="en-US" sz="2400" dirty="0" err="1">
                          <a:solidFill>
                            <a:srgbClr val="FF0000"/>
                          </a:solidFill>
                          <a:effectLst/>
                          <a:latin typeface="Times New Roman" panose="02020603050405020304" pitchFamily="18" charset="0"/>
                          <a:cs typeface="Times New Roman" panose="02020603050405020304" pitchFamily="18" charset="0"/>
                        </a:rPr>
                        <a:t>Mở</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bài</a:t>
                      </a:r>
                      <a:endParaRPr lang="en-US" sz="24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2458" marR="22458" marT="22458" marB="22458" anchor="ctr"/>
                </a:tc>
                <a:tc>
                  <a:txBody>
                    <a:bodyPr/>
                    <a:lstStyle/>
                    <a:p>
                      <a:pPr>
                        <a:lnSpc>
                          <a:spcPct val="107000"/>
                        </a:lnSpc>
                        <a:spcAft>
                          <a:spcPts val="0"/>
                        </a:spcAft>
                      </a:pPr>
                      <a:r>
                        <a:rPr lang="en-US" sz="2400" dirty="0" err="1">
                          <a:solidFill>
                            <a:srgbClr val="0070C0"/>
                          </a:solidFill>
                          <a:effectLst/>
                          <a:latin typeface="Times New Roman" panose="02020603050405020304" pitchFamily="18" charset="0"/>
                          <a:cs typeface="Times New Roman" panose="02020603050405020304" pitchFamily="18" charset="0"/>
                        </a:rPr>
                        <a:t>Nêu</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tên</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truyện</a:t>
                      </a:r>
                      <a:endParaRPr lang="en-US" sz="24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2458" marR="22458" marT="22458" marB="22458" anchor="ctr"/>
                </a:tc>
                <a:tc>
                  <a:txBody>
                    <a:bodyPr/>
                    <a:lstStyle/>
                    <a:p>
                      <a:pPr>
                        <a:lnSpc>
                          <a:spcPct val="107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22458" marR="22458" marT="22458" marB="22458" anchor="ctr"/>
                </a:tc>
                <a:extLst>
                  <a:ext uri="{0D108BD9-81ED-4DB2-BD59-A6C34878D82A}">
                    <a16:rowId xmlns="" xmlns:a16="http://schemas.microsoft.com/office/drawing/2014/main" val="2916058726"/>
                  </a:ext>
                </a:extLst>
              </a:tr>
              <a:tr h="314031">
                <a:tc vMerge="1">
                  <a:txBody>
                    <a:bodyPr/>
                    <a:lstStyle/>
                    <a:p>
                      <a:endParaRPr lang="en-US"/>
                    </a:p>
                  </a:txBody>
                  <a:tcPr/>
                </a:tc>
                <a:tc>
                  <a:txBody>
                    <a:bodyPr/>
                    <a:lstStyle/>
                    <a:p>
                      <a:pPr>
                        <a:lnSpc>
                          <a:spcPct val="107000"/>
                        </a:lnSpc>
                        <a:spcAft>
                          <a:spcPts val="0"/>
                        </a:spcAft>
                      </a:pPr>
                      <a:r>
                        <a:rPr lang="en-US" sz="2400" dirty="0" err="1">
                          <a:solidFill>
                            <a:srgbClr val="0070C0"/>
                          </a:solidFill>
                          <a:effectLst/>
                          <a:latin typeface="Times New Roman" panose="02020603050405020304" pitchFamily="18" charset="0"/>
                          <a:cs typeface="Times New Roman" panose="02020603050405020304" pitchFamily="18" charset="0"/>
                        </a:rPr>
                        <a:t>Nêu</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lí</a:t>
                      </a:r>
                      <a:r>
                        <a:rPr lang="en-US" sz="2400" dirty="0">
                          <a:solidFill>
                            <a:srgbClr val="0070C0"/>
                          </a:solidFill>
                          <a:effectLst/>
                          <a:latin typeface="Times New Roman" panose="02020603050405020304" pitchFamily="18" charset="0"/>
                          <a:cs typeface="Times New Roman" panose="02020603050405020304" pitchFamily="18" charset="0"/>
                        </a:rPr>
                        <a:t> do </a:t>
                      </a:r>
                      <a:r>
                        <a:rPr lang="en-US" sz="2400" dirty="0" err="1">
                          <a:solidFill>
                            <a:srgbClr val="0070C0"/>
                          </a:solidFill>
                          <a:effectLst/>
                          <a:latin typeface="Times New Roman" panose="02020603050405020304" pitchFamily="18" charset="0"/>
                          <a:cs typeface="Times New Roman" panose="02020603050405020304" pitchFamily="18" charset="0"/>
                        </a:rPr>
                        <a:t>muốn</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kể</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lại</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truyện</a:t>
                      </a:r>
                      <a:endParaRPr lang="en-US" sz="24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2458" marR="22458" marT="22458" marB="22458" anchor="ctr"/>
                </a:tc>
                <a:tc>
                  <a:txBody>
                    <a:bodyPr/>
                    <a:lstStyle/>
                    <a:p>
                      <a:pPr>
                        <a:lnSpc>
                          <a:spcPct val="107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22458" marR="22458" marT="22458" marB="22458" anchor="ctr"/>
                </a:tc>
                <a:extLst>
                  <a:ext uri="{0D108BD9-81ED-4DB2-BD59-A6C34878D82A}">
                    <a16:rowId xmlns="" xmlns:a16="http://schemas.microsoft.com/office/drawing/2014/main" val="1185523149"/>
                  </a:ext>
                </a:extLst>
              </a:tr>
              <a:tr h="314031">
                <a:tc vMerge="1">
                  <a:txBody>
                    <a:bodyPr/>
                    <a:lstStyle/>
                    <a:p>
                      <a:endParaRPr lang="en-US"/>
                    </a:p>
                  </a:txBody>
                  <a:tcPr/>
                </a:tc>
                <a:tc>
                  <a:txBody>
                    <a:bodyPr/>
                    <a:lstStyle/>
                    <a:p>
                      <a:pPr>
                        <a:lnSpc>
                          <a:spcPct val="107000"/>
                        </a:lnSpc>
                        <a:spcAft>
                          <a:spcPts val="0"/>
                        </a:spcAft>
                      </a:pPr>
                      <a:r>
                        <a:rPr lang="en-US" sz="2400" dirty="0" err="1">
                          <a:solidFill>
                            <a:srgbClr val="0070C0"/>
                          </a:solidFill>
                          <a:effectLst/>
                          <a:latin typeface="Times New Roman" panose="02020603050405020304" pitchFamily="18" charset="0"/>
                          <a:cs typeface="Times New Roman" panose="02020603050405020304" pitchFamily="18" charset="0"/>
                        </a:rPr>
                        <a:t>Dùng</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ngôi</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thứ</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ba</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để</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kể</a:t>
                      </a:r>
                      <a:endParaRPr lang="en-US" sz="24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2458" marR="22458" marT="22458" marB="22458" anchor="ctr"/>
                </a:tc>
                <a:tc>
                  <a:txBody>
                    <a:bodyPr/>
                    <a:lstStyle/>
                    <a:p>
                      <a:pPr>
                        <a:lnSpc>
                          <a:spcPct val="107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22458" marR="22458" marT="22458" marB="22458" anchor="ctr"/>
                </a:tc>
                <a:extLst>
                  <a:ext uri="{0D108BD9-81ED-4DB2-BD59-A6C34878D82A}">
                    <a16:rowId xmlns="" xmlns:a16="http://schemas.microsoft.com/office/drawing/2014/main" val="923398622"/>
                  </a:ext>
                </a:extLst>
              </a:tr>
              <a:tr h="583148">
                <a:tc rowSpan="5">
                  <a:txBody>
                    <a:bodyPr/>
                    <a:lstStyle/>
                    <a:p>
                      <a:pPr algn="ctr">
                        <a:lnSpc>
                          <a:spcPct val="107000"/>
                        </a:lnSpc>
                        <a:spcAft>
                          <a:spcPts val="0"/>
                        </a:spcAft>
                      </a:pPr>
                      <a:r>
                        <a:rPr lang="en-US" sz="2400" dirty="0" err="1">
                          <a:solidFill>
                            <a:srgbClr val="FF0000"/>
                          </a:solidFill>
                          <a:effectLst/>
                          <a:latin typeface="Times New Roman" panose="02020603050405020304" pitchFamily="18" charset="0"/>
                          <a:cs typeface="Times New Roman" panose="02020603050405020304" pitchFamily="18" charset="0"/>
                        </a:rPr>
                        <a:t>Thân</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bài</a:t>
                      </a:r>
                      <a:endParaRPr lang="en-US" sz="24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2458" marR="22458" marT="22458" marB="22458" anchor="ctr"/>
                </a:tc>
                <a:tc>
                  <a:txBody>
                    <a:bodyPr/>
                    <a:lstStyle/>
                    <a:p>
                      <a:pPr>
                        <a:lnSpc>
                          <a:spcPct val="107000"/>
                        </a:lnSpc>
                        <a:spcAft>
                          <a:spcPts val="0"/>
                        </a:spcAft>
                      </a:pPr>
                      <a:r>
                        <a:rPr lang="en-US" sz="2400" dirty="0" err="1">
                          <a:solidFill>
                            <a:srgbClr val="7030A0"/>
                          </a:solidFill>
                          <a:effectLst/>
                          <a:latin typeface="Times New Roman" panose="02020603050405020304" pitchFamily="18" charset="0"/>
                          <a:cs typeface="Times New Roman" panose="02020603050405020304" pitchFamily="18" charset="0"/>
                        </a:rPr>
                        <a:t>Giới</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thiệu</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nhân</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vật</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hoàn</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cảnh</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xảy</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ra</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câu</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chuyện</a:t>
                      </a:r>
                      <a:endParaRPr lang="en-US" sz="2400"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2458" marR="22458" marT="22458" marB="22458" anchor="ctr"/>
                </a:tc>
                <a:tc>
                  <a:txBody>
                    <a:bodyPr/>
                    <a:lstStyle/>
                    <a:p>
                      <a:pPr>
                        <a:lnSpc>
                          <a:spcPct val="107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22458" marR="22458" marT="22458" marB="22458" anchor="ctr"/>
                </a:tc>
                <a:extLst>
                  <a:ext uri="{0D108BD9-81ED-4DB2-BD59-A6C34878D82A}">
                    <a16:rowId xmlns="" xmlns:a16="http://schemas.microsoft.com/office/drawing/2014/main" val="3274414248"/>
                  </a:ext>
                </a:extLst>
              </a:tr>
              <a:tr h="717706">
                <a:tc vMerge="1">
                  <a:txBody>
                    <a:bodyPr/>
                    <a:lstStyle/>
                    <a:p>
                      <a:endParaRPr lang="en-US"/>
                    </a:p>
                  </a:txBody>
                  <a:tcPr/>
                </a:tc>
                <a:tc>
                  <a:txBody>
                    <a:bodyPr/>
                    <a:lstStyle/>
                    <a:p>
                      <a:pPr>
                        <a:lnSpc>
                          <a:spcPct val="107000"/>
                        </a:lnSpc>
                        <a:spcAft>
                          <a:spcPts val="0"/>
                        </a:spcAft>
                      </a:pPr>
                      <a:r>
                        <a:rPr lang="en-US" sz="2400" dirty="0" err="1">
                          <a:solidFill>
                            <a:srgbClr val="7030A0"/>
                          </a:solidFill>
                          <a:effectLst/>
                          <a:latin typeface="Times New Roman" panose="02020603050405020304" pitchFamily="18" charset="0"/>
                          <a:cs typeface="Times New Roman" panose="02020603050405020304" pitchFamily="18" charset="0"/>
                        </a:rPr>
                        <a:t>Trình</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bày</a:t>
                      </a:r>
                      <a:r>
                        <a:rPr lang="en-US" sz="2400" dirty="0">
                          <a:solidFill>
                            <a:srgbClr val="7030A0"/>
                          </a:solidFill>
                          <a:effectLst/>
                          <a:latin typeface="Times New Roman" panose="02020603050405020304" pitchFamily="18" charset="0"/>
                          <a:cs typeface="Times New Roman" panose="02020603050405020304" pitchFamily="18" charset="0"/>
                        </a:rPr>
                        <a:t> chi </a:t>
                      </a:r>
                      <a:r>
                        <a:rPr lang="en-US" sz="2400" dirty="0" err="1">
                          <a:solidFill>
                            <a:srgbClr val="7030A0"/>
                          </a:solidFill>
                          <a:effectLst/>
                          <a:latin typeface="Times New Roman" panose="02020603050405020304" pitchFamily="18" charset="0"/>
                          <a:cs typeface="Times New Roman" panose="02020603050405020304" pitchFamily="18" charset="0"/>
                        </a:rPr>
                        <a:t>tiết</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các</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sự</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việc</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xảy</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ra</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từ</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lúc</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mở</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đầu</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cho</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đến</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khi</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kết</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thúc</a:t>
                      </a:r>
                      <a:endParaRPr lang="en-US" sz="2400"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2458" marR="22458" marT="22458" marB="22458" anchor="ctr"/>
                </a:tc>
                <a:tc>
                  <a:txBody>
                    <a:bodyPr/>
                    <a:lstStyle/>
                    <a:p>
                      <a:pPr>
                        <a:lnSpc>
                          <a:spcPct val="107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22458" marR="22458" marT="22458" marB="22458" anchor="ctr"/>
                </a:tc>
                <a:extLst>
                  <a:ext uri="{0D108BD9-81ED-4DB2-BD59-A6C34878D82A}">
                    <a16:rowId xmlns="" xmlns:a16="http://schemas.microsoft.com/office/drawing/2014/main" val="537530680"/>
                  </a:ext>
                </a:extLst>
              </a:tr>
              <a:tr h="583148">
                <a:tc vMerge="1">
                  <a:txBody>
                    <a:bodyPr/>
                    <a:lstStyle/>
                    <a:p>
                      <a:endParaRPr lang="en-US"/>
                    </a:p>
                  </a:txBody>
                  <a:tcPr/>
                </a:tc>
                <a:tc>
                  <a:txBody>
                    <a:bodyPr/>
                    <a:lstStyle/>
                    <a:p>
                      <a:pPr>
                        <a:lnSpc>
                          <a:spcPct val="107000"/>
                        </a:lnSpc>
                        <a:spcAft>
                          <a:spcPts val="0"/>
                        </a:spcAft>
                      </a:pPr>
                      <a:r>
                        <a:rPr lang="en-US" sz="2400" dirty="0" err="1">
                          <a:solidFill>
                            <a:srgbClr val="7030A0"/>
                          </a:solidFill>
                          <a:effectLst/>
                          <a:latin typeface="Times New Roman" panose="02020603050405020304" pitchFamily="18" charset="0"/>
                          <a:cs typeface="Times New Roman" panose="02020603050405020304" pitchFamily="18" charset="0"/>
                        </a:rPr>
                        <a:t>Các</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sự</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việc</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được</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kể</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theo</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trình</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tự</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thời</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gian</a:t>
                      </a:r>
                      <a:endParaRPr lang="en-US" sz="2400"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2458" marR="22458" marT="22458" marB="22458" anchor="ctr"/>
                </a:tc>
                <a:tc>
                  <a:txBody>
                    <a:bodyPr/>
                    <a:lstStyle/>
                    <a:p>
                      <a:pPr>
                        <a:lnSpc>
                          <a:spcPct val="107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22458" marR="22458" marT="22458" marB="22458" anchor="ctr"/>
                </a:tc>
                <a:extLst>
                  <a:ext uri="{0D108BD9-81ED-4DB2-BD59-A6C34878D82A}">
                    <a16:rowId xmlns="" xmlns:a16="http://schemas.microsoft.com/office/drawing/2014/main" val="22408132"/>
                  </a:ext>
                </a:extLst>
              </a:tr>
              <a:tr h="448590">
                <a:tc vMerge="1">
                  <a:txBody>
                    <a:bodyPr/>
                    <a:lstStyle/>
                    <a:p>
                      <a:endParaRPr lang="en-US"/>
                    </a:p>
                  </a:txBody>
                  <a:tcPr/>
                </a:tc>
                <a:tc>
                  <a:txBody>
                    <a:bodyPr/>
                    <a:lstStyle/>
                    <a:p>
                      <a:pPr>
                        <a:lnSpc>
                          <a:spcPct val="107000"/>
                        </a:lnSpc>
                        <a:spcAft>
                          <a:spcPts val="0"/>
                        </a:spcAft>
                      </a:pPr>
                      <a:r>
                        <a:rPr lang="en-US" sz="2400" dirty="0" err="1">
                          <a:solidFill>
                            <a:srgbClr val="7030A0"/>
                          </a:solidFill>
                          <a:effectLst/>
                          <a:latin typeface="Times New Roman" panose="02020603050405020304" pitchFamily="18" charset="0"/>
                          <a:cs typeface="Times New Roman" panose="02020603050405020304" pitchFamily="18" charset="0"/>
                        </a:rPr>
                        <a:t>Sự</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việc</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này</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nối</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tiếp</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sự</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việc</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kia</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một</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cách</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hợp</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lí</a:t>
                      </a:r>
                      <a:endParaRPr lang="en-US" sz="2400"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2458" marR="22458" marT="22458" marB="22458" anchor="ctr"/>
                </a:tc>
                <a:tc>
                  <a:txBody>
                    <a:bodyPr/>
                    <a:lstStyle/>
                    <a:p>
                      <a:pPr>
                        <a:lnSpc>
                          <a:spcPct val="107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22458" marR="22458" marT="22458" marB="22458" anchor="ctr"/>
                </a:tc>
                <a:extLst>
                  <a:ext uri="{0D108BD9-81ED-4DB2-BD59-A6C34878D82A}">
                    <a16:rowId xmlns="" xmlns:a16="http://schemas.microsoft.com/office/drawing/2014/main" val="421105504"/>
                  </a:ext>
                </a:extLst>
              </a:tr>
              <a:tr h="314031">
                <a:tc vMerge="1">
                  <a:txBody>
                    <a:bodyPr/>
                    <a:lstStyle/>
                    <a:p>
                      <a:endParaRPr lang="en-US"/>
                    </a:p>
                  </a:txBody>
                  <a:tcPr/>
                </a:tc>
                <a:tc>
                  <a:txBody>
                    <a:bodyPr/>
                    <a:lstStyle/>
                    <a:p>
                      <a:pPr>
                        <a:lnSpc>
                          <a:spcPct val="107000"/>
                        </a:lnSpc>
                        <a:spcAft>
                          <a:spcPts val="0"/>
                        </a:spcAft>
                      </a:pPr>
                      <a:r>
                        <a:rPr lang="en-US" sz="2400" dirty="0" err="1">
                          <a:solidFill>
                            <a:srgbClr val="7030A0"/>
                          </a:solidFill>
                          <a:effectLst/>
                          <a:latin typeface="Times New Roman" panose="02020603050405020304" pitchFamily="18" charset="0"/>
                          <a:cs typeface="Times New Roman" panose="02020603050405020304" pitchFamily="18" charset="0"/>
                        </a:rPr>
                        <a:t>Thể</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hiện</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được</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các</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yếu</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tố</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kì</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ảo</a:t>
                      </a:r>
                      <a:endParaRPr lang="en-US" sz="2400"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2458" marR="22458" marT="22458" marB="22458" anchor="ctr"/>
                </a:tc>
                <a:tc>
                  <a:txBody>
                    <a:bodyPr/>
                    <a:lstStyle/>
                    <a:p>
                      <a:pPr>
                        <a:lnSpc>
                          <a:spcPct val="107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22458" marR="22458" marT="22458" marB="22458" anchor="ctr"/>
                </a:tc>
                <a:extLst>
                  <a:ext uri="{0D108BD9-81ED-4DB2-BD59-A6C34878D82A}">
                    <a16:rowId xmlns="" xmlns:a16="http://schemas.microsoft.com/office/drawing/2014/main" val="2791207741"/>
                  </a:ext>
                </a:extLst>
              </a:tr>
              <a:tr h="448590">
                <a:tc>
                  <a:txBody>
                    <a:bodyPr/>
                    <a:lstStyle/>
                    <a:p>
                      <a:pPr algn="ctr">
                        <a:lnSpc>
                          <a:spcPct val="107000"/>
                        </a:lnSpc>
                        <a:spcAft>
                          <a:spcPts val="0"/>
                        </a:spcAft>
                      </a:pPr>
                      <a:r>
                        <a:rPr lang="en-US" sz="2400" dirty="0" err="1">
                          <a:solidFill>
                            <a:srgbClr val="FF0000"/>
                          </a:solidFill>
                          <a:effectLst/>
                          <a:latin typeface="Times New Roman" panose="02020603050405020304" pitchFamily="18" charset="0"/>
                          <a:cs typeface="Times New Roman" panose="02020603050405020304" pitchFamily="18" charset="0"/>
                        </a:rPr>
                        <a:t>Kết</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bài</a:t>
                      </a:r>
                      <a:endParaRPr lang="en-US" sz="24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2458" marR="22458" marT="22458" marB="22458" anchor="ctr"/>
                </a:tc>
                <a:tc>
                  <a:txBody>
                    <a:bodyPr/>
                    <a:lstStyle/>
                    <a:p>
                      <a:pPr>
                        <a:lnSpc>
                          <a:spcPct val="107000"/>
                        </a:lnSpc>
                        <a:spcAft>
                          <a:spcPts val="0"/>
                        </a:spcAft>
                      </a:pPr>
                      <a:r>
                        <a:rPr lang="en-US" sz="2400" dirty="0" err="1">
                          <a:solidFill>
                            <a:schemeClr val="accent6">
                              <a:lumMod val="50000"/>
                            </a:schemeClr>
                          </a:solidFill>
                          <a:effectLst/>
                          <a:latin typeface="Times New Roman" panose="02020603050405020304" pitchFamily="18" charset="0"/>
                          <a:cs typeface="Times New Roman" panose="02020603050405020304" pitchFamily="18" charset="0"/>
                        </a:rPr>
                        <a:t>Nêu</a:t>
                      </a:r>
                      <a:r>
                        <a:rPr lang="en-US" sz="2400"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cs typeface="Times New Roman" panose="02020603050405020304" pitchFamily="18" charset="0"/>
                        </a:rPr>
                        <a:t>cảm</a:t>
                      </a:r>
                      <a:r>
                        <a:rPr lang="en-US" sz="2400"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cs typeface="Times New Roman" panose="02020603050405020304" pitchFamily="18" charset="0"/>
                        </a:rPr>
                        <a:t>nghĩ</a:t>
                      </a:r>
                      <a:r>
                        <a:rPr lang="en-US" sz="2400"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cs typeface="Times New Roman" panose="02020603050405020304" pitchFamily="18" charset="0"/>
                        </a:rPr>
                        <a:t>của</a:t>
                      </a:r>
                      <a:r>
                        <a:rPr lang="en-US" sz="2400"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cs typeface="Times New Roman" panose="02020603050405020304" pitchFamily="18" charset="0"/>
                        </a:rPr>
                        <a:t>em</a:t>
                      </a:r>
                      <a:r>
                        <a:rPr lang="en-US" sz="2400"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cs typeface="Times New Roman" panose="02020603050405020304" pitchFamily="18" charset="0"/>
                        </a:rPr>
                        <a:t>về</a:t>
                      </a:r>
                      <a:r>
                        <a:rPr lang="en-US" sz="2400"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cs typeface="Times New Roman" panose="02020603050405020304" pitchFamily="18" charset="0"/>
                        </a:rPr>
                        <a:t>câu</a:t>
                      </a:r>
                      <a:r>
                        <a:rPr lang="en-US" sz="2400"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cs typeface="Times New Roman" panose="02020603050405020304" pitchFamily="18" charset="0"/>
                        </a:rPr>
                        <a:t>chuyện</a:t>
                      </a:r>
                      <a:endParaRPr lang="en-US" sz="2400" dirty="0">
                        <a:solidFill>
                          <a:schemeClr val="accent6">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2458" marR="22458" marT="22458" marB="22458" anchor="ctr"/>
                </a:tc>
                <a:tc>
                  <a:txBody>
                    <a:bodyPr/>
                    <a:lstStyle/>
                    <a:p>
                      <a:pPr>
                        <a:lnSpc>
                          <a:spcPct val="107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22458" marR="22458" marT="22458" marB="22458" anchor="ctr"/>
                </a:tc>
                <a:extLst>
                  <a:ext uri="{0D108BD9-81ED-4DB2-BD59-A6C34878D82A}">
                    <a16:rowId xmlns="" xmlns:a16="http://schemas.microsoft.com/office/drawing/2014/main" val="2043520567"/>
                  </a:ext>
                </a:extLst>
              </a:tr>
            </a:tbl>
          </a:graphicData>
        </a:graphic>
      </p:graphicFrame>
    </p:spTree>
    <p:extLst>
      <p:ext uri="{BB962C8B-B14F-4D97-AF65-F5344CB8AC3E}">
        <p14:creationId xmlns:p14="http://schemas.microsoft.com/office/powerpoint/2010/main" val="34564233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331</TotalTime>
  <Words>627</Words>
  <Application>Microsoft Office PowerPoint</Application>
  <PresentationFormat>Widescreen</PresentationFormat>
  <Paragraphs>84</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MS Mincho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USER</cp:lastModifiedBy>
  <cp:revision>22</cp:revision>
  <dcterms:created xsi:type="dcterms:W3CDTF">2021-09-03T11:05:32Z</dcterms:created>
  <dcterms:modified xsi:type="dcterms:W3CDTF">2022-07-27T13:04:33Z</dcterms:modified>
</cp:coreProperties>
</file>