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8" r:id="rId3"/>
    <p:sldId id="259" r:id="rId4"/>
    <p:sldId id="260" r:id="rId5"/>
    <p:sldId id="261" r:id="rId6"/>
    <p:sldId id="262" r:id="rId7"/>
    <p:sldId id="28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CC3399"/>
    <a:srgbClr val="FFFFFF"/>
    <a:srgbClr val="6600CC"/>
    <a:srgbClr val="FF6699"/>
    <a:srgbClr val="CC00FF"/>
    <a:srgbClr val="0000FF"/>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28" autoAdjust="0"/>
  </p:normalViewPr>
  <p:slideViewPr>
    <p:cSldViewPr>
      <p:cViewPr varScale="1">
        <p:scale>
          <a:sx n="65" d="100"/>
          <a:sy n="65" d="100"/>
        </p:scale>
        <p:origin x="73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9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07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DB57AD3-BE1A-42BF-9A0F-1911207BCDC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FD3C97-B076-4660-A511-9369344A55A7}" type="slidenum">
              <a:rPr lang="en-US" altLang="en-US"/>
              <a:pPr/>
              <a:t>1</a:t>
            </a:fld>
            <a:endParaRPr lang="en-US" altLang="en-US"/>
          </a:p>
        </p:txBody>
      </p:sp>
      <p:sp>
        <p:nvSpPr>
          <p:cNvPr id="4098" name="Rectangle 2"/>
          <p:cNvSpPr>
            <a:spLocks noRo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D456AA9-F3CC-4B3A-BAE6-92E10E681DEE}" type="slidenum">
              <a:rPr lang="en-US" altLang="en-US"/>
              <a:pPr/>
              <a:t>‹#›</a:t>
            </a:fld>
            <a:endParaRPr lang="en-US" altLang="en-US"/>
          </a:p>
        </p:txBody>
      </p:sp>
    </p:spTree>
    <p:extLst>
      <p:ext uri="{BB962C8B-B14F-4D97-AF65-F5344CB8AC3E}">
        <p14:creationId xmlns:p14="http://schemas.microsoft.com/office/powerpoint/2010/main" val="270414102"/>
      </p:ext>
    </p:extLst>
  </p:cSld>
  <p:clrMapOvr>
    <a:masterClrMapping/>
  </p:clrMapOvr>
  <p:transition>
    <p:plu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D19DB06-6131-4D65-BDE1-449E841B0BF1}" type="slidenum">
              <a:rPr lang="en-US" altLang="en-US"/>
              <a:pPr/>
              <a:t>‹#›</a:t>
            </a:fld>
            <a:endParaRPr lang="en-US" altLang="en-US"/>
          </a:p>
        </p:txBody>
      </p:sp>
    </p:spTree>
    <p:extLst>
      <p:ext uri="{BB962C8B-B14F-4D97-AF65-F5344CB8AC3E}">
        <p14:creationId xmlns:p14="http://schemas.microsoft.com/office/powerpoint/2010/main" val="2491352459"/>
      </p:ext>
    </p:extLst>
  </p:cSld>
  <p:clrMapOvr>
    <a:masterClrMapping/>
  </p:clrMapOvr>
  <p:transition>
    <p:plu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F58106B-709B-4E20-827C-4ED0C2AE8553}" type="slidenum">
              <a:rPr lang="en-US" altLang="en-US"/>
              <a:pPr/>
              <a:t>‹#›</a:t>
            </a:fld>
            <a:endParaRPr lang="en-US" altLang="en-US"/>
          </a:p>
        </p:txBody>
      </p:sp>
    </p:spTree>
    <p:extLst>
      <p:ext uri="{BB962C8B-B14F-4D97-AF65-F5344CB8AC3E}">
        <p14:creationId xmlns:p14="http://schemas.microsoft.com/office/powerpoint/2010/main" val="2891782537"/>
      </p:ext>
    </p:extLst>
  </p:cSld>
  <p:clrMapOvr>
    <a:masterClrMapping/>
  </p:clrMapOvr>
  <p:transition>
    <p:plu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A8873AF-BF9E-4B9F-BB56-AD7A71F30896}" type="slidenum">
              <a:rPr lang="en-US" altLang="en-US"/>
              <a:pPr/>
              <a:t>‹#›</a:t>
            </a:fld>
            <a:endParaRPr lang="en-US" altLang="en-US"/>
          </a:p>
        </p:txBody>
      </p:sp>
    </p:spTree>
    <p:extLst>
      <p:ext uri="{BB962C8B-B14F-4D97-AF65-F5344CB8AC3E}">
        <p14:creationId xmlns:p14="http://schemas.microsoft.com/office/powerpoint/2010/main" val="3458005329"/>
      </p:ext>
    </p:extLst>
  </p:cSld>
  <p:clrMapOvr>
    <a:masterClrMapping/>
  </p:clrMapOvr>
  <p:transition>
    <p:plu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881D44A-A377-43C9-8A3C-981E220DBE76}" type="slidenum">
              <a:rPr lang="en-US" altLang="en-US"/>
              <a:pPr/>
              <a:t>‹#›</a:t>
            </a:fld>
            <a:endParaRPr lang="en-US" altLang="en-US"/>
          </a:p>
        </p:txBody>
      </p:sp>
    </p:spTree>
    <p:extLst>
      <p:ext uri="{BB962C8B-B14F-4D97-AF65-F5344CB8AC3E}">
        <p14:creationId xmlns:p14="http://schemas.microsoft.com/office/powerpoint/2010/main" val="1256997992"/>
      </p:ext>
    </p:extLst>
  </p:cSld>
  <p:clrMapOvr>
    <a:masterClrMapping/>
  </p:clrMapOvr>
  <p:transition>
    <p:plu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84D24AD-7354-4194-8FD2-8B9CFB496B0A}" type="slidenum">
              <a:rPr lang="en-US" altLang="en-US"/>
              <a:pPr/>
              <a:t>‹#›</a:t>
            </a:fld>
            <a:endParaRPr lang="en-US" altLang="en-US"/>
          </a:p>
        </p:txBody>
      </p:sp>
    </p:spTree>
    <p:extLst>
      <p:ext uri="{BB962C8B-B14F-4D97-AF65-F5344CB8AC3E}">
        <p14:creationId xmlns:p14="http://schemas.microsoft.com/office/powerpoint/2010/main" val="1131014440"/>
      </p:ext>
    </p:extLst>
  </p:cSld>
  <p:clrMapOvr>
    <a:masterClrMapping/>
  </p:clrMapOvr>
  <p:transition>
    <p:plu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AF0D95CF-800C-4FBB-89AF-3990DAC33840}" type="slidenum">
              <a:rPr lang="en-US" altLang="en-US"/>
              <a:pPr/>
              <a:t>‹#›</a:t>
            </a:fld>
            <a:endParaRPr lang="en-US" altLang="en-US"/>
          </a:p>
        </p:txBody>
      </p:sp>
    </p:spTree>
    <p:extLst>
      <p:ext uri="{BB962C8B-B14F-4D97-AF65-F5344CB8AC3E}">
        <p14:creationId xmlns:p14="http://schemas.microsoft.com/office/powerpoint/2010/main" val="1253857921"/>
      </p:ext>
    </p:extLst>
  </p:cSld>
  <p:clrMapOvr>
    <a:masterClrMapping/>
  </p:clrMapOvr>
  <p:transition>
    <p:plu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BCC3565D-7E7E-4C2B-BA9F-DA23903E8E9F}" type="slidenum">
              <a:rPr lang="en-US" altLang="en-US"/>
              <a:pPr/>
              <a:t>‹#›</a:t>
            </a:fld>
            <a:endParaRPr lang="en-US" altLang="en-US"/>
          </a:p>
        </p:txBody>
      </p:sp>
    </p:spTree>
    <p:extLst>
      <p:ext uri="{BB962C8B-B14F-4D97-AF65-F5344CB8AC3E}">
        <p14:creationId xmlns:p14="http://schemas.microsoft.com/office/powerpoint/2010/main" val="365452934"/>
      </p:ext>
    </p:extLst>
  </p:cSld>
  <p:clrMapOvr>
    <a:masterClrMapping/>
  </p:clrMapOvr>
  <p:transition>
    <p:plu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C88A84A5-5134-4039-AAE4-1CDDB96E7F39}" type="slidenum">
              <a:rPr lang="en-US" altLang="en-US"/>
              <a:pPr/>
              <a:t>‹#›</a:t>
            </a:fld>
            <a:endParaRPr lang="en-US" altLang="en-US"/>
          </a:p>
        </p:txBody>
      </p:sp>
    </p:spTree>
    <p:extLst>
      <p:ext uri="{BB962C8B-B14F-4D97-AF65-F5344CB8AC3E}">
        <p14:creationId xmlns:p14="http://schemas.microsoft.com/office/powerpoint/2010/main" val="266215460"/>
      </p:ext>
    </p:extLst>
  </p:cSld>
  <p:clrMapOvr>
    <a:masterClrMapping/>
  </p:clrMapOvr>
  <p:transition>
    <p:plu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1A2FD51-D3F8-41A2-B336-44BEC1C62126}" type="slidenum">
              <a:rPr lang="en-US" altLang="en-US"/>
              <a:pPr/>
              <a:t>‹#›</a:t>
            </a:fld>
            <a:endParaRPr lang="en-US" altLang="en-US"/>
          </a:p>
        </p:txBody>
      </p:sp>
    </p:spTree>
    <p:extLst>
      <p:ext uri="{BB962C8B-B14F-4D97-AF65-F5344CB8AC3E}">
        <p14:creationId xmlns:p14="http://schemas.microsoft.com/office/powerpoint/2010/main" val="3175602740"/>
      </p:ext>
    </p:extLst>
  </p:cSld>
  <p:clrMapOvr>
    <a:masterClrMapping/>
  </p:clrMapOvr>
  <p:transition>
    <p:plu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E1951D4-7191-462E-8A3D-AC3D29134084}" type="slidenum">
              <a:rPr lang="en-US" altLang="en-US"/>
              <a:pPr/>
              <a:t>‹#›</a:t>
            </a:fld>
            <a:endParaRPr lang="en-US" altLang="en-US"/>
          </a:p>
        </p:txBody>
      </p:sp>
    </p:spTree>
    <p:extLst>
      <p:ext uri="{BB962C8B-B14F-4D97-AF65-F5344CB8AC3E}">
        <p14:creationId xmlns:p14="http://schemas.microsoft.com/office/powerpoint/2010/main" val="961527892"/>
      </p:ext>
    </p:extLst>
  </p:cSld>
  <p:clrMapOvr>
    <a:masterClrMapping/>
  </p:clrMapOvr>
  <p:transition>
    <p:plu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21EAAE4-D7E3-4C5A-89E9-EE33CD5C3C5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lus/>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thcsbinhchanh.hcm.edu.vn/"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838200" y="1524000"/>
            <a:ext cx="7772400" cy="3200400"/>
          </a:xfrm>
        </p:spPr>
        <p:txBody>
          <a:bodyPr/>
          <a:lstStyle/>
          <a:p>
            <a:r>
              <a:rPr lang="en-US" altLang="en-US" sz="6000" b="1" i="1" dirty="0">
                <a:solidFill>
                  <a:srgbClr val="0000FF"/>
                </a:solidFill>
              </a:rPr>
              <a:t>Bài 3: </a:t>
            </a:r>
            <a:r>
              <a:rPr lang="en-US" altLang="en-US" sz="6000" b="1" i="1" dirty="0">
                <a:solidFill>
                  <a:srgbClr val="FF0000"/>
                </a:solidFill>
              </a:rPr>
              <a:t>Tổ chức và truy cập thông tin trên Internet</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p:cTn id="7" dur="5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5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362200"/>
            <a:ext cx="8229600" cy="1143000"/>
          </a:xfrm>
        </p:spPr>
        <p:txBody>
          <a:bodyPr/>
          <a:lstStyle/>
          <a:p>
            <a:r>
              <a:rPr lang="en-US" altLang="en-US" sz="7000">
                <a:solidFill>
                  <a:srgbClr val="6600CC"/>
                </a:solidFill>
              </a:rPr>
              <a:t>Sau đây là một số website</a:t>
            </a:r>
          </a:p>
        </p:txBody>
      </p:sp>
      <p:sp>
        <p:nvSpPr>
          <p:cNvPr id="15363" name="Rectangle 3"/>
          <p:cNvSpPr>
            <a:spLocks noGrp="1" noChangeArrowheads="1"/>
          </p:cNvSpPr>
          <p:nvPr>
            <p:ph type="body" idx="1"/>
          </p:nvPr>
        </p:nvSpPr>
        <p:spPr>
          <a:xfrm>
            <a:off x="7086600" y="5638800"/>
            <a:ext cx="381000" cy="76200"/>
          </a:xfrm>
        </p:spPr>
        <p:txBody>
          <a:bodyPr/>
          <a:lstStyle/>
          <a:p>
            <a:pPr>
              <a:lnSpc>
                <a:spcPct val="80000"/>
              </a:lnSpc>
            </a:pPr>
            <a:endParaRPr lang="en-US" altLang="en-US" sz="80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5715000"/>
            <a:ext cx="8229600" cy="1143000"/>
          </a:xfrm>
        </p:spPr>
        <p:txBody>
          <a:bodyPr/>
          <a:lstStyle/>
          <a:p>
            <a:r>
              <a:rPr lang="en-US" altLang="en-US">
                <a:solidFill>
                  <a:srgbClr val="0000FF"/>
                </a:solidFill>
              </a:rPr>
              <a:t>Vietnamnet.vn</a:t>
            </a:r>
          </a:p>
        </p:txBody>
      </p:sp>
      <p:sp>
        <p:nvSpPr>
          <p:cNvPr id="16387" name="Rectangle 3"/>
          <p:cNvSpPr>
            <a:spLocks noGrp="1" noChangeArrowheads="1"/>
          </p:cNvSpPr>
          <p:nvPr>
            <p:ph type="body" idx="1"/>
          </p:nvPr>
        </p:nvSpPr>
        <p:spPr/>
        <p:txBody>
          <a:bodyPr/>
          <a:lstStyle/>
          <a:p>
            <a:endParaRPr lang="en-US" altLang="en-US"/>
          </a:p>
        </p:txBody>
      </p:sp>
      <p:pic>
        <p:nvPicPr>
          <p:cNvPr id="16389" name="Picture 5" descr="việt nam chấm né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94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1000" fill="hold"/>
                                        <p:tgtEl>
                                          <p:spTgt spid="16386"/>
                                        </p:tgtEl>
                                        <p:attrNameLst>
                                          <p:attrName>ppt_x</p:attrName>
                                        </p:attrNameLst>
                                      </p:cBhvr>
                                      <p:tavLst>
                                        <p:tav tm="0">
                                          <p:val>
                                            <p:strVal val="#ppt_x-.2"/>
                                          </p:val>
                                        </p:tav>
                                        <p:tav tm="100000">
                                          <p:val>
                                            <p:strVal val="#ppt_x"/>
                                          </p:val>
                                        </p:tav>
                                      </p:tavLst>
                                    </p:anim>
                                    <p:anim calcmode="lin" valueType="num">
                                      <p:cBhvr>
                                        <p:cTn id="8" dur="1000" fill="hold"/>
                                        <p:tgtEl>
                                          <p:spTgt spid="1638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38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nodePh="1">
                                  <p:stCondLst>
                                    <p:cond delay="0"/>
                                  </p:stCondLst>
                                  <p:endCondLst>
                                    <p:cond evt="begin" delay="0">
                                      <p:tn val="12"/>
                                    </p:cond>
                                  </p:endCondLst>
                                  <p:childTnLst>
                                    <p:set>
                                      <p:cBhvr>
                                        <p:cTn id="13" dur="1" fill="hold">
                                          <p:stCondLst>
                                            <p:cond delay="0"/>
                                          </p:stCondLst>
                                        </p:cTn>
                                        <p:tgtEl>
                                          <p:spTgt spid="16387">
                                            <p:txEl>
                                              <p:pRg st="0" end="0"/>
                                            </p:txEl>
                                          </p:spTgt>
                                        </p:tgtEl>
                                        <p:attrNameLst>
                                          <p:attrName>style.visibility</p:attrName>
                                        </p:attrNameLst>
                                      </p:cBhvr>
                                      <p:to>
                                        <p:strVal val="visible"/>
                                      </p:to>
                                    </p:set>
                                    <p:animEffect transition="in" filter="fade">
                                      <p:cBhvr>
                                        <p:cTn id="14" dur="500"/>
                                        <p:tgtEl>
                                          <p:spTgt spid="16387">
                                            <p:txEl>
                                              <p:pRg st="0" end="0"/>
                                            </p:txEl>
                                          </p:spTgt>
                                        </p:tgtEl>
                                      </p:cBhvr>
                                    </p:animEffect>
                                    <p:anim calcmode="lin" valueType="num">
                                      <p:cBhvr>
                                        <p:cTn id="15"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6387">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5715000"/>
            <a:ext cx="8229600" cy="1143000"/>
          </a:xfrm>
        </p:spPr>
        <p:txBody>
          <a:bodyPr/>
          <a:lstStyle/>
          <a:p>
            <a:r>
              <a:rPr lang="en-US" altLang="en-US">
                <a:solidFill>
                  <a:srgbClr val="0000FF"/>
                </a:solidFill>
              </a:rPr>
              <a:t>vi.wikipedia.org</a:t>
            </a:r>
          </a:p>
        </p:txBody>
      </p:sp>
      <p:sp>
        <p:nvSpPr>
          <p:cNvPr id="17411" name="Rectangle 3"/>
          <p:cNvSpPr>
            <a:spLocks noGrp="1" noChangeArrowheads="1"/>
          </p:cNvSpPr>
          <p:nvPr>
            <p:ph type="body" idx="1"/>
          </p:nvPr>
        </p:nvSpPr>
        <p:spPr/>
        <p:txBody>
          <a:bodyPr/>
          <a:lstStyle/>
          <a:p>
            <a:endParaRPr lang="en-US" altLang="en-US"/>
          </a:p>
        </p:txBody>
      </p:sp>
      <p:pic>
        <p:nvPicPr>
          <p:cNvPr id="17412" name="Picture 4" descr="wiki tiếng việ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86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500" fill="hold"/>
                                        <p:tgtEl>
                                          <p:spTgt spid="17410"/>
                                        </p:tgtEl>
                                        <p:attrNameLst>
                                          <p:attrName>ppt_w</p:attrName>
                                        </p:attrNameLst>
                                      </p:cBhvr>
                                      <p:tavLst>
                                        <p:tav tm="0">
                                          <p:val>
                                            <p:fltVal val="0"/>
                                          </p:val>
                                        </p:tav>
                                        <p:tav tm="100000">
                                          <p:val>
                                            <p:strVal val="#ppt_w"/>
                                          </p:val>
                                        </p:tav>
                                      </p:tavLst>
                                    </p:anim>
                                    <p:anim calcmode="lin" valueType="num">
                                      <p:cBhvr>
                                        <p:cTn id="8" dur="500" fill="hold"/>
                                        <p:tgtEl>
                                          <p:spTgt spid="17410"/>
                                        </p:tgtEl>
                                        <p:attrNameLst>
                                          <p:attrName>ppt_h</p:attrName>
                                        </p:attrNameLst>
                                      </p:cBhvr>
                                      <p:tavLst>
                                        <p:tav tm="0">
                                          <p:val>
                                            <p:fltVal val="0"/>
                                          </p:val>
                                        </p:tav>
                                        <p:tav tm="100000">
                                          <p:val>
                                            <p:strVal val="#ppt_h"/>
                                          </p:val>
                                        </p:tav>
                                      </p:tavLst>
                                    </p:anim>
                                    <p:animEffect transition="in" filter="fade">
                                      <p:cBhvr>
                                        <p:cTn id="9" dur="500"/>
                                        <p:tgtEl>
                                          <p:spTgt spid="174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nodePh="1">
                                  <p:stCondLst>
                                    <p:cond delay="0"/>
                                  </p:stCondLst>
                                  <p:endCondLst>
                                    <p:cond evt="begin" delay="0">
                                      <p:tn val="12"/>
                                    </p:cond>
                                  </p:endCondLst>
                                  <p:childTnLst>
                                    <p:set>
                                      <p:cBhvr>
                                        <p:cTn id="13" dur="1" fill="hold">
                                          <p:stCondLst>
                                            <p:cond delay="0"/>
                                          </p:stCondLst>
                                        </p:cTn>
                                        <p:tgtEl>
                                          <p:spTgt spid="17411">
                                            <p:txEl>
                                              <p:pRg st="0" end="0"/>
                                            </p:txEl>
                                          </p:spTgt>
                                        </p:tgtEl>
                                        <p:attrNameLst>
                                          <p:attrName>style.visibility</p:attrName>
                                        </p:attrNameLst>
                                      </p:cBhvr>
                                      <p:to>
                                        <p:strVal val="visible"/>
                                      </p:to>
                                    </p:set>
                                    <p:animEffect transition="in" filter="fade">
                                      <p:cBhvr>
                                        <p:cTn id="14" dur="1000">
                                          <p:stCondLst>
                                            <p:cond delay="0"/>
                                          </p:stCondLst>
                                        </p:cTn>
                                        <p:tgtEl>
                                          <p:spTgt spid="174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5486400"/>
            <a:ext cx="8229600" cy="1143000"/>
          </a:xfrm>
        </p:spPr>
        <p:txBody>
          <a:bodyPr/>
          <a:lstStyle/>
          <a:p>
            <a:r>
              <a:rPr lang="en-US" altLang="en-US">
                <a:solidFill>
                  <a:srgbClr val="0000FF"/>
                </a:solidFill>
              </a:rPr>
              <a:t>www.answer.com</a:t>
            </a:r>
          </a:p>
        </p:txBody>
      </p:sp>
      <p:sp>
        <p:nvSpPr>
          <p:cNvPr id="18435" name="Rectangle 3"/>
          <p:cNvSpPr>
            <a:spLocks noGrp="1" noChangeArrowheads="1"/>
          </p:cNvSpPr>
          <p:nvPr>
            <p:ph type="body" idx="1"/>
          </p:nvPr>
        </p:nvSpPr>
        <p:spPr/>
        <p:txBody>
          <a:bodyPr/>
          <a:lstStyle/>
          <a:p>
            <a:endParaRPr lang="en-US" altLang="en-US"/>
          </a:p>
        </p:txBody>
      </p:sp>
      <p:pic>
        <p:nvPicPr>
          <p:cNvPr id="18436" name="Picture 4" descr="ans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randombar(horizontal)">
                                      <p:cBhvr>
                                        <p:cTn id="7" dur="600">
                                          <p:stCondLst>
                                            <p:cond delay="0"/>
                                          </p:stCondLst>
                                        </p:cTn>
                                        <p:tgtEl>
                                          <p:spTgt spid="184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nodePh="1">
                                  <p:stCondLst>
                                    <p:cond delay="0"/>
                                  </p:stCondLst>
                                  <p:endCondLst>
                                    <p:cond evt="begin" delay="0">
                                      <p:tn val="10"/>
                                    </p:cond>
                                  </p:end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randombar(horizontal)">
                                      <p:cBhvr>
                                        <p:cTn id="12" dur="500"/>
                                        <p:tgtEl>
                                          <p:spTgt spid="184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5715000"/>
            <a:ext cx="8229600" cy="1143000"/>
          </a:xfrm>
        </p:spPr>
        <p:txBody>
          <a:bodyPr/>
          <a:lstStyle/>
          <a:p>
            <a:r>
              <a:rPr lang="en-US" altLang="en-US">
                <a:solidFill>
                  <a:srgbClr val="0000FF"/>
                </a:solidFill>
              </a:rPr>
              <a:t>www.vasa.gov</a:t>
            </a:r>
          </a:p>
        </p:txBody>
      </p:sp>
      <p:sp>
        <p:nvSpPr>
          <p:cNvPr id="19459" name="Rectangle 3"/>
          <p:cNvSpPr>
            <a:spLocks noGrp="1" noChangeArrowheads="1"/>
          </p:cNvSpPr>
          <p:nvPr>
            <p:ph type="body" idx="1"/>
          </p:nvPr>
        </p:nvSpPr>
        <p:spPr/>
        <p:txBody>
          <a:bodyPr/>
          <a:lstStyle/>
          <a:p>
            <a:endParaRPr lang="en-US" altLang="en-US"/>
          </a:p>
        </p:txBody>
      </p:sp>
      <p:pic>
        <p:nvPicPr>
          <p:cNvPr id="19460" name="Picture 4" descr="na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2000" fill="hold"/>
                                        <p:tgtEl>
                                          <p:spTgt spid="19458"/>
                                        </p:tgtEl>
                                        <p:attrNameLst>
                                          <p:attrName>ppt_w</p:attrName>
                                        </p:attrNameLst>
                                      </p:cBhvr>
                                      <p:tavLst>
                                        <p:tav tm="0">
                                          <p:val>
                                            <p:strVal val="#ppt_w"/>
                                          </p:val>
                                        </p:tav>
                                        <p:tav tm="100000">
                                          <p:val>
                                            <p:strVal val="#ppt_w"/>
                                          </p:val>
                                        </p:tav>
                                      </p:tavLst>
                                    </p:anim>
                                    <p:anim calcmode="lin" valueType="num">
                                      <p:cBhvr>
                                        <p:cTn id="8" dur="2000" fill="hold"/>
                                        <p:tgtEl>
                                          <p:spTgt spid="19458"/>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19458"/>
                                        </p:tgtEl>
                                        <p:attrNameLst>
                                          <p:attrName>ppt_x</p:attrName>
                                        </p:attrNameLst>
                                      </p:cBhvr>
                                      <p:tavLst>
                                        <p:tav tm="0">
                                          <p:val>
                                            <p:strVal val="#ppt_x-.4"/>
                                          </p:val>
                                        </p:tav>
                                        <p:tav tm="100000">
                                          <p:val>
                                            <p:strVal val="#ppt_x"/>
                                          </p:val>
                                        </p:tav>
                                      </p:tavLst>
                                    </p:anim>
                                    <p:anim calcmode="lin" valueType="num">
                                      <p:cBhvr>
                                        <p:cTn id="10" dur="2000" fill="hold"/>
                                        <p:tgtEl>
                                          <p:spTgt spid="19458"/>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grpId="0" nodeType="clickEffect" nodePh="1">
                                  <p:stCondLst>
                                    <p:cond delay="0"/>
                                  </p:stCondLst>
                                  <p:endCondLst>
                                    <p:cond evt="begin" delay="0">
                                      <p:tn val="13"/>
                                    </p:cond>
                                  </p:endCondLst>
                                  <p:iterate type="lt">
                                    <p:tmPct val="10000"/>
                                  </p:iterate>
                                  <p:childTnLst>
                                    <p:set>
                                      <p:cBhvr>
                                        <p:cTn id="14" dur="1" fill="hold">
                                          <p:stCondLst>
                                            <p:cond delay="0"/>
                                          </p:stCondLst>
                                        </p:cTn>
                                        <p:tgtEl>
                                          <p:spTgt spid="19459">
                                            <p:txEl>
                                              <p:pRg st="0" end="0"/>
                                            </p:txEl>
                                          </p:spTgt>
                                        </p:tgtEl>
                                        <p:attrNameLst>
                                          <p:attrName>style.visibility</p:attrName>
                                        </p:attrNameLst>
                                      </p:cBhvr>
                                      <p:to>
                                        <p:strVal val="visible"/>
                                      </p:to>
                                    </p:set>
                                    <p:animEffect transition="in" filter="fade">
                                      <p:cBhvr>
                                        <p:cTn id="15" dur="500">
                                          <p:stCondLst>
                                            <p:cond delay="0"/>
                                          </p:stCondLst>
                                        </p:cTn>
                                        <p:tgtEl>
                                          <p:spTgt spid="19459">
                                            <p:txEl>
                                              <p:pRg st="0" end="0"/>
                                            </p:txEl>
                                          </p:spTgt>
                                        </p:tgtEl>
                                      </p:cBhvr>
                                    </p:animEffect>
                                    <p:anim calcmode="lin" valueType="num">
                                      <p:cBhvr>
                                        <p:cTn id="16" dur="500" fill="hold">
                                          <p:stCondLst>
                                            <p:cond delay="0"/>
                                          </p:stCondLst>
                                        </p:cTn>
                                        <p:tgtEl>
                                          <p:spTgt spid="19459">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1945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304800"/>
            <a:ext cx="8229600" cy="1143000"/>
          </a:xfrm>
        </p:spPr>
        <p:txBody>
          <a:bodyPr/>
          <a:lstStyle/>
          <a:p>
            <a:pPr algn="l"/>
            <a:r>
              <a:rPr lang="en-US" altLang="en-US" sz="5000" b="1" i="1" u="sng">
                <a:solidFill>
                  <a:srgbClr val="FF0000"/>
                </a:solidFill>
              </a:rPr>
              <a:t>2. Truy cập web</a:t>
            </a:r>
          </a:p>
        </p:txBody>
      </p:sp>
      <p:sp>
        <p:nvSpPr>
          <p:cNvPr id="20483" name="Rectangle 3"/>
          <p:cNvSpPr>
            <a:spLocks noGrp="1" noChangeArrowheads="1"/>
          </p:cNvSpPr>
          <p:nvPr>
            <p:ph type="body" idx="1"/>
          </p:nvPr>
        </p:nvSpPr>
        <p:spPr>
          <a:xfrm>
            <a:off x="609600" y="1371600"/>
            <a:ext cx="8229600" cy="4525963"/>
          </a:xfrm>
        </p:spPr>
        <p:txBody>
          <a:bodyPr/>
          <a:lstStyle/>
          <a:p>
            <a:pPr marL="609600" indent="-609600">
              <a:buFontTx/>
              <a:buNone/>
            </a:pPr>
            <a:r>
              <a:rPr lang="en-US" altLang="en-US">
                <a:solidFill>
                  <a:srgbClr val="6600FF"/>
                </a:solidFill>
              </a:rPr>
              <a:t>a.Trình duyệt web</a:t>
            </a:r>
          </a:p>
          <a:p>
            <a:pPr marL="609600" indent="-609600">
              <a:buFontTx/>
              <a:buNone/>
            </a:pPr>
            <a:r>
              <a:rPr lang="en-US" altLang="en-US"/>
              <a:t>     </a:t>
            </a:r>
          </a:p>
          <a:p>
            <a:pPr marL="609600" indent="-609600"/>
            <a:endParaRPr lang="en-US" altLang="en-US"/>
          </a:p>
        </p:txBody>
      </p:sp>
    </p:spTree>
  </p:cSld>
  <p:clrMapOvr>
    <a:masterClrMapping/>
  </p:clrMapOvr>
  <p:transition>
    <p:plu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56418" y="381000"/>
            <a:ext cx="8635181" cy="1676400"/>
          </a:xfrm>
          <a:solidFill>
            <a:srgbClr val="00B050"/>
          </a:solidFill>
        </p:spPr>
        <p:txBody>
          <a:bodyPr/>
          <a:lstStyle/>
          <a:p>
            <a:pPr algn="l"/>
            <a:r>
              <a:rPr lang="en-US" altLang="en-US" sz="4000" dirty="0">
                <a:solidFill>
                  <a:schemeClr val="bg1"/>
                </a:solidFill>
              </a:rPr>
              <a:t>*Để truy cập web người ta phải dùng một phần mềm được gọi là gì</a:t>
            </a:r>
            <a:r>
              <a:rPr lang="en-US" altLang="en-US" sz="4000" dirty="0" smtClean="0">
                <a:solidFill>
                  <a:schemeClr val="bg1"/>
                </a:solidFill>
              </a:rPr>
              <a:t>?</a:t>
            </a:r>
            <a:endParaRPr lang="en-US" altLang="en-US" sz="4000" dirty="0">
              <a:solidFill>
                <a:schemeClr val="bg1"/>
              </a:solidFill>
            </a:endParaRPr>
          </a:p>
        </p:txBody>
      </p:sp>
      <p:sp>
        <p:nvSpPr>
          <p:cNvPr id="21507" name="Rectangle 3"/>
          <p:cNvSpPr>
            <a:spLocks noGrp="1" noChangeArrowheads="1"/>
          </p:cNvSpPr>
          <p:nvPr>
            <p:ph type="body" idx="1"/>
          </p:nvPr>
        </p:nvSpPr>
        <p:spPr>
          <a:xfrm>
            <a:off x="457200" y="2514600"/>
            <a:ext cx="8229600" cy="3230562"/>
          </a:xfrm>
          <a:solidFill>
            <a:srgbClr val="FFFF00"/>
          </a:solidFill>
        </p:spPr>
        <p:txBody>
          <a:bodyPr/>
          <a:lstStyle/>
          <a:p>
            <a:r>
              <a:rPr lang="en-US" altLang="en-US" dirty="0">
                <a:solidFill>
                  <a:srgbClr val="CC3399"/>
                </a:solidFill>
              </a:rPr>
              <a:t>Để truy cập các trang web người ta phải dùng một </a:t>
            </a:r>
            <a:r>
              <a:rPr lang="en-US" altLang="en-US" dirty="0" smtClean="0">
                <a:solidFill>
                  <a:srgbClr val="CC3399"/>
                </a:solidFill>
              </a:rPr>
              <a:t>phần mềm </a:t>
            </a:r>
            <a:r>
              <a:rPr lang="en-US" altLang="en-US" dirty="0">
                <a:solidFill>
                  <a:srgbClr val="CC3399"/>
                </a:solidFill>
              </a:rPr>
              <a:t>được gọi là trình duyệt web (web browser).</a:t>
            </a:r>
            <a:br>
              <a:rPr lang="en-US" altLang="en-US" dirty="0">
                <a:solidFill>
                  <a:srgbClr val="CC3399"/>
                </a:solidFill>
              </a:rPr>
            </a:br>
            <a:r>
              <a:rPr lang="en-US" altLang="en-US" dirty="0">
                <a:solidFill>
                  <a:srgbClr val="CC3399"/>
                </a:solidFill>
              </a:rPr>
              <a:t>Có nhiều trình duyệt web như:</a:t>
            </a:r>
            <a:br>
              <a:rPr lang="en-US" altLang="en-US" dirty="0">
                <a:solidFill>
                  <a:srgbClr val="CC3399"/>
                </a:solidFill>
              </a:rPr>
            </a:br>
            <a:r>
              <a:rPr lang="en-US" altLang="en-US" dirty="0">
                <a:solidFill>
                  <a:srgbClr val="CC3399"/>
                </a:solidFill>
              </a:rPr>
              <a:t>Internet </a:t>
            </a:r>
            <a:r>
              <a:rPr lang="en-US" altLang="en-US" dirty="0" smtClean="0">
                <a:solidFill>
                  <a:srgbClr val="CC3399"/>
                </a:solidFill>
              </a:rPr>
              <a:t>Explore, Google Chrome, Cococ</a:t>
            </a:r>
            <a:endParaRPr lang="en-US" altLang="en-US" dirty="0">
              <a:solidFill>
                <a:srgbClr val="CC3399"/>
              </a:solidFill>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2000" fill="hold"/>
                                        <p:tgtEl>
                                          <p:spTgt spid="21506"/>
                                        </p:tgtEl>
                                        <p:attrNameLst>
                                          <p:attrName>ppt_w</p:attrName>
                                        </p:attrNameLst>
                                      </p:cBhvr>
                                      <p:tavLst>
                                        <p:tav tm="0">
                                          <p:val>
                                            <p:strVal val="#ppt_w*2.5"/>
                                          </p:val>
                                        </p:tav>
                                        <p:tav tm="100000">
                                          <p:val>
                                            <p:strVal val="#ppt_w"/>
                                          </p:val>
                                        </p:tav>
                                      </p:tavLst>
                                    </p:anim>
                                    <p:anim calcmode="lin" valueType="num">
                                      <p:cBhvr>
                                        <p:cTn id="8" dur="2000" fill="hold"/>
                                        <p:tgtEl>
                                          <p:spTgt spid="21506"/>
                                        </p:tgtEl>
                                        <p:attrNameLst>
                                          <p:attrName>ppt_h</p:attrName>
                                        </p:attrNameLst>
                                      </p:cBhvr>
                                      <p:tavLst>
                                        <p:tav tm="0">
                                          <p:val>
                                            <p:strVal val="#ppt_h"/>
                                          </p:val>
                                        </p:tav>
                                        <p:tav tm="100000">
                                          <p:val>
                                            <p:strVal val="#ppt_h"/>
                                          </p:val>
                                        </p:tav>
                                      </p:tavLst>
                                    </p:anim>
                                    <p:anim calcmode="lin" valueType="num">
                                      <p:cBhvr>
                                        <p:cTn id="9" dur="2000" fill="hold"/>
                                        <p:tgtEl>
                                          <p:spTgt spid="21506"/>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21506"/>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2150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1507">
                                            <p:bg/>
                                          </p:spTgt>
                                        </p:tgtEl>
                                        <p:attrNameLst>
                                          <p:attrName>style.visibility</p:attrName>
                                        </p:attrNameLst>
                                      </p:cBhvr>
                                      <p:to>
                                        <p:strVal val="visible"/>
                                      </p:to>
                                    </p:set>
                                    <p:animEffect transition="in" filter="wipe(left)">
                                      <p:cBhvr>
                                        <p:cTn id="16" dur="500"/>
                                        <p:tgtEl>
                                          <p:spTgt spid="21507">
                                            <p:bg/>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1507">
                                            <p:txEl>
                                              <p:pRg st="0" end="0"/>
                                            </p:txEl>
                                          </p:spTgt>
                                        </p:tgtEl>
                                        <p:attrNameLst>
                                          <p:attrName>style.visibility</p:attrName>
                                        </p:attrNameLst>
                                      </p:cBhvr>
                                      <p:to>
                                        <p:strVal val="visible"/>
                                      </p:to>
                                    </p:set>
                                    <p:animEffect transition="in" filter="wipe(left)">
                                      <p:cBhvr>
                                        <p:cTn id="21" dur="500"/>
                                        <p:tgtEl>
                                          <p:spTgt spid="215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p:bldP spid="21507"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l"/>
            <a:r>
              <a:rPr lang="en-US" altLang="en-US" sz="5000" b="1" i="1" u="sng">
                <a:solidFill>
                  <a:srgbClr val="FF0000"/>
                </a:solidFill>
              </a:rPr>
              <a:t>2. Truy cập web</a:t>
            </a:r>
          </a:p>
        </p:txBody>
      </p:sp>
      <p:sp>
        <p:nvSpPr>
          <p:cNvPr id="22531" name="Rectangle 3"/>
          <p:cNvSpPr>
            <a:spLocks noGrp="1" noChangeArrowheads="1"/>
          </p:cNvSpPr>
          <p:nvPr>
            <p:ph type="body" idx="1"/>
          </p:nvPr>
        </p:nvSpPr>
        <p:spPr>
          <a:xfrm>
            <a:off x="457200" y="1524000"/>
            <a:ext cx="8229600" cy="1219200"/>
          </a:xfrm>
        </p:spPr>
        <p:txBody>
          <a:bodyPr/>
          <a:lstStyle/>
          <a:p>
            <a:pPr>
              <a:buFontTx/>
              <a:buNone/>
            </a:pPr>
            <a:r>
              <a:rPr lang="en-US" altLang="en-US" b="1" dirty="0">
                <a:solidFill>
                  <a:srgbClr val="FFFF00"/>
                </a:solidFill>
              </a:rPr>
              <a:t>a.Trình duyệt web</a:t>
            </a:r>
          </a:p>
          <a:p>
            <a:pPr>
              <a:buFontTx/>
              <a:buNone/>
            </a:pPr>
            <a:r>
              <a:rPr lang="en-US" altLang="en-US" b="1" dirty="0">
                <a:solidFill>
                  <a:srgbClr val="FFFF00"/>
                </a:solidFill>
              </a:rPr>
              <a:t>b. Truy cập web</a:t>
            </a:r>
          </a:p>
          <a:p>
            <a:pPr>
              <a:buFontTx/>
              <a:buNone/>
            </a:pPr>
            <a:endParaRPr lang="en-US" altLang="en-US" b="1" dirty="0">
              <a:solidFill>
                <a:srgbClr val="FFFF00"/>
              </a:solidFill>
            </a:endParaRPr>
          </a:p>
        </p:txBody>
      </p:sp>
    </p:spTree>
  </p:cSld>
  <p:clrMapOvr>
    <a:masterClrMapping/>
  </p:clrMapOvr>
  <p:transition>
    <p:plu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990600"/>
            <a:ext cx="8229600" cy="1143000"/>
          </a:xfrm>
        </p:spPr>
        <p:txBody>
          <a:bodyPr/>
          <a:lstStyle/>
          <a:p>
            <a:pPr algn="l"/>
            <a:r>
              <a:rPr lang="en-US" altLang="en-US" sz="4000">
                <a:solidFill>
                  <a:srgbClr val="0000FF"/>
                </a:solidFill>
              </a:rPr>
              <a:t>Để truy cập vào trang web vnptdongnai chúng ta cần thực hiện như thế nào?</a:t>
            </a:r>
          </a:p>
        </p:txBody>
      </p:sp>
      <p:sp>
        <p:nvSpPr>
          <p:cNvPr id="23555" name="Rectangle 3"/>
          <p:cNvSpPr>
            <a:spLocks noGrp="1" noChangeArrowheads="1"/>
          </p:cNvSpPr>
          <p:nvPr>
            <p:ph type="body" idx="1"/>
          </p:nvPr>
        </p:nvSpPr>
        <p:spPr>
          <a:xfrm>
            <a:off x="304800" y="2743200"/>
            <a:ext cx="8534400" cy="1828800"/>
          </a:xfrm>
          <a:solidFill>
            <a:srgbClr val="FFFF00"/>
          </a:solidFill>
        </p:spPr>
        <p:txBody>
          <a:bodyPr/>
          <a:lstStyle/>
          <a:p>
            <a:pPr marL="0" indent="0">
              <a:buNone/>
            </a:pPr>
            <a:r>
              <a:rPr lang="en-US" altLang="en-US" dirty="0"/>
              <a:t>1. Nhập địa chỉ trang web </a:t>
            </a:r>
            <a:r>
              <a:rPr lang="en-US" altLang="en-US" dirty="0" smtClean="0">
                <a:solidFill>
                  <a:srgbClr val="FF0000"/>
                </a:solidFill>
                <a:hlinkClick r:id="rId3"/>
              </a:rPr>
              <a:t>www.thcsbinhchanh.hcm.edu.vn</a:t>
            </a:r>
            <a:r>
              <a:rPr lang="en-US" altLang="en-US" dirty="0" smtClean="0"/>
              <a:t> </a:t>
            </a:r>
            <a:r>
              <a:rPr lang="en-US" altLang="en-US" dirty="0"/>
              <a:t>vào ô địa chỉ.</a:t>
            </a:r>
          </a:p>
          <a:p>
            <a:pPr marL="0" indent="0">
              <a:buNone/>
            </a:pPr>
            <a:r>
              <a:rPr lang="en-US" altLang="en-US" dirty="0"/>
              <a:t>2. Nhấn </a:t>
            </a:r>
            <a:r>
              <a:rPr lang="en-US" altLang="en-US" u="sng" dirty="0">
                <a:solidFill>
                  <a:schemeClr val="hlink"/>
                </a:solidFill>
              </a:rPr>
              <a:t>Enter.</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500" fill="hold"/>
                                        <p:tgtEl>
                                          <p:spTgt spid="2355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355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355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3554"/>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mph" presetSubtype="0" autoRev="1" fill="hold" grpId="1" nodeType="clickEffect">
                                  <p:stCondLst>
                                    <p:cond delay="0"/>
                                  </p:stCondLst>
                                  <p:childTnLst>
                                    <p:animScale>
                                      <p:cBhvr>
                                        <p:cTn id="14" dur="449" fill="hold">
                                          <p:stCondLst>
                                            <p:cond delay="0"/>
                                          </p:stCondLst>
                                        </p:cTn>
                                        <p:tgtEl>
                                          <p:spTgt spid="23554"/>
                                        </p:tgtEl>
                                      </p:cBhvr>
                                      <p:to x="150000" y="150000"/>
                                    </p:animScale>
                                  </p:childTnLst>
                                </p:cTn>
                              </p:par>
                              <p:par>
                                <p:cTn id="15" presetID="23" presetClass="entr" presetSubtype="16" fill="hold" grpId="0" nodeType="withEffect">
                                  <p:stCondLst>
                                    <p:cond delay="400"/>
                                  </p:stCondLst>
                                  <p:childTnLst>
                                    <p:set>
                                      <p:cBhvr>
                                        <p:cTn id="16" dur="1" fill="hold">
                                          <p:stCondLst>
                                            <p:cond delay="0"/>
                                          </p:stCondLst>
                                        </p:cTn>
                                        <p:tgtEl>
                                          <p:spTgt spid="23555">
                                            <p:bg/>
                                          </p:spTgt>
                                        </p:tgtEl>
                                        <p:attrNameLst>
                                          <p:attrName>style.visibility</p:attrName>
                                        </p:attrNameLst>
                                      </p:cBhvr>
                                      <p:to>
                                        <p:strVal val="visible"/>
                                      </p:to>
                                    </p:set>
                                    <p:anim calcmode="lin" valueType="num">
                                      <p:cBhvr>
                                        <p:cTn id="17" dur="500" fill="hold"/>
                                        <p:tgtEl>
                                          <p:spTgt spid="23555">
                                            <p:bg/>
                                          </p:spTgt>
                                        </p:tgtEl>
                                        <p:attrNameLst>
                                          <p:attrName>ppt_w</p:attrName>
                                        </p:attrNameLst>
                                      </p:cBhvr>
                                      <p:tavLst>
                                        <p:tav tm="0">
                                          <p:val>
                                            <p:fltVal val="0"/>
                                          </p:val>
                                        </p:tav>
                                        <p:tav tm="100000">
                                          <p:val>
                                            <p:strVal val="#ppt_w"/>
                                          </p:val>
                                        </p:tav>
                                      </p:tavLst>
                                    </p:anim>
                                    <p:anim calcmode="lin" valueType="num">
                                      <p:cBhvr>
                                        <p:cTn id="18" dur="500" fill="hold"/>
                                        <p:tgtEl>
                                          <p:spTgt spid="23555">
                                            <p:bg/>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400"/>
                                  </p:stCondLst>
                                  <p:childTnLst>
                                    <p:set>
                                      <p:cBhvr>
                                        <p:cTn id="22" dur="1" fill="hold">
                                          <p:stCondLst>
                                            <p:cond delay="0"/>
                                          </p:stCondLst>
                                        </p:cTn>
                                        <p:tgtEl>
                                          <p:spTgt spid="23555">
                                            <p:txEl>
                                              <p:pRg st="0" end="0"/>
                                            </p:txEl>
                                          </p:spTgt>
                                        </p:tgtEl>
                                        <p:attrNameLst>
                                          <p:attrName>style.visibility</p:attrName>
                                        </p:attrNameLst>
                                      </p:cBhvr>
                                      <p:to>
                                        <p:strVal val="visible"/>
                                      </p:to>
                                    </p:set>
                                    <p:anim calcmode="lin" valueType="num">
                                      <p:cBhvr>
                                        <p:cTn id="23" dur="500" fill="hold"/>
                                        <p:tgtEl>
                                          <p:spTgt spid="23555">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2355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23555">
                                            <p:txEl>
                                              <p:pRg st="1" end="1"/>
                                            </p:txEl>
                                          </p:spTgt>
                                        </p:tgtEl>
                                        <p:attrNameLst>
                                          <p:attrName>style.visibility</p:attrName>
                                        </p:attrNameLst>
                                      </p:cBhvr>
                                      <p:to>
                                        <p:strVal val="visible"/>
                                      </p:to>
                                    </p:set>
                                    <p:anim calcmode="lin" valueType="num">
                                      <p:cBhvr>
                                        <p:cTn id="29" dur="500" fill="hold"/>
                                        <p:tgtEl>
                                          <p:spTgt spid="23555">
                                            <p:txEl>
                                              <p:pRg st="1" end="1"/>
                                            </p:txEl>
                                          </p:spTgt>
                                        </p:tgtEl>
                                        <p:attrNameLst>
                                          <p:attrName>ppt_w</p:attrName>
                                        </p:attrNameLst>
                                      </p:cBhvr>
                                      <p:tavLst>
                                        <p:tav tm="0">
                                          <p:val>
                                            <p:fltVal val="0"/>
                                          </p:val>
                                        </p:tav>
                                        <p:tav tm="100000">
                                          <p:val>
                                            <p:strVal val="#ppt_w"/>
                                          </p:val>
                                        </p:tav>
                                      </p:tavLst>
                                    </p:anim>
                                    <p:anim calcmode="lin" valueType="num">
                                      <p:cBhvr>
                                        <p:cTn id="30" dur="500" fill="hold"/>
                                        <p:tgtEl>
                                          <p:spTgt spid="2355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xit" presetSubtype="32" fill="hold" grpId="2" nodeType="clickEffect">
                                  <p:stCondLst>
                                    <p:cond delay="0"/>
                                  </p:stCondLst>
                                  <p:childTnLst>
                                    <p:anim calcmode="lin" valueType="num">
                                      <p:cBhvr>
                                        <p:cTn id="34" dur="500" fill="hold"/>
                                        <p:tgtEl>
                                          <p:spTgt spid="23554"/>
                                        </p:tgtEl>
                                        <p:attrNameLst>
                                          <p:attrName>ppt_w</p:attrName>
                                        </p:attrNameLst>
                                      </p:cBhvr>
                                      <p:tavLst>
                                        <p:tav tm="0">
                                          <p:val>
                                            <p:strVal val="ppt_w"/>
                                          </p:val>
                                        </p:tav>
                                        <p:tav tm="100000">
                                          <p:val>
                                            <p:fltVal val="0"/>
                                          </p:val>
                                        </p:tav>
                                      </p:tavLst>
                                    </p:anim>
                                    <p:anim calcmode="lin" valueType="num">
                                      <p:cBhvr>
                                        <p:cTn id="35" dur="500" fill="hold"/>
                                        <p:tgtEl>
                                          <p:spTgt spid="23554"/>
                                        </p:tgtEl>
                                        <p:attrNameLst>
                                          <p:attrName>ppt_h</p:attrName>
                                        </p:attrNameLst>
                                      </p:cBhvr>
                                      <p:tavLst>
                                        <p:tav tm="0">
                                          <p:val>
                                            <p:strVal val="ppt_h"/>
                                          </p:val>
                                        </p:tav>
                                        <p:tav tm="100000">
                                          <p:val>
                                            <p:fltVal val="0"/>
                                          </p:val>
                                        </p:tav>
                                      </p:tavLst>
                                    </p:anim>
                                    <p:set>
                                      <p:cBhvr>
                                        <p:cTn id="36" dur="1" fill="hold">
                                          <p:stCondLst>
                                            <p:cond delay="499"/>
                                          </p:stCondLst>
                                        </p:cTn>
                                        <p:tgtEl>
                                          <p:spTgt spid="23554"/>
                                        </p:tgtEl>
                                        <p:attrNameLst>
                                          <p:attrName>style.visibility</p:attrName>
                                        </p:attrNameLst>
                                      </p:cBhvr>
                                      <p:to>
                                        <p:strVal val="hidden"/>
                                      </p:to>
                                    </p:set>
                                  </p:childTnLst>
                                </p:cTn>
                              </p:par>
                              <p:par>
                                <p:cTn id="37" presetID="23" presetClass="exit" presetSubtype="32" fill="hold" grpId="1" nodeType="withEffect">
                                  <p:stCondLst>
                                    <p:cond delay="0"/>
                                  </p:stCondLst>
                                  <p:childTnLst>
                                    <p:anim calcmode="lin" valueType="num">
                                      <p:cBhvr>
                                        <p:cTn id="38" dur="500" fill="hold"/>
                                        <p:tgtEl>
                                          <p:spTgt spid="23555">
                                            <p:txEl>
                                              <p:pRg st="0" end="0"/>
                                            </p:txEl>
                                          </p:spTgt>
                                        </p:tgtEl>
                                        <p:attrNameLst>
                                          <p:attrName>ppt_w</p:attrName>
                                        </p:attrNameLst>
                                      </p:cBhvr>
                                      <p:tavLst>
                                        <p:tav tm="0">
                                          <p:val>
                                            <p:strVal val="ppt_w"/>
                                          </p:val>
                                        </p:tav>
                                        <p:tav tm="100000">
                                          <p:val>
                                            <p:fltVal val="0"/>
                                          </p:val>
                                        </p:tav>
                                      </p:tavLst>
                                    </p:anim>
                                    <p:anim calcmode="lin" valueType="num">
                                      <p:cBhvr>
                                        <p:cTn id="39" dur="500" fill="hold"/>
                                        <p:tgtEl>
                                          <p:spTgt spid="23555">
                                            <p:txEl>
                                              <p:pRg st="0" end="0"/>
                                            </p:txEl>
                                          </p:spTgt>
                                        </p:tgtEl>
                                        <p:attrNameLst>
                                          <p:attrName>ppt_h</p:attrName>
                                        </p:attrNameLst>
                                      </p:cBhvr>
                                      <p:tavLst>
                                        <p:tav tm="0">
                                          <p:val>
                                            <p:strVal val="ppt_h"/>
                                          </p:val>
                                        </p:tav>
                                        <p:tav tm="100000">
                                          <p:val>
                                            <p:fltVal val="0"/>
                                          </p:val>
                                        </p:tav>
                                      </p:tavLst>
                                    </p:anim>
                                    <p:set>
                                      <p:cBhvr>
                                        <p:cTn id="40" dur="1" fill="hold">
                                          <p:stCondLst>
                                            <p:cond delay="499"/>
                                          </p:stCondLst>
                                        </p:cTn>
                                        <p:tgtEl>
                                          <p:spTgt spid="23555">
                                            <p:txEl>
                                              <p:pRg st="0" end="0"/>
                                            </p:txEl>
                                          </p:spTgt>
                                        </p:tgtEl>
                                        <p:attrNameLst>
                                          <p:attrName>style.visibility</p:attrName>
                                        </p:attrNameLst>
                                      </p:cBhvr>
                                      <p:to>
                                        <p:strVal val="hidden"/>
                                      </p:to>
                                    </p:set>
                                  </p:childTnLst>
                                </p:cTn>
                              </p:par>
                              <p:par>
                                <p:cTn id="41" presetID="23" presetClass="exit" presetSubtype="32" fill="hold" grpId="1" nodeType="withEffect">
                                  <p:stCondLst>
                                    <p:cond delay="0"/>
                                  </p:stCondLst>
                                  <p:childTnLst>
                                    <p:anim calcmode="lin" valueType="num">
                                      <p:cBhvr>
                                        <p:cTn id="42" dur="500" fill="hold"/>
                                        <p:tgtEl>
                                          <p:spTgt spid="23555">
                                            <p:txEl>
                                              <p:pRg st="1" end="1"/>
                                            </p:txEl>
                                          </p:spTgt>
                                        </p:tgtEl>
                                        <p:attrNameLst>
                                          <p:attrName>ppt_w</p:attrName>
                                        </p:attrNameLst>
                                      </p:cBhvr>
                                      <p:tavLst>
                                        <p:tav tm="0">
                                          <p:val>
                                            <p:strVal val="ppt_w"/>
                                          </p:val>
                                        </p:tav>
                                        <p:tav tm="100000">
                                          <p:val>
                                            <p:fltVal val="0"/>
                                          </p:val>
                                        </p:tav>
                                      </p:tavLst>
                                    </p:anim>
                                    <p:anim calcmode="lin" valueType="num">
                                      <p:cBhvr>
                                        <p:cTn id="43" dur="500" fill="hold"/>
                                        <p:tgtEl>
                                          <p:spTgt spid="23555">
                                            <p:txEl>
                                              <p:pRg st="1" end="1"/>
                                            </p:txEl>
                                          </p:spTgt>
                                        </p:tgtEl>
                                        <p:attrNameLst>
                                          <p:attrName>ppt_h</p:attrName>
                                        </p:attrNameLst>
                                      </p:cBhvr>
                                      <p:tavLst>
                                        <p:tav tm="0">
                                          <p:val>
                                            <p:strVal val="ppt_h"/>
                                          </p:val>
                                        </p:tav>
                                        <p:tav tm="100000">
                                          <p:val>
                                            <p:fltVal val="0"/>
                                          </p:val>
                                        </p:tav>
                                      </p:tavLst>
                                    </p:anim>
                                    <p:set>
                                      <p:cBhvr>
                                        <p:cTn id="44" dur="1" fill="hold">
                                          <p:stCondLst>
                                            <p:cond delay="499"/>
                                          </p:stCondLst>
                                        </p:cTn>
                                        <p:tgtEl>
                                          <p:spTgt spid="23555">
                                            <p:txEl>
                                              <p:pRg st="1" end="1"/>
                                            </p:txEl>
                                          </p:spTgt>
                                        </p:tgtEl>
                                        <p:attrNameLst>
                                          <p:attrName>style.visibility</p:attrName>
                                        </p:attrNameLst>
                                      </p:cBhvr>
                                      <p:to>
                                        <p:strVal val="hidden"/>
                                      </p:to>
                                    </p:set>
                                  </p:childTnLst>
                                </p:cTn>
                              </p:par>
                              <p:par>
                                <p:cTn id="45" presetID="23" presetClass="exit" presetSubtype="32" fill="hold" grpId="1" nodeType="withEffect">
                                  <p:stCondLst>
                                    <p:cond delay="0"/>
                                  </p:stCondLst>
                                  <p:childTnLst>
                                    <p:anim calcmode="lin" valueType="num">
                                      <p:cBhvr>
                                        <p:cTn id="46" dur="500" fill="hold"/>
                                        <p:tgtEl>
                                          <p:spTgt spid="23555">
                                            <p:bg/>
                                          </p:spTgt>
                                        </p:tgtEl>
                                        <p:attrNameLst>
                                          <p:attrName>ppt_w</p:attrName>
                                        </p:attrNameLst>
                                      </p:cBhvr>
                                      <p:tavLst>
                                        <p:tav tm="0">
                                          <p:val>
                                            <p:strVal val="ppt_w"/>
                                          </p:val>
                                        </p:tav>
                                        <p:tav tm="100000">
                                          <p:val>
                                            <p:fltVal val="0"/>
                                          </p:val>
                                        </p:tav>
                                      </p:tavLst>
                                    </p:anim>
                                    <p:anim calcmode="lin" valueType="num">
                                      <p:cBhvr>
                                        <p:cTn id="47" dur="500" fill="hold"/>
                                        <p:tgtEl>
                                          <p:spTgt spid="23555">
                                            <p:bg/>
                                          </p:spTgt>
                                        </p:tgtEl>
                                        <p:attrNameLst>
                                          <p:attrName>ppt_h</p:attrName>
                                        </p:attrNameLst>
                                      </p:cBhvr>
                                      <p:tavLst>
                                        <p:tav tm="0">
                                          <p:val>
                                            <p:strVal val="ppt_h"/>
                                          </p:val>
                                        </p:tav>
                                        <p:tav tm="100000">
                                          <p:val>
                                            <p:fltVal val="0"/>
                                          </p:val>
                                        </p:tav>
                                      </p:tavLst>
                                    </p:anim>
                                    <p:set>
                                      <p:cBhvr>
                                        <p:cTn id="48" dur="1" fill="hold">
                                          <p:stCondLst>
                                            <p:cond delay="499"/>
                                          </p:stCondLst>
                                        </p:cTn>
                                        <p:tgtEl>
                                          <p:spTgt spid="23555">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4" grpId="1"/>
      <p:bldP spid="23554" grpId="2"/>
      <p:bldP spid="23555" grpId="0" build="p" animBg="1"/>
      <p:bldP spid="23555" grpId="1" build="allAtOnce"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l"/>
            <a:r>
              <a:rPr lang="en-US" altLang="en-US" sz="5000" b="1" i="1" u="sng" dirty="0">
                <a:solidFill>
                  <a:srgbClr val="FF0000"/>
                </a:solidFill>
              </a:rPr>
              <a:t>3. </a:t>
            </a:r>
            <a:r>
              <a:rPr lang="en-US" altLang="en-US" sz="3600" b="1" i="1" u="sng" dirty="0">
                <a:solidFill>
                  <a:srgbClr val="FF0000"/>
                </a:solidFill>
              </a:rPr>
              <a:t>Tìm kiếm thông tin trên Internet</a:t>
            </a:r>
          </a:p>
        </p:txBody>
      </p:sp>
      <p:sp>
        <p:nvSpPr>
          <p:cNvPr id="24579" name="Rectangle 3"/>
          <p:cNvSpPr>
            <a:spLocks noGrp="1" noChangeArrowheads="1"/>
          </p:cNvSpPr>
          <p:nvPr>
            <p:ph type="body" idx="1"/>
          </p:nvPr>
        </p:nvSpPr>
        <p:spPr>
          <a:xfrm>
            <a:off x="481781" y="1393057"/>
            <a:ext cx="8229600" cy="3559943"/>
          </a:xfrm>
        </p:spPr>
        <p:txBody>
          <a:bodyPr/>
          <a:lstStyle/>
          <a:p>
            <a:pPr marL="609600" indent="-609600">
              <a:buFontTx/>
              <a:buAutoNum type="alphaLcPeriod"/>
            </a:pPr>
            <a:r>
              <a:rPr lang="en-US" altLang="en-US" dirty="0">
                <a:solidFill>
                  <a:srgbClr val="6600CC"/>
                </a:solidFill>
              </a:rPr>
              <a:t>Máy tìm kiếm</a:t>
            </a:r>
          </a:p>
          <a:p>
            <a:pPr marL="609600" indent="-609600">
              <a:buFontTx/>
              <a:buNone/>
            </a:pPr>
            <a:r>
              <a:rPr lang="en-US" altLang="en-US" sz="4000" dirty="0">
                <a:solidFill>
                  <a:srgbClr val="0000FF"/>
                </a:solidFill>
              </a:rPr>
              <a:t>*Máy tìm kiếm là gì?</a:t>
            </a:r>
          </a:p>
          <a:p>
            <a:pPr marL="88900" indent="23813" algn="just">
              <a:buFontTx/>
              <a:buNone/>
            </a:pPr>
            <a:r>
              <a:rPr lang="en-US" altLang="en-US" dirty="0">
                <a:solidFill>
                  <a:srgbClr val="D60093"/>
                </a:solidFill>
              </a:rPr>
              <a:t>Máy tìm kiếm là công cụ hổ trợ tìm kiếm thông tin trên Internet theo yêu cầu của người dùng. Phần lớn máy tìm kiếm được cung cấp trên các trang web.</a:t>
            </a:r>
            <a:r>
              <a:rPr lang="en-US" altLang="en-US" dirty="0"/>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500" fill="hold"/>
                                        <p:tgtEl>
                                          <p:spTgt spid="24578"/>
                                        </p:tgtEl>
                                        <p:attrNameLst>
                                          <p:attrName>ppt_w</p:attrName>
                                        </p:attrNameLst>
                                      </p:cBhvr>
                                      <p:tavLst>
                                        <p:tav tm="0">
                                          <p:val>
                                            <p:fltVal val="0"/>
                                          </p:val>
                                        </p:tav>
                                        <p:tav tm="100000">
                                          <p:val>
                                            <p:strVal val="#ppt_w"/>
                                          </p:val>
                                        </p:tav>
                                      </p:tavLst>
                                    </p:anim>
                                    <p:anim calcmode="lin" valueType="num">
                                      <p:cBhvr>
                                        <p:cTn id="8" dur="500" fill="hold"/>
                                        <p:tgtEl>
                                          <p:spTgt spid="24578"/>
                                        </p:tgtEl>
                                        <p:attrNameLst>
                                          <p:attrName>ppt_h</p:attrName>
                                        </p:attrNameLst>
                                      </p:cBhvr>
                                      <p:tavLst>
                                        <p:tav tm="0">
                                          <p:val>
                                            <p:fltVal val="0"/>
                                          </p:val>
                                        </p:tav>
                                        <p:tav tm="100000">
                                          <p:val>
                                            <p:strVal val="#ppt_h"/>
                                          </p:val>
                                        </p:tav>
                                      </p:tavLst>
                                    </p:anim>
                                    <p:anim calcmode="lin" valueType="num">
                                      <p:cBhvr>
                                        <p:cTn id="9" dur="500" fill="hold"/>
                                        <p:tgtEl>
                                          <p:spTgt spid="24578"/>
                                        </p:tgtEl>
                                        <p:attrNameLst>
                                          <p:attrName>style.rotation</p:attrName>
                                        </p:attrNameLst>
                                      </p:cBhvr>
                                      <p:tavLst>
                                        <p:tav tm="0">
                                          <p:val>
                                            <p:fltVal val="360"/>
                                          </p:val>
                                        </p:tav>
                                        <p:tav tm="100000">
                                          <p:val>
                                            <p:fltVal val="0"/>
                                          </p:val>
                                        </p:tav>
                                      </p:tavLst>
                                    </p:anim>
                                    <p:animEffect transition="in" filter="fade">
                                      <p:cBhvr>
                                        <p:cTn id="10" dur="500"/>
                                        <p:tgtEl>
                                          <p:spTgt spid="2457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24579">
                                            <p:txEl>
                                              <p:pRg st="0" end="0"/>
                                            </p:txEl>
                                          </p:spTgt>
                                        </p:tgtEl>
                                        <p:attrNameLst>
                                          <p:attrName>style.visibility</p:attrName>
                                        </p:attrNameLst>
                                      </p:cBhvr>
                                      <p:to>
                                        <p:strVal val="visible"/>
                                      </p:to>
                                    </p:set>
                                    <p:anim calcmode="lin" valueType="num">
                                      <p:cBhvr>
                                        <p:cTn id="15" dur="500" fill="hold"/>
                                        <p:tgtEl>
                                          <p:spTgt spid="24579">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4579">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24579">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24579">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24579">
                                            <p:txEl>
                                              <p:pRg st="1" end="1"/>
                                            </p:txEl>
                                          </p:spTgt>
                                        </p:tgtEl>
                                        <p:attrNameLst>
                                          <p:attrName>style.visibility</p:attrName>
                                        </p:attrNameLst>
                                      </p:cBhvr>
                                      <p:to>
                                        <p:strVal val="visible"/>
                                      </p:to>
                                    </p:set>
                                    <p:anim calcmode="lin" valueType="num">
                                      <p:cBhvr>
                                        <p:cTn id="23" dur="500" fill="hold"/>
                                        <p:tgtEl>
                                          <p:spTgt spid="24579">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24579">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24579">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24579">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24579">
                                            <p:txEl>
                                              <p:pRg st="2" end="2"/>
                                            </p:txEl>
                                          </p:spTgt>
                                        </p:tgtEl>
                                        <p:attrNameLst>
                                          <p:attrName>style.visibility</p:attrName>
                                        </p:attrNameLst>
                                      </p:cBhvr>
                                      <p:to>
                                        <p:strVal val="visible"/>
                                      </p:to>
                                    </p:set>
                                    <p:anim calcmode="lin" valueType="num">
                                      <p:cBhvr>
                                        <p:cTn id="31" dur="500" fill="hold"/>
                                        <p:tgtEl>
                                          <p:spTgt spid="24579">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24579">
                                            <p:txEl>
                                              <p:pRg st="2" end="2"/>
                                            </p:txEl>
                                          </p:spTgt>
                                        </p:tgtEl>
                                        <p:attrNameLst>
                                          <p:attrName>ppt_h</p:attrName>
                                        </p:attrNameLst>
                                      </p:cBhvr>
                                      <p:tavLst>
                                        <p:tav tm="0">
                                          <p:val>
                                            <p:fltVal val="0"/>
                                          </p:val>
                                        </p:tav>
                                        <p:tav tm="100000">
                                          <p:val>
                                            <p:strVal val="#ppt_h"/>
                                          </p:val>
                                        </p:tav>
                                      </p:tavLst>
                                    </p:anim>
                                    <p:anim calcmode="lin" valueType="num">
                                      <p:cBhvr>
                                        <p:cTn id="33" dur="500" fill="hold"/>
                                        <p:tgtEl>
                                          <p:spTgt spid="24579">
                                            <p:txEl>
                                              <p:pRg st="2" end="2"/>
                                            </p:txEl>
                                          </p:spTgt>
                                        </p:tgtEl>
                                        <p:attrNameLst>
                                          <p:attrName>style.rotation</p:attrName>
                                        </p:attrNameLst>
                                      </p:cBhvr>
                                      <p:tavLst>
                                        <p:tav tm="0">
                                          <p:val>
                                            <p:fltVal val="360"/>
                                          </p:val>
                                        </p:tav>
                                        <p:tav tm="100000">
                                          <p:val>
                                            <p:fltVal val="0"/>
                                          </p:val>
                                        </p:tav>
                                      </p:tavLst>
                                    </p:anim>
                                    <p:animEffect transition="in" filter="fade">
                                      <p:cBhvr>
                                        <p:cTn id="34" dur="5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8229600" cy="1143000"/>
          </a:xfrm>
        </p:spPr>
        <p:txBody>
          <a:bodyPr/>
          <a:lstStyle/>
          <a:p>
            <a:r>
              <a:rPr lang="en-US" altLang="en-US" sz="4000" b="1" i="1" u="sng">
                <a:solidFill>
                  <a:srgbClr val="FF0000"/>
                </a:solidFill>
              </a:rPr>
              <a:t>1. Tổ chức thông tin trên Internet</a:t>
            </a:r>
          </a:p>
        </p:txBody>
      </p:sp>
      <p:sp>
        <p:nvSpPr>
          <p:cNvPr id="6147" name="Rectangle 3"/>
          <p:cNvSpPr>
            <a:spLocks noGrp="1" noChangeArrowheads="1"/>
          </p:cNvSpPr>
          <p:nvPr>
            <p:ph type="body" idx="1"/>
          </p:nvPr>
        </p:nvSpPr>
        <p:spPr>
          <a:xfrm>
            <a:off x="457200" y="958849"/>
            <a:ext cx="8229600" cy="717551"/>
          </a:xfrm>
        </p:spPr>
        <p:txBody>
          <a:bodyPr/>
          <a:lstStyle/>
          <a:p>
            <a:pPr marL="609600" indent="-609600">
              <a:buFontTx/>
              <a:buAutoNum type="alphaLcPeriod"/>
            </a:pPr>
            <a:r>
              <a:rPr lang="en-US" altLang="en-US" dirty="0">
                <a:solidFill>
                  <a:srgbClr val="0000FF"/>
                </a:solidFill>
              </a:rPr>
              <a:t>Siêu văn bản và trang web   </a:t>
            </a:r>
          </a:p>
        </p:txBody>
      </p:sp>
      <p:pic>
        <p:nvPicPr>
          <p:cNvPr id="6149" name="Picture 5" descr="trang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981200"/>
            <a:ext cx="5410200" cy="33956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914400"/>
            <a:ext cx="8229600" cy="1143000"/>
          </a:xfrm>
        </p:spPr>
        <p:txBody>
          <a:bodyPr/>
          <a:lstStyle/>
          <a:p>
            <a:r>
              <a:rPr lang="en-US" altLang="en-US" sz="6000" b="1" i="1" dirty="0">
                <a:solidFill>
                  <a:srgbClr val="0000FF"/>
                </a:solidFill>
              </a:rPr>
              <a:t>Một số máy tìm kiếm</a:t>
            </a:r>
          </a:p>
        </p:txBody>
      </p:sp>
      <p:pic>
        <p:nvPicPr>
          <p:cNvPr id="2" name="Picture 1"/>
          <p:cNvPicPr>
            <a:picLocks noChangeAspect="1"/>
          </p:cNvPicPr>
          <p:nvPr/>
        </p:nvPicPr>
        <p:blipFill>
          <a:blip r:embed="rId3"/>
          <a:stretch>
            <a:fillRect/>
          </a:stretch>
        </p:blipFill>
        <p:spPr>
          <a:xfrm>
            <a:off x="1828800" y="2209800"/>
            <a:ext cx="5486400" cy="2895600"/>
          </a:xfrm>
          <a:prstGeom prst="rect">
            <a:avLst/>
          </a:prstGeom>
        </p:spPr>
      </p:pic>
    </p:spTree>
  </p:cSld>
  <p:clrMapOvr>
    <a:masterClrMapping/>
  </p:clrMapOvr>
  <p:transition>
    <p:plu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81000" y="6019800"/>
            <a:ext cx="8229600" cy="838200"/>
          </a:xfrm>
        </p:spPr>
        <p:txBody>
          <a:bodyPr/>
          <a:lstStyle/>
          <a:p>
            <a:r>
              <a:rPr lang="en-US" altLang="en-US" sz="4000">
                <a:solidFill>
                  <a:schemeClr val="tx1"/>
                </a:solidFill>
              </a:rPr>
              <a:t>Google:</a:t>
            </a:r>
            <a:r>
              <a:rPr lang="en-US" altLang="en-US" sz="4000">
                <a:solidFill>
                  <a:srgbClr val="0000FF"/>
                </a:solidFill>
              </a:rPr>
              <a:t> http://www.google.com.vn</a:t>
            </a:r>
          </a:p>
        </p:txBody>
      </p:sp>
      <p:sp>
        <p:nvSpPr>
          <p:cNvPr id="27651" name="Rectangle 3"/>
          <p:cNvSpPr>
            <a:spLocks noGrp="1" noChangeArrowheads="1"/>
          </p:cNvSpPr>
          <p:nvPr>
            <p:ph type="body" idx="1"/>
          </p:nvPr>
        </p:nvSpPr>
        <p:spPr/>
        <p:txBody>
          <a:bodyPr/>
          <a:lstStyle/>
          <a:p>
            <a:endParaRPr lang="en-US" altLang="en-US"/>
          </a:p>
        </p:txBody>
      </p:sp>
      <p:pic>
        <p:nvPicPr>
          <p:cNvPr id="27652" name="Picture 4" descr="goog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94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500" fill="hold"/>
                                        <p:tgtEl>
                                          <p:spTgt spid="27650"/>
                                        </p:tgtEl>
                                        <p:attrNameLst>
                                          <p:attrName>ppt_w</p:attrName>
                                        </p:attrNameLst>
                                      </p:cBhvr>
                                      <p:tavLst>
                                        <p:tav tm="0">
                                          <p:val>
                                            <p:fltVal val="0"/>
                                          </p:val>
                                        </p:tav>
                                        <p:tav tm="100000">
                                          <p:val>
                                            <p:strVal val="#ppt_w"/>
                                          </p:val>
                                        </p:tav>
                                      </p:tavLst>
                                    </p:anim>
                                    <p:anim calcmode="lin" valueType="num">
                                      <p:cBhvr>
                                        <p:cTn id="8" dur="500" fill="hold"/>
                                        <p:tgtEl>
                                          <p:spTgt spid="27650"/>
                                        </p:tgtEl>
                                        <p:attrNameLst>
                                          <p:attrName>ppt_h</p:attrName>
                                        </p:attrNameLst>
                                      </p:cBhvr>
                                      <p:tavLst>
                                        <p:tav tm="0">
                                          <p:val>
                                            <p:fltVal val="0"/>
                                          </p:val>
                                        </p:tav>
                                        <p:tav tm="100000">
                                          <p:val>
                                            <p:strVal val="#ppt_h"/>
                                          </p:val>
                                        </p:tav>
                                      </p:tavLst>
                                    </p:anim>
                                    <p:anim calcmode="lin" valueType="num">
                                      <p:cBhvr>
                                        <p:cTn id="9" dur="500" fill="hold"/>
                                        <p:tgtEl>
                                          <p:spTgt spid="27650"/>
                                        </p:tgtEl>
                                        <p:attrNameLst>
                                          <p:attrName>style.rotation</p:attrName>
                                        </p:attrNameLst>
                                      </p:cBhvr>
                                      <p:tavLst>
                                        <p:tav tm="0">
                                          <p:val>
                                            <p:fltVal val="360"/>
                                          </p:val>
                                        </p:tav>
                                        <p:tav tm="100000">
                                          <p:val>
                                            <p:fltVal val="0"/>
                                          </p:val>
                                        </p:tav>
                                      </p:tavLst>
                                    </p:anim>
                                    <p:animEffect transition="in" filter="fade">
                                      <p:cBhvr>
                                        <p:cTn id="10" dur="500"/>
                                        <p:tgtEl>
                                          <p:spTgt spid="2765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nodePh="1">
                                  <p:stCondLst>
                                    <p:cond delay="0"/>
                                  </p:stCondLst>
                                  <p:endCondLst>
                                    <p:cond evt="begin" delay="0">
                                      <p:tn val="13"/>
                                    </p:cond>
                                  </p:endCondLst>
                                  <p:iterate type="lt">
                                    <p:tmPct val="10000"/>
                                  </p:iterate>
                                  <p:childTnLst>
                                    <p:set>
                                      <p:cBhvr>
                                        <p:cTn id="14" dur="1" fill="hold">
                                          <p:stCondLst>
                                            <p:cond delay="0"/>
                                          </p:stCondLst>
                                        </p:cTn>
                                        <p:tgtEl>
                                          <p:spTgt spid="27651">
                                            <p:txEl>
                                              <p:pRg st="0" end="0"/>
                                            </p:txEl>
                                          </p:spTgt>
                                        </p:tgtEl>
                                        <p:attrNameLst>
                                          <p:attrName>style.visibility</p:attrName>
                                        </p:attrNameLst>
                                      </p:cBhvr>
                                      <p:to>
                                        <p:strVal val="visible"/>
                                      </p:to>
                                    </p:set>
                                    <p:anim calcmode="lin" valueType="num">
                                      <p:cBhvr>
                                        <p:cTn id="15" dur="500" fill="hold"/>
                                        <p:tgtEl>
                                          <p:spTgt spid="27651">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7651">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27651">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276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5943600"/>
            <a:ext cx="9144000" cy="914400"/>
          </a:xfrm>
        </p:spPr>
        <p:txBody>
          <a:bodyPr/>
          <a:lstStyle/>
          <a:p>
            <a:r>
              <a:rPr lang="en-US" altLang="en-US"/>
              <a:t>Yahoo: </a:t>
            </a:r>
            <a:r>
              <a:rPr lang="en-US" altLang="en-US">
                <a:solidFill>
                  <a:srgbClr val="0000FF"/>
                </a:solidFill>
              </a:rPr>
              <a:t>http://www.yahoo.com</a:t>
            </a:r>
          </a:p>
        </p:txBody>
      </p:sp>
      <p:sp>
        <p:nvSpPr>
          <p:cNvPr id="28675" name="Rectangle 3"/>
          <p:cNvSpPr>
            <a:spLocks noGrp="1" noChangeArrowheads="1"/>
          </p:cNvSpPr>
          <p:nvPr>
            <p:ph type="body" idx="1"/>
          </p:nvPr>
        </p:nvSpPr>
        <p:spPr/>
        <p:txBody>
          <a:bodyPr/>
          <a:lstStyle/>
          <a:p>
            <a:endParaRPr lang="en-US" altLang="en-US"/>
          </a:p>
        </p:txBody>
      </p:sp>
      <p:pic>
        <p:nvPicPr>
          <p:cNvPr id="28676" name="Picture 4" descr="yahoo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1000"/>
                                        <p:tgtEl>
                                          <p:spTgt spid="28674"/>
                                        </p:tgtEl>
                                      </p:cBhvr>
                                    </p:animEffect>
                                    <p:anim calcmode="lin" valueType="num">
                                      <p:cBhvr>
                                        <p:cTn id="8" dur="1000" fill="hold"/>
                                        <p:tgtEl>
                                          <p:spTgt spid="28674"/>
                                        </p:tgtEl>
                                        <p:attrNameLst>
                                          <p:attrName>ppt_x</p:attrName>
                                        </p:attrNameLst>
                                      </p:cBhvr>
                                      <p:tavLst>
                                        <p:tav tm="0">
                                          <p:val>
                                            <p:strVal val="#ppt_x"/>
                                          </p:val>
                                        </p:tav>
                                        <p:tav tm="100000">
                                          <p:val>
                                            <p:strVal val="#ppt_x"/>
                                          </p:val>
                                        </p:tav>
                                      </p:tavLst>
                                    </p:anim>
                                    <p:anim calcmode="lin" valueType="num">
                                      <p:cBhvr>
                                        <p:cTn id="9" dur="1000" fill="hold"/>
                                        <p:tgtEl>
                                          <p:spTgt spid="2867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1" fill="hold" grpId="0" nodeType="clickEffect" nodePh="1">
                                  <p:stCondLst>
                                    <p:cond delay="0"/>
                                  </p:stCondLst>
                                  <p:endCondLst>
                                    <p:cond evt="begin" delay="0">
                                      <p:tn val="12"/>
                                    </p:cond>
                                  </p:endCondLst>
                                  <p:childTnLst>
                                    <p:set>
                                      <p:cBhvr>
                                        <p:cTn id="13" dur="1" fill="hold">
                                          <p:stCondLst>
                                            <p:cond delay="0"/>
                                          </p:stCondLst>
                                        </p:cTn>
                                        <p:tgtEl>
                                          <p:spTgt spid="28675">
                                            <p:txEl>
                                              <p:pRg st="0" end="0"/>
                                            </p:txEl>
                                          </p:spTgt>
                                        </p:tgtEl>
                                        <p:attrNameLst>
                                          <p:attrName>style.visibility</p:attrName>
                                        </p:attrNameLst>
                                      </p:cBhvr>
                                      <p:to>
                                        <p:strVal val="visible"/>
                                      </p:to>
                                    </p:set>
                                    <p:anim calcmode="lin" valueType="num">
                                      <p:cBhvr additive="base">
                                        <p:cTn id="14" dur="1000" fill="hold">
                                          <p:stCondLst>
                                            <p:cond delay="0"/>
                                          </p:stCondLst>
                                        </p:cTn>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stCondLst>
                                            <p:cond delay="0"/>
                                          </p:stCondLst>
                                        </p:cTn>
                                        <p:tgtEl>
                                          <p:spTgt spid="28675">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rev="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6019800"/>
            <a:ext cx="9144000" cy="838200"/>
          </a:xfrm>
        </p:spPr>
        <p:txBody>
          <a:bodyPr/>
          <a:lstStyle/>
          <a:p>
            <a:r>
              <a:rPr lang="en-US" altLang="en-US">
                <a:solidFill>
                  <a:schemeClr val="tx1"/>
                </a:solidFill>
              </a:rPr>
              <a:t>Microsoft:</a:t>
            </a:r>
            <a:r>
              <a:rPr lang="en-US" altLang="en-US"/>
              <a:t> </a:t>
            </a:r>
            <a:r>
              <a:rPr lang="en-US" altLang="en-US">
                <a:solidFill>
                  <a:srgbClr val="0000FF"/>
                </a:solidFill>
              </a:rPr>
              <a:t>http://www.bing.com</a:t>
            </a:r>
          </a:p>
        </p:txBody>
      </p:sp>
      <p:sp>
        <p:nvSpPr>
          <p:cNvPr id="30723" name="Rectangle 3"/>
          <p:cNvSpPr>
            <a:spLocks noGrp="1" noChangeArrowheads="1"/>
          </p:cNvSpPr>
          <p:nvPr>
            <p:ph type="body" idx="1"/>
          </p:nvPr>
        </p:nvSpPr>
        <p:spPr>
          <a:xfrm>
            <a:off x="304800" y="609600"/>
            <a:ext cx="8229600" cy="4525963"/>
          </a:xfrm>
        </p:spPr>
        <p:txBody>
          <a:bodyPr/>
          <a:lstStyle/>
          <a:p>
            <a:endParaRPr lang="en-US" altLang="en-US"/>
          </a:p>
        </p:txBody>
      </p:sp>
      <p:pic>
        <p:nvPicPr>
          <p:cNvPr id="30724" name="Picture 4" descr="b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19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1000"/>
                                        <p:tgtEl>
                                          <p:spTgt spid="30722"/>
                                        </p:tgtEl>
                                      </p:cBhvr>
                                    </p:animEffect>
                                    <p:anim calcmode="lin" valueType="num">
                                      <p:cBhvr>
                                        <p:cTn id="8" dur="1000" fill="hold"/>
                                        <p:tgtEl>
                                          <p:spTgt spid="30722"/>
                                        </p:tgtEl>
                                        <p:attrNameLst>
                                          <p:attrName>ppt_x</p:attrName>
                                        </p:attrNameLst>
                                      </p:cBhvr>
                                      <p:tavLst>
                                        <p:tav tm="0">
                                          <p:val>
                                            <p:strVal val="#ppt_x"/>
                                          </p:val>
                                        </p:tav>
                                        <p:tav tm="100000">
                                          <p:val>
                                            <p:strVal val="#ppt_x"/>
                                          </p:val>
                                        </p:tav>
                                      </p:tavLst>
                                    </p:anim>
                                    <p:anim calcmode="lin" valueType="num">
                                      <p:cBhvr>
                                        <p:cTn id="9" dur="898" decel="100000" fill="hold"/>
                                        <p:tgtEl>
                                          <p:spTgt spid="3072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30722"/>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nodePh="1">
                                  <p:stCondLst>
                                    <p:cond delay="0"/>
                                  </p:stCondLst>
                                  <p:endCondLst>
                                    <p:cond evt="begin" delay="0">
                                      <p:tn val="13"/>
                                    </p:cond>
                                  </p:endCondLst>
                                  <p:childTnLst>
                                    <p:set>
                                      <p:cBhvr>
                                        <p:cTn id="14" dur="1" fill="hold">
                                          <p:stCondLst>
                                            <p:cond delay="0"/>
                                          </p:stCondLst>
                                        </p:cTn>
                                        <p:tgtEl>
                                          <p:spTgt spid="30723">
                                            <p:txEl>
                                              <p:pRg st="0" end="0"/>
                                            </p:txEl>
                                          </p:spTgt>
                                        </p:tgtEl>
                                        <p:attrNameLst>
                                          <p:attrName>style.visibility</p:attrName>
                                        </p:attrNameLst>
                                      </p:cBhvr>
                                      <p:to>
                                        <p:strVal val="visible"/>
                                      </p:to>
                                    </p:set>
                                    <p:animEffect transition="in" filter="fade">
                                      <p:cBhvr>
                                        <p:cTn id="15" dur="1000"/>
                                        <p:tgtEl>
                                          <p:spTgt spid="30723">
                                            <p:txEl>
                                              <p:pRg st="0" end="0"/>
                                            </p:txEl>
                                          </p:spTgt>
                                        </p:tgtEl>
                                      </p:cBhvr>
                                    </p:animEffect>
                                    <p:anim calcmode="lin" valueType="num">
                                      <p:cBhvr>
                                        <p:cTn id="16" dur="10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072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072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l"/>
            <a:r>
              <a:rPr lang="en-US" altLang="en-US" sz="3600" b="1" i="1" u="sng" dirty="0">
                <a:solidFill>
                  <a:srgbClr val="FF0000"/>
                </a:solidFill>
              </a:rPr>
              <a:t>3. Tìm kiếm thông tin trên Internet</a:t>
            </a:r>
          </a:p>
        </p:txBody>
      </p:sp>
      <p:sp>
        <p:nvSpPr>
          <p:cNvPr id="31747" name="Rectangle 3"/>
          <p:cNvSpPr>
            <a:spLocks noGrp="1" noChangeArrowheads="1"/>
          </p:cNvSpPr>
          <p:nvPr>
            <p:ph type="body" idx="1"/>
          </p:nvPr>
        </p:nvSpPr>
        <p:spPr>
          <a:xfrm>
            <a:off x="762000" y="1390599"/>
            <a:ext cx="5053781" cy="685800"/>
          </a:xfrm>
        </p:spPr>
        <p:txBody>
          <a:bodyPr/>
          <a:lstStyle/>
          <a:p>
            <a:pPr>
              <a:buFontTx/>
              <a:buNone/>
            </a:pPr>
            <a:r>
              <a:rPr lang="en-US" altLang="en-US" dirty="0">
                <a:solidFill>
                  <a:srgbClr val="6600CC"/>
                </a:solidFill>
              </a:rPr>
              <a:t>b. Sử dụng máy tìm kiếm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anim calcmode="lin" valueType="num">
                                      <p:cBhvr>
                                        <p:cTn id="9" dur="500" fill="hold"/>
                                        <p:tgtEl>
                                          <p:spTgt spid="31746"/>
                                        </p:tgtEl>
                                        <p:attrNameLst>
                                          <p:attrName>style.rotation</p:attrName>
                                        </p:attrNameLst>
                                      </p:cBhvr>
                                      <p:tavLst>
                                        <p:tav tm="0">
                                          <p:val>
                                            <p:fltVal val="360"/>
                                          </p:val>
                                        </p:tav>
                                        <p:tav tm="100000">
                                          <p:val>
                                            <p:fltVal val="0"/>
                                          </p:val>
                                        </p:tav>
                                      </p:tavLst>
                                    </p:anim>
                                    <p:animEffect transition="in" filter="fade">
                                      <p:cBhvr>
                                        <p:cTn id="10" dur="500"/>
                                        <p:tgtEl>
                                          <p:spTgt spid="3174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31747">
                                            <p:txEl>
                                              <p:pRg st="0" end="0"/>
                                            </p:txEl>
                                          </p:spTgt>
                                        </p:tgtEl>
                                        <p:attrNameLst>
                                          <p:attrName>style.visibility</p:attrName>
                                        </p:attrNameLst>
                                      </p:cBhvr>
                                      <p:to>
                                        <p:strVal val="visible"/>
                                      </p:to>
                                    </p:set>
                                    <p:anim calcmode="lin" valueType="num">
                                      <p:cBhvr>
                                        <p:cTn id="15" dur="500" fill="hold"/>
                                        <p:tgtEl>
                                          <p:spTgt spid="3174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1747">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31747">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317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81000" y="685800"/>
            <a:ext cx="8229600" cy="1143000"/>
          </a:xfrm>
        </p:spPr>
        <p:txBody>
          <a:bodyPr/>
          <a:lstStyle/>
          <a:p>
            <a:r>
              <a:rPr lang="en-US" altLang="en-US" sz="3600" b="1" i="1" dirty="0">
                <a:solidFill>
                  <a:srgbClr val="FF0000"/>
                </a:solidFill>
              </a:rPr>
              <a:t>Để tìm thông tin bằng máy tìm kiếm, ta cần thực hiện như thế nào?</a:t>
            </a:r>
          </a:p>
        </p:txBody>
      </p:sp>
      <p:sp>
        <p:nvSpPr>
          <p:cNvPr id="32771" name="Rectangle 3"/>
          <p:cNvSpPr>
            <a:spLocks noGrp="1" noChangeArrowheads="1"/>
          </p:cNvSpPr>
          <p:nvPr>
            <p:ph type="body" idx="1"/>
          </p:nvPr>
        </p:nvSpPr>
        <p:spPr>
          <a:xfrm>
            <a:off x="533400" y="2057400"/>
            <a:ext cx="7924800" cy="2743200"/>
          </a:xfrm>
        </p:spPr>
        <p:txBody>
          <a:bodyPr/>
          <a:lstStyle/>
          <a:p>
            <a:pPr>
              <a:buFontTx/>
              <a:buNone/>
            </a:pPr>
            <a:r>
              <a:rPr lang="en-US" altLang="en-US" sz="3000" dirty="0">
                <a:solidFill>
                  <a:srgbClr val="CC00FF"/>
                </a:solidFill>
              </a:rPr>
              <a:t>Bước 1: Truy cập máy tìm kiếm</a:t>
            </a:r>
          </a:p>
          <a:p>
            <a:pPr>
              <a:buFontTx/>
              <a:buNone/>
            </a:pPr>
            <a:r>
              <a:rPr lang="en-US" altLang="en-US" sz="3000" dirty="0">
                <a:solidFill>
                  <a:srgbClr val="CC00FF"/>
                </a:solidFill>
              </a:rPr>
              <a:t>Bước 2: Gõ từ khóa vào ô dành để nhập </a:t>
            </a:r>
            <a:r>
              <a:rPr lang="en-US" altLang="en-US" sz="3000" dirty="0" smtClean="0">
                <a:solidFill>
                  <a:srgbClr val="CC00FF"/>
                </a:solidFill>
              </a:rPr>
              <a:t>từ   khóa</a:t>
            </a:r>
            <a:endParaRPr lang="en-US" altLang="en-US" sz="3000" dirty="0">
              <a:solidFill>
                <a:srgbClr val="CC00FF"/>
              </a:solidFill>
            </a:endParaRPr>
          </a:p>
          <a:p>
            <a:pPr>
              <a:buFontTx/>
              <a:buNone/>
            </a:pPr>
            <a:r>
              <a:rPr lang="en-US" altLang="en-US" sz="3000" dirty="0">
                <a:solidFill>
                  <a:srgbClr val="CC00FF"/>
                </a:solidFill>
              </a:rPr>
              <a:t>Bước 3: Nhấn phím</a:t>
            </a:r>
            <a:r>
              <a:rPr lang="en-US" altLang="en-US" sz="3000" dirty="0"/>
              <a:t> </a:t>
            </a:r>
            <a:r>
              <a:rPr lang="en-US" altLang="en-US" sz="3000" dirty="0">
                <a:solidFill>
                  <a:srgbClr val="0000FF"/>
                </a:solidFill>
              </a:rPr>
              <a:t>Enter</a:t>
            </a:r>
            <a:r>
              <a:rPr lang="en-US" altLang="en-US" sz="3000" dirty="0"/>
              <a:t> </a:t>
            </a:r>
            <a:r>
              <a:rPr lang="en-US" altLang="en-US" sz="3000" dirty="0" smtClean="0">
                <a:solidFill>
                  <a:srgbClr val="CC00FF"/>
                </a:solidFill>
              </a:rPr>
              <a:t>hay </a:t>
            </a:r>
            <a:r>
              <a:rPr lang="en-US" altLang="en-US" sz="3000" dirty="0">
                <a:solidFill>
                  <a:srgbClr val="CC00FF"/>
                </a:solidFill>
              </a:rPr>
              <a:t>nháy nút</a:t>
            </a:r>
            <a:r>
              <a:rPr lang="en-US" altLang="en-US" sz="3000" dirty="0"/>
              <a:t> </a:t>
            </a:r>
            <a:r>
              <a:rPr lang="en-US" altLang="en-US" sz="3000" dirty="0" smtClean="0">
                <a:solidFill>
                  <a:srgbClr val="0000FF"/>
                </a:solidFill>
              </a:rPr>
              <a:t>Tìm    </a:t>
            </a:r>
            <a:r>
              <a:rPr lang="en-US" altLang="en-US" sz="3000" dirty="0">
                <a:solidFill>
                  <a:srgbClr val="0000FF"/>
                </a:solidFill>
              </a:rPr>
              <a:t>	      </a:t>
            </a:r>
            <a:r>
              <a:rPr lang="en-US" altLang="en-US" sz="3000" dirty="0" smtClean="0">
                <a:solidFill>
                  <a:srgbClr val="0000FF"/>
                </a:solidFill>
              </a:rPr>
              <a:t>kiếm</a:t>
            </a:r>
            <a:endParaRPr lang="en-US" altLang="en-US" sz="3000" dirty="0">
              <a:solidFill>
                <a:srgbClr val="0000FF"/>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1000" fill="hold">
                                          <p:stCondLst>
                                            <p:cond delay="0"/>
                                          </p:stCondLst>
                                        </p:cTn>
                                        <p:tgtEl>
                                          <p:spTgt spid="32770"/>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32770"/>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32770"/>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32770"/>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32770"/>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32771">
                                            <p:txEl>
                                              <p:pRg st="0" end="0"/>
                                            </p:txEl>
                                          </p:spTgt>
                                        </p:tgtEl>
                                        <p:attrNameLst>
                                          <p:attrName>style.visibility</p:attrName>
                                        </p:attrNameLst>
                                      </p:cBhvr>
                                      <p:to>
                                        <p:strVal val="visible"/>
                                      </p:to>
                                    </p:set>
                                    <p:anim calcmode="lin" valueType="num">
                                      <p:cBhvr>
                                        <p:cTn id="16" dur="500" fill="hold"/>
                                        <p:tgtEl>
                                          <p:spTgt spid="32771">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32771">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32771">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32771">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32771">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32771">
                                            <p:txEl>
                                              <p:pRg st="1" end="1"/>
                                            </p:txEl>
                                          </p:spTgt>
                                        </p:tgtEl>
                                        <p:attrNameLst>
                                          <p:attrName>style.visibility</p:attrName>
                                        </p:attrNameLst>
                                      </p:cBhvr>
                                      <p:to>
                                        <p:strVal val="visible"/>
                                      </p:to>
                                    </p:set>
                                    <p:anim calcmode="lin" valueType="num">
                                      <p:cBhvr>
                                        <p:cTn id="25" dur="500" fill="hold"/>
                                        <p:tgtEl>
                                          <p:spTgt spid="32771">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32771">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32771">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32771">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32771">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32771">
                                            <p:txEl>
                                              <p:pRg st="2" end="2"/>
                                            </p:txEl>
                                          </p:spTgt>
                                        </p:tgtEl>
                                        <p:attrNameLst>
                                          <p:attrName>style.visibility</p:attrName>
                                        </p:attrNameLst>
                                      </p:cBhvr>
                                      <p:to>
                                        <p:strVal val="visible"/>
                                      </p:to>
                                    </p:set>
                                    <p:anim calcmode="lin" valueType="num">
                                      <p:cBhvr>
                                        <p:cTn id="34" dur="500" fill="hold"/>
                                        <p:tgtEl>
                                          <p:spTgt spid="32771">
                                            <p:txEl>
                                              <p:pRg st="2" end="2"/>
                                            </p:txEl>
                                          </p:spTgt>
                                        </p:tgtEl>
                                        <p:attrNameLst>
                                          <p:attrName>ppt_w</p:attrName>
                                        </p:attrNameLst>
                                      </p:cBhvr>
                                      <p:tavLst>
                                        <p:tav tm="0">
                                          <p:val>
                                            <p:strVal val="#ppt_w*0.05"/>
                                          </p:val>
                                        </p:tav>
                                        <p:tav tm="100000">
                                          <p:val>
                                            <p:strVal val="#ppt_w"/>
                                          </p:val>
                                        </p:tav>
                                      </p:tavLst>
                                    </p:anim>
                                    <p:anim calcmode="lin" valueType="num">
                                      <p:cBhvr>
                                        <p:cTn id="35" dur="500" fill="hold"/>
                                        <p:tgtEl>
                                          <p:spTgt spid="32771">
                                            <p:txEl>
                                              <p:pRg st="2" end="2"/>
                                            </p:txEl>
                                          </p:spTgt>
                                        </p:tgtEl>
                                        <p:attrNameLst>
                                          <p:attrName>ppt_h</p:attrName>
                                        </p:attrNameLst>
                                      </p:cBhvr>
                                      <p:tavLst>
                                        <p:tav tm="0">
                                          <p:val>
                                            <p:strVal val="#ppt_h"/>
                                          </p:val>
                                        </p:tav>
                                        <p:tav tm="100000">
                                          <p:val>
                                            <p:strVal val="#ppt_h"/>
                                          </p:val>
                                        </p:tav>
                                      </p:tavLst>
                                    </p:anim>
                                    <p:anim calcmode="lin" valueType="num">
                                      <p:cBhvr>
                                        <p:cTn id="36" dur="500" fill="hold"/>
                                        <p:tgtEl>
                                          <p:spTgt spid="32771">
                                            <p:txEl>
                                              <p:pRg st="2" end="2"/>
                                            </p:txEl>
                                          </p:spTgt>
                                        </p:tgtEl>
                                        <p:attrNameLst>
                                          <p:attrName>ppt_x</p:attrName>
                                        </p:attrNameLst>
                                      </p:cBhvr>
                                      <p:tavLst>
                                        <p:tav tm="0">
                                          <p:val>
                                            <p:strVal val="#ppt_x-.2"/>
                                          </p:val>
                                        </p:tav>
                                        <p:tav tm="100000">
                                          <p:val>
                                            <p:strVal val="#ppt_x"/>
                                          </p:val>
                                        </p:tav>
                                      </p:tavLst>
                                    </p:anim>
                                    <p:anim calcmode="lin" valueType="num">
                                      <p:cBhvr>
                                        <p:cTn id="37" dur="500" fill="hold"/>
                                        <p:tgtEl>
                                          <p:spTgt spid="32771">
                                            <p:txEl>
                                              <p:pRg st="2" end="2"/>
                                            </p:txEl>
                                          </p:spTgt>
                                        </p:tgtEl>
                                        <p:attrNameLst>
                                          <p:attrName>ppt_y</p:attrName>
                                        </p:attrNameLst>
                                      </p:cBhvr>
                                      <p:tavLst>
                                        <p:tav tm="0">
                                          <p:val>
                                            <p:strVal val="#ppt_y"/>
                                          </p:val>
                                        </p:tav>
                                        <p:tav tm="100000">
                                          <p:val>
                                            <p:strVal val="#ppt_y"/>
                                          </p:val>
                                        </p:tav>
                                      </p:tavLst>
                                    </p:anim>
                                    <p:animEffect transition="in" filter="fade">
                                      <p:cBhvr>
                                        <p:cTn id="38" dur="500"/>
                                        <p:tgtEl>
                                          <p:spTgt spid="32771">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xit" presetSubtype="0" fill="hold" grpId="1" nodeType="clickEffect">
                                  <p:stCondLst>
                                    <p:cond delay="0"/>
                                  </p:stCondLst>
                                  <p:childTnLst>
                                    <p:anim calcmode="lin" valueType="num">
                                      <p:cBhvr>
                                        <p:cTn id="42" dur="2000" fill="hold"/>
                                        <p:tgtEl>
                                          <p:spTgt spid="32770"/>
                                        </p:tgtEl>
                                        <p:attrNameLst>
                                          <p:attrName>style.rotation</p:attrName>
                                        </p:attrNameLst>
                                      </p:cBhvr>
                                      <p:tavLst>
                                        <p:tav tm="0">
                                          <p:val>
                                            <p:fltVal val="0"/>
                                          </p:val>
                                        </p:tav>
                                        <p:tav tm="100000">
                                          <p:val>
                                            <p:fltVal val="-90"/>
                                          </p:val>
                                        </p:tav>
                                      </p:tavLst>
                                    </p:anim>
                                    <p:anim calcmode="lin" valueType="num">
                                      <p:cBhvr>
                                        <p:cTn id="43" dur="2000" fill="hold"/>
                                        <p:tgtEl>
                                          <p:spTgt spid="32770"/>
                                        </p:tgtEl>
                                        <p:attrNameLst>
                                          <p:attrName>ppt_w</p:attrName>
                                        </p:attrNameLst>
                                      </p:cBhvr>
                                      <p:tavLst>
                                        <p:tav tm="0">
                                          <p:val>
                                            <p:strVal val="ppt_w"/>
                                          </p:val>
                                        </p:tav>
                                        <p:tav tm="50000">
                                          <p:val>
                                            <p:strVal val="ppt_w-.5"/>
                                          </p:val>
                                        </p:tav>
                                        <p:tav tm="100000">
                                          <p:val>
                                            <p:strVal val="ppt_w-.5"/>
                                          </p:val>
                                        </p:tav>
                                      </p:tavLst>
                                    </p:anim>
                                    <p:anim calcmode="lin" valueType="num">
                                      <p:cBhvr>
                                        <p:cTn id="44" dur="2000" fill="hold"/>
                                        <p:tgtEl>
                                          <p:spTgt spid="32770"/>
                                        </p:tgtEl>
                                        <p:attrNameLst>
                                          <p:attrName>ppt_h</p:attrName>
                                        </p:attrNameLst>
                                      </p:cBhvr>
                                      <p:tavLst>
                                        <p:tav tm="0">
                                          <p:val>
                                            <p:strVal val="ppt_h"/>
                                          </p:val>
                                        </p:tav>
                                        <p:tav tm="100000">
                                          <p:val>
                                            <p:strVal val="ppt_h"/>
                                          </p:val>
                                        </p:tav>
                                      </p:tavLst>
                                    </p:anim>
                                    <p:anim calcmode="lin" valueType="num">
                                      <p:cBhvr>
                                        <p:cTn id="45" dur="2000" fill="hold"/>
                                        <p:tgtEl>
                                          <p:spTgt spid="32770"/>
                                        </p:tgtEl>
                                        <p:attrNameLst>
                                          <p:attrName>ppt_x</p:attrName>
                                        </p:attrNameLst>
                                      </p:cBhvr>
                                      <p:tavLst>
                                        <p:tav tm="0">
                                          <p:val>
                                            <p:strVal val="ppt_x"/>
                                          </p:val>
                                        </p:tav>
                                        <p:tav tm="100000">
                                          <p:val>
                                            <p:strVal val="ppt_x+.4"/>
                                          </p:val>
                                        </p:tav>
                                      </p:tavLst>
                                    </p:anim>
                                    <p:anim calcmode="lin" valueType="num">
                                      <p:cBhvr>
                                        <p:cTn id="46" dur="2000" fill="hold"/>
                                        <p:tgtEl>
                                          <p:spTgt spid="32770"/>
                                        </p:tgtEl>
                                        <p:attrNameLst>
                                          <p:attrName>ppt_y</p:attrName>
                                        </p:attrNameLst>
                                      </p:cBhvr>
                                      <p:tavLst>
                                        <p:tav tm="0">
                                          <p:val>
                                            <p:strVal val="ppt_y"/>
                                          </p:val>
                                        </p:tav>
                                        <p:tav tm="50000">
                                          <p:val>
                                            <p:strVal val="ppt_y+.1"/>
                                          </p:val>
                                        </p:tav>
                                        <p:tav tm="100000">
                                          <p:val>
                                            <p:strVal val="ppt_y-.2"/>
                                          </p:val>
                                        </p:tav>
                                      </p:tavLst>
                                    </p:anim>
                                    <p:set>
                                      <p:cBhvr>
                                        <p:cTn id="47" dur="1" fill="hold">
                                          <p:stCondLst>
                                            <p:cond delay="1998"/>
                                          </p:stCondLst>
                                        </p:cTn>
                                        <p:tgtEl>
                                          <p:spTgt spid="32770"/>
                                        </p:tgtEl>
                                        <p:attrNameLst>
                                          <p:attrName>style.visibility</p:attrName>
                                        </p:attrNameLst>
                                      </p:cBhvr>
                                      <p:to>
                                        <p:strVal val="hidden"/>
                                      </p:to>
                                    </p:set>
                                  </p:childTnLst>
                                </p:cTn>
                              </p:par>
                              <p:par>
                                <p:cTn id="48" presetID="22" presetClass="exit" presetSubtype="8" fill="hold" grpId="1" nodeType="withEffect">
                                  <p:stCondLst>
                                    <p:cond delay="0"/>
                                  </p:stCondLst>
                                  <p:childTnLst>
                                    <p:animEffect transition="out" filter="wipe(left)">
                                      <p:cBhvr>
                                        <p:cTn id="49" dur="500"/>
                                        <p:tgtEl>
                                          <p:spTgt spid="32771">
                                            <p:txEl>
                                              <p:pRg st="0" end="0"/>
                                            </p:txEl>
                                          </p:spTgt>
                                        </p:tgtEl>
                                      </p:cBhvr>
                                    </p:animEffect>
                                    <p:set>
                                      <p:cBhvr>
                                        <p:cTn id="50" dur="1" fill="hold">
                                          <p:stCondLst>
                                            <p:cond delay="499"/>
                                          </p:stCondLst>
                                        </p:cTn>
                                        <p:tgtEl>
                                          <p:spTgt spid="32771">
                                            <p:txEl>
                                              <p:pRg st="0" end="0"/>
                                            </p:txEl>
                                          </p:spTgt>
                                        </p:tgtEl>
                                        <p:attrNameLst>
                                          <p:attrName>style.visibility</p:attrName>
                                        </p:attrNameLst>
                                      </p:cBhvr>
                                      <p:to>
                                        <p:strVal val="hidden"/>
                                      </p:to>
                                    </p:set>
                                  </p:childTnLst>
                                </p:cTn>
                              </p:par>
                              <p:par>
                                <p:cTn id="51" presetID="22" presetClass="exit" presetSubtype="8" fill="hold" grpId="1" nodeType="withEffect">
                                  <p:stCondLst>
                                    <p:cond delay="0"/>
                                  </p:stCondLst>
                                  <p:childTnLst>
                                    <p:animEffect transition="out" filter="wipe(left)">
                                      <p:cBhvr>
                                        <p:cTn id="52" dur="500"/>
                                        <p:tgtEl>
                                          <p:spTgt spid="32771">
                                            <p:txEl>
                                              <p:pRg st="1" end="1"/>
                                            </p:txEl>
                                          </p:spTgt>
                                        </p:tgtEl>
                                      </p:cBhvr>
                                    </p:animEffect>
                                    <p:set>
                                      <p:cBhvr>
                                        <p:cTn id="53" dur="1" fill="hold">
                                          <p:stCondLst>
                                            <p:cond delay="499"/>
                                          </p:stCondLst>
                                        </p:cTn>
                                        <p:tgtEl>
                                          <p:spTgt spid="32771">
                                            <p:txEl>
                                              <p:pRg st="1" end="1"/>
                                            </p:txEl>
                                          </p:spTgt>
                                        </p:tgtEl>
                                        <p:attrNameLst>
                                          <p:attrName>style.visibility</p:attrName>
                                        </p:attrNameLst>
                                      </p:cBhvr>
                                      <p:to>
                                        <p:strVal val="hidden"/>
                                      </p:to>
                                    </p:set>
                                  </p:childTnLst>
                                </p:cTn>
                              </p:par>
                              <p:par>
                                <p:cTn id="54" presetID="22" presetClass="exit" presetSubtype="8" fill="hold" grpId="1" nodeType="withEffect">
                                  <p:stCondLst>
                                    <p:cond delay="0"/>
                                  </p:stCondLst>
                                  <p:childTnLst>
                                    <p:animEffect transition="out" filter="wipe(left)">
                                      <p:cBhvr>
                                        <p:cTn id="55" dur="500"/>
                                        <p:tgtEl>
                                          <p:spTgt spid="32771">
                                            <p:txEl>
                                              <p:pRg st="2" end="2"/>
                                            </p:txEl>
                                          </p:spTgt>
                                        </p:tgtEl>
                                      </p:cBhvr>
                                    </p:animEffect>
                                    <p:set>
                                      <p:cBhvr>
                                        <p:cTn id="56" dur="1" fill="hold">
                                          <p:stCondLst>
                                            <p:cond delay="499"/>
                                          </p:stCondLst>
                                        </p:cTn>
                                        <p:tgtEl>
                                          <p:spTgt spid="32771">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0" grpId="1"/>
      <p:bldP spid="32771" grpId="0" build="p"/>
      <p:bldP spid="32771" grpId="1" build="allAtOnce"/>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66800" y="228600"/>
            <a:ext cx="6858000" cy="1143000"/>
          </a:xfrm>
        </p:spPr>
        <p:txBody>
          <a:bodyPr/>
          <a:lstStyle/>
          <a:p>
            <a:r>
              <a:rPr lang="en-US" altLang="en-US" b="1" dirty="0">
                <a:solidFill>
                  <a:srgbClr val="FF0000"/>
                </a:solidFill>
              </a:rPr>
              <a:t> * “Siêu văn bản” là gì?</a:t>
            </a:r>
          </a:p>
        </p:txBody>
      </p:sp>
      <p:sp>
        <p:nvSpPr>
          <p:cNvPr id="7171" name="Rectangle 3"/>
          <p:cNvSpPr>
            <a:spLocks noGrp="1" noChangeArrowheads="1"/>
          </p:cNvSpPr>
          <p:nvPr>
            <p:ph type="body" idx="1"/>
          </p:nvPr>
        </p:nvSpPr>
        <p:spPr>
          <a:xfrm>
            <a:off x="457200" y="1752600"/>
            <a:ext cx="8229600" cy="4038600"/>
          </a:xfrm>
          <a:solidFill>
            <a:srgbClr val="FFFF00"/>
          </a:solidFill>
        </p:spPr>
        <p:txBody>
          <a:bodyPr/>
          <a:lstStyle/>
          <a:p>
            <a:pPr marL="88900" indent="11113">
              <a:buFontTx/>
              <a:buNone/>
            </a:pPr>
            <a:r>
              <a:rPr lang="en-US" altLang="en-US" dirty="0" smtClean="0">
                <a:solidFill>
                  <a:srgbClr val="FF0000"/>
                </a:solidFill>
                <a:sym typeface="Wingdings" panose="05000000000000000000" pitchFamily="2" charset="2"/>
              </a:rPr>
              <a:t></a:t>
            </a:r>
            <a:r>
              <a:rPr lang="en-US" altLang="en-US" dirty="0" smtClean="0">
                <a:solidFill>
                  <a:srgbClr val="0000FF"/>
                </a:solidFill>
              </a:rPr>
              <a:t>Siêu </a:t>
            </a:r>
            <a:r>
              <a:rPr lang="en-US" altLang="en-US" dirty="0">
                <a:solidFill>
                  <a:srgbClr val="0000FF"/>
                </a:solidFill>
              </a:rPr>
              <a:t>văn bản (Hypertext ) là một loại văn bản tích hợp nhiều dạng dữ liệu khác nhau như: văn bản, hình ảnh, âm thanh… nhưng lại chứa một hay nhiều tham chiếu tới các văn bản khác. </a:t>
            </a:r>
            <a:br>
              <a:rPr lang="en-US" altLang="en-US" dirty="0">
                <a:solidFill>
                  <a:srgbClr val="0000FF"/>
                </a:solidFill>
              </a:rPr>
            </a:br>
            <a:r>
              <a:rPr lang="en-US" altLang="en-US" dirty="0">
                <a:solidFill>
                  <a:srgbClr val="0000FF"/>
                </a:solidFill>
              </a:rPr>
              <a:t>Siêu văn bản thường được tạo ra bằng ngôn ngữ HTML.(Ngôn ngữ đánh dấu siêu văn bản). </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animEffect transition="in" filter="fade">
                                      <p:cBhvr>
                                        <p:cTn id="9" dur="500"/>
                                        <p:tgtEl>
                                          <p:spTgt spid="717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171">
                                            <p:bg/>
                                          </p:spTgt>
                                        </p:tgtEl>
                                        <p:attrNameLst>
                                          <p:attrName>style.visibility</p:attrName>
                                        </p:attrNameLst>
                                      </p:cBhvr>
                                      <p:to>
                                        <p:strVal val="visible"/>
                                      </p:to>
                                    </p:set>
                                    <p:animEffect transition="in" filter="fade">
                                      <p:cBhvr>
                                        <p:cTn id="14" dur="1000">
                                          <p:stCondLst>
                                            <p:cond delay="0"/>
                                          </p:stCondLst>
                                        </p:cTn>
                                        <p:tgtEl>
                                          <p:spTgt spid="7171">
                                            <p:bg/>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171">
                                            <p:txEl>
                                              <p:pRg st="0" end="0"/>
                                            </p:txEl>
                                          </p:spTgt>
                                        </p:tgtEl>
                                        <p:attrNameLst>
                                          <p:attrName>style.visibility</p:attrName>
                                        </p:attrNameLst>
                                      </p:cBhvr>
                                      <p:to>
                                        <p:strVal val="visible"/>
                                      </p:to>
                                    </p:set>
                                    <p:animEffect transition="in" filter="fade">
                                      <p:cBhvr>
                                        <p:cTn id="19" dur="1000">
                                          <p:stCondLst>
                                            <p:cond delay="0"/>
                                          </p:stCondLst>
                                        </p:cTn>
                                        <p:tgtEl>
                                          <p:spTgt spid="71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839200" y="6781800"/>
            <a:ext cx="304800" cy="76200"/>
          </a:xfrm>
        </p:spPr>
        <p:txBody>
          <a:bodyPr/>
          <a:lstStyle/>
          <a:p>
            <a:endParaRPr lang="en-US" altLang="en-US" sz="4000"/>
          </a:p>
        </p:txBody>
      </p:sp>
      <p:sp>
        <p:nvSpPr>
          <p:cNvPr id="9219" name="Rectangle 3"/>
          <p:cNvSpPr>
            <a:spLocks noGrp="1" noChangeArrowheads="1"/>
          </p:cNvSpPr>
          <p:nvPr>
            <p:ph type="body" idx="1"/>
          </p:nvPr>
        </p:nvSpPr>
        <p:spPr>
          <a:xfrm>
            <a:off x="304800" y="5791200"/>
            <a:ext cx="8686800" cy="868363"/>
          </a:xfrm>
        </p:spPr>
        <p:txBody>
          <a:bodyPr/>
          <a:lstStyle/>
          <a:p>
            <a:pPr>
              <a:lnSpc>
                <a:spcPct val="90000"/>
              </a:lnSpc>
              <a:buFontTx/>
              <a:buNone/>
            </a:pPr>
            <a:r>
              <a:rPr lang="en-US" altLang="en-US"/>
              <a:t>Trang web có địa chỉ </a:t>
            </a:r>
            <a:r>
              <a:rPr lang="en-US" altLang="en-US">
                <a:solidFill>
                  <a:srgbClr val="0000FF"/>
                </a:solidFill>
              </a:rPr>
              <a:t>vnschool.net/vuihoche2009/index.htm</a:t>
            </a:r>
          </a:p>
        </p:txBody>
      </p:sp>
      <p:pic>
        <p:nvPicPr>
          <p:cNvPr id="9220" name="Picture 4" descr="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63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600" y="609600"/>
            <a:ext cx="8229600" cy="2667000"/>
          </a:xfrm>
        </p:spPr>
        <p:txBody>
          <a:bodyPr/>
          <a:lstStyle/>
          <a:p>
            <a:r>
              <a:rPr lang="en-US" altLang="en-US" sz="9600" dirty="0">
                <a:solidFill>
                  <a:srgbClr val="FF0000"/>
                </a:solidFill>
              </a:rPr>
              <a:t>* </a:t>
            </a:r>
            <a:r>
              <a:rPr lang="en-US" altLang="en-US" sz="7200" dirty="0">
                <a:solidFill>
                  <a:srgbClr val="FF0000"/>
                </a:solidFill>
              </a:rPr>
              <a:t>Trang web là gì?</a:t>
            </a: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 y="228600"/>
            <a:ext cx="8229600" cy="1143000"/>
          </a:xfrm>
        </p:spPr>
        <p:txBody>
          <a:bodyPr/>
          <a:lstStyle/>
          <a:p>
            <a:pPr algn="l"/>
            <a:r>
              <a:rPr lang="en-US" altLang="en-US" dirty="0">
                <a:solidFill>
                  <a:srgbClr val="0000FF"/>
                </a:solidFill>
              </a:rPr>
              <a:t>* Trang web là gì?</a:t>
            </a:r>
          </a:p>
        </p:txBody>
      </p:sp>
      <p:sp>
        <p:nvSpPr>
          <p:cNvPr id="11267" name="Rectangle 3"/>
          <p:cNvSpPr>
            <a:spLocks noGrp="1" noChangeArrowheads="1"/>
          </p:cNvSpPr>
          <p:nvPr>
            <p:ph type="body" idx="1"/>
          </p:nvPr>
        </p:nvSpPr>
        <p:spPr>
          <a:xfrm>
            <a:off x="304800" y="1600200"/>
            <a:ext cx="8610600" cy="2895599"/>
          </a:xfrm>
          <a:solidFill>
            <a:srgbClr val="FFFF00"/>
          </a:solidFill>
        </p:spPr>
        <p:txBody>
          <a:bodyPr/>
          <a:lstStyle/>
          <a:p>
            <a:pPr>
              <a:buFontTx/>
              <a:buNone/>
            </a:pPr>
            <a:r>
              <a:rPr lang="en-US" altLang="en-US" dirty="0"/>
              <a:t>   </a:t>
            </a:r>
            <a:r>
              <a:rPr lang="en-US" altLang="en-US" dirty="0" smtClean="0">
                <a:sym typeface="Wingdings" panose="05000000000000000000" pitchFamily="2" charset="2"/>
              </a:rPr>
              <a:t></a:t>
            </a:r>
            <a:r>
              <a:rPr lang="en-US" altLang="en-US" sz="4000" dirty="0" smtClean="0">
                <a:solidFill>
                  <a:srgbClr val="FF0066"/>
                </a:solidFill>
              </a:rPr>
              <a:t>Trang </a:t>
            </a:r>
            <a:r>
              <a:rPr lang="en-US" altLang="en-US" sz="4000" dirty="0">
                <a:solidFill>
                  <a:srgbClr val="FF0066"/>
                </a:solidFill>
              </a:rPr>
              <a:t>web là một siêu văn bản được gán địa chỉ truy cập trên Internet. Địa chỉ truy cập này được gọi là địa chỉ trang web.</a:t>
            </a:r>
            <a:r>
              <a:rPr lang="en-US" altLang="en-US" sz="4000" dirty="0"/>
              <a:t> </a:t>
            </a:r>
          </a:p>
        </p:txBody>
      </p:sp>
    </p:spTree>
  </p:cSld>
  <p:clrMapOvr>
    <a:masterClrMapping/>
  </p:clrMapOvr>
  <p:transition>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5715000"/>
            <a:ext cx="8229600" cy="1143000"/>
          </a:xfrm>
        </p:spPr>
        <p:txBody>
          <a:bodyPr/>
          <a:lstStyle/>
          <a:p>
            <a:endParaRPr lang="en-US" altLang="en-US"/>
          </a:p>
        </p:txBody>
      </p:sp>
      <p:sp>
        <p:nvSpPr>
          <p:cNvPr id="34819" name="Rectangle 3"/>
          <p:cNvSpPr>
            <a:spLocks noGrp="1" noChangeArrowheads="1"/>
          </p:cNvSpPr>
          <p:nvPr>
            <p:ph type="body" idx="1"/>
          </p:nvPr>
        </p:nvSpPr>
        <p:spPr>
          <a:xfrm>
            <a:off x="304800" y="381000"/>
            <a:ext cx="8229600" cy="4525963"/>
          </a:xfrm>
        </p:spPr>
        <p:txBody>
          <a:bodyPr/>
          <a:lstStyle/>
          <a:p>
            <a:pPr>
              <a:buFontTx/>
              <a:buNone/>
            </a:pPr>
            <a:r>
              <a:rPr lang="en-US" altLang="en-US">
                <a:solidFill>
                  <a:srgbClr val="0000FF"/>
                </a:solidFill>
              </a:rPr>
              <a:t>b. Website, địa chỉ website và trang chủ</a:t>
            </a:r>
          </a:p>
        </p:txBody>
      </p:sp>
    </p:spTree>
  </p:cSld>
  <p:clrMapOvr>
    <a:masterClrMapping/>
  </p:clrMapOvr>
  <p:transition>
    <p:plu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6172200"/>
            <a:ext cx="9144000" cy="685800"/>
          </a:xfrm>
        </p:spPr>
        <p:txBody>
          <a:bodyPr/>
          <a:lstStyle/>
          <a:p>
            <a:r>
              <a:rPr lang="en-US" altLang="en-US" sz="3200">
                <a:solidFill>
                  <a:schemeClr val="tx1"/>
                </a:solidFill>
              </a:rPr>
              <a:t>Định lý pytago trên website Wikipedia tiếng Việt</a:t>
            </a:r>
          </a:p>
        </p:txBody>
      </p:sp>
      <p:sp>
        <p:nvSpPr>
          <p:cNvPr id="12291" name="Rectangle 3"/>
          <p:cNvSpPr>
            <a:spLocks noGrp="1" noChangeArrowheads="1"/>
          </p:cNvSpPr>
          <p:nvPr>
            <p:ph type="body" idx="1"/>
          </p:nvPr>
        </p:nvSpPr>
        <p:spPr>
          <a:xfrm flipH="1">
            <a:off x="9067800" y="3048000"/>
            <a:ext cx="76200" cy="3611563"/>
          </a:xfrm>
        </p:spPr>
        <p:txBody>
          <a:bodyPr/>
          <a:lstStyle/>
          <a:p>
            <a:pPr>
              <a:buFontTx/>
              <a:buNone/>
            </a:pPr>
            <a:endParaRPr lang="en-US" altLang="en-US"/>
          </a:p>
        </p:txBody>
      </p:sp>
      <p:pic>
        <p:nvPicPr>
          <p:cNvPr id="12292" name="Picture 4" descr="định lý pita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17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solidFill>
                  <a:srgbClr val="0000FF"/>
                </a:solidFill>
              </a:rPr>
              <a:t>Website là gì?</a:t>
            </a:r>
          </a:p>
        </p:txBody>
      </p:sp>
      <p:sp>
        <p:nvSpPr>
          <p:cNvPr id="13315" name="Rectangle 3"/>
          <p:cNvSpPr>
            <a:spLocks noGrp="1" noChangeArrowheads="1"/>
          </p:cNvSpPr>
          <p:nvPr>
            <p:ph type="body" idx="1"/>
          </p:nvPr>
        </p:nvSpPr>
        <p:spPr>
          <a:xfrm>
            <a:off x="457200" y="1429928"/>
            <a:ext cx="8229600" cy="4525963"/>
          </a:xfrm>
          <a:solidFill>
            <a:srgbClr val="FFFF00"/>
          </a:solidFill>
        </p:spPr>
        <p:txBody>
          <a:bodyPr/>
          <a:lstStyle/>
          <a:p>
            <a:pPr>
              <a:buFontTx/>
              <a:buNone/>
            </a:pPr>
            <a:r>
              <a:rPr lang="en-US" altLang="en-US" sz="2800" dirty="0"/>
              <a:t>   </a:t>
            </a:r>
            <a:r>
              <a:rPr lang="en-US" altLang="en-US" sz="2800" dirty="0" smtClean="0">
                <a:solidFill>
                  <a:srgbClr val="FF0000"/>
                </a:solidFill>
                <a:sym typeface="Wingdings" panose="05000000000000000000" pitchFamily="2" charset="2"/>
              </a:rPr>
              <a:t></a:t>
            </a:r>
            <a:r>
              <a:rPr lang="en-US" altLang="en-US" sz="3600" dirty="0" smtClean="0"/>
              <a:t>Một </a:t>
            </a:r>
            <a:r>
              <a:rPr lang="en-US" altLang="en-US" sz="3600" dirty="0"/>
              <a:t>hoặc nhiều trang web liên quan được tổ chức dưới một địa chỉ truy cập chung tạo thành một website. </a:t>
            </a:r>
          </a:p>
          <a:p>
            <a:pPr>
              <a:buFontTx/>
              <a:buNone/>
            </a:pPr>
            <a:r>
              <a:rPr lang="en-US" altLang="en-US" sz="2800" dirty="0"/>
              <a:t>   </a:t>
            </a:r>
            <a:r>
              <a:rPr lang="en-US" altLang="en-US" sz="3600" dirty="0"/>
              <a:t>Địa chỉ truy cập chung này được gọi là địa chỉ của website.</a:t>
            </a:r>
            <a:br>
              <a:rPr lang="en-US" altLang="en-US" sz="3600" dirty="0"/>
            </a:br>
            <a:r>
              <a:rPr lang="en-US" altLang="en-US" sz="3600" dirty="0"/>
              <a:t>Trang đầu tiên của website được gọi là trang chủ. </a:t>
            </a: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13315">
                                            <p:bg/>
                                          </p:spTgt>
                                        </p:tgtEl>
                                        <p:attrNameLst>
                                          <p:attrName>style.visibility</p:attrName>
                                        </p:attrNameLst>
                                      </p:cBhvr>
                                      <p:to>
                                        <p:strVal val="visible"/>
                                      </p:to>
                                    </p:set>
                                    <p:animEffect transition="in" filter="fade">
                                      <p:cBhvr>
                                        <p:cTn id="7" dur="1000"/>
                                        <p:tgtEl>
                                          <p:spTgt spid="13315">
                                            <p:bg/>
                                          </p:spTgt>
                                        </p:tgtEl>
                                      </p:cBhvr>
                                    </p:animEffect>
                                    <p:anim calcmode="lin" valueType="num">
                                      <p:cBhvr>
                                        <p:cTn id="8" dur="1000" fill="hold"/>
                                        <p:tgtEl>
                                          <p:spTgt spid="13315">
                                            <p:bg/>
                                          </p:spTgt>
                                        </p:tgtEl>
                                        <p:attrNameLst>
                                          <p:attrName>ppt_x</p:attrName>
                                        </p:attrNameLst>
                                      </p:cBhvr>
                                      <p:tavLst>
                                        <p:tav tm="0">
                                          <p:val>
                                            <p:strVal val="#ppt_x"/>
                                          </p:val>
                                        </p:tav>
                                        <p:tav tm="100000">
                                          <p:val>
                                            <p:strVal val="#ppt_x"/>
                                          </p:val>
                                        </p:tav>
                                      </p:tavLst>
                                    </p:anim>
                                    <p:anim calcmode="lin" valueType="num">
                                      <p:cBhvr>
                                        <p:cTn id="9" dur="1000" fill="hold"/>
                                        <p:tgtEl>
                                          <p:spTgt spid="13315">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iterate type="lt">
                                    <p:tmPct val="10000"/>
                                  </p:iterate>
                                  <p:childTnLst>
                                    <p:set>
                                      <p:cBhvr>
                                        <p:cTn id="13" dur="1" fill="hold">
                                          <p:stCondLst>
                                            <p:cond delay="0"/>
                                          </p:stCondLst>
                                        </p:cTn>
                                        <p:tgtEl>
                                          <p:spTgt spid="13315">
                                            <p:txEl>
                                              <p:pRg st="0" end="0"/>
                                            </p:txEl>
                                          </p:spTgt>
                                        </p:tgtEl>
                                        <p:attrNameLst>
                                          <p:attrName>style.visibility</p:attrName>
                                        </p:attrNameLst>
                                      </p:cBhvr>
                                      <p:to>
                                        <p:strVal val="visible"/>
                                      </p:to>
                                    </p:set>
                                    <p:animEffect transition="in" filter="fade">
                                      <p:cBhvr>
                                        <p:cTn id="14" dur="1000"/>
                                        <p:tgtEl>
                                          <p:spTgt spid="13315">
                                            <p:txEl>
                                              <p:pRg st="0" end="0"/>
                                            </p:txEl>
                                          </p:spTgt>
                                        </p:tgtEl>
                                      </p:cBhvr>
                                    </p:animEffect>
                                    <p:anim calcmode="lin" valueType="num">
                                      <p:cBhvr>
                                        <p:cTn id="15"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33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iterate type="lt">
                                    <p:tmPct val="10000"/>
                                  </p:iterate>
                                  <p:childTnLst>
                                    <p:set>
                                      <p:cBhvr>
                                        <p:cTn id="20" dur="1" fill="hold">
                                          <p:stCondLst>
                                            <p:cond delay="0"/>
                                          </p:stCondLst>
                                        </p:cTn>
                                        <p:tgtEl>
                                          <p:spTgt spid="13315">
                                            <p:txEl>
                                              <p:pRg st="1" end="1"/>
                                            </p:txEl>
                                          </p:spTgt>
                                        </p:tgtEl>
                                        <p:attrNameLst>
                                          <p:attrName>style.visibility</p:attrName>
                                        </p:attrNameLst>
                                      </p:cBhvr>
                                      <p:to>
                                        <p:strVal val="visible"/>
                                      </p:to>
                                    </p:set>
                                    <p:animEffect transition="in" filter="fade">
                                      <p:cBhvr>
                                        <p:cTn id="21" dur="1000"/>
                                        <p:tgtEl>
                                          <p:spTgt spid="13315">
                                            <p:txEl>
                                              <p:pRg st="1" end="1"/>
                                            </p:txEl>
                                          </p:spTgt>
                                        </p:tgtEl>
                                      </p:cBhvr>
                                    </p:animEffect>
                                    <p:anim calcmode="lin" valueType="num">
                                      <p:cBhvr>
                                        <p:cTn id="22" dur="10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331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TotalTime>
  <Words>486</Words>
  <Application>Microsoft Office PowerPoint</Application>
  <PresentationFormat>On-screen Show (4:3)</PresentationFormat>
  <Paragraphs>45</Paragraphs>
  <Slides>25</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25</vt:i4>
      </vt:variant>
    </vt:vector>
  </HeadingPairs>
  <TitlesOfParts>
    <vt:vector size="27" baseType="lpstr">
      <vt:lpstr>Arial</vt:lpstr>
      <vt:lpstr>Default Design</vt:lpstr>
      <vt:lpstr>PowerPoint Presentation</vt:lpstr>
      <vt:lpstr>1. Tổ chức thông tin trên Internet</vt:lpstr>
      <vt:lpstr> * “Siêu văn bản” là gì?</vt:lpstr>
      <vt:lpstr>PowerPoint Presentation</vt:lpstr>
      <vt:lpstr>* Trang web là gì?</vt:lpstr>
      <vt:lpstr>* Trang web là gì?</vt:lpstr>
      <vt:lpstr>PowerPoint Presentation</vt:lpstr>
      <vt:lpstr>Định lý pytago trên website Wikipedia tiếng Việt</vt:lpstr>
      <vt:lpstr>Website là gì?</vt:lpstr>
      <vt:lpstr>Sau đây là một số website</vt:lpstr>
      <vt:lpstr>Vietnamnet.vn</vt:lpstr>
      <vt:lpstr>vi.wikipedia.org</vt:lpstr>
      <vt:lpstr>www.answer.com</vt:lpstr>
      <vt:lpstr>www.vasa.gov</vt:lpstr>
      <vt:lpstr>2. Truy cập web</vt:lpstr>
      <vt:lpstr>*Để truy cập web người ta phải dùng một phần mềm được gọi là gì?</vt:lpstr>
      <vt:lpstr>2. Truy cập web</vt:lpstr>
      <vt:lpstr>Để truy cập vào trang web vnptdongnai chúng ta cần thực hiện như thế nào?</vt:lpstr>
      <vt:lpstr>3. Tìm kiếm thông tin trên Internet</vt:lpstr>
      <vt:lpstr>Một số máy tìm kiếm</vt:lpstr>
      <vt:lpstr>Google: http://www.google.com.vn</vt:lpstr>
      <vt:lpstr>Yahoo: http://www.yahoo.com</vt:lpstr>
      <vt:lpstr>Microsoft: http://www.bing.com</vt:lpstr>
      <vt:lpstr>3. Tìm kiếm thông tin trên Internet</vt:lpstr>
      <vt:lpstr>Để tìm thông tin bằng máy tìm kiếm, ta cần thực hiện như thế nào?</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Tuần 3:  Tiết 3+4:</dc:title>
  <dc:creator>User</dc:creator>
  <cp:lastModifiedBy>Admin</cp:lastModifiedBy>
  <cp:revision>11</cp:revision>
  <dcterms:created xsi:type="dcterms:W3CDTF">2013-08-29T06:58:04Z</dcterms:created>
  <dcterms:modified xsi:type="dcterms:W3CDTF">2023-09-28T03:16:14Z</dcterms:modified>
</cp:coreProperties>
</file>