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9" r:id="rId3"/>
    <p:sldId id="258" r:id="rId4"/>
    <p:sldId id="260" r:id="rId5"/>
    <p:sldId id="261" r:id="rId6"/>
    <p:sldId id="262" r:id="rId7"/>
    <p:sldId id="265" r:id="rId8"/>
    <p:sldId id="263" r:id="rId9"/>
    <p:sldId id="264" r:id="rId10"/>
    <p:sldId id="272" r:id="rId11"/>
    <p:sldId id="273" r:id="rId12"/>
    <p:sldId id="281" r:id="rId13"/>
  </p:sldIdLst>
  <p:sldSz cx="9144000" cy="5143500" type="screen16x9"/>
  <p:notesSz cx="6858000" cy="9144000"/>
  <p:embeddedFontLst>
    <p:embeddedFont>
      <p:font typeface="Inria Serif" panose="020B0604020202020204" charset="0"/>
      <p:regular r:id="rId15"/>
      <p:bold r:id="rId16"/>
      <p:italic r:id="rId17"/>
      <p:boldItalic r:id="rId18"/>
    </p:embeddedFont>
    <p:embeddedFont>
      <p:font typeface="Inria Serif Light" panose="020B0604020202020204" charset="0"/>
      <p:regular r:id="rId19"/>
      <p:bold r:id="rId20"/>
      <p:italic r:id="rId21"/>
      <p:boldItalic r:id="rId22"/>
    </p:embeddedFont>
    <p:embeddedFont>
      <p:font typeface="Playfair Display Regular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46DF28-2150-43F1-838E-3EFDFE06A0C1}">
  <a:tblStyle styleId="{2146DF28-2150-43F1-838E-3EFDFE06A0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BB1EE3E-A275-4247-A9CC-9BE1B03F3CE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8" autoAdjust="0"/>
    <p:restoredTop sz="94660"/>
  </p:normalViewPr>
  <p:slideViewPr>
    <p:cSldViewPr>
      <p:cViewPr varScale="1">
        <p:scale>
          <a:sx n="60" d="100"/>
          <a:sy n="60" d="100"/>
        </p:scale>
        <p:origin x="898" y="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3946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da24d6954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da24d6954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2571750"/>
            <a:ext cx="9144000" cy="257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02900" y="1361354"/>
            <a:ext cx="3724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227900" y="-1675"/>
            <a:ext cx="916200" cy="91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transparent frame">
  <p:cSld name="BLANK_1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8849"/>
            </a:avLst>
          </a:prstGeom>
          <a:solidFill>
            <a:srgbClr val="3B1106">
              <a:alpha val="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  <a:solidFill>
            <a:srgbClr val="3B1106">
              <a:alpha val="6150"/>
            </a:srgbClr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2571750"/>
            <a:ext cx="9144000" cy="2571900"/>
          </a:xfrm>
          <a:prstGeom prst="rect">
            <a:avLst/>
          </a:prstGeom>
          <a:solidFill>
            <a:srgbClr val="3B1106">
              <a:alpha val="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702900" y="1233658"/>
            <a:ext cx="4746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02900" y="2787333"/>
            <a:ext cx="4746000" cy="2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600"/>
              </a:spcBef>
              <a:spcAft>
                <a:spcPts val="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5928400" y="916150"/>
            <a:ext cx="2299500" cy="331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8227900" y="4227300"/>
            <a:ext cx="916200" cy="916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2307300" y="921000"/>
            <a:ext cx="6836700" cy="4222500"/>
          </a:xfrm>
          <a:prstGeom prst="rect">
            <a:avLst/>
          </a:prstGeom>
          <a:solidFill>
            <a:srgbClr val="3B1106">
              <a:alpha val="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763000" y="1376700"/>
            <a:ext cx="5925300" cy="3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▫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marL="914400" lvl="1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▪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marL="1371600" lvl="2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▫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marL="1828800" lvl="3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●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marL="2286000" lvl="4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○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marL="2743200" lvl="5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■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marL="3200400" lvl="6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●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marL="3657600" lvl="7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○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marL="4114800" lvl="8" indent="-4318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Font typeface="Inria Serif"/>
              <a:buChar char="■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213450" y="60053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lt2"/>
                </a:solidFill>
                <a:latin typeface="Inria Serif"/>
                <a:ea typeface="Inria Serif"/>
                <a:cs typeface="Inria Serif"/>
                <a:sym typeface="Inria Serif"/>
              </a:rPr>
              <a:t>“</a:t>
            </a:r>
            <a:endParaRPr sz="9600" b="1">
              <a:solidFill>
                <a:schemeClr val="lt2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307300" y="921000"/>
            <a:ext cx="6836700" cy="422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2763000" y="1376700"/>
            <a:ext cx="5925300" cy="3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5700" y="1586238"/>
            <a:ext cx="3623100" cy="33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5700" y="2139163"/>
            <a:ext cx="3623100" cy="141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2307300" y="921000"/>
            <a:ext cx="6836700" cy="422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2794425" y="1376725"/>
            <a:ext cx="2754000" cy="3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5934401" y="1376725"/>
            <a:ext cx="2754000" cy="3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2307300" y="921000"/>
            <a:ext cx="6836700" cy="422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2762975" y="1376725"/>
            <a:ext cx="1845900" cy="3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4802737" y="1376725"/>
            <a:ext cx="1845900" cy="3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3"/>
          </p:nvPr>
        </p:nvSpPr>
        <p:spPr>
          <a:xfrm>
            <a:off x="6842500" y="1376725"/>
            <a:ext cx="1845900" cy="3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2307300" y="921000"/>
            <a:ext cx="6836700" cy="422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884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lvl="1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lvl="2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lvl="3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lvl="4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lvl="5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lvl="6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lvl="7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lvl="8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2763000" y="1376700"/>
            <a:ext cx="5925300" cy="3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▫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1pPr>
            <a:lvl2pPr marL="914400" lvl="1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▪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2pPr>
            <a:lvl3pPr marL="1371600" lvl="2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▫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3pPr>
            <a:lvl4pPr marL="1828800" lvl="3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●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4pPr>
            <a:lvl5pPr marL="2286000" lvl="4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○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5pPr>
            <a:lvl6pPr marL="2743200" lvl="5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■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6pPr>
            <a:lvl7pPr marL="3200400" lvl="6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●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7pPr>
            <a:lvl8pPr marL="3657600" lvl="7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○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8pPr>
            <a:lvl9pPr marL="4114800" lvl="8" indent="-3556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Inria Serif Light"/>
              <a:buChar char="■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457200" y="285750"/>
            <a:ext cx="8001000" cy="120194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MỘT SỐ VẤN ĐỀ CHUNG VỀ CÂY ĂN QUẢ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3867150"/>
            <a:ext cx="388620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THIỀU KIM CHI</a:t>
            </a:r>
          </a:p>
        </p:txBody>
      </p:sp>
      <p:pic>
        <p:nvPicPr>
          <p:cNvPr id="13" name="Picture 3" descr="C:\Users\Son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344" y="1581150"/>
            <a:ext cx="2177111" cy="1695450"/>
          </a:xfrm>
          <a:prstGeom prst="rect">
            <a:avLst/>
          </a:prstGeom>
          <a:noFill/>
          <a:ln w="3175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29"/>
          <p:cNvGrpSpPr/>
          <p:nvPr/>
        </p:nvGrpSpPr>
        <p:grpSpPr>
          <a:xfrm>
            <a:off x="455607" y="3882978"/>
            <a:ext cx="704026" cy="802424"/>
            <a:chOff x="4630125" y="278900"/>
            <a:chExt cx="400675" cy="456675"/>
          </a:xfrm>
        </p:grpSpPr>
        <p:sp>
          <p:nvSpPr>
            <p:cNvPr id="303" name="Google Shape;303;p29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9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9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307;p29"/>
          <p:cNvSpPr txBox="1">
            <a:spLocks noGrp="1"/>
          </p:cNvSpPr>
          <p:nvPr>
            <p:ph type="title"/>
          </p:nvPr>
        </p:nvSpPr>
        <p:spPr>
          <a:xfrm>
            <a:off x="347682" y="214525"/>
            <a:ext cx="6205517" cy="6046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B0F0"/>
                </a:solidFill>
              </a:rPr>
              <a:t>4)Chăm sóc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308" name="Google Shape;308;p29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14" name="Google Shape;314;p29"/>
          <p:cNvSpPr txBox="1"/>
          <p:nvPr/>
        </p:nvSpPr>
        <p:spPr>
          <a:xfrm>
            <a:off x="0" y="1003866"/>
            <a:ext cx="4572000" cy="335414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70C0"/>
                </a:solidFill>
                <a:latin typeface="Inria Serif Light"/>
                <a:ea typeface="Inria Serif Light"/>
                <a:cs typeface="Inria Serif Light"/>
                <a:sym typeface="Inria Serif Light"/>
              </a:rPr>
              <a:t>e)</a:t>
            </a:r>
            <a:r>
              <a:rPr lang="en-US" sz="1600" b="1" dirty="0" err="1">
                <a:solidFill>
                  <a:srgbClr val="0070C0"/>
                </a:solidFill>
                <a:latin typeface="Inria Serif Light"/>
                <a:ea typeface="Inria Serif Light"/>
                <a:cs typeface="Inria Serif Light"/>
                <a:sym typeface="Inria Serif Light"/>
              </a:rPr>
              <a:t>Phòng</a:t>
            </a:r>
            <a:r>
              <a:rPr lang="en-US" sz="1600" b="1" dirty="0">
                <a:solidFill>
                  <a:srgbClr val="0070C0"/>
                </a:solidFill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Inria Serif Light"/>
                <a:ea typeface="Inria Serif Light"/>
                <a:cs typeface="Inria Serif Light"/>
                <a:sym typeface="Inria Serif Light"/>
              </a:rPr>
              <a:t>trừ</a:t>
            </a:r>
            <a:r>
              <a:rPr lang="en-US" sz="1600" b="1" dirty="0">
                <a:solidFill>
                  <a:srgbClr val="0070C0"/>
                </a:solidFill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Inria Serif Light"/>
                <a:ea typeface="Inria Serif Light"/>
                <a:cs typeface="Inria Serif Light"/>
                <a:sym typeface="Inria Serif Light"/>
              </a:rPr>
              <a:t>sâu</a:t>
            </a:r>
            <a:r>
              <a:rPr lang="en-US" sz="1600" b="1" dirty="0">
                <a:solidFill>
                  <a:srgbClr val="0070C0"/>
                </a:solidFill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Inria Serif Light"/>
                <a:ea typeface="Inria Serif Light"/>
                <a:cs typeface="Inria Serif Light"/>
                <a:sym typeface="Inria Serif Light"/>
              </a:rPr>
              <a:t>bệnh</a:t>
            </a:r>
            <a:r>
              <a:rPr lang="en-US" sz="1600" b="1" dirty="0">
                <a:solidFill>
                  <a:srgbClr val="0070C0"/>
                </a:solidFill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-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Tiến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hành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phòng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trừ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sâu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bệnh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kịp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thời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bằng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các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biện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pháp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trong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chương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trình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Phòng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trừ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dịch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hải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tổng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hợp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(IPM)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70C0"/>
                </a:solidFill>
                <a:latin typeface="Inria Serif Light"/>
                <a:ea typeface="Inria Serif Light"/>
                <a:cs typeface="Inria Serif Light"/>
                <a:sym typeface="Inria Serif Light"/>
              </a:rPr>
              <a:t>f)</a:t>
            </a:r>
            <a:r>
              <a:rPr lang="en-US" sz="1600" b="1" dirty="0" err="1">
                <a:solidFill>
                  <a:srgbClr val="0070C0"/>
                </a:solidFill>
                <a:latin typeface="Inria Serif Light"/>
                <a:ea typeface="Inria Serif Light"/>
                <a:cs typeface="Inria Serif Light"/>
                <a:sym typeface="Inria Serif Light"/>
              </a:rPr>
              <a:t>Sử</a:t>
            </a:r>
            <a:r>
              <a:rPr lang="en-US" sz="1600" b="1" dirty="0">
                <a:solidFill>
                  <a:srgbClr val="0070C0"/>
                </a:solidFill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Inria Serif Light"/>
                <a:ea typeface="Inria Serif Light"/>
                <a:cs typeface="Inria Serif Light"/>
                <a:sym typeface="Inria Serif Light"/>
              </a:rPr>
              <a:t>dụng</a:t>
            </a:r>
            <a:r>
              <a:rPr lang="en-US" sz="1600" b="1" dirty="0">
                <a:solidFill>
                  <a:srgbClr val="0070C0"/>
                </a:solidFill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Inria Serif Light"/>
                <a:ea typeface="Inria Serif Light"/>
                <a:cs typeface="Inria Serif Light"/>
                <a:sym typeface="Inria Serif Light"/>
              </a:rPr>
              <a:t>chất</a:t>
            </a:r>
            <a:r>
              <a:rPr lang="en-US" sz="1600" b="1" dirty="0">
                <a:solidFill>
                  <a:srgbClr val="0070C0"/>
                </a:solidFill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Inria Serif Light"/>
                <a:ea typeface="Inria Serif Light"/>
                <a:cs typeface="Inria Serif Light"/>
                <a:sym typeface="Inria Serif Light"/>
              </a:rPr>
              <a:t>điều</a:t>
            </a:r>
            <a:r>
              <a:rPr lang="en-US" sz="1600" b="1" dirty="0">
                <a:solidFill>
                  <a:srgbClr val="0070C0"/>
                </a:solidFill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Inria Serif Light"/>
                <a:ea typeface="Inria Serif Light"/>
                <a:cs typeface="Inria Serif Light"/>
                <a:sym typeface="Inria Serif Light"/>
              </a:rPr>
              <a:t>hòa</a:t>
            </a:r>
            <a:r>
              <a:rPr lang="en-US" sz="1600" b="1" dirty="0">
                <a:solidFill>
                  <a:srgbClr val="0070C0"/>
                </a:solidFill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Inria Serif Light"/>
                <a:ea typeface="Inria Serif Light"/>
                <a:cs typeface="Inria Serif Light"/>
                <a:sym typeface="Inria Serif Light"/>
              </a:rPr>
              <a:t>sinh</a:t>
            </a:r>
            <a:r>
              <a:rPr lang="en-US" sz="1600" b="1" dirty="0">
                <a:solidFill>
                  <a:srgbClr val="0070C0"/>
                </a:solidFill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Inria Serif Light"/>
                <a:ea typeface="Inria Serif Light"/>
                <a:cs typeface="Inria Serif Light"/>
                <a:sym typeface="Inria Serif Light"/>
              </a:rPr>
              <a:t>trưởng</a:t>
            </a:r>
            <a:r>
              <a:rPr lang="en-US" sz="1600" b="1" dirty="0">
                <a:solidFill>
                  <a:srgbClr val="0070C0"/>
                </a:solidFill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dirty="0">
                <a:latin typeface="Inria Serif Light"/>
                <a:ea typeface="Inria Serif Light"/>
                <a:cs typeface="Inria Serif Light"/>
                <a:sym typeface="Inria Serif Light"/>
              </a:rPr>
              <a:t>(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trong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danh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mục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nhà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nước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cho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phép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)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sử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dụng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đúng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kĩ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thuật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mới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có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kết</a:t>
            </a:r>
            <a:r>
              <a:rPr lang="en-US" sz="1600" b="1" dirty="0">
                <a:latin typeface="Inria Serif Light"/>
                <a:ea typeface="Inria Serif Light"/>
                <a:cs typeface="Inria Serif Light"/>
                <a:sym typeface="Inria Serif Light"/>
              </a:rPr>
              <a:t> </a:t>
            </a:r>
            <a:r>
              <a:rPr lang="en-US" sz="1600" b="1" dirty="0" err="1">
                <a:latin typeface="Inria Serif Light"/>
                <a:ea typeface="Inria Serif Light"/>
                <a:cs typeface="Inria Serif Light"/>
                <a:sym typeface="Inria Serif Light"/>
              </a:rPr>
              <a:t>quả</a:t>
            </a:r>
            <a:endParaRPr lang="en-US" sz="1600" b="1" dirty="0">
              <a:latin typeface="Inria Serif Light"/>
              <a:ea typeface="Inria Serif Light"/>
              <a:cs typeface="Inria Serif Light"/>
              <a:sym typeface="Inria Serif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Inria Serif Light"/>
              <a:ea typeface="Inria Serif Light"/>
              <a:cs typeface="Inria Serif Light"/>
              <a:sym typeface="Inria Serif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168" y="970068"/>
            <a:ext cx="4472648" cy="3387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0"/>
          <p:cNvSpPr txBox="1">
            <a:spLocks noGrp="1"/>
          </p:cNvSpPr>
          <p:nvPr>
            <p:ph type="title"/>
          </p:nvPr>
        </p:nvSpPr>
        <p:spPr>
          <a:xfrm>
            <a:off x="453243" y="361950"/>
            <a:ext cx="6783300" cy="6049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IV.Thu hoạch,bảo quản,chế biến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23" name="Google Shape;323;p30"/>
          <p:cNvSpPr/>
          <p:nvPr/>
        </p:nvSpPr>
        <p:spPr>
          <a:xfrm>
            <a:off x="455701" y="3930716"/>
            <a:ext cx="768254" cy="76821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0"/>
          <p:cNvSpPr txBox="1">
            <a:spLocks noGrp="1"/>
          </p:cNvSpPr>
          <p:nvPr>
            <p:ph type="body" idx="1"/>
          </p:nvPr>
        </p:nvSpPr>
        <p:spPr>
          <a:xfrm>
            <a:off x="76200" y="819150"/>
            <a:ext cx="3962400" cy="419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70C0"/>
                </a:solidFill>
              </a:rPr>
              <a:t>1)Thu </a:t>
            </a:r>
            <a:r>
              <a:rPr lang="en-US" b="1" dirty="0" err="1">
                <a:solidFill>
                  <a:srgbClr val="0070C0"/>
                </a:solidFill>
              </a:rPr>
              <a:t>hoạch</a:t>
            </a:r>
            <a:endParaRPr lang="en-US" b="1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-Thu </a:t>
            </a:r>
            <a:r>
              <a:rPr lang="en-US" b="1" dirty="0" err="1"/>
              <a:t>hoạch</a:t>
            </a:r>
            <a:r>
              <a:rPr lang="en-US" b="1" dirty="0"/>
              <a:t> </a:t>
            </a:r>
            <a:r>
              <a:rPr lang="en-US" b="1" dirty="0" err="1"/>
              <a:t>nhẹ</a:t>
            </a:r>
            <a:r>
              <a:rPr lang="en-US" b="1" dirty="0"/>
              <a:t> </a:t>
            </a:r>
            <a:r>
              <a:rPr lang="en-US" b="1" dirty="0" err="1"/>
              <a:t>nhàng,cẩn</a:t>
            </a:r>
            <a:r>
              <a:rPr lang="en-US" b="1" dirty="0"/>
              <a:t> </a:t>
            </a:r>
            <a:r>
              <a:rPr lang="en-US" b="1" dirty="0" err="1"/>
              <a:t>thận,đúng</a:t>
            </a:r>
            <a:r>
              <a:rPr lang="en-US" b="1" dirty="0"/>
              <a:t>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chín,lúc</a:t>
            </a:r>
            <a:r>
              <a:rPr lang="en-US" b="1" dirty="0"/>
              <a:t> </a:t>
            </a:r>
            <a:r>
              <a:rPr lang="en-US" b="1" dirty="0" err="1"/>
              <a:t>trời</a:t>
            </a:r>
            <a:r>
              <a:rPr lang="en-US" b="1" dirty="0"/>
              <a:t> </a:t>
            </a:r>
            <a:r>
              <a:rPr lang="en-US" b="1" dirty="0" err="1"/>
              <a:t>mát</a:t>
            </a:r>
            <a:r>
              <a:rPr lang="en-US" b="1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70C0"/>
                </a:solidFill>
              </a:rPr>
              <a:t>2)</a:t>
            </a:r>
            <a:r>
              <a:rPr lang="en-US" b="1" dirty="0" err="1">
                <a:solidFill>
                  <a:srgbClr val="0070C0"/>
                </a:solidFill>
              </a:rPr>
              <a:t>Bảo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quản</a:t>
            </a:r>
            <a:endParaRPr lang="en-US" b="1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-</a:t>
            </a:r>
            <a:r>
              <a:rPr lang="en-US" b="1" dirty="0" err="1"/>
              <a:t>Qủa</a:t>
            </a:r>
            <a:r>
              <a:rPr lang="en-US" b="1" dirty="0"/>
              <a:t> </a:t>
            </a:r>
            <a:r>
              <a:rPr lang="en-US" b="1" dirty="0" err="1"/>
              <a:t>xử</a:t>
            </a:r>
            <a:r>
              <a:rPr lang="en-US" b="1" dirty="0"/>
              <a:t> </a:t>
            </a:r>
            <a:r>
              <a:rPr lang="en-US" b="1" dirty="0" err="1"/>
              <a:t>lý</a:t>
            </a:r>
            <a:r>
              <a:rPr lang="en-US" b="1" dirty="0"/>
              <a:t> </a:t>
            </a:r>
            <a:r>
              <a:rPr lang="en-US" b="1" dirty="0" err="1"/>
              <a:t>bằng</a:t>
            </a:r>
            <a:r>
              <a:rPr lang="en-US" b="1" dirty="0"/>
              <a:t> </a:t>
            </a:r>
            <a:r>
              <a:rPr lang="en-US" b="1" dirty="0" err="1"/>
              <a:t>hóa</a:t>
            </a:r>
            <a:r>
              <a:rPr lang="en-US" b="1" dirty="0"/>
              <a:t> </a:t>
            </a:r>
            <a:r>
              <a:rPr lang="en-US" b="1" dirty="0" err="1"/>
              <a:t>chất,chiếu</a:t>
            </a:r>
            <a:r>
              <a:rPr lang="en-US" b="1" dirty="0"/>
              <a:t> </a:t>
            </a:r>
            <a:r>
              <a:rPr lang="en-US" b="1" dirty="0" err="1"/>
              <a:t>tia</a:t>
            </a:r>
            <a:r>
              <a:rPr lang="en-US" b="1" dirty="0"/>
              <a:t> </a:t>
            </a:r>
            <a:r>
              <a:rPr lang="en-US" b="1" dirty="0" err="1"/>
              <a:t>phóng</a:t>
            </a:r>
            <a:r>
              <a:rPr lang="en-US" b="1" dirty="0"/>
              <a:t> </a:t>
            </a:r>
            <a:r>
              <a:rPr lang="en-US" b="1" dirty="0" err="1"/>
              <a:t>xạ</a:t>
            </a:r>
            <a:r>
              <a:rPr lang="en-US" b="1" dirty="0"/>
              <a:t> (</a:t>
            </a:r>
            <a:r>
              <a:rPr lang="en-US" b="1" dirty="0" err="1"/>
              <a:t>đúng</a:t>
            </a:r>
            <a:r>
              <a:rPr lang="en-US" b="1" dirty="0"/>
              <a:t> </a:t>
            </a:r>
            <a:r>
              <a:rPr lang="en-US" b="1" dirty="0" err="1"/>
              <a:t>quy</a:t>
            </a:r>
            <a:r>
              <a:rPr lang="en-US" b="1" dirty="0"/>
              <a:t> </a:t>
            </a:r>
            <a:r>
              <a:rPr lang="en-US" b="1" dirty="0" err="1"/>
              <a:t>định</a:t>
            </a:r>
            <a:r>
              <a:rPr lang="en-US" b="1" dirty="0"/>
              <a:t> </a:t>
            </a:r>
            <a:r>
              <a:rPr lang="en-US" b="1" dirty="0" err="1"/>
              <a:t>vệ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r>
              <a:rPr lang="en-US" b="1" dirty="0"/>
              <a:t> an </a:t>
            </a:r>
            <a:r>
              <a:rPr lang="en-US" b="1" dirty="0" err="1"/>
              <a:t>toàn</a:t>
            </a:r>
            <a:r>
              <a:rPr lang="en-US" b="1" dirty="0"/>
              <a:t> </a:t>
            </a:r>
            <a:r>
              <a:rPr lang="en-US" b="1" dirty="0" err="1"/>
              <a:t>thực</a:t>
            </a:r>
            <a:r>
              <a:rPr lang="en-US" b="1" dirty="0"/>
              <a:t> </a:t>
            </a:r>
            <a:r>
              <a:rPr lang="en-US" b="1" dirty="0" err="1"/>
              <a:t>phẩm</a:t>
            </a:r>
            <a:r>
              <a:rPr lang="en-US" b="1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-</a:t>
            </a:r>
            <a:r>
              <a:rPr lang="en-US" b="1" dirty="0" err="1"/>
              <a:t>Gói</a:t>
            </a:r>
            <a:r>
              <a:rPr lang="en-US" b="1" dirty="0"/>
              <a:t> </a:t>
            </a:r>
            <a:r>
              <a:rPr lang="en-US" b="1" dirty="0" err="1"/>
              <a:t>giấy</a:t>
            </a:r>
            <a:r>
              <a:rPr lang="en-US" b="1" dirty="0"/>
              <a:t> </a:t>
            </a:r>
            <a:r>
              <a:rPr lang="en-US" b="1" dirty="0" err="1"/>
              <a:t>mỏng</a:t>
            </a:r>
            <a:r>
              <a:rPr lang="en-US" b="1" dirty="0"/>
              <a:t> </a:t>
            </a:r>
            <a:r>
              <a:rPr lang="en-US" b="1" dirty="0" err="1"/>
              <a:t>đưa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kho</a:t>
            </a:r>
            <a:r>
              <a:rPr lang="en-US" b="1" dirty="0"/>
              <a:t> </a:t>
            </a:r>
            <a:r>
              <a:rPr lang="en-US" b="1" dirty="0" err="1"/>
              <a:t>lạnh,không</a:t>
            </a:r>
            <a:r>
              <a:rPr lang="en-US" b="1" dirty="0"/>
              <a:t> </a:t>
            </a:r>
            <a:r>
              <a:rPr lang="en-US" b="1" dirty="0" err="1"/>
              <a:t>chất</a:t>
            </a:r>
            <a:r>
              <a:rPr lang="en-US" b="1" dirty="0"/>
              <a:t> </a:t>
            </a:r>
            <a:r>
              <a:rPr lang="en-US" b="1" dirty="0" err="1"/>
              <a:t>đóng</a:t>
            </a:r>
            <a:r>
              <a:rPr lang="en-US" b="1" dirty="0"/>
              <a:t> </a:t>
            </a:r>
            <a:r>
              <a:rPr lang="en-US" b="1" dirty="0" err="1"/>
              <a:t>quả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70C0"/>
                </a:solidFill>
              </a:rPr>
              <a:t>3)</a:t>
            </a:r>
            <a:r>
              <a:rPr lang="en-US" b="1" dirty="0" err="1">
                <a:solidFill>
                  <a:srgbClr val="0070C0"/>
                </a:solidFill>
              </a:rPr>
              <a:t>Chế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biến</a:t>
            </a:r>
            <a:endParaRPr lang="en-US" b="1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-</a:t>
            </a:r>
            <a:r>
              <a:rPr lang="en-US" b="1" dirty="0" err="1"/>
              <a:t>Tùy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loại</a:t>
            </a:r>
            <a:r>
              <a:rPr lang="en-US" b="1" dirty="0"/>
              <a:t> </a:t>
            </a:r>
            <a:r>
              <a:rPr lang="en-US" b="1" dirty="0" err="1"/>
              <a:t>quả</a:t>
            </a:r>
            <a:r>
              <a:rPr lang="en-US" b="1" dirty="0"/>
              <a:t>.</a:t>
            </a:r>
            <a:endParaRPr b="1" dirty="0"/>
          </a:p>
        </p:txBody>
      </p:sp>
      <p:sp>
        <p:nvSpPr>
          <p:cNvPr id="327" name="Google Shape;327;p30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320" y="1127023"/>
            <a:ext cx="2290686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123949"/>
            <a:ext cx="2372179" cy="259387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8"/>
          <p:cNvSpPr txBox="1">
            <a:spLocks noGrp="1"/>
          </p:cNvSpPr>
          <p:nvPr>
            <p:ph type="ctrTitle"/>
          </p:nvPr>
        </p:nvSpPr>
        <p:spPr>
          <a:xfrm>
            <a:off x="2458" y="158075"/>
            <a:ext cx="4746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Củng cố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20" name="Google Shape;420;p38"/>
          <p:cNvSpPr txBox="1">
            <a:spLocks noGrp="1"/>
          </p:cNvSpPr>
          <p:nvPr>
            <p:ph type="subTitle" idx="1"/>
          </p:nvPr>
        </p:nvSpPr>
        <p:spPr>
          <a:xfrm>
            <a:off x="12290" y="1345527"/>
            <a:ext cx="5016910" cy="288157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000" dirty="0"/>
              <a:t>1.Học và trả lời câu hỏi SGK: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000" dirty="0"/>
              <a:t>-Nêu giá trị của việc trồng cây ăn quả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000" dirty="0"/>
              <a:t>-Đặc điểm thực vật và yêu cầu ngoại cảnh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000" dirty="0"/>
              <a:t>-Hãy cho vd một số loại quả cung cấp Vitamin C,A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000" dirty="0"/>
              <a:t>-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thu</a:t>
            </a:r>
            <a:r>
              <a:rPr lang="en-US" sz="2000" dirty="0"/>
              <a:t> </a:t>
            </a:r>
            <a:r>
              <a:rPr lang="en-US" sz="2000" dirty="0" err="1"/>
              <a:t>hoạch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ăn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chú</a:t>
            </a:r>
            <a:r>
              <a:rPr lang="en-US" sz="2000" dirty="0"/>
              <a:t> ý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gì?Chế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thế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dirty="0"/>
          </a:p>
        </p:txBody>
      </p:sp>
      <p:pic>
        <p:nvPicPr>
          <p:cNvPr id="421" name="Google Shape;421;p38"/>
          <p:cNvPicPr preferRelativeResize="0"/>
          <p:nvPr/>
        </p:nvPicPr>
        <p:blipFill rotWithShape="1">
          <a:blip r:embed="rId3">
            <a:alphaModFix amt="50000"/>
          </a:blip>
          <a:srcRect t="1630" b="2483"/>
          <a:stretch/>
        </p:blipFill>
        <p:spPr>
          <a:xfrm>
            <a:off x="5928950" y="918225"/>
            <a:ext cx="2300475" cy="3308876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38"/>
          <p:cNvSpPr txBox="1"/>
          <p:nvPr/>
        </p:nvSpPr>
        <p:spPr>
          <a:xfrm>
            <a:off x="6340775" y="1317875"/>
            <a:ext cx="1491300" cy="2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rPr>
              <a:t>2</a:t>
            </a:r>
            <a:endParaRPr sz="9600" b="1">
              <a:solidFill>
                <a:schemeClr val="lt1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ctrTitle" idx="4294967295"/>
          </p:nvPr>
        </p:nvSpPr>
        <p:spPr>
          <a:xfrm>
            <a:off x="304800" y="742950"/>
            <a:ext cx="6172200" cy="50575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I.Giá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4294967295"/>
          </p:nvPr>
        </p:nvSpPr>
        <p:spPr>
          <a:xfrm>
            <a:off x="228600" y="1200150"/>
            <a:ext cx="8686800" cy="39433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1.Giá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protein,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vitamin A, C…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2.Quả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rễ,lá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,..)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4.Cây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ồn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mòn,bảo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685800" y="133350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Playfair Display Regular"/>
              </a:rPr>
              <a:t>BÀI 2: MỘT SỐ VẤN ĐỀ CHUNG VỀ CÂY ĂN QUẢ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ctrTitle"/>
          </p:nvPr>
        </p:nvSpPr>
        <p:spPr>
          <a:xfrm>
            <a:off x="76200" y="209550"/>
            <a:ext cx="5697794" cy="3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304800" y="1047750"/>
            <a:ext cx="5638800" cy="327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0070C0"/>
                </a:solidFill>
              </a:rPr>
              <a:t>1.Đặc </a:t>
            </a:r>
            <a:r>
              <a:rPr lang="en-US" sz="1600" b="1" dirty="0" err="1">
                <a:solidFill>
                  <a:srgbClr val="0070C0"/>
                </a:solidFill>
              </a:rPr>
              <a:t>điểm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thực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vật</a:t>
            </a:r>
            <a:endParaRPr lang="en-US" sz="1600" b="1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a)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Rễ:có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2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loại</a:t>
            </a:r>
            <a:endParaRPr lang="en-US" sz="1600" b="1" dirty="0">
              <a:solidFill>
                <a:schemeClr val="tx2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-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Rễ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mọc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thẳng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xuống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đất:rễ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cọc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-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Rễ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mọc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ngang,nhỏ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nhiều:rễ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chùm</a:t>
            </a:r>
            <a:endParaRPr lang="en-US" sz="1600" b="1" dirty="0">
              <a:solidFill>
                <a:schemeClr val="tx2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b)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Thân:Cây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ăn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quả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là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gỗ</a:t>
            </a:r>
            <a:endParaRPr lang="en-US" sz="1600" b="1" dirty="0">
              <a:solidFill>
                <a:schemeClr val="tx2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-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Trên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chính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mọc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ra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cành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cấp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độ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khác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nhau.Cành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cấp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I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phát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sinh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từ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trục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chính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thân,cành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cấp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II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phát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sinh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từ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cành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cấp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I,cứ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thứ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tự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như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thế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tới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cành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cấp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V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cành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cấp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VI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-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Cành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cấp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V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là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cành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ăn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quả</a:t>
            </a:r>
            <a:endParaRPr sz="1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Picture 2" descr="C:\Users\Son\Desktop\download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1950"/>
            <a:ext cx="3200400" cy="3657600"/>
          </a:xfrm>
          <a:prstGeom prst="rect">
            <a:avLst/>
          </a:prstGeom>
          <a:noFill/>
          <a:ln w="3175">
            <a:solidFill>
              <a:srgbClr val="3A81B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0" y="1297200"/>
            <a:ext cx="3389671" cy="3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bg1"/>
                </a:solidFill>
              </a:rPr>
              <a:t>c)</a:t>
            </a:r>
            <a:r>
              <a:rPr lang="en-US" sz="1600" b="1" dirty="0" err="1">
                <a:solidFill>
                  <a:schemeClr val="bg1"/>
                </a:solidFill>
              </a:rPr>
              <a:t>Hoa</a:t>
            </a:r>
            <a:r>
              <a:rPr lang="en-US" sz="1600" dirty="0" err="1"/>
              <a:t>:gồm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3 </a:t>
            </a:r>
            <a:r>
              <a:rPr lang="en-US" sz="1600" dirty="0" err="1"/>
              <a:t>loại</a:t>
            </a: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-</a:t>
            </a:r>
            <a:r>
              <a:rPr lang="en-US" sz="1600" dirty="0" err="1"/>
              <a:t>Hoa</a:t>
            </a:r>
            <a:r>
              <a:rPr lang="en-US" sz="1600" dirty="0"/>
              <a:t> </a:t>
            </a:r>
            <a:r>
              <a:rPr lang="en-US" sz="1600" dirty="0" err="1"/>
              <a:t>đực</a:t>
            </a: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-</a:t>
            </a:r>
            <a:r>
              <a:rPr lang="en-US" sz="1600" dirty="0" err="1"/>
              <a:t>Hoa</a:t>
            </a:r>
            <a:r>
              <a:rPr lang="en-US" sz="1600" dirty="0"/>
              <a:t> </a:t>
            </a:r>
            <a:r>
              <a:rPr lang="en-US" sz="1600" dirty="0" err="1"/>
              <a:t>cái</a:t>
            </a: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-</a:t>
            </a:r>
            <a:r>
              <a:rPr lang="en-US" sz="1600" dirty="0" err="1"/>
              <a:t>Hoa</a:t>
            </a:r>
            <a:r>
              <a:rPr lang="en-US" sz="1600" dirty="0"/>
              <a:t> </a:t>
            </a:r>
            <a:r>
              <a:rPr lang="en-US" sz="1600" dirty="0" err="1"/>
              <a:t>lưỡng</a:t>
            </a:r>
            <a:r>
              <a:rPr lang="en-US" sz="1600" dirty="0"/>
              <a:t> </a:t>
            </a:r>
            <a:r>
              <a:rPr lang="en-US" sz="1600" dirty="0" err="1"/>
              <a:t>tính</a:t>
            </a: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d)</a:t>
            </a:r>
            <a:r>
              <a:rPr lang="en-US" sz="1600" dirty="0" err="1"/>
              <a:t>Quả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Hạt:rất</a:t>
            </a:r>
            <a:r>
              <a:rPr lang="en-US" sz="1600" dirty="0"/>
              <a:t> </a:t>
            </a:r>
            <a:r>
              <a:rPr lang="en-US" sz="1600" dirty="0" err="1"/>
              <a:t>đa</a:t>
            </a:r>
            <a:r>
              <a:rPr lang="en-US" sz="1600" dirty="0"/>
              <a:t> </a:t>
            </a:r>
            <a:r>
              <a:rPr lang="en-US" sz="1600" dirty="0" err="1"/>
              <a:t>dạng</a:t>
            </a: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-</a:t>
            </a:r>
            <a:r>
              <a:rPr lang="en-US" sz="1600" dirty="0" err="1"/>
              <a:t>Quả</a:t>
            </a:r>
            <a:r>
              <a:rPr lang="en-US" sz="1600" dirty="0"/>
              <a:t> </a:t>
            </a:r>
            <a:r>
              <a:rPr lang="en-US" sz="1600" dirty="0" err="1"/>
              <a:t>hạch</a:t>
            </a: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-</a:t>
            </a:r>
            <a:r>
              <a:rPr lang="en-US" sz="1600" dirty="0" err="1"/>
              <a:t>Quả</a:t>
            </a:r>
            <a:r>
              <a:rPr lang="en-US" sz="1600" dirty="0"/>
              <a:t> </a:t>
            </a:r>
            <a:r>
              <a:rPr lang="en-US" sz="1600" dirty="0" err="1"/>
              <a:t>mọng</a:t>
            </a: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-</a:t>
            </a:r>
            <a:r>
              <a:rPr lang="en-US" sz="1600" dirty="0" err="1"/>
              <a:t>Qủa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vỏ</a:t>
            </a:r>
            <a:r>
              <a:rPr lang="en-US" sz="1600" dirty="0"/>
              <a:t> </a:t>
            </a:r>
            <a:r>
              <a:rPr lang="en-US" sz="1600" dirty="0" err="1"/>
              <a:t>cứng</a:t>
            </a:r>
            <a:endParaRPr lang="en-US" sz="1600" dirty="0"/>
          </a:p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dirty="0"/>
          </a:p>
        </p:txBody>
      </p:sp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5" name="Picture 3" descr="C:\Users\Son\Desktop\xoai_ra_hoa-10_35_25_1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23950"/>
            <a:ext cx="3759200" cy="337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 rot="10800000" flipV="1">
            <a:off x="455700" y="438150"/>
            <a:ext cx="7392900" cy="3856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70C0"/>
                </a:solidFill>
              </a:rPr>
              <a:t>2)</a:t>
            </a:r>
            <a:r>
              <a:rPr lang="en-US" dirty="0" err="1">
                <a:solidFill>
                  <a:srgbClr val="0070C0"/>
                </a:solidFill>
              </a:rPr>
              <a:t>Yêu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cầu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ngoại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cảnh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152400" y="1154559"/>
            <a:ext cx="6172200" cy="398894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800" b="1" dirty="0"/>
              <a:t>a)</a:t>
            </a:r>
            <a:r>
              <a:rPr lang="en-US" sz="1800" b="1" dirty="0" err="1"/>
              <a:t>Nhiệt</a:t>
            </a:r>
            <a:r>
              <a:rPr lang="en-US" sz="1800" b="1" dirty="0"/>
              <a:t> </a:t>
            </a:r>
            <a:r>
              <a:rPr lang="en-US" sz="1800" b="1" dirty="0" err="1"/>
              <a:t>độ</a:t>
            </a:r>
            <a:r>
              <a:rPr lang="en-US" sz="1800" b="1" dirty="0"/>
              <a:t> </a:t>
            </a:r>
            <a:r>
              <a:rPr lang="en-US" sz="1800" dirty="0"/>
              <a:t>:</a:t>
            </a:r>
            <a:r>
              <a:rPr lang="en-US" sz="1800" b="1" dirty="0" err="1"/>
              <a:t>Có</a:t>
            </a:r>
            <a:r>
              <a:rPr lang="en-US" sz="1800" b="1" dirty="0"/>
              <a:t> </a:t>
            </a:r>
            <a:r>
              <a:rPr lang="en-US" sz="1800" b="1" dirty="0" err="1"/>
              <a:t>nguồn</a:t>
            </a:r>
            <a:r>
              <a:rPr lang="en-US" sz="1800" b="1" dirty="0"/>
              <a:t> </a:t>
            </a:r>
            <a:r>
              <a:rPr lang="en-US" sz="1800" b="1" dirty="0" err="1"/>
              <a:t>gốc</a:t>
            </a:r>
            <a:r>
              <a:rPr lang="en-US" sz="1800" b="1" dirty="0"/>
              <a:t> </a:t>
            </a:r>
            <a:r>
              <a:rPr lang="en-US" sz="1800" b="1" dirty="0" err="1"/>
              <a:t>từ</a:t>
            </a:r>
            <a:r>
              <a:rPr lang="en-US" sz="1800" b="1" dirty="0"/>
              <a:t> </a:t>
            </a:r>
            <a:r>
              <a:rPr lang="en-US" sz="1800" b="1" dirty="0" err="1"/>
              <a:t>nhiệt</a:t>
            </a:r>
            <a:r>
              <a:rPr lang="en-US" sz="1800" b="1" dirty="0"/>
              <a:t> </a:t>
            </a:r>
            <a:r>
              <a:rPr lang="en-US" sz="1800" b="1" dirty="0" err="1"/>
              <a:t>đới,á</a:t>
            </a:r>
            <a:r>
              <a:rPr lang="en-US" sz="1800" b="1" dirty="0"/>
              <a:t> </a:t>
            </a:r>
            <a:r>
              <a:rPr lang="en-US" sz="1800" b="1" dirty="0" err="1"/>
              <a:t>nhiệt</a:t>
            </a:r>
            <a:r>
              <a:rPr lang="en-US" sz="1800" b="1" dirty="0"/>
              <a:t> </a:t>
            </a:r>
            <a:r>
              <a:rPr lang="en-US" sz="1800" b="1" dirty="0" err="1"/>
              <a:t>đới</a:t>
            </a:r>
            <a:r>
              <a:rPr lang="en-US" sz="1800" b="1" dirty="0"/>
              <a:t> </a:t>
            </a:r>
            <a:r>
              <a:rPr lang="en-US" sz="1800" b="1" dirty="0" err="1"/>
              <a:t>và</a:t>
            </a:r>
            <a:r>
              <a:rPr lang="en-US" sz="1800" b="1" dirty="0"/>
              <a:t> </a:t>
            </a:r>
            <a:r>
              <a:rPr lang="en-US" sz="1800" b="1" dirty="0" err="1"/>
              <a:t>ôn</a:t>
            </a:r>
            <a:r>
              <a:rPr lang="en-US" sz="1800" b="1" dirty="0"/>
              <a:t> </a:t>
            </a:r>
            <a:r>
              <a:rPr lang="en-US" sz="1800" b="1" dirty="0" err="1"/>
              <a:t>đới</a:t>
            </a:r>
            <a:endParaRPr lang="en-US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800" b="1" dirty="0"/>
              <a:t>b)</a:t>
            </a:r>
            <a:r>
              <a:rPr lang="en-US" sz="1800" b="1" dirty="0" err="1"/>
              <a:t>Độ</a:t>
            </a:r>
            <a:r>
              <a:rPr lang="en-US" sz="1800" b="1" dirty="0"/>
              <a:t> </a:t>
            </a:r>
            <a:r>
              <a:rPr lang="en-US" sz="1800" b="1" dirty="0" err="1"/>
              <a:t>ẩm</a:t>
            </a:r>
            <a:r>
              <a:rPr lang="en-US" sz="1800" b="1" dirty="0"/>
              <a:t> </a:t>
            </a:r>
            <a:r>
              <a:rPr lang="en-US" sz="1800" b="1" dirty="0" err="1"/>
              <a:t>và</a:t>
            </a:r>
            <a:r>
              <a:rPr lang="en-US" sz="1800" b="1" dirty="0"/>
              <a:t> </a:t>
            </a:r>
            <a:r>
              <a:rPr lang="en-US" sz="1800" b="1" dirty="0" err="1"/>
              <a:t>lượng</a:t>
            </a:r>
            <a:r>
              <a:rPr lang="en-US" sz="1800" b="1" dirty="0"/>
              <a:t> </a:t>
            </a:r>
            <a:r>
              <a:rPr lang="en-US" sz="1800" b="1" dirty="0" err="1"/>
              <a:t>mưa</a:t>
            </a:r>
            <a:endParaRPr lang="en-US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800" dirty="0"/>
              <a:t>-</a:t>
            </a:r>
            <a:r>
              <a:rPr lang="en-US" sz="1800" b="1" dirty="0" err="1"/>
              <a:t>Độ</a:t>
            </a:r>
            <a:r>
              <a:rPr lang="en-US" sz="1800" b="1" dirty="0"/>
              <a:t> </a:t>
            </a:r>
            <a:r>
              <a:rPr lang="en-US" sz="1800" b="1" dirty="0" err="1"/>
              <a:t>ẩm</a:t>
            </a:r>
            <a:r>
              <a:rPr lang="en-US" sz="1800" b="1" dirty="0"/>
              <a:t> </a:t>
            </a:r>
            <a:r>
              <a:rPr lang="en-US" sz="1800" b="1" dirty="0" err="1"/>
              <a:t>không</a:t>
            </a:r>
            <a:r>
              <a:rPr lang="en-US" sz="1800" b="1" dirty="0"/>
              <a:t> </a:t>
            </a:r>
            <a:r>
              <a:rPr lang="en-US" sz="1800" b="1" dirty="0" err="1"/>
              <a:t>khí</a:t>
            </a:r>
            <a:r>
              <a:rPr lang="en-US" sz="1800" b="1" dirty="0"/>
              <a:t> 80-90%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800" b="1" dirty="0"/>
              <a:t>-</a:t>
            </a:r>
            <a:r>
              <a:rPr lang="en-US" sz="1800" b="1" dirty="0" err="1"/>
              <a:t>Lượng</a:t>
            </a:r>
            <a:r>
              <a:rPr lang="en-US" sz="1800" b="1" dirty="0"/>
              <a:t> </a:t>
            </a:r>
            <a:r>
              <a:rPr lang="en-US" sz="1800" b="1" dirty="0" err="1"/>
              <a:t>mưa</a:t>
            </a:r>
            <a:r>
              <a:rPr lang="en-US" sz="1800" b="1" dirty="0"/>
              <a:t> </a:t>
            </a:r>
            <a:r>
              <a:rPr lang="en-US" sz="1800" b="1" dirty="0" err="1"/>
              <a:t>hàng</a:t>
            </a:r>
            <a:r>
              <a:rPr lang="en-US" sz="1800" b="1" dirty="0"/>
              <a:t> </a:t>
            </a:r>
            <a:r>
              <a:rPr lang="en-US" sz="1800" b="1" dirty="0" err="1"/>
              <a:t>năm</a:t>
            </a:r>
            <a:r>
              <a:rPr lang="en-US" sz="1800" b="1" dirty="0"/>
              <a:t> </a:t>
            </a:r>
            <a:r>
              <a:rPr lang="en-US" sz="1800" b="1" dirty="0" err="1"/>
              <a:t>từ</a:t>
            </a:r>
            <a:r>
              <a:rPr lang="en-US" sz="1800" b="1" dirty="0"/>
              <a:t> 1000-2000mm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800" b="1" dirty="0"/>
              <a:t>c)</a:t>
            </a:r>
            <a:r>
              <a:rPr lang="en-US" sz="1800" b="1" dirty="0" err="1"/>
              <a:t>Ánh</a:t>
            </a:r>
            <a:r>
              <a:rPr lang="en-US" sz="1800" b="1" dirty="0"/>
              <a:t> </a:t>
            </a:r>
            <a:r>
              <a:rPr lang="en-US" sz="1800" b="1" dirty="0" err="1"/>
              <a:t>sáng</a:t>
            </a:r>
            <a:r>
              <a:rPr lang="en-US" sz="1800" b="1" dirty="0"/>
              <a:t> </a:t>
            </a:r>
            <a:r>
              <a:rPr lang="en-US" sz="1800" dirty="0"/>
              <a:t>:</a:t>
            </a:r>
            <a:r>
              <a:rPr lang="en-US" sz="1800" b="1" dirty="0" err="1"/>
              <a:t>ưa</a:t>
            </a:r>
            <a:r>
              <a:rPr lang="en-US" sz="1800" b="1" dirty="0"/>
              <a:t> </a:t>
            </a:r>
            <a:r>
              <a:rPr lang="en-US" sz="1800" b="1" dirty="0" err="1"/>
              <a:t>ánh</a:t>
            </a:r>
            <a:r>
              <a:rPr lang="en-US" sz="1800" b="1" dirty="0"/>
              <a:t> </a:t>
            </a:r>
            <a:r>
              <a:rPr lang="en-US" sz="1800" b="1" dirty="0" err="1"/>
              <a:t>sáng</a:t>
            </a:r>
            <a:r>
              <a:rPr lang="en-US" sz="1800" b="1" dirty="0"/>
              <a:t> </a:t>
            </a:r>
            <a:r>
              <a:rPr lang="en-US" sz="1800" b="1" dirty="0" err="1"/>
              <a:t>như</a:t>
            </a:r>
            <a:r>
              <a:rPr lang="en-US" sz="1800" b="1" dirty="0"/>
              <a:t> </a:t>
            </a:r>
            <a:r>
              <a:rPr lang="en-US" sz="1800" b="1" dirty="0" err="1"/>
              <a:t>có</a:t>
            </a:r>
            <a:r>
              <a:rPr lang="en-US" sz="1800" b="1" dirty="0"/>
              <a:t> </a:t>
            </a:r>
            <a:r>
              <a:rPr lang="en-US" sz="1800" b="1" dirty="0" err="1"/>
              <a:t>một</a:t>
            </a:r>
            <a:r>
              <a:rPr lang="en-US" sz="1800" b="1" dirty="0"/>
              <a:t> </a:t>
            </a:r>
            <a:r>
              <a:rPr lang="en-US" sz="1800" b="1" dirty="0" err="1"/>
              <a:t>số</a:t>
            </a:r>
            <a:r>
              <a:rPr lang="en-US" sz="1800" b="1" dirty="0"/>
              <a:t> </a:t>
            </a:r>
            <a:r>
              <a:rPr lang="en-US" sz="1800" b="1" dirty="0" err="1"/>
              <a:t>cây</a:t>
            </a:r>
            <a:r>
              <a:rPr lang="en-US" sz="1800" b="1" dirty="0"/>
              <a:t> </a:t>
            </a:r>
            <a:r>
              <a:rPr lang="en-US" sz="1800" b="1" dirty="0" err="1"/>
              <a:t>chịu</a:t>
            </a:r>
            <a:r>
              <a:rPr lang="en-US" sz="1800" b="1" dirty="0"/>
              <a:t> </a:t>
            </a:r>
            <a:r>
              <a:rPr lang="en-US" sz="1800" b="1" dirty="0" err="1"/>
              <a:t>được</a:t>
            </a:r>
            <a:r>
              <a:rPr lang="en-US" sz="1800" b="1" dirty="0"/>
              <a:t> </a:t>
            </a:r>
            <a:r>
              <a:rPr lang="en-US" sz="1800" b="1" dirty="0" err="1"/>
              <a:t>bóng</a:t>
            </a:r>
            <a:r>
              <a:rPr lang="en-US" sz="1800" b="1" dirty="0"/>
              <a:t> </a:t>
            </a:r>
            <a:r>
              <a:rPr lang="en-US" sz="1800" b="1" dirty="0" err="1"/>
              <a:t>râm</a:t>
            </a:r>
            <a:r>
              <a:rPr lang="en-US" sz="1800" b="1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800" b="1" dirty="0"/>
              <a:t>d)</a:t>
            </a:r>
            <a:r>
              <a:rPr lang="en-US" sz="1800" b="1" dirty="0" err="1"/>
              <a:t>Chất</a:t>
            </a:r>
            <a:r>
              <a:rPr lang="en-US" sz="1800" b="1" dirty="0"/>
              <a:t> </a:t>
            </a:r>
            <a:r>
              <a:rPr lang="en-US" sz="1800" b="1" dirty="0" err="1"/>
              <a:t>dinh</a:t>
            </a:r>
            <a:r>
              <a:rPr lang="en-US" sz="1800" b="1" dirty="0"/>
              <a:t> </a:t>
            </a:r>
            <a:r>
              <a:rPr lang="en-US" sz="1800" b="1" dirty="0" err="1"/>
              <a:t>dưỡng</a:t>
            </a:r>
            <a:r>
              <a:rPr lang="en-US" sz="1800" b="1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800" b="1" dirty="0"/>
              <a:t>- </a:t>
            </a:r>
            <a:r>
              <a:rPr lang="en-US" sz="1800" b="1" dirty="0" err="1"/>
              <a:t>Cần</a:t>
            </a:r>
            <a:r>
              <a:rPr lang="en-US" sz="1800" b="1" dirty="0"/>
              <a:t> </a:t>
            </a:r>
            <a:r>
              <a:rPr lang="en-US" sz="1800" b="1" dirty="0" err="1"/>
              <a:t>bón</a:t>
            </a:r>
            <a:r>
              <a:rPr lang="en-US" sz="1800" b="1" dirty="0"/>
              <a:t> </a:t>
            </a:r>
            <a:r>
              <a:rPr lang="en-US" sz="1800" b="1" dirty="0" err="1"/>
              <a:t>đầy</a:t>
            </a:r>
            <a:r>
              <a:rPr lang="en-US" sz="1800" b="1" dirty="0"/>
              <a:t> </a:t>
            </a:r>
            <a:r>
              <a:rPr lang="en-US" sz="1800" b="1" dirty="0" err="1"/>
              <a:t>đủ</a:t>
            </a:r>
            <a:r>
              <a:rPr lang="en-US" sz="1800" b="1" dirty="0"/>
              <a:t> </a:t>
            </a:r>
            <a:r>
              <a:rPr lang="en-US" sz="1800" b="1" dirty="0" err="1"/>
              <a:t>các</a:t>
            </a:r>
            <a:r>
              <a:rPr lang="en-US" sz="1800" b="1" dirty="0"/>
              <a:t> </a:t>
            </a:r>
            <a:r>
              <a:rPr lang="en-US" sz="1800" b="1" dirty="0" err="1"/>
              <a:t>chất</a:t>
            </a:r>
            <a:r>
              <a:rPr lang="en-US" sz="1800" b="1" dirty="0"/>
              <a:t> </a:t>
            </a:r>
            <a:r>
              <a:rPr lang="en-US" sz="1800" b="1" dirty="0" err="1"/>
              <a:t>dinh</a:t>
            </a:r>
            <a:r>
              <a:rPr lang="en-US" sz="1800" b="1" dirty="0"/>
              <a:t> </a:t>
            </a:r>
            <a:r>
              <a:rPr lang="en-US" sz="1800" b="1" dirty="0" err="1"/>
              <a:t>dưỡng:đạm</a:t>
            </a:r>
            <a:r>
              <a:rPr lang="en-US" sz="1800" b="1" dirty="0"/>
              <a:t>, </a:t>
            </a:r>
            <a:r>
              <a:rPr lang="en-US" sz="1800" b="1" dirty="0" err="1"/>
              <a:t>lân</a:t>
            </a:r>
            <a:r>
              <a:rPr lang="en-US" sz="1800" dirty="0"/>
              <a:t>, </a:t>
            </a:r>
            <a:r>
              <a:rPr lang="en-US" sz="1800" b="1" dirty="0"/>
              <a:t>kali </a:t>
            </a:r>
            <a:r>
              <a:rPr lang="en-US" sz="1800" b="1" dirty="0" err="1"/>
              <a:t>và</a:t>
            </a:r>
            <a:r>
              <a:rPr lang="en-US" sz="1800" b="1" dirty="0"/>
              <a:t> </a:t>
            </a:r>
            <a:r>
              <a:rPr lang="en-US" sz="1800" b="1" dirty="0" err="1"/>
              <a:t>nguyên</a:t>
            </a:r>
            <a:r>
              <a:rPr lang="en-US" sz="1800" b="1" dirty="0"/>
              <a:t> </a:t>
            </a:r>
            <a:r>
              <a:rPr lang="en-US" sz="1800" b="1" dirty="0" err="1"/>
              <a:t>tố</a:t>
            </a:r>
            <a:r>
              <a:rPr lang="en-US" sz="1800" b="1" dirty="0"/>
              <a:t> vi </a:t>
            </a:r>
            <a:r>
              <a:rPr lang="en-US" sz="1800" b="1" dirty="0" err="1"/>
              <a:t>lượng</a:t>
            </a:r>
            <a:r>
              <a:rPr lang="en-US" sz="1800" b="1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800" dirty="0"/>
              <a:t>-</a:t>
            </a:r>
            <a:r>
              <a:rPr lang="en-US" sz="1800" dirty="0" err="1"/>
              <a:t>B</a:t>
            </a:r>
            <a:r>
              <a:rPr lang="en-US" sz="1800" b="1" dirty="0" err="1"/>
              <a:t>ón</a:t>
            </a:r>
            <a:r>
              <a:rPr lang="en-US" sz="1800" b="1" dirty="0"/>
              <a:t> </a:t>
            </a:r>
            <a:r>
              <a:rPr lang="en-US" sz="1800" b="1" dirty="0" err="1"/>
              <a:t>lót</a:t>
            </a:r>
            <a:r>
              <a:rPr lang="en-US" sz="1800" b="1" dirty="0"/>
              <a:t>: </a:t>
            </a:r>
            <a:r>
              <a:rPr lang="en-US" sz="1800" b="1" dirty="0" err="1"/>
              <a:t>phân</a:t>
            </a:r>
            <a:r>
              <a:rPr lang="en-US" sz="1800" b="1" dirty="0"/>
              <a:t> </a:t>
            </a:r>
            <a:r>
              <a:rPr lang="en-US" sz="1800" b="1" dirty="0" err="1"/>
              <a:t>chuồng</a:t>
            </a:r>
            <a:endParaRPr lang="en-US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800" b="1" dirty="0"/>
              <a:t>-</a:t>
            </a:r>
            <a:r>
              <a:rPr lang="en-US" sz="1800" b="1" dirty="0" err="1"/>
              <a:t>Bón</a:t>
            </a:r>
            <a:r>
              <a:rPr lang="en-US" sz="1800" b="1" dirty="0"/>
              <a:t> </a:t>
            </a:r>
            <a:r>
              <a:rPr lang="en-US" sz="1800" b="1" dirty="0" err="1"/>
              <a:t>thúc:bằng</a:t>
            </a:r>
            <a:r>
              <a:rPr lang="en-US" sz="1800" b="1" dirty="0"/>
              <a:t> </a:t>
            </a:r>
            <a:r>
              <a:rPr lang="en-US" sz="1800" b="1" dirty="0" err="1"/>
              <a:t>phân</a:t>
            </a:r>
            <a:r>
              <a:rPr lang="en-US" sz="1800" b="1" dirty="0"/>
              <a:t> </a:t>
            </a:r>
            <a:r>
              <a:rPr lang="en-US" sz="1800" b="1" dirty="0" err="1"/>
              <a:t>hóa</a:t>
            </a:r>
            <a:r>
              <a:rPr lang="en-US" sz="1800" b="1" dirty="0"/>
              <a:t> </a:t>
            </a:r>
            <a:r>
              <a:rPr lang="en-US" sz="1800" b="1" dirty="0" err="1"/>
              <a:t>học</a:t>
            </a:r>
            <a:r>
              <a:rPr lang="en-US" sz="1800" b="1" dirty="0"/>
              <a:t> </a:t>
            </a:r>
            <a:r>
              <a:rPr lang="en-US" sz="1800" b="1" dirty="0" err="1"/>
              <a:t>và</a:t>
            </a:r>
            <a:r>
              <a:rPr lang="en-US" sz="1800" b="1" dirty="0"/>
              <a:t> </a:t>
            </a:r>
            <a:r>
              <a:rPr lang="en-US" sz="1800" b="1" dirty="0" err="1"/>
              <a:t>phân</a:t>
            </a:r>
            <a:r>
              <a:rPr lang="en-US" sz="1800" b="1" dirty="0"/>
              <a:t> </a:t>
            </a:r>
            <a:r>
              <a:rPr lang="en-US" sz="1800" b="1" dirty="0" err="1"/>
              <a:t>chuồng</a:t>
            </a:r>
            <a:r>
              <a:rPr lang="en-US" sz="1800" b="1" dirty="0"/>
              <a:t> ủ </a:t>
            </a:r>
            <a:r>
              <a:rPr lang="en-US" sz="1800" b="1" dirty="0" err="1"/>
              <a:t>hoai</a:t>
            </a:r>
            <a:endParaRPr lang="en-US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800" b="1" dirty="0"/>
              <a:t>e)</a:t>
            </a:r>
            <a:r>
              <a:rPr lang="en-US" sz="1800" b="1" dirty="0" err="1"/>
              <a:t>Đất</a:t>
            </a:r>
            <a:r>
              <a:rPr lang="en-US" sz="1800" b="1" dirty="0"/>
              <a:t> :</a:t>
            </a:r>
            <a:r>
              <a:rPr lang="en-US" sz="1800" b="1" dirty="0" err="1"/>
              <a:t>các</a:t>
            </a:r>
            <a:r>
              <a:rPr lang="en-US" sz="1800" b="1" dirty="0"/>
              <a:t> </a:t>
            </a:r>
            <a:r>
              <a:rPr lang="en-US" sz="1800" b="1" dirty="0" err="1"/>
              <a:t>loại</a:t>
            </a:r>
            <a:r>
              <a:rPr lang="en-US" sz="1800" b="1" dirty="0"/>
              <a:t> </a:t>
            </a:r>
            <a:r>
              <a:rPr lang="en-US" sz="1800" b="1" dirty="0" err="1"/>
              <a:t>đất</a:t>
            </a:r>
            <a:r>
              <a:rPr lang="en-US" sz="1800" b="1" dirty="0"/>
              <a:t> </a:t>
            </a:r>
            <a:r>
              <a:rPr lang="en-US" sz="1800" b="1" dirty="0" err="1"/>
              <a:t>đỏ,đất</a:t>
            </a:r>
            <a:r>
              <a:rPr lang="en-US" sz="1800" b="1" dirty="0"/>
              <a:t> </a:t>
            </a:r>
            <a:r>
              <a:rPr lang="en-US" sz="1800" b="1" dirty="0" err="1"/>
              <a:t>phù</a:t>
            </a:r>
            <a:r>
              <a:rPr lang="en-US" sz="1800" b="1" dirty="0"/>
              <a:t> </a:t>
            </a:r>
            <a:r>
              <a:rPr lang="en-US" sz="1800" b="1" dirty="0" err="1"/>
              <a:t>sa</a:t>
            </a:r>
            <a:r>
              <a:rPr lang="en-US" sz="1800" b="1" dirty="0"/>
              <a:t> </a:t>
            </a:r>
            <a:r>
              <a:rPr lang="en-US" sz="1800" b="1" dirty="0" err="1"/>
              <a:t>ven</a:t>
            </a:r>
            <a:r>
              <a:rPr lang="en-US" sz="1800" b="1" dirty="0"/>
              <a:t> </a:t>
            </a:r>
            <a:r>
              <a:rPr lang="en-US" sz="1800" b="1" dirty="0" err="1"/>
              <a:t>sông</a:t>
            </a:r>
            <a:endParaRPr lang="en-US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11" name="Google Shape;111;p18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12" name="Google Shape;112;p18"/>
          <p:cNvGrpSpPr/>
          <p:nvPr/>
        </p:nvGrpSpPr>
        <p:grpSpPr>
          <a:xfrm>
            <a:off x="453014" y="3917228"/>
            <a:ext cx="794394" cy="768186"/>
            <a:chOff x="1247825" y="5001950"/>
            <a:chExt cx="443300" cy="428675"/>
          </a:xfrm>
        </p:grpSpPr>
        <p:sp>
          <p:nvSpPr>
            <p:cNvPr id="113" name="Google Shape;113;p18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8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8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ctrTitle" idx="4294967295"/>
          </p:nvPr>
        </p:nvSpPr>
        <p:spPr>
          <a:xfrm>
            <a:off x="685800" y="300545"/>
            <a:ext cx="6019800" cy="767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0000"/>
                </a:solidFill>
              </a:rPr>
              <a:t>III.</a:t>
            </a:r>
            <a:r>
              <a:rPr lang="en-US" sz="2400" dirty="0" err="1">
                <a:solidFill>
                  <a:srgbClr val="FF0000"/>
                </a:solidFill>
              </a:rPr>
              <a:t>Kĩ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thuật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trồng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chăm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sóc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cây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ăn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quả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124" name="Google Shape;124;p19"/>
          <p:cNvSpPr txBox="1">
            <a:spLocks noGrp="1"/>
          </p:cNvSpPr>
          <p:nvPr>
            <p:ph type="subTitle" idx="4294967295"/>
          </p:nvPr>
        </p:nvSpPr>
        <p:spPr>
          <a:xfrm>
            <a:off x="914400" y="1385379"/>
            <a:ext cx="4343400" cy="30222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0070C0"/>
                </a:solidFill>
              </a:rPr>
              <a:t>1)</a:t>
            </a:r>
            <a:r>
              <a:rPr lang="en-US" sz="1800" b="1" dirty="0" err="1">
                <a:solidFill>
                  <a:srgbClr val="0070C0"/>
                </a:solidFill>
              </a:rPr>
              <a:t>Giống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cây</a:t>
            </a:r>
            <a:r>
              <a:rPr lang="en-US" sz="1800" b="1" dirty="0">
                <a:solidFill>
                  <a:srgbClr val="0070C0"/>
                </a:solidFill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-</a:t>
            </a:r>
            <a:r>
              <a:rPr lang="en-US" sz="1800" dirty="0" err="1"/>
              <a:t>Cây</a:t>
            </a:r>
            <a:r>
              <a:rPr lang="en-US" sz="1800" dirty="0"/>
              <a:t> </a:t>
            </a:r>
            <a:r>
              <a:rPr lang="en-US" sz="1800" dirty="0" err="1"/>
              <a:t>ăn</a:t>
            </a:r>
            <a:r>
              <a:rPr lang="en-US" sz="1800" dirty="0"/>
              <a:t> </a:t>
            </a:r>
            <a:r>
              <a:rPr lang="en-US" sz="1800" dirty="0" err="1"/>
              <a:t>quả</a:t>
            </a:r>
            <a:r>
              <a:rPr lang="en-US" sz="1800" dirty="0"/>
              <a:t> </a:t>
            </a:r>
            <a:r>
              <a:rPr lang="en-US" sz="1800" dirty="0" err="1"/>
              <a:t>nhiệt</a:t>
            </a:r>
            <a:r>
              <a:rPr lang="en-US" sz="1800" dirty="0"/>
              <a:t> </a:t>
            </a:r>
            <a:r>
              <a:rPr lang="en-US" sz="1800" dirty="0" err="1"/>
              <a:t>đới</a:t>
            </a: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-</a:t>
            </a:r>
            <a:r>
              <a:rPr lang="en-US" sz="1800" dirty="0" err="1"/>
              <a:t>Cây</a:t>
            </a:r>
            <a:r>
              <a:rPr lang="en-US" sz="1800" dirty="0"/>
              <a:t> </a:t>
            </a:r>
            <a:r>
              <a:rPr lang="en-US" sz="1800" dirty="0" err="1"/>
              <a:t>ăn</a:t>
            </a:r>
            <a:r>
              <a:rPr lang="en-US" sz="1800" dirty="0"/>
              <a:t> </a:t>
            </a:r>
            <a:r>
              <a:rPr lang="en-US" sz="1800" dirty="0" err="1"/>
              <a:t>quả</a:t>
            </a:r>
            <a:r>
              <a:rPr lang="en-US" sz="1800" dirty="0"/>
              <a:t> á </a:t>
            </a:r>
            <a:r>
              <a:rPr lang="en-US" sz="1800" dirty="0" err="1"/>
              <a:t>nhiệt</a:t>
            </a:r>
            <a:r>
              <a:rPr lang="en-US" sz="1800" dirty="0"/>
              <a:t> </a:t>
            </a:r>
            <a:r>
              <a:rPr lang="en-US" sz="1800" dirty="0" err="1"/>
              <a:t>đới</a:t>
            </a: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-</a:t>
            </a:r>
            <a:r>
              <a:rPr lang="en-US" sz="1800" dirty="0" err="1"/>
              <a:t>Cây</a:t>
            </a:r>
            <a:r>
              <a:rPr lang="en-US" sz="1800" dirty="0"/>
              <a:t> </a:t>
            </a:r>
            <a:r>
              <a:rPr lang="en-US" sz="1800" dirty="0" err="1"/>
              <a:t>ăn</a:t>
            </a:r>
            <a:r>
              <a:rPr lang="en-US" sz="1800" dirty="0"/>
              <a:t> </a:t>
            </a:r>
            <a:r>
              <a:rPr lang="en-US" sz="1800" dirty="0" err="1"/>
              <a:t>quả</a:t>
            </a:r>
            <a:r>
              <a:rPr lang="en-US" sz="1800" dirty="0"/>
              <a:t> </a:t>
            </a:r>
            <a:r>
              <a:rPr lang="en-US" sz="1800" dirty="0" err="1"/>
              <a:t>ôn</a:t>
            </a:r>
            <a:r>
              <a:rPr lang="en-US" sz="1800" dirty="0"/>
              <a:t> </a:t>
            </a:r>
            <a:r>
              <a:rPr lang="en-US" sz="1800" dirty="0" err="1"/>
              <a:t>đới</a:t>
            </a: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0070C0"/>
                </a:solidFill>
              </a:rPr>
              <a:t>2) </a:t>
            </a:r>
            <a:r>
              <a:rPr lang="en-US" sz="1800" b="1" dirty="0" err="1">
                <a:solidFill>
                  <a:srgbClr val="0070C0"/>
                </a:solidFill>
              </a:rPr>
              <a:t>Nhân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giống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cây</a:t>
            </a:r>
            <a:endParaRPr lang="en-US" sz="1800" b="1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-</a:t>
            </a:r>
            <a:r>
              <a:rPr lang="en-US" sz="1800" dirty="0" err="1"/>
              <a:t>Phương</a:t>
            </a:r>
            <a:r>
              <a:rPr lang="en-US" sz="1800" dirty="0"/>
              <a:t> </a:t>
            </a:r>
            <a:r>
              <a:rPr lang="en-US" sz="1800" dirty="0" err="1"/>
              <a:t>pháp</a:t>
            </a:r>
            <a:r>
              <a:rPr lang="en-US" sz="1800" dirty="0"/>
              <a:t> </a:t>
            </a:r>
            <a:r>
              <a:rPr lang="en-US" sz="1800" dirty="0" err="1"/>
              <a:t>nhân</a:t>
            </a:r>
            <a:r>
              <a:rPr lang="en-US" sz="1800" dirty="0"/>
              <a:t> </a:t>
            </a:r>
            <a:r>
              <a:rPr lang="en-US" sz="1800" dirty="0" err="1"/>
              <a:t>giống</a:t>
            </a:r>
            <a:r>
              <a:rPr lang="en-US" sz="1800" dirty="0"/>
              <a:t> </a:t>
            </a:r>
            <a:r>
              <a:rPr lang="en-US" sz="1800" dirty="0" err="1"/>
              <a:t>hữu</a:t>
            </a:r>
            <a:r>
              <a:rPr lang="en-US" sz="1800" dirty="0"/>
              <a:t> </a:t>
            </a:r>
            <a:r>
              <a:rPr lang="en-US" sz="1800" dirty="0" err="1"/>
              <a:t>tín:gieo</a:t>
            </a:r>
            <a:r>
              <a:rPr lang="en-US" sz="1800" dirty="0"/>
              <a:t> </a:t>
            </a:r>
            <a:r>
              <a:rPr lang="en-US" sz="1800" dirty="0" err="1"/>
              <a:t>hạt</a:t>
            </a: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-</a:t>
            </a:r>
            <a:r>
              <a:rPr lang="en-US" sz="1800" dirty="0" err="1"/>
              <a:t>Phương</a:t>
            </a:r>
            <a:r>
              <a:rPr lang="en-US" sz="1800" dirty="0"/>
              <a:t> </a:t>
            </a:r>
            <a:r>
              <a:rPr lang="en-US" sz="1800" dirty="0" err="1"/>
              <a:t>pháp</a:t>
            </a:r>
            <a:r>
              <a:rPr lang="en-US" sz="1800" dirty="0"/>
              <a:t> </a:t>
            </a:r>
            <a:r>
              <a:rPr lang="en-US" sz="1800" dirty="0" err="1"/>
              <a:t>nhân</a:t>
            </a:r>
            <a:r>
              <a:rPr lang="en-US" sz="1800" dirty="0"/>
              <a:t> </a:t>
            </a:r>
            <a:r>
              <a:rPr lang="en-US" sz="1800" dirty="0" err="1"/>
              <a:t>giống</a:t>
            </a:r>
            <a:r>
              <a:rPr lang="en-US" sz="1800" dirty="0"/>
              <a:t> </a:t>
            </a:r>
            <a:r>
              <a:rPr lang="en-US" sz="1800" dirty="0" err="1"/>
              <a:t>vô</a:t>
            </a:r>
            <a:r>
              <a:rPr lang="en-US" sz="1800" dirty="0"/>
              <a:t> </a:t>
            </a:r>
            <a:r>
              <a:rPr lang="en-US" sz="1800" dirty="0" err="1"/>
              <a:t>tính:giâm</a:t>
            </a:r>
            <a:r>
              <a:rPr lang="en-US" sz="1800" dirty="0"/>
              <a:t> </a:t>
            </a:r>
            <a:r>
              <a:rPr lang="en-US" sz="1800" dirty="0" err="1"/>
              <a:t>cành,chiết</a:t>
            </a:r>
            <a:r>
              <a:rPr lang="en-US" sz="1800" dirty="0"/>
              <a:t> </a:t>
            </a:r>
            <a:r>
              <a:rPr lang="en-US" sz="1800" dirty="0" err="1"/>
              <a:t>cành,ghép</a:t>
            </a:r>
            <a:endParaRPr lang="en-US" sz="1800" dirty="0"/>
          </a:p>
        </p:txBody>
      </p:sp>
      <p:grpSp>
        <p:nvGrpSpPr>
          <p:cNvPr id="125" name="Google Shape;125;p19"/>
          <p:cNvGrpSpPr/>
          <p:nvPr/>
        </p:nvGrpSpPr>
        <p:grpSpPr>
          <a:xfrm>
            <a:off x="6100269" y="1067645"/>
            <a:ext cx="1912184" cy="1912179"/>
            <a:chOff x="6643075" y="3664250"/>
            <a:chExt cx="407950" cy="407975"/>
          </a:xfrm>
        </p:grpSpPr>
        <p:sp>
          <p:nvSpPr>
            <p:cNvPr id="126" name="Google Shape;126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19"/>
          <p:cNvGrpSpPr/>
          <p:nvPr/>
        </p:nvGrpSpPr>
        <p:grpSpPr>
          <a:xfrm rot="-587411">
            <a:off x="5987967" y="3228917"/>
            <a:ext cx="786186" cy="786141"/>
            <a:chOff x="576250" y="4319400"/>
            <a:chExt cx="442075" cy="442050"/>
          </a:xfrm>
        </p:grpSpPr>
        <p:sp>
          <p:nvSpPr>
            <p:cNvPr id="129" name="Google Shape;129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19"/>
          <p:cNvSpPr/>
          <p:nvPr/>
        </p:nvSpPr>
        <p:spPr>
          <a:xfrm>
            <a:off x="5642831" y="1509122"/>
            <a:ext cx="298887" cy="28538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9"/>
          <p:cNvSpPr/>
          <p:nvPr/>
        </p:nvSpPr>
        <p:spPr>
          <a:xfrm rot="2697573">
            <a:off x="7612437" y="2970213"/>
            <a:ext cx="453709" cy="43321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9"/>
          <p:cNvSpPr/>
          <p:nvPr/>
        </p:nvSpPr>
        <p:spPr>
          <a:xfrm>
            <a:off x="7971371" y="2722878"/>
            <a:ext cx="181741" cy="17360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9"/>
          <p:cNvSpPr/>
          <p:nvPr/>
        </p:nvSpPr>
        <p:spPr>
          <a:xfrm rot="1280097">
            <a:off x="5435755" y="2369947"/>
            <a:ext cx="181696" cy="17358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>
            <a:off x="-31955" y="459275"/>
            <a:ext cx="3623100" cy="33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 3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err="1">
                <a:solidFill>
                  <a:srgbClr val="FF0000"/>
                </a:solidFill>
              </a:rPr>
              <a:t>Trồng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cây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ăn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quả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74" name="Google Shape;174;p22"/>
          <p:cNvSpPr txBox="1">
            <a:spLocks noGrp="1"/>
          </p:cNvSpPr>
          <p:nvPr>
            <p:ph type="body" idx="1"/>
          </p:nvPr>
        </p:nvSpPr>
        <p:spPr>
          <a:xfrm>
            <a:off x="406400" y="655476"/>
            <a:ext cx="4165600" cy="42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0070C0"/>
                </a:solidFill>
              </a:rPr>
              <a:t>a)</a:t>
            </a:r>
            <a:r>
              <a:rPr lang="en-US" sz="1600" b="1" dirty="0" err="1">
                <a:solidFill>
                  <a:srgbClr val="0070C0"/>
                </a:solidFill>
              </a:rPr>
              <a:t>Thời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vụ</a:t>
            </a:r>
            <a:endParaRPr lang="en-US" sz="1600" b="1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-</a:t>
            </a:r>
            <a:r>
              <a:rPr lang="en-US" sz="1600" b="1" dirty="0"/>
              <a:t>Ở </a:t>
            </a:r>
            <a:r>
              <a:rPr lang="en-US" sz="1600" b="1" dirty="0" err="1"/>
              <a:t>các</a:t>
            </a:r>
            <a:r>
              <a:rPr lang="en-US" sz="1600" b="1" dirty="0"/>
              <a:t> </a:t>
            </a:r>
            <a:r>
              <a:rPr lang="en-US" sz="1600" b="1" dirty="0" err="1"/>
              <a:t>tỉnh</a:t>
            </a:r>
            <a:r>
              <a:rPr lang="en-US" sz="1600" b="1" dirty="0"/>
              <a:t> </a:t>
            </a:r>
            <a:r>
              <a:rPr lang="en-US" sz="1600" b="1" dirty="0" err="1"/>
              <a:t>phía</a:t>
            </a:r>
            <a:r>
              <a:rPr lang="en-US" sz="1600" b="1" dirty="0"/>
              <a:t> </a:t>
            </a:r>
            <a:r>
              <a:rPr lang="en-US" sz="1600" b="1" dirty="0" err="1"/>
              <a:t>Nam:Tháng</a:t>
            </a:r>
            <a:r>
              <a:rPr lang="en-US" sz="1600" b="1" dirty="0"/>
              <a:t>  4-5(</a:t>
            </a:r>
            <a:r>
              <a:rPr lang="en-US" sz="1600" b="1" dirty="0" err="1"/>
              <a:t>đầu</a:t>
            </a:r>
            <a:r>
              <a:rPr lang="en-US" sz="1600" b="1" dirty="0"/>
              <a:t> </a:t>
            </a:r>
            <a:r>
              <a:rPr lang="en-US" sz="1600" b="1" dirty="0" err="1"/>
              <a:t>mùa</a:t>
            </a:r>
            <a:r>
              <a:rPr lang="en-US" sz="1600" b="1" dirty="0"/>
              <a:t> </a:t>
            </a:r>
            <a:r>
              <a:rPr lang="en-US" sz="1600" b="1" dirty="0" err="1"/>
              <a:t>mưa</a:t>
            </a:r>
            <a:r>
              <a:rPr lang="en-US" sz="1600" b="1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/>
              <a:t>-Ở </a:t>
            </a:r>
            <a:r>
              <a:rPr lang="en-US" sz="1600" b="1" dirty="0" err="1"/>
              <a:t>các</a:t>
            </a:r>
            <a:r>
              <a:rPr lang="en-US" sz="1600" b="1" dirty="0"/>
              <a:t> </a:t>
            </a:r>
            <a:r>
              <a:rPr lang="en-US" sz="1600" b="1" dirty="0" err="1"/>
              <a:t>tỉnh</a:t>
            </a:r>
            <a:r>
              <a:rPr lang="en-US" sz="1600" b="1" dirty="0"/>
              <a:t> </a:t>
            </a:r>
            <a:r>
              <a:rPr lang="en-US" sz="1600" b="1" dirty="0" err="1"/>
              <a:t>phía</a:t>
            </a:r>
            <a:r>
              <a:rPr lang="en-US" sz="1600" b="1" dirty="0"/>
              <a:t> </a:t>
            </a:r>
            <a:r>
              <a:rPr lang="en-US" sz="1600" b="1" dirty="0" err="1"/>
              <a:t>Bắc:Tháng</a:t>
            </a:r>
            <a:r>
              <a:rPr lang="en-US" sz="1600" b="1" dirty="0"/>
              <a:t> 2-4(</a:t>
            </a:r>
            <a:r>
              <a:rPr lang="en-US" sz="1600" b="1" dirty="0" err="1"/>
              <a:t>vụ</a:t>
            </a:r>
            <a:r>
              <a:rPr lang="en-US" sz="1600" b="1" dirty="0"/>
              <a:t> </a:t>
            </a:r>
            <a:r>
              <a:rPr lang="en-US" sz="1600" b="1" dirty="0" err="1"/>
              <a:t>xuân</a:t>
            </a:r>
            <a:r>
              <a:rPr lang="en-US" sz="1600" b="1" dirty="0"/>
              <a:t>),</a:t>
            </a:r>
            <a:r>
              <a:rPr lang="en-US" sz="1600" b="1" dirty="0" err="1"/>
              <a:t>tháng</a:t>
            </a:r>
            <a:r>
              <a:rPr lang="en-US" sz="1600" b="1" dirty="0"/>
              <a:t> 8-10(</a:t>
            </a:r>
            <a:r>
              <a:rPr lang="en-US" sz="1600" b="1" dirty="0" err="1"/>
              <a:t>vụ</a:t>
            </a:r>
            <a:r>
              <a:rPr lang="en-US" sz="1600" b="1" dirty="0"/>
              <a:t> </a:t>
            </a:r>
            <a:r>
              <a:rPr lang="en-US" sz="1600" b="1" dirty="0" err="1"/>
              <a:t>thu</a:t>
            </a:r>
            <a:r>
              <a:rPr lang="en-US" sz="1600" b="1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0070C0"/>
                </a:solidFill>
              </a:rPr>
              <a:t>b)</a:t>
            </a:r>
            <a:r>
              <a:rPr lang="en-US" sz="1600" b="1" dirty="0" err="1">
                <a:solidFill>
                  <a:srgbClr val="0070C0"/>
                </a:solidFill>
              </a:rPr>
              <a:t>Khoảng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cách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trồng</a:t>
            </a:r>
            <a:r>
              <a:rPr lang="en-US" sz="1600" dirty="0" err="1"/>
              <a:t>:</a:t>
            </a:r>
            <a:r>
              <a:rPr lang="en-US" sz="1600" b="1" dirty="0" err="1"/>
              <a:t>tùy</a:t>
            </a:r>
            <a:r>
              <a:rPr lang="en-US" sz="1600" b="1" dirty="0"/>
              <a:t> </a:t>
            </a:r>
            <a:r>
              <a:rPr lang="en-US" sz="1600" b="1" dirty="0" err="1"/>
              <a:t>theo</a:t>
            </a:r>
            <a:r>
              <a:rPr lang="en-US" sz="1600" b="1" dirty="0"/>
              <a:t> </a:t>
            </a:r>
            <a:r>
              <a:rPr lang="en-US" sz="1600" b="1" dirty="0" err="1"/>
              <a:t>loại</a:t>
            </a:r>
            <a:r>
              <a:rPr lang="en-US" sz="1600" b="1" dirty="0"/>
              <a:t> </a:t>
            </a:r>
            <a:r>
              <a:rPr lang="en-US" sz="1600" b="1" dirty="0" err="1"/>
              <a:t>đất</a:t>
            </a:r>
            <a:r>
              <a:rPr lang="en-US" sz="1600" b="1" dirty="0"/>
              <a:t> </a:t>
            </a:r>
            <a:r>
              <a:rPr lang="en-US" sz="1600" b="1" dirty="0" err="1"/>
              <a:t>loại</a:t>
            </a:r>
            <a:r>
              <a:rPr lang="en-US" sz="1600" b="1" dirty="0"/>
              <a:t> </a:t>
            </a:r>
            <a:r>
              <a:rPr lang="en-US" sz="1600" b="1" dirty="0" err="1"/>
              <a:t>cây</a:t>
            </a:r>
            <a:endParaRPr lang="en-US" sz="1600" b="1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0070C0"/>
                </a:solidFill>
              </a:rPr>
              <a:t>c)</a:t>
            </a:r>
            <a:r>
              <a:rPr lang="en-US" sz="1600" b="1" dirty="0" err="1">
                <a:solidFill>
                  <a:srgbClr val="0070C0"/>
                </a:solidFill>
              </a:rPr>
              <a:t>Đào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hố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bón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phân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lót</a:t>
            </a:r>
            <a:r>
              <a:rPr lang="en-US" sz="1600" dirty="0" err="1"/>
              <a:t>:</a:t>
            </a:r>
            <a:r>
              <a:rPr lang="en-US" sz="1600" b="1" dirty="0" err="1"/>
              <a:t>Trước</a:t>
            </a:r>
            <a:r>
              <a:rPr lang="en-US" sz="1600" b="1" dirty="0"/>
              <a:t> </a:t>
            </a:r>
            <a:r>
              <a:rPr lang="en-US" sz="1600" b="1" dirty="0" err="1"/>
              <a:t>khi</a:t>
            </a:r>
            <a:r>
              <a:rPr lang="en-US" sz="1600" b="1" dirty="0"/>
              <a:t> </a:t>
            </a:r>
            <a:r>
              <a:rPr lang="en-US" sz="1600" b="1" dirty="0" err="1"/>
              <a:t>trồng</a:t>
            </a:r>
            <a:r>
              <a:rPr lang="en-US" sz="1600" b="1" dirty="0"/>
              <a:t> 15-30 </a:t>
            </a:r>
            <a:r>
              <a:rPr lang="en-US" sz="1600" b="1" dirty="0" err="1"/>
              <a:t>ngày</a:t>
            </a:r>
            <a:endParaRPr lang="en-US" sz="1600" b="1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0070C0"/>
                </a:solidFill>
              </a:rPr>
              <a:t>d)</a:t>
            </a:r>
            <a:r>
              <a:rPr lang="en-US" sz="1600" b="1" dirty="0" err="1">
                <a:solidFill>
                  <a:srgbClr val="0070C0"/>
                </a:solidFill>
              </a:rPr>
              <a:t>Trồng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cây</a:t>
            </a:r>
            <a:r>
              <a:rPr lang="en-US" sz="1600" b="1" dirty="0" err="1"/>
              <a:t>:Đào</a:t>
            </a:r>
            <a:r>
              <a:rPr lang="en-US" sz="1600" b="1" dirty="0"/>
              <a:t> </a:t>
            </a:r>
            <a:r>
              <a:rPr lang="en-US" sz="1600" b="1" dirty="0" err="1"/>
              <a:t>hố</a:t>
            </a:r>
            <a:r>
              <a:rPr lang="en-US" sz="1600" b="1" dirty="0"/>
              <a:t> </a:t>
            </a:r>
            <a:r>
              <a:rPr lang="en-US" sz="1600" b="1" dirty="0" err="1"/>
              <a:t>trồng</a:t>
            </a:r>
            <a:r>
              <a:rPr lang="en-US" sz="1600" b="1" dirty="0"/>
              <a:t> -&gt;</a:t>
            </a:r>
            <a:r>
              <a:rPr lang="en-US" sz="1600" b="1" dirty="0" err="1"/>
              <a:t>bóc</a:t>
            </a:r>
            <a:r>
              <a:rPr lang="en-US" sz="1600" b="1" dirty="0"/>
              <a:t> </a:t>
            </a:r>
            <a:r>
              <a:rPr lang="en-US" sz="1600" b="1" dirty="0" err="1"/>
              <a:t>vỏ</a:t>
            </a:r>
            <a:r>
              <a:rPr lang="en-US" sz="1600" b="1" dirty="0"/>
              <a:t> </a:t>
            </a:r>
            <a:r>
              <a:rPr lang="en-US" sz="1600" b="1" dirty="0" err="1"/>
              <a:t>bầu</a:t>
            </a:r>
            <a:r>
              <a:rPr lang="en-US" sz="1600" b="1" dirty="0"/>
              <a:t>-&gt;</a:t>
            </a:r>
            <a:r>
              <a:rPr lang="en-US" sz="1600" b="1" dirty="0" err="1"/>
              <a:t>đặt</a:t>
            </a:r>
            <a:r>
              <a:rPr lang="en-US" sz="1600" b="1" dirty="0"/>
              <a:t> </a:t>
            </a:r>
            <a:r>
              <a:rPr lang="en-US" sz="1600" b="1" dirty="0" err="1"/>
              <a:t>cây</a:t>
            </a:r>
            <a:r>
              <a:rPr lang="en-US" sz="1600" b="1" dirty="0"/>
              <a:t> </a:t>
            </a:r>
            <a:r>
              <a:rPr lang="en-US" sz="1600" b="1" dirty="0" err="1"/>
              <a:t>vào</a:t>
            </a:r>
            <a:r>
              <a:rPr lang="en-US" sz="1600" b="1" dirty="0"/>
              <a:t> </a:t>
            </a:r>
            <a:r>
              <a:rPr lang="en-US" sz="1600" b="1" dirty="0" err="1"/>
              <a:t>hố</a:t>
            </a:r>
            <a:r>
              <a:rPr lang="en-US" sz="1600" b="1" dirty="0"/>
              <a:t>-&gt;</a:t>
            </a:r>
            <a:r>
              <a:rPr lang="en-US" sz="1600" b="1" dirty="0" err="1"/>
              <a:t>lấp</a:t>
            </a:r>
            <a:r>
              <a:rPr lang="en-US" sz="1600" b="1" dirty="0"/>
              <a:t> </a:t>
            </a:r>
            <a:r>
              <a:rPr lang="en-US" sz="1600" b="1" dirty="0" err="1"/>
              <a:t>đất</a:t>
            </a:r>
            <a:r>
              <a:rPr lang="en-US" sz="1600" b="1" dirty="0"/>
              <a:t>-&gt;</a:t>
            </a:r>
            <a:r>
              <a:rPr lang="en-US" sz="1600" b="1" dirty="0" err="1"/>
              <a:t>tưới</a:t>
            </a:r>
            <a:r>
              <a:rPr lang="en-US" sz="1600" b="1" dirty="0"/>
              <a:t> </a:t>
            </a:r>
            <a:r>
              <a:rPr lang="en-US" sz="1600" b="1" dirty="0" err="1"/>
              <a:t>nước</a:t>
            </a:r>
            <a:endParaRPr lang="en-US" sz="1600" b="1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  </a:t>
            </a:r>
            <a:endParaRPr sz="1600" dirty="0"/>
          </a:p>
        </p:txBody>
      </p:sp>
      <p:sp>
        <p:nvSpPr>
          <p:cNvPr id="176" name="Google Shape;176;p22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16" y="742950"/>
            <a:ext cx="41656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body" idx="1"/>
          </p:nvPr>
        </p:nvSpPr>
        <p:spPr>
          <a:xfrm>
            <a:off x="2590800" y="1376725"/>
            <a:ext cx="4267200" cy="3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B0F0"/>
                </a:solidFill>
              </a:rPr>
              <a:t>a)</a:t>
            </a:r>
            <a:r>
              <a:rPr lang="en-US" dirty="0" err="1">
                <a:solidFill>
                  <a:srgbClr val="00B0F0"/>
                </a:solidFill>
              </a:rPr>
              <a:t>Làm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cỏ,vun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xới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:</a:t>
            </a:r>
            <a:r>
              <a:rPr lang="en-US" sz="2000" b="1" dirty="0" err="1"/>
              <a:t>Làm</a:t>
            </a:r>
            <a:r>
              <a:rPr lang="en-US" sz="2000" b="1" dirty="0"/>
              <a:t> </a:t>
            </a:r>
            <a:r>
              <a:rPr lang="en-US" sz="2000" b="1" dirty="0" err="1"/>
              <a:t>mất</a:t>
            </a:r>
            <a:r>
              <a:rPr lang="en-US" sz="2000" b="1" dirty="0"/>
              <a:t> </a:t>
            </a:r>
            <a:r>
              <a:rPr lang="en-US" sz="2000" b="1" dirty="0" err="1"/>
              <a:t>nơi</a:t>
            </a:r>
            <a:r>
              <a:rPr lang="en-US" sz="2000" b="1" dirty="0"/>
              <a:t> </a:t>
            </a:r>
            <a:r>
              <a:rPr lang="en-US" sz="2000" b="1" dirty="0" err="1"/>
              <a:t>ẩn</a:t>
            </a:r>
            <a:r>
              <a:rPr lang="en-US" sz="2000" b="1" dirty="0"/>
              <a:t> </a:t>
            </a:r>
            <a:r>
              <a:rPr lang="en-US" sz="2000" b="1" dirty="0" err="1"/>
              <a:t>náu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sâu,bệnh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làm</a:t>
            </a:r>
            <a:r>
              <a:rPr lang="en-US" sz="2000" b="1" dirty="0"/>
              <a:t> </a:t>
            </a:r>
            <a:r>
              <a:rPr lang="en-US" sz="2000" b="1" dirty="0" err="1"/>
              <a:t>cho</a:t>
            </a:r>
            <a:r>
              <a:rPr lang="en-US" sz="2000" b="1" dirty="0"/>
              <a:t> </a:t>
            </a:r>
            <a:r>
              <a:rPr lang="en-US" sz="2000" b="1" dirty="0" err="1"/>
              <a:t>đất</a:t>
            </a:r>
            <a:r>
              <a:rPr lang="en-US" sz="2000" b="1" dirty="0"/>
              <a:t> </a:t>
            </a:r>
            <a:r>
              <a:rPr lang="en-US" sz="2000" b="1" dirty="0" err="1"/>
              <a:t>tới</a:t>
            </a:r>
            <a:r>
              <a:rPr lang="en-US" sz="2000" b="1" dirty="0"/>
              <a:t> </a:t>
            </a:r>
            <a:r>
              <a:rPr lang="en-US" sz="2000" b="1" dirty="0" err="1"/>
              <a:t>xốp</a:t>
            </a:r>
            <a:r>
              <a:rPr lang="en-US" sz="2000" b="1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B0F0"/>
                </a:solidFill>
              </a:rPr>
              <a:t>b)</a:t>
            </a:r>
            <a:r>
              <a:rPr lang="en-US" dirty="0" err="1">
                <a:solidFill>
                  <a:srgbClr val="00B0F0"/>
                </a:solidFill>
              </a:rPr>
              <a:t>Bón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phân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thúc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:</a:t>
            </a:r>
            <a:r>
              <a:rPr lang="en-US" b="1" dirty="0" err="1"/>
              <a:t>vào</a:t>
            </a:r>
            <a:r>
              <a:rPr lang="en-US" b="1" dirty="0"/>
              <a:t> 2 </a:t>
            </a:r>
            <a:r>
              <a:rPr lang="en-US" b="1" dirty="0" err="1"/>
              <a:t>thời</a:t>
            </a:r>
            <a:r>
              <a:rPr lang="en-US" b="1" dirty="0"/>
              <a:t> </a:t>
            </a:r>
            <a:r>
              <a:rPr lang="en-US" b="1" dirty="0" err="1"/>
              <a:t>kì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-</a:t>
            </a:r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cây</a:t>
            </a:r>
            <a:r>
              <a:rPr lang="en-US" b="1" dirty="0"/>
              <a:t> </a:t>
            </a:r>
            <a:r>
              <a:rPr lang="en-US" b="1" dirty="0" err="1"/>
              <a:t>chưa</a:t>
            </a:r>
            <a:r>
              <a:rPr lang="en-US" b="1" dirty="0"/>
              <a:t> </a:t>
            </a:r>
            <a:r>
              <a:rPr lang="en-US" b="1" dirty="0" err="1"/>
              <a:t>hoặc</a:t>
            </a:r>
            <a:r>
              <a:rPr lang="en-US" b="1" dirty="0"/>
              <a:t> </a:t>
            </a:r>
            <a:r>
              <a:rPr lang="en-US" b="1" dirty="0" err="1"/>
              <a:t>đã</a:t>
            </a:r>
            <a:r>
              <a:rPr lang="en-US" b="1" dirty="0"/>
              <a:t> </a:t>
            </a:r>
            <a:r>
              <a:rPr lang="en-US" b="1" dirty="0" err="1"/>
              <a:t>ra</a:t>
            </a:r>
            <a:r>
              <a:rPr lang="en-US" b="1" dirty="0"/>
              <a:t> </a:t>
            </a:r>
            <a:r>
              <a:rPr lang="en-US" b="1" dirty="0" err="1"/>
              <a:t>hoa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-</a:t>
            </a:r>
            <a:r>
              <a:rPr lang="en-US" b="1" dirty="0" err="1"/>
              <a:t>Sau</a:t>
            </a:r>
            <a:r>
              <a:rPr lang="en-US" b="1" dirty="0"/>
              <a:t> </a:t>
            </a:r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thu</a:t>
            </a:r>
            <a:r>
              <a:rPr lang="en-US" b="1" dirty="0"/>
              <a:t> </a:t>
            </a:r>
            <a:r>
              <a:rPr lang="en-US" b="1" dirty="0" err="1"/>
              <a:t>hoạch</a:t>
            </a:r>
            <a:r>
              <a:rPr lang="en-US" b="1" dirty="0"/>
              <a:t> </a:t>
            </a:r>
            <a:r>
              <a:rPr lang="en-US" b="1" dirty="0" err="1"/>
              <a:t>quả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*</a:t>
            </a:r>
            <a:r>
              <a:rPr lang="en-US" b="1" dirty="0" err="1"/>
              <a:t>Bón</a:t>
            </a:r>
            <a:r>
              <a:rPr lang="en-US" b="1" dirty="0"/>
              <a:t> </a:t>
            </a:r>
            <a:r>
              <a:rPr lang="en-US" b="1" dirty="0" err="1"/>
              <a:t>thúc</a:t>
            </a:r>
            <a:r>
              <a:rPr lang="en-US" b="1" dirty="0"/>
              <a:t> </a:t>
            </a:r>
            <a:r>
              <a:rPr lang="en-US" b="1" dirty="0" err="1"/>
              <a:t>bằng</a:t>
            </a:r>
            <a:r>
              <a:rPr lang="en-US" b="1" dirty="0"/>
              <a:t> </a:t>
            </a:r>
            <a:r>
              <a:rPr lang="en-US" b="1" dirty="0" err="1"/>
              <a:t>phân</a:t>
            </a:r>
            <a:r>
              <a:rPr lang="en-US" b="1" dirty="0"/>
              <a:t> </a:t>
            </a:r>
            <a:r>
              <a:rPr lang="en-US" b="1" dirty="0" err="1"/>
              <a:t>chuồng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phân</a:t>
            </a:r>
            <a:r>
              <a:rPr lang="en-US" b="1" dirty="0"/>
              <a:t> </a:t>
            </a:r>
            <a:r>
              <a:rPr lang="en-US" b="1" dirty="0" err="1"/>
              <a:t>hóa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738095" y="285750"/>
            <a:ext cx="4497300" cy="3001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70C0"/>
                </a:solidFill>
              </a:rPr>
              <a:t>4)Chăm sóc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45" name="Google Shape;145;p20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46" name="Google Shape;146;p20"/>
          <p:cNvGrpSpPr/>
          <p:nvPr/>
        </p:nvGrpSpPr>
        <p:grpSpPr>
          <a:xfrm>
            <a:off x="453014" y="3917228"/>
            <a:ext cx="794394" cy="768186"/>
            <a:chOff x="1247825" y="5001950"/>
            <a:chExt cx="443300" cy="428675"/>
          </a:xfrm>
        </p:grpSpPr>
        <p:sp>
          <p:nvSpPr>
            <p:cNvPr id="147" name="Google Shape;147;p20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0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title"/>
          </p:nvPr>
        </p:nvSpPr>
        <p:spPr>
          <a:xfrm rot="10800000" flipV="1">
            <a:off x="455700" y="285750"/>
            <a:ext cx="7392900" cy="5380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70C0"/>
                </a:solidFill>
              </a:rPr>
              <a:t>4)</a:t>
            </a:r>
            <a:r>
              <a:rPr lang="en-US" dirty="0" err="1">
                <a:solidFill>
                  <a:srgbClr val="0070C0"/>
                </a:solidFill>
              </a:rPr>
              <a:t>Chăm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sóc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58" name="Google Shape;158;p21"/>
          <p:cNvSpPr txBox="1">
            <a:spLocks noGrp="1"/>
          </p:cNvSpPr>
          <p:nvPr>
            <p:ph type="body" idx="1"/>
          </p:nvPr>
        </p:nvSpPr>
        <p:spPr>
          <a:xfrm>
            <a:off x="0" y="1098299"/>
            <a:ext cx="5847625" cy="3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c)Tưới nước </a:t>
            </a:r>
            <a:r>
              <a:rPr lang="en" dirty="0"/>
              <a:t>:Chủ động tưới theo yêu cầu của cây.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-Thời kì sắp thu hoạch không cần tưới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d)Tạo hình,sửa cành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-Tạo hình làm cho cây có thế đứng,bộ khung khỏe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-Sửa cành:Tiến hành loại bỏ cành nhỏ,cành vượt…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*Tiến hành tạo hình,sửa cành vào 3 thời kì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+Ở thời kì cây non sinh trưởng mạnh”đốn tạo hình”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+Ở thời kì ra hoa tạo quả”đốn tạo quả”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+Ở thời kì già”đốn phục hồi”</a:t>
            </a:r>
            <a:endParaRPr dirty="0"/>
          </a:p>
        </p:txBody>
      </p:sp>
      <p:sp>
        <p:nvSpPr>
          <p:cNvPr id="161" name="Google Shape;161;p21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162" name="Google Shape;162;p21"/>
          <p:cNvGrpSpPr/>
          <p:nvPr/>
        </p:nvGrpSpPr>
        <p:grpSpPr>
          <a:xfrm>
            <a:off x="453014" y="3917228"/>
            <a:ext cx="794394" cy="768186"/>
            <a:chOff x="1247825" y="5001950"/>
            <a:chExt cx="443300" cy="428675"/>
          </a:xfrm>
        </p:grpSpPr>
        <p:sp>
          <p:nvSpPr>
            <p:cNvPr id="163" name="Google Shape;163;p21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1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1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1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81150"/>
            <a:ext cx="3429000" cy="26792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ulina template">
  <a:themeElements>
    <a:clrScheme name="Custom 347">
      <a:dk1>
        <a:srgbClr val="756F6F"/>
      </a:dk1>
      <a:lt1>
        <a:srgbClr val="FFFFFF"/>
      </a:lt1>
      <a:dk2>
        <a:srgbClr val="A8A09D"/>
      </a:dk2>
      <a:lt2>
        <a:srgbClr val="F5F1F0"/>
      </a:lt2>
      <a:accent1>
        <a:srgbClr val="AD9B91"/>
      </a:accent1>
      <a:accent2>
        <a:srgbClr val="E2D1C2"/>
      </a:accent2>
      <a:accent3>
        <a:srgbClr val="C4CBBF"/>
      </a:accent3>
      <a:accent4>
        <a:srgbClr val="BFC8CB"/>
      </a:accent4>
      <a:accent5>
        <a:srgbClr val="E9DBDB"/>
      </a:accent5>
      <a:accent6>
        <a:srgbClr val="C5C4BF"/>
      </a:accent6>
      <a:hlink>
        <a:srgbClr val="413A3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987</Words>
  <Application>Microsoft Office PowerPoint</Application>
  <PresentationFormat>On-screen Show (16:9)</PresentationFormat>
  <Paragraphs>95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Playfair Display Regular</vt:lpstr>
      <vt:lpstr>Arial</vt:lpstr>
      <vt:lpstr>Inria Serif Light</vt:lpstr>
      <vt:lpstr>Inria Serif</vt:lpstr>
      <vt:lpstr>Times New Roman</vt:lpstr>
      <vt:lpstr>Paulina template</vt:lpstr>
      <vt:lpstr>BÀI 2: MỘT SỐ VẤN ĐỀ CHUNG VỀ CÂY ĂN QUẢ</vt:lpstr>
      <vt:lpstr>I.Giá trị của việc trồng cây ăn quả</vt:lpstr>
      <vt:lpstr>II.Đặc điểm thực vật và yêu cầu ngoại cảnh</vt:lpstr>
      <vt:lpstr>PowerPoint Presentation</vt:lpstr>
      <vt:lpstr>2)Yêu cầu ngoại cảnh</vt:lpstr>
      <vt:lpstr>III.Kĩ thuật trồng và chăm sóc cây ăn quả</vt:lpstr>
      <vt:lpstr> 3) Trồng cây ăn quả</vt:lpstr>
      <vt:lpstr>4)Chăm sóc</vt:lpstr>
      <vt:lpstr>4)Chăm sóc</vt:lpstr>
      <vt:lpstr>4)Chăm sóc</vt:lpstr>
      <vt:lpstr>IV.Thu hoạch,bảo quản,chế biến</vt:lpstr>
      <vt:lpstr>Củng cố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Administrator</dc:creator>
  <cp:lastModifiedBy>AMAZONSTORE.VN</cp:lastModifiedBy>
  <cp:revision>31</cp:revision>
  <dcterms:modified xsi:type="dcterms:W3CDTF">2023-09-26T00:35:44Z</dcterms:modified>
</cp:coreProperties>
</file>