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9" r:id="rId2"/>
    <p:sldId id="270" r:id="rId3"/>
    <p:sldId id="271" r:id="rId4"/>
    <p:sldId id="281" r:id="rId5"/>
    <p:sldId id="305" r:id="rId6"/>
    <p:sldId id="272" r:id="rId7"/>
    <p:sldId id="273" r:id="rId8"/>
    <p:sldId id="291" r:id="rId9"/>
    <p:sldId id="300" r:id="rId10"/>
    <p:sldId id="275" r:id="rId11"/>
    <p:sldId id="302" r:id="rId12"/>
    <p:sldId id="303" r:id="rId13"/>
    <p:sldId id="304" r:id="rId14"/>
    <p:sldId id="293" r:id="rId15"/>
    <p:sldId id="299"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1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A601B9-0F83-44C4-A234-07177F5A0BD3}" type="datetimeFigureOut">
              <a:rPr lang="en-US" smtClean="0"/>
              <a:pPr/>
              <a:t>9/11/2021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20134-228C-43B7-B2F7-97EC7BDFD6A4}" type="slidenum">
              <a:rPr lang="en-US" smtClean="0"/>
              <a:pPr/>
              <a:t>‹#›</a:t>
            </a:fld>
            <a:endParaRPr lang="en-US"/>
          </a:p>
        </p:txBody>
      </p:sp>
    </p:spTree>
    <p:extLst>
      <p:ext uri="{BB962C8B-B14F-4D97-AF65-F5344CB8AC3E}">
        <p14:creationId xmlns:p14="http://schemas.microsoft.com/office/powerpoint/2010/main" val="5239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pPr/>
              <a:t>1</a:t>
            </a:fld>
            <a:endParaRPr lang="zh-CN" altLang="en-US"/>
          </a:p>
        </p:txBody>
      </p:sp>
    </p:spTree>
    <p:extLst>
      <p:ext uri="{BB962C8B-B14F-4D97-AF65-F5344CB8AC3E}">
        <p14:creationId xmlns:p14="http://schemas.microsoft.com/office/powerpoint/2010/main" val="3981937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pPr/>
              <a:t>13</a:t>
            </a:fld>
            <a:endParaRPr lang="zh-CN" altLang="en-US"/>
          </a:p>
        </p:txBody>
      </p:sp>
    </p:spTree>
    <p:extLst>
      <p:ext uri="{BB962C8B-B14F-4D97-AF65-F5344CB8AC3E}">
        <p14:creationId xmlns:p14="http://schemas.microsoft.com/office/powerpoint/2010/main" val="753004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pPr/>
              <a:t>14</a:t>
            </a:fld>
            <a:endParaRPr lang="zh-CN" altLang="en-US"/>
          </a:p>
        </p:txBody>
      </p:sp>
    </p:spTree>
    <p:extLst>
      <p:ext uri="{BB962C8B-B14F-4D97-AF65-F5344CB8AC3E}">
        <p14:creationId xmlns:p14="http://schemas.microsoft.com/office/powerpoint/2010/main" val="917990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pPr/>
              <a:t>15</a:t>
            </a:fld>
            <a:endParaRPr lang="zh-CN" altLang="en-US"/>
          </a:p>
        </p:txBody>
      </p:sp>
    </p:spTree>
    <p:extLst>
      <p:ext uri="{BB962C8B-B14F-4D97-AF65-F5344CB8AC3E}">
        <p14:creationId xmlns:p14="http://schemas.microsoft.com/office/powerpoint/2010/main" val="124741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pPr/>
              <a:t>2</a:t>
            </a:fld>
            <a:endParaRPr lang="zh-CN" altLang="en-US"/>
          </a:p>
        </p:txBody>
      </p:sp>
    </p:spTree>
    <p:extLst>
      <p:ext uri="{BB962C8B-B14F-4D97-AF65-F5344CB8AC3E}">
        <p14:creationId xmlns:p14="http://schemas.microsoft.com/office/powerpoint/2010/main" val="75300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pPr/>
              <a:t>3</a:t>
            </a:fld>
            <a:endParaRPr lang="zh-CN" altLang="en-US"/>
          </a:p>
        </p:txBody>
      </p:sp>
    </p:spTree>
    <p:extLst>
      <p:ext uri="{BB962C8B-B14F-4D97-AF65-F5344CB8AC3E}">
        <p14:creationId xmlns:p14="http://schemas.microsoft.com/office/powerpoint/2010/main" val="199591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pPr/>
              <a:t>4</a:t>
            </a:fld>
            <a:endParaRPr lang="zh-CN" altLang="en-US"/>
          </a:p>
        </p:txBody>
      </p:sp>
    </p:spTree>
    <p:extLst>
      <p:ext uri="{BB962C8B-B14F-4D97-AF65-F5344CB8AC3E}">
        <p14:creationId xmlns:p14="http://schemas.microsoft.com/office/powerpoint/2010/main" val="2333295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pPr/>
              <a:t>5</a:t>
            </a:fld>
            <a:endParaRPr lang="zh-CN" altLang="en-US"/>
          </a:p>
        </p:txBody>
      </p:sp>
    </p:spTree>
    <p:extLst>
      <p:ext uri="{BB962C8B-B14F-4D97-AF65-F5344CB8AC3E}">
        <p14:creationId xmlns:p14="http://schemas.microsoft.com/office/powerpoint/2010/main" val="1995914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pPr/>
              <a:t>6</a:t>
            </a:fld>
            <a:endParaRPr lang="zh-CN" altLang="en-US"/>
          </a:p>
        </p:txBody>
      </p:sp>
    </p:spTree>
    <p:extLst>
      <p:ext uri="{BB962C8B-B14F-4D97-AF65-F5344CB8AC3E}">
        <p14:creationId xmlns:p14="http://schemas.microsoft.com/office/powerpoint/2010/main" val="753004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pPr/>
              <a:t>8</a:t>
            </a:fld>
            <a:endParaRPr lang="zh-CN" altLang="en-US"/>
          </a:p>
        </p:txBody>
      </p:sp>
    </p:spTree>
    <p:extLst>
      <p:ext uri="{BB962C8B-B14F-4D97-AF65-F5344CB8AC3E}">
        <p14:creationId xmlns:p14="http://schemas.microsoft.com/office/powerpoint/2010/main" val="202857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pPr/>
              <a:t>9</a:t>
            </a:fld>
            <a:endParaRPr lang="zh-CN" altLang="en-US"/>
          </a:p>
        </p:txBody>
      </p:sp>
    </p:spTree>
    <p:extLst>
      <p:ext uri="{BB962C8B-B14F-4D97-AF65-F5344CB8AC3E}">
        <p14:creationId xmlns:p14="http://schemas.microsoft.com/office/powerpoint/2010/main" val="2028577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pPr/>
              <a:t>12</a:t>
            </a:fld>
            <a:endParaRPr lang="zh-CN" altLang="en-US"/>
          </a:p>
        </p:txBody>
      </p:sp>
    </p:spTree>
    <p:extLst>
      <p:ext uri="{BB962C8B-B14F-4D97-AF65-F5344CB8AC3E}">
        <p14:creationId xmlns:p14="http://schemas.microsoft.com/office/powerpoint/2010/main" val="202857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CF2E77-4E87-4338-A6B2-93E833A84A3C}"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pPr/>
              <a:t>‹#›</a:t>
            </a:fld>
            <a:endParaRPr lang="en-US"/>
          </a:p>
        </p:txBody>
      </p:sp>
    </p:spTree>
    <p:extLst>
      <p:ext uri="{BB962C8B-B14F-4D97-AF65-F5344CB8AC3E}">
        <p14:creationId xmlns:p14="http://schemas.microsoft.com/office/powerpoint/2010/main" val="133677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CF2E77-4E87-4338-A6B2-93E833A84A3C}"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pPr/>
              <a:t>‹#›</a:t>
            </a:fld>
            <a:endParaRPr lang="en-US"/>
          </a:p>
        </p:txBody>
      </p:sp>
    </p:spTree>
    <p:extLst>
      <p:ext uri="{BB962C8B-B14F-4D97-AF65-F5344CB8AC3E}">
        <p14:creationId xmlns:p14="http://schemas.microsoft.com/office/powerpoint/2010/main" val="381842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CF2E77-4E87-4338-A6B2-93E833A84A3C}"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pPr/>
              <a:t>‹#›</a:t>
            </a:fld>
            <a:endParaRPr lang="en-US"/>
          </a:p>
        </p:txBody>
      </p:sp>
    </p:spTree>
    <p:extLst>
      <p:ext uri="{BB962C8B-B14F-4D97-AF65-F5344CB8AC3E}">
        <p14:creationId xmlns:p14="http://schemas.microsoft.com/office/powerpoint/2010/main" val="259800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CF2E77-4E87-4338-A6B2-93E833A84A3C}"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pPr/>
              <a:t>‹#›</a:t>
            </a:fld>
            <a:endParaRPr lang="en-US"/>
          </a:p>
        </p:txBody>
      </p:sp>
    </p:spTree>
    <p:extLst>
      <p:ext uri="{BB962C8B-B14F-4D97-AF65-F5344CB8AC3E}">
        <p14:creationId xmlns:p14="http://schemas.microsoft.com/office/powerpoint/2010/main" val="363548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F2E77-4E87-4338-A6B2-93E833A84A3C}"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pPr/>
              <a:t>‹#›</a:t>
            </a:fld>
            <a:endParaRPr lang="en-US"/>
          </a:p>
        </p:txBody>
      </p:sp>
    </p:spTree>
    <p:extLst>
      <p:ext uri="{BB962C8B-B14F-4D97-AF65-F5344CB8AC3E}">
        <p14:creationId xmlns:p14="http://schemas.microsoft.com/office/powerpoint/2010/main" val="305695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CF2E77-4E87-4338-A6B2-93E833A84A3C}" type="datetimeFigureOut">
              <a:rPr lang="en-US" smtClean="0"/>
              <a:pPr/>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pPr/>
              <a:t>‹#›</a:t>
            </a:fld>
            <a:endParaRPr lang="en-US"/>
          </a:p>
        </p:txBody>
      </p:sp>
    </p:spTree>
    <p:extLst>
      <p:ext uri="{BB962C8B-B14F-4D97-AF65-F5344CB8AC3E}">
        <p14:creationId xmlns:p14="http://schemas.microsoft.com/office/powerpoint/2010/main" val="423284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CF2E77-4E87-4338-A6B2-93E833A84A3C}" type="datetimeFigureOut">
              <a:rPr lang="en-US" smtClean="0"/>
              <a:pPr/>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E19DA-92E0-4635-8627-DEB5FDE3EBA8}" type="slidenum">
              <a:rPr lang="en-US" smtClean="0"/>
              <a:pPr/>
              <a:t>‹#›</a:t>
            </a:fld>
            <a:endParaRPr lang="en-US"/>
          </a:p>
        </p:txBody>
      </p:sp>
    </p:spTree>
    <p:extLst>
      <p:ext uri="{BB962C8B-B14F-4D97-AF65-F5344CB8AC3E}">
        <p14:creationId xmlns:p14="http://schemas.microsoft.com/office/powerpoint/2010/main" val="401326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CF2E77-4E87-4338-A6B2-93E833A84A3C}" type="datetimeFigureOut">
              <a:rPr lang="en-US" smtClean="0"/>
              <a:pPr/>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E19DA-92E0-4635-8627-DEB5FDE3EBA8}" type="slidenum">
              <a:rPr lang="en-US" smtClean="0"/>
              <a:pPr/>
              <a:t>‹#›</a:t>
            </a:fld>
            <a:endParaRPr lang="en-US"/>
          </a:p>
        </p:txBody>
      </p:sp>
    </p:spTree>
    <p:extLst>
      <p:ext uri="{BB962C8B-B14F-4D97-AF65-F5344CB8AC3E}">
        <p14:creationId xmlns:p14="http://schemas.microsoft.com/office/powerpoint/2010/main" val="399065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F2E77-4E87-4338-A6B2-93E833A84A3C}" type="datetimeFigureOut">
              <a:rPr lang="en-US" smtClean="0"/>
              <a:pPr/>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E19DA-92E0-4635-8627-DEB5FDE3EBA8}" type="slidenum">
              <a:rPr lang="en-US" smtClean="0"/>
              <a:pPr/>
              <a:t>‹#›</a:t>
            </a:fld>
            <a:endParaRPr lang="en-US"/>
          </a:p>
        </p:txBody>
      </p:sp>
    </p:spTree>
    <p:extLst>
      <p:ext uri="{BB962C8B-B14F-4D97-AF65-F5344CB8AC3E}">
        <p14:creationId xmlns:p14="http://schemas.microsoft.com/office/powerpoint/2010/main" val="256141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F2E77-4E87-4338-A6B2-93E833A84A3C}" type="datetimeFigureOut">
              <a:rPr lang="en-US" smtClean="0"/>
              <a:pPr/>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pPr/>
              <a:t>‹#›</a:t>
            </a:fld>
            <a:endParaRPr lang="en-US"/>
          </a:p>
        </p:txBody>
      </p:sp>
    </p:spTree>
    <p:extLst>
      <p:ext uri="{BB962C8B-B14F-4D97-AF65-F5344CB8AC3E}">
        <p14:creationId xmlns:p14="http://schemas.microsoft.com/office/powerpoint/2010/main" val="55471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F2E77-4E87-4338-A6B2-93E833A84A3C}" type="datetimeFigureOut">
              <a:rPr lang="en-US" smtClean="0"/>
              <a:pPr/>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pPr/>
              <a:t>‹#›</a:t>
            </a:fld>
            <a:endParaRPr lang="en-US"/>
          </a:p>
        </p:txBody>
      </p:sp>
    </p:spTree>
    <p:extLst>
      <p:ext uri="{BB962C8B-B14F-4D97-AF65-F5344CB8AC3E}">
        <p14:creationId xmlns:p14="http://schemas.microsoft.com/office/powerpoint/2010/main" val="702460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CF2E77-4E87-4338-A6B2-93E833A84A3C}" type="datetimeFigureOut">
              <a:rPr lang="en-US" smtClean="0"/>
              <a:pPr/>
              <a:t>9/11/2021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96E19DA-92E0-4635-8627-DEB5FDE3EBA8}" type="slidenum">
              <a:rPr lang="en-US" smtClean="0"/>
              <a:pPr/>
              <a:t>‹#›</a:t>
            </a:fld>
            <a:endParaRPr lang="en-US"/>
          </a:p>
        </p:txBody>
      </p:sp>
    </p:spTree>
    <p:extLst>
      <p:ext uri="{BB962C8B-B14F-4D97-AF65-F5344CB8AC3E}">
        <p14:creationId xmlns:p14="http://schemas.microsoft.com/office/powerpoint/2010/main" val="849596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51"/>
            <a:ext cx="9144000" cy="5177651"/>
          </a:xfrm>
          <a:prstGeom prst="rect">
            <a:avLst/>
          </a:prstGeom>
          <a:noFill/>
          <a:ln>
            <a:noFill/>
          </a:ln>
        </p:spPr>
      </p:pic>
      <p:sp>
        <p:nvSpPr>
          <p:cNvPr id="2" name="TextBox 1"/>
          <p:cNvSpPr txBox="1"/>
          <p:nvPr/>
        </p:nvSpPr>
        <p:spPr>
          <a:xfrm>
            <a:off x="304800" y="514350"/>
            <a:ext cx="8305800" cy="923330"/>
          </a:xfrm>
          <a:prstGeom prst="rect">
            <a:avLst/>
          </a:prstGeom>
          <a:noFill/>
        </p:spPr>
        <p:txBody>
          <a:bodyPr wrap="square" rtlCol="0">
            <a:spAutoFit/>
          </a:bodyPr>
          <a:lstStyle/>
          <a:p>
            <a:r>
              <a:rPr lang="en-US" sz="5400" dirty="0" smtClean="0">
                <a:solidFill>
                  <a:srgbClr val="FFC000"/>
                </a:solidFill>
                <a:latin typeface="UVN Phuong Tay" pitchFamily="82" charset="0"/>
              </a:rPr>
              <a:t>NHỮNG CÂU HÁT THAN THÂN</a:t>
            </a:r>
            <a:endParaRPr lang="en-US" sz="5400" dirty="0">
              <a:solidFill>
                <a:srgbClr val="FFC000"/>
              </a:solidFill>
              <a:latin typeface="UVN Phuong Tay" pitchFamily="82" charset="0"/>
            </a:endParaRPr>
          </a:p>
        </p:txBody>
      </p:sp>
    </p:spTree>
    <p:extLst>
      <p:ext uri="{BB962C8B-B14F-4D97-AF65-F5344CB8AC3E}">
        <p14:creationId xmlns:p14="http://schemas.microsoft.com/office/powerpoint/2010/main" val="4247140147"/>
      </p:ext>
    </p:extLst>
  </p:cSld>
  <p:clrMapOvr>
    <a:masterClrMapping/>
  </p:clrMapOvr>
  <p:transition spd="slow"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950" y="171450"/>
            <a:ext cx="3257550" cy="594122"/>
          </a:xfrm>
        </p:spPr>
        <p:txBody>
          <a:bodyPr>
            <a:normAutofit fontScale="90000"/>
          </a:bodyPr>
          <a:lstStyle/>
          <a:p>
            <a:r>
              <a:rPr lang="en-US" b="1" dirty="0" err="1" smtClean="0">
                <a:solidFill>
                  <a:srgbClr val="FF0000"/>
                </a:solidFill>
                <a:latin typeface="Times New Roman" pitchFamily="18" charset="0"/>
                <a:cs typeface="Times New Roman" pitchFamily="18" charset="0"/>
              </a:rPr>
              <a:t>Bài</a:t>
            </a:r>
            <a:r>
              <a:rPr lang="en-US" b="1" dirty="0" smtClean="0">
                <a:solidFill>
                  <a:srgbClr val="FF0000"/>
                </a:solidFill>
                <a:latin typeface="Times New Roman" pitchFamily="18" charset="0"/>
                <a:cs typeface="Times New Roman" pitchFamily="18" charset="0"/>
              </a:rPr>
              <a:t> 3</a:t>
            </a:r>
            <a:endParaRPr lang="en-US" b="1" dirty="0">
              <a:solidFill>
                <a:srgbClr val="FF0000"/>
              </a:solidFill>
              <a:latin typeface="Times New Roman" pitchFamily="18" charset="0"/>
              <a:cs typeface="Times New Roman" pitchFamily="18" charset="0"/>
            </a:endParaRPr>
          </a:p>
        </p:txBody>
      </p:sp>
      <p:sp>
        <p:nvSpPr>
          <p:cNvPr id="3" name="Rectangle 2"/>
          <p:cNvSpPr/>
          <p:nvPr/>
        </p:nvSpPr>
        <p:spPr>
          <a:xfrm>
            <a:off x="1028700" y="1257300"/>
            <a:ext cx="7143750" cy="807913"/>
          </a:xfrm>
          <a:prstGeom prst="rect">
            <a:avLst/>
          </a:prstGeom>
        </p:spPr>
        <p:txBody>
          <a:bodyPr wrap="square" lIns="68580" tIns="34290" rIns="68580" bIns="34290">
            <a:spAutoFit/>
          </a:bodyPr>
          <a:lstStyle/>
          <a:p>
            <a:pPr algn="ctr"/>
            <a:r>
              <a:rPr lang="en-US" sz="2400" dirty="0" err="1" smtClean="0">
                <a:latin typeface="Times New Roman" pitchFamily="18" charset="0"/>
                <a:cs typeface="Times New Roman" pitchFamily="18" charset="0"/>
              </a:rPr>
              <a:t>Thân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trôi</a:t>
            </a:r>
            <a:endParaRPr lang="en-US" sz="2400" dirty="0" smtClean="0">
              <a:latin typeface="Times New Roman" pitchFamily="18" charset="0"/>
              <a:cs typeface="Times New Roman" pitchFamily="18" charset="0"/>
            </a:endParaRPr>
          </a:p>
          <a:p>
            <a:pPr algn="ctr"/>
            <a:r>
              <a:rPr lang="en-US" sz="2400" dirty="0" err="1" smtClean="0">
                <a:latin typeface="Times New Roman" pitchFamily="18" charset="0"/>
                <a:cs typeface="Times New Roman" pitchFamily="18" charset="0"/>
              </a:rPr>
              <a:t>Gió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dồi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đâu</a:t>
            </a:r>
            <a:endParaRPr lang="vi-VN" sz="2400" dirty="0" smtClean="0">
              <a:latin typeface="Times New Roman" pitchFamily="18" charset="0"/>
              <a:cs typeface="Times New Roman" pitchFamily="18" charset="0"/>
            </a:endParaRPr>
          </a:p>
        </p:txBody>
      </p:sp>
      <p:sp>
        <p:nvSpPr>
          <p:cNvPr id="57346" name="AutoShape 2" descr="Káº¿t quáº£ hÃ¬nh áº£nh cho trÃ¡i báº§n"/>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a:p>
        </p:txBody>
      </p:sp>
      <p:pic>
        <p:nvPicPr>
          <p:cNvPr id="9" name="Picture 8" descr="photo1522240805184-1522240805184457489773.jpg"/>
          <p:cNvPicPr>
            <a:picLocks noChangeAspect="1"/>
          </p:cNvPicPr>
          <p:nvPr/>
        </p:nvPicPr>
        <p:blipFill>
          <a:blip r:embed="rId2" cstate="print"/>
          <a:stretch>
            <a:fillRect/>
          </a:stretch>
        </p:blipFill>
        <p:spPr>
          <a:xfrm>
            <a:off x="0" y="2876550"/>
            <a:ext cx="3415393" cy="2266950"/>
          </a:xfrm>
          <a:prstGeom prst="rect">
            <a:avLst/>
          </a:prstGeom>
        </p:spPr>
      </p:pic>
      <p:pic>
        <p:nvPicPr>
          <p:cNvPr id="34818" name="Picture 2" descr="Káº¿t quáº£ hÃ¬nh áº£nh cho trÃ¡i báº§n"/>
          <p:cNvPicPr>
            <a:picLocks noChangeAspect="1" noChangeArrowheads="1"/>
          </p:cNvPicPr>
          <p:nvPr/>
        </p:nvPicPr>
        <p:blipFill>
          <a:blip r:embed="rId3"/>
          <a:srcRect/>
          <a:stretch>
            <a:fillRect/>
          </a:stretch>
        </p:blipFill>
        <p:spPr bwMode="auto">
          <a:xfrm>
            <a:off x="5867400" y="2797454"/>
            <a:ext cx="3276600" cy="234604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9050"/>
            <a:ext cx="9296400" cy="769441"/>
          </a:xfrm>
          <a:prstGeom prst="rect">
            <a:avLst/>
          </a:prstGeom>
        </p:spPr>
        <p:txBody>
          <a:bodyPr wrap="square">
            <a:spAutoFit/>
          </a:bodyPr>
          <a:lstStyle/>
          <a:p>
            <a:pPr algn="ctr" defTabSz="685800" fontAlgn="base">
              <a:spcBef>
                <a:spcPct val="0"/>
              </a:spcBef>
              <a:spcAft>
                <a:spcPct val="0"/>
              </a:spcAft>
            </a:pPr>
            <a:r>
              <a:rPr lang="nl-NL" sz="2200" b="1" dirty="0" smtClean="0">
                <a:latin typeface="Times New Roman" pitchFamily="18" charset="0"/>
                <a:ea typeface="Times New Roman" pitchFamily="18" charset="0"/>
                <a:cs typeface="Times New Roman" pitchFamily="18" charset="0"/>
              </a:rPr>
              <a:t>Hãy sưu tầm 1 số bài ca dao mở đầu bằng cụm từ “thân em” và cho biết những bài ấy thường nói về ai, về điều gì và có gì giống nhau về nghệ thuật?</a:t>
            </a:r>
            <a:endParaRPr lang="en-US" sz="2200" b="1" dirty="0" smtClean="0">
              <a:latin typeface="Times New Roman" pitchFamily="18" charset="0"/>
              <a:cs typeface="Times New Roman" pitchFamily="18" charset="0"/>
            </a:endParaRPr>
          </a:p>
        </p:txBody>
      </p:sp>
      <p:sp>
        <p:nvSpPr>
          <p:cNvPr id="3" name="Rectangle 2"/>
          <p:cNvSpPr/>
          <p:nvPr/>
        </p:nvSpPr>
        <p:spPr>
          <a:xfrm>
            <a:off x="1828800" y="1962150"/>
            <a:ext cx="5410200" cy="892552"/>
          </a:xfrm>
          <a:prstGeom prst="rect">
            <a:avLst/>
          </a:prstGeom>
        </p:spPr>
        <p:txBody>
          <a:bodyPr wrap="square">
            <a:spAutoFit/>
          </a:bodyPr>
          <a:lstStyle/>
          <a:p>
            <a:pPr algn="ctr" defTabSz="685800" eaLnBrk="0" fontAlgn="base" hangingPunct="0">
              <a:spcBef>
                <a:spcPct val="0"/>
              </a:spcBef>
              <a:spcAft>
                <a:spcPct val="0"/>
              </a:spcAft>
            </a:pPr>
            <a:r>
              <a:rPr lang="nl-NL" sz="2600" dirty="0" smtClean="0">
                <a:latin typeface="Times New Roman" pitchFamily="18" charset="0"/>
                <a:ea typeface="Times New Roman" pitchFamily="18" charset="0"/>
                <a:cs typeface="Times New Roman" pitchFamily="18" charset="0"/>
              </a:rPr>
              <a:t>Thân em như hạt mưa sa</a:t>
            </a:r>
            <a:endParaRPr lang="en-US" sz="2600" dirty="0" smtClean="0">
              <a:latin typeface="Times New Roman" pitchFamily="18" charset="0"/>
              <a:cs typeface="Times New Roman" pitchFamily="18" charset="0"/>
            </a:endParaRPr>
          </a:p>
          <a:p>
            <a:pPr algn="ctr" defTabSz="685800" eaLnBrk="0" fontAlgn="base" hangingPunct="0">
              <a:spcBef>
                <a:spcPct val="0"/>
              </a:spcBef>
              <a:spcAft>
                <a:spcPct val="0"/>
              </a:spcAft>
            </a:pPr>
            <a:r>
              <a:rPr lang="nl-NL" sz="2600" dirty="0" smtClean="0">
                <a:latin typeface="Times New Roman" pitchFamily="18" charset="0"/>
                <a:ea typeface="Times New Roman" pitchFamily="18" charset="0"/>
                <a:cs typeface="Times New Roman" pitchFamily="18" charset="0"/>
              </a:rPr>
              <a:t>Hạt vào đài các, hạt ra ruộng đồng.</a:t>
            </a:r>
            <a:endParaRPr lang="en-US" sz="2600" dirty="0" smtClean="0">
              <a:latin typeface="Times New Roman" pitchFamily="18" charset="0"/>
              <a:cs typeface="Times New Roman" pitchFamily="18" charset="0"/>
            </a:endParaRPr>
          </a:p>
        </p:txBody>
      </p:sp>
      <p:sp>
        <p:nvSpPr>
          <p:cNvPr id="4" name="菱形 40"/>
          <p:cNvSpPr/>
          <p:nvPr/>
        </p:nvSpPr>
        <p:spPr>
          <a:xfrm>
            <a:off x="914400" y="2038351"/>
            <a:ext cx="761999" cy="761999"/>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5" name="Freeform 34"/>
          <p:cNvSpPr>
            <a:spLocks noChangeArrowheads="1"/>
          </p:cNvSpPr>
          <p:nvPr/>
        </p:nvSpPr>
        <p:spPr bwMode="auto">
          <a:xfrm>
            <a:off x="1219199" y="2190750"/>
            <a:ext cx="225710" cy="418370"/>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6" name="菱形 38"/>
          <p:cNvSpPr/>
          <p:nvPr/>
        </p:nvSpPr>
        <p:spPr>
          <a:xfrm>
            <a:off x="1828800" y="3028950"/>
            <a:ext cx="762000" cy="8382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7" name="Freeform 79"/>
          <p:cNvSpPr>
            <a:spLocks noChangeArrowheads="1"/>
          </p:cNvSpPr>
          <p:nvPr/>
        </p:nvSpPr>
        <p:spPr bwMode="auto">
          <a:xfrm>
            <a:off x="2057400" y="3257550"/>
            <a:ext cx="377687" cy="359878"/>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8" name="Rectangle 7"/>
          <p:cNvSpPr/>
          <p:nvPr/>
        </p:nvSpPr>
        <p:spPr>
          <a:xfrm>
            <a:off x="2514600" y="3050798"/>
            <a:ext cx="6553200" cy="892552"/>
          </a:xfrm>
          <a:prstGeom prst="rect">
            <a:avLst/>
          </a:prstGeom>
        </p:spPr>
        <p:txBody>
          <a:bodyPr wrap="square">
            <a:spAutoFit/>
          </a:bodyPr>
          <a:lstStyle/>
          <a:p>
            <a:pPr algn="ctr" defTabSz="685800" eaLnBrk="0" fontAlgn="base" hangingPunct="0">
              <a:spcBef>
                <a:spcPct val="0"/>
              </a:spcBef>
              <a:spcAft>
                <a:spcPct val="0"/>
              </a:spcAft>
            </a:pPr>
            <a:r>
              <a:rPr lang="nl-NL" sz="2600" dirty="0" smtClean="0">
                <a:latin typeface="Times New Roman" pitchFamily="18" charset="0"/>
                <a:ea typeface="Times New Roman" pitchFamily="18" charset="0"/>
                <a:cs typeface="Times New Roman" pitchFamily="18" charset="0"/>
              </a:rPr>
              <a:t>Thân em như giếng giữa đàng</a:t>
            </a:r>
            <a:endParaRPr lang="en-US" sz="2600" dirty="0" smtClean="0">
              <a:latin typeface="Times New Roman" pitchFamily="18" charset="0"/>
              <a:cs typeface="Times New Roman" pitchFamily="18" charset="0"/>
            </a:endParaRPr>
          </a:p>
          <a:p>
            <a:pPr algn="ctr" defTabSz="685800" eaLnBrk="0" fontAlgn="base" hangingPunct="0">
              <a:spcBef>
                <a:spcPct val="0"/>
              </a:spcBef>
              <a:spcAft>
                <a:spcPct val="0"/>
              </a:spcAft>
            </a:pPr>
            <a:r>
              <a:rPr lang="nl-NL" sz="2600" dirty="0" smtClean="0">
                <a:latin typeface="Times New Roman" pitchFamily="18" charset="0"/>
                <a:ea typeface="Times New Roman" pitchFamily="18" charset="0"/>
                <a:cs typeface="Times New Roman" pitchFamily="18" charset="0"/>
              </a:rPr>
              <a:t>Người thanh rửa mặt, người phàm rửa chân.</a:t>
            </a:r>
          </a:p>
        </p:txBody>
      </p:sp>
      <p:sp>
        <p:nvSpPr>
          <p:cNvPr id="9" name="Rectangle 8"/>
          <p:cNvSpPr/>
          <p:nvPr/>
        </p:nvSpPr>
        <p:spPr>
          <a:xfrm>
            <a:off x="304800" y="4171950"/>
            <a:ext cx="8458200" cy="892552"/>
          </a:xfrm>
          <a:prstGeom prst="rect">
            <a:avLst/>
          </a:prstGeom>
        </p:spPr>
        <p:txBody>
          <a:bodyPr wrap="square">
            <a:spAutoFit/>
          </a:bodyPr>
          <a:lstStyle/>
          <a:p>
            <a:pPr defTabSz="685800" eaLnBrk="0" fontAlgn="base" hangingPunct="0">
              <a:spcBef>
                <a:spcPct val="0"/>
              </a:spcBef>
              <a:spcAft>
                <a:spcPct val="0"/>
              </a:spcAft>
              <a:buFont typeface="Wingdings"/>
              <a:buChar char="è"/>
            </a:pPr>
            <a:r>
              <a:rPr lang="nl-NL" sz="2600" dirty="0" smtClean="0">
                <a:solidFill>
                  <a:srgbClr val="FF0000"/>
                </a:solidFill>
                <a:latin typeface="Times New Roman" pitchFamily="18" charset="0"/>
                <a:ea typeface="Times New Roman" pitchFamily="18" charset="0"/>
                <a:cs typeface="Times New Roman" pitchFamily="18" charset="0"/>
              </a:rPr>
              <a:t> Sử dụng những hình ảnh so sánh để miêu tả cụ thể, chi tiết thân phận và nỗi khổ của người  phụ nữ.</a:t>
            </a:r>
            <a:endParaRPr lang="en-US" sz="2600" dirty="0" smtClean="0">
              <a:solidFill>
                <a:srgbClr val="FF0000"/>
              </a:solidFill>
              <a:latin typeface="Times New Roman" pitchFamily="18" charset="0"/>
              <a:cs typeface="Times New Roman" pitchFamily="18" charset="0"/>
            </a:endParaRPr>
          </a:p>
        </p:txBody>
      </p:sp>
      <p:sp>
        <p:nvSpPr>
          <p:cNvPr id="10" name="菱形 42"/>
          <p:cNvSpPr/>
          <p:nvPr/>
        </p:nvSpPr>
        <p:spPr>
          <a:xfrm>
            <a:off x="152400" y="895350"/>
            <a:ext cx="767715" cy="864751"/>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62"/>
          <p:cNvSpPr>
            <a:spLocks noEditPoints="1"/>
          </p:cNvSpPr>
          <p:nvPr/>
        </p:nvSpPr>
        <p:spPr bwMode="auto">
          <a:xfrm>
            <a:off x="381000" y="1200150"/>
            <a:ext cx="327671" cy="314158"/>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sz="900" dirty="0">
              <a:cs typeface="+mn-ea"/>
              <a:sym typeface="+mn-lt"/>
            </a:endParaRPr>
          </a:p>
        </p:txBody>
      </p:sp>
      <p:sp>
        <p:nvSpPr>
          <p:cNvPr id="12" name="Rectangle 11"/>
          <p:cNvSpPr/>
          <p:nvPr/>
        </p:nvSpPr>
        <p:spPr>
          <a:xfrm>
            <a:off x="1371600" y="895350"/>
            <a:ext cx="5410200" cy="892552"/>
          </a:xfrm>
          <a:prstGeom prst="rect">
            <a:avLst/>
          </a:prstGeom>
        </p:spPr>
        <p:txBody>
          <a:bodyPr wrap="square">
            <a:spAutoFit/>
          </a:bodyPr>
          <a:lstStyle/>
          <a:p>
            <a:pPr algn="ctr" defTabSz="685800" eaLnBrk="0" fontAlgn="base" hangingPunct="0">
              <a:spcBef>
                <a:spcPct val="0"/>
              </a:spcBef>
              <a:spcAft>
                <a:spcPct val="0"/>
              </a:spcAft>
            </a:pPr>
            <a:r>
              <a:rPr lang="nl-NL" sz="2600" dirty="0" smtClean="0">
                <a:latin typeface="Times New Roman" pitchFamily="18" charset="0"/>
                <a:ea typeface="Times New Roman" pitchFamily="18" charset="0"/>
                <a:cs typeface="Times New Roman" pitchFamily="18" charset="0"/>
              </a:rPr>
              <a:t>Thân em như tấm lụa đào</a:t>
            </a:r>
            <a:endParaRPr lang="en-US" sz="2600" dirty="0" smtClean="0">
              <a:latin typeface="Times New Roman" pitchFamily="18" charset="0"/>
              <a:cs typeface="Times New Roman" pitchFamily="18" charset="0"/>
            </a:endParaRPr>
          </a:p>
          <a:p>
            <a:pPr algn="ctr" defTabSz="685800" eaLnBrk="0" fontAlgn="base" hangingPunct="0">
              <a:spcBef>
                <a:spcPct val="0"/>
              </a:spcBef>
              <a:spcAft>
                <a:spcPct val="0"/>
              </a:spcAft>
            </a:pPr>
            <a:r>
              <a:rPr lang="nl-NL" sz="2600" dirty="0" smtClean="0">
                <a:latin typeface="Times New Roman" pitchFamily="18" charset="0"/>
                <a:ea typeface="Times New Roman" pitchFamily="18" charset="0"/>
                <a:cs typeface="Times New Roman" pitchFamily="18" charset="0"/>
              </a:rPr>
              <a:t>Phất phơ giữa chợ biết vào tay ai.</a:t>
            </a:r>
            <a:endParaRPr lang="en-US" sz="26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amond(in)">
                                      <p:cBhvr>
                                        <p:cTn id="25" dur="2000"/>
                                        <p:tgtEl>
                                          <p:spTgt spid="4"/>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strips(downLeft)">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amond(in)">
                                      <p:cBhvr>
                                        <p:cTn id="38" dur="2000"/>
                                        <p:tgtEl>
                                          <p:spTgt spid="7"/>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diamond(in)">
                                      <p:cBhvr>
                                        <p:cTn id="41" dur="2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heel(4)">
                                      <p:cBhvr>
                                        <p:cTn id="5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p:bldP spid="9" grpId="0"/>
      <p:bldP spid="10" grpId="0"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grpSp>
        <p:nvGrpSpPr>
          <p:cNvPr id="3" name="组合 2"/>
          <p:cNvGrpSpPr/>
          <p:nvPr/>
        </p:nvGrpSpPr>
        <p:grpSpPr>
          <a:xfrm>
            <a:off x="381000" y="371473"/>
            <a:ext cx="754284" cy="754284"/>
            <a:chOff x="1888013" y="1561755"/>
            <a:chExt cx="1005712" cy="1005712"/>
          </a:xfrm>
        </p:grpSpPr>
        <p:sp>
          <p:nvSpPr>
            <p:cNvPr id="17" name="Shape 644"/>
            <p:cNvSpPr/>
            <p:nvPr/>
          </p:nvSpPr>
          <p:spPr>
            <a:xfrm rot="8100000" flipH="1">
              <a:off x="1888013" y="1561755"/>
              <a:ext cx="1005712" cy="1005712"/>
            </a:xfrm>
            <a:prstGeom prst="roundRect">
              <a:avLst>
                <a:gd name="adj" fmla="val 32703"/>
              </a:avLst>
            </a:prstGeom>
            <a:solidFill>
              <a:srgbClr val="EE6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25" name="Freeform 24"/>
            <p:cNvSpPr>
              <a:spLocks noEditPoints="1"/>
            </p:cNvSpPr>
            <p:nvPr/>
          </p:nvSpPr>
          <p:spPr bwMode="auto">
            <a:xfrm>
              <a:off x="2166929" y="1827215"/>
              <a:ext cx="452436" cy="511448"/>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pic>
        <p:nvPicPr>
          <p:cNvPr id="31" name="Picture 30" descr="22858PICdbgea5Gz679dY_PIC2018.png"/>
          <p:cNvPicPr>
            <a:picLocks noChangeAspect="1"/>
          </p:cNvPicPr>
          <p:nvPr/>
        </p:nvPicPr>
        <p:blipFill>
          <a:blip r:embed="rId3" cstate="print"/>
          <a:stretch>
            <a:fillRect/>
          </a:stretch>
        </p:blipFill>
        <p:spPr>
          <a:xfrm>
            <a:off x="6477000" y="1943100"/>
            <a:ext cx="3200400" cy="3200400"/>
          </a:xfrm>
          <a:prstGeom prst="rect">
            <a:avLst/>
          </a:prstGeom>
        </p:spPr>
      </p:pic>
      <p:sp>
        <p:nvSpPr>
          <p:cNvPr id="32" name="Cloud Callout 31"/>
          <p:cNvSpPr/>
          <p:nvPr/>
        </p:nvSpPr>
        <p:spPr>
          <a:xfrm flipH="1">
            <a:off x="1752600" y="0"/>
            <a:ext cx="6934200" cy="2286000"/>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2400" dirty="0" smtClean="0">
                <a:solidFill>
                  <a:schemeClr val="tx1"/>
                </a:solidFill>
                <a:latin typeface="Times New Roman" pitchFamily="18" charset="0"/>
                <a:ea typeface="Times New Roman" pitchFamily="18" charset="0"/>
                <a:cs typeface="Times New Roman" pitchFamily="18" charset="0"/>
              </a:rPr>
              <a:t>Bài 3 cũng nằm trong mô típ như vừa nói, phản ánh thân phận người phụ nữ trong xã hội pk. Song hình ảnh so sánh ở bài ca này có gì đặc biệt? Tác dụng của nó?</a:t>
            </a:r>
            <a:endParaRPr lang="en-US" sz="2400" dirty="0">
              <a:latin typeface="Times New Roman" pitchFamily="18" charset="0"/>
              <a:cs typeface="Times New Roman" pitchFamily="18" charset="0"/>
            </a:endParaRPr>
          </a:p>
        </p:txBody>
      </p:sp>
      <p:sp>
        <p:nvSpPr>
          <p:cNvPr id="33" name="Rectangle 32"/>
          <p:cNvSpPr/>
          <p:nvPr/>
        </p:nvSpPr>
        <p:spPr>
          <a:xfrm>
            <a:off x="1295400" y="438150"/>
            <a:ext cx="7848600" cy="523220"/>
          </a:xfrm>
          <a:prstGeom prst="rect">
            <a:avLst/>
          </a:prstGeom>
        </p:spPr>
        <p:txBody>
          <a:bodyPr wrap="square">
            <a:spAutoFit/>
          </a:bodyPr>
          <a:lstStyle/>
          <a:p>
            <a:pPr defTabSz="685800" fontAlgn="base">
              <a:spcBef>
                <a:spcPct val="0"/>
              </a:spcBef>
              <a:spcAft>
                <a:spcPct val="0"/>
              </a:spcAft>
            </a:pPr>
            <a:r>
              <a:rPr lang="nl-NL" sz="2800" dirty="0" smtClean="0">
                <a:latin typeface="Times New Roman" pitchFamily="18" charset="0"/>
                <a:ea typeface="Times New Roman" pitchFamily="18" charset="0"/>
                <a:cs typeface="Times New Roman" pitchFamily="18" charset="0"/>
              </a:rPr>
              <a:t>Thân phận người phụ nữ trong xã hội phong kiến.</a:t>
            </a:r>
            <a:endParaRPr lang="en-US" sz="2800" dirty="0" smtClean="0">
              <a:latin typeface="Times New Roman" pitchFamily="18" charset="0"/>
              <a:cs typeface="Times New Roman" pitchFamily="18" charset="0"/>
            </a:endParaRPr>
          </a:p>
        </p:txBody>
      </p:sp>
      <p:grpSp>
        <p:nvGrpSpPr>
          <p:cNvPr id="4" name="组合 2"/>
          <p:cNvGrpSpPr/>
          <p:nvPr/>
        </p:nvGrpSpPr>
        <p:grpSpPr>
          <a:xfrm>
            <a:off x="304800" y="2198465"/>
            <a:ext cx="754284" cy="754285"/>
            <a:chOff x="1893104" y="3179746"/>
            <a:chExt cx="1005712" cy="1005713"/>
          </a:xfrm>
        </p:grpSpPr>
        <p:sp>
          <p:nvSpPr>
            <p:cNvPr id="41"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45"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47" name="Cloud Callout 46"/>
          <p:cNvSpPr/>
          <p:nvPr/>
        </p:nvSpPr>
        <p:spPr>
          <a:xfrm flipH="1">
            <a:off x="1371600" y="1276350"/>
            <a:ext cx="5791200" cy="2667000"/>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2600" dirty="0" smtClean="0">
                <a:latin typeface="Times New Roman" pitchFamily="18" charset="0"/>
                <a:ea typeface="Times New Roman" pitchFamily="18" charset="0"/>
                <a:cs typeface="Times New Roman" pitchFamily="18" charset="0"/>
              </a:rPr>
              <a:t>Nỗi </a:t>
            </a:r>
            <a:r>
              <a:rPr lang="nl-NL" sz="2600" dirty="0" smtClean="0">
                <a:latin typeface="Times New Roman" pitchFamily="18" charset="0"/>
                <a:ea typeface="Times New Roman" pitchFamily="18" charset="0"/>
                <a:cs typeface="Times New Roman" pitchFamily="18" charset="0"/>
              </a:rPr>
              <a:t>khổ của người nông dân được thể hiện qua những hình ảnh cụ thể nào? Tác dụng</a:t>
            </a:r>
            <a:endParaRPr lang="en-US" sz="2600" dirty="0">
              <a:latin typeface="Times New Roman" pitchFamily="18" charset="0"/>
              <a:cs typeface="Times New Roman" pitchFamily="18" charset="0"/>
            </a:endParaRPr>
          </a:p>
        </p:txBody>
      </p:sp>
      <p:sp>
        <p:nvSpPr>
          <p:cNvPr id="48" name="Rectangle 47"/>
          <p:cNvSpPr/>
          <p:nvPr/>
        </p:nvSpPr>
        <p:spPr>
          <a:xfrm>
            <a:off x="4572000" y="1438930"/>
            <a:ext cx="4953000" cy="523220"/>
          </a:xfrm>
          <a:prstGeom prst="rect">
            <a:avLst/>
          </a:prstGeom>
        </p:spPr>
        <p:txBody>
          <a:bodyPr wrap="square">
            <a:spAutoFit/>
          </a:bodyPr>
          <a:lstStyle/>
          <a:p>
            <a:pPr defTabSz="685800" eaLnBrk="0" fontAlgn="base" hangingPunct="0">
              <a:spcBef>
                <a:spcPct val="0"/>
              </a:spcBef>
              <a:spcAft>
                <a:spcPct val="0"/>
              </a:spcAft>
            </a:pPr>
            <a:r>
              <a:rPr lang="nl-NL" sz="2800" i="1" dirty="0" smtClean="0">
                <a:latin typeface="Times New Roman" pitchFamily="18" charset="0"/>
                <a:ea typeface="Times New Roman" pitchFamily="18" charset="0"/>
                <a:cs typeface="Times New Roman" pitchFamily="18" charset="0"/>
                <a:sym typeface="Symbol" pitchFamily="18" charset="2"/>
              </a:rPr>
              <a:t>Thân em như trái bần trôi</a:t>
            </a:r>
            <a:endParaRPr lang="en-US" sz="2800" i="1" dirty="0" smtClean="0">
              <a:latin typeface="Times New Roman" pitchFamily="18" charset="0"/>
              <a:cs typeface="Times New Roman" pitchFamily="18" charset="0"/>
              <a:sym typeface="Symbol" pitchFamily="18" charset="2"/>
            </a:endParaRPr>
          </a:p>
        </p:txBody>
      </p:sp>
      <p:sp>
        <p:nvSpPr>
          <p:cNvPr id="49" name="Rectangle 48"/>
          <p:cNvSpPr/>
          <p:nvPr/>
        </p:nvSpPr>
        <p:spPr>
          <a:xfrm>
            <a:off x="1371598" y="2353330"/>
            <a:ext cx="2489784" cy="492443"/>
          </a:xfrm>
          <a:prstGeom prst="rect">
            <a:avLst/>
          </a:prstGeom>
        </p:spPr>
        <p:txBody>
          <a:bodyPr wrap="none">
            <a:spAutoFit/>
          </a:bodyPr>
          <a:lstStyle/>
          <a:p>
            <a:pPr defTabSz="685800" eaLnBrk="0" fontAlgn="base" hangingPunct="0">
              <a:spcBef>
                <a:spcPct val="0"/>
              </a:spcBef>
              <a:spcAft>
                <a:spcPct val="0"/>
              </a:spcAft>
            </a:pPr>
            <a:r>
              <a:rPr lang="nl-NL" sz="2600" dirty="0" smtClean="0">
                <a:latin typeface="Times New Roman" pitchFamily="18" charset="0"/>
                <a:ea typeface="Times New Roman" pitchFamily="18" charset="0"/>
                <a:cs typeface="Times New Roman" pitchFamily="18" charset="0"/>
              </a:rPr>
              <a:t>Hình ảnh so sánh</a:t>
            </a:r>
            <a:endParaRPr lang="en-US" sz="2600" dirty="0" smtClean="0">
              <a:latin typeface="Times New Roman" pitchFamily="18" charset="0"/>
              <a:cs typeface="Times New Roman" pitchFamily="18" charset="0"/>
              <a:sym typeface="Symbol" pitchFamily="18" charset="2"/>
            </a:endParaRPr>
          </a:p>
        </p:txBody>
      </p:sp>
      <p:cxnSp>
        <p:nvCxnSpPr>
          <p:cNvPr id="58" name="Straight Arrow Connector 57"/>
          <p:cNvCxnSpPr>
            <a:stCxn id="49" idx="3"/>
            <a:endCxn id="48" idx="1"/>
          </p:cNvCxnSpPr>
          <p:nvPr/>
        </p:nvCxnSpPr>
        <p:spPr>
          <a:xfrm flipV="1">
            <a:off x="3861382" y="1700540"/>
            <a:ext cx="710618" cy="8990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4648200" y="2277130"/>
            <a:ext cx="4953000" cy="523220"/>
          </a:xfrm>
          <a:prstGeom prst="rect">
            <a:avLst/>
          </a:prstGeom>
        </p:spPr>
        <p:txBody>
          <a:bodyPr wrap="square">
            <a:spAutoFit/>
          </a:bodyPr>
          <a:lstStyle/>
          <a:p>
            <a:pPr defTabSz="685800" eaLnBrk="0" fontAlgn="base" hangingPunct="0">
              <a:spcBef>
                <a:spcPct val="0"/>
              </a:spcBef>
              <a:spcAft>
                <a:spcPct val="0"/>
              </a:spcAft>
            </a:pPr>
            <a:r>
              <a:rPr lang="en-US" sz="2800" dirty="0" err="1" smtClean="0">
                <a:latin typeface="Times New Roman" pitchFamily="18" charset="0"/>
                <a:ea typeface="Times New Roman" pitchFamily="18" charset="0"/>
                <a:cs typeface="Times New Roman" pitchFamily="18" charset="0"/>
              </a:rPr>
              <a:t>Sự</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nghèo</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khó</a:t>
            </a:r>
            <a:r>
              <a:rPr lang="en-US" sz="2800" dirty="0" smtClean="0">
                <a:latin typeface="Times New Roman" pitchFamily="18" charset="0"/>
                <a:ea typeface="Times New Roman" pitchFamily="18" charset="0"/>
                <a:cs typeface="Times New Roman" pitchFamily="18" charset="0"/>
              </a:rPr>
              <a:t>.</a:t>
            </a:r>
            <a:endParaRPr lang="en-US" sz="2800" dirty="0" smtClean="0">
              <a:latin typeface="Times New Roman" pitchFamily="18" charset="0"/>
              <a:cs typeface="Times New Roman" pitchFamily="18" charset="0"/>
              <a:sym typeface="Wingdings" pitchFamily="2" charset="2"/>
            </a:endParaRPr>
          </a:p>
        </p:txBody>
      </p:sp>
      <p:cxnSp>
        <p:nvCxnSpPr>
          <p:cNvPr id="60" name="Straight Arrow Connector 59"/>
          <p:cNvCxnSpPr>
            <a:stCxn id="49" idx="3"/>
            <a:endCxn id="59" idx="1"/>
          </p:cNvCxnSpPr>
          <p:nvPr/>
        </p:nvCxnSpPr>
        <p:spPr>
          <a:xfrm flipV="1">
            <a:off x="3861382" y="2538740"/>
            <a:ext cx="786818" cy="608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572000" y="3115330"/>
            <a:ext cx="4953000" cy="523220"/>
          </a:xfrm>
          <a:prstGeom prst="rect">
            <a:avLst/>
          </a:prstGeom>
        </p:spPr>
        <p:txBody>
          <a:bodyPr wrap="square">
            <a:spAutoFit/>
          </a:bodyPr>
          <a:lstStyle/>
          <a:p>
            <a:pPr defTabSz="685800" eaLnBrk="0" fontAlgn="base" hangingPunct="0">
              <a:spcBef>
                <a:spcPct val="0"/>
              </a:spcBef>
              <a:spcAft>
                <a:spcPct val="0"/>
              </a:spcAft>
            </a:pPr>
            <a:r>
              <a:rPr lang="nl-NL" sz="2800" dirty="0" smtClean="0">
                <a:latin typeface="Times New Roman" pitchFamily="18" charset="0"/>
                <a:ea typeface="Times New Roman" pitchFamily="18" charset="0"/>
                <a:cs typeface="Times New Roman" pitchFamily="18" charset="0"/>
              </a:rPr>
              <a:t>Số phận chìm nổi lênh đênh</a:t>
            </a:r>
            <a:endParaRPr lang="en-US" sz="2800" dirty="0" smtClean="0">
              <a:latin typeface="Times New Roman" pitchFamily="18" charset="0"/>
              <a:cs typeface="Times New Roman" pitchFamily="18" charset="0"/>
              <a:sym typeface="Wingdings" pitchFamily="2" charset="2"/>
            </a:endParaRPr>
          </a:p>
        </p:txBody>
      </p:sp>
      <p:cxnSp>
        <p:nvCxnSpPr>
          <p:cNvPr id="63" name="Straight Arrow Connector 62"/>
          <p:cNvCxnSpPr>
            <a:stCxn id="49" idx="3"/>
            <a:endCxn id="62" idx="1"/>
          </p:cNvCxnSpPr>
          <p:nvPr/>
        </p:nvCxnSpPr>
        <p:spPr>
          <a:xfrm>
            <a:off x="3861382" y="2599552"/>
            <a:ext cx="710618" cy="7773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21757" y="3952653"/>
            <a:ext cx="7467600" cy="892552"/>
          </a:xfrm>
          <a:prstGeom prst="rect">
            <a:avLst/>
          </a:prstGeom>
        </p:spPr>
        <p:txBody>
          <a:bodyPr wrap="square">
            <a:spAutoFit/>
          </a:bodyPr>
          <a:lstStyle/>
          <a:p>
            <a:pPr defTabSz="685800" eaLnBrk="0" fontAlgn="base" hangingPunct="0">
              <a:spcBef>
                <a:spcPct val="0"/>
              </a:spcBef>
              <a:spcAft>
                <a:spcPct val="0"/>
              </a:spcAft>
            </a:pPr>
            <a:r>
              <a:rPr lang="nl-NL" sz="2600" i="1" dirty="0" smtClean="0">
                <a:solidFill>
                  <a:srgbClr val="FF0000"/>
                </a:solidFill>
                <a:latin typeface="Times New Roman" pitchFamily="18" charset="0"/>
                <a:ea typeface="Times New Roman" pitchFamily="18" charset="0"/>
                <a:cs typeface="Times New Roman" pitchFamily="18" charset="0"/>
                <a:sym typeface="Wingdings" pitchFamily="2" charset="2"/>
              </a:rPr>
              <a:t></a:t>
            </a:r>
            <a:r>
              <a:rPr lang="nl-NL" sz="2600" i="1" dirty="0" smtClean="0">
                <a:solidFill>
                  <a:srgbClr val="FF0000"/>
                </a:solidFill>
                <a:latin typeface="Times New Roman" pitchFamily="18" charset="0"/>
                <a:ea typeface="Times New Roman" pitchFamily="18" charset="0"/>
                <a:cs typeface="Times New Roman" pitchFamily="18" charset="0"/>
              </a:rPr>
              <a:t>Nỗi khổ nhiều bề của người lao động bị áp bức, bóc lột,chịu nhiều oan trái.</a:t>
            </a:r>
            <a:endParaRPr lang="en-US" sz="2600" i="1" dirty="0" smtClean="0">
              <a:solidFill>
                <a:srgbClr val="FF0000"/>
              </a:solidFill>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74769109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circle(in)">
                                      <p:cBhvr>
                                        <p:cTn id="28" dur="20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47"/>
                                        </p:tgtEl>
                                      </p:cBhvr>
                                    </p:animEffect>
                                    <p:set>
                                      <p:cBhvr>
                                        <p:cTn id="33" dur="1" fill="hold">
                                          <p:stCondLst>
                                            <p:cond delay="499"/>
                                          </p:stCondLst>
                                        </p:cTn>
                                        <p:tgtEl>
                                          <p:spTgt spid="4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nodeType="clickEffect">
                                  <p:stCondLst>
                                    <p:cond delay="0"/>
                                  </p:stCondLst>
                                  <p:childTnLst>
                                    <p:animEffect transition="out" filter="box(in)">
                                      <p:cBhvr>
                                        <p:cTn id="37" dur="500"/>
                                        <p:tgtEl>
                                          <p:spTgt spid="31"/>
                                        </p:tgtEl>
                                      </p:cBhvr>
                                    </p:animEffect>
                                    <p:set>
                                      <p:cBhvr>
                                        <p:cTn id="38" dur="1" fill="hold">
                                          <p:stCondLst>
                                            <p:cond delay="499"/>
                                          </p:stCondLst>
                                        </p:cTn>
                                        <p:tgtEl>
                                          <p:spTgt spid="3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Horizontal)">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barn(inHorizontal)">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diamond(in)">
                                      <p:cBhvr>
                                        <p:cTn id="53" dur="2000"/>
                                        <p:tgtEl>
                                          <p:spTgt spid="58"/>
                                        </p:tgtEl>
                                      </p:cBhvr>
                                    </p:animEffect>
                                  </p:childTnLst>
                                </p:cTn>
                              </p:par>
                              <p:par>
                                <p:cTn id="54" presetID="8" presetClass="entr" presetSubtype="16"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diamond(in)">
                                      <p:cBhvr>
                                        <p:cTn id="56" dur="20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diamond(in)">
                                      <p:cBhvr>
                                        <p:cTn id="61" dur="2000"/>
                                        <p:tgtEl>
                                          <p:spTgt spid="60"/>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diamond(in)">
                                      <p:cBhvr>
                                        <p:cTn id="64" dur="2000"/>
                                        <p:tgtEl>
                                          <p:spTgt spid="59"/>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diamond(in)">
                                      <p:cBhvr>
                                        <p:cTn id="69" dur="2000"/>
                                        <p:tgtEl>
                                          <p:spTgt spid="63"/>
                                        </p:tgtEl>
                                      </p:cBhvr>
                                    </p:animEffect>
                                  </p:childTnLst>
                                </p:cTn>
                              </p:par>
                              <p:par>
                                <p:cTn id="70" presetID="8" presetClass="entr" presetSubtype="16"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diamond(in)">
                                      <p:cBhvr>
                                        <p:cTn id="72" dur="2000"/>
                                        <p:tgtEl>
                                          <p:spTgt spid="62"/>
                                        </p:tgtEl>
                                      </p:cBhvr>
                                    </p:animEffect>
                                  </p:childTnLst>
                                </p:cTn>
                              </p:par>
                              <p:par>
                                <p:cTn id="73" presetID="8" presetClass="entr" presetSubtype="16"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diamond(in)">
                                      <p:cBhvr>
                                        <p:cTn id="75"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p:bldP spid="47" grpId="0" animBg="1"/>
      <p:bldP spid="47" grpId="1" animBg="1"/>
      <p:bldP spid="48" grpId="0"/>
      <p:bldP spid="49" grpId="0"/>
      <p:bldP spid="59" grpId="0"/>
      <p:bldP spid="62"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77651"/>
          </a:xfrm>
          <a:prstGeom prst="rect">
            <a:avLst/>
          </a:prstGeom>
          <a:noFill/>
          <a:ln>
            <a:noFill/>
          </a:ln>
        </p:spPr>
      </p:pic>
      <p:grpSp>
        <p:nvGrpSpPr>
          <p:cNvPr id="2" name="组合 7"/>
          <p:cNvGrpSpPr/>
          <p:nvPr/>
        </p:nvGrpSpPr>
        <p:grpSpPr>
          <a:xfrm>
            <a:off x="2019299" y="571502"/>
            <a:ext cx="5372101" cy="2466378"/>
            <a:chOff x="204158" y="2611578"/>
            <a:chExt cx="4255994" cy="1953963"/>
          </a:xfrm>
        </p:grpSpPr>
        <p:sp>
          <p:nvSpPr>
            <p:cNvPr id="9" name="矩形 8"/>
            <p:cNvSpPr/>
            <p:nvPr/>
          </p:nvSpPr>
          <p:spPr>
            <a:xfrm flipH="1">
              <a:off x="204158" y="3834042"/>
              <a:ext cx="4255994" cy="731499"/>
            </a:xfrm>
            <a:prstGeom prst="rect">
              <a:avLst/>
            </a:prstGeom>
          </p:spPr>
          <p:txBody>
            <a:bodyPr wrap="square">
              <a:spAutoFit/>
            </a:bodyPr>
            <a:lstStyle/>
            <a:p>
              <a:pPr lvl="0" algn="ctr"/>
              <a:r>
                <a:rPr lang="en-US" altLang="zh-CN" sz="5400" b="1" dirty="0" err="1" smtClean="0">
                  <a:solidFill>
                    <a:schemeClr val="bg1"/>
                  </a:solidFill>
                  <a:latin typeface="Times New Roman" pitchFamily="18" charset="0"/>
                  <a:cs typeface="Times New Roman" pitchFamily="18" charset="0"/>
                  <a:sym typeface="+mn-lt"/>
                </a:rPr>
                <a:t>Tổng</a:t>
              </a:r>
              <a:r>
                <a:rPr lang="en-US" altLang="zh-CN" sz="5400" b="1" dirty="0" smtClean="0">
                  <a:solidFill>
                    <a:schemeClr val="bg1"/>
                  </a:solidFill>
                  <a:latin typeface="Times New Roman" pitchFamily="18" charset="0"/>
                  <a:cs typeface="Times New Roman" pitchFamily="18" charset="0"/>
                  <a:sym typeface="+mn-lt"/>
                </a:rPr>
                <a:t> </a:t>
              </a:r>
              <a:r>
                <a:rPr lang="en-US" altLang="zh-CN" sz="5400" b="1" dirty="0" err="1" smtClean="0">
                  <a:solidFill>
                    <a:schemeClr val="bg1"/>
                  </a:solidFill>
                  <a:latin typeface="Times New Roman" pitchFamily="18" charset="0"/>
                  <a:cs typeface="Times New Roman" pitchFamily="18" charset="0"/>
                  <a:sym typeface="+mn-lt"/>
                </a:rPr>
                <a:t>kết</a:t>
              </a:r>
              <a:endParaRPr lang="en-US" altLang="zh-CN" sz="5400" b="1" dirty="0">
                <a:solidFill>
                  <a:schemeClr val="bg1"/>
                </a:solidFill>
                <a:latin typeface="Times New Roman" pitchFamily="18" charset="0"/>
                <a:cs typeface="Times New Roman" pitchFamily="18" charset="0"/>
                <a:sym typeface="+mn-lt"/>
              </a:endParaRPr>
            </a:p>
          </p:txBody>
        </p:sp>
        <p:sp>
          <p:nvSpPr>
            <p:cNvPr id="10" name="Oval 19"/>
            <p:cNvSpPr/>
            <p:nvPr/>
          </p:nvSpPr>
          <p:spPr>
            <a:xfrm>
              <a:off x="1782454" y="2611578"/>
              <a:ext cx="1037693" cy="1037694"/>
            </a:xfrm>
            <a:prstGeom prst="ellipse">
              <a:avLst/>
            </a:prstGeom>
            <a:solidFill>
              <a:srgbClr val="FF4359"/>
            </a:solidFill>
            <a:ln w="25400" cap="flat" cmpd="sng" algn="ctr">
              <a:noFill/>
              <a:prstDash val="solid"/>
            </a:ln>
            <a:effectLst/>
          </p:spPr>
          <p:txBody>
            <a:bodyPr anchor="ctr"/>
            <a:lstStyle/>
            <a:p>
              <a:pPr algn="ctr" defTabSz="685800">
                <a:defRPr/>
              </a:pPr>
              <a:endParaRPr lang="zh-CN" altLang="zh-CN" sz="2400" kern="0" dirty="0">
                <a:solidFill>
                  <a:schemeClr val="bg1"/>
                </a:solidFill>
                <a:cs typeface="+mn-ea"/>
                <a:sym typeface="+mn-lt"/>
              </a:endParaRPr>
            </a:p>
          </p:txBody>
        </p:sp>
        <p:sp>
          <p:nvSpPr>
            <p:cNvPr id="11" name="Text Placeholder 4"/>
            <p:cNvSpPr txBox="1">
              <a:spLocks/>
            </p:cNvSpPr>
            <p:nvPr/>
          </p:nvSpPr>
          <p:spPr>
            <a:xfrm>
              <a:off x="1895060" y="3052731"/>
              <a:ext cx="846304" cy="187155"/>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5000" b="1" dirty="0" smtClean="0">
                  <a:solidFill>
                    <a:schemeClr val="bg1"/>
                  </a:solidFill>
                  <a:latin typeface="Times New Roman" pitchFamily="18" charset="0"/>
                  <a:cs typeface="Times New Roman" pitchFamily="18" charset="0"/>
                  <a:sym typeface="+mn-lt"/>
                </a:rPr>
                <a:t>III.</a:t>
              </a:r>
              <a:endParaRPr lang="en-GB" altLang="zh-CN" sz="5000" b="1" dirty="0">
                <a:solidFill>
                  <a:schemeClr val="bg1"/>
                </a:solidFill>
                <a:latin typeface="Times New Roman" pitchFamily="18" charset="0"/>
                <a:cs typeface="Times New Roman" pitchFamily="18" charset="0"/>
                <a:sym typeface="+mn-lt"/>
              </a:endParaRPr>
            </a:p>
          </p:txBody>
        </p:sp>
      </p:grpSp>
    </p:spTree>
    <p:extLst>
      <p:ext uri="{BB962C8B-B14F-4D97-AF65-F5344CB8AC3E}">
        <p14:creationId xmlns:p14="http://schemas.microsoft.com/office/powerpoint/2010/main" val="36765449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dirty="0">
              <a:latin typeface="+mn-lt"/>
              <a:ea typeface="+mn-ea"/>
              <a:cs typeface="+mn-ea"/>
              <a:sym typeface="+mn-lt"/>
            </a:endParaRPr>
          </a:p>
        </p:txBody>
      </p:sp>
      <p:grpSp>
        <p:nvGrpSpPr>
          <p:cNvPr id="3" name="组合 2"/>
          <p:cNvGrpSpPr/>
          <p:nvPr/>
        </p:nvGrpSpPr>
        <p:grpSpPr>
          <a:xfrm>
            <a:off x="4599068" y="1491189"/>
            <a:ext cx="2944731" cy="1552877"/>
            <a:chOff x="6732905" y="3138589"/>
            <a:chExt cx="3944620" cy="2070503"/>
          </a:xfrm>
        </p:grpSpPr>
        <p:sp>
          <p:nvSpPr>
            <p:cNvPr id="30" name="Freeform 67"/>
            <p:cNvSpPr>
              <a:spLocks noChangeArrowheads="1"/>
            </p:cNvSpPr>
            <p:nvPr/>
          </p:nvSpPr>
          <p:spPr bwMode="auto">
            <a:xfrm>
              <a:off x="7130099" y="3138589"/>
              <a:ext cx="584321" cy="679444"/>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lIns="17145" tIns="8573" rIns="17145" bIns="8573" anchor="ctr"/>
            <a:lstStyle/>
            <a:p>
              <a:pPr>
                <a:defRPr/>
              </a:pPr>
              <a:endParaRPr lang="en-US" sz="700" dirty="0">
                <a:cs typeface="+mn-ea"/>
                <a:sym typeface="+mn-lt"/>
              </a:endParaRPr>
            </a:p>
          </p:txBody>
        </p:sp>
        <p:sp>
          <p:nvSpPr>
            <p:cNvPr id="31" name="Freeform 120"/>
            <p:cNvSpPr>
              <a:spLocks noEditPoints="1"/>
            </p:cNvSpPr>
            <p:nvPr/>
          </p:nvSpPr>
          <p:spPr bwMode="auto">
            <a:xfrm>
              <a:off x="9658698" y="3279953"/>
              <a:ext cx="547647" cy="469413"/>
            </a:xfrm>
            <a:custGeom>
              <a:avLst/>
              <a:gdLst>
                <a:gd name="T0" fmla="*/ 37750 w 68"/>
                <a:gd name="T1" fmla="*/ 200025 h 58"/>
                <a:gd name="T2" fmla="*/ 30886 w 68"/>
                <a:gd name="T3" fmla="*/ 200025 h 58"/>
                <a:gd name="T4" fmla="*/ 0 w 68"/>
                <a:gd name="T5" fmla="*/ 168987 h 58"/>
                <a:gd name="T6" fmla="*/ 0 w 68"/>
                <a:gd name="T7" fmla="*/ 62077 h 58"/>
                <a:gd name="T8" fmla="*/ 30886 w 68"/>
                <a:gd name="T9" fmla="*/ 31038 h 58"/>
                <a:gd name="T10" fmla="*/ 37750 w 68"/>
                <a:gd name="T11" fmla="*/ 31038 h 58"/>
                <a:gd name="T12" fmla="*/ 37750 w 68"/>
                <a:gd name="T13" fmla="*/ 200025 h 58"/>
                <a:gd name="T14" fmla="*/ 185317 w 68"/>
                <a:gd name="T15" fmla="*/ 200025 h 58"/>
                <a:gd name="T16" fmla="*/ 51477 w 68"/>
                <a:gd name="T17" fmla="*/ 200025 h 58"/>
                <a:gd name="T18" fmla="*/ 51477 w 68"/>
                <a:gd name="T19" fmla="*/ 31038 h 58"/>
                <a:gd name="T20" fmla="*/ 68636 w 68"/>
                <a:gd name="T21" fmla="*/ 31038 h 58"/>
                <a:gd name="T22" fmla="*/ 68636 w 68"/>
                <a:gd name="T23" fmla="*/ 10346 h 58"/>
                <a:gd name="T24" fmla="*/ 82363 w 68"/>
                <a:gd name="T25" fmla="*/ 0 h 58"/>
                <a:gd name="T26" fmla="*/ 154431 w 68"/>
                <a:gd name="T27" fmla="*/ 0 h 58"/>
                <a:gd name="T28" fmla="*/ 168158 w 68"/>
                <a:gd name="T29" fmla="*/ 10346 h 58"/>
                <a:gd name="T30" fmla="*/ 168158 w 68"/>
                <a:gd name="T31" fmla="*/ 31038 h 58"/>
                <a:gd name="T32" fmla="*/ 185317 w 68"/>
                <a:gd name="T33" fmla="*/ 31038 h 58"/>
                <a:gd name="T34" fmla="*/ 185317 w 68"/>
                <a:gd name="T35" fmla="*/ 200025 h 58"/>
                <a:gd name="T36" fmla="*/ 150999 w 68"/>
                <a:gd name="T37" fmla="*/ 31038 h 58"/>
                <a:gd name="T38" fmla="*/ 150999 w 68"/>
                <a:gd name="T39" fmla="*/ 13795 h 58"/>
                <a:gd name="T40" fmla="*/ 85795 w 68"/>
                <a:gd name="T41" fmla="*/ 13795 h 58"/>
                <a:gd name="T42" fmla="*/ 85795 w 68"/>
                <a:gd name="T43" fmla="*/ 31038 h 58"/>
                <a:gd name="T44" fmla="*/ 150999 w 68"/>
                <a:gd name="T45" fmla="*/ 31038 h 58"/>
                <a:gd name="T46" fmla="*/ 233362 w 68"/>
                <a:gd name="T47" fmla="*/ 168987 h 58"/>
                <a:gd name="T48" fmla="*/ 205908 w 68"/>
                <a:gd name="T49" fmla="*/ 200025 h 58"/>
                <a:gd name="T50" fmla="*/ 199044 w 68"/>
                <a:gd name="T51" fmla="*/ 200025 h 58"/>
                <a:gd name="T52" fmla="*/ 199044 w 68"/>
                <a:gd name="T53" fmla="*/ 31038 h 58"/>
                <a:gd name="T54" fmla="*/ 205908 w 68"/>
                <a:gd name="T55" fmla="*/ 31038 h 58"/>
                <a:gd name="T56" fmla="*/ 233362 w 68"/>
                <a:gd name="T57" fmla="*/ 62077 h 58"/>
                <a:gd name="T58" fmla="*/ 233362 w 68"/>
                <a:gd name="T59" fmla="*/ 16898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rgbClr val="FFFFFF"/>
            </a:solidFill>
            <a:ln>
              <a:noFill/>
            </a:ln>
          </p:spPr>
          <p:txBody>
            <a:bodyPr/>
            <a:lstStyle/>
            <a:p>
              <a:endParaRPr lang="en-US" sz="700" dirty="0">
                <a:cs typeface="+mn-ea"/>
                <a:sym typeface="+mn-lt"/>
              </a:endParaRPr>
            </a:p>
          </p:txBody>
        </p:sp>
        <p:sp>
          <p:nvSpPr>
            <p:cNvPr id="35" name="MH_Title_1"/>
            <p:cNvSpPr/>
            <p:nvPr/>
          </p:nvSpPr>
          <p:spPr>
            <a:xfrm>
              <a:off x="9298305" y="4629337"/>
              <a:ext cx="1379220" cy="579755"/>
            </a:xfrm>
            <a:prstGeom prst="rect">
              <a:avLst/>
            </a:prstGeom>
            <a:noFill/>
            <a:ln w="9525">
              <a:noFill/>
            </a:ln>
          </p:spPr>
          <p:txBody>
            <a:bodyPr anchor="ctr"/>
            <a:lstStyle/>
            <a:p>
              <a:pPr lvl="0" algn="ctr"/>
              <a:r>
                <a:rPr lang="zh-CN" altLang="en-US" b="1" dirty="0">
                  <a:solidFill>
                    <a:schemeClr val="bg1"/>
                  </a:solidFill>
                  <a:cs typeface="+mn-ea"/>
                  <a:sym typeface="+mn-lt"/>
                </a:rPr>
                <a:t>请在此输入您的标题</a:t>
              </a:r>
            </a:p>
          </p:txBody>
        </p:sp>
        <p:sp>
          <p:nvSpPr>
            <p:cNvPr id="36" name="MH_Title_1"/>
            <p:cNvSpPr/>
            <p:nvPr/>
          </p:nvSpPr>
          <p:spPr>
            <a:xfrm>
              <a:off x="6732905" y="4629337"/>
              <a:ext cx="1379220" cy="579755"/>
            </a:xfrm>
            <a:prstGeom prst="rect">
              <a:avLst/>
            </a:prstGeom>
            <a:noFill/>
            <a:ln w="9525">
              <a:noFill/>
            </a:ln>
          </p:spPr>
          <p:txBody>
            <a:bodyPr anchor="ctr"/>
            <a:lstStyle/>
            <a:p>
              <a:pPr lvl="0" algn="ctr"/>
              <a:r>
                <a:rPr lang="zh-CN" altLang="en-US" b="1" dirty="0">
                  <a:solidFill>
                    <a:schemeClr val="bg1"/>
                  </a:solidFill>
                  <a:cs typeface="+mn-ea"/>
                  <a:sym typeface="+mn-lt"/>
                </a:rPr>
                <a:t>请在此输入您的标题</a:t>
              </a:r>
            </a:p>
          </p:txBody>
        </p:sp>
      </p:grpSp>
      <p:sp>
        <p:nvSpPr>
          <p:cNvPr id="20" name="Up Arrow 214"/>
          <p:cNvSpPr/>
          <p:nvPr/>
        </p:nvSpPr>
        <p:spPr>
          <a:xfrm>
            <a:off x="4644795" y="514350"/>
            <a:ext cx="4042005" cy="4038600"/>
          </a:xfrm>
          <a:prstGeom prst="upArrow">
            <a:avLst>
              <a:gd name="adj1" fmla="val 69872"/>
              <a:gd name="adj2" fmla="val 45564"/>
            </a:avLst>
          </a:prstGeom>
          <a:solidFill>
            <a:srgbClr val="EE60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dirty="0">
              <a:cs typeface="+mn-ea"/>
              <a:sym typeface="+mn-lt"/>
            </a:endParaRPr>
          </a:p>
        </p:txBody>
      </p:sp>
      <p:sp>
        <p:nvSpPr>
          <p:cNvPr id="21" name="Freeform 29"/>
          <p:cNvSpPr>
            <a:spLocks noChangeArrowheads="1"/>
          </p:cNvSpPr>
          <p:nvPr/>
        </p:nvSpPr>
        <p:spPr bwMode="auto">
          <a:xfrm>
            <a:off x="6400800" y="819150"/>
            <a:ext cx="533400" cy="45720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p:spPr>
        <p:txBody>
          <a:bodyPr wrap="none" lIns="17145" tIns="8573" rIns="17145" bIns="8573" anchor="ctr"/>
          <a:lstStyle/>
          <a:p>
            <a:pPr>
              <a:defRPr/>
            </a:pPr>
            <a:endParaRPr lang="en-US" sz="700" dirty="0">
              <a:cs typeface="+mn-ea"/>
              <a:sym typeface="+mn-lt"/>
            </a:endParaRPr>
          </a:p>
        </p:txBody>
      </p:sp>
      <p:sp>
        <p:nvSpPr>
          <p:cNvPr id="39" name="Up Arrow 1"/>
          <p:cNvSpPr/>
          <p:nvPr/>
        </p:nvSpPr>
        <p:spPr>
          <a:xfrm>
            <a:off x="304800" y="438150"/>
            <a:ext cx="4114800" cy="4191000"/>
          </a:xfrm>
          <a:prstGeom prst="upArrow">
            <a:avLst>
              <a:gd name="adj1" fmla="val 69872"/>
              <a:gd name="adj2" fmla="val 45564"/>
            </a:avLst>
          </a:prstGeom>
          <a:solidFill>
            <a:srgbClr val="9AD3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dirty="0">
              <a:cs typeface="+mn-ea"/>
              <a:sym typeface="+mn-lt"/>
            </a:endParaRPr>
          </a:p>
        </p:txBody>
      </p:sp>
      <p:sp>
        <p:nvSpPr>
          <p:cNvPr id="40" name="Freeform 22"/>
          <p:cNvSpPr>
            <a:spLocks noChangeArrowheads="1"/>
          </p:cNvSpPr>
          <p:nvPr/>
        </p:nvSpPr>
        <p:spPr bwMode="auto">
          <a:xfrm>
            <a:off x="2133600" y="666750"/>
            <a:ext cx="457200" cy="457200"/>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lIns="17145" tIns="8573" rIns="17145" bIns="8573" anchor="ctr"/>
          <a:lstStyle/>
          <a:p>
            <a:pPr>
              <a:defRPr/>
            </a:pPr>
            <a:endParaRPr lang="en-US" sz="700" dirty="0">
              <a:cs typeface="+mn-ea"/>
              <a:sym typeface="+mn-lt"/>
            </a:endParaRPr>
          </a:p>
        </p:txBody>
      </p:sp>
      <p:sp>
        <p:nvSpPr>
          <p:cNvPr id="41" name="Rectangle 40"/>
          <p:cNvSpPr/>
          <p:nvPr/>
        </p:nvSpPr>
        <p:spPr>
          <a:xfrm>
            <a:off x="914400" y="1885950"/>
            <a:ext cx="2895600" cy="2723823"/>
          </a:xfrm>
          <a:prstGeom prst="rect">
            <a:avLst/>
          </a:prstGeom>
        </p:spPr>
        <p:txBody>
          <a:bodyPr wrap="square">
            <a:spAutoFit/>
          </a:bodyPr>
          <a:lstStyle/>
          <a:p>
            <a:pPr defTabSz="685800" fontAlgn="base">
              <a:spcBef>
                <a:spcPct val="0"/>
              </a:spcBef>
              <a:spcAft>
                <a:spcPct val="0"/>
              </a:spcAft>
              <a:tabLst>
                <a:tab pos="342900" algn="l"/>
              </a:tabLst>
            </a:pPr>
            <a:r>
              <a:rPr lang="nl-NL" sz="1900" dirty="0" smtClean="0">
                <a:latin typeface="Times New Roman" pitchFamily="18" charset="0"/>
                <a:ea typeface="Calibri" pitchFamily="34" charset="0"/>
                <a:cs typeface="Times New Roman" pitchFamily="18" charset="0"/>
              </a:rPr>
              <a:t>- Sử dụng các cách nói : thân cò, thân em, con cò, thân phận,..</a:t>
            </a:r>
            <a:endParaRPr lang="en-US" sz="1900" dirty="0" smtClean="0">
              <a:latin typeface="Times New Roman" pitchFamily="18" charset="0"/>
              <a:cs typeface="Times New Roman" pitchFamily="18" charset="0"/>
            </a:endParaRPr>
          </a:p>
          <a:p>
            <a:pPr defTabSz="685800" eaLnBrk="0" fontAlgn="base" hangingPunct="0">
              <a:spcBef>
                <a:spcPct val="0"/>
              </a:spcBef>
              <a:spcAft>
                <a:spcPct val="0"/>
              </a:spcAft>
              <a:tabLst>
                <a:tab pos="342900" algn="l"/>
              </a:tabLst>
            </a:pPr>
            <a:r>
              <a:rPr lang="nl-NL" sz="1900" dirty="0" smtClean="0">
                <a:latin typeface="Times New Roman" pitchFamily="18" charset="0"/>
                <a:ea typeface="Calibri" pitchFamily="34" charset="0"/>
                <a:cs typeface="Times New Roman" pitchFamily="18" charset="0"/>
              </a:rPr>
              <a:t>- Sử dụng các thành ngữ : lên thác xuống ghềnh; gió dập sóng dồi,…</a:t>
            </a:r>
            <a:endParaRPr lang="en-US" sz="1900" dirty="0" smtClean="0">
              <a:latin typeface="Times New Roman" pitchFamily="18" charset="0"/>
              <a:cs typeface="Times New Roman" pitchFamily="18" charset="0"/>
            </a:endParaRPr>
          </a:p>
          <a:p>
            <a:pPr defTabSz="685800" eaLnBrk="0" fontAlgn="base" hangingPunct="0">
              <a:spcBef>
                <a:spcPct val="0"/>
              </a:spcBef>
              <a:spcAft>
                <a:spcPct val="0"/>
              </a:spcAft>
              <a:tabLst>
                <a:tab pos="342900" algn="l"/>
              </a:tabLst>
            </a:pPr>
            <a:r>
              <a:rPr lang="nl-NL" sz="1900" dirty="0" smtClean="0">
                <a:latin typeface="Times New Roman" pitchFamily="18" charset="0"/>
                <a:ea typeface="Calibri" pitchFamily="34" charset="0"/>
                <a:cs typeface="Times New Roman" pitchFamily="18" charset="0"/>
              </a:rPr>
              <a:t>- Sử dụng các so sánh, ẩn dụ, nhân hóa, tượng trưng, phóng đại, điệp từ ngữ,..</a:t>
            </a:r>
            <a:endParaRPr lang="en-US" sz="1900" dirty="0" smtClean="0">
              <a:latin typeface="Times New Roman" pitchFamily="18" charset="0"/>
              <a:cs typeface="Times New Roman" pitchFamily="18" charset="0"/>
            </a:endParaRPr>
          </a:p>
        </p:txBody>
      </p:sp>
      <p:sp>
        <p:nvSpPr>
          <p:cNvPr id="42" name="Rectangle 41"/>
          <p:cNvSpPr/>
          <p:nvPr/>
        </p:nvSpPr>
        <p:spPr>
          <a:xfrm>
            <a:off x="1600200" y="1200150"/>
            <a:ext cx="1648208" cy="461665"/>
          </a:xfrm>
          <a:prstGeom prst="rect">
            <a:avLst/>
          </a:prstGeom>
        </p:spPr>
        <p:txBody>
          <a:bodyPr wrap="none">
            <a:spAutoFit/>
          </a:bodyPr>
          <a:lstStyle/>
          <a:p>
            <a:r>
              <a:rPr lang="nl-NL" sz="2400" b="1" dirty="0" smtClean="0">
                <a:latin typeface="Times New Roman" pitchFamily="18" charset="0"/>
                <a:ea typeface="Calibri" pitchFamily="34" charset="0"/>
                <a:cs typeface="Times New Roman" pitchFamily="18" charset="0"/>
              </a:rPr>
              <a:t>Nghệ thuật</a:t>
            </a:r>
            <a:endParaRPr lang="en-US" sz="2400" b="1" dirty="0">
              <a:latin typeface="Times New Roman" pitchFamily="18" charset="0"/>
              <a:cs typeface="Times New Roman" pitchFamily="18" charset="0"/>
            </a:endParaRPr>
          </a:p>
        </p:txBody>
      </p:sp>
      <p:sp>
        <p:nvSpPr>
          <p:cNvPr id="43" name="Rectangle 42"/>
          <p:cNvSpPr/>
          <p:nvPr/>
        </p:nvSpPr>
        <p:spPr>
          <a:xfrm>
            <a:off x="5923472" y="1276350"/>
            <a:ext cx="1391728" cy="461665"/>
          </a:xfrm>
          <a:prstGeom prst="rect">
            <a:avLst/>
          </a:prstGeom>
        </p:spPr>
        <p:txBody>
          <a:bodyPr wrap="none">
            <a:spAutoFit/>
          </a:bodyPr>
          <a:lstStyle/>
          <a:p>
            <a:r>
              <a:rPr lang="nl-NL" sz="2400" b="1" dirty="0" smtClean="0">
                <a:latin typeface="Times New Roman" pitchFamily="18" charset="0"/>
                <a:ea typeface="Calibri" pitchFamily="34" charset="0"/>
                <a:cs typeface="Times New Roman" pitchFamily="18" charset="0"/>
              </a:rPr>
              <a:t>Nội dung</a:t>
            </a:r>
            <a:endParaRPr lang="en-US" sz="2400" b="1" dirty="0">
              <a:latin typeface="Times New Roman" pitchFamily="18" charset="0"/>
              <a:cs typeface="Times New Roman" pitchFamily="18" charset="0"/>
            </a:endParaRPr>
          </a:p>
        </p:txBody>
      </p:sp>
      <p:sp>
        <p:nvSpPr>
          <p:cNvPr id="44" name="Rectangle 43"/>
          <p:cNvSpPr/>
          <p:nvPr/>
        </p:nvSpPr>
        <p:spPr>
          <a:xfrm>
            <a:off x="5257800" y="2114550"/>
            <a:ext cx="2819400" cy="2308324"/>
          </a:xfrm>
          <a:prstGeom prst="rect">
            <a:avLst/>
          </a:prstGeom>
        </p:spPr>
        <p:txBody>
          <a:bodyPr wrap="square">
            <a:spAutoFit/>
          </a:bodyPr>
          <a:lstStyle/>
          <a:p>
            <a:pPr algn="just" defTabSz="685800" eaLnBrk="0" fontAlgn="base" hangingPunct="0">
              <a:spcBef>
                <a:spcPct val="0"/>
              </a:spcBef>
              <a:spcAft>
                <a:spcPct val="0"/>
              </a:spcAft>
              <a:tabLst>
                <a:tab pos="342900" algn="l"/>
              </a:tabLst>
            </a:pPr>
            <a:r>
              <a:rPr lang="nl-NL" sz="2400" dirty="0" smtClean="0">
                <a:latin typeface="Times New Roman" pitchFamily="18" charset="0"/>
                <a:ea typeface="Calibri" pitchFamily="34" charset="0"/>
                <a:cs typeface="Times New Roman" pitchFamily="18" charset="0"/>
              </a:rPr>
              <a:t>Thể hiện tinh thần nhân đạo, cảm thông, chia sẻ với những con người gặp cảnh ngộ cay đắng, khổ cực.</a:t>
            </a:r>
            <a:r>
              <a:rPr lang="en-US" sz="1000"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00494302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51"/>
            <a:ext cx="9144000" cy="5177651"/>
          </a:xfrm>
          <a:prstGeom prst="rect">
            <a:avLst/>
          </a:prstGeom>
          <a:noFill/>
          <a:ln>
            <a:noFill/>
          </a:ln>
        </p:spPr>
      </p:pic>
      <p:sp>
        <p:nvSpPr>
          <p:cNvPr id="7" name="文本框 8"/>
          <p:cNvSpPr txBox="1"/>
          <p:nvPr/>
        </p:nvSpPr>
        <p:spPr>
          <a:xfrm>
            <a:off x="1277634" y="965866"/>
            <a:ext cx="6912768" cy="1281848"/>
          </a:xfrm>
          <a:prstGeom prst="rect">
            <a:avLst/>
          </a:prstGeom>
          <a:noFill/>
          <a:ln>
            <a:noFill/>
          </a:ln>
        </p:spPr>
        <p:txBody>
          <a:bodyPr wrap="square" lIns="0" tIns="0" rIns="0" bIns="0" anchor="ctr" anchorCtr="1">
            <a:noAutofit/>
          </a:bodyPr>
          <a:lstStyle/>
          <a:p>
            <a:pPr algn="ctr" defTabSz="685800">
              <a:lnSpc>
                <a:spcPct val="110000"/>
              </a:lnSpc>
              <a:defRPr/>
            </a:pPr>
            <a:r>
              <a:rPr lang="en-US" altLang="zh-CN" sz="5000" b="1" kern="0" dirty="0" err="1" smtClean="0">
                <a:solidFill>
                  <a:schemeClr val="bg1"/>
                </a:solidFill>
                <a:cs typeface="+mn-ea"/>
                <a:sym typeface="+mn-lt"/>
              </a:rPr>
              <a:t>Chúc</a:t>
            </a:r>
            <a:r>
              <a:rPr lang="en-US" altLang="zh-CN" sz="5000" b="1" kern="0" dirty="0" smtClean="0">
                <a:solidFill>
                  <a:schemeClr val="bg1"/>
                </a:solidFill>
                <a:cs typeface="+mn-ea"/>
                <a:sym typeface="+mn-lt"/>
              </a:rPr>
              <a:t> </a:t>
            </a:r>
            <a:r>
              <a:rPr lang="en-US" altLang="zh-CN" sz="5000" b="1" kern="0" dirty="0" err="1" smtClean="0">
                <a:solidFill>
                  <a:schemeClr val="bg1"/>
                </a:solidFill>
                <a:cs typeface="+mn-ea"/>
                <a:sym typeface="+mn-lt"/>
              </a:rPr>
              <a:t>các</a:t>
            </a:r>
            <a:r>
              <a:rPr lang="en-US" altLang="zh-CN" sz="5000" b="1" kern="0" dirty="0" smtClean="0">
                <a:solidFill>
                  <a:schemeClr val="bg1"/>
                </a:solidFill>
                <a:cs typeface="+mn-ea"/>
                <a:sym typeface="+mn-lt"/>
              </a:rPr>
              <a:t> </a:t>
            </a:r>
            <a:r>
              <a:rPr lang="en-US" altLang="zh-CN" sz="5000" b="1" kern="0" dirty="0" err="1" smtClean="0">
                <a:solidFill>
                  <a:schemeClr val="bg1"/>
                </a:solidFill>
                <a:cs typeface="+mn-ea"/>
                <a:sym typeface="+mn-lt"/>
              </a:rPr>
              <a:t>em</a:t>
            </a:r>
            <a:r>
              <a:rPr lang="en-US" altLang="zh-CN" sz="5000" b="1" kern="0" dirty="0" smtClean="0">
                <a:solidFill>
                  <a:schemeClr val="bg1"/>
                </a:solidFill>
                <a:cs typeface="+mn-ea"/>
                <a:sym typeface="+mn-lt"/>
              </a:rPr>
              <a:t> </a:t>
            </a:r>
            <a:r>
              <a:rPr lang="en-US" altLang="zh-CN" sz="5000" b="1" kern="0" dirty="0" err="1" smtClean="0">
                <a:solidFill>
                  <a:schemeClr val="bg1"/>
                </a:solidFill>
                <a:cs typeface="+mn-ea"/>
                <a:sym typeface="+mn-lt"/>
              </a:rPr>
              <a:t>học</a:t>
            </a:r>
            <a:r>
              <a:rPr lang="en-US" altLang="zh-CN" sz="5000" b="1" kern="0" dirty="0" smtClean="0">
                <a:solidFill>
                  <a:schemeClr val="bg1"/>
                </a:solidFill>
                <a:cs typeface="+mn-ea"/>
                <a:sym typeface="+mn-lt"/>
              </a:rPr>
              <a:t> </a:t>
            </a:r>
            <a:r>
              <a:rPr lang="en-US" altLang="zh-CN" sz="5000" b="1" kern="0" dirty="0" err="1" smtClean="0">
                <a:solidFill>
                  <a:schemeClr val="bg1"/>
                </a:solidFill>
                <a:cs typeface="+mn-ea"/>
                <a:sym typeface="+mn-lt"/>
              </a:rPr>
              <a:t>tập</a:t>
            </a:r>
            <a:r>
              <a:rPr lang="en-US" altLang="zh-CN" sz="5000" b="1" kern="0" dirty="0" smtClean="0">
                <a:solidFill>
                  <a:schemeClr val="bg1"/>
                </a:solidFill>
                <a:cs typeface="+mn-ea"/>
                <a:sym typeface="+mn-lt"/>
              </a:rPr>
              <a:t> </a:t>
            </a:r>
            <a:r>
              <a:rPr lang="en-US" altLang="zh-CN" sz="5000" b="1" kern="0" dirty="0" err="1" smtClean="0">
                <a:solidFill>
                  <a:schemeClr val="bg1"/>
                </a:solidFill>
                <a:cs typeface="+mn-ea"/>
                <a:sym typeface="+mn-lt"/>
              </a:rPr>
              <a:t>tốt</a:t>
            </a:r>
            <a:r>
              <a:rPr lang="en-US" altLang="zh-CN" sz="5000" b="1" kern="0" dirty="0" smtClean="0">
                <a:solidFill>
                  <a:schemeClr val="bg1"/>
                </a:solidFill>
                <a:cs typeface="+mn-ea"/>
                <a:sym typeface="+mn-lt"/>
              </a:rPr>
              <a:t>!</a:t>
            </a:r>
            <a:endParaRPr lang="zh-CN" altLang="en-US" sz="5000" b="1" kern="0" dirty="0">
              <a:solidFill>
                <a:schemeClr val="bg1"/>
              </a:solidFill>
              <a:cs typeface="+mn-ea"/>
              <a:sym typeface="+mn-lt"/>
            </a:endParaRPr>
          </a:p>
        </p:txBody>
      </p:sp>
    </p:spTree>
    <p:extLst>
      <p:ext uri="{BB962C8B-B14F-4D97-AF65-F5344CB8AC3E}">
        <p14:creationId xmlns:p14="http://schemas.microsoft.com/office/powerpoint/2010/main" val="101495276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77651"/>
          </a:xfrm>
          <a:prstGeom prst="rect">
            <a:avLst/>
          </a:prstGeom>
          <a:noFill/>
          <a:ln>
            <a:noFill/>
          </a:ln>
        </p:spPr>
      </p:pic>
      <p:grpSp>
        <p:nvGrpSpPr>
          <p:cNvPr id="2" name="组合 7"/>
          <p:cNvGrpSpPr/>
          <p:nvPr/>
        </p:nvGrpSpPr>
        <p:grpSpPr>
          <a:xfrm>
            <a:off x="1885950" y="571500"/>
            <a:ext cx="5372101" cy="2434268"/>
            <a:chOff x="98513" y="2611578"/>
            <a:chExt cx="4255994" cy="1928525"/>
          </a:xfrm>
        </p:grpSpPr>
        <p:sp>
          <p:nvSpPr>
            <p:cNvPr id="9" name="矩形 8"/>
            <p:cNvSpPr/>
            <p:nvPr/>
          </p:nvSpPr>
          <p:spPr>
            <a:xfrm flipH="1">
              <a:off x="98513" y="3918329"/>
              <a:ext cx="4255994" cy="621774"/>
            </a:xfrm>
            <a:prstGeom prst="rect">
              <a:avLst/>
            </a:prstGeom>
          </p:spPr>
          <p:txBody>
            <a:bodyPr wrap="square">
              <a:spAutoFit/>
            </a:bodyPr>
            <a:lstStyle/>
            <a:p>
              <a:pPr lvl="0" algn="ctr"/>
              <a:r>
                <a:rPr lang="en-US" altLang="zh-CN" sz="4500" b="1" dirty="0" err="1" smtClean="0">
                  <a:solidFill>
                    <a:schemeClr val="bg1"/>
                  </a:solidFill>
                  <a:latin typeface="Times New Roman" pitchFamily="18" charset="0"/>
                  <a:cs typeface="Times New Roman" pitchFamily="18" charset="0"/>
                  <a:sym typeface="+mn-lt"/>
                </a:rPr>
                <a:t>Đọc</a:t>
              </a:r>
              <a:r>
                <a:rPr lang="en-US" altLang="zh-CN" sz="4500" b="1" dirty="0" smtClean="0">
                  <a:solidFill>
                    <a:schemeClr val="bg1"/>
                  </a:solidFill>
                  <a:latin typeface="Times New Roman" pitchFamily="18" charset="0"/>
                  <a:cs typeface="Times New Roman" pitchFamily="18" charset="0"/>
                  <a:sym typeface="+mn-lt"/>
                </a:rPr>
                <a:t>, </a:t>
              </a:r>
              <a:r>
                <a:rPr lang="en-US" altLang="zh-CN" sz="4500" b="1" dirty="0" err="1" smtClean="0">
                  <a:solidFill>
                    <a:schemeClr val="bg1"/>
                  </a:solidFill>
                  <a:latin typeface="Times New Roman" pitchFamily="18" charset="0"/>
                  <a:cs typeface="Times New Roman" pitchFamily="18" charset="0"/>
                  <a:sym typeface="+mn-lt"/>
                </a:rPr>
                <a:t>tìm</a:t>
              </a:r>
              <a:r>
                <a:rPr lang="en-US" altLang="zh-CN" sz="4500" b="1" dirty="0" smtClean="0">
                  <a:solidFill>
                    <a:schemeClr val="bg1"/>
                  </a:solidFill>
                  <a:latin typeface="Times New Roman" pitchFamily="18" charset="0"/>
                  <a:cs typeface="Times New Roman" pitchFamily="18" charset="0"/>
                  <a:sym typeface="+mn-lt"/>
                </a:rPr>
                <a:t> </a:t>
              </a:r>
              <a:r>
                <a:rPr lang="en-US" altLang="zh-CN" sz="4500" b="1" dirty="0" err="1" smtClean="0">
                  <a:solidFill>
                    <a:schemeClr val="bg1"/>
                  </a:solidFill>
                  <a:latin typeface="Times New Roman" pitchFamily="18" charset="0"/>
                  <a:cs typeface="Times New Roman" pitchFamily="18" charset="0"/>
                  <a:sym typeface="+mn-lt"/>
                </a:rPr>
                <a:t>hiểu</a:t>
              </a:r>
              <a:r>
                <a:rPr lang="en-US" altLang="zh-CN" sz="4500" b="1" dirty="0" smtClean="0">
                  <a:solidFill>
                    <a:schemeClr val="bg1"/>
                  </a:solidFill>
                  <a:latin typeface="Times New Roman" pitchFamily="18" charset="0"/>
                  <a:cs typeface="Times New Roman" pitchFamily="18" charset="0"/>
                  <a:sym typeface="+mn-lt"/>
                </a:rPr>
                <a:t> </a:t>
              </a:r>
              <a:r>
                <a:rPr lang="en-US" altLang="zh-CN" sz="4500" b="1" dirty="0" err="1" smtClean="0">
                  <a:solidFill>
                    <a:schemeClr val="bg1"/>
                  </a:solidFill>
                  <a:latin typeface="Times New Roman" pitchFamily="18" charset="0"/>
                  <a:cs typeface="Times New Roman" pitchFamily="18" charset="0"/>
                  <a:sym typeface="+mn-lt"/>
                </a:rPr>
                <a:t>chung</a:t>
              </a:r>
              <a:endParaRPr lang="en-US" altLang="zh-CN" sz="4500" b="1" dirty="0">
                <a:solidFill>
                  <a:schemeClr val="bg1"/>
                </a:solidFill>
                <a:latin typeface="Times New Roman" pitchFamily="18" charset="0"/>
                <a:cs typeface="Times New Roman" pitchFamily="18" charset="0"/>
                <a:sym typeface="+mn-lt"/>
              </a:endParaRPr>
            </a:p>
          </p:txBody>
        </p:sp>
        <p:sp>
          <p:nvSpPr>
            <p:cNvPr id="10" name="Oval 19"/>
            <p:cNvSpPr/>
            <p:nvPr/>
          </p:nvSpPr>
          <p:spPr>
            <a:xfrm>
              <a:off x="1782454" y="2611578"/>
              <a:ext cx="1037693" cy="1037694"/>
            </a:xfrm>
            <a:prstGeom prst="ellipse">
              <a:avLst/>
            </a:prstGeom>
            <a:solidFill>
              <a:srgbClr val="FF4359"/>
            </a:solidFill>
            <a:ln w="25400" cap="flat" cmpd="sng" algn="ctr">
              <a:noFill/>
              <a:prstDash val="solid"/>
            </a:ln>
            <a:effectLst/>
          </p:spPr>
          <p:txBody>
            <a:bodyPr anchor="ctr"/>
            <a:lstStyle/>
            <a:p>
              <a:pPr algn="ctr" defTabSz="685800">
                <a:defRPr/>
              </a:pPr>
              <a:endParaRPr lang="zh-CN" altLang="zh-CN" sz="2400" kern="0" dirty="0">
                <a:solidFill>
                  <a:schemeClr val="bg1"/>
                </a:solidFill>
                <a:cs typeface="+mn-ea"/>
                <a:sym typeface="+mn-lt"/>
              </a:endParaRPr>
            </a:p>
          </p:txBody>
        </p:sp>
        <p:sp>
          <p:nvSpPr>
            <p:cNvPr id="11" name="Text Placeholder 4"/>
            <p:cNvSpPr txBox="1">
              <a:spLocks/>
            </p:cNvSpPr>
            <p:nvPr/>
          </p:nvSpPr>
          <p:spPr>
            <a:xfrm>
              <a:off x="1895060" y="3052731"/>
              <a:ext cx="846304" cy="187155"/>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5000" b="1" dirty="0" smtClean="0">
                  <a:solidFill>
                    <a:schemeClr val="bg1"/>
                  </a:solidFill>
                  <a:latin typeface="Times New Roman" pitchFamily="18" charset="0"/>
                  <a:cs typeface="Times New Roman" pitchFamily="18" charset="0"/>
                  <a:sym typeface="+mn-lt"/>
                </a:rPr>
                <a:t>I.</a:t>
              </a:r>
              <a:endParaRPr lang="en-GB" altLang="zh-CN" sz="5000" b="1" dirty="0">
                <a:solidFill>
                  <a:schemeClr val="bg1"/>
                </a:solidFill>
                <a:latin typeface="Times New Roman" pitchFamily="18" charset="0"/>
                <a:cs typeface="Times New Roman" pitchFamily="18" charset="0"/>
                <a:sym typeface="+mn-lt"/>
              </a:endParaRPr>
            </a:p>
          </p:txBody>
        </p:sp>
      </p:grpSp>
    </p:spTree>
    <p:extLst>
      <p:ext uri="{BB962C8B-B14F-4D97-AF65-F5344CB8AC3E}">
        <p14:creationId xmlns:p14="http://schemas.microsoft.com/office/powerpoint/2010/main" val="36765449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dirty="0">
              <a:latin typeface="+mn-lt"/>
              <a:ea typeface="+mn-ea"/>
              <a:cs typeface="+mn-ea"/>
              <a:sym typeface="+mn-lt"/>
            </a:endParaRPr>
          </a:p>
        </p:txBody>
      </p:sp>
      <p:grpSp>
        <p:nvGrpSpPr>
          <p:cNvPr id="3" name="组合 2"/>
          <p:cNvGrpSpPr/>
          <p:nvPr/>
        </p:nvGrpSpPr>
        <p:grpSpPr>
          <a:xfrm>
            <a:off x="0" y="400050"/>
            <a:ext cx="9630141" cy="1349425"/>
            <a:chOff x="351" y="2716711"/>
            <a:chExt cx="12840188" cy="1799233"/>
          </a:xfrm>
        </p:grpSpPr>
        <p:sp>
          <p:nvSpPr>
            <p:cNvPr id="54" name="等腰三角形 53"/>
            <p:cNvSpPr/>
            <p:nvPr/>
          </p:nvSpPr>
          <p:spPr bwMode="auto">
            <a:xfrm rot="5400000">
              <a:off x="-359049" y="3076111"/>
              <a:ext cx="1799233" cy="1080433"/>
            </a:xfrm>
            <a:prstGeom prst="triangle">
              <a:avLst/>
            </a:prstGeom>
            <a:solidFill>
              <a:srgbClr val="EE6089"/>
            </a:solidFill>
            <a:ln w="12700" cap="flat" cmpd="sng" algn="ctr">
              <a:noFill/>
              <a:prstDash val="solid"/>
              <a:miter lim="800000"/>
            </a:ln>
            <a:effectLst/>
          </p:spPr>
          <p:txBody>
            <a:bodyPr anchor="ctr"/>
            <a:lstStyle/>
            <a:p>
              <a:pPr algn="ctr" defTabSz="685800" eaLnBrk="0" fontAlgn="base" hangingPunct="0">
                <a:spcBef>
                  <a:spcPct val="0"/>
                </a:spcBef>
                <a:spcAft>
                  <a:spcPct val="0"/>
                </a:spcAft>
                <a:defRPr/>
              </a:pPr>
              <a:endParaRPr lang="zh-CN" altLang="en-US" sz="900" kern="0" dirty="0">
                <a:solidFill>
                  <a:schemeClr val="tx1">
                    <a:lumMod val="85000"/>
                    <a:lumOff val="15000"/>
                  </a:schemeClr>
                </a:solidFill>
                <a:cs typeface="+mn-ea"/>
                <a:sym typeface="+mn-lt"/>
              </a:endParaRPr>
            </a:p>
          </p:txBody>
        </p:sp>
        <p:sp>
          <p:nvSpPr>
            <p:cNvPr id="55" name="任意多边形 54"/>
            <p:cNvSpPr/>
            <p:nvPr/>
          </p:nvSpPr>
          <p:spPr>
            <a:xfrm>
              <a:off x="1071857" y="3607396"/>
              <a:ext cx="11768682" cy="0"/>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w="12700" cap="flat" cmpd="sng" algn="ctr">
              <a:solidFill>
                <a:srgbClr val="D5D5D5"/>
              </a:solidFill>
              <a:prstDash val="solid"/>
              <a:miter lim="800000"/>
            </a:ln>
            <a:effectLst/>
          </p:spPr>
          <p:txBody>
            <a:bodyPr anchor="ctr"/>
            <a:lstStyle/>
            <a:p>
              <a:pPr algn="ctr" defTabSz="685800" eaLnBrk="0" fontAlgn="base" hangingPunct="0">
                <a:spcBef>
                  <a:spcPct val="0"/>
                </a:spcBef>
                <a:spcAft>
                  <a:spcPct val="0"/>
                </a:spcAft>
                <a:defRPr/>
              </a:pPr>
              <a:endParaRPr lang="zh-CN" altLang="en-US" sz="1400" kern="0" dirty="0">
                <a:solidFill>
                  <a:srgbClr val="FFFFFF"/>
                </a:solidFill>
                <a:cs typeface="+mn-ea"/>
                <a:sym typeface="+mn-lt"/>
              </a:endParaRPr>
            </a:p>
          </p:txBody>
        </p:sp>
        <p:grpSp>
          <p:nvGrpSpPr>
            <p:cNvPr id="4" name="组合 4"/>
            <p:cNvGrpSpPr/>
            <p:nvPr/>
          </p:nvGrpSpPr>
          <p:grpSpPr bwMode="auto">
            <a:xfrm>
              <a:off x="2032352" y="3210047"/>
              <a:ext cx="774607" cy="776840"/>
              <a:chOff x="1937701" y="2283162"/>
              <a:chExt cx="551397" cy="551398"/>
            </a:xfrm>
            <a:solidFill>
              <a:srgbClr val="9AD31B"/>
            </a:solidFill>
          </p:grpSpPr>
          <p:sp>
            <p:nvSpPr>
              <p:cNvPr id="57" name="矩形 56"/>
              <p:cNvSpPr/>
              <p:nvPr/>
            </p:nvSpPr>
            <p:spPr>
              <a:xfrm>
                <a:off x="1937701" y="2283162"/>
                <a:ext cx="551397" cy="551398"/>
              </a:xfrm>
              <a:prstGeom prst="rect">
                <a:avLst/>
              </a:prstGeom>
              <a:grpFill/>
              <a:ln w="38100" cap="flat" cmpd="sng" algn="ctr">
                <a:noFill/>
                <a:prstDash val="solid"/>
                <a:miter lim="800000"/>
              </a:ln>
              <a:effectLst/>
            </p:spPr>
            <p:txBody>
              <a:bodyPr anchor="ctr"/>
              <a:lstStyle/>
              <a:p>
                <a:pPr algn="ctr" defTabSz="685800" eaLnBrk="0" fontAlgn="base" hangingPunct="0">
                  <a:spcBef>
                    <a:spcPct val="0"/>
                  </a:spcBef>
                  <a:spcAft>
                    <a:spcPct val="0"/>
                  </a:spcAft>
                  <a:defRPr/>
                </a:pPr>
                <a:endParaRPr lang="zh-CN" altLang="en-US" sz="900" kern="0" dirty="0">
                  <a:solidFill>
                    <a:schemeClr val="tx1">
                      <a:lumMod val="85000"/>
                      <a:lumOff val="15000"/>
                    </a:schemeClr>
                  </a:solidFill>
                  <a:cs typeface="+mn-ea"/>
                  <a:sym typeface="+mn-lt"/>
                </a:endParaRPr>
              </a:p>
            </p:txBody>
          </p:sp>
          <p:sp>
            <p:nvSpPr>
              <p:cNvPr id="58" name="五角星 57"/>
              <p:cNvSpPr/>
              <p:nvPr/>
            </p:nvSpPr>
            <p:spPr>
              <a:xfrm>
                <a:off x="2082346" y="2427350"/>
                <a:ext cx="252657" cy="255100"/>
              </a:xfrm>
              <a:prstGeom prst="star5">
                <a:avLst/>
              </a:prstGeom>
              <a:grpFill/>
              <a:ln w="12700" cap="flat" cmpd="sng" algn="ctr">
                <a:noFill/>
                <a:prstDash val="solid"/>
                <a:miter lim="800000"/>
              </a:ln>
              <a:effectLst/>
            </p:spPr>
            <p:txBody>
              <a:bodyPr anchor="ctr"/>
              <a:lstStyle/>
              <a:p>
                <a:pPr algn="ctr" defTabSz="685800" eaLnBrk="0" fontAlgn="base" hangingPunct="0">
                  <a:spcBef>
                    <a:spcPct val="0"/>
                  </a:spcBef>
                  <a:spcAft>
                    <a:spcPct val="0"/>
                  </a:spcAft>
                  <a:defRPr/>
                </a:pPr>
                <a:endParaRPr lang="zh-CN" altLang="en-US" sz="900" kern="0" dirty="0">
                  <a:solidFill>
                    <a:schemeClr val="tx1">
                      <a:lumMod val="85000"/>
                      <a:lumOff val="15000"/>
                    </a:schemeClr>
                  </a:solidFill>
                  <a:cs typeface="+mn-ea"/>
                  <a:sym typeface="+mn-lt"/>
                </a:endParaRPr>
              </a:p>
            </p:txBody>
          </p:sp>
        </p:grpSp>
        <p:grpSp>
          <p:nvGrpSpPr>
            <p:cNvPr id="5" name="组合 42"/>
            <p:cNvGrpSpPr/>
            <p:nvPr/>
          </p:nvGrpSpPr>
          <p:grpSpPr bwMode="auto">
            <a:xfrm>
              <a:off x="6134542" y="3210047"/>
              <a:ext cx="774609" cy="776840"/>
              <a:chOff x="2634743" y="2283162"/>
              <a:chExt cx="551398" cy="551398"/>
            </a:xfrm>
            <a:solidFill>
              <a:srgbClr val="9AD31B"/>
            </a:solidFill>
          </p:grpSpPr>
          <p:sp>
            <p:nvSpPr>
              <p:cNvPr id="60" name="矩形 59"/>
              <p:cNvSpPr/>
              <p:nvPr/>
            </p:nvSpPr>
            <p:spPr>
              <a:xfrm>
                <a:off x="2634743" y="2283162"/>
                <a:ext cx="551398" cy="551398"/>
              </a:xfrm>
              <a:prstGeom prst="rect">
                <a:avLst/>
              </a:prstGeom>
              <a:grpFill/>
              <a:ln w="38100" cap="flat" cmpd="sng" algn="ctr">
                <a:noFill/>
                <a:prstDash val="solid"/>
                <a:miter lim="800000"/>
              </a:ln>
              <a:effectLst/>
            </p:spPr>
            <p:txBody>
              <a:bodyPr anchor="ctr"/>
              <a:lstStyle/>
              <a:p>
                <a:pPr algn="ctr" defTabSz="685800" eaLnBrk="0" fontAlgn="base" hangingPunct="0">
                  <a:spcBef>
                    <a:spcPct val="0"/>
                  </a:spcBef>
                  <a:spcAft>
                    <a:spcPct val="0"/>
                  </a:spcAft>
                  <a:defRPr/>
                </a:pPr>
                <a:endParaRPr lang="zh-CN" altLang="en-US" sz="900" kern="0" dirty="0">
                  <a:solidFill>
                    <a:schemeClr val="tx1">
                      <a:lumMod val="85000"/>
                      <a:lumOff val="15000"/>
                    </a:schemeClr>
                  </a:solidFill>
                  <a:cs typeface="+mn-ea"/>
                  <a:sym typeface="+mn-lt"/>
                </a:endParaRPr>
              </a:p>
            </p:txBody>
          </p:sp>
          <p:sp>
            <p:nvSpPr>
              <p:cNvPr id="61" name="五角星 60"/>
              <p:cNvSpPr/>
              <p:nvPr/>
            </p:nvSpPr>
            <p:spPr>
              <a:xfrm>
                <a:off x="2784113" y="2427350"/>
                <a:ext cx="252658" cy="255100"/>
              </a:xfrm>
              <a:prstGeom prst="star5">
                <a:avLst/>
              </a:prstGeom>
              <a:grpFill/>
              <a:ln w="12700" cap="flat" cmpd="sng" algn="ctr">
                <a:noFill/>
                <a:prstDash val="solid"/>
                <a:miter lim="800000"/>
              </a:ln>
              <a:effectLst/>
            </p:spPr>
            <p:txBody>
              <a:bodyPr anchor="ctr"/>
              <a:lstStyle/>
              <a:p>
                <a:pPr algn="ctr" defTabSz="685800" eaLnBrk="0" fontAlgn="base" hangingPunct="0">
                  <a:spcBef>
                    <a:spcPct val="0"/>
                  </a:spcBef>
                  <a:spcAft>
                    <a:spcPct val="0"/>
                  </a:spcAft>
                  <a:defRPr/>
                </a:pPr>
                <a:endParaRPr lang="zh-CN" altLang="en-US" sz="900" kern="0" dirty="0">
                  <a:solidFill>
                    <a:schemeClr val="tx1">
                      <a:lumMod val="85000"/>
                      <a:lumOff val="15000"/>
                    </a:schemeClr>
                  </a:solidFill>
                  <a:cs typeface="+mn-ea"/>
                  <a:sym typeface="+mn-lt"/>
                </a:endParaRPr>
              </a:p>
            </p:txBody>
          </p:sp>
        </p:grpSp>
        <p:grpSp>
          <p:nvGrpSpPr>
            <p:cNvPr id="6" name="组合 55"/>
            <p:cNvGrpSpPr/>
            <p:nvPr/>
          </p:nvGrpSpPr>
          <p:grpSpPr bwMode="auto">
            <a:xfrm>
              <a:off x="9485111" y="3210047"/>
              <a:ext cx="776840" cy="776840"/>
              <a:chOff x="2695516" y="2283162"/>
              <a:chExt cx="551398" cy="551398"/>
            </a:xfrm>
            <a:solidFill>
              <a:srgbClr val="9AD31B"/>
            </a:solidFill>
          </p:grpSpPr>
          <p:sp>
            <p:nvSpPr>
              <p:cNvPr id="63" name="矩形 62"/>
              <p:cNvSpPr/>
              <p:nvPr/>
            </p:nvSpPr>
            <p:spPr>
              <a:xfrm>
                <a:off x="2695516" y="2283162"/>
                <a:ext cx="551398" cy="551398"/>
              </a:xfrm>
              <a:prstGeom prst="rect">
                <a:avLst/>
              </a:prstGeom>
              <a:grpFill/>
              <a:ln w="38100" cap="flat" cmpd="sng" algn="ctr">
                <a:noFill/>
                <a:prstDash val="solid"/>
                <a:miter lim="800000"/>
              </a:ln>
              <a:effectLst/>
            </p:spPr>
            <p:txBody>
              <a:bodyPr anchor="ctr"/>
              <a:lstStyle/>
              <a:p>
                <a:pPr algn="ctr" defTabSz="685800" eaLnBrk="0" fontAlgn="base" hangingPunct="0">
                  <a:spcBef>
                    <a:spcPct val="0"/>
                  </a:spcBef>
                  <a:spcAft>
                    <a:spcPct val="0"/>
                  </a:spcAft>
                  <a:defRPr/>
                </a:pPr>
                <a:endParaRPr lang="zh-CN" altLang="en-US" sz="900" kern="0" dirty="0">
                  <a:solidFill>
                    <a:schemeClr val="tx1">
                      <a:lumMod val="85000"/>
                      <a:lumOff val="15000"/>
                    </a:schemeClr>
                  </a:solidFill>
                  <a:cs typeface="+mn-ea"/>
                  <a:sym typeface="+mn-lt"/>
                </a:endParaRPr>
              </a:p>
            </p:txBody>
          </p:sp>
          <p:sp>
            <p:nvSpPr>
              <p:cNvPr id="64" name="五角星 63"/>
              <p:cNvSpPr/>
              <p:nvPr/>
            </p:nvSpPr>
            <p:spPr>
              <a:xfrm>
                <a:off x="2844457" y="2427350"/>
                <a:ext cx="253516" cy="255100"/>
              </a:xfrm>
              <a:prstGeom prst="star5">
                <a:avLst/>
              </a:prstGeom>
              <a:grpFill/>
              <a:ln w="12700" cap="flat" cmpd="sng" algn="ctr">
                <a:noFill/>
                <a:prstDash val="solid"/>
                <a:miter lim="800000"/>
              </a:ln>
              <a:effectLst/>
            </p:spPr>
            <p:txBody>
              <a:bodyPr anchor="ctr"/>
              <a:lstStyle/>
              <a:p>
                <a:pPr algn="ctr" defTabSz="685800" eaLnBrk="0" fontAlgn="base" hangingPunct="0">
                  <a:spcBef>
                    <a:spcPct val="0"/>
                  </a:spcBef>
                  <a:spcAft>
                    <a:spcPct val="0"/>
                  </a:spcAft>
                  <a:defRPr/>
                </a:pPr>
                <a:endParaRPr lang="zh-CN" altLang="en-US" sz="900" kern="0" dirty="0">
                  <a:solidFill>
                    <a:schemeClr val="tx1">
                      <a:lumMod val="85000"/>
                      <a:lumOff val="15000"/>
                    </a:schemeClr>
                  </a:solidFill>
                  <a:cs typeface="+mn-ea"/>
                  <a:sym typeface="+mn-lt"/>
                </a:endParaRPr>
              </a:p>
            </p:txBody>
          </p:sp>
        </p:grpSp>
      </p:grpSp>
      <p:sp>
        <p:nvSpPr>
          <p:cNvPr id="29" name="TextBox 28"/>
          <p:cNvSpPr txBox="1"/>
          <p:nvPr/>
        </p:nvSpPr>
        <p:spPr>
          <a:xfrm>
            <a:off x="990600" y="1504950"/>
            <a:ext cx="1600200" cy="900246"/>
          </a:xfrm>
          <a:prstGeom prst="rect">
            <a:avLst/>
          </a:prstGeom>
          <a:noFill/>
        </p:spPr>
        <p:txBody>
          <a:bodyPr wrap="square" lIns="68580" tIns="34290" rIns="68580" bIns="34290" rtlCol="0">
            <a:spAutoFit/>
          </a:bodyPr>
          <a:lstStyle/>
          <a:p>
            <a:pPr algn="ctr"/>
            <a:r>
              <a:rPr lang="en-US" sz="2700" dirty="0" smtClean="0">
                <a:latin typeface="Times New Roman" pitchFamily="18" charset="0"/>
                <a:cs typeface="Times New Roman" pitchFamily="18" charset="0"/>
              </a:rPr>
              <a:t>1. </a:t>
            </a:r>
            <a:r>
              <a:rPr lang="en-US" sz="2700" dirty="0" err="1" smtClean="0">
                <a:latin typeface="Times New Roman" pitchFamily="18" charset="0"/>
                <a:cs typeface="Times New Roman" pitchFamily="18" charset="0"/>
              </a:rPr>
              <a:t>Đọc</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chú</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thích</a:t>
            </a:r>
            <a:endParaRPr lang="en-US" sz="2700" dirty="0">
              <a:latin typeface="Times New Roman" pitchFamily="18" charset="0"/>
              <a:cs typeface="Times New Roman" pitchFamily="18" charset="0"/>
            </a:endParaRPr>
          </a:p>
        </p:txBody>
      </p:sp>
      <p:sp>
        <p:nvSpPr>
          <p:cNvPr id="30" name="TextBox 29"/>
          <p:cNvSpPr txBox="1"/>
          <p:nvPr/>
        </p:nvSpPr>
        <p:spPr>
          <a:xfrm>
            <a:off x="3886200" y="1581150"/>
            <a:ext cx="2000250" cy="484748"/>
          </a:xfrm>
          <a:prstGeom prst="rect">
            <a:avLst/>
          </a:prstGeom>
          <a:noFill/>
        </p:spPr>
        <p:txBody>
          <a:bodyPr wrap="square" lIns="68580" tIns="34290" rIns="68580" bIns="34290" rtlCol="0">
            <a:spAutoFit/>
          </a:bodyPr>
          <a:lstStyle/>
          <a:p>
            <a:pPr algn="ctr"/>
            <a:r>
              <a:rPr lang="en-US" sz="2700" dirty="0" smtClean="0">
                <a:latin typeface="Times New Roman" pitchFamily="18" charset="0"/>
                <a:cs typeface="Times New Roman" pitchFamily="18" charset="0"/>
              </a:rPr>
              <a:t>2. </a:t>
            </a:r>
            <a:r>
              <a:rPr lang="en-US" sz="2700" dirty="0" err="1" smtClean="0">
                <a:latin typeface="Times New Roman" pitchFamily="18" charset="0"/>
                <a:cs typeface="Times New Roman" pitchFamily="18" charset="0"/>
              </a:rPr>
              <a:t>Nhan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đề</a:t>
            </a:r>
            <a:endParaRPr lang="en-US" sz="2700" dirty="0">
              <a:latin typeface="Times New Roman" pitchFamily="18" charset="0"/>
              <a:cs typeface="Times New Roman" pitchFamily="18" charset="0"/>
            </a:endParaRPr>
          </a:p>
        </p:txBody>
      </p:sp>
      <p:sp>
        <p:nvSpPr>
          <p:cNvPr id="43009" name="Rectangle 1"/>
          <p:cNvSpPr>
            <a:spLocks noChangeArrowheads="1"/>
          </p:cNvSpPr>
          <p:nvPr/>
        </p:nvSpPr>
        <p:spPr bwMode="auto">
          <a:xfrm>
            <a:off x="400051" y="2609852"/>
            <a:ext cx="3028949" cy="7155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fontAlgn="base">
              <a:spcBef>
                <a:spcPct val="0"/>
              </a:spcBef>
              <a:spcAft>
                <a:spcPct val="0"/>
              </a:spcAft>
              <a:buFont typeface="Wingdings" pitchFamily="2" charset="2"/>
              <a:buChar char="Ø"/>
            </a:pPr>
            <a:r>
              <a:rPr lang="nl-NL" sz="2100" dirty="0" smtClean="0">
                <a:latin typeface="Times New Roman" pitchFamily="18" charset="0"/>
                <a:ea typeface="Times New Roman" pitchFamily="18" charset="0"/>
                <a:cs typeface="Times New Roman" pitchFamily="18" charset="0"/>
              </a:rPr>
              <a:t> Giọng điệu chậm chậm, buồn buồn.</a:t>
            </a:r>
            <a:endParaRPr lang="nl-NL" sz="2700" dirty="0" smtClean="0">
              <a:latin typeface="Times New Roman" pitchFamily="18" charset="0"/>
              <a:cs typeface="Times New Roman" pitchFamily="18" charset="0"/>
            </a:endParaRPr>
          </a:p>
        </p:txBody>
      </p:sp>
      <p:sp>
        <p:nvSpPr>
          <p:cNvPr id="33" name="Rectangle 1"/>
          <p:cNvSpPr>
            <a:spLocks noChangeArrowheads="1"/>
          </p:cNvSpPr>
          <p:nvPr/>
        </p:nvSpPr>
        <p:spPr bwMode="auto">
          <a:xfrm>
            <a:off x="400051" y="3419639"/>
            <a:ext cx="3028949" cy="136191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fontAlgn="base">
              <a:spcBef>
                <a:spcPct val="0"/>
              </a:spcBef>
              <a:spcAft>
                <a:spcPct val="0"/>
              </a:spcAft>
              <a:buFont typeface="Wingdings" pitchFamily="2" charset="2"/>
              <a:buChar char="Ø"/>
            </a:pPr>
            <a:r>
              <a:rPr lang="nl-NL" sz="2100" dirty="0" smtClean="0">
                <a:latin typeface="Times New Roman" pitchFamily="18" charset="0"/>
                <a:ea typeface="Times New Roman" pitchFamily="18" charset="0"/>
                <a:cs typeface="Times New Roman" pitchFamily="18" charset="0"/>
              </a:rPr>
              <a:t> Lưu ý các môtíp </a:t>
            </a:r>
            <a:r>
              <a:rPr lang="nl-NL" sz="2100" i="1" dirty="0" smtClean="0">
                <a:latin typeface="Times New Roman" pitchFamily="18" charset="0"/>
                <a:ea typeface="Times New Roman" pitchFamily="18" charset="0"/>
                <a:cs typeface="Times New Roman" pitchFamily="18" charset="0"/>
              </a:rPr>
              <a:t>thân cò, thương thay, thân em, </a:t>
            </a:r>
            <a:r>
              <a:rPr lang="nl-NL" sz="2100" dirty="0" smtClean="0">
                <a:latin typeface="Times New Roman" pitchFamily="18" charset="0"/>
                <a:ea typeface="Times New Roman" pitchFamily="18" charset="0"/>
                <a:cs typeface="Times New Roman" pitchFamily="18" charset="0"/>
              </a:rPr>
              <a:t>khi đọc tới nhấn giọng hơn một chút.</a:t>
            </a:r>
            <a:endParaRPr lang="nl-NL" sz="27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8570342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43009"/>
                                        </p:tgtEl>
                                        <p:attrNameLst>
                                          <p:attrName>style.visibility</p:attrName>
                                        </p:attrNameLst>
                                      </p:cBhvr>
                                      <p:to>
                                        <p:strVal val="visible"/>
                                      </p:to>
                                    </p:set>
                                    <p:animEffect transition="in" filter="barn(inHorizontal)">
                                      <p:cBhvr>
                                        <p:cTn id="18" dur="500"/>
                                        <p:tgtEl>
                                          <p:spTgt spid="4300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Horizont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3009"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grpSp>
        <p:nvGrpSpPr>
          <p:cNvPr id="4" name="Group 13"/>
          <p:cNvGrpSpPr/>
          <p:nvPr/>
        </p:nvGrpSpPr>
        <p:grpSpPr>
          <a:xfrm>
            <a:off x="304800" y="1352550"/>
            <a:ext cx="8458200" cy="2743200"/>
            <a:chOff x="3180217" y="2692400"/>
            <a:chExt cx="2569595" cy="1711325"/>
          </a:xfrm>
        </p:grpSpPr>
        <p:sp>
          <p:nvSpPr>
            <p:cNvPr id="25" name="Freeform 9"/>
            <p:cNvSpPr/>
            <p:nvPr/>
          </p:nvSpPr>
          <p:spPr bwMode="auto">
            <a:xfrm>
              <a:off x="4684940" y="3263900"/>
              <a:ext cx="558800" cy="584200"/>
            </a:xfrm>
            <a:custGeom>
              <a:avLst/>
              <a:gdLst>
                <a:gd name="T0" fmla="*/ 352 w 352"/>
                <a:gd name="T1" fmla="*/ 368 h 368"/>
                <a:gd name="T2" fmla="*/ 192 w 352"/>
                <a:gd name="T3" fmla="*/ 0 h 368"/>
                <a:gd name="T4" fmla="*/ 88 w 352"/>
                <a:gd name="T5" fmla="*/ 0 h 368"/>
                <a:gd name="T6" fmla="*/ 0 w 352"/>
                <a:gd name="T7" fmla="*/ 0 h 368"/>
                <a:gd name="T8" fmla="*/ 160 w 352"/>
                <a:gd name="T9" fmla="*/ 368 h 368"/>
                <a:gd name="T10" fmla="*/ 352 w 352"/>
                <a:gd name="T11" fmla="*/ 368 h 368"/>
              </a:gdLst>
              <a:ahLst/>
              <a:cxnLst>
                <a:cxn ang="0">
                  <a:pos x="T0" y="T1"/>
                </a:cxn>
                <a:cxn ang="0">
                  <a:pos x="T2" y="T3"/>
                </a:cxn>
                <a:cxn ang="0">
                  <a:pos x="T4" y="T5"/>
                </a:cxn>
                <a:cxn ang="0">
                  <a:pos x="T6" y="T7"/>
                </a:cxn>
                <a:cxn ang="0">
                  <a:pos x="T8" y="T9"/>
                </a:cxn>
                <a:cxn ang="0">
                  <a:pos x="T10" y="T11"/>
                </a:cxn>
              </a:cxnLst>
              <a:rect l="0" t="0" r="r" b="b"/>
              <a:pathLst>
                <a:path w="352" h="368">
                  <a:moveTo>
                    <a:pt x="352" y="368"/>
                  </a:moveTo>
                  <a:lnTo>
                    <a:pt x="192" y="0"/>
                  </a:lnTo>
                  <a:lnTo>
                    <a:pt x="88" y="0"/>
                  </a:lnTo>
                  <a:lnTo>
                    <a:pt x="0" y="0"/>
                  </a:lnTo>
                  <a:lnTo>
                    <a:pt x="160" y="368"/>
                  </a:lnTo>
                  <a:lnTo>
                    <a:pt x="352" y="368"/>
                  </a:lnTo>
                  <a:close/>
                </a:path>
              </a:pathLst>
            </a:custGeom>
            <a:solidFill>
              <a:schemeClr val="bg1">
                <a:lumMod val="85000"/>
              </a:schemeClr>
            </a:solidFill>
            <a:ln>
              <a:noFill/>
            </a:ln>
          </p:spPr>
          <p:txBody>
            <a:bodyPr vert="horz" wrap="square" lIns="91440" tIns="45720" rIns="91440" bIns="45720" numCol="1" anchor="t" anchorCtr="0" compatLnSpc="1"/>
            <a:lstStyle/>
            <a:p>
              <a:endParaRPr lang="en-AU" sz="900" dirty="0">
                <a:solidFill>
                  <a:schemeClr val="tx1">
                    <a:lumMod val="85000"/>
                    <a:lumOff val="15000"/>
                  </a:schemeClr>
                </a:solidFill>
                <a:cs typeface="+mn-ea"/>
                <a:sym typeface="+mn-lt"/>
              </a:endParaRPr>
            </a:p>
          </p:txBody>
        </p:sp>
        <p:sp>
          <p:nvSpPr>
            <p:cNvPr id="26" name="Freeform 10"/>
            <p:cNvSpPr/>
            <p:nvPr/>
          </p:nvSpPr>
          <p:spPr bwMode="auto">
            <a:xfrm>
              <a:off x="4096318" y="3449638"/>
              <a:ext cx="558800" cy="587375"/>
            </a:xfrm>
            <a:custGeom>
              <a:avLst/>
              <a:gdLst>
                <a:gd name="T0" fmla="*/ 0 w 352"/>
                <a:gd name="T1" fmla="*/ 0 h 370"/>
                <a:gd name="T2" fmla="*/ 160 w 352"/>
                <a:gd name="T3" fmla="*/ 370 h 370"/>
                <a:gd name="T4" fmla="*/ 352 w 352"/>
                <a:gd name="T5" fmla="*/ 370 h 370"/>
                <a:gd name="T6" fmla="*/ 192 w 352"/>
                <a:gd name="T7" fmla="*/ 0 h 370"/>
                <a:gd name="T8" fmla="*/ 0 w 352"/>
                <a:gd name="T9" fmla="*/ 0 h 370"/>
              </a:gdLst>
              <a:ahLst/>
              <a:cxnLst>
                <a:cxn ang="0">
                  <a:pos x="T0" y="T1"/>
                </a:cxn>
                <a:cxn ang="0">
                  <a:pos x="T2" y="T3"/>
                </a:cxn>
                <a:cxn ang="0">
                  <a:pos x="T4" y="T5"/>
                </a:cxn>
                <a:cxn ang="0">
                  <a:pos x="T6" y="T7"/>
                </a:cxn>
                <a:cxn ang="0">
                  <a:pos x="T8" y="T9"/>
                </a:cxn>
              </a:cxnLst>
              <a:rect l="0" t="0" r="r" b="b"/>
              <a:pathLst>
                <a:path w="352" h="370">
                  <a:moveTo>
                    <a:pt x="0" y="0"/>
                  </a:moveTo>
                  <a:lnTo>
                    <a:pt x="160" y="370"/>
                  </a:lnTo>
                  <a:lnTo>
                    <a:pt x="352" y="370"/>
                  </a:lnTo>
                  <a:lnTo>
                    <a:pt x="192" y="0"/>
                  </a:lnTo>
                  <a:lnTo>
                    <a:pt x="0" y="0"/>
                  </a:lnTo>
                  <a:close/>
                </a:path>
              </a:pathLst>
            </a:custGeom>
            <a:solidFill>
              <a:schemeClr val="bg1">
                <a:lumMod val="85000"/>
              </a:schemeClr>
            </a:solidFill>
            <a:ln>
              <a:noFill/>
            </a:ln>
          </p:spPr>
          <p:txBody>
            <a:bodyPr vert="horz" wrap="square" lIns="91440" tIns="45720" rIns="91440" bIns="45720" numCol="1" anchor="t" anchorCtr="0" compatLnSpc="1"/>
            <a:lstStyle/>
            <a:p>
              <a:endParaRPr lang="en-AU" sz="900" dirty="0">
                <a:solidFill>
                  <a:schemeClr val="tx1">
                    <a:lumMod val="85000"/>
                    <a:lumOff val="15000"/>
                  </a:schemeClr>
                </a:solidFill>
                <a:cs typeface="+mn-ea"/>
                <a:sym typeface="+mn-lt"/>
              </a:endParaRPr>
            </a:p>
          </p:txBody>
        </p:sp>
        <p:sp>
          <p:nvSpPr>
            <p:cNvPr id="27" name="Freeform 11"/>
            <p:cNvSpPr/>
            <p:nvPr/>
          </p:nvSpPr>
          <p:spPr bwMode="auto">
            <a:xfrm>
              <a:off x="3507696" y="3632200"/>
              <a:ext cx="558800" cy="587375"/>
            </a:xfrm>
            <a:custGeom>
              <a:avLst/>
              <a:gdLst>
                <a:gd name="T0" fmla="*/ 0 w 352"/>
                <a:gd name="T1" fmla="*/ 0 h 370"/>
                <a:gd name="T2" fmla="*/ 160 w 352"/>
                <a:gd name="T3" fmla="*/ 370 h 370"/>
                <a:gd name="T4" fmla="*/ 352 w 352"/>
                <a:gd name="T5" fmla="*/ 370 h 370"/>
                <a:gd name="T6" fmla="*/ 192 w 352"/>
                <a:gd name="T7" fmla="*/ 0 h 370"/>
                <a:gd name="T8" fmla="*/ 0 w 352"/>
                <a:gd name="T9" fmla="*/ 0 h 370"/>
              </a:gdLst>
              <a:ahLst/>
              <a:cxnLst>
                <a:cxn ang="0">
                  <a:pos x="T0" y="T1"/>
                </a:cxn>
                <a:cxn ang="0">
                  <a:pos x="T2" y="T3"/>
                </a:cxn>
                <a:cxn ang="0">
                  <a:pos x="T4" y="T5"/>
                </a:cxn>
                <a:cxn ang="0">
                  <a:pos x="T6" y="T7"/>
                </a:cxn>
                <a:cxn ang="0">
                  <a:pos x="T8" y="T9"/>
                </a:cxn>
              </a:cxnLst>
              <a:rect l="0" t="0" r="r" b="b"/>
              <a:pathLst>
                <a:path w="352" h="370">
                  <a:moveTo>
                    <a:pt x="0" y="0"/>
                  </a:moveTo>
                  <a:lnTo>
                    <a:pt x="160" y="370"/>
                  </a:lnTo>
                  <a:lnTo>
                    <a:pt x="352" y="370"/>
                  </a:lnTo>
                  <a:lnTo>
                    <a:pt x="192" y="0"/>
                  </a:lnTo>
                  <a:lnTo>
                    <a:pt x="0" y="0"/>
                  </a:lnTo>
                  <a:close/>
                </a:path>
              </a:pathLst>
            </a:custGeom>
            <a:solidFill>
              <a:schemeClr val="bg1">
                <a:lumMod val="85000"/>
              </a:schemeClr>
            </a:solidFill>
            <a:ln>
              <a:noFill/>
            </a:ln>
          </p:spPr>
          <p:txBody>
            <a:bodyPr vert="horz" wrap="square" lIns="91440" tIns="45720" rIns="91440" bIns="45720" numCol="1" anchor="t" anchorCtr="0" compatLnSpc="1"/>
            <a:lstStyle/>
            <a:p>
              <a:endParaRPr lang="en-AU" sz="900" dirty="0">
                <a:solidFill>
                  <a:schemeClr val="tx1">
                    <a:lumMod val="85000"/>
                    <a:lumOff val="15000"/>
                  </a:schemeClr>
                </a:solidFill>
                <a:cs typeface="+mn-ea"/>
                <a:sym typeface="+mn-lt"/>
              </a:endParaRPr>
            </a:p>
          </p:txBody>
        </p:sp>
        <p:sp>
          <p:nvSpPr>
            <p:cNvPr id="28" name="Freeform 5"/>
            <p:cNvSpPr/>
            <p:nvPr/>
          </p:nvSpPr>
          <p:spPr bwMode="auto">
            <a:xfrm>
              <a:off x="4351565" y="3263900"/>
              <a:ext cx="638175" cy="774700"/>
            </a:xfrm>
            <a:custGeom>
              <a:avLst/>
              <a:gdLst>
                <a:gd name="T0" fmla="*/ 210 w 402"/>
                <a:gd name="T1" fmla="*/ 0 h 488"/>
                <a:gd name="T2" fmla="*/ 0 w 402"/>
                <a:gd name="T3" fmla="*/ 488 h 488"/>
                <a:gd name="T4" fmla="*/ 194 w 402"/>
                <a:gd name="T5" fmla="*/ 488 h 488"/>
                <a:gd name="T6" fmla="*/ 402 w 402"/>
                <a:gd name="T7" fmla="*/ 0 h 488"/>
                <a:gd name="T8" fmla="*/ 210 w 402"/>
                <a:gd name="T9" fmla="*/ 0 h 488"/>
              </a:gdLst>
              <a:ahLst/>
              <a:cxnLst>
                <a:cxn ang="0">
                  <a:pos x="T0" y="T1"/>
                </a:cxn>
                <a:cxn ang="0">
                  <a:pos x="T2" y="T3"/>
                </a:cxn>
                <a:cxn ang="0">
                  <a:pos x="T4" y="T5"/>
                </a:cxn>
                <a:cxn ang="0">
                  <a:pos x="T6" y="T7"/>
                </a:cxn>
                <a:cxn ang="0">
                  <a:pos x="T8" y="T9"/>
                </a:cxn>
              </a:cxnLst>
              <a:rect l="0" t="0" r="r" b="b"/>
              <a:pathLst>
                <a:path w="402" h="488">
                  <a:moveTo>
                    <a:pt x="210" y="0"/>
                  </a:moveTo>
                  <a:lnTo>
                    <a:pt x="0" y="488"/>
                  </a:lnTo>
                  <a:lnTo>
                    <a:pt x="194" y="488"/>
                  </a:lnTo>
                  <a:lnTo>
                    <a:pt x="402" y="0"/>
                  </a:lnTo>
                  <a:lnTo>
                    <a:pt x="210" y="0"/>
                  </a:lnTo>
                  <a:close/>
                </a:path>
              </a:pathLst>
            </a:custGeom>
            <a:solidFill>
              <a:srgbClr val="9AD31B"/>
            </a:solidFill>
            <a:ln>
              <a:noFill/>
            </a:ln>
          </p:spPr>
          <p:txBody>
            <a:bodyPr vert="horz" wrap="square" lIns="91440" tIns="45720" rIns="91440" bIns="45720" numCol="1" anchor="t" anchorCtr="0" compatLnSpc="1"/>
            <a:lstStyle/>
            <a:p>
              <a:endParaRPr lang="en-AU" sz="900" dirty="0">
                <a:solidFill>
                  <a:schemeClr val="tx1">
                    <a:lumMod val="85000"/>
                    <a:lumOff val="15000"/>
                  </a:schemeClr>
                </a:solidFill>
                <a:cs typeface="+mn-ea"/>
                <a:sym typeface="+mn-lt"/>
              </a:endParaRPr>
            </a:p>
          </p:txBody>
        </p:sp>
        <p:sp>
          <p:nvSpPr>
            <p:cNvPr id="29" name="Freeform 6"/>
            <p:cNvSpPr/>
            <p:nvPr/>
          </p:nvSpPr>
          <p:spPr bwMode="auto">
            <a:xfrm>
              <a:off x="3761696" y="3448050"/>
              <a:ext cx="638175" cy="771525"/>
            </a:xfrm>
            <a:custGeom>
              <a:avLst/>
              <a:gdLst>
                <a:gd name="T0" fmla="*/ 208 w 402"/>
                <a:gd name="T1" fmla="*/ 0 h 486"/>
                <a:gd name="T2" fmla="*/ 0 w 402"/>
                <a:gd name="T3" fmla="*/ 486 h 486"/>
                <a:gd name="T4" fmla="*/ 192 w 402"/>
                <a:gd name="T5" fmla="*/ 486 h 486"/>
                <a:gd name="T6" fmla="*/ 402 w 402"/>
                <a:gd name="T7" fmla="*/ 0 h 486"/>
                <a:gd name="T8" fmla="*/ 208 w 402"/>
                <a:gd name="T9" fmla="*/ 0 h 486"/>
              </a:gdLst>
              <a:ahLst/>
              <a:cxnLst>
                <a:cxn ang="0">
                  <a:pos x="T0" y="T1"/>
                </a:cxn>
                <a:cxn ang="0">
                  <a:pos x="T2" y="T3"/>
                </a:cxn>
                <a:cxn ang="0">
                  <a:pos x="T4" y="T5"/>
                </a:cxn>
                <a:cxn ang="0">
                  <a:pos x="T6" y="T7"/>
                </a:cxn>
                <a:cxn ang="0">
                  <a:pos x="T8" y="T9"/>
                </a:cxn>
              </a:cxnLst>
              <a:rect l="0" t="0" r="r" b="b"/>
              <a:pathLst>
                <a:path w="402" h="486">
                  <a:moveTo>
                    <a:pt x="208" y="0"/>
                  </a:moveTo>
                  <a:lnTo>
                    <a:pt x="0" y="486"/>
                  </a:lnTo>
                  <a:lnTo>
                    <a:pt x="192" y="486"/>
                  </a:lnTo>
                  <a:lnTo>
                    <a:pt x="402" y="0"/>
                  </a:lnTo>
                  <a:lnTo>
                    <a:pt x="208" y="0"/>
                  </a:lnTo>
                  <a:close/>
                </a:path>
              </a:pathLst>
            </a:custGeom>
            <a:solidFill>
              <a:srgbClr val="EE6089"/>
            </a:solidFill>
            <a:ln>
              <a:noFill/>
            </a:ln>
          </p:spPr>
          <p:txBody>
            <a:bodyPr vert="horz" wrap="square" lIns="91440" tIns="45720" rIns="91440" bIns="45720" numCol="1" anchor="t" anchorCtr="0" compatLnSpc="1"/>
            <a:lstStyle/>
            <a:p>
              <a:endParaRPr lang="en-AU" sz="900" dirty="0">
                <a:solidFill>
                  <a:schemeClr val="tx1">
                    <a:lumMod val="85000"/>
                    <a:lumOff val="15000"/>
                  </a:schemeClr>
                </a:solidFill>
                <a:cs typeface="+mn-ea"/>
                <a:sym typeface="+mn-lt"/>
              </a:endParaRPr>
            </a:p>
          </p:txBody>
        </p:sp>
        <p:sp>
          <p:nvSpPr>
            <p:cNvPr id="30" name="Freeform 7"/>
            <p:cNvSpPr/>
            <p:nvPr/>
          </p:nvSpPr>
          <p:spPr bwMode="auto">
            <a:xfrm>
              <a:off x="3180217" y="3632200"/>
              <a:ext cx="638175" cy="771525"/>
            </a:xfrm>
            <a:custGeom>
              <a:avLst/>
              <a:gdLst>
                <a:gd name="T0" fmla="*/ 210 w 402"/>
                <a:gd name="T1" fmla="*/ 0 h 486"/>
                <a:gd name="T2" fmla="*/ 0 w 402"/>
                <a:gd name="T3" fmla="*/ 486 h 486"/>
                <a:gd name="T4" fmla="*/ 192 w 402"/>
                <a:gd name="T5" fmla="*/ 486 h 486"/>
                <a:gd name="T6" fmla="*/ 402 w 402"/>
                <a:gd name="T7" fmla="*/ 0 h 486"/>
                <a:gd name="T8" fmla="*/ 210 w 402"/>
                <a:gd name="T9" fmla="*/ 0 h 486"/>
              </a:gdLst>
              <a:ahLst/>
              <a:cxnLst>
                <a:cxn ang="0">
                  <a:pos x="T0" y="T1"/>
                </a:cxn>
                <a:cxn ang="0">
                  <a:pos x="T2" y="T3"/>
                </a:cxn>
                <a:cxn ang="0">
                  <a:pos x="T4" y="T5"/>
                </a:cxn>
                <a:cxn ang="0">
                  <a:pos x="T6" y="T7"/>
                </a:cxn>
                <a:cxn ang="0">
                  <a:pos x="T8" y="T9"/>
                </a:cxn>
              </a:cxnLst>
              <a:rect l="0" t="0" r="r" b="b"/>
              <a:pathLst>
                <a:path w="402" h="486">
                  <a:moveTo>
                    <a:pt x="210" y="0"/>
                  </a:moveTo>
                  <a:lnTo>
                    <a:pt x="0" y="486"/>
                  </a:lnTo>
                  <a:lnTo>
                    <a:pt x="192" y="486"/>
                  </a:lnTo>
                  <a:lnTo>
                    <a:pt x="402" y="0"/>
                  </a:lnTo>
                  <a:lnTo>
                    <a:pt x="210" y="0"/>
                  </a:lnTo>
                  <a:close/>
                </a:path>
              </a:pathLst>
            </a:custGeom>
            <a:solidFill>
              <a:srgbClr val="9AD31B"/>
            </a:solidFill>
            <a:ln>
              <a:noFill/>
            </a:ln>
          </p:spPr>
          <p:txBody>
            <a:bodyPr vert="horz" wrap="square" lIns="91440" tIns="45720" rIns="91440" bIns="45720" numCol="1" anchor="t" anchorCtr="0" compatLnSpc="1"/>
            <a:lstStyle/>
            <a:p>
              <a:endParaRPr lang="en-AU" sz="900" dirty="0">
                <a:solidFill>
                  <a:schemeClr val="tx1">
                    <a:lumMod val="85000"/>
                    <a:lumOff val="15000"/>
                  </a:schemeClr>
                </a:solidFill>
                <a:cs typeface="+mn-ea"/>
                <a:sym typeface="+mn-lt"/>
              </a:endParaRPr>
            </a:p>
          </p:txBody>
        </p:sp>
        <p:sp>
          <p:nvSpPr>
            <p:cNvPr id="31" name="Freeform 8"/>
            <p:cNvSpPr/>
            <p:nvPr/>
          </p:nvSpPr>
          <p:spPr bwMode="auto">
            <a:xfrm>
              <a:off x="4940187" y="2692400"/>
              <a:ext cx="809625" cy="1155700"/>
            </a:xfrm>
            <a:custGeom>
              <a:avLst/>
              <a:gdLst>
                <a:gd name="T0" fmla="*/ 510 w 510"/>
                <a:gd name="T1" fmla="*/ 216 h 728"/>
                <a:gd name="T2" fmla="*/ 414 w 510"/>
                <a:gd name="T3" fmla="*/ 0 h 728"/>
                <a:gd name="T4" fmla="*/ 130 w 510"/>
                <a:gd name="T5" fmla="*/ 216 h 728"/>
                <a:gd name="T6" fmla="*/ 224 w 510"/>
                <a:gd name="T7" fmla="*/ 216 h 728"/>
                <a:gd name="T8" fmla="*/ 0 w 510"/>
                <a:gd name="T9" fmla="*/ 728 h 728"/>
                <a:gd name="T10" fmla="*/ 192 w 510"/>
                <a:gd name="T11" fmla="*/ 728 h 728"/>
                <a:gd name="T12" fmla="*/ 416 w 510"/>
                <a:gd name="T13" fmla="*/ 216 h 728"/>
                <a:gd name="T14" fmla="*/ 510 w 510"/>
                <a:gd name="T15" fmla="*/ 216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728">
                  <a:moveTo>
                    <a:pt x="510" y="216"/>
                  </a:moveTo>
                  <a:lnTo>
                    <a:pt x="414" y="0"/>
                  </a:lnTo>
                  <a:lnTo>
                    <a:pt x="130" y="216"/>
                  </a:lnTo>
                  <a:lnTo>
                    <a:pt x="224" y="216"/>
                  </a:lnTo>
                  <a:lnTo>
                    <a:pt x="0" y="728"/>
                  </a:lnTo>
                  <a:lnTo>
                    <a:pt x="192" y="728"/>
                  </a:lnTo>
                  <a:lnTo>
                    <a:pt x="416" y="216"/>
                  </a:lnTo>
                  <a:lnTo>
                    <a:pt x="510" y="216"/>
                  </a:lnTo>
                  <a:close/>
                </a:path>
              </a:pathLst>
            </a:custGeom>
            <a:solidFill>
              <a:srgbClr val="EE6089"/>
            </a:solidFill>
            <a:ln>
              <a:noFill/>
            </a:ln>
          </p:spPr>
          <p:txBody>
            <a:bodyPr vert="horz" wrap="square" lIns="91440" tIns="45720" rIns="91440" bIns="45720" numCol="1" anchor="t" anchorCtr="0" compatLnSpc="1"/>
            <a:lstStyle/>
            <a:p>
              <a:endParaRPr lang="en-AU" sz="900" dirty="0">
                <a:solidFill>
                  <a:schemeClr val="tx1">
                    <a:lumMod val="85000"/>
                    <a:lumOff val="15000"/>
                  </a:schemeClr>
                </a:solidFill>
                <a:cs typeface="+mn-ea"/>
                <a:sym typeface="+mn-lt"/>
              </a:endParaRPr>
            </a:p>
          </p:txBody>
        </p:sp>
      </p:grpSp>
      <p:sp>
        <p:nvSpPr>
          <p:cNvPr id="32" name="Rectangle 31"/>
          <p:cNvSpPr/>
          <p:nvPr/>
        </p:nvSpPr>
        <p:spPr>
          <a:xfrm>
            <a:off x="0" y="4331553"/>
            <a:ext cx="2286000" cy="830997"/>
          </a:xfrm>
          <a:prstGeom prst="rect">
            <a:avLst/>
          </a:prstGeom>
        </p:spPr>
        <p:txBody>
          <a:bodyPr wrap="square">
            <a:spAutoFit/>
          </a:bodyPr>
          <a:lstStyle/>
          <a:p>
            <a:pPr algn="ctr"/>
            <a:r>
              <a:rPr lang="vi-VN" sz="2400" dirty="0" smtClean="0">
                <a:latin typeface="+mj-lt"/>
              </a:rPr>
              <a:t>Bài 1: Nói về thân phận con cò</a:t>
            </a:r>
            <a:endParaRPr lang="en-US" sz="2400" dirty="0">
              <a:latin typeface="+mj-lt"/>
            </a:endParaRPr>
          </a:p>
        </p:txBody>
      </p:sp>
      <p:sp>
        <p:nvSpPr>
          <p:cNvPr id="35" name="Rectangle 34"/>
          <p:cNvSpPr/>
          <p:nvPr/>
        </p:nvSpPr>
        <p:spPr>
          <a:xfrm>
            <a:off x="2362200" y="1142821"/>
            <a:ext cx="2667000" cy="1200329"/>
          </a:xfrm>
          <a:prstGeom prst="rect">
            <a:avLst/>
          </a:prstGeom>
        </p:spPr>
        <p:txBody>
          <a:bodyPr wrap="square">
            <a:spAutoFit/>
          </a:bodyPr>
          <a:lstStyle/>
          <a:p>
            <a:pPr algn="ctr"/>
            <a:r>
              <a:rPr lang="vi-VN" sz="2400" dirty="0" smtClean="0">
                <a:latin typeface="+mj-lt"/>
              </a:rPr>
              <a:t>Bài 2: Nói về thân phận con tằm, kiến, hạc, cuốc</a:t>
            </a:r>
            <a:endParaRPr lang="en-US" sz="2400" dirty="0">
              <a:latin typeface="+mj-lt"/>
            </a:endParaRPr>
          </a:p>
        </p:txBody>
      </p:sp>
      <p:sp>
        <p:nvSpPr>
          <p:cNvPr id="38" name="Rectangle 37"/>
          <p:cNvSpPr/>
          <p:nvPr/>
        </p:nvSpPr>
        <p:spPr>
          <a:xfrm>
            <a:off x="3505200" y="4019550"/>
            <a:ext cx="2667000" cy="830997"/>
          </a:xfrm>
          <a:prstGeom prst="rect">
            <a:avLst/>
          </a:prstGeom>
        </p:spPr>
        <p:txBody>
          <a:bodyPr wrap="square">
            <a:spAutoFit/>
          </a:bodyPr>
          <a:lstStyle/>
          <a:p>
            <a:pPr algn="ctr"/>
            <a:r>
              <a:rPr lang="vi-VN" sz="2400" dirty="0" smtClean="0">
                <a:latin typeface="+mj-lt"/>
              </a:rPr>
              <a:t>Bài 3: Nói về thân phận trái bần</a:t>
            </a:r>
            <a:endParaRPr lang="en-US" sz="2400" dirty="0">
              <a:latin typeface="+mj-lt"/>
            </a:endParaRPr>
          </a:p>
        </p:txBody>
      </p:sp>
      <p:sp>
        <p:nvSpPr>
          <p:cNvPr id="41" name="Rectangle 40"/>
          <p:cNvSpPr/>
          <p:nvPr/>
        </p:nvSpPr>
        <p:spPr>
          <a:xfrm>
            <a:off x="6629400" y="0"/>
            <a:ext cx="2514600" cy="1200329"/>
          </a:xfrm>
          <a:prstGeom prst="rect">
            <a:avLst/>
          </a:prstGeom>
        </p:spPr>
        <p:txBody>
          <a:bodyPr wrap="square">
            <a:spAutoFit/>
          </a:bodyPr>
          <a:lstStyle/>
          <a:p>
            <a:pPr algn="ctr"/>
            <a:r>
              <a:rPr lang="vi-VN" sz="2400" dirty="0" smtClean="0">
                <a:solidFill>
                  <a:srgbClr val="FF0000"/>
                </a:solidFill>
                <a:latin typeface="+mj-lt"/>
              </a:rPr>
              <a:t>Nói về những thân phận bé mọn, cay đắng trong xã hội</a:t>
            </a:r>
            <a:endParaRPr lang="en-US" sz="2400" dirty="0">
              <a:solidFill>
                <a:srgbClr val="FF0000"/>
              </a:solidFill>
              <a:latin typeface="+mj-lt"/>
            </a:endParaRPr>
          </a:p>
        </p:txBody>
      </p:sp>
    </p:spTree>
    <p:extLst>
      <p:ext uri="{BB962C8B-B14F-4D97-AF65-F5344CB8AC3E}">
        <p14:creationId xmlns:p14="http://schemas.microsoft.com/office/powerpoint/2010/main" val="346900702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strips(down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strips(down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strips(down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heel(4)">
                                      <p:cBhvr>
                                        <p:cTn id="2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8"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dirty="0">
              <a:latin typeface="+mn-lt"/>
              <a:ea typeface="+mn-ea"/>
              <a:cs typeface="+mn-ea"/>
              <a:sym typeface="+mn-lt"/>
            </a:endParaRPr>
          </a:p>
        </p:txBody>
      </p:sp>
      <p:grpSp>
        <p:nvGrpSpPr>
          <p:cNvPr id="3" name="组合 2"/>
          <p:cNvGrpSpPr/>
          <p:nvPr/>
        </p:nvGrpSpPr>
        <p:grpSpPr>
          <a:xfrm>
            <a:off x="0" y="400050"/>
            <a:ext cx="9630141" cy="1349425"/>
            <a:chOff x="351" y="2716711"/>
            <a:chExt cx="12840188" cy="1799233"/>
          </a:xfrm>
        </p:grpSpPr>
        <p:sp>
          <p:nvSpPr>
            <p:cNvPr id="54" name="等腰三角形 53"/>
            <p:cNvSpPr/>
            <p:nvPr/>
          </p:nvSpPr>
          <p:spPr bwMode="auto">
            <a:xfrm rot="5400000">
              <a:off x="-359049" y="3076111"/>
              <a:ext cx="1799233" cy="1080433"/>
            </a:xfrm>
            <a:prstGeom prst="triangle">
              <a:avLst/>
            </a:prstGeom>
            <a:solidFill>
              <a:srgbClr val="EE6089"/>
            </a:solidFill>
            <a:ln w="12700" cap="flat" cmpd="sng" algn="ctr">
              <a:noFill/>
              <a:prstDash val="solid"/>
              <a:miter lim="800000"/>
            </a:ln>
            <a:effectLst/>
          </p:spPr>
          <p:txBody>
            <a:bodyPr anchor="ctr"/>
            <a:lstStyle/>
            <a:p>
              <a:pPr algn="ctr" defTabSz="685800" eaLnBrk="0" fontAlgn="base" hangingPunct="0">
                <a:spcBef>
                  <a:spcPct val="0"/>
                </a:spcBef>
                <a:spcAft>
                  <a:spcPct val="0"/>
                </a:spcAft>
                <a:defRPr/>
              </a:pPr>
              <a:endParaRPr lang="zh-CN" altLang="en-US" sz="900" kern="0" dirty="0">
                <a:solidFill>
                  <a:schemeClr val="tx1">
                    <a:lumMod val="85000"/>
                    <a:lumOff val="15000"/>
                  </a:schemeClr>
                </a:solidFill>
                <a:cs typeface="+mn-ea"/>
                <a:sym typeface="+mn-lt"/>
              </a:endParaRPr>
            </a:p>
          </p:txBody>
        </p:sp>
        <p:sp>
          <p:nvSpPr>
            <p:cNvPr id="55" name="任意多边形 54"/>
            <p:cNvSpPr/>
            <p:nvPr/>
          </p:nvSpPr>
          <p:spPr>
            <a:xfrm>
              <a:off x="1071857" y="3607396"/>
              <a:ext cx="11768682" cy="0"/>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w="12700" cap="flat" cmpd="sng" algn="ctr">
              <a:solidFill>
                <a:srgbClr val="D5D5D5"/>
              </a:solidFill>
              <a:prstDash val="solid"/>
              <a:miter lim="800000"/>
            </a:ln>
            <a:effectLst/>
          </p:spPr>
          <p:txBody>
            <a:bodyPr anchor="ctr"/>
            <a:lstStyle/>
            <a:p>
              <a:pPr algn="ctr" defTabSz="685800" eaLnBrk="0" fontAlgn="base" hangingPunct="0">
                <a:spcBef>
                  <a:spcPct val="0"/>
                </a:spcBef>
                <a:spcAft>
                  <a:spcPct val="0"/>
                </a:spcAft>
                <a:defRPr/>
              </a:pPr>
              <a:endParaRPr lang="zh-CN" altLang="en-US" sz="1400" kern="0" dirty="0">
                <a:solidFill>
                  <a:srgbClr val="FFFFFF"/>
                </a:solidFill>
                <a:cs typeface="+mn-ea"/>
                <a:sym typeface="+mn-lt"/>
              </a:endParaRPr>
            </a:p>
          </p:txBody>
        </p:sp>
        <p:grpSp>
          <p:nvGrpSpPr>
            <p:cNvPr id="4" name="组合 4"/>
            <p:cNvGrpSpPr/>
            <p:nvPr/>
          </p:nvGrpSpPr>
          <p:grpSpPr bwMode="auto">
            <a:xfrm>
              <a:off x="2032352" y="3210047"/>
              <a:ext cx="774607" cy="776840"/>
              <a:chOff x="1937701" y="2283162"/>
              <a:chExt cx="551397" cy="551398"/>
            </a:xfrm>
            <a:solidFill>
              <a:srgbClr val="9AD31B"/>
            </a:solidFill>
          </p:grpSpPr>
          <p:sp>
            <p:nvSpPr>
              <p:cNvPr id="57" name="矩形 56"/>
              <p:cNvSpPr/>
              <p:nvPr/>
            </p:nvSpPr>
            <p:spPr>
              <a:xfrm>
                <a:off x="1937701" y="2283162"/>
                <a:ext cx="551397" cy="551398"/>
              </a:xfrm>
              <a:prstGeom prst="rect">
                <a:avLst/>
              </a:prstGeom>
              <a:grpFill/>
              <a:ln w="38100" cap="flat" cmpd="sng" algn="ctr">
                <a:noFill/>
                <a:prstDash val="solid"/>
                <a:miter lim="800000"/>
              </a:ln>
              <a:effectLst/>
            </p:spPr>
            <p:txBody>
              <a:bodyPr anchor="ctr"/>
              <a:lstStyle/>
              <a:p>
                <a:pPr algn="ctr" defTabSz="685800" eaLnBrk="0" fontAlgn="base" hangingPunct="0">
                  <a:spcBef>
                    <a:spcPct val="0"/>
                  </a:spcBef>
                  <a:spcAft>
                    <a:spcPct val="0"/>
                  </a:spcAft>
                  <a:defRPr/>
                </a:pPr>
                <a:endParaRPr lang="zh-CN" altLang="en-US" sz="900" kern="0" dirty="0">
                  <a:solidFill>
                    <a:schemeClr val="tx1">
                      <a:lumMod val="85000"/>
                      <a:lumOff val="15000"/>
                    </a:schemeClr>
                  </a:solidFill>
                  <a:cs typeface="+mn-ea"/>
                  <a:sym typeface="+mn-lt"/>
                </a:endParaRPr>
              </a:p>
            </p:txBody>
          </p:sp>
          <p:sp>
            <p:nvSpPr>
              <p:cNvPr id="58" name="五角星 57"/>
              <p:cNvSpPr/>
              <p:nvPr/>
            </p:nvSpPr>
            <p:spPr>
              <a:xfrm>
                <a:off x="2082346" y="2427350"/>
                <a:ext cx="252657" cy="255100"/>
              </a:xfrm>
              <a:prstGeom prst="star5">
                <a:avLst/>
              </a:prstGeom>
              <a:grpFill/>
              <a:ln w="12700" cap="flat" cmpd="sng" algn="ctr">
                <a:noFill/>
                <a:prstDash val="solid"/>
                <a:miter lim="800000"/>
              </a:ln>
              <a:effectLst/>
            </p:spPr>
            <p:txBody>
              <a:bodyPr anchor="ctr"/>
              <a:lstStyle/>
              <a:p>
                <a:pPr algn="ctr" defTabSz="685800" eaLnBrk="0" fontAlgn="base" hangingPunct="0">
                  <a:spcBef>
                    <a:spcPct val="0"/>
                  </a:spcBef>
                  <a:spcAft>
                    <a:spcPct val="0"/>
                  </a:spcAft>
                  <a:defRPr/>
                </a:pPr>
                <a:endParaRPr lang="zh-CN" altLang="en-US" sz="900" kern="0" dirty="0">
                  <a:solidFill>
                    <a:schemeClr val="tx1">
                      <a:lumMod val="85000"/>
                      <a:lumOff val="15000"/>
                    </a:schemeClr>
                  </a:solidFill>
                  <a:cs typeface="+mn-ea"/>
                  <a:sym typeface="+mn-lt"/>
                </a:endParaRPr>
              </a:p>
            </p:txBody>
          </p:sp>
        </p:grpSp>
        <p:grpSp>
          <p:nvGrpSpPr>
            <p:cNvPr id="5" name="组合 42"/>
            <p:cNvGrpSpPr/>
            <p:nvPr/>
          </p:nvGrpSpPr>
          <p:grpSpPr bwMode="auto">
            <a:xfrm>
              <a:off x="6134542" y="3210047"/>
              <a:ext cx="774609" cy="776840"/>
              <a:chOff x="2634743" y="2283162"/>
              <a:chExt cx="551398" cy="551398"/>
            </a:xfrm>
            <a:solidFill>
              <a:srgbClr val="9AD31B"/>
            </a:solidFill>
          </p:grpSpPr>
          <p:sp>
            <p:nvSpPr>
              <p:cNvPr id="60" name="矩形 59"/>
              <p:cNvSpPr/>
              <p:nvPr/>
            </p:nvSpPr>
            <p:spPr>
              <a:xfrm>
                <a:off x="2634743" y="2283162"/>
                <a:ext cx="551398" cy="551398"/>
              </a:xfrm>
              <a:prstGeom prst="rect">
                <a:avLst/>
              </a:prstGeom>
              <a:grpFill/>
              <a:ln w="38100" cap="flat" cmpd="sng" algn="ctr">
                <a:noFill/>
                <a:prstDash val="solid"/>
                <a:miter lim="800000"/>
              </a:ln>
              <a:effectLst/>
            </p:spPr>
            <p:txBody>
              <a:bodyPr anchor="ctr"/>
              <a:lstStyle/>
              <a:p>
                <a:pPr algn="ctr" defTabSz="685800" eaLnBrk="0" fontAlgn="base" hangingPunct="0">
                  <a:spcBef>
                    <a:spcPct val="0"/>
                  </a:spcBef>
                  <a:spcAft>
                    <a:spcPct val="0"/>
                  </a:spcAft>
                  <a:defRPr/>
                </a:pPr>
                <a:endParaRPr lang="zh-CN" altLang="en-US" sz="900" kern="0" dirty="0">
                  <a:solidFill>
                    <a:schemeClr val="tx1">
                      <a:lumMod val="85000"/>
                      <a:lumOff val="15000"/>
                    </a:schemeClr>
                  </a:solidFill>
                  <a:cs typeface="+mn-ea"/>
                  <a:sym typeface="+mn-lt"/>
                </a:endParaRPr>
              </a:p>
            </p:txBody>
          </p:sp>
          <p:sp>
            <p:nvSpPr>
              <p:cNvPr id="61" name="五角星 60"/>
              <p:cNvSpPr/>
              <p:nvPr/>
            </p:nvSpPr>
            <p:spPr>
              <a:xfrm>
                <a:off x="2784113" y="2427350"/>
                <a:ext cx="252658" cy="255100"/>
              </a:xfrm>
              <a:prstGeom prst="star5">
                <a:avLst/>
              </a:prstGeom>
              <a:grpFill/>
              <a:ln w="12700" cap="flat" cmpd="sng" algn="ctr">
                <a:noFill/>
                <a:prstDash val="solid"/>
                <a:miter lim="800000"/>
              </a:ln>
              <a:effectLst/>
            </p:spPr>
            <p:txBody>
              <a:bodyPr anchor="ctr"/>
              <a:lstStyle/>
              <a:p>
                <a:pPr algn="ctr" defTabSz="685800" eaLnBrk="0" fontAlgn="base" hangingPunct="0">
                  <a:spcBef>
                    <a:spcPct val="0"/>
                  </a:spcBef>
                  <a:spcAft>
                    <a:spcPct val="0"/>
                  </a:spcAft>
                  <a:defRPr/>
                </a:pPr>
                <a:endParaRPr lang="zh-CN" altLang="en-US" sz="900" kern="0" dirty="0">
                  <a:solidFill>
                    <a:schemeClr val="tx1">
                      <a:lumMod val="85000"/>
                      <a:lumOff val="15000"/>
                    </a:schemeClr>
                  </a:solidFill>
                  <a:cs typeface="+mn-ea"/>
                  <a:sym typeface="+mn-lt"/>
                </a:endParaRPr>
              </a:p>
            </p:txBody>
          </p:sp>
        </p:grpSp>
        <p:grpSp>
          <p:nvGrpSpPr>
            <p:cNvPr id="6" name="组合 55"/>
            <p:cNvGrpSpPr/>
            <p:nvPr/>
          </p:nvGrpSpPr>
          <p:grpSpPr bwMode="auto">
            <a:xfrm>
              <a:off x="9485111" y="3210047"/>
              <a:ext cx="776840" cy="776840"/>
              <a:chOff x="2695516" y="2283162"/>
              <a:chExt cx="551398" cy="551398"/>
            </a:xfrm>
            <a:solidFill>
              <a:srgbClr val="9AD31B"/>
            </a:solidFill>
          </p:grpSpPr>
          <p:sp>
            <p:nvSpPr>
              <p:cNvPr id="63" name="矩形 62"/>
              <p:cNvSpPr/>
              <p:nvPr/>
            </p:nvSpPr>
            <p:spPr>
              <a:xfrm>
                <a:off x="2695516" y="2283162"/>
                <a:ext cx="551398" cy="551398"/>
              </a:xfrm>
              <a:prstGeom prst="rect">
                <a:avLst/>
              </a:prstGeom>
              <a:grpFill/>
              <a:ln w="38100" cap="flat" cmpd="sng" algn="ctr">
                <a:noFill/>
                <a:prstDash val="solid"/>
                <a:miter lim="800000"/>
              </a:ln>
              <a:effectLst/>
            </p:spPr>
            <p:txBody>
              <a:bodyPr anchor="ctr"/>
              <a:lstStyle/>
              <a:p>
                <a:pPr algn="ctr" defTabSz="685800" eaLnBrk="0" fontAlgn="base" hangingPunct="0">
                  <a:spcBef>
                    <a:spcPct val="0"/>
                  </a:spcBef>
                  <a:spcAft>
                    <a:spcPct val="0"/>
                  </a:spcAft>
                  <a:defRPr/>
                </a:pPr>
                <a:endParaRPr lang="zh-CN" altLang="en-US" sz="900" kern="0" dirty="0">
                  <a:solidFill>
                    <a:schemeClr val="tx1">
                      <a:lumMod val="85000"/>
                      <a:lumOff val="15000"/>
                    </a:schemeClr>
                  </a:solidFill>
                  <a:cs typeface="+mn-ea"/>
                  <a:sym typeface="+mn-lt"/>
                </a:endParaRPr>
              </a:p>
            </p:txBody>
          </p:sp>
          <p:sp>
            <p:nvSpPr>
              <p:cNvPr id="64" name="五角星 63"/>
              <p:cNvSpPr/>
              <p:nvPr/>
            </p:nvSpPr>
            <p:spPr>
              <a:xfrm>
                <a:off x="2844457" y="2427350"/>
                <a:ext cx="253516" cy="255100"/>
              </a:xfrm>
              <a:prstGeom prst="star5">
                <a:avLst/>
              </a:prstGeom>
              <a:grpFill/>
              <a:ln w="12700" cap="flat" cmpd="sng" algn="ctr">
                <a:noFill/>
                <a:prstDash val="solid"/>
                <a:miter lim="800000"/>
              </a:ln>
              <a:effectLst/>
            </p:spPr>
            <p:txBody>
              <a:bodyPr anchor="ctr"/>
              <a:lstStyle/>
              <a:p>
                <a:pPr algn="ctr" defTabSz="685800" eaLnBrk="0" fontAlgn="base" hangingPunct="0">
                  <a:spcBef>
                    <a:spcPct val="0"/>
                  </a:spcBef>
                  <a:spcAft>
                    <a:spcPct val="0"/>
                  </a:spcAft>
                  <a:defRPr/>
                </a:pPr>
                <a:endParaRPr lang="zh-CN" altLang="en-US" sz="900" kern="0" dirty="0">
                  <a:solidFill>
                    <a:schemeClr val="tx1">
                      <a:lumMod val="85000"/>
                      <a:lumOff val="15000"/>
                    </a:schemeClr>
                  </a:solidFill>
                  <a:cs typeface="+mn-ea"/>
                  <a:sym typeface="+mn-lt"/>
                </a:endParaRPr>
              </a:p>
            </p:txBody>
          </p:sp>
        </p:grpSp>
      </p:grpSp>
      <p:sp>
        <p:nvSpPr>
          <p:cNvPr id="29" name="TextBox 28"/>
          <p:cNvSpPr txBox="1"/>
          <p:nvPr/>
        </p:nvSpPr>
        <p:spPr>
          <a:xfrm>
            <a:off x="990600" y="1504950"/>
            <a:ext cx="1600200" cy="900246"/>
          </a:xfrm>
          <a:prstGeom prst="rect">
            <a:avLst/>
          </a:prstGeom>
          <a:noFill/>
        </p:spPr>
        <p:txBody>
          <a:bodyPr wrap="square" lIns="68580" tIns="34290" rIns="68580" bIns="34290" rtlCol="0">
            <a:spAutoFit/>
          </a:bodyPr>
          <a:lstStyle/>
          <a:p>
            <a:pPr algn="ctr"/>
            <a:r>
              <a:rPr lang="en-US" sz="2700" dirty="0" smtClean="0">
                <a:latin typeface="Times New Roman" pitchFamily="18" charset="0"/>
                <a:cs typeface="Times New Roman" pitchFamily="18" charset="0"/>
              </a:rPr>
              <a:t>1. </a:t>
            </a:r>
            <a:r>
              <a:rPr lang="en-US" sz="2700" dirty="0" err="1" smtClean="0">
                <a:latin typeface="Times New Roman" pitchFamily="18" charset="0"/>
                <a:cs typeface="Times New Roman" pitchFamily="18" charset="0"/>
              </a:rPr>
              <a:t>Đọc</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chú</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thích</a:t>
            </a:r>
            <a:endParaRPr lang="en-US" sz="2700" dirty="0">
              <a:latin typeface="Times New Roman" pitchFamily="18" charset="0"/>
              <a:cs typeface="Times New Roman" pitchFamily="18" charset="0"/>
            </a:endParaRPr>
          </a:p>
        </p:txBody>
      </p:sp>
      <p:sp>
        <p:nvSpPr>
          <p:cNvPr id="30" name="TextBox 29"/>
          <p:cNvSpPr txBox="1"/>
          <p:nvPr/>
        </p:nvSpPr>
        <p:spPr>
          <a:xfrm>
            <a:off x="3886200" y="1581150"/>
            <a:ext cx="2000250" cy="484748"/>
          </a:xfrm>
          <a:prstGeom prst="rect">
            <a:avLst/>
          </a:prstGeom>
          <a:noFill/>
        </p:spPr>
        <p:txBody>
          <a:bodyPr wrap="square" lIns="68580" tIns="34290" rIns="68580" bIns="34290" rtlCol="0">
            <a:spAutoFit/>
          </a:bodyPr>
          <a:lstStyle/>
          <a:p>
            <a:pPr algn="ctr"/>
            <a:r>
              <a:rPr lang="en-US" sz="2700" dirty="0" smtClean="0">
                <a:latin typeface="Times New Roman" pitchFamily="18" charset="0"/>
                <a:cs typeface="Times New Roman" pitchFamily="18" charset="0"/>
              </a:rPr>
              <a:t>2. </a:t>
            </a:r>
            <a:r>
              <a:rPr lang="en-US" sz="2700" dirty="0" err="1" smtClean="0">
                <a:latin typeface="Times New Roman" pitchFamily="18" charset="0"/>
                <a:cs typeface="Times New Roman" pitchFamily="18" charset="0"/>
              </a:rPr>
              <a:t>Nhan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đề</a:t>
            </a:r>
            <a:endParaRPr lang="en-US" sz="2700" dirty="0">
              <a:latin typeface="Times New Roman" pitchFamily="18" charset="0"/>
              <a:cs typeface="Times New Roman" pitchFamily="18" charset="0"/>
            </a:endParaRPr>
          </a:p>
        </p:txBody>
      </p:sp>
      <p:sp>
        <p:nvSpPr>
          <p:cNvPr id="31" name="TextBox 30"/>
          <p:cNvSpPr txBox="1"/>
          <p:nvPr/>
        </p:nvSpPr>
        <p:spPr>
          <a:xfrm>
            <a:off x="6572250" y="1801252"/>
            <a:ext cx="1828800" cy="484748"/>
          </a:xfrm>
          <a:prstGeom prst="rect">
            <a:avLst/>
          </a:prstGeom>
          <a:noFill/>
        </p:spPr>
        <p:txBody>
          <a:bodyPr wrap="square" lIns="68580" tIns="34290" rIns="68580" bIns="34290" rtlCol="0">
            <a:spAutoFit/>
          </a:bodyPr>
          <a:lstStyle/>
          <a:p>
            <a:pPr algn="ctr"/>
            <a:r>
              <a:rPr lang="en-US" sz="2700" dirty="0" smtClean="0">
                <a:latin typeface="Times New Roman" pitchFamily="18" charset="0"/>
                <a:cs typeface="Times New Roman" pitchFamily="18" charset="0"/>
              </a:rPr>
              <a:t>3. PTBĐ</a:t>
            </a:r>
            <a:endParaRPr lang="en-US" sz="2700" dirty="0">
              <a:latin typeface="Times New Roman" pitchFamily="18" charset="0"/>
              <a:cs typeface="Times New Roman" pitchFamily="18" charset="0"/>
            </a:endParaRPr>
          </a:p>
        </p:txBody>
      </p:sp>
      <p:sp>
        <p:nvSpPr>
          <p:cNvPr id="43009" name="Rectangle 1"/>
          <p:cNvSpPr>
            <a:spLocks noChangeArrowheads="1"/>
          </p:cNvSpPr>
          <p:nvPr/>
        </p:nvSpPr>
        <p:spPr bwMode="auto">
          <a:xfrm>
            <a:off x="400051" y="2609852"/>
            <a:ext cx="3028949" cy="7155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fontAlgn="base">
              <a:spcBef>
                <a:spcPct val="0"/>
              </a:spcBef>
              <a:spcAft>
                <a:spcPct val="0"/>
              </a:spcAft>
              <a:buFont typeface="Wingdings" pitchFamily="2" charset="2"/>
              <a:buChar char="Ø"/>
            </a:pPr>
            <a:r>
              <a:rPr lang="nl-NL" sz="2100" dirty="0" smtClean="0">
                <a:latin typeface="Times New Roman" pitchFamily="18" charset="0"/>
                <a:ea typeface="Times New Roman" pitchFamily="18" charset="0"/>
                <a:cs typeface="Times New Roman" pitchFamily="18" charset="0"/>
              </a:rPr>
              <a:t> Giọng điệu chậm chậm, buồn buồn.</a:t>
            </a:r>
            <a:endParaRPr lang="nl-NL" sz="2700" dirty="0" smtClean="0">
              <a:latin typeface="Times New Roman" pitchFamily="18" charset="0"/>
              <a:cs typeface="Times New Roman" pitchFamily="18" charset="0"/>
            </a:endParaRPr>
          </a:p>
        </p:txBody>
      </p:sp>
      <p:sp>
        <p:nvSpPr>
          <p:cNvPr id="33" name="Rectangle 1"/>
          <p:cNvSpPr>
            <a:spLocks noChangeArrowheads="1"/>
          </p:cNvSpPr>
          <p:nvPr/>
        </p:nvSpPr>
        <p:spPr bwMode="auto">
          <a:xfrm>
            <a:off x="400051" y="3419639"/>
            <a:ext cx="3028949" cy="136191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fontAlgn="base">
              <a:spcBef>
                <a:spcPct val="0"/>
              </a:spcBef>
              <a:spcAft>
                <a:spcPct val="0"/>
              </a:spcAft>
              <a:buFont typeface="Wingdings" pitchFamily="2" charset="2"/>
              <a:buChar char="Ø"/>
            </a:pPr>
            <a:r>
              <a:rPr lang="nl-NL" sz="2100" dirty="0" smtClean="0">
                <a:latin typeface="Times New Roman" pitchFamily="18" charset="0"/>
                <a:ea typeface="Times New Roman" pitchFamily="18" charset="0"/>
                <a:cs typeface="Times New Roman" pitchFamily="18" charset="0"/>
              </a:rPr>
              <a:t> Lưu ý các môtíp </a:t>
            </a:r>
            <a:r>
              <a:rPr lang="nl-NL" sz="2100" i="1" dirty="0" smtClean="0">
                <a:latin typeface="Times New Roman" pitchFamily="18" charset="0"/>
                <a:ea typeface="Times New Roman" pitchFamily="18" charset="0"/>
                <a:cs typeface="Times New Roman" pitchFamily="18" charset="0"/>
              </a:rPr>
              <a:t>thân cò, thương thay, thân em, </a:t>
            </a:r>
            <a:r>
              <a:rPr lang="nl-NL" sz="2100" dirty="0" smtClean="0">
                <a:latin typeface="Times New Roman" pitchFamily="18" charset="0"/>
                <a:ea typeface="Times New Roman" pitchFamily="18" charset="0"/>
                <a:cs typeface="Times New Roman" pitchFamily="18" charset="0"/>
              </a:rPr>
              <a:t>khi đọc tới nhấn giọng hơn một chút.</a:t>
            </a:r>
            <a:endParaRPr lang="nl-NL" sz="2700" dirty="0" smtClean="0">
              <a:latin typeface="Times New Roman" pitchFamily="18" charset="0"/>
              <a:cs typeface="Times New Roman" pitchFamily="18" charset="0"/>
            </a:endParaRPr>
          </a:p>
        </p:txBody>
      </p:sp>
      <p:sp>
        <p:nvSpPr>
          <p:cNvPr id="34" name="TextBox 33"/>
          <p:cNvSpPr txBox="1"/>
          <p:nvPr/>
        </p:nvSpPr>
        <p:spPr>
          <a:xfrm>
            <a:off x="6629400" y="2818969"/>
            <a:ext cx="1828800" cy="438582"/>
          </a:xfrm>
          <a:prstGeom prst="rect">
            <a:avLst/>
          </a:prstGeom>
          <a:noFill/>
        </p:spPr>
        <p:txBody>
          <a:bodyPr wrap="square" lIns="68580" tIns="34290" rIns="68580" bIns="34290" rtlCol="0">
            <a:spAutoFit/>
          </a:bodyPr>
          <a:lstStyle/>
          <a:p>
            <a:pPr algn="ct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endParaRPr lang="en-US" sz="2400" dirty="0">
              <a:latin typeface="Times New Roman" pitchFamily="18" charset="0"/>
              <a:cs typeface="Times New Roman" pitchFamily="18" charset="0"/>
            </a:endParaRPr>
          </a:p>
        </p:txBody>
      </p:sp>
      <p:cxnSp>
        <p:nvCxnSpPr>
          <p:cNvPr id="36" name="Straight Arrow Connector 35"/>
          <p:cNvCxnSpPr>
            <a:stCxn id="31" idx="2"/>
            <a:endCxn id="34" idx="0"/>
          </p:cNvCxnSpPr>
          <p:nvPr/>
        </p:nvCxnSpPr>
        <p:spPr>
          <a:xfrm rot="16200000" flipH="1">
            <a:off x="7248741" y="2523909"/>
            <a:ext cx="532969" cy="571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3010" name="Rectangle 2"/>
          <p:cNvSpPr>
            <a:spLocks noChangeArrowheads="1"/>
          </p:cNvSpPr>
          <p:nvPr/>
        </p:nvSpPr>
        <p:spPr bwMode="auto">
          <a:xfrm>
            <a:off x="6553200" y="2724150"/>
            <a:ext cx="2590800" cy="1915909"/>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pPr>
            <a:r>
              <a:rPr lang="nl-NL" sz="2400" b="1" i="1" dirty="0" smtClean="0">
                <a:latin typeface="Times New Roman" pitchFamily="18" charset="0"/>
                <a:ea typeface="Times New Roman" pitchFamily="18" charset="0"/>
                <a:cs typeface="Times New Roman" pitchFamily="18" charset="0"/>
              </a:rPr>
              <a:t>Xác định PTBĐ của văn bản</a:t>
            </a:r>
          </a:p>
          <a:p>
            <a:pPr algn="just" defTabSz="685800" eaLnBrk="0" fontAlgn="base" hangingPunct="0">
              <a:spcBef>
                <a:spcPct val="0"/>
              </a:spcBef>
              <a:spcAft>
                <a:spcPct val="0"/>
              </a:spcAft>
            </a:pPr>
            <a:r>
              <a:rPr lang="nl-NL" sz="2400" dirty="0" smtClean="0">
                <a:latin typeface="Times New Roman" pitchFamily="18" charset="0"/>
                <a:ea typeface="Times New Roman" pitchFamily="18" charset="0"/>
                <a:cs typeface="Times New Roman" pitchFamily="18" charset="0"/>
              </a:rPr>
              <a:t>a. Tự sự       </a:t>
            </a:r>
          </a:p>
          <a:p>
            <a:pPr algn="just" defTabSz="685800" eaLnBrk="0" fontAlgn="base" hangingPunct="0">
              <a:spcBef>
                <a:spcPct val="0"/>
              </a:spcBef>
              <a:spcAft>
                <a:spcPct val="0"/>
              </a:spcAft>
            </a:pPr>
            <a:r>
              <a:rPr lang="nl-NL" sz="2400" dirty="0" smtClean="0">
                <a:latin typeface="Times New Roman" pitchFamily="18" charset="0"/>
                <a:ea typeface="Times New Roman" pitchFamily="18" charset="0"/>
                <a:cs typeface="Times New Roman" pitchFamily="18" charset="0"/>
              </a:rPr>
              <a:t>b. Miêu tả     </a:t>
            </a:r>
          </a:p>
          <a:p>
            <a:pPr algn="just" defTabSz="685800" eaLnBrk="0" fontAlgn="base" hangingPunct="0">
              <a:spcBef>
                <a:spcPct val="0"/>
              </a:spcBef>
              <a:spcAft>
                <a:spcPct val="0"/>
              </a:spcAft>
            </a:pPr>
            <a:r>
              <a:rPr lang="nl-NL" sz="2400" dirty="0" smtClean="0">
                <a:latin typeface="Times New Roman" pitchFamily="18" charset="0"/>
                <a:ea typeface="Times New Roman" pitchFamily="18" charset="0"/>
                <a:cs typeface="Times New Roman" pitchFamily="18" charset="0"/>
              </a:rPr>
              <a:t>c. Biểu cảm</a:t>
            </a:r>
            <a:r>
              <a:rPr lang="en-US" sz="1200" dirty="0" smtClean="0">
                <a:latin typeface="Times New Roman" pitchFamily="18" charset="0"/>
                <a:cs typeface="Times New Roman" pitchFamily="18" charset="0"/>
              </a:rPr>
              <a:t> </a:t>
            </a:r>
            <a:endParaRPr lang="en-US" sz="3000" dirty="0" smtClean="0">
              <a:latin typeface="Times New Roman" pitchFamily="18" charset="0"/>
              <a:cs typeface="Times New Roman" pitchFamily="18" charset="0"/>
            </a:endParaRPr>
          </a:p>
        </p:txBody>
      </p:sp>
      <p:sp>
        <p:nvSpPr>
          <p:cNvPr id="23" name="Rectangle 1"/>
          <p:cNvSpPr>
            <a:spLocks noChangeArrowheads="1"/>
          </p:cNvSpPr>
          <p:nvPr/>
        </p:nvSpPr>
        <p:spPr bwMode="auto">
          <a:xfrm>
            <a:off x="3962400" y="2419350"/>
            <a:ext cx="2190749" cy="265457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fontAlgn="base">
              <a:spcBef>
                <a:spcPct val="0"/>
              </a:spcBef>
              <a:spcAft>
                <a:spcPct val="0"/>
              </a:spcAft>
            </a:pPr>
            <a:r>
              <a:rPr lang="nl-NL" sz="2100" dirty="0" smtClean="0">
                <a:latin typeface="Times New Roman" pitchFamily="18" charset="0"/>
                <a:cs typeface="Times New Roman" pitchFamily="18" charset="0"/>
              </a:rPr>
              <a:t>Những câu hát than thân thể hiện nỗi niềm tâm sự của tầng lớp bình dân, nêu lên hiện thực cuộc sống của tầng lớp lao động dưới chế độ cũ</a:t>
            </a:r>
          </a:p>
        </p:txBody>
      </p:sp>
    </p:spTree>
    <p:extLst>
      <p:ext uri="{BB962C8B-B14F-4D97-AF65-F5344CB8AC3E}">
        <p14:creationId xmlns:p14="http://schemas.microsoft.com/office/powerpoint/2010/main" val="318570342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3010"/>
                                        </p:tgtEl>
                                        <p:attrNameLst>
                                          <p:attrName>style.visibility</p:attrName>
                                        </p:attrNameLst>
                                      </p:cBhvr>
                                      <p:to>
                                        <p:strVal val="visible"/>
                                      </p:to>
                                    </p:set>
                                    <p:animEffect transition="in" filter="diamond(in)">
                                      <p:cBhvr>
                                        <p:cTn id="18" dur="2000"/>
                                        <p:tgtEl>
                                          <p:spTgt spid="430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43010"/>
                                        </p:tgtEl>
                                      </p:cBhvr>
                                    </p:animEffect>
                                    <p:set>
                                      <p:cBhvr>
                                        <p:cTn id="23" dur="1" fill="hold">
                                          <p:stCondLst>
                                            <p:cond delay="499"/>
                                          </p:stCondLst>
                                        </p:cTn>
                                        <p:tgtEl>
                                          <p:spTgt spid="430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strips(downLeft)">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3010" grpId="0"/>
      <p:bldP spid="43010" grpId="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77651"/>
          </a:xfrm>
          <a:prstGeom prst="rect">
            <a:avLst/>
          </a:prstGeom>
          <a:noFill/>
          <a:ln>
            <a:noFill/>
          </a:ln>
        </p:spPr>
      </p:pic>
      <p:grpSp>
        <p:nvGrpSpPr>
          <p:cNvPr id="2" name="组合 7"/>
          <p:cNvGrpSpPr/>
          <p:nvPr/>
        </p:nvGrpSpPr>
        <p:grpSpPr>
          <a:xfrm>
            <a:off x="1885950" y="571500"/>
            <a:ext cx="5372101" cy="2434268"/>
            <a:chOff x="98513" y="2611578"/>
            <a:chExt cx="4255994" cy="1928525"/>
          </a:xfrm>
        </p:grpSpPr>
        <p:sp>
          <p:nvSpPr>
            <p:cNvPr id="9" name="矩形 8"/>
            <p:cNvSpPr/>
            <p:nvPr/>
          </p:nvSpPr>
          <p:spPr>
            <a:xfrm flipH="1">
              <a:off x="98513" y="3918329"/>
              <a:ext cx="4255994" cy="621774"/>
            </a:xfrm>
            <a:prstGeom prst="rect">
              <a:avLst/>
            </a:prstGeom>
          </p:spPr>
          <p:txBody>
            <a:bodyPr wrap="square">
              <a:spAutoFit/>
            </a:bodyPr>
            <a:lstStyle/>
            <a:p>
              <a:pPr lvl="0" algn="ctr"/>
              <a:r>
                <a:rPr lang="en-US" altLang="zh-CN" sz="4500" b="1" dirty="0" err="1" smtClean="0">
                  <a:solidFill>
                    <a:schemeClr val="bg1"/>
                  </a:solidFill>
                  <a:latin typeface="Times New Roman" pitchFamily="18" charset="0"/>
                  <a:cs typeface="Times New Roman" pitchFamily="18" charset="0"/>
                  <a:sym typeface="+mn-lt"/>
                </a:rPr>
                <a:t>Đọc</a:t>
              </a:r>
              <a:r>
                <a:rPr lang="en-US" altLang="zh-CN" sz="4500" b="1" dirty="0" smtClean="0">
                  <a:solidFill>
                    <a:schemeClr val="bg1"/>
                  </a:solidFill>
                  <a:latin typeface="Times New Roman" pitchFamily="18" charset="0"/>
                  <a:cs typeface="Times New Roman" pitchFamily="18" charset="0"/>
                  <a:sym typeface="+mn-lt"/>
                </a:rPr>
                <a:t> </a:t>
              </a:r>
              <a:r>
                <a:rPr lang="en-US" altLang="zh-CN" sz="4500" b="1" dirty="0" err="1" smtClean="0">
                  <a:solidFill>
                    <a:schemeClr val="bg1"/>
                  </a:solidFill>
                  <a:latin typeface="Times New Roman" pitchFamily="18" charset="0"/>
                  <a:cs typeface="Times New Roman" pitchFamily="18" charset="0"/>
                  <a:sym typeface="+mn-lt"/>
                </a:rPr>
                <a:t>hiểu</a:t>
              </a:r>
              <a:r>
                <a:rPr lang="en-US" altLang="zh-CN" sz="4500" b="1" dirty="0" smtClean="0">
                  <a:solidFill>
                    <a:schemeClr val="bg1"/>
                  </a:solidFill>
                  <a:latin typeface="Times New Roman" pitchFamily="18" charset="0"/>
                  <a:cs typeface="Times New Roman" pitchFamily="18" charset="0"/>
                  <a:sym typeface="+mn-lt"/>
                </a:rPr>
                <a:t> </a:t>
              </a:r>
              <a:r>
                <a:rPr lang="en-US" altLang="zh-CN" sz="4500" b="1" dirty="0" err="1" smtClean="0">
                  <a:solidFill>
                    <a:schemeClr val="bg1"/>
                  </a:solidFill>
                  <a:latin typeface="Times New Roman" pitchFamily="18" charset="0"/>
                  <a:cs typeface="Times New Roman" pitchFamily="18" charset="0"/>
                  <a:sym typeface="+mn-lt"/>
                </a:rPr>
                <a:t>văn</a:t>
              </a:r>
              <a:r>
                <a:rPr lang="en-US" altLang="zh-CN" sz="4500" b="1" dirty="0" smtClean="0">
                  <a:solidFill>
                    <a:schemeClr val="bg1"/>
                  </a:solidFill>
                  <a:latin typeface="Times New Roman" pitchFamily="18" charset="0"/>
                  <a:cs typeface="Times New Roman" pitchFamily="18" charset="0"/>
                  <a:sym typeface="+mn-lt"/>
                </a:rPr>
                <a:t> </a:t>
              </a:r>
              <a:r>
                <a:rPr lang="en-US" altLang="zh-CN" sz="4500" b="1" dirty="0" err="1" smtClean="0">
                  <a:solidFill>
                    <a:schemeClr val="bg1"/>
                  </a:solidFill>
                  <a:latin typeface="Times New Roman" pitchFamily="18" charset="0"/>
                  <a:cs typeface="Times New Roman" pitchFamily="18" charset="0"/>
                  <a:sym typeface="+mn-lt"/>
                </a:rPr>
                <a:t>bản</a:t>
              </a:r>
              <a:endParaRPr lang="en-US" altLang="zh-CN" sz="4500" b="1" dirty="0">
                <a:solidFill>
                  <a:schemeClr val="bg1"/>
                </a:solidFill>
                <a:latin typeface="Times New Roman" pitchFamily="18" charset="0"/>
                <a:cs typeface="Times New Roman" pitchFamily="18" charset="0"/>
                <a:sym typeface="+mn-lt"/>
              </a:endParaRPr>
            </a:p>
          </p:txBody>
        </p:sp>
        <p:sp>
          <p:nvSpPr>
            <p:cNvPr id="10" name="Oval 19"/>
            <p:cNvSpPr/>
            <p:nvPr/>
          </p:nvSpPr>
          <p:spPr>
            <a:xfrm>
              <a:off x="1782454" y="2611578"/>
              <a:ext cx="1037693" cy="1037694"/>
            </a:xfrm>
            <a:prstGeom prst="ellipse">
              <a:avLst/>
            </a:prstGeom>
            <a:solidFill>
              <a:srgbClr val="FF4359"/>
            </a:solidFill>
            <a:ln w="25400" cap="flat" cmpd="sng" algn="ctr">
              <a:noFill/>
              <a:prstDash val="solid"/>
            </a:ln>
            <a:effectLst/>
          </p:spPr>
          <p:txBody>
            <a:bodyPr anchor="ctr"/>
            <a:lstStyle/>
            <a:p>
              <a:pPr algn="ctr" defTabSz="685800">
                <a:defRPr/>
              </a:pPr>
              <a:endParaRPr lang="zh-CN" altLang="zh-CN" sz="2400" kern="0" dirty="0">
                <a:solidFill>
                  <a:schemeClr val="bg1"/>
                </a:solidFill>
                <a:cs typeface="+mn-ea"/>
                <a:sym typeface="+mn-lt"/>
              </a:endParaRPr>
            </a:p>
          </p:txBody>
        </p:sp>
        <p:sp>
          <p:nvSpPr>
            <p:cNvPr id="11" name="Text Placeholder 4"/>
            <p:cNvSpPr txBox="1">
              <a:spLocks/>
            </p:cNvSpPr>
            <p:nvPr/>
          </p:nvSpPr>
          <p:spPr>
            <a:xfrm>
              <a:off x="1895060" y="3052731"/>
              <a:ext cx="846304" cy="187155"/>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5000" b="1" dirty="0" smtClean="0">
                  <a:solidFill>
                    <a:schemeClr val="bg1"/>
                  </a:solidFill>
                  <a:latin typeface="Times New Roman" pitchFamily="18" charset="0"/>
                  <a:cs typeface="Times New Roman" pitchFamily="18" charset="0"/>
                  <a:sym typeface="+mn-lt"/>
                </a:rPr>
                <a:t>II.</a:t>
              </a:r>
              <a:endParaRPr lang="en-GB" altLang="zh-CN" sz="5000" b="1" dirty="0">
                <a:solidFill>
                  <a:schemeClr val="bg1"/>
                </a:solidFill>
                <a:latin typeface="Times New Roman" pitchFamily="18" charset="0"/>
                <a:cs typeface="Times New Roman" pitchFamily="18" charset="0"/>
                <a:sym typeface="+mn-lt"/>
              </a:endParaRPr>
            </a:p>
          </p:txBody>
        </p:sp>
      </p:grpSp>
    </p:spTree>
    <p:extLst>
      <p:ext uri="{BB962C8B-B14F-4D97-AF65-F5344CB8AC3E}">
        <p14:creationId xmlns:p14="http://schemas.microsoft.com/office/powerpoint/2010/main" val="36765449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950" y="171450"/>
            <a:ext cx="3257550" cy="594122"/>
          </a:xfrm>
        </p:spPr>
        <p:txBody>
          <a:bodyPr>
            <a:normAutofit fontScale="90000"/>
          </a:bodyPr>
          <a:lstStyle/>
          <a:p>
            <a:r>
              <a:rPr lang="en-US" b="1" dirty="0" err="1" smtClean="0">
                <a:solidFill>
                  <a:srgbClr val="FF0000"/>
                </a:solidFill>
                <a:latin typeface="Times New Roman" pitchFamily="18" charset="0"/>
                <a:cs typeface="Times New Roman" pitchFamily="18" charset="0"/>
              </a:rPr>
              <a:t>Bài</a:t>
            </a:r>
            <a:r>
              <a:rPr lang="en-US" b="1" dirty="0" smtClean="0">
                <a:solidFill>
                  <a:srgbClr val="FF0000"/>
                </a:solidFill>
                <a:latin typeface="Times New Roman" pitchFamily="18" charset="0"/>
                <a:cs typeface="Times New Roman" pitchFamily="18" charset="0"/>
              </a:rPr>
              <a:t> 2</a:t>
            </a:r>
            <a:endParaRPr lang="en-US" b="1" dirty="0">
              <a:solidFill>
                <a:srgbClr val="FF0000"/>
              </a:solidFill>
              <a:latin typeface="Times New Roman" pitchFamily="18" charset="0"/>
              <a:cs typeface="Times New Roman" pitchFamily="18" charset="0"/>
            </a:endParaRPr>
          </a:p>
        </p:txBody>
      </p:sp>
      <p:sp>
        <p:nvSpPr>
          <p:cNvPr id="3" name="Rectangle 2"/>
          <p:cNvSpPr/>
          <p:nvPr/>
        </p:nvSpPr>
        <p:spPr>
          <a:xfrm>
            <a:off x="971550" y="1143000"/>
            <a:ext cx="7143750" cy="3023905"/>
          </a:xfrm>
          <a:prstGeom prst="rect">
            <a:avLst/>
          </a:prstGeom>
        </p:spPr>
        <p:txBody>
          <a:bodyPr wrap="square" lIns="68580" tIns="34290" rIns="68580" bIns="34290">
            <a:spAutoFit/>
          </a:bodyPr>
          <a:lstStyle/>
          <a:p>
            <a:pPr algn="ctr"/>
            <a:r>
              <a:rPr lang="vi-VN" sz="2400" dirty="0" smtClean="0">
                <a:latin typeface="Times New Roman" pitchFamily="18" charset="0"/>
                <a:cs typeface="Times New Roman" pitchFamily="18" charset="0"/>
              </a:rPr>
              <a:t>Thương thay thân phận con tằm,</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Kiếm ăn được mấy phải nằm nhả tơ.</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Thương thay lũ kiến li ti,</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Kiếm ăn được mấy phải đi tìm mồi.</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Thương thay hạc lánh đường mây,</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Chim bay mỏi cánh biết ngày nào thôi.</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Thương thay con cuốc giữa trời,</a:t>
            </a:r>
            <a:br>
              <a:rPr lang="vi-VN"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Dầu kêu ra máu có người nào nghe.</a:t>
            </a:r>
          </a:p>
        </p:txBody>
      </p:sp>
      <p:pic>
        <p:nvPicPr>
          <p:cNvPr id="4" name="Picture 3" descr="—Pngtree—spring silkworm decorative pattern green_4621621.png"/>
          <p:cNvPicPr>
            <a:picLocks noChangeAspect="1"/>
          </p:cNvPicPr>
          <p:nvPr/>
        </p:nvPicPr>
        <p:blipFill>
          <a:blip r:embed="rId2" cstate="print"/>
          <a:stretch>
            <a:fillRect/>
          </a:stretch>
        </p:blipFill>
        <p:spPr>
          <a:xfrm>
            <a:off x="0" y="0"/>
            <a:ext cx="2114550" cy="2114550"/>
          </a:xfrm>
          <a:prstGeom prst="rect">
            <a:avLst/>
          </a:prstGeom>
        </p:spPr>
      </p:pic>
      <p:pic>
        <p:nvPicPr>
          <p:cNvPr id="5" name="Picture 4" descr="—Pngtree—leaf cartoon cartoon leaves green_3920768.png"/>
          <p:cNvPicPr>
            <a:picLocks noChangeAspect="1"/>
          </p:cNvPicPr>
          <p:nvPr/>
        </p:nvPicPr>
        <p:blipFill>
          <a:blip r:embed="rId3" cstate="print"/>
          <a:stretch>
            <a:fillRect/>
          </a:stretch>
        </p:blipFill>
        <p:spPr>
          <a:xfrm>
            <a:off x="6629400" y="2971800"/>
            <a:ext cx="2628900" cy="2628900"/>
          </a:xfrm>
          <a:prstGeom prst="rect">
            <a:avLst/>
          </a:prstGeom>
        </p:spPr>
      </p:pic>
      <p:pic>
        <p:nvPicPr>
          <p:cNvPr id="55298" name="Picture 2" descr="Káº¿t quáº£ hÃ¬nh áº£nh cho chim quá»c"/>
          <p:cNvPicPr>
            <a:picLocks noChangeAspect="1" noChangeArrowheads="1"/>
          </p:cNvPicPr>
          <p:nvPr/>
        </p:nvPicPr>
        <p:blipFill>
          <a:blip r:embed="rId4" cstate="print"/>
          <a:srcRect/>
          <a:stretch>
            <a:fillRect/>
          </a:stretch>
        </p:blipFill>
        <p:spPr bwMode="auto">
          <a:xfrm>
            <a:off x="1" y="3829050"/>
            <a:ext cx="2336801" cy="1314451"/>
          </a:xfrm>
          <a:prstGeom prst="rect">
            <a:avLst/>
          </a:prstGeom>
          <a:noFill/>
        </p:spPr>
      </p:pic>
      <p:pic>
        <p:nvPicPr>
          <p:cNvPr id="7" name="Picture 6" descr="—Pngtree—a crane took off_3079234.png"/>
          <p:cNvPicPr>
            <a:picLocks noChangeAspect="1"/>
          </p:cNvPicPr>
          <p:nvPr/>
        </p:nvPicPr>
        <p:blipFill>
          <a:blip r:embed="rId5"/>
          <a:stretch>
            <a:fillRect/>
          </a:stretch>
        </p:blipFill>
        <p:spPr>
          <a:xfrm flipH="1">
            <a:off x="6698698" y="0"/>
            <a:ext cx="2445302" cy="22860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55298"/>
                                        </p:tgtEl>
                                        <p:attrNameLst>
                                          <p:attrName>style.visibility</p:attrName>
                                        </p:attrNameLst>
                                      </p:cBhvr>
                                      <p:to>
                                        <p:strVal val="visible"/>
                                      </p:to>
                                    </p:set>
                                    <p:animEffect transition="in" filter="barn(inHorizontal)">
                                      <p:cBhvr>
                                        <p:cTn id="32"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grpSp>
        <p:nvGrpSpPr>
          <p:cNvPr id="3" name="组合 2"/>
          <p:cNvGrpSpPr/>
          <p:nvPr/>
        </p:nvGrpSpPr>
        <p:grpSpPr>
          <a:xfrm>
            <a:off x="381000" y="371473"/>
            <a:ext cx="754284" cy="754284"/>
            <a:chOff x="1888013" y="1561755"/>
            <a:chExt cx="1005712" cy="1005712"/>
          </a:xfrm>
        </p:grpSpPr>
        <p:sp>
          <p:nvSpPr>
            <p:cNvPr id="17" name="Shape 644"/>
            <p:cNvSpPr/>
            <p:nvPr/>
          </p:nvSpPr>
          <p:spPr>
            <a:xfrm rot="8100000" flipH="1">
              <a:off x="1888013" y="1561755"/>
              <a:ext cx="1005712" cy="1005712"/>
            </a:xfrm>
            <a:prstGeom prst="roundRect">
              <a:avLst>
                <a:gd name="adj" fmla="val 32703"/>
              </a:avLst>
            </a:prstGeom>
            <a:solidFill>
              <a:srgbClr val="EE6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25" name="Freeform 24"/>
            <p:cNvSpPr>
              <a:spLocks noEditPoints="1"/>
            </p:cNvSpPr>
            <p:nvPr/>
          </p:nvSpPr>
          <p:spPr bwMode="auto">
            <a:xfrm>
              <a:off x="2166929" y="1827215"/>
              <a:ext cx="452436" cy="511448"/>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pic>
        <p:nvPicPr>
          <p:cNvPr id="31" name="Picture 30" descr="22858PICdbgea5Gz679dY_PIC2018.png"/>
          <p:cNvPicPr>
            <a:picLocks noChangeAspect="1"/>
          </p:cNvPicPr>
          <p:nvPr/>
        </p:nvPicPr>
        <p:blipFill>
          <a:blip r:embed="rId3" cstate="print"/>
          <a:stretch>
            <a:fillRect/>
          </a:stretch>
        </p:blipFill>
        <p:spPr>
          <a:xfrm>
            <a:off x="6477000" y="1943100"/>
            <a:ext cx="3200400" cy="3200400"/>
          </a:xfrm>
          <a:prstGeom prst="rect">
            <a:avLst/>
          </a:prstGeom>
        </p:spPr>
      </p:pic>
      <p:sp>
        <p:nvSpPr>
          <p:cNvPr id="32" name="Cloud Callout 31"/>
          <p:cNvSpPr/>
          <p:nvPr/>
        </p:nvSpPr>
        <p:spPr>
          <a:xfrm flipH="1">
            <a:off x="3581400" y="0"/>
            <a:ext cx="5181600" cy="2286000"/>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3200" dirty="0" smtClean="0">
                <a:latin typeface="Times New Roman" pitchFamily="18" charset="0"/>
                <a:ea typeface="Times New Roman" pitchFamily="18" charset="0"/>
                <a:cs typeface="Times New Roman" pitchFamily="18" charset="0"/>
              </a:rPr>
              <a:t>Bài ca dao bắt đầu từ “thương thay”. Em hiểu thế nào là thương thay?</a:t>
            </a:r>
            <a:endParaRPr lang="en-US" sz="3200" dirty="0">
              <a:latin typeface="Times New Roman" pitchFamily="18" charset="0"/>
              <a:cs typeface="Times New Roman" pitchFamily="18" charset="0"/>
            </a:endParaRPr>
          </a:p>
        </p:txBody>
      </p:sp>
      <p:sp>
        <p:nvSpPr>
          <p:cNvPr id="33" name="Rectangle 32"/>
          <p:cNvSpPr/>
          <p:nvPr/>
        </p:nvSpPr>
        <p:spPr>
          <a:xfrm>
            <a:off x="1295400" y="285750"/>
            <a:ext cx="7848600" cy="892552"/>
          </a:xfrm>
          <a:prstGeom prst="rect">
            <a:avLst/>
          </a:prstGeom>
        </p:spPr>
        <p:txBody>
          <a:bodyPr wrap="square">
            <a:spAutoFit/>
          </a:bodyPr>
          <a:lstStyle/>
          <a:p>
            <a:pPr defTabSz="685800" fontAlgn="base">
              <a:spcBef>
                <a:spcPct val="0"/>
              </a:spcBef>
              <a:spcAft>
                <a:spcPct val="0"/>
              </a:spcAft>
            </a:pPr>
            <a:r>
              <a:rPr lang="nl-NL" sz="2600" dirty="0" smtClean="0">
                <a:latin typeface="Times New Roman" pitchFamily="18" charset="0"/>
                <a:ea typeface="Times New Roman" pitchFamily="18" charset="0"/>
                <a:cs typeface="Times New Roman" pitchFamily="18" charset="0"/>
              </a:rPr>
              <a:t>Điệp từ </a:t>
            </a:r>
            <a:r>
              <a:rPr lang="nl-NL" sz="2600" i="1" dirty="0" smtClean="0">
                <a:latin typeface="Times New Roman" pitchFamily="18" charset="0"/>
                <a:ea typeface="Times New Roman" pitchFamily="18" charset="0"/>
                <a:cs typeface="Times New Roman" pitchFamily="18" charset="0"/>
              </a:rPr>
              <a:t>“Thương thay”: </a:t>
            </a:r>
            <a:r>
              <a:rPr lang="nl-NL" sz="2600" dirty="0" smtClean="0">
                <a:latin typeface="Times New Roman" pitchFamily="18" charset="0"/>
                <a:ea typeface="Times New Roman" pitchFamily="18" charset="0"/>
                <a:cs typeface="Times New Roman" pitchFamily="18" charset="0"/>
              </a:rPr>
              <a:t>Lời người lao động thương và đồng cảm với những người khốn khổ và chính mình.</a:t>
            </a:r>
            <a:endParaRPr lang="en-US" sz="2600" dirty="0" smtClean="0">
              <a:latin typeface="Times New Roman" pitchFamily="18" charset="0"/>
              <a:cs typeface="Times New Roman" pitchFamily="18" charset="0"/>
            </a:endParaRPr>
          </a:p>
        </p:txBody>
      </p:sp>
      <p:grpSp>
        <p:nvGrpSpPr>
          <p:cNvPr id="35" name="组合 2"/>
          <p:cNvGrpSpPr/>
          <p:nvPr/>
        </p:nvGrpSpPr>
        <p:grpSpPr>
          <a:xfrm>
            <a:off x="304800" y="2198465"/>
            <a:ext cx="754284" cy="754285"/>
            <a:chOff x="1893104" y="3179746"/>
            <a:chExt cx="1005712" cy="1005713"/>
          </a:xfrm>
        </p:grpSpPr>
        <p:sp>
          <p:nvSpPr>
            <p:cNvPr id="41"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45"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47" name="Cloud Callout 46"/>
          <p:cNvSpPr/>
          <p:nvPr/>
        </p:nvSpPr>
        <p:spPr>
          <a:xfrm flipH="1">
            <a:off x="1676400" y="1352550"/>
            <a:ext cx="5791200" cy="2667000"/>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2600" dirty="0" smtClean="0">
                <a:latin typeface="Times New Roman" pitchFamily="18" charset="0"/>
                <a:ea typeface="Times New Roman" pitchFamily="18" charset="0"/>
                <a:cs typeface="Times New Roman" pitchFamily="18" charset="0"/>
              </a:rPr>
              <a:t> </a:t>
            </a:r>
            <a:r>
              <a:rPr lang="nl-NL" sz="2600" dirty="0" smtClean="0">
                <a:latin typeface="Times New Roman" pitchFamily="18" charset="0"/>
                <a:ea typeface="Times New Roman" pitchFamily="18" charset="0"/>
                <a:cs typeface="Times New Roman" pitchFamily="18" charset="0"/>
              </a:rPr>
              <a:t>Nỗi khổ của người nông dân được thể hiện qua những hình ảnh cụ thể nào? Tác dụng</a:t>
            </a:r>
            <a:endParaRPr lang="en-US" sz="2600" dirty="0">
              <a:latin typeface="Times New Roman" pitchFamily="18" charset="0"/>
              <a:cs typeface="Times New Roman" pitchFamily="18" charset="0"/>
            </a:endParaRPr>
          </a:p>
        </p:txBody>
      </p:sp>
      <p:sp>
        <p:nvSpPr>
          <p:cNvPr id="48" name="Rectangle 47"/>
          <p:cNvSpPr/>
          <p:nvPr/>
        </p:nvSpPr>
        <p:spPr>
          <a:xfrm>
            <a:off x="4572000" y="1276350"/>
            <a:ext cx="4953000" cy="492443"/>
          </a:xfrm>
          <a:prstGeom prst="rect">
            <a:avLst/>
          </a:prstGeom>
        </p:spPr>
        <p:txBody>
          <a:bodyPr wrap="square">
            <a:spAutoFit/>
          </a:bodyPr>
          <a:lstStyle/>
          <a:p>
            <a:pPr defTabSz="685800" eaLnBrk="0" fontAlgn="base" hangingPunct="0">
              <a:spcBef>
                <a:spcPct val="0"/>
              </a:spcBef>
              <a:spcAft>
                <a:spcPct val="0"/>
              </a:spcAft>
            </a:pPr>
            <a:r>
              <a:rPr lang="nl-NL" sz="2600" dirty="0" smtClean="0">
                <a:latin typeface="Times New Roman" pitchFamily="18" charset="0"/>
                <a:ea typeface="Times New Roman" pitchFamily="18" charset="0"/>
                <a:cs typeface="Times New Roman" pitchFamily="18" charset="0"/>
                <a:sym typeface="Symbol" pitchFamily="18" charset="2"/>
              </a:rPr>
              <a:t>Con tằm: bị bóc lột sức lao động.</a:t>
            </a:r>
            <a:endParaRPr lang="en-US" sz="2600" dirty="0" smtClean="0">
              <a:latin typeface="Times New Roman" pitchFamily="18" charset="0"/>
              <a:cs typeface="Times New Roman" pitchFamily="18" charset="0"/>
              <a:sym typeface="Symbol" pitchFamily="18" charset="2"/>
            </a:endParaRPr>
          </a:p>
        </p:txBody>
      </p:sp>
      <p:sp>
        <p:nvSpPr>
          <p:cNvPr id="49" name="Rectangle 48"/>
          <p:cNvSpPr/>
          <p:nvPr/>
        </p:nvSpPr>
        <p:spPr>
          <a:xfrm>
            <a:off x="1371598" y="2353330"/>
            <a:ext cx="2323072" cy="492443"/>
          </a:xfrm>
          <a:prstGeom prst="rect">
            <a:avLst/>
          </a:prstGeom>
        </p:spPr>
        <p:txBody>
          <a:bodyPr wrap="none">
            <a:spAutoFit/>
          </a:bodyPr>
          <a:lstStyle/>
          <a:p>
            <a:pPr defTabSz="685800" eaLnBrk="0" fontAlgn="base" hangingPunct="0">
              <a:spcBef>
                <a:spcPct val="0"/>
              </a:spcBef>
              <a:spcAft>
                <a:spcPct val="0"/>
              </a:spcAft>
            </a:pPr>
            <a:r>
              <a:rPr lang="nl-NL" sz="2600" dirty="0" smtClean="0">
                <a:latin typeface="Times New Roman" pitchFamily="18" charset="0"/>
                <a:ea typeface="Times New Roman" pitchFamily="18" charset="0"/>
                <a:cs typeface="Times New Roman" pitchFamily="18" charset="0"/>
              </a:rPr>
              <a:t>Hình ảnh ẩn dụ:</a:t>
            </a:r>
            <a:endParaRPr lang="en-US" sz="2600" dirty="0" smtClean="0">
              <a:latin typeface="Times New Roman" pitchFamily="18" charset="0"/>
              <a:cs typeface="Times New Roman" pitchFamily="18" charset="0"/>
              <a:sym typeface="Symbol" pitchFamily="18" charset="2"/>
            </a:endParaRPr>
          </a:p>
        </p:txBody>
      </p:sp>
      <p:cxnSp>
        <p:nvCxnSpPr>
          <p:cNvPr id="58" name="Straight Arrow Connector 57"/>
          <p:cNvCxnSpPr>
            <a:stCxn id="49" idx="3"/>
            <a:endCxn id="48" idx="1"/>
          </p:cNvCxnSpPr>
          <p:nvPr/>
        </p:nvCxnSpPr>
        <p:spPr>
          <a:xfrm flipV="1">
            <a:off x="3694670" y="1522572"/>
            <a:ext cx="877330" cy="10769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4572000" y="1733550"/>
            <a:ext cx="4953000" cy="892552"/>
          </a:xfrm>
          <a:prstGeom prst="rect">
            <a:avLst/>
          </a:prstGeom>
        </p:spPr>
        <p:txBody>
          <a:bodyPr wrap="square">
            <a:spAutoFit/>
          </a:bodyPr>
          <a:lstStyle/>
          <a:p>
            <a:pPr defTabSz="685800" eaLnBrk="0" fontAlgn="base" hangingPunct="0">
              <a:spcBef>
                <a:spcPct val="0"/>
              </a:spcBef>
              <a:spcAft>
                <a:spcPct val="0"/>
              </a:spcAft>
            </a:pPr>
            <a:r>
              <a:rPr lang="nl-NL" sz="2600" dirty="0" smtClean="0">
                <a:latin typeface="Times New Roman" pitchFamily="18" charset="0"/>
                <a:ea typeface="Times New Roman" pitchFamily="18" charset="0"/>
                <a:cs typeface="Times New Roman" pitchFamily="18" charset="0"/>
                <a:sym typeface="Symbol" pitchFamily="18" charset="2"/>
              </a:rPr>
              <a:t>Con kiến: chăm chỉ vất vả mà vẫn nghèo.</a:t>
            </a:r>
            <a:endParaRPr lang="en-US" sz="2600" dirty="0" smtClean="0">
              <a:latin typeface="Times New Roman" pitchFamily="18" charset="0"/>
              <a:cs typeface="Times New Roman" pitchFamily="18" charset="0"/>
              <a:sym typeface="Wingdings" pitchFamily="2" charset="2"/>
            </a:endParaRPr>
          </a:p>
        </p:txBody>
      </p:sp>
      <p:cxnSp>
        <p:nvCxnSpPr>
          <p:cNvPr id="60" name="Straight Arrow Connector 59"/>
          <p:cNvCxnSpPr>
            <a:stCxn id="49" idx="3"/>
            <a:endCxn id="59" idx="1"/>
          </p:cNvCxnSpPr>
          <p:nvPr/>
        </p:nvCxnSpPr>
        <p:spPr>
          <a:xfrm flipV="1">
            <a:off x="3694670" y="2179826"/>
            <a:ext cx="877330" cy="4197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572000" y="2571750"/>
            <a:ext cx="4953000" cy="892552"/>
          </a:xfrm>
          <a:prstGeom prst="rect">
            <a:avLst/>
          </a:prstGeom>
        </p:spPr>
        <p:txBody>
          <a:bodyPr wrap="square">
            <a:spAutoFit/>
          </a:bodyPr>
          <a:lstStyle/>
          <a:p>
            <a:pPr defTabSz="685800" eaLnBrk="0" fontAlgn="base" hangingPunct="0">
              <a:spcBef>
                <a:spcPct val="0"/>
              </a:spcBef>
              <a:spcAft>
                <a:spcPct val="0"/>
              </a:spcAft>
            </a:pPr>
            <a:r>
              <a:rPr lang="nl-NL" sz="2600" dirty="0" smtClean="0">
                <a:latin typeface="Times New Roman" pitchFamily="18" charset="0"/>
                <a:ea typeface="Times New Roman" pitchFamily="18" charset="0"/>
                <a:cs typeface="Times New Roman" pitchFamily="18" charset="0"/>
                <a:sym typeface="Symbol" pitchFamily="18" charset="2"/>
              </a:rPr>
              <a:t>Con hạc: cuộc đời mịt mờ, phiêu bạt.</a:t>
            </a:r>
            <a:endParaRPr lang="en-US" sz="2600" dirty="0" smtClean="0">
              <a:latin typeface="Times New Roman" pitchFamily="18" charset="0"/>
              <a:cs typeface="Times New Roman" pitchFamily="18" charset="0"/>
              <a:sym typeface="Wingdings" pitchFamily="2" charset="2"/>
            </a:endParaRPr>
          </a:p>
        </p:txBody>
      </p:sp>
      <p:cxnSp>
        <p:nvCxnSpPr>
          <p:cNvPr id="63" name="Straight Arrow Connector 62"/>
          <p:cNvCxnSpPr>
            <a:stCxn id="49" idx="3"/>
            <a:endCxn id="62" idx="1"/>
          </p:cNvCxnSpPr>
          <p:nvPr/>
        </p:nvCxnSpPr>
        <p:spPr>
          <a:xfrm>
            <a:off x="3694670" y="2599552"/>
            <a:ext cx="877330" cy="4184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572000" y="3483650"/>
            <a:ext cx="4800600" cy="892552"/>
          </a:xfrm>
          <a:prstGeom prst="rect">
            <a:avLst/>
          </a:prstGeom>
        </p:spPr>
        <p:txBody>
          <a:bodyPr wrap="square">
            <a:spAutoFit/>
          </a:bodyPr>
          <a:lstStyle/>
          <a:p>
            <a:pPr defTabSz="685800" eaLnBrk="0" fontAlgn="base" hangingPunct="0">
              <a:spcBef>
                <a:spcPct val="0"/>
              </a:spcBef>
              <a:spcAft>
                <a:spcPct val="0"/>
              </a:spcAft>
            </a:pPr>
            <a:r>
              <a:rPr lang="nl-NL" sz="2600" dirty="0" smtClean="0">
                <a:latin typeface="Times New Roman" pitchFamily="18" charset="0"/>
                <a:ea typeface="Times New Roman" pitchFamily="18" charset="0"/>
                <a:cs typeface="Times New Roman" pitchFamily="18" charset="0"/>
                <a:sym typeface="Symbol" pitchFamily="18" charset="2"/>
              </a:rPr>
              <a:t>Con cuốc: Nỗi oan trái không ai hiểu.</a:t>
            </a:r>
            <a:endParaRPr lang="en-US" sz="2600" dirty="0" smtClean="0">
              <a:latin typeface="Times New Roman" pitchFamily="18" charset="0"/>
              <a:cs typeface="Times New Roman" pitchFamily="18" charset="0"/>
              <a:sym typeface="Wingdings" pitchFamily="2" charset="2"/>
            </a:endParaRPr>
          </a:p>
        </p:txBody>
      </p:sp>
      <p:cxnSp>
        <p:nvCxnSpPr>
          <p:cNvPr id="66" name="Straight Arrow Connector 65"/>
          <p:cNvCxnSpPr>
            <a:stCxn id="49" idx="3"/>
            <a:endCxn id="65" idx="1"/>
          </p:cNvCxnSpPr>
          <p:nvPr/>
        </p:nvCxnSpPr>
        <p:spPr>
          <a:xfrm>
            <a:off x="3694670" y="2599552"/>
            <a:ext cx="877330" cy="13303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62000" y="4324350"/>
            <a:ext cx="7467600" cy="892552"/>
          </a:xfrm>
          <a:prstGeom prst="rect">
            <a:avLst/>
          </a:prstGeom>
        </p:spPr>
        <p:txBody>
          <a:bodyPr wrap="square">
            <a:spAutoFit/>
          </a:bodyPr>
          <a:lstStyle/>
          <a:p>
            <a:pPr defTabSz="685800" eaLnBrk="0" fontAlgn="base" hangingPunct="0">
              <a:spcBef>
                <a:spcPct val="0"/>
              </a:spcBef>
              <a:spcAft>
                <a:spcPct val="0"/>
              </a:spcAft>
            </a:pPr>
            <a:r>
              <a:rPr lang="nl-NL" sz="2600" i="1" dirty="0" smtClean="0">
                <a:solidFill>
                  <a:srgbClr val="FF0000"/>
                </a:solidFill>
                <a:latin typeface="Times New Roman" pitchFamily="18" charset="0"/>
                <a:ea typeface="Times New Roman" pitchFamily="18" charset="0"/>
                <a:cs typeface="Times New Roman" pitchFamily="18" charset="0"/>
                <a:sym typeface="Wingdings" pitchFamily="2" charset="2"/>
              </a:rPr>
              <a:t></a:t>
            </a:r>
            <a:r>
              <a:rPr lang="nl-NL" sz="2600" i="1" dirty="0" smtClean="0">
                <a:solidFill>
                  <a:srgbClr val="FF0000"/>
                </a:solidFill>
                <a:latin typeface="Times New Roman" pitchFamily="18" charset="0"/>
                <a:ea typeface="Times New Roman" pitchFamily="18" charset="0"/>
                <a:cs typeface="Times New Roman" pitchFamily="18" charset="0"/>
              </a:rPr>
              <a:t>Nỗi khổ nhiều bề của người lao động bị áp bức, bóc lột,chịu nhiều oan trái.</a:t>
            </a:r>
            <a:endParaRPr lang="en-US" sz="2600" i="1" dirty="0" smtClean="0">
              <a:solidFill>
                <a:srgbClr val="FF0000"/>
              </a:solidFill>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74769109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circle(in)">
                                      <p:cBhvr>
                                        <p:cTn id="28" dur="20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47"/>
                                        </p:tgtEl>
                                      </p:cBhvr>
                                    </p:animEffect>
                                    <p:set>
                                      <p:cBhvr>
                                        <p:cTn id="33" dur="1" fill="hold">
                                          <p:stCondLst>
                                            <p:cond delay="499"/>
                                          </p:stCondLst>
                                        </p:cTn>
                                        <p:tgtEl>
                                          <p:spTgt spid="4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nodeType="clickEffect">
                                  <p:stCondLst>
                                    <p:cond delay="0"/>
                                  </p:stCondLst>
                                  <p:childTnLst>
                                    <p:animEffect transition="out" filter="box(in)">
                                      <p:cBhvr>
                                        <p:cTn id="37" dur="500"/>
                                        <p:tgtEl>
                                          <p:spTgt spid="31"/>
                                        </p:tgtEl>
                                      </p:cBhvr>
                                    </p:animEffect>
                                    <p:set>
                                      <p:cBhvr>
                                        <p:cTn id="38" dur="1" fill="hold">
                                          <p:stCondLst>
                                            <p:cond delay="499"/>
                                          </p:stCondLst>
                                        </p:cTn>
                                        <p:tgtEl>
                                          <p:spTgt spid="3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arn(inHorizontal)">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barn(inHorizontal)">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diamond(in)">
                                      <p:cBhvr>
                                        <p:cTn id="53" dur="2000"/>
                                        <p:tgtEl>
                                          <p:spTgt spid="58"/>
                                        </p:tgtEl>
                                      </p:cBhvr>
                                    </p:animEffect>
                                  </p:childTnLst>
                                </p:cTn>
                              </p:par>
                              <p:par>
                                <p:cTn id="54" presetID="8" presetClass="entr" presetSubtype="16"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diamond(in)">
                                      <p:cBhvr>
                                        <p:cTn id="56" dur="20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diamond(in)">
                                      <p:cBhvr>
                                        <p:cTn id="61" dur="2000"/>
                                        <p:tgtEl>
                                          <p:spTgt spid="60"/>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diamond(in)">
                                      <p:cBhvr>
                                        <p:cTn id="64" dur="2000"/>
                                        <p:tgtEl>
                                          <p:spTgt spid="59"/>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diamond(in)">
                                      <p:cBhvr>
                                        <p:cTn id="69" dur="2000"/>
                                        <p:tgtEl>
                                          <p:spTgt spid="63"/>
                                        </p:tgtEl>
                                      </p:cBhvr>
                                    </p:animEffect>
                                  </p:childTnLst>
                                </p:cTn>
                              </p:par>
                              <p:par>
                                <p:cTn id="70" presetID="8" presetClass="entr" presetSubtype="16"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diamond(in)">
                                      <p:cBhvr>
                                        <p:cTn id="72" dur="2000"/>
                                        <p:tgtEl>
                                          <p:spTgt spid="62"/>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diamond(in)">
                                      <p:cBhvr>
                                        <p:cTn id="77" dur="2000"/>
                                        <p:tgtEl>
                                          <p:spTgt spid="66"/>
                                        </p:tgtEl>
                                      </p:cBhvr>
                                    </p:animEffect>
                                  </p:childTnLst>
                                </p:cTn>
                              </p:par>
                              <p:par>
                                <p:cTn id="78" presetID="8" presetClass="entr" presetSubtype="16" fill="hold" grpId="0" nodeType="with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diamond(in)">
                                      <p:cBhvr>
                                        <p:cTn id="80" dur="2000"/>
                                        <p:tgtEl>
                                          <p:spTgt spid="65"/>
                                        </p:tgtEl>
                                      </p:cBhvr>
                                    </p:animEffect>
                                  </p:childTnLst>
                                </p:cTn>
                              </p:par>
                              <p:par>
                                <p:cTn id="81" presetID="8" presetClass="entr" presetSubtype="16"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diamond(in)">
                                      <p:cBhvr>
                                        <p:cTn id="83"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p:bldP spid="47" grpId="0" animBg="1"/>
      <p:bldP spid="47" grpId="1" animBg="1"/>
      <p:bldP spid="48" grpId="0"/>
      <p:bldP spid="49" grpId="0"/>
      <p:bldP spid="59" grpId="0"/>
      <p:bldP spid="62" grpId="0"/>
      <p:bldP spid="65"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31" name="Picture 30" descr="22858PICdbgea5Gz679dY_PIC2018.png"/>
          <p:cNvPicPr>
            <a:picLocks noChangeAspect="1"/>
          </p:cNvPicPr>
          <p:nvPr/>
        </p:nvPicPr>
        <p:blipFill>
          <a:blip r:embed="rId3" cstate="print"/>
          <a:stretch>
            <a:fillRect/>
          </a:stretch>
        </p:blipFill>
        <p:spPr>
          <a:xfrm>
            <a:off x="6477000" y="1943100"/>
            <a:ext cx="3200400" cy="3200400"/>
          </a:xfrm>
          <a:prstGeom prst="rect">
            <a:avLst/>
          </a:prstGeom>
        </p:spPr>
      </p:pic>
      <p:sp>
        <p:nvSpPr>
          <p:cNvPr id="32" name="Cloud Callout 31"/>
          <p:cNvSpPr/>
          <p:nvPr/>
        </p:nvSpPr>
        <p:spPr>
          <a:xfrm flipH="1">
            <a:off x="4800600" y="133350"/>
            <a:ext cx="4114800" cy="1847850"/>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3200" dirty="0" smtClean="0">
                <a:latin typeface="Times New Roman" pitchFamily="18" charset="0"/>
                <a:ea typeface="Times New Roman" pitchFamily="18" charset="0"/>
                <a:cs typeface="Times New Roman" pitchFamily="18" charset="0"/>
              </a:rPr>
              <a:t>Nhận xét về âm điệu của bài ca dao</a:t>
            </a:r>
            <a:endParaRPr lang="en-US" sz="3200" dirty="0">
              <a:latin typeface="Times New Roman" pitchFamily="18" charset="0"/>
              <a:cs typeface="Times New Roman" pitchFamily="18" charset="0"/>
            </a:endParaRPr>
          </a:p>
        </p:txBody>
      </p:sp>
      <p:grpSp>
        <p:nvGrpSpPr>
          <p:cNvPr id="5" name="组合 2"/>
          <p:cNvGrpSpPr/>
          <p:nvPr/>
        </p:nvGrpSpPr>
        <p:grpSpPr>
          <a:xfrm>
            <a:off x="457200" y="666750"/>
            <a:ext cx="754283" cy="754284"/>
            <a:chOff x="1893211" y="6227745"/>
            <a:chExt cx="1005712" cy="1005712"/>
          </a:xfrm>
        </p:grpSpPr>
        <p:sp>
          <p:nvSpPr>
            <p:cNvPr id="51" name="Shape 644"/>
            <p:cNvSpPr/>
            <p:nvPr/>
          </p:nvSpPr>
          <p:spPr>
            <a:xfrm rot="8100000" flipH="1">
              <a:off x="1893211" y="6227745"/>
              <a:ext cx="1005712" cy="1005712"/>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54" name="Freeform 28"/>
            <p:cNvSpPr>
              <a:spLocks noEditPoints="1"/>
            </p:cNvSpPr>
            <p:nvPr/>
          </p:nvSpPr>
          <p:spPr bwMode="auto">
            <a:xfrm>
              <a:off x="2225179" y="6574672"/>
              <a:ext cx="316376" cy="437680"/>
            </a:xfrm>
            <a:custGeom>
              <a:avLst/>
              <a:gdLst>
                <a:gd name="T0" fmla="*/ 143 w 168"/>
                <a:gd name="T1" fmla="*/ 65 h 232"/>
                <a:gd name="T2" fmla="*/ 113 w 168"/>
                <a:gd name="T3" fmla="*/ 38 h 232"/>
                <a:gd name="T4" fmla="*/ 141 w 168"/>
                <a:gd name="T5" fmla="*/ 38 h 232"/>
                <a:gd name="T6" fmla="*/ 147 w 168"/>
                <a:gd name="T7" fmla="*/ 33 h 232"/>
                <a:gd name="T8" fmla="*/ 154 w 168"/>
                <a:gd name="T9" fmla="*/ 5 h 232"/>
                <a:gd name="T10" fmla="*/ 155 w 168"/>
                <a:gd name="T11" fmla="*/ 0 h 232"/>
                <a:gd name="T12" fmla="*/ 13 w 168"/>
                <a:gd name="T13" fmla="*/ 0 h 232"/>
                <a:gd name="T14" fmla="*/ 14 w 168"/>
                <a:gd name="T15" fmla="*/ 5 h 232"/>
                <a:gd name="T16" fmla="*/ 21 w 168"/>
                <a:gd name="T17" fmla="*/ 33 h 232"/>
                <a:gd name="T18" fmla="*/ 27 w 168"/>
                <a:gd name="T19" fmla="*/ 38 h 232"/>
                <a:gd name="T20" fmla="*/ 55 w 168"/>
                <a:gd name="T21" fmla="*/ 38 h 232"/>
                <a:gd name="T22" fmla="*/ 25 w 168"/>
                <a:gd name="T23" fmla="*/ 65 h 232"/>
                <a:gd name="T24" fmla="*/ 15 w 168"/>
                <a:gd name="T25" fmla="*/ 132 h 232"/>
                <a:gd name="T26" fmla="*/ 84 w 168"/>
                <a:gd name="T27" fmla="*/ 232 h 232"/>
                <a:gd name="T28" fmla="*/ 153 w 168"/>
                <a:gd name="T29" fmla="*/ 132 h 232"/>
                <a:gd name="T30" fmla="*/ 143 w 168"/>
                <a:gd name="T31" fmla="*/ 65 h 232"/>
                <a:gd name="T32" fmla="*/ 134 w 168"/>
                <a:gd name="T33" fmla="*/ 119 h 232"/>
                <a:gd name="T34" fmla="*/ 93 w 168"/>
                <a:gd name="T35" fmla="*/ 177 h 232"/>
                <a:gd name="T36" fmla="*/ 93 w 168"/>
                <a:gd name="T37" fmla="*/ 134 h 232"/>
                <a:gd name="T38" fmla="*/ 97 w 168"/>
                <a:gd name="T39" fmla="*/ 126 h 232"/>
                <a:gd name="T40" fmla="*/ 102 w 168"/>
                <a:gd name="T41" fmla="*/ 114 h 232"/>
                <a:gd name="T42" fmla="*/ 84 w 168"/>
                <a:gd name="T43" fmla="*/ 96 h 232"/>
                <a:gd name="T44" fmla="*/ 66 w 168"/>
                <a:gd name="T45" fmla="*/ 114 h 232"/>
                <a:gd name="T46" fmla="*/ 71 w 168"/>
                <a:gd name="T47" fmla="*/ 126 h 232"/>
                <a:gd name="T48" fmla="*/ 74 w 168"/>
                <a:gd name="T49" fmla="*/ 134 h 232"/>
                <a:gd name="T50" fmla="*/ 74 w 168"/>
                <a:gd name="T51" fmla="*/ 177 h 232"/>
                <a:gd name="T52" fmla="*/ 34 w 168"/>
                <a:gd name="T53" fmla="*/ 119 h 232"/>
                <a:gd name="T54" fmla="*/ 40 w 168"/>
                <a:gd name="T55" fmla="*/ 83 h 232"/>
                <a:gd name="T56" fmla="*/ 84 w 168"/>
                <a:gd name="T57" fmla="*/ 44 h 232"/>
                <a:gd name="T58" fmla="*/ 127 w 168"/>
                <a:gd name="T59" fmla="*/ 82 h 232"/>
                <a:gd name="T60" fmla="*/ 128 w 168"/>
                <a:gd name="T61" fmla="*/ 83 h 232"/>
                <a:gd name="T62" fmla="*/ 134 w 168"/>
                <a:gd name="T63" fmla="*/ 1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232">
                  <a:moveTo>
                    <a:pt x="143" y="65"/>
                  </a:moveTo>
                  <a:cubicBezTo>
                    <a:pt x="113" y="38"/>
                    <a:pt x="113" y="38"/>
                    <a:pt x="113" y="38"/>
                  </a:cubicBezTo>
                  <a:cubicBezTo>
                    <a:pt x="141" y="38"/>
                    <a:pt x="141" y="38"/>
                    <a:pt x="141" y="38"/>
                  </a:cubicBezTo>
                  <a:cubicBezTo>
                    <a:pt x="143" y="38"/>
                    <a:pt x="146" y="36"/>
                    <a:pt x="147" y="33"/>
                  </a:cubicBezTo>
                  <a:cubicBezTo>
                    <a:pt x="154" y="5"/>
                    <a:pt x="154" y="5"/>
                    <a:pt x="154" y="5"/>
                  </a:cubicBezTo>
                  <a:cubicBezTo>
                    <a:pt x="155" y="0"/>
                    <a:pt x="155" y="0"/>
                    <a:pt x="155" y="0"/>
                  </a:cubicBezTo>
                  <a:cubicBezTo>
                    <a:pt x="13" y="0"/>
                    <a:pt x="13" y="0"/>
                    <a:pt x="13" y="0"/>
                  </a:cubicBezTo>
                  <a:cubicBezTo>
                    <a:pt x="14" y="5"/>
                    <a:pt x="14" y="5"/>
                    <a:pt x="14" y="5"/>
                  </a:cubicBezTo>
                  <a:cubicBezTo>
                    <a:pt x="21" y="33"/>
                    <a:pt x="21" y="33"/>
                    <a:pt x="21" y="33"/>
                  </a:cubicBezTo>
                  <a:cubicBezTo>
                    <a:pt x="22" y="36"/>
                    <a:pt x="24" y="38"/>
                    <a:pt x="27" y="38"/>
                  </a:cubicBezTo>
                  <a:cubicBezTo>
                    <a:pt x="55" y="38"/>
                    <a:pt x="55" y="38"/>
                    <a:pt x="55" y="38"/>
                  </a:cubicBezTo>
                  <a:cubicBezTo>
                    <a:pt x="25" y="65"/>
                    <a:pt x="25" y="65"/>
                    <a:pt x="25" y="65"/>
                  </a:cubicBezTo>
                  <a:cubicBezTo>
                    <a:pt x="5" y="81"/>
                    <a:pt x="0" y="111"/>
                    <a:pt x="15" y="132"/>
                  </a:cubicBezTo>
                  <a:cubicBezTo>
                    <a:pt x="84" y="232"/>
                    <a:pt x="84" y="232"/>
                    <a:pt x="84" y="232"/>
                  </a:cubicBezTo>
                  <a:cubicBezTo>
                    <a:pt x="153" y="132"/>
                    <a:pt x="153" y="132"/>
                    <a:pt x="153" y="132"/>
                  </a:cubicBezTo>
                  <a:cubicBezTo>
                    <a:pt x="168" y="111"/>
                    <a:pt x="163" y="81"/>
                    <a:pt x="143" y="65"/>
                  </a:cubicBezTo>
                  <a:close/>
                  <a:moveTo>
                    <a:pt x="134" y="119"/>
                  </a:moveTo>
                  <a:cubicBezTo>
                    <a:pt x="93" y="177"/>
                    <a:pt x="93" y="177"/>
                    <a:pt x="93" y="177"/>
                  </a:cubicBezTo>
                  <a:cubicBezTo>
                    <a:pt x="93" y="134"/>
                    <a:pt x="93" y="134"/>
                    <a:pt x="93" y="134"/>
                  </a:cubicBezTo>
                  <a:cubicBezTo>
                    <a:pt x="93" y="131"/>
                    <a:pt x="95" y="128"/>
                    <a:pt x="97" y="126"/>
                  </a:cubicBezTo>
                  <a:cubicBezTo>
                    <a:pt x="100" y="123"/>
                    <a:pt x="102" y="119"/>
                    <a:pt x="102" y="114"/>
                  </a:cubicBezTo>
                  <a:cubicBezTo>
                    <a:pt x="102" y="104"/>
                    <a:pt x="94" y="96"/>
                    <a:pt x="84" y="96"/>
                  </a:cubicBezTo>
                  <a:cubicBezTo>
                    <a:pt x="74" y="96"/>
                    <a:pt x="66" y="104"/>
                    <a:pt x="66" y="114"/>
                  </a:cubicBezTo>
                  <a:cubicBezTo>
                    <a:pt x="66" y="119"/>
                    <a:pt x="68" y="123"/>
                    <a:pt x="71" y="126"/>
                  </a:cubicBezTo>
                  <a:cubicBezTo>
                    <a:pt x="73" y="128"/>
                    <a:pt x="74" y="131"/>
                    <a:pt x="74" y="134"/>
                  </a:cubicBezTo>
                  <a:cubicBezTo>
                    <a:pt x="74" y="177"/>
                    <a:pt x="74" y="177"/>
                    <a:pt x="74" y="177"/>
                  </a:cubicBezTo>
                  <a:cubicBezTo>
                    <a:pt x="34" y="119"/>
                    <a:pt x="34" y="119"/>
                    <a:pt x="34" y="119"/>
                  </a:cubicBezTo>
                  <a:cubicBezTo>
                    <a:pt x="26" y="108"/>
                    <a:pt x="29" y="91"/>
                    <a:pt x="40" y="83"/>
                  </a:cubicBezTo>
                  <a:cubicBezTo>
                    <a:pt x="84" y="44"/>
                    <a:pt x="84" y="44"/>
                    <a:pt x="84" y="44"/>
                  </a:cubicBezTo>
                  <a:cubicBezTo>
                    <a:pt x="127" y="82"/>
                    <a:pt x="127" y="82"/>
                    <a:pt x="127" y="82"/>
                  </a:cubicBezTo>
                  <a:cubicBezTo>
                    <a:pt x="128" y="83"/>
                    <a:pt x="128" y="83"/>
                    <a:pt x="128" y="83"/>
                  </a:cubicBezTo>
                  <a:cubicBezTo>
                    <a:pt x="139" y="91"/>
                    <a:pt x="142" y="108"/>
                    <a:pt x="134" y="119"/>
                  </a:cubicBezTo>
                  <a:close/>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68" name="Rectangle 67"/>
          <p:cNvSpPr/>
          <p:nvPr/>
        </p:nvSpPr>
        <p:spPr>
          <a:xfrm>
            <a:off x="1524000" y="514350"/>
            <a:ext cx="5410200" cy="1384995"/>
          </a:xfrm>
          <a:prstGeom prst="rect">
            <a:avLst/>
          </a:prstGeom>
        </p:spPr>
        <p:txBody>
          <a:bodyPr wrap="square">
            <a:spAutoFit/>
          </a:bodyPr>
          <a:lstStyle/>
          <a:p>
            <a:pPr defTabSz="685800" eaLnBrk="0" fontAlgn="base" hangingPunct="0">
              <a:spcBef>
                <a:spcPct val="0"/>
              </a:spcBef>
              <a:spcAft>
                <a:spcPct val="0"/>
              </a:spcAft>
            </a:pPr>
            <a:r>
              <a:rPr lang="nl-NL" sz="2800" dirty="0" smtClean="0">
                <a:latin typeface="Times New Roman" pitchFamily="18" charset="0"/>
                <a:ea typeface="Times New Roman" pitchFamily="18" charset="0"/>
                <a:cs typeface="Times New Roman" pitchFamily="18" charset="0"/>
                <a:sym typeface="Wingdings" pitchFamily="2" charset="2"/>
              </a:rPr>
              <a:t>Âm điệu tâm tình, thủ thỉ, vừa độc thoại, vừa đối thoại. Bốn lần lặp lại từ “thương thay”. </a:t>
            </a:r>
            <a:endParaRPr lang="en-US" sz="1400" dirty="0" smtClean="0">
              <a:latin typeface="Times New Roman" pitchFamily="18" charset="0"/>
              <a:cs typeface="Times New Roman" pitchFamily="18" charset="0"/>
              <a:sym typeface="Wingdings" pitchFamily="2" charset="2"/>
            </a:endParaRPr>
          </a:p>
        </p:txBody>
      </p:sp>
      <p:sp>
        <p:nvSpPr>
          <p:cNvPr id="28" name="Rectangle 27"/>
          <p:cNvSpPr/>
          <p:nvPr/>
        </p:nvSpPr>
        <p:spPr>
          <a:xfrm>
            <a:off x="1447800" y="2114550"/>
            <a:ext cx="5410200" cy="954107"/>
          </a:xfrm>
          <a:prstGeom prst="rect">
            <a:avLst/>
          </a:prstGeom>
        </p:spPr>
        <p:txBody>
          <a:bodyPr wrap="square">
            <a:spAutoFit/>
          </a:bodyPr>
          <a:lstStyle/>
          <a:p>
            <a:pPr defTabSz="685800" eaLnBrk="0" fontAlgn="base" hangingPunct="0">
              <a:spcBef>
                <a:spcPct val="0"/>
              </a:spcBef>
              <a:spcAft>
                <a:spcPct val="0"/>
              </a:spcAft>
            </a:pPr>
            <a:r>
              <a:rPr lang="nl-NL" sz="2800" dirty="0" smtClean="0">
                <a:latin typeface="Times New Roman" pitchFamily="18" charset="0"/>
                <a:ea typeface="Times New Roman" pitchFamily="18" charset="0"/>
                <a:cs typeface="Times New Roman" pitchFamily="18" charset="0"/>
                <a:sym typeface="Wingdings" pitchFamily="2" charset="2"/>
              </a:rPr>
              <a:t></a:t>
            </a:r>
            <a:r>
              <a:rPr lang="nl-NL" sz="2800" dirty="0" smtClean="0">
                <a:latin typeface="Times New Roman" pitchFamily="18" charset="0"/>
                <a:ea typeface="Times New Roman" pitchFamily="18" charset="0"/>
                <a:cs typeface="Times New Roman" pitchFamily="18" charset="0"/>
              </a:rPr>
              <a:t>Nỗi thương cảm xót xa cho người lao động.</a:t>
            </a:r>
            <a:endParaRPr lang="en-US" sz="1400" dirty="0" smtClean="0">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74769109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diamond(in)">
                                      <p:cBhvr>
                                        <p:cTn id="20" dur="20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heel(4)">
                                      <p:cBhvr>
                                        <p:cTn id="2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68"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753</Words>
  <Application>Microsoft Office PowerPoint</Application>
  <PresentationFormat>On-screen Show (16:9)</PresentationFormat>
  <Paragraphs>80</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Bài 2</vt:lpstr>
      <vt:lpstr>PowerPoint Presentation</vt:lpstr>
      <vt:lpstr>PowerPoint Presentation</vt:lpstr>
      <vt:lpstr>Bài 3</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huy_ctn</cp:lastModifiedBy>
  <cp:revision>42</cp:revision>
  <dcterms:created xsi:type="dcterms:W3CDTF">2018-03-23T14:56:58Z</dcterms:created>
  <dcterms:modified xsi:type="dcterms:W3CDTF">2021-09-11T14:07:36Z</dcterms:modified>
</cp:coreProperties>
</file>