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5" d="100"/>
          <a:sy n="115" d="100"/>
        </p:scale>
        <p:origin x="-684" y="-102"/>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09728"/>
            <a:ext cx="8814816" cy="18790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285751"/>
            <a:ext cx="8229600" cy="165735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114550"/>
            <a:ext cx="6560234" cy="131445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4881753"/>
            <a:ext cx="3002280" cy="205740"/>
          </a:xfrm>
        </p:spPr>
        <p:txBody>
          <a:bodyPr vert="horz" rtlCol="0"/>
          <a:lstStyle>
            <a:extLst/>
          </a:lstStyle>
          <a:p>
            <a:fld id="{EB8A16FF-DC46-493F-B2AE-B0A75438883D}" type="datetimeFigureOut">
              <a:rPr lang="en-US" smtClean="0"/>
              <a:pPr/>
              <a:t>9/5/2021</a:t>
            </a:fld>
            <a:endParaRPr lang="en-US"/>
          </a:p>
        </p:txBody>
      </p:sp>
      <p:sp>
        <p:nvSpPr>
          <p:cNvPr id="11" name="Slide Number Placeholder 10"/>
          <p:cNvSpPr>
            <a:spLocks noGrp="1"/>
          </p:cNvSpPr>
          <p:nvPr>
            <p:ph type="sldNum" sz="quarter" idx="11"/>
          </p:nvPr>
        </p:nvSpPr>
        <p:spPr>
          <a:xfrm>
            <a:off x="8638952" y="4881753"/>
            <a:ext cx="464288" cy="205740"/>
          </a:xfrm>
        </p:spPr>
        <p:txBody>
          <a:bodyPr vert="horz" rtlCol="0"/>
          <a:lstStyle>
            <a:lvl1pPr>
              <a:defRPr>
                <a:solidFill>
                  <a:schemeClr val="tx2">
                    <a:shade val="90000"/>
                  </a:schemeClr>
                </a:solidFill>
              </a:defRPr>
            </a:lvl1pPr>
            <a:extLst/>
          </a:lstStyle>
          <a:p>
            <a:fld id="{F3D55D7D-22E4-488F-A8D7-A1231F02B239}" type="slidenum">
              <a:rPr lang="en-US" smtClean="0"/>
              <a:pPr/>
              <a:t>‹#›</a:t>
            </a:fld>
            <a:endParaRPr lang="en-US"/>
          </a:p>
        </p:txBody>
      </p:sp>
      <p:sp>
        <p:nvSpPr>
          <p:cNvPr id="12" name="Footer Placeholder 11"/>
          <p:cNvSpPr>
            <a:spLocks noGrp="1"/>
          </p:cNvSpPr>
          <p:nvPr>
            <p:ph type="ftr" sz="quarter" idx="12"/>
          </p:nvPr>
        </p:nvSpPr>
        <p:spPr>
          <a:xfrm>
            <a:off x="1600200" y="4881753"/>
            <a:ext cx="3907464" cy="205740"/>
          </a:xfrm>
        </p:spPr>
        <p:txBody>
          <a:bodyPr vert="horz" rtlCol="0"/>
          <a:lstStyle>
            <a:extLst/>
          </a:lstStyle>
          <a:p>
            <a:endParaRPr lang="en-US"/>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B8A16FF-DC46-493F-B2AE-B0A75438883D}" type="datetimeFigureOut">
              <a:rPr lang="en-US" smtClean="0"/>
              <a:pPr/>
              <a:t>9/5/2021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3D55D7D-22E4-488F-A8D7-A1231F02B239}" type="slidenum">
              <a:rPr lang="en-US" smtClean="0"/>
              <a:pPr/>
              <a:t>‹#›</a:t>
            </a:fld>
            <a:endParaRPr lang="en-US"/>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05979"/>
            <a:ext cx="6019800" cy="4388644"/>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B8A16FF-DC46-493F-B2AE-B0A75438883D}" type="datetimeFigureOut">
              <a:rPr lang="en-US" smtClean="0"/>
              <a:pPr/>
              <a:t>9/5/2021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3D55D7D-22E4-488F-A8D7-A1231F02B239}" type="slidenum">
              <a:rPr lang="en-US" smtClean="0"/>
              <a:pPr/>
              <a:t>‹#›</a:t>
            </a:fld>
            <a:endParaRPr lang="en-US"/>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068441"/>
            <a:ext cx="8001000" cy="6858"/>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B8A16FF-DC46-493F-B2AE-B0A75438883D}" type="datetimeFigureOut">
              <a:rPr lang="en-US" smtClean="0"/>
              <a:pPr/>
              <a:t>9/5/2021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3D55D7D-22E4-488F-A8D7-A1231F02B239}" type="slidenum">
              <a:rPr lang="en-US" smtClean="0"/>
              <a:pPr/>
              <a:t>‹#›</a:t>
            </a:fld>
            <a:endParaRPr lang="en-US"/>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2450592"/>
            <a:ext cx="7406640" cy="6858"/>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373673"/>
            <a:ext cx="7772400" cy="2048256"/>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465785"/>
            <a:ext cx="7772400" cy="1132284"/>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4885253"/>
            <a:ext cx="3002280" cy="205740"/>
          </a:xfrm>
        </p:spPr>
        <p:txBody>
          <a:bodyPr vert="horz" rtlCol="0"/>
          <a:lstStyle>
            <a:extLst/>
          </a:lstStyle>
          <a:p>
            <a:fld id="{EB8A16FF-DC46-493F-B2AE-B0A75438883D}" type="datetimeFigureOut">
              <a:rPr lang="en-US" smtClean="0"/>
              <a:pPr/>
              <a:t>9/5/2021</a:t>
            </a:fld>
            <a:endParaRPr lang="en-US"/>
          </a:p>
        </p:txBody>
      </p:sp>
      <p:sp>
        <p:nvSpPr>
          <p:cNvPr id="9" name="Slide Number Placeholder 8"/>
          <p:cNvSpPr>
            <a:spLocks noGrp="1"/>
          </p:cNvSpPr>
          <p:nvPr>
            <p:ph type="sldNum" sz="quarter" idx="11"/>
          </p:nvPr>
        </p:nvSpPr>
        <p:spPr>
          <a:xfrm>
            <a:off x="8638952" y="4885253"/>
            <a:ext cx="464288" cy="205740"/>
          </a:xfrm>
        </p:spPr>
        <p:txBody>
          <a:bodyPr vert="horz" rtlCol="0"/>
          <a:lstStyle>
            <a:lvl1pPr>
              <a:defRPr>
                <a:solidFill>
                  <a:schemeClr val="tx2">
                    <a:shade val="90000"/>
                  </a:schemeClr>
                </a:solidFill>
              </a:defRPr>
            </a:lvl1pPr>
            <a:extLst/>
          </a:lstStyle>
          <a:p>
            <a:fld id="{F3D55D7D-22E4-488F-A8D7-A1231F02B239}" type="slidenum">
              <a:rPr lang="en-US" smtClean="0"/>
              <a:pPr/>
              <a:t>‹#›</a:t>
            </a:fld>
            <a:endParaRPr lang="en-US"/>
          </a:p>
        </p:txBody>
      </p:sp>
      <p:sp>
        <p:nvSpPr>
          <p:cNvPr id="10" name="Footer Placeholder 9"/>
          <p:cNvSpPr>
            <a:spLocks noGrp="1"/>
          </p:cNvSpPr>
          <p:nvPr>
            <p:ph type="ftr" sz="quarter" idx="12"/>
          </p:nvPr>
        </p:nvSpPr>
        <p:spPr>
          <a:xfrm>
            <a:off x="1600200" y="4885253"/>
            <a:ext cx="3907464" cy="20574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234440"/>
            <a:ext cx="4038600" cy="339471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234440"/>
            <a:ext cx="4038600" cy="339471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B8A16FF-DC46-493F-B2AE-B0A75438883D}" type="datetimeFigureOut">
              <a:rPr lang="en-US" smtClean="0"/>
              <a:pPr/>
              <a:t>9/5/2021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4885926"/>
            <a:ext cx="464288" cy="205740"/>
          </a:xfrm>
        </p:spPr>
        <p:txBody>
          <a:bodyPr/>
          <a:lstStyle>
            <a:extLst/>
          </a:lstStyle>
          <a:p>
            <a:fld id="{F3D55D7D-22E4-488F-A8D7-A1231F02B239}" type="slidenum">
              <a:rPr lang="en-US" smtClean="0"/>
              <a:pPr/>
              <a:t>‹#›</a:t>
            </a:fld>
            <a:endParaRPr lang="en-US"/>
          </a:p>
        </p:txBody>
      </p:sp>
      <p:sp>
        <p:nvSpPr>
          <p:cNvPr id="10" name="Rectangle 9"/>
          <p:cNvSpPr/>
          <p:nvPr/>
        </p:nvSpPr>
        <p:spPr>
          <a:xfrm>
            <a:off x="588392" y="1068441"/>
            <a:ext cx="8001000" cy="6858"/>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1623912"/>
            <a:ext cx="3749040" cy="6858"/>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1623912"/>
            <a:ext cx="3749040" cy="6858"/>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188961"/>
            <a:ext cx="8229600" cy="85725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151335"/>
            <a:ext cx="4040188" cy="47982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1151335"/>
            <a:ext cx="4041775" cy="47982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71651"/>
            <a:ext cx="4040188" cy="2956322"/>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1771651"/>
            <a:ext cx="4041775" cy="2956322"/>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B8A16FF-DC46-493F-B2AE-B0A75438883D}" type="datetimeFigureOut">
              <a:rPr lang="en-US" smtClean="0"/>
              <a:pPr/>
              <a:t>9/5/2021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4885926"/>
            <a:ext cx="464288" cy="205740"/>
          </a:xfrm>
        </p:spPr>
        <p:txBody>
          <a:bodyPr/>
          <a:lstStyle>
            <a:extLst/>
          </a:lstStyle>
          <a:p>
            <a:fld id="{F3D55D7D-22E4-488F-A8D7-A1231F02B239}" type="slidenum">
              <a:rPr lang="en-US" smtClean="0"/>
              <a:pPr/>
              <a:t>‹#›</a:t>
            </a:fld>
            <a:endParaRPr lang="en-US"/>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89914"/>
            <a:ext cx="8229600" cy="85725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B8A16FF-DC46-493F-B2AE-B0A75438883D}" type="datetimeFigureOut">
              <a:rPr lang="en-US" smtClean="0"/>
              <a:pPr/>
              <a:t>9/5/2021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3D55D7D-22E4-488F-A8D7-A1231F02B239}" type="slidenum">
              <a:rPr lang="en-US" smtClean="0"/>
              <a:pPr/>
              <a:t>‹#›</a:t>
            </a:fld>
            <a:endParaRPr lang="en-US"/>
          </a:p>
        </p:txBody>
      </p:sp>
      <p:sp>
        <p:nvSpPr>
          <p:cNvPr id="7" name="Rectangle 6"/>
          <p:cNvSpPr/>
          <p:nvPr/>
        </p:nvSpPr>
        <p:spPr>
          <a:xfrm>
            <a:off x="588392" y="1068441"/>
            <a:ext cx="8001000" cy="6858"/>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B8A16FF-DC46-493F-B2AE-B0A75438883D}" type="datetimeFigureOut">
              <a:rPr lang="en-US" smtClean="0"/>
              <a:pPr/>
              <a:t>9/5/2021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3D55D7D-22E4-488F-A8D7-A1231F02B239}" type="slidenum">
              <a:rPr lang="en-US" smtClean="0"/>
              <a:pPr/>
              <a:t>‹#›</a:t>
            </a:fld>
            <a:endParaRPr lang="en-US"/>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793242"/>
            <a:ext cx="3749040" cy="6858"/>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228600"/>
            <a:ext cx="3931920" cy="5715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830670"/>
            <a:ext cx="3931920" cy="8001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1657350"/>
            <a:ext cx="8666456" cy="298323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4885253"/>
            <a:ext cx="3002280" cy="205740"/>
          </a:xfrm>
        </p:spPr>
        <p:txBody>
          <a:bodyPr vert="horz" rtlCol="0"/>
          <a:lstStyle>
            <a:extLst/>
          </a:lstStyle>
          <a:p>
            <a:fld id="{EB8A16FF-DC46-493F-B2AE-B0A75438883D}" type="datetimeFigureOut">
              <a:rPr lang="en-US" smtClean="0"/>
              <a:pPr/>
              <a:t>9/5/2021</a:t>
            </a:fld>
            <a:endParaRPr lang="en-US"/>
          </a:p>
        </p:txBody>
      </p:sp>
      <p:sp>
        <p:nvSpPr>
          <p:cNvPr id="10" name="Slide Number Placeholder 9"/>
          <p:cNvSpPr>
            <a:spLocks noGrp="1"/>
          </p:cNvSpPr>
          <p:nvPr>
            <p:ph type="sldNum" sz="quarter" idx="11"/>
          </p:nvPr>
        </p:nvSpPr>
        <p:spPr>
          <a:xfrm>
            <a:off x="8638952" y="4885253"/>
            <a:ext cx="464288" cy="205740"/>
          </a:xfrm>
        </p:spPr>
        <p:txBody>
          <a:bodyPr vert="horz" rtlCol="0"/>
          <a:lstStyle>
            <a:lvl1pPr>
              <a:defRPr>
                <a:solidFill>
                  <a:schemeClr val="tx2">
                    <a:shade val="90000"/>
                  </a:schemeClr>
                </a:solidFill>
              </a:defRPr>
            </a:lvl1pPr>
            <a:extLst/>
          </a:lstStyle>
          <a:p>
            <a:fld id="{F3D55D7D-22E4-488F-A8D7-A1231F02B239}" type="slidenum">
              <a:rPr lang="en-US" smtClean="0"/>
              <a:pPr/>
              <a:t>‹#›</a:t>
            </a:fld>
            <a:endParaRPr lang="en-US"/>
          </a:p>
        </p:txBody>
      </p:sp>
      <p:sp>
        <p:nvSpPr>
          <p:cNvPr id="11" name="Footer Placeholder 10"/>
          <p:cNvSpPr>
            <a:spLocks noGrp="1"/>
          </p:cNvSpPr>
          <p:nvPr>
            <p:ph type="ftr" sz="quarter" idx="12"/>
          </p:nvPr>
        </p:nvSpPr>
        <p:spPr>
          <a:xfrm>
            <a:off x="1600200" y="4885253"/>
            <a:ext cx="3907464" cy="20574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3543300"/>
            <a:ext cx="5486400" cy="498402"/>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4041703"/>
            <a:ext cx="5486400" cy="684191"/>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187398"/>
            <a:ext cx="8534400" cy="325755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4881753"/>
            <a:ext cx="3002280" cy="205740"/>
          </a:xfrm>
        </p:spPr>
        <p:txBody>
          <a:bodyPr vert="horz" rtlCol="0"/>
          <a:lstStyle>
            <a:extLst/>
          </a:lstStyle>
          <a:p>
            <a:fld id="{EB8A16FF-DC46-493F-B2AE-B0A75438883D}" type="datetimeFigureOut">
              <a:rPr lang="en-US" smtClean="0"/>
              <a:pPr/>
              <a:t>9/5/2021</a:t>
            </a:fld>
            <a:endParaRPr lang="en-US"/>
          </a:p>
        </p:txBody>
      </p:sp>
      <p:sp>
        <p:nvSpPr>
          <p:cNvPr id="9" name="Slide Number Placeholder 8"/>
          <p:cNvSpPr>
            <a:spLocks noGrp="1"/>
          </p:cNvSpPr>
          <p:nvPr>
            <p:ph type="sldNum" sz="quarter" idx="11"/>
          </p:nvPr>
        </p:nvSpPr>
        <p:spPr>
          <a:xfrm>
            <a:off x="8638952" y="4881753"/>
            <a:ext cx="464288" cy="205740"/>
          </a:xfrm>
        </p:spPr>
        <p:txBody>
          <a:bodyPr vert="horz" rtlCol="0"/>
          <a:lstStyle>
            <a:lvl1pPr>
              <a:defRPr>
                <a:solidFill>
                  <a:schemeClr val="tx2">
                    <a:shade val="90000"/>
                  </a:schemeClr>
                </a:solidFill>
              </a:defRPr>
            </a:lvl1pPr>
            <a:extLst/>
          </a:lstStyle>
          <a:p>
            <a:fld id="{F3D55D7D-22E4-488F-A8D7-A1231F02B239}" type="slidenum">
              <a:rPr lang="en-US" smtClean="0"/>
              <a:pPr/>
              <a:t>‹#›</a:t>
            </a:fld>
            <a:endParaRPr lang="en-US"/>
          </a:p>
        </p:txBody>
      </p:sp>
      <p:sp>
        <p:nvSpPr>
          <p:cNvPr id="10" name="Footer Placeholder 9"/>
          <p:cNvSpPr>
            <a:spLocks noGrp="1"/>
          </p:cNvSpPr>
          <p:nvPr>
            <p:ph type="ftr" sz="quarter" idx="12"/>
          </p:nvPr>
        </p:nvSpPr>
        <p:spPr>
          <a:xfrm>
            <a:off x="1600200" y="4881753"/>
            <a:ext cx="3907464" cy="205740"/>
          </a:xfrm>
        </p:spPr>
        <p:txBody>
          <a:bodyPr vert="horz" rtlCol="0"/>
          <a:lstStyle>
            <a:extLst/>
          </a:lstStyle>
          <a:p>
            <a:endParaRPr lang="en-US"/>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10314"/>
            <a:ext cx="8810846" cy="4924044"/>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4800600"/>
            <a:ext cx="4212264" cy="20574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4800600"/>
            <a:ext cx="3002280" cy="20574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EB8A16FF-DC46-493F-B2AE-B0A75438883D}" type="datetimeFigureOut">
              <a:rPr lang="en-US" smtClean="0"/>
              <a:pPr/>
              <a:t>9/5/2021</a:t>
            </a:fld>
            <a:endParaRPr lang="en-US"/>
          </a:p>
        </p:txBody>
      </p:sp>
      <p:sp>
        <p:nvSpPr>
          <p:cNvPr id="23" name="Slide Number Placeholder 22"/>
          <p:cNvSpPr>
            <a:spLocks noGrp="1"/>
          </p:cNvSpPr>
          <p:nvPr>
            <p:ph type="sldNum" sz="quarter" idx="4"/>
          </p:nvPr>
        </p:nvSpPr>
        <p:spPr>
          <a:xfrm>
            <a:off x="8638952" y="4885926"/>
            <a:ext cx="464288" cy="20574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F3D55D7D-22E4-488F-A8D7-A1231F02B239}" type="slidenum">
              <a:rPr lang="en-US" smtClean="0"/>
              <a:pPr/>
              <a:t>‹#›</a:t>
            </a:fld>
            <a:endParaRPr lang="en-US"/>
          </a:p>
        </p:txBody>
      </p:sp>
      <p:sp>
        <p:nvSpPr>
          <p:cNvPr id="22" name="Title Placeholder 21"/>
          <p:cNvSpPr>
            <a:spLocks noGrp="1"/>
          </p:cNvSpPr>
          <p:nvPr>
            <p:ph type="title"/>
          </p:nvPr>
        </p:nvSpPr>
        <p:spPr>
          <a:xfrm>
            <a:off x="457200" y="190152"/>
            <a:ext cx="8229600" cy="85725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34678"/>
            <a:ext cx="8229600" cy="339471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ipe dir="d"/>
  </p:transition>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solidFill>
                  <a:srgbClr val="FFFF00"/>
                </a:solidFill>
                <a:latin typeface="Times New Roman" pitchFamily="18" charset="0"/>
                <a:cs typeface="Times New Roman" pitchFamily="18" charset="0"/>
              </a:rPr>
              <a:t>THỂ DỤC 7</a:t>
            </a:r>
            <a:endParaRPr lang="en-US" dirty="0">
              <a:solidFill>
                <a:srgbClr val="FFFF00"/>
              </a:solidFill>
              <a:latin typeface="Times New Roman" pitchFamily="18" charset="0"/>
              <a:cs typeface="Times New Roman" pitchFamily="18" charset="0"/>
            </a:endParaRPr>
          </a:p>
        </p:txBody>
      </p:sp>
      <p:sp>
        <p:nvSpPr>
          <p:cNvPr id="3" name="Subtitle 2"/>
          <p:cNvSpPr>
            <a:spLocks noGrp="1"/>
          </p:cNvSpPr>
          <p:nvPr>
            <p:ph type="subTitle" idx="1"/>
          </p:nvPr>
        </p:nvSpPr>
        <p:spPr>
          <a:xfrm>
            <a:off x="4267200" y="3028950"/>
            <a:ext cx="4876800" cy="685800"/>
          </a:xfrm>
        </p:spPr>
        <p:txBody>
          <a:bodyPr>
            <a:normAutofit fontScale="92500"/>
          </a:bodyPr>
          <a:lstStyle/>
          <a:p>
            <a:pPr algn="l"/>
            <a:r>
              <a:rPr lang="en-US" b="1" dirty="0" smtClean="0">
                <a:latin typeface="Times New Roman" pitchFamily="18" charset="0"/>
                <a:cs typeface="Times New Roman" pitchFamily="18" charset="0"/>
              </a:rPr>
              <a:t>GV: </a:t>
            </a:r>
            <a:r>
              <a:rPr lang="en-US" b="1" dirty="0" err="1" smtClean="0">
                <a:latin typeface="Times New Roman" pitchFamily="18" charset="0"/>
                <a:cs typeface="Times New Roman" pitchFamily="18" charset="0"/>
              </a:rPr>
              <a:t>Thầy</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Đặng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Hùng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Dũng</a:t>
            </a:r>
            <a:endParaRPr lang="en-US" b="1" dirty="0">
              <a:latin typeface="Times New Roman" pitchFamily="18" charset="0"/>
              <a:cs typeface="Times New Roman" pitchFamily="18" charset="0"/>
            </a:endParaRPr>
          </a:p>
        </p:txBody>
      </p:sp>
      <p:sp>
        <p:nvSpPr>
          <p:cNvPr id="4" name="TextBox 3"/>
          <p:cNvSpPr txBox="1"/>
          <p:nvPr/>
        </p:nvSpPr>
        <p:spPr>
          <a:xfrm>
            <a:off x="304800" y="133350"/>
            <a:ext cx="5562600" cy="646331"/>
          </a:xfrm>
          <a:prstGeom prst="rect">
            <a:avLst/>
          </a:prstGeom>
          <a:noFill/>
        </p:spPr>
        <p:txBody>
          <a:bodyPr wrap="square" rtlCol="0">
            <a:spAutoFit/>
          </a:bodyPr>
          <a:lstStyle/>
          <a:p>
            <a:r>
              <a:rPr lang="en-US" b="1" dirty="0" smtClean="0">
                <a:latin typeface="Times New Roman" pitchFamily="18" charset="0"/>
                <a:cs typeface="Times New Roman" pitchFamily="18" charset="0"/>
              </a:rPr>
              <a:t>PHÒNG GIÁO DỤC VÀ ĐẠO TẠO QUẬN 3</a:t>
            </a:r>
          </a:p>
          <a:p>
            <a:r>
              <a:rPr lang="en-US" b="1" dirty="0" smtClean="0">
                <a:latin typeface="Times New Roman" pitchFamily="18" charset="0"/>
                <a:cs typeface="Times New Roman" pitchFamily="18" charset="0"/>
              </a:rPr>
              <a:t>TR</a:t>
            </a:r>
            <a:r>
              <a:rPr lang="vi-VN" b="1" dirty="0" smtClean="0">
                <a:latin typeface="Times New Roman" pitchFamily="18" charset="0"/>
                <a:cs typeface="Times New Roman" pitchFamily="18" charset="0"/>
              </a:rPr>
              <a:t>ƯỜNG</a:t>
            </a:r>
            <a:r>
              <a:rPr lang="en-US" b="1" dirty="0" smtClean="0">
                <a:latin typeface="Times New Roman" pitchFamily="18" charset="0"/>
                <a:cs typeface="Times New Roman" pitchFamily="18" charset="0"/>
              </a:rPr>
              <a:t> THCS BẠCH ĐẰNG</a:t>
            </a:r>
            <a:endParaRPr lang="en-US" b="1" dirty="0">
              <a:latin typeface="Times New Roman" pitchFamily="18" charset="0"/>
              <a:cs typeface="Times New Roman" pitchFamily="18" charset="0"/>
            </a:endParaRPr>
          </a:p>
        </p:txBody>
      </p:sp>
      <p:pic>
        <p:nvPicPr>
          <p:cNvPr id="5" name="Picture 4" descr="bachdang logo.jpg"/>
          <p:cNvPicPr>
            <a:picLocks noChangeAspect="1"/>
          </p:cNvPicPr>
          <p:nvPr/>
        </p:nvPicPr>
        <p:blipFill>
          <a:blip r:embed="rId2"/>
          <a:stretch>
            <a:fillRect/>
          </a:stretch>
        </p:blipFill>
        <p:spPr>
          <a:xfrm>
            <a:off x="7315200" y="0"/>
            <a:ext cx="1828800" cy="1962150"/>
          </a:xfrm>
          <a:prstGeom prst="rect">
            <a:avLst/>
          </a:prstGeom>
        </p:spPr>
      </p:pic>
      <p:sp>
        <p:nvSpPr>
          <p:cNvPr id="6" name="Up Ribbon 5"/>
          <p:cNvSpPr/>
          <p:nvPr/>
        </p:nvSpPr>
        <p:spPr>
          <a:xfrm>
            <a:off x="4648200" y="4705350"/>
            <a:ext cx="4495800" cy="438150"/>
          </a:xfrm>
          <a:prstGeom prst="ribbon2">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N</a:t>
            </a:r>
            <a:r>
              <a:rPr lang="vi-VN" dirty="0" smtClean="0"/>
              <a:t>ăm</a:t>
            </a:r>
            <a:r>
              <a:rPr lang="en-US" dirty="0" smtClean="0"/>
              <a:t> </a:t>
            </a:r>
            <a:r>
              <a:rPr lang="en-US" dirty="0" err="1" smtClean="0"/>
              <a:t>học</a:t>
            </a:r>
            <a:r>
              <a:rPr lang="en-US" dirty="0" smtClean="0"/>
              <a:t> 2021-2022</a:t>
            </a:r>
            <a:endParaRPr lang="en-US" dirty="0"/>
          </a:p>
        </p:txBody>
      </p:sp>
      <p:pic>
        <p:nvPicPr>
          <p:cNvPr id="8" name="Picture 7" descr="9_DONG_TAC_CUA_BAI_TD_VOI_CO_LOP_7.jpg.jpg"/>
          <p:cNvPicPr>
            <a:picLocks noChangeAspect="1"/>
          </p:cNvPicPr>
          <p:nvPr/>
        </p:nvPicPr>
        <p:blipFill>
          <a:blip r:embed="rId3"/>
          <a:stretch>
            <a:fillRect/>
          </a:stretch>
        </p:blipFill>
        <p:spPr>
          <a:xfrm>
            <a:off x="228600" y="2038350"/>
            <a:ext cx="2895600" cy="3105150"/>
          </a:xfrm>
          <a:prstGeom prst="rect">
            <a:avLst/>
          </a:prstGeom>
        </p:spPr>
      </p:pic>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u_the_XP_cao.bmp.jpg"/>
          <p:cNvPicPr>
            <a:picLocks noChangeAspect="1"/>
          </p:cNvPicPr>
          <p:nvPr/>
        </p:nvPicPr>
        <p:blipFill>
          <a:blip r:embed="rId2"/>
          <a:stretch>
            <a:fillRect/>
          </a:stretch>
        </p:blipFill>
        <p:spPr>
          <a:xfrm>
            <a:off x="6248400" y="1962150"/>
            <a:ext cx="2667000" cy="1424623"/>
          </a:xfrm>
          <a:prstGeom prst="rect">
            <a:avLst/>
          </a:prstGeom>
        </p:spPr>
      </p:pic>
      <p:sp>
        <p:nvSpPr>
          <p:cNvPr id="3" name="Content Placeholder 2"/>
          <p:cNvSpPr>
            <a:spLocks noGrp="1"/>
          </p:cNvSpPr>
          <p:nvPr>
            <p:ph idx="1"/>
          </p:nvPr>
        </p:nvSpPr>
        <p:spPr>
          <a:xfrm>
            <a:off x="457200" y="209550"/>
            <a:ext cx="8229600" cy="4419838"/>
          </a:xfrm>
        </p:spPr>
        <p:txBody>
          <a:bodyPr>
            <a:normAutofit fontScale="92500" lnSpcReduction="10000"/>
          </a:bodyPr>
          <a:lstStyle/>
          <a:p>
            <a:pPr algn="just">
              <a:buFont typeface="Wingdings" pitchFamily="2" charset="2"/>
              <a:buChar char="q"/>
            </a:pPr>
            <a:r>
              <a:rPr lang="vi-VN" b="1" dirty="0" smtClean="0">
                <a:solidFill>
                  <a:srgbClr val="FFFF00"/>
                </a:solidFill>
              </a:rPr>
              <a:t>3. Bài thể dục phát triển chung</a:t>
            </a:r>
            <a:endParaRPr lang="en-US" b="1" dirty="0" smtClean="0">
              <a:solidFill>
                <a:srgbClr val="FFFF00"/>
              </a:solidFill>
            </a:endParaRPr>
          </a:p>
          <a:p>
            <a:pPr algn="just">
              <a:buNone/>
            </a:pPr>
            <a:r>
              <a:rPr lang="en-US" dirty="0" smtClean="0"/>
              <a:t>- </a:t>
            </a:r>
            <a:r>
              <a:rPr lang="vi-VN" dirty="0" smtClean="0"/>
              <a:t>Bài gồm 9 động tác tập với cờ. </a:t>
            </a:r>
            <a:endParaRPr lang="en-US" dirty="0" smtClean="0"/>
          </a:p>
          <a:p>
            <a:pPr algn="just">
              <a:buFont typeface="Wingdings" pitchFamily="2" charset="2"/>
              <a:buChar char="q"/>
            </a:pPr>
            <a:r>
              <a:rPr lang="vi-VN" b="1" dirty="0" smtClean="0">
                <a:solidFill>
                  <a:srgbClr val="FFFF00"/>
                </a:solidFill>
              </a:rPr>
              <a:t>4. Trò chơi và động tác bổ trợ chạy nhanh </a:t>
            </a:r>
            <a:endParaRPr lang="en-US" b="1" dirty="0" smtClean="0">
              <a:solidFill>
                <a:srgbClr val="FFFF00"/>
              </a:solidFill>
            </a:endParaRPr>
          </a:p>
          <a:p>
            <a:pPr algn="just">
              <a:buNone/>
            </a:pPr>
            <a:r>
              <a:rPr lang="vi-VN" dirty="0" smtClean="0"/>
              <a:t>− Ôn và học mới một số trò chơi phát triển sức nhanh. </a:t>
            </a:r>
            <a:endParaRPr lang="en-US" dirty="0" smtClean="0"/>
          </a:p>
          <a:p>
            <a:pPr algn="just">
              <a:buNone/>
            </a:pPr>
            <a:r>
              <a:rPr lang="vi-VN" dirty="0" smtClean="0"/>
              <a:t>− Ôn một số động tác bổ trợ kĩ thuật. </a:t>
            </a:r>
            <a:endParaRPr lang="en-US" dirty="0" smtClean="0"/>
          </a:p>
          <a:p>
            <a:pPr algn="just">
              <a:buNone/>
            </a:pPr>
            <a:r>
              <a:rPr lang="vi-VN" dirty="0" smtClean="0"/>
              <a:t>− Chạy đạp sau. </a:t>
            </a:r>
            <a:endParaRPr lang="en-US" dirty="0" smtClean="0"/>
          </a:p>
          <a:p>
            <a:pPr algn="just">
              <a:buNone/>
            </a:pPr>
            <a:r>
              <a:rPr lang="vi-VN" dirty="0" smtClean="0"/>
              <a:t>− Tư thế sẵn sàng − xuất phát. </a:t>
            </a:r>
            <a:endParaRPr lang="en-US" dirty="0" smtClean="0"/>
          </a:p>
          <a:p>
            <a:pPr algn="just">
              <a:buNone/>
            </a:pPr>
            <a:r>
              <a:rPr lang="vi-VN" dirty="0" smtClean="0"/>
              <a:t>− Ngồi − xuất phát. </a:t>
            </a:r>
            <a:endParaRPr lang="en-US" dirty="0" smtClean="0"/>
          </a:p>
          <a:p>
            <a:pPr algn="just">
              <a:buNone/>
            </a:pPr>
            <a:r>
              <a:rPr lang="vi-VN" dirty="0" smtClean="0"/>
              <a:t>− Xuất phát cao − chạy nhanh 30 − 60m</a:t>
            </a:r>
          </a:p>
          <a:p>
            <a:pPr algn="just"/>
            <a:endParaRPr lang="en-US" dirty="0"/>
          </a:p>
        </p:txBody>
      </p:sp>
    </p:spTree>
  </p:cSld>
  <p:clrMapOvr>
    <a:masterClrMapping/>
  </p:clrMapOvr>
  <p:transition>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9550"/>
            <a:ext cx="8229600" cy="4419838"/>
          </a:xfrm>
        </p:spPr>
        <p:txBody>
          <a:bodyPr>
            <a:normAutofit fontScale="85000" lnSpcReduction="20000"/>
          </a:bodyPr>
          <a:lstStyle/>
          <a:p>
            <a:pPr algn="just">
              <a:buFont typeface="Wingdings" pitchFamily="2" charset="2"/>
              <a:buChar char="q"/>
            </a:pPr>
            <a:r>
              <a:rPr lang="vi-VN" b="1" dirty="0" smtClean="0">
                <a:solidFill>
                  <a:srgbClr val="FFFF00"/>
                </a:solidFill>
              </a:rPr>
              <a:t>5. Trò chơi và động tác chạy bền </a:t>
            </a:r>
            <a:endParaRPr lang="en-US" b="1" dirty="0" smtClean="0">
              <a:solidFill>
                <a:srgbClr val="FFFF00"/>
              </a:solidFill>
            </a:endParaRPr>
          </a:p>
          <a:p>
            <a:pPr algn="just">
              <a:buNone/>
            </a:pPr>
            <a:r>
              <a:rPr lang="vi-VN" dirty="0" smtClean="0"/>
              <a:t>− Ôn và học mới một số trò chơi, động tác bổ trợ kĩ thuật. </a:t>
            </a:r>
            <a:endParaRPr lang="en-US" dirty="0" smtClean="0"/>
          </a:p>
          <a:p>
            <a:pPr algn="just">
              <a:buNone/>
            </a:pPr>
            <a:r>
              <a:rPr lang="vi-VN" dirty="0" smtClean="0"/>
              <a:t>− Phân phối sức khi chạy. </a:t>
            </a:r>
            <a:endParaRPr lang="en-US" dirty="0" smtClean="0"/>
          </a:p>
          <a:p>
            <a:pPr algn="just">
              <a:buNone/>
            </a:pPr>
            <a:r>
              <a:rPr lang="vi-VN" dirty="0" smtClean="0"/>
              <a:t>− Thở dốc và cách khắc phục. </a:t>
            </a:r>
            <a:endParaRPr lang="en-US" dirty="0" smtClean="0"/>
          </a:p>
          <a:p>
            <a:pPr algn="just">
              <a:buNone/>
            </a:pPr>
            <a:r>
              <a:rPr lang="vi-VN" dirty="0" smtClean="0"/>
              <a:t>− Đau “sóc” và cách khắc phục. </a:t>
            </a:r>
            <a:endParaRPr lang="en-US" dirty="0" smtClean="0"/>
          </a:p>
          <a:p>
            <a:pPr algn="just">
              <a:buNone/>
            </a:pPr>
            <a:r>
              <a:rPr lang="vi-VN" dirty="0" smtClean="0"/>
              <a:t>− Cách kiểm tra mạch trước, sau khi chạy và theo dõi sức khoẻ. </a:t>
            </a:r>
            <a:endParaRPr lang="en-US" dirty="0" smtClean="0"/>
          </a:p>
          <a:p>
            <a:pPr algn="just">
              <a:buNone/>
            </a:pPr>
            <a:r>
              <a:rPr lang="vi-VN" dirty="0" smtClean="0"/>
              <a:t>− Chạy bền trên địa hình tự nhiên với tốc độ vừa phải theo nhóm sức khoẻ, giới tính, theo cự li, hoặc thời gian phù hợp : 300m, 400m, 500m không tính thời gian hoặc từ 5 − 8 phút không tính khoảng cách. </a:t>
            </a:r>
            <a:endParaRPr lang="en-US" dirty="0" smtClean="0"/>
          </a:p>
          <a:p>
            <a:pPr algn="just">
              <a:buNone/>
            </a:pPr>
            <a:r>
              <a:rPr lang="vi-VN" dirty="0" smtClean="0"/>
              <a:t>− Một số động tác thả lỏng, sau khi chạy</a:t>
            </a:r>
          </a:p>
          <a:p>
            <a:pPr algn="just"/>
            <a:endParaRPr lang="en-US" dirty="0"/>
          </a:p>
        </p:txBody>
      </p:sp>
    </p:spTree>
  </p:cSld>
  <p:clrMapOvr>
    <a:masterClrMapping/>
  </p:clrMapOvr>
  <p:transition>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9550"/>
            <a:ext cx="8229600" cy="4419838"/>
          </a:xfrm>
        </p:spPr>
        <p:txBody>
          <a:bodyPr>
            <a:normAutofit fontScale="92500" lnSpcReduction="20000"/>
          </a:bodyPr>
          <a:lstStyle/>
          <a:p>
            <a:pPr>
              <a:buFont typeface="Wingdings" pitchFamily="2" charset="2"/>
              <a:buChar char="q"/>
            </a:pPr>
            <a:r>
              <a:rPr lang="vi-VN" b="1" dirty="0" smtClean="0">
                <a:solidFill>
                  <a:srgbClr val="FFFF00"/>
                </a:solidFill>
              </a:rPr>
              <a:t>6. Trò chơi và động tác bổ trợ nhảy xa, nhảy cao </a:t>
            </a:r>
            <a:endParaRPr lang="en-US" b="1" dirty="0" smtClean="0">
              <a:solidFill>
                <a:srgbClr val="FFFF00"/>
              </a:solidFill>
            </a:endParaRPr>
          </a:p>
          <a:p>
            <a:pPr>
              <a:buNone/>
            </a:pPr>
            <a:r>
              <a:rPr lang="vi-VN" dirty="0" smtClean="0"/>
              <a:t>− Ôn và học mới một số trò chơi rèn luyện sức mạnh chân. </a:t>
            </a:r>
            <a:endParaRPr lang="en-US" dirty="0" smtClean="0"/>
          </a:p>
          <a:p>
            <a:pPr>
              <a:buNone/>
            </a:pPr>
            <a:r>
              <a:rPr lang="vi-VN" dirty="0" smtClean="0"/>
              <a:t>− Ôn một số động tác bổ trợ nhảy xa, nhảy cao. </a:t>
            </a:r>
            <a:endParaRPr lang="en-US" dirty="0" smtClean="0"/>
          </a:p>
          <a:p>
            <a:pPr>
              <a:buNone/>
            </a:pPr>
            <a:r>
              <a:rPr lang="vi-VN" dirty="0" smtClean="0"/>
              <a:t>− Một số động tác bổ trợ nhảy xa : + Nhảy bước bộ trên không. + Chạy đà tự do nhảy xa kiểu “Ngồi”. </a:t>
            </a:r>
            <a:endParaRPr lang="en-US" dirty="0" smtClean="0"/>
          </a:p>
          <a:p>
            <a:pPr>
              <a:buNone/>
            </a:pPr>
            <a:r>
              <a:rPr lang="vi-VN" dirty="0" smtClean="0"/>
              <a:t>− Một số động tác bổ trợ nhảy cao : + Bật cao bằng hai chân, tay với vào vật trên cao.  + Chạy đà chính diện giậm nhảy co chân qua xà. + Chạy đà chính diện giậm nhảy chân lăng duỗi thẳng qua xà</a:t>
            </a:r>
          </a:p>
          <a:p>
            <a:endParaRPr lang="en-US" dirty="0"/>
          </a:p>
        </p:txBody>
      </p:sp>
    </p:spTree>
  </p:cSld>
  <p:clrMapOvr>
    <a:masterClrMapping/>
  </p:clrMapOvr>
  <p:transition>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9550"/>
            <a:ext cx="8229600" cy="4419838"/>
          </a:xfrm>
        </p:spPr>
        <p:txBody>
          <a:bodyPr>
            <a:normAutofit fontScale="92500"/>
          </a:bodyPr>
          <a:lstStyle/>
          <a:p>
            <a:pPr algn="just">
              <a:buFont typeface="Wingdings" pitchFamily="2" charset="2"/>
              <a:buChar char="q"/>
            </a:pPr>
            <a:r>
              <a:rPr lang="en-US" b="1" dirty="0" smtClean="0">
                <a:solidFill>
                  <a:srgbClr val="FFFF00"/>
                </a:solidFill>
                <a:latin typeface="Times New Roman" pitchFamily="18" charset="0"/>
                <a:cs typeface="Times New Roman" pitchFamily="18" charset="0"/>
              </a:rPr>
              <a:t>7</a:t>
            </a:r>
            <a:r>
              <a:rPr lang="vi-VN" b="1" dirty="0" smtClean="0">
                <a:solidFill>
                  <a:srgbClr val="FFFF00"/>
                </a:solidFill>
                <a:latin typeface="Times New Roman" pitchFamily="18" charset="0"/>
                <a:cs typeface="Times New Roman" pitchFamily="18" charset="0"/>
              </a:rPr>
              <a:t>. Môn thể thao tự chọn</a:t>
            </a:r>
            <a:endParaRPr lang="en-US" b="1" dirty="0" smtClean="0">
              <a:solidFill>
                <a:srgbClr val="FFFF00"/>
              </a:solidFill>
              <a:latin typeface="Times New Roman" pitchFamily="18" charset="0"/>
              <a:cs typeface="Times New Roman" pitchFamily="18" charset="0"/>
            </a:endParaRPr>
          </a:p>
          <a:p>
            <a:pPr algn="just"/>
            <a:r>
              <a:rPr lang="vi-VN" dirty="0" smtClean="0">
                <a:solidFill>
                  <a:srgbClr val="FFFF00"/>
                </a:solidFill>
                <a:latin typeface="Times New Roman" pitchFamily="18" charset="0"/>
                <a:cs typeface="Times New Roman" pitchFamily="18" charset="0"/>
              </a:rPr>
              <a:t>a) Đá cầu </a:t>
            </a:r>
            <a:endParaRPr lang="en-US" dirty="0" smtClean="0">
              <a:solidFill>
                <a:srgbClr val="FFFF00"/>
              </a:solidFill>
              <a:latin typeface="Times New Roman" pitchFamily="18" charset="0"/>
              <a:cs typeface="Times New Roman" pitchFamily="18" charset="0"/>
            </a:endParaRPr>
          </a:p>
          <a:p>
            <a:pPr algn="just">
              <a:buNone/>
            </a:pPr>
            <a:r>
              <a:rPr lang="vi-VN" dirty="0" smtClean="0">
                <a:latin typeface="Times New Roman" pitchFamily="18" charset="0"/>
                <a:cs typeface="Times New Roman" pitchFamily="18" charset="0"/>
              </a:rPr>
              <a:t>− Ôn một số động tác bổ trợ và kĩ thuật. </a:t>
            </a:r>
            <a:endParaRPr lang="en-US" dirty="0" smtClean="0">
              <a:latin typeface="Times New Roman" pitchFamily="18" charset="0"/>
              <a:cs typeface="Times New Roman" pitchFamily="18" charset="0"/>
            </a:endParaRPr>
          </a:p>
          <a:p>
            <a:pPr algn="just">
              <a:buNone/>
            </a:pPr>
            <a:r>
              <a:rPr lang="vi-VN" dirty="0" smtClean="0">
                <a:latin typeface="Times New Roman" pitchFamily="18" charset="0"/>
                <a:cs typeface="Times New Roman" pitchFamily="18" charset="0"/>
              </a:rPr>
              <a:t>− Tư thế chuẩn bị và di chuyển. </a:t>
            </a:r>
            <a:endParaRPr lang="en-US" dirty="0" smtClean="0">
              <a:latin typeface="Times New Roman" pitchFamily="18" charset="0"/>
              <a:cs typeface="Times New Roman" pitchFamily="18" charset="0"/>
            </a:endParaRPr>
          </a:p>
          <a:p>
            <a:pPr algn="just">
              <a:buNone/>
            </a:pPr>
            <a:r>
              <a:rPr lang="vi-VN" dirty="0" smtClean="0">
                <a:latin typeface="Times New Roman" pitchFamily="18" charset="0"/>
                <a:cs typeface="Times New Roman" pitchFamily="18" charset="0"/>
              </a:rPr>
              <a:t>− Tâng cầu bằng mu bàn chân. </a:t>
            </a:r>
            <a:endParaRPr lang="en-US" dirty="0" smtClean="0">
              <a:latin typeface="Times New Roman" pitchFamily="18" charset="0"/>
              <a:cs typeface="Times New Roman" pitchFamily="18" charset="0"/>
            </a:endParaRPr>
          </a:p>
          <a:p>
            <a:pPr algn="just">
              <a:buNone/>
            </a:pPr>
            <a:r>
              <a:rPr lang="vi-VN" dirty="0" smtClean="0">
                <a:latin typeface="Times New Roman" pitchFamily="18" charset="0"/>
                <a:cs typeface="Times New Roman" pitchFamily="18" charset="0"/>
              </a:rPr>
              <a:t>− Chuyền cầu bằng mu bàn chân. </a:t>
            </a:r>
            <a:endParaRPr lang="en-US" dirty="0" smtClean="0">
              <a:latin typeface="Times New Roman" pitchFamily="18" charset="0"/>
              <a:cs typeface="Times New Roman" pitchFamily="18" charset="0"/>
            </a:endParaRPr>
          </a:p>
          <a:p>
            <a:pPr algn="just">
              <a:buNone/>
            </a:pPr>
            <a:r>
              <a:rPr lang="vi-VN" dirty="0" smtClean="0">
                <a:latin typeface="Times New Roman" pitchFamily="18" charset="0"/>
                <a:cs typeface="Times New Roman" pitchFamily="18" charset="0"/>
              </a:rPr>
              <a:t>− Phát cầu thấp chân chính diện bằng mu bàn chân. </a:t>
            </a:r>
            <a:endParaRPr lang="en-US" dirty="0" smtClean="0">
              <a:latin typeface="Times New Roman" pitchFamily="18" charset="0"/>
              <a:cs typeface="Times New Roman" pitchFamily="18" charset="0"/>
            </a:endParaRPr>
          </a:p>
          <a:p>
            <a:pPr algn="just">
              <a:buNone/>
            </a:pPr>
            <a:r>
              <a:rPr lang="vi-VN" dirty="0" smtClean="0">
                <a:latin typeface="Times New Roman" pitchFamily="18" charset="0"/>
                <a:cs typeface="Times New Roman" pitchFamily="18" charset="0"/>
              </a:rPr>
              <a:t>− Phát cầu cao chân chính diện bằng mu bàn chân. </a:t>
            </a:r>
            <a:endParaRPr lang="en-US" dirty="0" smtClean="0">
              <a:latin typeface="Times New Roman" pitchFamily="18" charset="0"/>
              <a:cs typeface="Times New Roman" pitchFamily="18" charset="0"/>
            </a:endParaRPr>
          </a:p>
          <a:p>
            <a:pPr algn="just">
              <a:buNone/>
            </a:pPr>
            <a:r>
              <a:rPr lang="vi-VN" dirty="0" smtClean="0">
                <a:latin typeface="Times New Roman" pitchFamily="18" charset="0"/>
                <a:cs typeface="Times New Roman" pitchFamily="18" charset="0"/>
              </a:rPr>
              <a:t>− Một số điểm trong Luật đá cầu</a:t>
            </a:r>
          </a:p>
          <a:p>
            <a:pPr algn="just"/>
            <a:endParaRPr lang="vi-VN" dirty="0" smtClean="0">
              <a:latin typeface="Times New Roman" pitchFamily="18" charset="0"/>
              <a:cs typeface="Times New Roman" pitchFamily="18" charset="0"/>
            </a:endParaRPr>
          </a:p>
        </p:txBody>
      </p:sp>
    </p:spTree>
  </p:cSld>
  <p:clrMapOvr>
    <a:masterClrMapping/>
  </p:clrMapOvr>
  <p:transition>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9550"/>
            <a:ext cx="8229600" cy="4419838"/>
          </a:xfrm>
        </p:spPr>
        <p:txBody>
          <a:bodyPr>
            <a:normAutofit/>
          </a:bodyPr>
          <a:lstStyle/>
          <a:p>
            <a:pPr algn="just"/>
            <a:r>
              <a:rPr lang="en-US" dirty="0" smtClean="0">
                <a:solidFill>
                  <a:srgbClr val="FFFF00"/>
                </a:solidFill>
                <a:latin typeface="Times New Roman" pitchFamily="18" charset="0"/>
                <a:cs typeface="Times New Roman" pitchFamily="18" charset="0"/>
              </a:rPr>
              <a:t>b</a:t>
            </a:r>
            <a:r>
              <a:rPr lang="vi-VN" dirty="0" smtClean="0">
                <a:solidFill>
                  <a:srgbClr val="FFFF00"/>
                </a:solidFill>
                <a:latin typeface="Times New Roman" pitchFamily="18" charset="0"/>
                <a:cs typeface="Times New Roman" pitchFamily="18" charset="0"/>
              </a:rPr>
              <a:t>) Bóng chuyền </a:t>
            </a:r>
            <a:endParaRPr lang="en-US" dirty="0" smtClean="0">
              <a:solidFill>
                <a:srgbClr val="FFFF00"/>
              </a:solidFill>
              <a:latin typeface="Times New Roman" pitchFamily="18" charset="0"/>
              <a:cs typeface="Times New Roman" pitchFamily="18" charset="0"/>
            </a:endParaRPr>
          </a:p>
          <a:p>
            <a:pPr algn="just">
              <a:buNone/>
            </a:pPr>
            <a:r>
              <a:rPr lang="vi-VN" dirty="0" smtClean="0">
                <a:latin typeface="Times New Roman" pitchFamily="18" charset="0"/>
                <a:cs typeface="Times New Roman" pitchFamily="18" charset="0"/>
              </a:rPr>
              <a:t>− Ôn một số trò chơi, động tác bổ trợ kĩ thuật và phát triển thể lực. </a:t>
            </a:r>
            <a:endParaRPr lang="en-US" dirty="0" smtClean="0">
              <a:latin typeface="Times New Roman" pitchFamily="18" charset="0"/>
              <a:cs typeface="Times New Roman" pitchFamily="18" charset="0"/>
            </a:endParaRPr>
          </a:p>
          <a:p>
            <a:pPr algn="just">
              <a:buNone/>
            </a:pPr>
            <a:r>
              <a:rPr lang="vi-VN" dirty="0" smtClean="0">
                <a:latin typeface="Times New Roman" pitchFamily="18" charset="0"/>
                <a:cs typeface="Times New Roman" pitchFamily="18" charset="0"/>
              </a:rPr>
              <a:t>− Đệm bóng. </a:t>
            </a:r>
            <a:endParaRPr lang="en-US" dirty="0" smtClean="0">
              <a:latin typeface="Times New Roman" pitchFamily="18" charset="0"/>
              <a:cs typeface="Times New Roman" pitchFamily="18" charset="0"/>
            </a:endParaRPr>
          </a:p>
          <a:p>
            <a:pPr algn="just">
              <a:buNone/>
            </a:pPr>
            <a:r>
              <a:rPr lang="vi-VN" dirty="0" smtClean="0">
                <a:latin typeface="Times New Roman" pitchFamily="18" charset="0"/>
                <a:cs typeface="Times New Roman" pitchFamily="18" charset="0"/>
              </a:rPr>
              <a:t>− Phát bóng thấp tay chính diện.</a:t>
            </a:r>
            <a:endParaRPr lang="en-US" dirty="0" smtClean="0">
              <a:latin typeface="Times New Roman" pitchFamily="18" charset="0"/>
              <a:cs typeface="Times New Roman" pitchFamily="18" charset="0"/>
            </a:endParaRPr>
          </a:p>
          <a:p>
            <a:pPr algn="just">
              <a:buNone/>
            </a:pPr>
            <a:r>
              <a:rPr lang="vi-VN" dirty="0" smtClean="0">
                <a:latin typeface="Times New Roman" pitchFamily="18" charset="0"/>
                <a:cs typeface="Times New Roman" pitchFamily="18" charset="0"/>
              </a:rPr>
              <a:t>− Một số điểm trong Luật bóng chuyền mi ni. </a:t>
            </a:r>
            <a:endParaRPr lang="en-US" dirty="0" smtClean="0">
              <a:latin typeface="Times New Roman" pitchFamily="18" charset="0"/>
              <a:cs typeface="Times New Roman" pitchFamily="18" charset="0"/>
            </a:endParaRPr>
          </a:p>
          <a:p>
            <a:pPr algn="just"/>
            <a:r>
              <a:rPr lang="en-US" dirty="0" smtClean="0">
                <a:solidFill>
                  <a:srgbClr val="FFFF00"/>
                </a:solidFill>
                <a:latin typeface="Times New Roman" pitchFamily="18" charset="0"/>
                <a:cs typeface="Times New Roman" pitchFamily="18" charset="0"/>
              </a:rPr>
              <a:t>c</a:t>
            </a:r>
            <a:r>
              <a:rPr lang="vi-VN" dirty="0" smtClean="0">
                <a:solidFill>
                  <a:srgbClr val="FFFF00"/>
                </a:solidFill>
                <a:latin typeface="Times New Roman" pitchFamily="18" charset="0"/>
                <a:cs typeface="Times New Roman" pitchFamily="18" charset="0"/>
              </a:rPr>
              <a:t>) Bơi</a:t>
            </a:r>
            <a:endParaRPr lang="en-US" dirty="0" smtClean="0">
              <a:solidFill>
                <a:srgbClr val="FFFF00"/>
              </a:solidFill>
              <a:latin typeface="Times New Roman" pitchFamily="18" charset="0"/>
              <a:cs typeface="Times New Roman" pitchFamily="18" charset="0"/>
            </a:endParaRPr>
          </a:p>
          <a:p>
            <a:pPr algn="just">
              <a:buNone/>
            </a:pPr>
            <a:r>
              <a:rPr lang="vi-VN" dirty="0" smtClean="0">
                <a:latin typeface="Times New Roman" pitchFamily="18" charset="0"/>
                <a:cs typeface="Times New Roman" pitchFamily="18" charset="0"/>
              </a:rPr>
              <a:t>− Phối hợp hoàn chỉnh kĩ thuật bơi trườn sấp</a:t>
            </a:r>
          </a:p>
          <a:p>
            <a:pPr algn="just"/>
            <a:endParaRPr lang="en-US" dirty="0">
              <a:latin typeface="Times New Roman" pitchFamily="18" charset="0"/>
              <a:cs typeface="Times New Roman" pitchFamily="18" charset="0"/>
            </a:endParaRPr>
          </a:p>
        </p:txBody>
      </p:sp>
    </p:spTree>
  </p:cSld>
  <p:clrMapOvr>
    <a:masterClrMapping/>
  </p:clrMapOvr>
  <p:transition>
    <p:wipe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solidFill>
                  <a:srgbClr val="FFFF00"/>
                </a:solidFill>
                <a:latin typeface="Times New Roman" pitchFamily="18" charset="0"/>
                <a:cs typeface="Times New Roman" pitchFamily="18" charset="0"/>
              </a:rPr>
              <a:t>Cách</a:t>
            </a:r>
            <a:r>
              <a:rPr lang="en-US" b="1" dirty="0" smtClean="0">
                <a:solidFill>
                  <a:srgbClr val="FFFF00"/>
                </a:solidFill>
                <a:latin typeface="Times New Roman" pitchFamily="18" charset="0"/>
                <a:cs typeface="Times New Roman" pitchFamily="18" charset="0"/>
              </a:rPr>
              <a:t> </a:t>
            </a:r>
            <a:r>
              <a:rPr lang="en-US" b="1" dirty="0" err="1" smtClean="0">
                <a:solidFill>
                  <a:srgbClr val="FFFF00"/>
                </a:solidFill>
                <a:latin typeface="Times New Roman" pitchFamily="18" charset="0"/>
                <a:cs typeface="Times New Roman" pitchFamily="18" charset="0"/>
              </a:rPr>
              <a:t>thức</a:t>
            </a:r>
            <a:r>
              <a:rPr lang="en-US" b="1" dirty="0" smtClean="0">
                <a:solidFill>
                  <a:srgbClr val="FFFF00"/>
                </a:solidFill>
                <a:latin typeface="Times New Roman" pitchFamily="18" charset="0"/>
                <a:cs typeface="Times New Roman" pitchFamily="18" charset="0"/>
              </a:rPr>
              <a:t> </a:t>
            </a:r>
            <a:r>
              <a:rPr lang="en-US" b="1" dirty="0" err="1" smtClean="0">
                <a:solidFill>
                  <a:srgbClr val="FFFF00"/>
                </a:solidFill>
                <a:latin typeface="Times New Roman" pitchFamily="18" charset="0"/>
                <a:cs typeface="Times New Roman" pitchFamily="18" charset="0"/>
              </a:rPr>
              <a:t>kiểm</a:t>
            </a:r>
            <a:r>
              <a:rPr lang="en-US" b="1" dirty="0" smtClean="0">
                <a:solidFill>
                  <a:srgbClr val="FFFF00"/>
                </a:solidFill>
                <a:latin typeface="Times New Roman" pitchFamily="18" charset="0"/>
                <a:cs typeface="Times New Roman" pitchFamily="18" charset="0"/>
              </a:rPr>
              <a:t> </a:t>
            </a:r>
            <a:r>
              <a:rPr lang="en-US" b="1" dirty="0" err="1" smtClean="0">
                <a:solidFill>
                  <a:srgbClr val="FFFF00"/>
                </a:solidFill>
                <a:latin typeface="Times New Roman" pitchFamily="18" charset="0"/>
                <a:cs typeface="Times New Roman" pitchFamily="18" charset="0"/>
              </a:rPr>
              <a:t>tra</a:t>
            </a:r>
            <a:r>
              <a:rPr lang="en-US" b="1" dirty="0" smtClean="0">
                <a:solidFill>
                  <a:srgbClr val="FFFF00"/>
                </a:solidFill>
                <a:latin typeface="Times New Roman" pitchFamily="18" charset="0"/>
                <a:cs typeface="Times New Roman" pitchFamily="18" charset="0"/>
              </a:rPr>
              <a:t> </a:t>
            </a:r>
            <a:r>
              <a:rPr lang="en-US" b="1" dirty="0" err="1" smtClean="0">
                <a:solidFill>
                  <a:srgbClr val="FFFF00"/>
                </a:solidFill>
                <a:latin typeface="Times New Roman" pitchFamily="18" charset="0"/>
                <a:cs typeface="Times New Roman" pitchFamily="18" charset="0"/>
              </a:rPr>
              <a:t>và</a:t>
            </a:r>
            <a:r>
              <a:rPr lang="en-US" b="1" dirty="0" smtClean="0">
                <a:solidFill>
                  <a:srgbClr val="FFFF00"/>
                </a:solidFill>
                <a:latin typeface="Times New Roman" pitchFamily="18" charset="0"/>
                <a:cs typeface="Times New Roman" pitchFamily="18" charset="0"/>
              </a:rPr>
              <a:t> </a:t>
            </a:r>
            <a:r>
              <a:rPr lang="en-US" b="1" dirty="0" err="1" smtClean="0">
                <a:solidFill>
                  <a:srgbClr val="FFFF00"/>
                </a:solidFill>
                <a:latin typeface="Times New Roman" pitchFamily="18" charset="0"/>
                <a:cs typeface="Times New Roman" pitchFamily="18" charset="0"/>
              </a:rPr>
              <a:t>chấm</a:t>
            </a:r>
            <a:r>
              <a:rPr lang="en-US" b="1" dirty="0" smtClean="0">
                <a:solidFill>
                  <a:srgbClr val="FFFF00"/>
                </a:solidFill>
                <a:latin typeface="Times New Roman" pitchFamily="18" charset="0"/>
                <a:cs typeface="Times New Roman" pitchFamily="18" charset="0"/>
              </a:rPr>
              <a:t> </a:t>
            </a:r>
            <a:r>
              <a:rPr lang="vi-VN" b="1" dirty="0" smtClean="0">
                <a:solidFill>
                  <a:srgbClr val="FFFF00"/>
                </a:solidFill>
                <a:latin typeface="Times New Roman" pitchFamily="18" charset="0"/>
                <a:cs typeface="Times New Roman" pitchFamily="18" charset="0"/>
              </a:rPr>
              <a:t>đ</a:t>
            </a:r>
            <a:r>
              <a:rPr lang="en-US" b="1" dirty="0" err="1" smtClean="0">
                <a:solidFill>
                  <a:srgbClr val="FFFF00"/>
                </a:solidFill>
                <a:latin typeface="Times New Roman" pitchFamily="18" charset="0"/>
                <a:cs typeface="Times New Roman" pitchFamily="18" charset="0"/>
              </a:rPr>
              <a:t>iểm</a:t>
            </a:r>
            <a:endParaRPr lang="en-US" b="1" dirty="0">
              <a:solidFill>
                <a:srgbClr val="FFFF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55000" lnSpcReduction="20000"/>
          </a:bodyPr>
          <a:lstStyle/>
          <a:p>
            <a:pPr algn="just"/>
            <a:r>
              <a:rPr lang="vi-VN" dirty="0" smtClean="0">
                <a:latin typeface="Times New Roman" pitchFamily="18" charset="0"/>
                <a:cs typeface="Times New Roman" pitchFamily="18" charset="0"/>
              </a:rPr>
              <a:t>Đánh giá bằng nhận xét kết quả học tập (đánh giá bằng nhận xét) đối với các môn Thể dục”</a:t>
            </a:r>
          </a:p>
          <a:p>
            <a:pPr algn="just"/>
            <a:r>
              <a:rPr lang="vi-VN" dirty="0" smtClean="0">
                <a:latin typeface="Times New Roman" pitchFamily="18" charset="0"/>
                <a:cs typeface="Times New Roman" pitchFamily="18" charset="0"/>
              </a:rPr>
              <a:t>Căn cứ chuẩn kiến thức, kỹ năng môn học quy định trong Chương trình giáo dục phổ thông, thái độ tích cực và sự tiến bộ của học sinh để nhận xét kết quả các bài kiểm tra theo hai mức:</a:t>
            </a:r>
          </a:p>
          <a:p>
            <a:pPr algn="just">
              <a:buNone/>
            </a:pPr>
            <a:r>
              <a:rPr lang="vi-VN" dirty="0" smtClean="0">
                <a:latin typeface="Times New Roman" pitchFamily="18" charset="0"/>
                <a:cs typeface="Times New Roman" pitchFamily="18" charset="0"/>
              </a:rPr>
              <a:t>- </a:t>
            </a:r>
            <a:r>
              <a:rPr lang="vi-VN" dirty="0" smtClean="0">
                <a:solidFill>
                  <a:srgbClr val="FFFF00"/>
                </a:solidFill>
                <a:latin typeface="Times New Roman" pitchFamily="18" charset="0"/>
                <a:cs typeface="Times New Roman" pitchFamily="18" charset="0"/>
              </a:rPr>
              <a:t>Đạt yêu cầu (Đ): </a:t>
            </a:r>
            <a:r>
              <a:rPr lang="vi-VN" dirty="0" smtClean="0">
                <a:latin typeface="Times New Roman" pitchFamily="18" charset="0"/>
                <a:cs typeface="Times New Roman" pitchFamily="18" charset="0"/>
              </a:rPr>
              <a:t>Nếu đảm bảo ít nhất một trong hai điều kiện sau:</a:t>
            </a:r>
          </a:p>
          <a:p>
            <a:pPr algn="just">
              <a:buNone/>
            </a:pPr>
            <a:r>
              <a:rPr lang="vi-VN" dirty="0" smtClean="0">
                <a:latin typeface="Times New Roman" pitchFamily="18" charset="0"/>
                <a:cs typeface="Times New Roman" pitchFamily="18" charset="0"/>
              </a:rPr>
              <a:t>+ Thực hiện được cơ bản các yêu cầu chuẩn kiến thức, kỹ năng đối với nội dung trong bài kiểm tra;</a:t>
            </a:r>
          </a:p>
          <a:p>
            <a:pPr algn="just">
              <a:buNone/>
            </a:pPr>
            <a:r>
              <a:rPr lang="vi-VN" dirty="0" smtClean="0">
                <a:latin typeface="Times New Roman" pitchFamily="18" charset="0"/>
                <a:cs typeface="Times New Roman" pitchFamily="18" charset="0"/>
              </a:rPr>
              <a:t>+ Có cố gắng, tích cực học tập và tiến bộ rõ rệt trong thực hiện các yêu cầu chuẩn kiến thức, kỹ năng đối với nội dung trong bài kiểm tra.</a:t>
            </a:r>
          </a:p>
          <a:p>
            <a:pPr algn="just">
              <a:buNone/>
            </a:pPr>
            <a:r>
              <a:rPr lang="vi-VN" dirty="0" smtClean="0">
                <a:solidFill>
                  <a:srgbClr val="FFFF00"/>
                </a:solidFill>
                <a:latin typeface="Times New Roman" pitchFamily="18" charset="0"/>
                <a:cs typeface="Times New Roman" pitchFamily="18" charset="0"/>
              </a:rPr>
              <a:t>- Chưa đạt yêu cầu (CĐ): </a:t>
            </a:r>
            <a:r>
              <a:rPr lang="vi-VN" dirty="0" smtClean="0">
                <a:latin typeface="Times New Roman" pitchFamily="18" charset="0"/>
                <a:cs typeface="Times New Roman" pitchFamily="18" charset="0"/>
              </a:rPr>
              <a:t>Các trường hợp còn lại.</a:t>
            </a:r>
          </a:p>
          <a:p>
            <a:r>
              <a:rPr lang="en-US" dirty="0" err="1" smtClean="0">
                <a:latin typeface="Times New Roman" pitchFamily="18" charset="0"/>
                <a:cs typeface="Times New Roman" pitchFamily="18" charset="0"/>
              </a:rPr>
              <a:t>Điểm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chuyên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ghi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chép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lý</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thuyết</a:t>
            </a: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đầy</a:t>
            </a: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đủ</a:t>
            </a:r>
            <a:endParaRPr lang="en-US" dirty="0" smtClean="0">
              <a:latin typeface="Times New Roman" pitchFamily="18" charset="0"/>
              <a:cs typeface="Times New Roman" pitchFamily="18" charset="0"/>
            </a:endParaRPr>
          </a:p>
          <a:p>
            <a:r>
              <a:rPr lang="en-US" dirty="0" err="1" smtClean="0">
                <a:latin typeface="Times New Roman" pitchFamily="18" charset="0"/>
                <a:cs typeface="Times New Roman" pitchFamily="18" charset="0"/>
              </a:rPr>
              <a:t>Tích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phát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biểu</a:t>
            </a:r>
            <a:endParaRPr lang="en-US" dirty="0" smtClean="0">
              <a:latin typeface="Times New Roman" pitchFamily="18" charset="0"/>
              <a:cs typeface="Times New Roman" pitchFamily="18" charset="0"/>
            </a:endParaRPr>
          </a:p>
          <a:p>
            <a:r>
              <a:rPr lang="en-US" dirty="0" err="1" smtClean="0">
                <a:latin typeface="Times New Roman" pitchFamily="18" charset="0"/>
                <a:cs typeface="Times New Roman" pitchFamily="18" charset="0"/>
              </a:rPr>
              <a:t>Nộp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bài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tập</a:t>
            </a: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đúng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quy</a:t>
            </a: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định</a:t>
            </a:r>
            <a:endParaRPr lang="en-US"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transition>
    <p:wipe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solidFill>
                  <a:srgbClr val="FFFF00"/>
                </a:solidFill>
              </a:rPr>
              <a:t>Dặn</a:t>
            </a:r>
            <a:r>
              <a:rPr lang="en-US" b="1" dirty="0" smtClean="0">
                <a:solidFill>
                  <a:srgbClr val="FFFF00"/>
                </a:solidFill>
              </a:rPr>
              <a:t> </a:t>
            </a:r>
            <a:r>
              <a:rPr lang="en-US" b="1" dirty="0" err="1" smtClean="0">
                <a:solidFill>
                  <a:srgbClr val="FFFF00"/>
                </a:solidFill>
              </a:rPr>
              <a:t>dò</a:t>
            </a:r>
            <a:endParaRPr lang="en-US" b="1" dirty="0">
              <a:solidFill>
                <a:srgbClr val="FFFF00"/>
              </a:solidFill>
            </a:endParaRPr>
          </a:p>
        </p:txBody>
      </p:sp>
      <p:sp>
        <p:nvSpPr>
          <p:cNvPr id="3" name="Content Placeholder 2"/>
          <p:cNvSpPr>
            <a:spLocks noGrp="1"/>
          </p:cNvSpPr>
          <p:nvPr>
            <p:ph idx="1"/>
          </p:nvPr>
        </p:nvSpPr>
        <p:spPr/>
        <p:txBody>
          <a:bodyPr/>
          <a:lstStyle/>
          <a:p>
            <a:r>
              <a:rPr lang="en-US" dirty="0" err="1" smtClean="0">
                <a:latin typeface="Times New Roman" pitchFamily="18" charset="0"/>
                <a:cs typeface="Times New Roman" pitchFamily="18" charset="0"/>
              </a:rPr>
              <a:t>Vào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học</a:t>
            </a: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đúng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giờ</a:t>
            </a:r>
            <a:endParaRPr lang="en-US" dirty="0" smtClean="0">
              <a:latin typeface="Times New Roman" pitchFamily="18" charset="0"/>
              <a:cs typeface="Times New Roman" pitchFamily="18" charset="0"/>
            </a:endParaRPr>
          </a:p>
          <a:p>
            <a:r>
              <a:rPr lang="en-US" dirty="0" err="1" smtClean="0">
                <a:latin typeface="Times New Roman" pitchFamily="18" charset="0"/>
                <a:cs typeface="Times New Roman" pitchFamily="18" charset="0"/>
              </a:rPr>
              <a:t>Chuẩn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bị</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tập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viết</a:t>
            </a:r>
            <a:endParaRPr lang="en-US" dirty="0" smtClean="0">
              <a:latin typeface="Times New Roman" pitchFamily="18" charset="0"/>
              <a:cs typeface="Times New Roman" pitchFamily="18" charset="0"/>
            </a:endParaRPr>
          </a:p>
          <a:p>
            <a:r>
              <a:rPr lang="en-US" dirty="0" err="1" smtClean="0">
                <a:latin typeface="Times New Roman" pitchFamily="18" charset="0"/>
                <a:cs typeface="Times New Roman" pitchFamily="18" charset="0"/>
              </a:rPr>
              <a:t>Ghi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chép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lý</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thuyết</a:t>
            </a: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đầ</a:t>
            </a:r>
            <a:r>
              <a:rPr lang="en-US" dirty="0" smtClean="0">
                <a:latin typeface="Times New Roman" pitchFamily="18" charset="0"/>
                <a:cs typeface="Times New Roman" pitchFamily="18" charset="0"/>
              </a:rPr>
              <a:t>y </a:t>
            </a:r>
            <a:r>
              <a:rPr lang="vi-VN" dirty="0" smtClean="0">
                <a:latin typeface="Times New Roman" pitchFamily="18" charset="0"/>
                <a:cs typeface="Times New Roman" pitchFamily="18" charset="0"/>
              </a:rPr>
              <a:t>đủ</a:t>
            </a:r>
            <a:endParaRPr lang="en-US" dirty="0">
              <a:latin typeface="Times New Roman" pitchFamily="18" charset="0"/>
              <a:cs typeface="Times New Roman" pitchFamily="18" charset="0"/>
            </a:endParaRPr>
          </a:p>
        </p:txBody>
      </p:sp>
      <p:pic>
        <p:nvPicPr>
          <p:cNvPr id="4" name="Picture 3" descr="cach-chuc-may-man-bang-tieng-anh.jpg"/>
          <p:cNvPicPr>
            <a:picLocks noChangeAspect="1"/>
          </p:cNvPicPr>
          <p:nvPr/>
        </p:nvPicPr>
        <p:blipFill>
          <a:blip r:embed="rId2"/>
          <a:stretch>
            <a:fillRect/>
          </a:stretch>
        </p:blipFill>
        <p:spPr>
          <a:xfrm>
            <a:off x="152400" y="2724150"/>
            <a:ext cx="8839199" cy="2419350"/>
          </a:xfrm>
          <a:prstGeom prst="rect">
            <a:avLst/>
          </a:prstGeom>
        </p:spPr>
      </p:pic>
    </p:spTree>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effectLst/>
                <a:latin typeface="Times New Roman" pitchFamily="18" charset="0"/>
                <a:cs typeface="Times New Roman" pitchFamily="18" charset="0"/>
              </a:rPr>
              <a:t>NỘI DUNG</a:t>
            </a:r>
            <a:endParaRPr lang="en-US" b="1" dirty="0">
              <a:solidFill>
                <a:srgbClr val="FFFF00"/>
              </a:solidFill>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buFont typeface="Wingdings" pitchFamily="2" charset="2"/>
              <a:buChar char="Ø"/>
            </a:pPr>
            <a:r>
              <a:rPr lang="en-US" sz="4400" dirty="0" err="1" smtClean="0">
                <a:latin typeface="Times New Roman" pitchFamily="18" charset="0"/>
                <a:cs typeface="Times New Roman" pitchFamily="18" charset="0"/>
              </a:rPr>
              <a:t>Nội</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quy</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và</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yêu</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cầu</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học</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trực</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tuyến</a:t>
            </a:r>
            <a:endParaRPr lang="en-US" sz="4400" dirty="0" smtClean="0">
              <a:latin typeface="Times New Roman" pitchFamily="18" charset="0"/>
              <a:cs typeface="Times New Roman" pitchFamily="18" charset="0"/>
            </a:endParaRPr>
          </a:p>
          <a:p>
            <a:pPr algn="just">
              <a:buFont typeface="Wingdings" pitchFamily="2" charset="2"/>
              <a:buChar char="Ø"/>
            </a:pPr>
            <a:r>
              <a:rPr lang="en-US" sz="4400" dirty="0" err="1" smtClean="0">
                <a:latin typeface="Times New Roman" pitchFamily="18" charset="0"/>
                <a:cs typeface="Times New Roman" pitchFamily="18" charset="0"/>
              </a:rPr>
              <a:t>Điểm</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danh</a:t>
            </a:r>
            <a:endParaRPr lang="en-US" sz="4400" dirty="0" smtClean="0">
              <a:latin typeface="Times New Roman" pitchFamily="18" charset="0"/>
              <a:cs typeface="Times New Roman" pitchFamily="18" charset="0"/>
            </a:endParaRPr>
          </a:p>
          <a:p>
            <a:pPr algn="just">
              <a:buFont typeface="Wingdings" pitchFamily="2" charset="2"/>
              <a:buChar char="Ø"/>
            </a:pPr>
            <a:r>
              <a:rPr lang="en-US" sz="4400" dirty="0" err="1" smtClean="0">
                <a:latin typeface="Times New Roman" pitchFamily="18" charset="0"/>
                <a:cs typeface="Times New Roman" pitchFamily="18" charset="0"/>
              </a:rPr>
              <a:t>Phổ</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biến</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ch</a:t>
            </a:r>
            <a:r>
              <a:rPr lang="vi-VN" sz="4400" dirty="0" smtClean="0">
                <a:latin typeface="Times New Roman" pitchFamily="18" charset="0"/>
                <a:cs typeface="Times New Roman" pitchFamily="18" charset="0"/>
              </a:rPr>
              <a:t>ương</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trình</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thể</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dục</a:t>
            </a:r>
            <a:r>
              <a:rPr lang="en-US" sz="4400" dirty="0" smtClean="0">
                <a:latin typeface="Times New Roman" pitchFamily="18" charset="0"/>
                <a:cs typeface="Times New Roman" pitchFamily="18" charset="0"/>
              </a:rPr>
              <a:t> 7</a:t>
            </a:r>
          </a:p>
          <a:p>
            <a:pPr algn="just">
              <a:buFont typeface="Wingdings" pitchFamily="2" charset="2"/>
              <a:buChar char="Ø"/>
            </a:pPr>
            <a:r>
              <a:rPr lang="en-US" sz="4400" dirty="0" err="1" smtClean="0">
                <a:latin typeface="Times New Roman" pitchFamily="18" charset="0"/>
                <a:cs typeface="Times New Roman" pitchFamily="18" charset="0"/>
              </a:rPr>
              <a:t>Cách</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thức</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kiểm</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tra</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và</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chấm</a:t>
            </a:r>
            <a:r>
              <a:rPr lang="en-US" sz="4400" dirty="0" smtClean="0">
                <a:latin typeface="Times New Roman" pitchFamily="18" charset="0"/>
                <a:cs typeface="Times New Roman" pitchFamily="18" charset="0"/>
              </a:rPr>
              <a:t> </a:t>
            </a:r>
            <a:r>
              <a:rPr lang="vi-VN" sz="4400" dirty="0" smtClean="0">
                <a:latin typeface="Times New Roman" pitchFamily="18" charset="0"/>
                <a:cs typeface="Times New Roman" pitchFamily="18" charset="0"/>
              </a:rPr>
              <a:t>đ</a:t>
            </a:r>
            <a:r>
              <a:rPr lang="en-US" sz="4400" dirty="0" err="1" smtClean="0">
                <a:latin typeface="Times New Roman" pitchFamily="18" charset="0"/>
                <a:cs typeface="Times New Roman" pitchFamily="18" charset="0"/>
              </a:rPr>
              <a:t>iểm</a:t>
            </a:r>
            <a:endParaRPr lang="en-US" sz="4400" dirty="0" smtClean="0">
              <a:latin typeface="Times New Roman" pitchFamily="18" charset="0"/>
              <a:cs typeface="Times New Roman" pitchFamily="18" charset="0"/>
            </a:endParaRPr>
          </a:p>
          <a:p>
            <a:pPr algn="just">
              <a:buFont typeface="Wingdings" pitchFamily="2" charset="2"/>
              <a:buChar char="Ø"/>
            </a:pPr>
            <a:endParaRPr lang="en-US" sz="44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19150"/>
            <a:ext cx="8229600" cy="857250"/>
          </a:xfrm>
        </p:spPr>
        <p:txBody>
          <a:bodyPr>
            <a:normAutofit fontScale="90000"/>
          </a:bodyPr>
          <a:lstStyle/>
          <a:p>
            <a:r>
              <a:rPr lang="en-US" sz="4800" b="1" dirty="0" err="1" smtClean="0">
                <a:solidFill>
                  <a:srgbClr val="FFFF00"/>
                </a:solidFill>
                <a:effectLst/>
                <a:latin typeface="Times New Roman" pitchFamily="18" charset="0"/>
                <a:cs typeface="Times New Roman" pitchFamily="18" charset="0"/>
              </a:rPr>
              <a:t>Nội</a:t>
            </a:r>
            <a:r>
              <a:rPr lang="en-US" sz="4800" b="1" dirty="0" smtClean="0">
                <a:solidFill>
                  <a:srgbClr val="FFFF00"/>
                </a:solidFill>
                <a:effectLst/>
                <a:latin typeface="Times New Roman" pitchFamily="18" charset="0"/>
                <a:cs typeface="Times New Roman" pitchFamily="18" charset="0"/>
              </a:rPr>
              <a:t> </a:t>
            </a:r>
            <a:r>
              <a:rPr lang="en-US" sz="4800" b="1" dirty="0" err="1" smtClean="0">
                <a:solidFill>
                  <a:srgbClr val="FFFF00"/>
                </a:solidFill>
                <a:effectLst/>
                <a:latin typeface="Times New Roman" pitchFamily="18" charset="0"/>
                <a:cs typeface="Times New Roman" pitchFamily="18" charset="0"/>
              </a:rPr>
              <a:t>quy</a:t>
            </a:r>
            <a:r>
              <a:rPr lang="en-US" sz="4800" b="1" dirty="0" smtClean="0">
                <a:solidFill>
                  <a:srgbClr val="FFFF00"/>
                </a:solidFill>
                <a:effectLst/>
                <a:latin typeface="Times New Roman" pitchFamily="18" charset="0"/>
                <a:cs typeface="Times New Roman" pitchFamily="18" charset="0"/>
              </a:rPr>
              <a:t> </a:t>
            </a:r>
            <a:r>
              <a:rPr lang="en-US" sz="4800" b="1" dirty="0" err="1" smtClean="0">
                <a:solidFill>
                  <a:srgbClr val="FFFF00"/>
                </a:solidFill>
                <a:effectLst/>
                <a:latin typeface="Times New Roman" pitchFamily="18" charset="0"/>
                <a:cs typeface="Times New Roman" pitchFamily="18" charset="0"/>
              </a:rPr>
              <a:t>và</a:t>
            </a:r>
            <a:r>
              <a:rPr lang="en-US" sz="4800" b="1" dirty="0" smtClean="0">
                <a:solidFill>
                  <a:srgbClr val="FFFF00"/>
                </a:solidFill>
                <a:effectLst/>
                <a:latin typeface="Times New Roman" pitchFamily="18" charset="0"/>
                <a:cs typeface="Times New Roman" pitchFamily="18" charset="0"/>
              </a:rPr>
              <a:t> </a:t>
            </a:r>
            <a:r>
              <a:rPr lang="en-US" sz="4800" b="1" dirty="0" err="1" smtClean="0">
                <a:solidFill>
                  <a:srgbClr val="FFFF00"/>
                </a:solidFill>
                <a:effectLst/>
                <a:latin typeface="Times New Roman" pitchFamily="18" charset="0"/>
                <a:cs typeface="Times New Roman" pitchFamily="18" charset="0"/>
              </a:rPr>
              <a:t>yêu</a:t>
            </a:r>
            <a:r>
              <a:rPr lang="en-US" sz="4800" b="1" dirty="0" smtClean="0">
                <a:solidFill>
                  <a:srgbClr val="FFFF00"/>
                </a:solidFill>
                <a:effectLst/>
                <a:latin typeface="Times New Roman" pitchFamily="18" charset="0"/>
                <a:cs typeface="Times New Roman" pitchFamily="18" charset="0"/>
              </a:rPr>
              <a:t> </a:t>
            </a:r>
            <a:r>
              <a:rPr lang="en-US" sz="4800" b="1" dirty="0" err="1" smtClean="0">
                <a:solidFill>
                  <a:srgbClr val="FFFF00"/>
                </a:solidFill>
                <a:effectLst/>
                <a:latin typeface="Times New Roman" pitchFamily="18" charset="0"/>
                <a:cs typeface="Times New Roman" pitchFamily="18" charset="0"/>
              </a:rPr>
              <a:t>cầu</a:t>
            </a:r>
            <a:r>
              <a:rPr lang="en-US" sz="4800" b="1" dirty="0" smtClean="0">
                <a:solidFill>
                  <a:srgbClr val="FFFF00"/>
                </a:solidFill>
                <a:effectLst/>
                <a:latin typeface="Times New Roman" pitchFamily="18" charset="0"/>
                <a:cs typeface="Times New Roman" pitchFamily="18" charset="0"/>
              </a:rPr>
              <a:t> </a:t>
            </a:r>
            <a:r>
              <a:rPr lang="en-US" sz="4800" b="1" dirty="0" err="1" smtClean="0">
                <a:solidFill>
                  <a:srgbClr val="FFFF00"/>
                </a:solidFill>
                <a:effectLst/>
                <a:latin typeface="Times New Roman" pitchFamily="18" charset="0"/>
                <a:cs typeface="Times New Roman" pitchFamily="18" charset="0"/>
              </a:rPr>
              <a:t>học</a:t>
            </a:r>
            <a:r>
              <a:rPr lang="en-US" sz="4800" b="1" dirty="0" smtClean="0">
                <a:solidFill>
                  <a:srgbClr val="FFFF00"/>
                </a:solidFill>
                <a:effectLst/>
                <a:latin typeface="Times New Roman" pitchFamily="18" charset="0"/>
                <a:cs typeface="Times New Roman" pitchFamily="18" charset="0"/>
              </a:rPr>
              <a:t> </a:t>
            </a:r>
            <a:r>
              <a:rPr lang="en-US" sz="4800" b="1" dirty="0" err="1" smtClean="0">
                <a:solidFill>
                  <a:srgbClr val="FFFF00"/>
                </a:solidFill>
                <a:effectLst/>
                <a:latin typeface="Times New Roman" pitchFamily="18" charset="0"/>
                <a:cs typeface="Times New Roman" pitchFamily="18" charset="0"/>
              </a:rPr>
              <a:t>trực</a:t>
            </a:r>
            <a:r>
              <a:rPr lang="en-US" sz="4800" b="1" dirty="0" smtClean="0">
                <a:solidFill>
                  <a:srgbClr val="FFFF00"/>
                </a:solidFill>
                <a:effectLst/>
                <a:latin typeface="Times New Roman" pitchFamily="18" charset="0"/>
                <a:cs typeface="Times New Roman" pitchFamily="18" charset="0"/>
              </a:rPr>
              <a:t> </a:t>
            </a:r>
            <a:r>
              <a:rPr lang="en-US" sz="4800" b="1" dirty="0" err="1" smtClean="0">
                <a:solidFill>
                  <a:srgbClr val="FFFF00"/>
                </a:solidFill>
                <a:effectLst/>
                <a:latin typeface="Times New Roman" pitchFamily="18" charset="0"/>
                <a:cs typeface="Times New Roman" pitchFamily="18" charset="0"/>
              </a:rPr>
              <a:t>tuyến</a:t>
            </a:r>
            <a:r>
              <a:rPr lang="en-US" sz="4800" b="1" dirty="0" smtClean="0">
                <a:solidFill>
                  <a:srgbClr val="FFFF00"/>
                </a:solidFill>
                <a:latin typeface="Times New Roman" pitchFamily="18" charset="0"/>
                <a:cs typeface="Times New Roman" pitchFamily="18" charset="0"/>
              </a:rPr>
              <a:t/>
            </a:r>
            <a:br>
              <a:rPr lang="en-US" sz="4800" b="1" dirty="0" smtClean="0">
                <a:solidFill>
                  <a:srgbClr val="FFFF00"/>
                </a:solidFill>
                <a:latin typeface="Times New Roman" pitchFamily="18" charset="0"/>
                <a:cs typeface="Times New Roman" pitchFamily="18" charset="0"/>
              </a:rPr>
            </a:br>
            <a:endParaRPr lang="en-US" b="1" dirty="0">
              <a:solidFill>
                <a:srgbClr val="FFFF00"/>
              </a:solidFill>
            </a:endParaRPr>
          </a:p>
        </p:txBody>
      </p:sp>
      <p:sp>
        <p:nvSpPr>
          <p:cNvPr id="3" name="Content Placeholder 2"/>
          <p:cNvSpPr>
            <a:spLocks noGrp="1"/>
          </p:cNvSpPr>
          <p:nvPr>
            <p:ph idx="1"/>
          </p:nvPr>
        </p:nvSpPr>
        <p:spPr/>
        <p:txBody>
          <a:bodyPr>
            <a:normAutofit lnSpcReduction="10000"/>
          </a:bodyPr>
          <a:lstStyle/>
          <a:p>
            <a:pPr algn="just">
              <a:buFont typeface="Wingdings" pitchFamily="2" charset="2"/>
              <a:buChar char="Ø"/>
            </a:pPr>
            <a:r>
              <a:rPr lang="en-US" dirty="0" err="1" smtClean="0">
                <a:latin typeface="Times New Roman" pitchFamily="18" charset="0"/>
                <a:ea typeface="Cambria" panose="02040503050406030204" pitchFamily="18" charset="0"/>
                <a:cs typeface="Times New Roman" pitchFamily="18" charset="0"/>
              </a:rPr>
              <a:t>Vào</a:t>
            </a:r>
            <a:r>
              <a:rPr lang="en-US" dirty="0" smtClean="0">
                <a:latin typeface="Times New Roman" pitchFamily="18" charset="0"/>
                <a:ea typeface="Cambria" panose="02040503050406030204" pitchFamily="18" charset="0"/>
                <a:cs typeface="Times New Roman" pitchFamily="18" charset="0"/>
              </a:rPr>
              <a:t> </a:t>
            </a:r>
            <a:r>
              <a:rPr lang="en-US" dirty="0" err="1" smtClean="0">
                <a:latin typeface="Times New Roman" pitchFamily="18" charset="0"/>
                <a:ea typeface="Cambria" panose="02040503050406030204" pitchFamily="18" charset="0"/>
                <a:cs typeface="Times New Roman" pitchFamily="18" charset="0"/>
              </a:rPr>
              <a:t>học</a:t>
            </a:r>
            <a:r>
              <a:rPr lang="en-US" dirty="0" smtClean="0">
                <a:latin typeface="Times New Roman" pitchFamily="18" charset="0"/>
                <a:ea typeface="Cambria" panose="02040503050406030204" pitchFamily="18" charset="0"/>
                <a:cs typeface="Times New Roman" pitchFamily="18" charset="0"/>
              </a:rPr>
              <a:t> </a:t>
            </a:r>
            <a:r>
              <a:rPr lang="en-US" dirty="0" err="1" smtClean="0">
                <a:latin typeface="Times New Roman" pitchFamily="18" charset="0"/>
                <a:ea typeface="Cambria" panose="02040503050406030204" pitchFamily="18" charset="0"/>
                <a:cs typeface="Times New Roman" pitchFamily="18" charset="0"/>
              </a:rPr>
              <a:t>đúng</a:t>
            </a:r>
            <a:r>
              <a:rPr lang="en-US" dirty="0" smtClean="0">
                <a:latin typeface="Times New Roman" pitchFamily="18" charset="0"/>
                <a:ea typeface="Cambria" panose="02040503050406030204" pitchFamily="18" charset="0"/>
                <a:cs typeface="Times New Roman" pitchFamily="18" charset="0"/>
              </a:rPr>
              <a:t> </a:t>
            </a:r>
            <a:r>
              <a:rPr lang="en-US" dirty="0" err="1" smtClean="0">
                <a:latin typeface="Times New Roman" pitchFamily="18" charset="0"/>
                <a:ea typeface="Cambria" panose="02040503050406030204" pitchFamily="18" charset="0"/>
                <a:cs typeface="Times New Roman" pitchFamily="18" charset="0"/>
              </a:rPr>
              <a:t>giờ</a:t>
            </a:r>
            <a:r>
              <a:rPr lang="en-US" dirty="0" smtClean="0">
                <a:latin typeface="Times New Roman" pitchFamily="18" charset="0"/>
                <a:ea typeface="Cambria" panose="02040503050406030204" pitchFamily="18" charset="0"/>
                <a:cs typeface="Times New Roman" pitchFamily="18" charset="0"/>
              </a:rPr>
              <a:t> </a:t>
            </a:r>
            <a:r>
              <a:rPr lang="en-US" dirty="0" err="1" smtClean="0">
                <a:latin typeface="Times New Roman" pitchFamily="18" charset="0"/>
                <a:ea typeface="Cambria" panose="02040503050406030204" pitchFamily="18" charset="0"/>
                <a:cs typeface="Times New Roman" pitchFamily="18" charset="0"/>
              </a:rPr>
              <a:t>quy</a:t>
            </a:r>
            <a:r>
              <a:rPr lang="en-US" dirty="0" smtClean="0">
                <a:latin typeface="Times New Roman" pitchFamily="18" charset="0"/>
                <a:ea typeface="Cambria" panose="02040503050406030204" pitchFamily="18" charset="0"/>
                <a:cs typeface="Times New Roman" pitchFamily="18" charset="0"/>
              </a:rPr>
              <a:t> </a:t>
            </a:r>
            <a:r>
              <a:rPr lang="en-US" dirty="0" err="1" smtClean="0">
                <a:latin typeface="Times New Roman" pitchFamily="18" charset="0"/>
                <a:ea typeface="Cambria" panose="02040503050406030204" pitchFamily="18" charset="0"/>
                <a:cs typeface="Times New Roman" pitchFamily="18" charset="0"/>
              </a:rPr>
              <a:t>định</a:t>
            </a:r>
            <a:endParaRPr lang="en-US" dirty="0" smtClean="0">
              <a:latin typeface="Times New Roman" pitchFamily="18" charset="0"/>
              <a:ea typeface="Cambria" panose="02040503050406030204" pitchFamily="18" charset="0"/>
              <a:cs typeface="Times New Roman" pitchFamily="18" charset="0"/>
            </a:endParaRPr>
          </a:p>
          <a:p>
            <a:pPr algn="just">
              <a:buFont typeface="Wingdings" pitchFamily="2" charset="2"/>
              <a:buChar char="Ø"/>
            </a:pPr>
            <a:r>
              <a:rPr lang="en-US" dirty="0" err="1" smtClean="0">
                <a:latin typeface="Times New Roman" pitchFamily="18" charset="0"/>
                <a:ea typeface="Cambria" panose="02040503050406030204" pitchFamily="18" charset="0"/>
                <a:cs typeface="Times New Roman" pitchFamily="18" charset="0"/>
              </a:rPr>
              <a:t>Nên</a:t>
            </a:r>
            <a:r>
              <a:rPr lang="en-US" dirty="0" smtClean="0">
                <a:latin typeface="Times New Roman" pitchFamily="18" charset="0"/>
                <a:ea typeface="Cambria" panose="02040503050406030204" pitchFamily="18" charset="0"/>
                <a:cs typeface="Times New Roman" pitchFamily="18" charset="0"/>
              </a:rPr>
              <a:t> </a:t>
            </a:r>
            <a:r>
              <a:rPr lang="en-US" dirty="0" err="1" smtClean="0">
                <a:latin typeface="Times New Roman" pitchFamily="18" charset="0"/>
                <a:ea typeface="Cambria" panose="02040503050406030204" pitchFamily="18" charset="0"/>
                <a:cs typeface="Times New Roman" pitchFamily="18" charset="0"/>
              </a:rPr>
              <a:t>mang</a:t>
            </a:r>
            <a:r>
              <a:rPr lang="en-US" dirty="0" smtClean="0">
                <a:latin typeface="Times New Roman" pitchFamily="18" charset="0"/>
                <a:ea typeface="Cambria" panose="02040503050406030204" pitchFamily="18" charset="0"/>
                <a:cs typeface="Times New Roman" pitchFamily="18" charset="0"/>
              </a:rPr>
              <a:t> </a:t>
            </a:r>
            <a:r>
              <a:rPr lang="en-US" dirty="0" err="1" smtClean="0">
                <a:latin typeface="Times New Roman" pitchFamily="18" charset="0"/>
                <a:ea typeface="Cambria" panose="02040503050406030204" pitchFamily="18" charset="0"/>
                <a:cs typeface="Times New Roman" pitchFamily="18" charset="0"/>
              </a:rPr>
              <a:t>trang</a:t>
            </a:r>
            <a:r>
              <a:rPr lang="en-US" dirty="0" smtClean="0">
                <a:latin typeface="Times New Roman" pitchFamily="18" charset="0"/>
                <a:ea typeface="Cambria" panose="02040503050406030204" pitchFamily="18" charset="0"/>
                <a:cs typeface="Times New Roman" pitchFamily="18" charset="0"/>
              </a:rPr>
              <a:t> </a:t>
            </a:r>
            <a:r>
              <a:rPr lang="en-US" dirty="0" err="1" smtClean="0">
                <a:latin typeface="Times New Roman" pitchFamily="18" charset="0"/>
                <a:ea typeface="Cambria" panose="02040503050406030204" pitchFamily="18" charset="0"/>
                <a:cs typeface="Times New Roman" pitchFamily="18" charset="0"/>
              </a:rPr>
              <a:t>phục</a:t>
            </a:r>
            <a:r>
              <a:rPr lang="en-US" dirty="0" smtClean="0">
                <a:latin typeface="Times New Roman" pitchFamily="18" charset="0"/>
                <a:ea typeface="Cambria" panose="02040503050406030204" pitchFamily="18" charset="0"/>
                <a:cs typeface="Times New Roman" pitchFamily="18" charset="0"/>
              </a:rPr>
              <a:t> </a:t>
            </a:r>
            <a:r>
              <a:rPr lang="en-US" dirty="0" err="1" smtClean="0">
                <a:latin typeface="Times New Roman" pitchFamily="18" charset="0"/>
                <a:ea typeface="Cambria" panose="02040503050406030204" pitchFamily="18" charset="0"/>
                <a:cs typeface="Times New Roman" pitchFamily="18" charset="0"/>
              </a:rPr>
              <a:t>thể</a:t>
            </a:r>
            <a:r>
              <a:rPr lang="en-US" dirty="0" smtClean="0">
                <a:latin typeface="Times New Roman" pitchFamily="18" charset="0"/>
                <a:ea typeface="Cambria" panose="02040503050406030204" pitchFamily="18" charset="0"/>
                <a:cs typeface="Times New Roman" pitchFamily="18" charset="0"/>
              </a:rPr>
              <a:t> </a:t>
            </a:r>
            <a:r>
              <a:rPr lang="en-US" dirty="0" err="1" smtClean="0">
                <a:latin typeface="Times New Roman" pitchFamily="18" charset="0"/>
                <a:ea typeface="Cambria" panose="02040503050406030204" pitchFamily="18" charset="0"/>
                <a:cs typeface="Times New Roman" pitchFamily="18" charset="0"/>
              </a:rPr>
              <a:t>thao</a:t>
            </a:r>
            <a:r>
              <a:rPr lang="en-US" dirty="0" smtClean="0">
                <a:latin typeface="Times New Roman" pitchFamily="18" charset="0"/>
                <a:ea typeface="Cambria" panose="02040503050406030204" pitchFamily="18" charset="0"/>
                <a:cs typeface="Times New Roman" pitchFamily="18" charset="0"/>
              </a:rPr>
              <a:t> </a:t>
            </a:r>
            <a:r>
              <a:rPr lang="en-US" dirty="0" err="1" smtClean="0">
                <a:latin typeface="Times New Roman" pitchFamily="18" charset="0"/>
                <a:ea typeface="Cambria" panose="02040503050406030204" pitchFamily="18" charset="0"/>
                <a:cs typeface="Times New Roman" pitchFamily="18" charset="0"/>
              </a:rPr>
              <a:t>để</a:t>
            </a:r>
            <a:r>
              <a:rPr lang="en-US" dirty="0" smtClean="0">
                <a:latin typeface="Times New Roman" pitchFamily="18" charset="0"/>
                <a:ea typeface="Cambria" panose="02040503050406030204" pitchFamily="18" charset="0"/>
                <a:cs typeface="Times New Roman" pitchFamily="18" charset="0"/>
              </a:rPr>
              <a:t> </a:t>
            </a:r>
            <a:r>
              <a:rPr lang="en-US" dirty="0" err="1" smtClean="0">
                <a:latin typeface="Times New Roman" pitchFamily="18" charset="0"/>
                <a:ea typeface="Cambria" panose="02040503050406030204" pitchFamily="18" charset="0"/>
                <a:cs typeface="Times New Roman" pitchFamily="18" charset="0"/>
              </a:rPr>
              <a:t>tiện</a:t>
            </a:r>
            <a:r>
              <a:rPr lang="en-US" dirty="0" smtClean="0">
                <a:latin typeface="Times New Roman" pitchFamily="18" charset="0"/>
                <a:ea typeface="Cambria" panose="02040503050406030204" pitchFamily="18" charset="0"/>
                <a:cs typeface="Times New Roman" pitchFamily="18" charset="0"/>
              </a:rPr>
              <a:t> </a:t>
            </a:r>
            <a:r>
              <a:rPr lang="en-US" dirty="0" err="1" smtClean="0">
                <a:latin typeface="Times New Roman" pitchFamily="18" charset="0"/>
                <a:ea typeface="Cambria" panose="02040503050406030204" pitchFamily="18" charset="0"/>
                <a:cs typeface="Times New Roman" pitchFamily="18" charset="0"/>
              </a:rPr>
              <a:t>cho</a:t>
            </a:r>
            <a:r>
              <a:rPr lang="en-US" dirty="0" smtClean="0">
                <a:latin typeface="Times New Roman" pitchFamily="18" charset="0"/>
                <a:ea typeface="Cambria" panose="02040503050406030204" pitchFamily="18" charset="0"/>
                <a:cs typeface="Times New Roman" pitchFamily="18" charset="0"/>
              </a:rPr>
              <a:t> </a:t>
            </a:r>
            <a:r>
              <a:rPr lang="en-US" dirty="0" err="1" smtClean="0">
                <a:latin typeface="Times New Roman" pitchFamily="18" charset="0"/>
                <a:ea typeface="Cambria" panose="02040503050406030204" pitchFamily="18" charset="0"/>
                <a:cs typeface="Times New Roman" pitchFamily="18" charset="0"/>
              </a:rPr>
              <a:t>việc</a:t>
            </a:r>
            <a:r>
              <a:rPr lang="en-US" dirty="0" smtClean="0">
                <a:latin typeface="Times New Roman" pitchFamily="18" charset="0"/>
                <a:ea typeface="Cambria" panose="02040503050406030204" pitchFamily="18" charset="0"/>
                <a:cs typeface="Times New Roman" pitchFamily="18" charset="0"/>
              </a:rPr>
              <a:t> </a:t>
            </a:r>
            <a:r>
              <a:rPr lang="en-US" dirty="0" err="1" smtClean="0">
                <a:latin typeface="Times New Roman" pitchFamily="18" charset="0"/>
                <a:ea typeface="Cambria" panose="02040503050406030204" pitchFamily="18" charset="0"/>
                <a:cs typeface="Times New Roman" pitchFamily="18" charset="0"/>
              </a:rPr>
              <a:t>thực</a:t>
            </a:r>
            <a:r>
              <a:rPr lang="en-US" dirty="0" smtClean="0">
                <a:latin typeface="Times New Roman" pitchFamily="18" charset="0"/>
                <a:ea typeface="Cambria" panose="02040503050406030204" pitchFamily="18" charset="0"/>
                <a:cs typeface="Times New Roman" pitchFamily="18" charset="0"/>
              </a:rPr>
              <a:t> </a:t>
            </a:r>
            <a:r>
              <a:rPr lang="en-US" dirty="0" err="1" smtClean="0">
                <a:latin typeface="Times New Roman" pitchFamily="18" charset="0"/>
                <a:ea typeface="Cambria" panose="02040503050406030204" pitchFamily="18" charset="0"/>
                <a:cs typeface="Times New Roman" pitchFamily="18" charset="0"/>
              </a:rPr>
              <a:t>hiện</a:t>
            </a:r>
            <a:r>
              <a:rPr lang="en-US" dirty="0" smtClean="0">
                <a:latin typeface="Times New Roman" pitchFamily="18" charset="0"/>
                <a:ea typeface="Cambria" panose="02040503050406030204" pitchFamily="18" charset="0"/>
                <a:cs typeface="Times New Roman" pitchFamily="18" charset="0"/>
              </a:rPr>
              <a:t> </a:t>
            </a:r>
            <a:r>
              <a:rPr lang="en-US" dirty="0" err="1" smtClean="0">
                <a:latin typeface="Times New Roman" pitchFamily="18" charset="0"/>
                <a:ea typeface="Cambria" panose="02040503050406030204" pitchFamily="18" charset="0"/>
                <a:cs typeface="Times New Roman" pitchFamily="18" charset="0"/>
              </a:rPr>
              <a:t>động</a:t>
            </a:r>
            <a:r>
              <a:rPr lang="en-US" dirty="0" smtClean="0">
                <a:latin typeface="Times New Roman" pitchFamily="18" charset="0"/>
                <a:ea typeface="Cambria" panose="02040503050406030204" pitchFamily="18" charset="0"/>
                <a:cs typeface="Times New Roman" pitchFamily="18" charset="0"/>
              </a:rPr>
              <a:t> </a:t>
            </a:r>
            <a:r>
              <a:rPr lang="en-US" dirty="0" err="1" smtClean="0">
                <a:latin typeface="Times New Roman" pitchFamily="18" charset="0"/>
                <a:ea typeface="Cambria" panose="02040503050406030204" pitchFamily="18" charset="0"/>
                <a:cs typeface="Times New Roman" pitchFamily="18" charset="0"/>
              </a:rPr>
              <a:t>tác</a:t>
            </a:r>
            <a:endParaRPr lang="en-US" dirty="0" smtClean="0">
              <a:latin typeface="Times New Roman" pitchFamily="18" charset="0"/>
              <a:ea typeface="Cambria" panose="02040503050406030204" pitchFamily="18" charset="0"/>
              <a:cs typeface="Times New Roman" pitchFamily="18" charset="0"/>
            </a:endParaRPr>
          </a:p>
          <a:p>
            <a:pPr algn="just">
              <a:buFont typeface="Wingdings" pitchFamily="2" charset="2"/>
              <a:buChar char="Ø"/>
            </a:pPr>
            <a:r>
              <a:rPr lang="en-US" dirty="0" err="1" smtClean="0">
                <a:latin typeface="Times New Roman" pitchFamily="18" charset="0"/>
                <a:ea typeface="Cambria" panose="02040503050406030204" pitchFamily="18" charset="0"/>
                <a:cs typeface="Times New Roman" pitchFamily="18" charset="0"/>
              </a:rPr>
              <a:t>Không</a:t>
            </a:r>
            <a:r>
              <a:rPr lang="en-US" dirty="0" smtClean="0">
                <a:latin typeface="Times New Roman" pitchFamily="18" charset="0"/>
                <a:ea typeface="Cambria" panose="02040503050406030204" pitchFamily="18" charset="0"/>
                <a:cs typeface="Times New Roman" pitchFamily="18" charset="0"/>
              </a:rPr>
              <a:t> </a:t>
            </a:r>
            <a:r>
              <a:rPr lang="en-US" dirty="0" err="1" smtClean="0">
                <a:latin typeface="Times New Roman" pitchFamily="18" charset="0"/>
                <a:ea typeface="Cambria" panose="02040503050406030204" pitchFamily="18" charset="0"/>
                <a:cs typeface="Times New Roman" pitchFamily="18" charset="0"/>
              </a:rPr>
              <a:t>trao</a:t>
            </a:r>
            <a:r>
              <a:rPr lang="en-US" dirty="0" smtClean="0">
                <a:latin typeface="Times New Roman" pitchFamily="18" charset="0"/>
                <a:ea typeface="Cambria" panose="02040503050406030204" pitchFamily="18" charset="0"/>
                <a:cs typeface="Times New Roman" pitchFamily="18" charset="0"/>
              </a:rPr>
              <a:t> </a:t>
            </a:r>
            <a:r>
              <a:rPr lang="en-US" dirty="0" err="1" smtClean="0">
                <a:latin typeface="Times New Roman" pitchFamily="18" charset="0"/>
                <a:ea typeface="Cambria" panose="02040503050406030204" pitchFamily="18" charset="0"/>
                <a:cs typeface="Times New Roman" pitchFamily="18" charset="0"/>
              </a:rPr>
              <a:t>đổi</a:t>
            </a:r>
            <a:r>
              <a:rPr lang="en-US" dirty="0" smtClean="0">
                <a:latin typeface="Times New Roman" pitchFamily="18" charset="0"/>
                <a:ea typeface="Cambria" panose="02040503050406030204" pitchFamily="18" charset="0"/>
                <a:cs typeface="Times New Roman" pitchFamily="18" charset="0"/>
              </a:rPr>
              <a:t>, </a:t>
            </a:r>
            <a:r>
              <a:rPr lang="en-US" dirty="0" err="1" smtClean="0">
                <a:latin typeface="Times New Roman" pitchFamily="18" charset="0"/>
                <a:ea typeface="Cambria" panose="02040503050406030204" pitchFamily="18" charset="0"/>
                <a:cs typeface="Times New Roman" pitchFamily="18" charset="0"/>
              </a:rPr>
              <a:t>nói</a:t>
            </a:r>
            <a:r>
              <a:rPr lang="en-US" dirty="0" smtClean="0">
                <a:latin typeface="Times New Roman" pitchFamily="18" charset="0"/>
                <a:ea typeface="Cambria" panose="02040503050406030204" pitchFamily="18" charset="0"/>
                <a:cs typeface="Times New Roman" pitchFamily="18" charset="0"/>
              </a:rPr>
              <a:t> </a:t>
            </a:r>
            <a:r>
              <a:rPr lang="en-US" dirty="0" err="1" smtClean="0">
                <a:latin typeface="Times New Roman" pitchFamily="18" charset="0"/>
                <a:ea typeface="Cambria" panose="02040503050406030204" pitchFamily="18" charset="0"/>
                <a:cs typeface="Times New Roman" pitchFamily="18" charset="0"/>
              </a:rPr>
              <a:t>chuyên</a:t>
            </a:r>
            <a:r>
              <a:rPr lang="en-US" dirty="0" smtClean="0">
                <a:latin typeface="Times New Roman" pitchFamily="18" charset="0"/>
                <a:ea typeface="Cambria" panose="02040503050406030204" pitchFamily="18" charset="0"/>
                <a:cs typeface="Times New Roman" pitchFamily="18" charset="0"/>
              </a:rPr>
              <a:t> </a:t>
            </a:r>
            <a:r>
              <a:rPr lang="en-US" dirty="0" err="1" smtClean="0">
                <a:latin typeface="Times New Roman" pitchFamily="18" charset="0"/>
                <a:ea typeface="Cambria" panose="02040503050406030204" pitchFamily="18" charset="0"/>
                <a:cs typeface="Times New Roman" pitchFamily="18" charset="0"/>
              </a:rPr>
              <a:t>và</a:t>
            </a:r>
            <a:r>
              <a:rPr lang="en-US" dirty="0" smtClean="0">
                <a:latin typeface="Times New Roman" pitchFamily="18" charset="0"/>
                <a:ea typeface="Cambria" panose="02040503050406030204" pitchFamily="18" charset="0"/>
                <a:cs typeface="Times New Roman" pitchFamily="18" charset="0"/>
              </a:rPr>
              <a:t> </a:t>
            </a:r>
            <a:r>
              <a:rPr lang="en-US" dirty="0" err="1" smtClean="0">
                <a:latin typeface="Times New Roman" pitchFamily="18" charset="0"/>
                <a:ea typeface="Cambria" panose="02040503050406030204" pitchFamily="18" charset="0"/>
                <a:cs typeface="Times New Roman" pitchFamily="18" charset="0"/>
              </a:rPr>
              <a:t>làm</a:t>
            </a:r>
            <a:r>
              <a:rPr lang="en-US" dirty="0" smtClean="0">
                <a:latin typeface="Times New Roman" pitchFamily="18" charset="0"/>
                <a:ea typeface="Cambria" panose="02040503050406030204" pitchFamily="18" charset="0"/>
                <a:cs typeface="Times New Roman" pitchFamily="18" charset="0"/>
              </a:rPr>
              <a:t> </a:t>
            </a:r>
            <a:r>
              <a:rPr lang="en-US" dirty="0" err="1" smtClean="0">
                <a:latin typeface="Times New Roman" pitchFamily="18" charset="0"/>
                <a:ea typeface="Cambria" panose="02040503050406030204" pitchFamily="18" charset="0"/>
                <a:cs typeface="Times New Roman" pitchFamily="18" charset="0"/>
              </a:rPr>
              <a:t>việc</a:t>
            </a:r>
            <a:r>
              <a:rPr lang="en-US" dirty="0" smtClean="0">
                <a:latin typeface="Times New Roman" pitchFamily="18" charset="0"/>
                <a:ea typeface="Cambria" panose="02040503050406030204" pitchFamily="18" charset="0"/>
                <a:cs typeface="Times New Roman" pitchFamily="18" charset="0"/>
              </a:rPr>
              <a:t> </a:t>
            </a:r>
            <a:r>
              <a:rPr lang="en-US" dirty="0" err="1" smtClean="0">
                <a:latin typeface="Times New Roman" pitchFamily="18" charset="0"/>
                <a:ea typeface="Cambria" panose="02040503050406030204" pitchFamily="18" charset="0"/>
                <a:cs typeface="Times New Roman" pitchFamily="18" charset="0"/>
              </a:rPr>
              <a:t>riêng</a:t>
            </a:r>
            <a:r>
              <a:rPr lang="en-US" dirty="0" smtClean="0">
                <a:latin typeface="Times New Roman" pitchFamily="18" charset="0"/>
                <a:ea typeface="Cambria" panose="02040503050406030204" pitchFamily="18" charset="0"/>
                <a:cs typeface="Times New Roman" pitchFamily="18" charset="0"/>
              </a:rPr>
              <a:t> </a:t>
            </a:r>
            <a:r>
              <a:rPr lang="en-US" dirty="0" err="1" smtClean="0">
                <a:latin typeface="Times New Roman" pitchFamily="18" charset="0"/>
                <a:ea typeface="Cambria" panose="02040503050406030204" pitchFamily="18" charset="0"/>
                <a:cs typeface="Times New Roman" pitchFamily="18" charset="0"/>
              </a:rPr>
              <a:t>trong</a:t>
            </a:r>
            <a:r>
              <a:rPr lang="en-US" dirty="0" smtClean="0">
                <a:latin typeface="Times New Roman" pitchFamily="18" charset="0"/>
                <a:ea typeface="Cambria" panose="02040503050406030204" pitchFamily="18" charset="0"/>
                <a:cs typeface="Times New Roman" pitchFamily="18" charset="0"/>
              </a:rPr>
              <a:t> </a:t>
            </a:r>
            <a:r>
              <a:rPr lang="en-US" dirty="0" err="1" smtClean="0">
                <a:latin typeface="Times New Roman" pitchFamily="18" charset="0"/>
                <a:ea typeface="Cambria" panose="02040503050406030204" pitchFamily="18" charset="0"/>
                <a:cs typeface="Times New Roman" pitchFamily="18" charset="0"/>
              </a:rPr>
              <a:t>giờ</a:t>
            </a:r>
            <a:r>
              <a:rPr lang="en-US" dirty="0" smtClean="0">
                <a:latin typeface="Times New Roman" pitchFamily="18" charset="0"/>
                <a:ea typeface="Cambria" panose="02040503050406030204" pitchFamily="18" charset="0"/>
                <a:cs typeface="Times New Roman" pitchFamily="18" charset="0"/>
              </a:rPr>
              <a:t> </a:t>
            </a:r>
            <a:r>
              <a:rPr lang="en-US" dirty="0" err="1" smtClean="0">
                <a:latin typeface="Times New Roman" pitchFamily="18" charset="0"/>
                <a:ea typeface="Cambria" panose="02040503050406030204" pitchFamily="18" charset="0"/>
                <a:cs typeface="Times New Roman" pitchFamily="18" charset="0"/>
              </a:rPr>
              <a:t>học</a:t>
            </a:r>
            <a:r>
              <a:rPr lang="en-US" dirty="0" smtClean="0">
                <a:latin typeface="Times New Roman" pitchFamily="18" charset="0"/>
                <a:ea typeface="Cambria" panose="02040503050406030204" pitchFamily="18" charset="0"/>
                <a:cs typeface="Times New Roman" pitchFamily="18" charset="0"/>
              </a:rPr>
              <a:t>.</a:t>
            </a:r>
          </a:p>
          <a:p>
            <a:pPr algn="just">
              <a:buFont typeface="Wingdings" pitchFamily="2" charset="2"/>
              <a:buChar char="Ø"/>
            </a:pPr>
            <a:r>
              <a:rPr lang="en-US" dirty="0" err="1" smtClean="0">
                <a:latin typeface="Times New Roman" pitchFamily="18" charset="0"/>
                <a:ea typeface="Cambria" panose="02040503050406030204" pitchFamily="18" charset="0"/>
                <a:cs typeface="Times New Roman" pitchFamily="18" charset="0"/>
              </a:rPr>
              <a:t>Có</a:t>
            </a:r>
            <a:r>
              <a:rPr lang="en-US" dirty="0" smtClean="0">
                <a:latin typeface="Times New Roman" pitchFamily="18" charset="0"/>
                <a:ea typeface="Cambria" panose="02040503050406030204" pitchFamily="18" charset="0"/>
                <a:cs typeface="Times New Roman" pitchFamily="18" charset="0"/>
              </a:rPr>
              <a:t> ý </a:t>
            </a:r>
            <a:r>
              <a:rPr lang="en-US" dirty="0" err="1" smtClean="0">
                <a:latin typeface="Times New Roman" pitchFamily="18" charset="0"/>
                <a:ea typeface="Cambria" panose="02040503050406030204" pitchFamily="18" charset="0"/>
                <a:cs typeface="Times New Roman" pitchFamily="18" charset="0"/>
              </a:rPr>
              <a:t>kiến</a:t>
            </a:r>
            <a:r>
              <a:rPr lang="en-US" dirty="0" smtClean="0">
                <a:latin typeface="Times New Roman" pitchFamily="18" charset="0"/>
                <a:ea typeface="Cambria" panose="02040503050406030204" pitchFamily="18" charset="0"/>
                <a:cs typeface="Times New Roman" pitchFamily="18" charset="0"/>
              </a:rPr>
              <a:t>, </a:t>
            </a:r>
            <a:r>
              <a:rPr lang="en-US" dirty="0" err="1" smtClean="0">
                <a:latin typeface="Times New Roman" pitchFamily="18" charset="0"/>
                <a:ea typeface="Cambria" panose="02040503050406030204" pitchFamily="18" charset="0"/>
                <a:cs typeface="Times New Roman" pitchFamily="18" charset="0"/>
              </a:rPr>
              <a:t>xin</a:t>
            </a:r>
            <a:r>
              <a:rPr lang="en-US" dirty="0" smtClean="0">
                <a:latin typeface="Times New Roman" pitchFamily="18" charset="0"/>
                <a:ea typeface="Cambria" panose="02040503050406030204" pitchFamily="18" charset="0"/>
                <a:cs typeface="Times New Roman" pitchFamily="18" charset="0"/>
              </a:rPr>
              <a:t> </a:t>
            </a:r>
            <a:r>
              <a:rPr lang="en-US" dirty="0" err="1" smtClean="0">
                <a:latin typeface="Times New Roman" pitchFamily="18" charset="0"/>
                <a:ea typeface="Cambria" panose="02040503050406030204" pitchFamily="18" charset="0"/>
                <a:cs typeface="Times New Roman" pitchFamily="18" charset="0"/>
              </a:rPr>
              <a:t>phép</a:t>
            </a:r>
            <a:r>
              <a:rPr lang="en-US" dirty="0" smtClean="0">
                <a:latin typeface="Times New Roman" pitchFamily="18" charset="0"/>
                <a:ea typeface="Cambria" panose="02040503050406030204" pitchFamily="18" charset="0"/>
                <a:cs typeface="Times New Roman" pitchFamily="18" charset="0"/>
              </a:rPr>
              <a:t> </a:t>
            </a:r>
            <a:r>
              <a:rPr lang="en-US" dirty="0" err="1" smtClean="0">
                <a:latin typeface="Times New Roman" pitchFamily="18" charset="0"/>
                <a:ea typeface="Cambria" panose="02040503050406030204" pitchFamily="18" charset="0"/>
                <a:cs typeface="Times New Roman" pitchFamily="18" charset="0"/>
              </a:rPr>
              <a:t>phát</a:t>
            </a:r>
            <a:r>
              <a:rPr lang="en-US" dirty="0" smtClean="0">
                <a:latin typeface="Times New Roman" pitchFamily="18" charset="0"/>
                <a:ea typeface="Cambria" panose="02040503050406030204" pitchFamily="18" charset="0"/>
                <a:cs typeface="Times New Roman" pitchFamily="18" charset="0"/>
              </a:rPr>
              <a:t> </a:t>
            </a:r>
            <a:r>
              <a:rPr lang="en-US" dirty="0" err="1" smtClean="0">
                <a:latin typeface="Times New Roman" pitchFamily="18" charset="0"/>
                <a:ea typeface="Cambria" panose="02040503050406030204" pitchFamily="18" charset="0"/>
                <a:cs typeface="Times New Roman" pitchFamily="18" charset="0"/>
              </a:rPr>
              <a:t>biểu</a:t>
            </a:r>
            <a:endParaRPr lang="en-US" dirty="0" smtClean="0">
              <a:latin typeface="Times New Roman" pitchFamily="18" charset="0"/>
              <a:ea typeface="Cambria" panose="02040503050406030204" pitchFamily="18" charset="0"/>
              <a:cs typeface="Times New Roman" pitchFamily="18" charset="0"/>
            </a:endParaRPr>
          </a:p>
          <a:p>
            <a:pPr algn="just">
              <a:buFont typeface="Wingdings" pitchFamily="2" charset="2"/>
              <a:buChar char="Ø"/>
            </a:pPr>
            <a:r>
              <a:rPr lang="en-US" dirty="0" err="1" smtClean="0">
                <a:latin typeface="Times New Roman" pitchFamily="18" charset="0"/>
                <a:ea typeface="Cambria" panose="02040503050406030204" pitchFamily="18" charset="0"/>
                <a:cs typeface="Times New Roman" pitchFamily="18" charset="0"/>
              </a:rPr>
              <a:t>Hoàn</a:t>
            </a:r>
            <a:r>
              <a:rPr lang="en-US" dirty="0" smtClean="0">
                <a:latin typeface="Times New Roman" pitchFamily="18" charset="0"/>
                <a:ea typeface="Cambria" panose="02040503050406030204" pitchFamily="18" charset="0"/>
                <a:cs typeface="Times New Roman" pitchFamily="18" charset="0"/>
              </a:rPr>
              <a:t> </a:t>
            </a:r>
            <a:r>
              <a:rPr lang="en-US" dirty="0" err="1" smtClean="0">
                <a:latin typeface="Times New Roman" pitchFamily="18" charset="0"/>
                <a:ea typeface="Cambria" panose="02040503050406030204" pitchFamily="18" charset="0"/>
                <a:cs typeface="Times New Roman" pitchFamily="18" charset="0"/>
              </a:rPr>
              <a:t>thiện</a:t>
            </a:r>
            <a:r>
              <a:rPr lang="en-US" dirty="0" smtClean="0">
                <a:latin typeface="Times New Roman" pitchFamily="18" charset="0"/>
                <a:ea typeface="Cambria" panose="02040503050406030204" pitchFamily="18" charset="0"/>
                <a:cs typeface="Times New Roman" pitchFamily="18" charset="0"/>
              </a:rPr>
              <a:t> </a:t>
            </a:r>
            <a:r>
              <a:rPr lang="en-US" dirty="0" err="1" smtClean="0">
                <a:latin typeface="Times New Roman" pitchFamily="18" charset="0"/>
                <a:ea typeface="Cambria" panose="02040503050406030204" pitchFamily="18" charset="0"/>
                <a:cs typeface="Times New Roman" pitchFamily="18" charset="0"/>
              </a:rPr>
              <a:t>bài</a:t>
            </a:r>
            <a:r>
              <a:rPr lang="en-US" dirty="0" smtClean="0">
                <a:latin typeface="Times New Roman" pitchFamily="18" charset="0"/>
                <a:ea typeface="Cambria" panose="02040503050406030204" pitchFamily="18" charset="0"/>
                <a:cs typeface="Times New Roman" pitchFamily="18" charset="0"/>
              </a:rPr>
              <a:t> </a:t>
            </a:r>
            <a:r>
              <a:rPr lang="en-US" dirty="0" err="1" smtClean="0">
                <a:latin typeface="Times New Roman" pitchFamily="18" charset="0"/>
                <a:ea typeface="Cambria" panose="02040503050406030204" pitchFamily="18" charset="0"/>
                <a:cs typeface="Times New Roman" pitchFamily="18" charset="0"/>
              </a:rPr>
              <a:t>tập</a:t>
            </a:r>
            <a:r>
              <a:rPr lang="en-US" dirty="0" smtClean="0">
                <a:latin typeface="Times New Roman" pitchFamily="18" charset="0"/>
                <a:ea typeface="Cambria" panose="02040503050406030204" pitchFamily="18" charset="0"/>
                <a:cs typeface="Times New Roman" pitchFamily="18" charset="0"/>
              </a:rPr>
              <a:t> </a:t>
            </a:r>
            <a:r>
              <a:rPr lang="en-US" dirty="0" err="1" smtClean="0">
                <a:latin typeface="Times New Roman" pitchFamily="18" charset="0"/>
                <a:ea typeface="Cambria" panose="02040503050406030204" pitchFamily="18" charset="0"/>
                <a:cs typeface="Times New Roman" pitchFamily="18" charset="0"/>
              </a:rPr>
              <a:t>gửi</a:t>
            </a:r>
            <a:r>
              <a:rPr lang="en-US" dirty="0" smtClean="0">
                <a:latin typeface="Times New Roman" pitchFamily="18" charset="0"/>
                <a:ea typeface="Cambria" panose="02040503050406030204" pitchFamily="18" charset="0"/>
                <a:cs typeface="Times New Roman" pitchFamily="18" charset="0"/>
              </a:rPr>
              <a:t> </a:t>
            </a:r>
            <a:r>
              <a:rPr lang="en-US" dirty="0" err="1" smtClean="0">
                <a:latin typeface="Times New Roman" pitchFamily="18" charset="0"/>
                <a:ea typeface="Cambria" panose="02040503050406030204" pitchFamily="18" charset="0"/>
                <a:cs typeface="Times New Roman" pitchFamily="18" charset="0"/>
              </a:rPr>
              <a:t>cho</a:t>
            </a:r>
            <a:r>
              <a:rPr lang="en-US" dirty="0" smtClean="0">
                <a:latin typeface="Times New Roman" pitchFamily="18" charset="0"/>
                <a:ea typeface="Cambria" panose="02040503050406030204" pitchFamily="18" charset="0"/>
                <a:cs typeface="Times New Roman" pitchFamily="18" charset="0"/>
              </a:rPr>
              <a:t> GV.</a:t>
            </a:r>
          </a:p>
          <a:p>
            <a:pPr algn="just">
              <a:buFont typeface="Wingdings" pitchFamily="2" charset="2"/>
              <a:buChar char="Ø"/>
            </a:pPr>
            <a:endParaRPr lang="en-US"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solidFill>
                  <a:srgbClr val="FFFF00"/>
                </a:solidFill>
                <a:latin typeface="Times New Roman" pitchFamily="18" charset="0"/>
                <a:cs typeface="Times New Roman" pitchFamily="18" charset="0"/>
              </a:rPr>
              <a:t>Điểm</a:t>
            </a:r>
            <a:r>
              <a:rPr lang="en-US" b="1" dirty="0" smtClean="0">
                <a:solidFill>
                  <a:srgbClr val="FFFF00"/>
                </a:solidFill>
                <a:latin typeface="Times New Roman" pitchFamily="18" charset="0"/>
                <a:cs typeface="Times New Roman" pitchFamily="18" charset="0"/>
              </a:rPr>
              <a:t> </a:t>
            </a:r>
            <a:r>
              <a:rPr lang="en-US" b="1" dirty="0" err="1" smtClean="0">
                <a:solidFill>
                  <a:srgbClr val="FFFF00"/>
                </a:solidFill>
                <a:latin typeface="Times New Roman" pitchFamily="18" charset="0"/>
                <a:cs typeface="Times New Roman" pitchFamily="18" charset="0"/>
              </a:rPr>
              <a:t>danh</a:t>
            </a:r>
            <a:endParaRPr lang="en-US" b="1" dirty="0">
              <a:solidFill>
                <a:srgbClr val="FFFF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514350" indent="-514350" algn="just">
              <a:buFont typeface="Wingdings" pitchFamily="2" charset="2"/>
              <a:buChar char="Ø"/>
            </a:pPr>
            <a:r>
              <a:rPr lang="en-US" dirty="0" err="1" smtClean="0">
                <a:latin typeface="Times New Roman" pitchFamily="18" charset="0"/>
                <a:cs typeface="Times New Roman" pitchFamily="18" charset="0"/>
              </a:rPr>
              <a:t>Các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ghi</a:t>
            </a: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đầy</a:t>
            </a: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đủ</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họ</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vào</a:t>
            </a:r>
            <a:r>
              <a:rPr lang="en-US" dirty="0" smtClean="0">
                <a:latin typeface="Times New Roman" pitchFamily="18" charset="0"/>
                <a:cs typeface="Times New Roman" pitchFamily="18" charset="0"/>
              </a:rPr>
              <a:t> ô Chat </a:t>
            </a:r>
            <a:r>
              <a:rPr lang="en-US" dirty="0" err="1" smtClean="0">
                <a:latin typeface="Times New Roman" pitchFamily="18" charset="0"/>
                <a:cs typeface="Times New Roman" pitchFamily="18" charset="0"/>
              </a:rPr>
              <a:t>bên</a:t>
            </a:r>
            <a:r>
              <a:rPr lang="en-US" dirty="0" smtClean="0">
                <a:latin typeface="Times New Roman" pitchFamily="18" charset="0"/>
                <a:cs typeface="Times New Roman" pitchFamily="18" charset="0"/>
              </a:rPr>
              <a:t> d</a:t>
            </a:r>
            <a:r>
              <a:rPr lang="vi-VN" dirty="0" smtClean="0">
                <a:latin typeface="Times New Roman" pitchFamily="18" charset="0"/>
                <a:cs typeface="Times New Roman" pitchFamily="18" charset="0"/>
              </a:rPr>
              <a:t>ưới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màn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hình</a:t>
            </a:r>
            <a:endParaRPr lang="en-US" dirty="0" smtClean="0">
              <a:latin typeface="Times New Roman" pitchFamily="18" charset="0"/>
              <a:cs typeface="Times New Roman" pitchFamily="18" charset="0"/>
            </a:endParaRPr>
          </a:p>
          <a:p>
            <a:pPr marL="514350" indent="-514350" algn="just">
              <a:buFont typeface="Wingdings" pitchFamily="2" charset="2"/>
              <a:buChar char="Ø"/>
            </a:pPr>
            <a:r>
              <a:rPr lang="en-US" dirty="0" err="1" smtClean="0">
                <a:latin typeface="Times New Roman" pitchFamily="18" charset="0"/>
                <a:cs typeface="Times New Roman" pitchFamily="18" charset="0"/>
              </a:rPr>
              <a:t>Trong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lúc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học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không</a:t>
            </a: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được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tự</a:t>
            </a:r>
            <a:r>
              <a:rPr lang="en-US" dirty="0" smtClean="0">
                <a:latin typeface="Times New Roman" pitchFamily="18" charset="0"/>
                <a:cs typeface="Times New Roman" pitchFamily="18" charset="0"/>
              </a:rPr>
              <a:t> ý </a:t>
            </a:r>
            <a:r>
              <a:rPr lang="en-US" dirty="0" err="1" smtClean="0">
                <a:latin typeface="Times New Roman" pitchFamily="18" charset="0"/>
                <a:cs typeface="Times New Roman" pitchFamily="18" charset="0"/>
              </a:rPr>
              <a:t>thoát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đăng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nhập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tài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khoản</a:t>
            </a:r>
            <a:endParaRPr lang="en-US"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6750"/>
            <a:ext cx="8229600" cy="857250"/>
          </a:xfrm>
        </p:spPr>
        <p:txBody>
          <a:bodyPr>
            <a:normAutofit fontScale="90000"/>
          </a:bodyPr>
          <a:lstStyle/>
          <a:p>
            <a:r>
              <a:rPr lang="en-US" sz="4800" b="1" dirty="0" err="1" smtClean="0">
                <a:solidFill>
                  <a:srgbClr val="FFFF00"/>
                </a:solidFill>
                <a:latin typeface="Times New Roman" pitchFamily="18" charset="0"/>
                <a:cs typeface="Times New Roman" pitchFamily="18" charset="0"/>
              </a:rPr>
              <a:t>Phổ</a:t>
            </a:r>
            <a:r>
              <a:rPr lang="en-US" sz="4800" b="1" dirty="0" smtClean="0">
                <a:solidFill>
                  <a:srgbClr val="FFFF00"/>
                </a:solidFill>
                <a:latin typeface="Times New Roman" pitchFamily="18" charset="0"/>
                <a:cs typeface="Times New Roman" pitchFamily="18" charset="0"/>
              </a:rPr>
              <a:t> </a:t>
            </a:r>
            <a:r>
              <a:rPr lang="en-US" sz="4800" b="1" dirty="0" err="1" smtClean="0">
                <a:solidFill>
                  <a:srgbClr val="FFFF00"/>
                </a:solidFill>
                <a:latin typeface="Times New Roman" pitchFamily="18" charset="0"/>
                <a:cs typeface="Times New Roman" pitchFamily="18" charset="0"/>
              </a:rPr>
              <a:t>biến</a:t>
            </a:r>
            <a:r>
              <a:rPr lang="en-US" sz="4800" b="1" dirty="0" smtClean="0">
                <a:solidFill>
                  <a:srgbClr val="FFFF00"/>
                </a:solidFill>
                <a:latin typeface="Times New Roman" pitchFamily="18" charset="0"/>
                <a:cs typeface="Times New Roman" pitchFamily="18" charset="0"/>
              </a:rPr>
              <a:t> </a:t>
            </a:r>
            <a:r>
              <a:rPr lang="en-US" sz="4800" b="1" dirty="0" err="1" smtClean="0">
                <a:solidFill>
                  <a:srgbClr val="FFFF00"/>
                </a:solidFill>
                <a:latin typeface="Times New Roman" pitchFamily="18" charset="0"/>
                <a:cs typeface="Times New Roman" pitchFamily="18" charset="0"/>
              </a:rPr>
              <a:t>ch</a:t>
            </a:r>
            <a:r>
              <a:rPr lang="vi-VN" sz="4800" b="1" dirty="0" smtClean="0">
                <a:solidFill>
                  <a:srgbClr val="FFFF00"/>
                </a:solidFill>
                <a:latin typeface="Times New Roman" pitchFamily="18" charset="0"/>
                <a:cs typeface="Times New Roman" pitchFamily="18" charset="0"/>
              </a:rPr>
              <a:t>ương</a:t>
            </a:r>
            <a:r>
              <a:rPr lang="en-US" sz="4800" b="1" dirty="0" smtClean="0">
                <a:solidFill>
                  <a:srgbClr val="FFFF00"/>
                </a:solidFill>
                <a:latin typeface="Times New Roman" pitchFamily="18" charset="0"/>
                <a:cs typeface="Times New Roman" pitchFamily="18" charset="0"/>
              </a:rPr>
              <a:t> </a:t>
            </a:r>
            <a:r>
              <a:rPr lang="en-US" sz="4800" b="1" dirty="0" err="1" smtClean="0">
                <a:solidFill>
                  <a:srgbClr val="FFFF00"/>
                </a:solidFill>
                <a:latin typeface="Times New Roman" pitchFamily="18" charset="0"/>
                <a:cs typeface="Times New Roman" pitchFamily="18" charset="0"/>
              </a:rPr>
              <a:t>trình</a:t>
            </a:r>
            <a:r>
              <a:rPr lang="en-US" sz="4800" b="1" dirty="0" smtClean="0">
                <a:solidFill>
                  <a:srgbClr val="FFFF00"/>
                </a:solidFill>
                <a:latin typeface="Times New Roman" pitchFamily="18" charset="0"/>
                <a:cs typeface="Times New Roman" pitchFamily="18" charset="0"/>
              </a:rPr>
              <a:t> </a:t>
            </a:r>
            <a:r>
              <a:rPr lang="en-US" sz="4800" b="1" dirty="0" err="1" smtClean="0">
                <a:solidFill>
                  <a:srgbClr val="FFFF00"/>
                </a:solidFill>
                <a:latin typeface="Times New Roman" pitchFamily="18" charset="0"/>
                <a:cs typeface="Times New Roman" pitchFamily="18" charset="0"/>
              </a:rPr>
              <a:t>thể</a:t>
            </a:r>
            <a:r>
              <a:rPr lang="en-US" sz="4800" b="1" dirty="0" smtClean="0">
                <a:solidFill>
                  <a:srgbClr val="FFFF00"/>
                </a:solidFill>
                <a:latin typeface="Times New Roman" pitchFamily="18" charset="0"/>
                <a:cs typeface="Times New Roman" pitchFamily="18" charset="0"/>
              </a:rPr>
              <a:t> </a:t>
            </a:r>
            <a:r>
              <a:rPr lang="en-US" sz="4800" b="1" dirty="0" err="1" smtClean="0">
                <a:solidFill>
                  <a:srgbClr val="FFFF00"/>
                </a:solidFill>
                <a:latin typeface="Times New Roman" pitchFamily="18" charset="0"/>
                <a:cs typeface="Times New Roman" pitchFamily="18" charset="0"/>
              </a:rPr>
              <a:t>dục</a:t>
            </a:r>
            <a:r>
              <a:rPr lang="en-US" sz="4800" b="1" dirty="0" smtClean="0">
                <a:solidFill>
                  <a:srgbClr val="FFFF00"/>
                </a:solidFill>
                <a:latin typeface="Times New Roman" pitchFamily="18" charset="0"/>
                <a:cs typeface="Times New Roman" pitchFamily="18" charset="0"/>
              </a:rPr>
              <a:t> 7</a:t>
            </a:r>
            <a:r>
              <a:rPr lang="en-US" sz="4800" b="1" dirty="0" smtClean="0">
                <a:latin typeface="Times New Roman" pitchFamily="18" charset="0"/>
                <a:cs typeface="Times New Roman" pitchFamily="18" charset="0"/>
              </a:rPr>
              <a:t/>
            </a:r>
            <a:br>
              <a:rPr lang="en-US" sz="4800" b="1" dirty="0" smtClean="0">
                <a:latin typeface="Times New Roman" pitchFamily="18" charset="0"/>
                <a:cs typeface="Times New Roman" pitchFamily="18" charset="0"/>
              </a:rPr>
            </a:br>
            <a:endParaRPr lang="en-US" b="1" dirty="0"/>
          </a:p>
        </p:txBody>
      </p:sp>
      <p:sp>
        <p:nvSpPr>
          <p:cNvPr id="3" name="Content Placeholder 2"/>
          <p:cNvSpPr>
            <a:spLocks noGrp="1"/>
          </p:cNvSpPr>
          <p:nvPr>
            <p:ph idx="1"/>
          </p:nvPr>
        </p:nvSpPr>
        <p:spPr/>
        <p:txBody>
          <a:bodyPr>
            <a:noAutofit/>
          </a:bodyPr>
          <a:lstStyle/>
          <a:p>
            <a:pPr algn="just"/>
            <a:r>
              <a:rPr lang="vi-VN" sz="2000" dirty="0" smtClean="0"/>
              <a:t>Chương trình môn học Thể dục lớp 7 nhằm giúp học sinh (HS) củng cố và phát triển những kết quả</a:t>
            </a:r>
            <a:r>
              <a:rPr lang="en-US" sz="2000" dirty="0" smtClean="0"/>
              <a:t> </a:t>
            </a:r>
            <a:r>
              <a:rPr lang="vi-VN" sz="2000" dirty="0" smtClean="0"/>
              <a:t>đã học ở lớp 6, chuẩn bị học tập có hiệu quả cao chương trình lớp 8, góp phần từng bước thực hiện mục tiêu môn học ở trung học cơ sở (THCS) là : </a:t>
            </a:r>
            <a:endParaRPr lang="en-US" sz="2000" dirty="0" smtClean="0"/>
          </a:p>
          <a:p>
            <a:pPr algn="just">
              <a:buFont typeface="Wingdings" pitchFamily="2" charset="2"/>
              <a:buChar char="Ø"/>
            </a:pPr>
            <a:r>
              <a:rPr lang="vi-VN" sz="2000" dirty="0" smtClean="0"/>
              <a:t>− “Biết được một số kiến thức, kĩ năng cơ bản để tập luyện giữ gìn sức khoẻ, nâng cao thể lực. </a:t>
            </a:r>
            <a:endParaRPr lang="en-US" sz="2000" dirty="0" smtClean="0"/>
          </a:p>
          <a:p>
            <a:pPr algn="just">
              <a:buFont typeface="Wingdings" pitchFamily="2" charset="2"/>
              <a:buChar char="Ø"/>
            </a:pPr>
            <a:r>
              <a:rPr lang="vi-VN" sz="2000" dirty="0" smtClean="0"/>
              <a:t>− Góp phần rèn luyện nếp sống lành mạnh, tác phong nhanh nhẹn, kỉ luật, thói quen tự giác tập luyện thể dục thể thao (TDTT), giữ gìn vệ sinh. </a:t>
            </a:r>
            <a:endParaRPr lang="en-US" sz="2000" dirty="0" smtClean="0"/>
          </a:p>
          <a:p>
            <a:pPr algn="just">
              <a:buFont typeface="Wingdings" pitchFamily="2" charset="2"/>
              <a:buChar char="Ø"/>
            </a:pPr>
            <a:r>
              <a:rPr lang="vi-VN" sz="2000" dirty="0" smtClean="0"/>
              <a:t>− Có sự tăng tiến về thể lực, thi đạt tiêu chuẩn rèn luyện thân thể (RLTT) và thể hiện khả năng của bản thân về TDTT. − Biết vận dụng ở mức nhất định những điều đã học vào nếp sinh hoạt ở trường và ngoài nhà trường”.</a:t>
            </a:r>
          </a:p>
          <a:p>
            <a:pPr algn="just"/>
            <a:endParaRPr lang="en-US" sz="20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solidFill>
                  <a:srgbClr val="FFFF00"/>
                </a:solidFill>
              </a:rPr>
              <a:t>Yêu</a:t>
            </a:r>
            <a:r>
              <a:rPr lang="en-US" b="1" dirty="0" smtClean="0">
                <a:solidFill>
                  <a:srgbClr val="FFFF00"/>
                </a:solidFill>
              </a:rPr>
              <a:t> </a:t>
            </a:r>
            <a:r>
              <a:rPr lang="en-US" b="1" dirty="0" err="1" smtClean="0">
                <a:solidFill>
                  <a:srgbClr val="FFFF00"/>
                </a:solidFill>
              </a:rPr>
              <a:t>cầu</a:t>
            </a:r>
            <a:endParaRPr lang="en-US" b="1" dirty="0">
              <a:solidFill>
                <a:srgbClr val="FFFF00"/>
              </a:solidFill>
            </a:endParaRPr>
          </a:p>
        </p:txBody>
      </p:sp>
      <p:sp>
        <p:nvSpPr>
          <p:cNvPr id="3" name="Content Placeholder 2"/>
          <p:cNvSpPr>
            <a:spLocks noGrp="1"/>
          </p:cNvSpPr>
          <p:nvPr>
            <p:ph idx="1"/>
          </p:nvPr>
        </p:nvSpPr>
        <p:spPr>
          <a:xfrm>
            <a:off x="457200" y="1047750"/>
            <a:ext cx="8229600" cy="3394710"/>
          </a:xfrm>
        </p:spPr>
        <p:txBody>
          <a:bodyPr>
            <a:noAutofit/>
          </a:bodyPr>
          <a:lstStyle/>
          <a:p>
            <a:pPr algn="just">
              <a:buFont typeface="Wingdings" pitchFamily="2" charset="2"/>
              <a:buChar char="q"/>
            </a:pPr>
            <a:r>
              <a:rPr lang="vi-VN" sz="2400" b="1" dirty="0" smtClean="0">
                <a:solidFill>
                  <a:srgbClr val="FFFF00"/>
                </a:solidFill>
              </a:rPr>
              <a:t>1. Kiến thức</a:t>
            </a:r>
            <a:endParaRPr lang="en-US" sz="2400" b="1" dirty="0" smtClean="0">
              <a:solidFill>
                <a:srgbClr val="FFFF00"/>
              </a:solidFill>
            </a:endParaRPr>
          </a:p>
          <a:p>
            <a:pPr algn="just"/>
            <a:r>
              <a:rPr lang="vi-VN" sz="2400" dirty="0" smtClean="0"/>
              <a:t> − Có những hiểu biết cần thiết về nguyên nhân và cách phòng tránh chấn thương, bước đầu biết cách tự kiểm tra mạch để theo dõi sức khoẻ trong tập luyện và thi đấu TDTT nhằm bảo đảm an toàn. </a:t>
            </a:r>
            <a:endParaRPr lang="en-US" sz="2400" dirty="0" smtClean="0"/>
          </a:p>
          <a:p>
            <a:pPr algn="just"/>
            <a:r>
              <a:rPr lang="vi-VN" sz="2400" dirty="0" smtClean="0"/>
              <a:t>− Biết cách thực hiện các động tác bổ trợ kĩ thuật, bài tập phát triển thể lực, trò chơi vận động, kĩ thuật động tác một số môn thể thao đã học ở lớp 6 và tiếp tục học ở lớp 7. </a:t>
            </a:r>
            <a:endParaRPr lang="en-US" sz="2400" dirty="0" smtClean="0"/>
          </a:p>
          <a:p>
            <a:pPr algn="just"/>
            <a:r>
              <a:rPr lang="vi-VN" sz="2400" dirty="0" smtClean="0"/>
              <a:t>− Biết đðợc một số điều luật thi đấu và phðơng pháp tập luyện môn thể thao tự chọn để tham gia các hoạt động TDTT ngoại khoá</a:t>
            </a:r>
          </a:p>
          <a:p>
            <a:pPr algn="just"/>
            <a:endParaRPr lang="en-US" sz="2400" dirty="0"/>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9550"/>
            <a:ext cx="8229600" cy="4724400"/>
          </a:xfrm>
        </p:spPr>
        <p:txBody>
          <a:bodyPr>
            <a:normAutofit lnSpcReduction="10000"/>
          </a:bodyPr>
          <a:lstStyle/>
          <a:p>
            <a:pPr algn="just">
              <a:buFont typeface="Wingdings" pitchFamily="2" charset="2"/>
              <a:buChar char="q"/>
            </a:pPr>
            <a:r>
              <a:rPr lang="vi-VN" b="1" dirty="0" smtClean="0">
                <a:solidFill>
                  <a:srgbClr val="FFFF00"/>
                </a:solidFill>
              </a:rPr>
              <a:t>2. Kĩ năng </a:t>
            </a:r>
            <a:endParaRPr lang="en-US" b="1" dirty="0" smtClean="0">
              <a:solidFill>
                <a:srgbClr val="FFFF00"/>
              </a:solidFill>
            </a:endParaRPr>
          </a:p>
          <a:p>
            <a:pPr algn="just"/>
            <a:r>
              <a:rPr lang="vi-VN" dirty="0" smtClean="0"/>
              <a:t>− Thực hiện đúng, đều, đẹp những bài tập đội hình đội ngũ đã học ở lớp 6 và tương đối đúng những bài tập mới học ở lớp 7. </a:t>
            </a:r>
            <a:endParaRPr lang="en-US" dirty="0" smtClean="0"/>
          </a:p>
          <a:p>
            <a:pPr algn="just"/>
            <a:r>
              <a:rPr lang="vi-VN" dirty="0" smtClean="0"/>
              <a:t>− Thực hiện được tương đối đúng bài thể dục phát triển chung, một số trò chơi vận động, bài tập phát triển thể lực và các động tác bổ trợ kĩ thuật chạy nhanh, chạy bền, bật nhảy, ném bóng xa và môn thể thao tự chọn. </a:t>
            </a:r>
            <a:endParaRPr lang="en-US" dirty="0" smtClean="0"/>
          </a:p>
          <a:p>
            <a:pPr algn="just"/>
            <a:r>
              <a:rPr lang="vi-VN" dirty="0" smtClean="0"/>
              <a:t>− Đạt tiêu chuẩn RLTT. </a:t>
            </a:r>
          </a:p>
          <a:p>
            <a:pPr algn="just"/>
            <a:endParaRPr lang="en-US" dirty="0"/>
          </a:p>
        </p:txBody>
      </p:sp>
    </p:spTree>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33350"/>
            <a:ext cx="8229600" cy="4876800"/>
          </a:xfrm>
        </p:spPr>
        <p:txBody>
          <a:bodyPr>
            <a:normAutofit fontScale="92500"/>
          </a:bodyPr>
          <a:lstStyle/>
          <a:p>
            <a:pPr algn="just"/>
            <a:r>
              <a:rPr lang="vi-VN" b="1" dirty="0" smtClean="0">
                <a:solidFill>
                  <a:srgbClr val="FFFF00"/>
                </a:solidFill>
              </a:rPr>
              <a:t>3. Thái độ, hành vi </a:t>
            </a:r>
            <a:endParaRPr lang="en-US" b="1" dirty="0" smtClean="0">
              <a:solidFill>
                <a:srgbClr val="FFFF00"/>
              </a:solidFill>
            </a:endParaRPr>
          </a:p>
          <a:p>
            <a:pPr algn="just"/>
            <a:r>
              <a:rPr lang="vi-VN" dirty="0" smtClean="0"/>
              <a:t>− Có ý thức tự giác học tập môn Thể dục. </a:t>
            </a:r>
            <a:endParaRPr lang="en-US" dirty="0" smtClean="0"/>
          </a:p>
          <a:p>
            <a:pPr algn="just"/>
            <a:r>
              <a:rPr lang="vi-VN" dirty="0" smtClean="0"/>
              <a:t>− Có ý thức tổ chức kỉ luật tốt, tác phong nhanh nhẹn, khoẻ mạnh trong hoạt động TDTT và có thói quen giữ gìn vệ sinh. </a:t>
            </a:r>
            <a:endParaRPr lang="en-US" dirty="0" smtClean="0"/>
          </a:p>
          <a:p>
            <a:pPr algn="just"/>
            <a:r>
              <a:rPr lang="vi-VN" dirty="0" smtClean="0"/>
              <a:t>− Biết vận dụng những kiến thức, kĩ năng đ học vào nếp sinh hoạt ở trường và tự tập luyện để giữ gìn, nâng cao sức khoẻ. </a:t>
            </a:r>
            <a:endParaRPr lang="en-US" dirty="0" smtClean="0"/>
          </a:p>
          <a:p>
            <a:pPr algn="just"/>
            <a:r>
              <a:rPr lang="vi-VN" dirty="0" smtClean="0"/>
              <a:t>− Thực hiện nếp sống lành mạnh, không uống bia, rượu, hút thuốc lá, không dùng các chất ma tuý.</a:t>
            </a:r>
          </a:p>
          <a:p>
            <a:pPr algn="just"/>
            <a:endParaRPr lang="en-US" dirty="0"/>
          </a:p>
        </p:txBody>
      </p:sp>
    </p:spTree>
  </p:cSld>
  <p:clrMapOvr>
    <a:masterClrMapping/>
  </p:clrMapOvr>
  <p:transition>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solidFill>
                  <a:srgbClr val="FFFF00"/>
                </a:solidFill>
                <a:latin typeface="Times New Roman" pitchFamily="18" charset="0"/>
                <a:cs typeface="Times New Roman" pitchFamily="18" charset="0"/>
              </a:rPr>
              <a:t>Nội</a:t>
            </a:r>
            <a:r>
              <a:rPr lang="en-US" b="1" dirty="0" smtClean="0">
                <a:solidFill>
                  <a:srgbClr val="FFFF00"/>
                </a:solidFill>
                <a:latin typeface="Times New Roman" pitchFamily="18" charset="0"/>
                <a:cs typeface="Times New Roman" pitchFamily="18" charset="0"/>
              </a:rPr>
              <a:t> dung</a:t>
            </a:r>
            <a:endParaRPr lang="en-US" b="1" dirty="0">
              <a:solidFill>
                <a:srgbClr val="FFFF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lgn="just">
              <a:buFont typeface="Wingdings" pitchFamily="2" charset="2"/>
              <a:buChar char="q"/>
            </a:pPr>
            <a:r>
              <a:rPr lang="vi-VN" b="1" dirty="0" smtClean="0">
                <a:solidFill>
                  <a:srgbClr val="FFFF00"/>
                </a:solidFill>
              </a:rPr>
              <a:t>1. Lí thuyết chung </a:t>
            </a:r>
            <a:r>
              <a:rPr lang="vi-VN" dirty="0" smtClean="0"/>
              <a:t>Nguyên nhân và cách phòng tránh chấn thương trong hoạt động TDTT. </a:t>
            </a:r>
            <a:endParaRPr lang="en-US" dirty="0" smtClean="0"/>
          </a:p>
          <a:p>
            <a:pPr algn="just">
              <a:buFont typeface="Wingdings" pitchFamily="2" charset="2"/>
              <a:buChar char="q"/>
            </a:pPr>
            <a:r>
              <a:rPr lang="vi-VN" b="1" dirty="0" smtClean="0">
                <a:solidFill>
                  <a:srgbClr val="FFFF00"/>
                </a:solidFill>
              </a:rPr>
              <a:t>2. Đội hình đội ngũ </a:t>
            </a:r>
            <a:endParaRPr lang="en-US" b="1" dirty="0" smtClean="0">
              <a:solidFill>
                <a:srgbClr val="FFFF00"/>
              </a:solidFill>
            </a:endParaRPr>
          </a:p>
          <a:p>
            <a:pPr algn="just">
              <a:buNone/>
            </a:pPr>
            <a:r>
              <a:rPr lang="vi-VN" dirty="0" smtClean="0"/>
              <a:t>− Ôn tập những nội dung đã học ở lớp 6. </a:t>
            </a:r>
            <a:endParaRPr lang="en-US" dirty="0" smtClean="0"/>
          </a:p>
          <a:p>
            <a:pPr algn="just">
              <a:buNone/>
            </a:pPr>
            <a:r>
              <a:rPr lang="vi-VN" dirty="0" smtClean="0"/>
              <a:t>− Đội hình 0 − 2 − 4.</a:t>
            </a:r>
            <a:endParaRPr lang="en-US" dirty="0" smtClean="0"/>
          </a:p>
          <a:p>
            <a:pPr algn="just">
              <a:buNone/>
            </a:pPr>
            <a:r>
              <a:rPr lang="vi-VN" dirty="0" smtClean="0"/>
              <a:t>− Đội hình 0 − 3 − 6 − 9. </a:t>
            </a:r>
            <a:endParaRPr lang="en-US" dirty="0" smtClean="0"/>
          </a:p>
          <a:p>
            <a:pPr algn="just">
              <a:buNone/>
            </a:pPr>
            <a:r>
              <a:rPr lang="vi-VN" dirty="0" smtClean="0"/>
              <a:t>− Cách điều khiển một số bài tập đội hình đội ngũ đã học.</a:t>
            </a:r>
          </a:p>
          <a:p>
            <a:pPr algn="just"/>
            <a:endParaRPr lang="en-US" dirty="0"/>
          </a:p>
        </p:txBody>
      </p:sp>
    </p:spTree>
  </p:cSld>
  <p:clrMapOvr>
    <a:masterClrMapping/>
  </p:clrMapOvr>
  <p:transition>
    <p:wipe dir="d"/>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136</TotalTime>
  <Words>1407</Words>
  <Application>Microsoft Office PowerPoint</Application>
  <PresentationFormat>On-screen Show (16:9)</PresentationFormat>
  <Paragraphs>97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Foundry</vt:lpstr>
      <vt:lpstr>THỂ DỤC 7</vt:lpstr>
      <vt:lpstr>NỘI DUNG</vt:lpstr>
      <vt:lpstr>Nội quy và yêu cầu học trực tuyến </vt:lpstr>
      <vt:lpstr>Điểm danh</vt:lpstr>
      <vt:lpstr>Phổ biến chương trình thể dục 7 </vt:lpstr>
      <vt:lpstr>Yêu cầu</vt:lpstr>
      <vt:lpstr>Slide 7</vt:lpstr>
      <vt:lpstr>Slide 8</vt:lpstr>
      <vt:lpstr>Nội dung</vt:lpstr>
      <vt:lpstr>Slide 10</vt:lpstr>
      <vt:lpstr>Slide 11</vt:lpstr>
      <vt:lpstr>Slide 12</vt:lpstr>
      <vt:lpstr>Slide 13</vt:lpstr>
      <vt:lpstr>Slide 14</vt:lpstr>
      <vt:lpstr>Cách thức kiểm tra và chấm điểm</vt:lpstr>
      <vt:lpstr>Dặn dò</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THỂ DỤC 7</dc:title>
  <dc:creator>Dung</dc:creator>
  <cp:lastModifiedBy>Dung</cp:lastModifiedBy>
  <cp:revision>15</cp:revision>
  <dcterms:created xsi:type="dcterms:W3CDTF">2021-09-02T13:50:04Z</dcterms:created>
  <dcterms:modified xsi:type="dcterms:W3CDTF">2021-09-05T08:00:27Z</dcterms:modified>
</cp:coreProperties>
</file>