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12DB1-5EB2-4958-9AB3-C98636D07624}" type="datetimeFigureOut">
              <a:rPr lang="en-US" smtClean="0"/>
              <a:pPr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9DB5-0047-4257-BC36-1BF8422DFD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oa văn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8153400" cy="5867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90600" y="1676400"/>
            <a:ext cx="7010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TiẾNG</a:t>
            </a:r>
            <a:r>
              <a:rPr lang="en-US" sz="4800" b="1" dirty="0" smtClean="0">
                <a:solidFill>
                  <a:srgbClr val="FF0000"/>
                </a:solidFill>
              </a:rPr>
              <a:t> ANH TĂNG CƯỜNG</a:t>
            </a:r>
          </a:p>
          <a:p>
            <a:endParaRPr lang="en-US" sz="4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B050"/>
                </a:solidFill>
              </a:rPr>
              <a:t>                          </a:t>
            </a:r>
            <a:r>
              <a:rPr lang="en-US" sz="6000" b="1" dirty="0" err="1" smtClean="0">
                <a:solidFill>
                  <a:srgbClr val="00B050"/>
                </a:solidFill>
              </a:rPr>
              <a:t>KHỐi</a:t>
            </a:r>
            <a:r>
              <a:rPr lang="en-US" sz="6000" b="1" dirty="0" smtClean="0">
                <a:solidFill>
                  <a:srgbClr val="00B050"/>
                </a:solidFill>
              </a:rPr>
              <a:t> 7</a:t>
            </a:r>
          </a:p>
          <a:p>
            <a:pPr algn="ctr"/>
            <a:endParaRPr lang="en-US" sz="36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3200" b="1" dirty="0" smtClean="0"/>
              <a:t>                                       </a:t>
            </a:r>
            <a:r>
              <a:rPr lang="en-US" sz="3200" b="1" dirty="0" err="1" smtClean="0"/>
              <a:t>Tuần</a:t>
            </a:r>
            <a:r>
              <a:rPr lang="en-US" sz="3200" b="1" dirty="0" smtClean="0"/>
              <a:t> : 3 &amp; 4</a:t>
            </a:r>
            <a:endParaRPr lang="en-US" sz="3200" b="1" dirty="0"/>
          </a:p>
        </p:txBody>
      </p:sp>
      <p:pic>
        <p:nvPicPr>
          <p:cNvPr id="1027" name="Picture 3" descr="D:\học tậ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667000"/>
            <a:ext cx="28194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1"/>
            <a:ext cx="7543800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H/ </a:t>
            </a:r>
            <a:r>
              <a:rPr lang="en-US" sz="2400" b="1" u="sng" dirty="0" smtClean="0"/>
              <a:t>Rewrite</a:t>
            </a:r>
            <a:r>
              <a:rPr lang="en-US" sz="2400" b="1" dirty="0" smtClean="0"/>
              <a:t>:</a:t>
            </a:r>
          </a:p>
          <a:p>
            <a:r>
              <a:rPr lang="en-US" sz="2000" dirty="0" smtClean="0"/>
              <a:t>46/ What’s your job?</a:t>
            </a:r>
          </a:p>
          <a:p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What</a:t>
            </a:r>
            <a:r>
              <a:rPr lang="en-US" sz="2000" dirty="0" smtClean="0">
                <a:sym typeface="Wingdings" pitchFamily="2" charset="2"/>
              </a:rPr>
              <a:t> _______________________?</a:t>
            </a:r>
          </a:p>
          <a:p>
            <a:r>
              <a:rPr lang="en-US" sz="2000" dirty="0" smtClean="0">
                <a:sym typeface="Wingdings" pitchFamily="2" charset="2"/>
              </a:rPr>
              <a:t>47/Where do you live?</a:t>
            </a:r>
          </a:p>
          <a:p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What is </a:t>
            </a:r>
            <a:r>
              <a:rPr lang="en-US" sz="2000" dirty="0" smtClean="0">
                <a:sym typeface="Wingdings" pitchFamily="2" charset="2"/>
              </a:rPr>
              <a:t>______________________?</a:t>
            </a:r>
          </a:p>
          <a:p>
            <a:r>
              <a:rPr lang="en-US" sz="2000" dirty="0" smtClean="0">
                <a:sym typeface="Wingdings" pitchFamily="2" charset="2"/>
              </a:rPr>
              <a:t>48/ I get to work in an hour.</a:t>
            </a:r>
          </a:p>
          <a:p>
            <a:pPr>
              <a:buFont typeface="Wingdings"/>
              <a:buChar char="à"/>
            </a:pP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It takes </a:t>
            </a:r>
            <a:r>
              <a:rPr lang="en-US" sz="2000" dirty="0" smtClean="0">
                <a:sym typeface="Wingdings" pitchFamily="2" charset="2"/>
              </a:rPr>
              <a:t>_______________________.</a:t>
            </a:r>
          </a:p>
          <a:p>
            <a:r>
              <a:rPr lang="en-US" sz="2000" dirty="0" smtClean="0">
                <a:sym typeface="Wingdings" pitchFamily="2" charset="2"/>
              </a:rPr>
              <a:t>49/ What’s your age?</a:t>
            </a:r>
          </a:p>
          <a:p>
            <a:pPr>
              <a:buFont typeface="Wingdings"/>
              <a:buChar char="à"/>
            </a:pP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How old </a:t>
            </a:r>
            <a:r>
              <a:rPr lang="en-US" sz="2000" dirty="0" smtClean="0">
                <a:sym typeface="Wingdings" pitchFamily="2" charset="2"/>
              </a:rPr>
              <a:t>_____________________?</a:t>
            </a:r>
          </a:p>
          <a:p>
            <a:r>
              <a:rPr lang="en-US" sz="2000" dirty="0" smtClean="0">
                <a:sym typeface="Wingdings" pitchFamily="2" charset="2"/>
              </a:rPr>
              <a:t>50/ My book is cheaper than yours.</a:t>
            </a:r>
          </a:p>
          <a:p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Your book </a:t>
            </a:r>
            <a:r>
              <a:rPr lang="en-US" sz="2000" dirty="0" smtClean="0">
                <a:sym typeface="Wingdings" pitchFamily="2" charset="2"/>
              </a:rPr>
              <a:t>____________________.</a:t>
            </a:r>
          </a:p>
          <a:p>
            <a:r>
              <a:rPr lang="en-US" sz="2000" dirty="0" smtClean="0">
                <a:sym typeface="Wingdings" pitchFamily="2" charset="2"/>
              </a:rPr>
              <a:t>51/ No one can study better than Nam in class.</a:t>
            </a:r>
          </a:p>
          <a:p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Nam studies </a:t>
            </a:r>
            <a:r>
              <a:rPr lang="en-US" sz="2000" dirty="0" smtClean="0">
                <a:sym typeface="Wingdings" pitchFamily="2" charset="2"/>
              </a:rPr>
              <a:t>__________________________.</a:t>
            </a:r>
          </a:p>
          <a:p>
            <a:r>
              <a:rPr lang="en-US" sz="2000" dirty="0" smtClean="0">
                <a:sym typeface="Wingdings" pitchFamily="2" charset="2"/>
              </a:rPr>
              <a:t>52/ There  are forty students in our class.</a:t>
            </a:r>
          </a:p>
          <a:p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Our class has </a:t>
            </a:r>
            <a:r>
              <a:rPr lang="en-US" sz="2000" dirty="0" smtClean="0">
                <a:sym typeface="Wingdings" pitchFamily="2" charset="2"/>
              </a:rPr>
              <a:t>_________________________.</a:t>
            </a:r>
          </a:p>
          <a:p>
            <a:r>
              <a:rPr lang="en-US" sz="2000" dirty="0" smtClean="0">
                <a:sym typeface="Wingdings" pitchFamily="2" charset="2"/>
              </a:rPr>
              <a:t>53/ What’s your surname?</a:t>
            </a:r>
          </a:p>
          <a:p>
            <a:pPr>
              <a:buFont typeface="Wingdings"/>
              <a:buChar char="à"/>
            </a:pP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What is </a:t>
            </a:r>
            <a:r>
              <a:rPr lang="en-US" sz="2000" dirty="0" smtClean="0">
                <a:sym typeface="Wingdings" pitchFamily="2" charset="2"/>
              </a:rPr>
              <a:t>_____________________________.</a:t>
            </a:r>
          </a:p>
          <a:p>
            <a:r>
              <a:rPr lang="en-US" sz="2000" dirty="0" smtClean="0">
                <a:sym typeface="Wingdings" pitchFamily="2" charset="2"/>
              </a:rPr>
              <a:t>54/ Next Sunday is </a:t>
            </a:r>
            <a:r>
              <a:rPr lang="en-US" sz="2000" dirty="0" err="1" smtClean="0">
                <a:sym typeface="Wingdings" pitchFamily="2" charset="2"/>
              </a:rPr>
              <a:t>Hoa’s</a:t>
            </a:r>
            <a:r>
              <a:rPr lang="en-US" sz="2000" dirty="0" smtClean="0">
                <a:sym typeface="Wingdings" pitchFamily="2" charset="2"/>
              </a:rPr>
              <a:t> 14</a:t>
            </a:r>
            <a:r>
              <a:rPr lang="en-US" sz="2000" baseline="30000" dirty="0" smtClean="0">
                <a:sym typeface="Wingdings" pitchFamily="2" charset="2"/>
              </a:rPr>
              <a:t>th</a:t>
            </a:r>
            <a:r>
              <a:rPr lang="en-US" sz="2000" dirty="0" smtClean="0">
                <a:sym typeface="Wingdings" pitchFamily="2" charset="2"/>
              </a:rPr>
              <a:t> birthday.</a:t>
            </a:r>
          </a:p>
          <a:p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err="1" smtClean="0">
                <a:solidFill>
                  <a:srgbClr val="FF0000"/>
                </a:solidFill>
                <a:sym typeface="Wingdings" pitchFamily="2" charset="2"/>
              </a:rPr>
              <a:t>Hoa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 will </a:t>
            </a:r>
            <a:r>
              <a:rPr lang="en-US" sz="2000" dirty="0" smtClean="0">
                <a:sym typeface="Wingdings" pitchFamily="2" charset="2"/>
              </a:rPr>
              <a:t>____________________________.</a:t>
            </a:r>
          </a:p>
          <a:p>
            <a:r>
              <a:rPr lang="en-US" sz="2000" dirty="0" smtClean="0">
                <a:sym typeface="Wingdings" pitchFamily="2" charset="2"/>
              </a:rPr>
              <a:t>55/ I run fast than my brother.</a:t>
            </a:r>
          </a:p>
          <a:p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My brother </a:t>
            </a:r>
            <a:r>
              <a:rPr lang="en-US" sz="2000" dirty="0" smtClean="0">
                <a:sym typeface="Wingdings" pitchFamily="2" charset="2"/>
              </a:rPr>
              <a:t>_________________________.</a:t>
            </a:r>
          </a:p>
          <a:p>
            <a:pPr>
              <a:buFont typeface="Wingdings"/>
              <a:buChar char="à"/>
            </a:pP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1430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/>
              <a:t>    </a:t>
            </a:r>
            <a:r>
              <a:rPr lang="en-US" sz="7200" b="1" dirty="0" smtClean="0">
                <a:solidFill>
                  <a:srgbClr val="FF0000"/>
                </a:solidFill>
              </a:rPr>
              <a:t>REVISION</a:t>
            </a:r>
            <a:endParaRPr lang="en-US" sz="72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D:\hình ản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90800"/>
            <a:ext cx="861060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trạng từ chỉ tàn xuấ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trang từ thời gi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Trạng từ địa điể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trạng từ chỉ địn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0"/>
            <a:ext cx="85344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u="sng" dirty="0" smtClean="0"/>
          </a:p>
          <a:p>
            <a:pPr algn="ctr"/>
            <a:r>
              <a:rPr lang="en-US" sz="2400" b="1" u="sng" dirty="0" smtClean="0">
                <a:solidFill>
                  <a:srgbClr val="FF0000"/>
                </a:solidFill>
              </a:rPr>
              <a:t>EXERCISES:</a:t>
            </a:r>
          </a:p>
          <a:p>
            <a:r>
              <a:rPr lang="en-US" sz="2000" b="1" u="sng" dirty="0" smtClean="0"/>
              <a:t>A/ Put the words in the correct order to form complete sentences.</a:t>
            </a:r>
          </a:p>
          <a:p>
            <a:r>
              <a:rPr lang="en-US" sz="2000" b="1" dirty="0" smtClean="0"/>
              <a:t>1/ flying / Are / the children / a kite? ____________________________.</a:t>
            </a:r>
          </a:p>
          <a:p>
            <a:r>
              <a:rPr lang="en-US" sz="2000" b="1" dirty="0" smtClean="0"/>
              <a:t>2/ birthday / is / He / celebrating/ his ____________________________.</a:t>
            </a:r>
          </a:p>
          <a:p>
            <a:r>
              <a:rPr lang="en-US" sz="2000" b="1" dirty="0" smtClean="0"/>
              <a:t>3/ John / taking / is / pictures __________________________.</a:t>
            </a:r>
          </a:p>
          <a:p>
            <a:r>
              <a:rPr lang="en-US" sz="2000" b="1" dirty="0" smtClean="0"/>
              <a:t>4/ isn’t / She / a costume / wearing ________________________.</a:t>
            </a:r>
          </a:p>
          <a:p>
            <a:r>
              <a:rPr lang="en-US" sz="2000" b="1" dirty="0" smtClean="0"/>
              <a:t>5/ a contest / We / watching / are ________________________.</a:t>
            </a:r>
          </a:p>
          <a:p>
            <a:r>
              <a:rPr lang="en-US" sz="2000" b="1" dirty="0" smtClean="0"/>
              <a:t>6/ now / it / raining / Is? ______________________________.</a:t>
            </a:r>
          </a:p>
          <a:p>
            <a:r>
              <a:rPr lang="en-US" sz="2000" b="1" u="sng" dirty="0" smtClean="0">
                <a:solidFill>
                  <a:srgbClr val="7030A0"/>
                </a:solidFill>
              </a:rPr>
              <a:t>B/ Choose the correct answer:</a:t>
            </a:r>
          </a:p>
          <a:p>
            <a:r>
              <a:rPr lang="en-US" sz="2400" dirty="0" smtClean="0"/>
              <a:t>7/ The festival _____ in the evening. </a:t>
            </a:r>
            <a:r>
              <a:rPr lang="en-US" sz="2400" b="1" dirty="0" smtClean="0">
                <a:solidFill>
                  <a:srgbClr val="0070C0"/>
                </a:solidFill>
              </a:rPr>
              <a:t>(is starting / starting / starts)</a:t>
            </a:r>
          </a:p>
          <a:p>
            <a:r>
              <a:rPr lang="en-US" sz="2400" dirty="0" smtClean="0"/>
              <a:t>8/ Rita _____ to a party today. </a:t>
            </a:r>
            <a:r>
              <a:rPr lang="en-US" sz="2400" b="1" dirty="0" smtClean="0">
                <a:solidFill>
                  <a:srgbClr val="0070C0"/>
                </a:solidFill>
              </a:rPr>
              <a:t>(is going / goes / going)</a:t>
            </a:r>
          </a:p>
          <a:p>
            <a:r>
              <a:rPr lang="en-US" sz="2400" dirty="0" smtClean="0"/>
              <a:t>9/ It usually _____ in the winter. </a:t>
            </a:r>
            <a:r>
              <a:rPr lang="en-US" sz="2400" b="1" dirty="0" smtClean="0">
                <a:solidFill>
                  <a:srgbClr val="0070C0"/>
                </a:solidFill>
              </a:rPr>
              <a:t>(is raining / rains / rain)</a:t>
            </a:r>
          </a:p>
          <a:p>
            <a:r>
              <a:rPr lang="en-US" sz="2400" dirty="0" smtClean="0"/>
              <a:t>10/ Do you ______ my new dress? </a:t>
            </a:r>
            <a:r>
              <a:rPr lang="en-US" sz="2400" b="1" dirty="0" smtClean="0">
                <a:solidFill>
                  <a:srgbClr val="0070C0"/>
                </a:solidFill>
              </a:rPr>
              <a:t>(likes / liking / like)</a:t>
            </a:r>
          </a:p>
          <a:p>
            <a:r>
              <a:rPr lang="en-US" sz="2400" dirty="0" smtClean="0"/>
              <a:t>11/ We _____ ice-skating this afternoon. </a:t>
            </a:r>
            <a:r>
              <a:rPr lang="en-US" sz="2400" b="1" dirty="0" smtClean="0">
                <a:solidFill>
                  <a:srgbClr val="0070C0"/>
                </a:solidFill>
              </a:rPr>
              <a:t>(goes / are going / go)</a:t>
            </a:r>
          </a:p>
          <a:p>
            <a:r>
              <a:rPr lang="en-US" sz="2400" dirty="0" smtClean="0"/>
              <a:t>12/ _____ George doing his homework? </a:t>
            </a:r>
            <a:r>
              <a:rPr lang="en-US" sz="2400" b="1" dirty="0" smtClean="0">
                <a:solidFill>
                  <a:srgbClr val="0070C0"/>
                </a:solidFill>
              </a:rPr>
              <a:t>(Is / Does / Do)</a:t>
            </a:r>
          </a:p>
          <a:p>
            <a:r>
              <a:rPr lang="en-US" sz="2400" dirty="0" smtClean="0"/>
              <a:t>13/ Mary and Dan _____ to school on foot. </a:t>
            </a:r>
            <a:r>
              <a:rPr lang="en-US" sz="2400" b="1" dirty="0" smtClean="0">
                <a:solidFill>
                  <a:srgbClr val="0070C0"/>
                </a:solidFill>
              </a:rPr>
              <a:t>(goes / going / go)</a:t>
            </a:r>
          </a:p>
          <a:p>
            <a:r>
              <a:rPr lang="en-US" sz="2400" dirty="0" smtClean="0"/>
              <a:t>14/ He _____ like chocolate cake. </a:t>
            </a:r>
            <a:r>
              <a:rPr lang="en-US" sz="2400" b="1" dirty="0" smtClean="0">
                <a:solidFill>
                  <a:srgbClr val="0070C0"/>
                </a:solidFill>
              </a:rPr>
              <a:t>(doesn’t / don’t / isn’t)</a:t>
            </a:r>
          </a:p>
          <a:p>
            <a:r>
              <a:rPr lang="en-US" sz="2400" dirty="0" smtClean="0"/>
              <a:t>15/ Where _____she live? </a:t>
            </a:r>
            <a:r>
              <a:rPr lang="en-US" sz="2400" b="1" dirty="0" smtClean="0">
                <a:solidFill>
                  <a:srgbClr val="0070C0"/>
                </a:solidFill>
              </a:rPr>
              <a:t>(has / does / is)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8100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C/ Put the verbs in the parentheses in the simple past.</a:t>
            </a:r>
          </a:p>
          <a:p>
            <a:r>
              <a:rPr lang="en-US" sz="2000" dirty="0" smtClean="0"/>
              <a:t>In  my dream, the sun (16) _______ </a:t>
            </a:r>
            <a:r>
              <a:rPr lang="en-US" sz="2000" b="1" dirty="0" smtClean="0">
                <a:solidFill>
                  <a:srgbClr val="00B050"/>
                </a:solidFill>
              </a:rPr>
              <a:t>(shine)</a:t>
            </a:r>
            <a:r>
              <a:rPr lang="en-US" sz="2000" dirty="0" smtClean="0"/>
              <a:t>. My friends and I (17) ______ </a:t>
            </a:r>
            <a:r>
              <a:rPr lang="en-US" sz="2000" b="1" dirty="0" smtClean="0">
                <a:solidFill>
                  <a:srgbClr val="00B050"/>
                </a:solidFill>
              </a:rPr>
              <a:t>(wear) </a:t>
            </a:r>
            <a:r>
              <a:rPr lang="en-US" sz="2000" dirty="0" smtClean="0"/>
              <a:t>our bathing suits. I (18) _______ </a:t>
            </a:r>
            <a:r>
              <a:rPr lang="en-US" sz="2000" b="1" dirty="0" smtClean="0">
                <a:solidFill>
                  <a:srgbClr val="00B050"/>
                </a:solidFill>
              </a:rPr>
              <a:t>(swim) </a:t>
            </a:r>
            <a:r>
              <a:rPr lang="en-US" sz="2000" dirty="0" smtClean="0"/>
              <a:t>in the ocean, and my best friend (19) ________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(make) </a:t>
            </a:r>
            <a:r>
              <a:rPr lang="en-US" sz="2000" dirty="0" smtClean="0"/>
              <a:t>a sandcastle. My other friends (20) _________ </a:t>
            </a:r>
            <a:r>
              <a:rPr lang="en-US" sz="2000" b="1" dirty="0" smtClean="0">
                <a:solidFill>
                  <a:srgbClr val="00B050"/>
                </a:solidFill>
              </a:rPr>
              <a:t>(play) </a:t>
            </a:r>
            <a:r>
              <a:rPr lang="en-US" sz="2000" dirty="0" smtClean="0"/>
              <a:t>beach volleyball. We (21) </a:t>
            </a:r>
          </a:p>
          <a:p>
            <a:r>
              <a:rPr lang="en-US" sz="2000" dirty="0" smtClean="0"/>
              <a:t>_______ </a:t>
            </a:r>
            <a:r>
              <a:rPr lang="en-US" sz="2000" b="1" dirty="0" smtClean="0">
                <a:solidFill>
                  <a:srgbClr val="00B050"/>
                </a:solidFill>
              </a:rPr>
              <a:t>(enjoy)</a:t>
            </a:r>
            <a:r>
              <a:rPr lang="en-US" sz="2000" dirty="0" smtClean="0"/>
              <a:t> ourselves very much.</a:t>
            </a:r>
          </a:p>
          <a:p>
            <a:r>
              <a:rPr lang="en-US" sz="2400" b="1" dirty="0" smtClean="0"/>
              <a:t>D/ </a:t>
            </a:r>
            <a:r>
              <a:rPr lang="en-US" sz="2400" b="1" u="sng" dirty="0" smtClean="0"/>
              <a:t>Using the correct form of the words in the parentheses:</a:t>
            </a:r>
          </a:p>
          <a:p>
            <a:r>
              <a:rPr lang="en-US" sz="2000" dirty="0" smtClean="0"/>
              <a:t>22/ She is _________ in the kitchen now. </a:t>
            </a:r>
            <a:r>
              <a:rPr lang="en-US" sz="2000" b="1" dirty="0" smtClean="0">
                <a:solidFill>
                  <a:srgbClr val="7030A0"/>
                </a:solidFill>
              </a:rPr>
              <a:t>(cook)</a:t>
            </a:r>
          </a:p>
          <a:p>
            <a:r>
              <a:rPr lang="en-US" sz="2000" dirty="0" smtClean="0"/>
              <a:t>23/ HCM City is ________ than Ha </a:t>
            </a:r>
            <a:r>
              <a:rPr lang="en-US" sz="2000" dirty="0" err="1" smtClean="0"/>
              <a:t>Noi</a:t>
            </a:r>
            <a:r>
              <a:rPr lang="en-US" sz="2000" dirty="0" smtClean="0"/>
              <a:t>. </a:t>
            </a:r>
            <a:r>
              <a:rPr lang="en-US" sz="2000" b="1" dirty="0" smtClean="0">
                <a:solidFill>
                  <a:srgbClr val="7030A0"/>
                </a:solidFill>
              </a:rPr>
              <a:t>(big)</a:t>
            </a:r>
          </a:p>
          <a:p>
            <a:r>
              <a:rPr lang="en-US" sz="2000" dirty="0" smtClean="0"/>
              <a:t>24/ He is ________ because he has a bad mark. </a:t>
            </a:r>
            <a:r>
              <a:rPr lang="en-US" sz="2000" b="1" dirty="0" smtClean="0">
                <a:solidFill>
                  <a:srgbClr val="7030A0"/>
                </a:solidFill>
              </a:rPr>
              <a:t>(happy)</a:t>
            </a:r>
          </a:p>
          <a:p>
            <a:r>
              <a:rPr lang="en-US" sz="2000" dirty="0" smtClean="0"/>
              <a:t>25/ My mother ________ jogging every morning. </a:t>
            </a:r>
            <a:r>
              <a:rPr lang="en-US" sz="2000" b="1" dirty="0" smtClean="0">
                <a:solidFill>
                  <a:srgbClr val="7030A0"/>
                </a:solidFill>
              </a:rPr>
              <a:t>(go)</a:t>
            </a:r>
          </a:p>
          <a:p>
            <a:r>
              <a:rPr lang="en-US" sz="2000" dirty="0" smtClean="0"/>
              <a:t>26/ Minh is a new comer but she is ________. </a:t>
            </a:r>
            <a:r>
              <a:rPr lang="en-US" sz="2000" b="1" dirty="0" smtClean="0">
                <a:solidFill>
                  <a:srgbClr val="7030A0"/>
                </a:solidFill>
              </a:rPr>
              <a:t>(friend)</a:t>
            </a:r>
          </a:p>
          <a:p>
            <a:r>
              <a:rPr lang="en-US" sz="2000" dirty="0" smtClean="0"/>
              <a:t>27/ They are ________ for the bus at the bus station. </a:t>
            </a:r>
            <a:r>
              <a:rPr lang="en-US" sz="2000" b="1" dirty="0" smtClean="0">
                <a:solidFill>
                  <a:srgbClr val="7030A0"/>
                </a:solidFill>
              </a:rPr>
              <a:t>(wait)</a:t>
            </a:r>
          </a:p>
          <a:p>
            <a:r>
              <a:rPr lang="en-US" sz="2400" b="1" dirty="0" smtClean="0"/>
              <a:t>E/ </a:t>
            </a:r>
            <a:r>
              <a:rPr lang="en-US" sz="2400" b="1" u="sng" dirty="0" smtClean="0"/>
              <a:t>Rewrite</a:t>
            </a:r>
            <a:r>
              <a:rPr lang="en-US" sz="2400" b="1" dirty="0" smtClean="0"/>
              <a:t>:</a:t>
            </a:r>
          </a:p>
          <a:p>
            <a:r>
              <a:rPr lang="en-US" sz="2400" dirty="0" smtClean="0"/>
              <a:t>28/ Nam is taller than any students in his class.</a:t>
            </a:r>
          </a:p>
          <a:p>
            <a:r>
              <a:rPr lang="en-US" sz="2400" dirty="0" smtClean="0"/>
              <a:t>       </a:t>
            </a:r>
            <a:r>
              <a:rPr lang="en-US" sz="2400" b="1" dirty="0" smtClean="0">
                <a:sym typeface="Wingdings" pitchFamily="2" charset="2"/>
              </a:rPr>
              <a:t></a:t>
            </a:r>
            <a:r>
              <a:rPr lang="en-US" sz="2400" b="1" dirty="0" smtClean="0">
                <a:solidFill>
                  <a:srgbClr val="0070C0"/>
                </a:solidFill>
                <a:sym typeface="Wingdings" pitchFamily="2" charset="2"/>
              </a:rPr>
              <a:t>Nam is </a:t>
            </a:r>
            <a:r>
              <a:rPr lang="en-US" sz="2400" dirty="0" smtClean="0">
                <a:sym typeface="Wingdings" pitchFamily="2" charset="2"/>
              </a:rPr>
              <a:t>___________________________.</a:t>
            </a:r>
          </a:p>
          <a:p>
            <a:r>
              <a:rPr lang="en-US" sz="2400" dirty="0" smtClean="0">
                <a:sym typeface="Wingdings" pitchFamily="2" charset="2"/>
              </a:rPr>
              <a:t>29/ The post office  is near the city center.</a:t>
            </a:r>
          </a:p>
          <a:p>
            <a:r>
              <a:rPr lang="en-US" sz="2400" dirty="0" smtClean="0">
                <a:sym typeface="Wingdings" pitchFamily="2" charset="2"/>
              </a:rPr>
              <a:t>      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smtClean="0">
                <a:solidFill>
                  <a:srgbClr val="0070C0"/>
                </a:solidFill>
                <a:sym typeface="Wingdings" pitchFamily="2" charset="2"/>
              </a:rPr>
              <a:t>The post office is not </a:t>
            </a:r>
            <a:r>
              <a:rPr lang="en-US" sz="2400" dirty="0" smtClean="0">
                <a:sym typeface="Wingdings" pitchFamily="2" charset="2"/>
              </a:rPr>
              <a:t>________________________.</a:t>
            </a:r>
          </a:p>
          <a:p>
            <a:r>
              <a:rPr lang="en-US" sz="2400" dirty="0" smtClean="0">
                <a:sym typeface="Wingdings" pitchFamily="2" charset="2"/>
              </a:rPr>
              <a:t>30/ My class has fifty students .</a:t>
            </a:r>
          </a:p>
          <a:p>
            <a:r>
              <a:rPr lang="en-US" sz="2400" dirty="0" smtClean="0">
                <a:sym typeface="Wingdings" pitchFamily="2" charset="2"/>
              </a:rPr>
              <a:t>      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smtClean="0">
                <a:solidFill>
                  <a:srgbClr val="0070C0"/>
                </a:solidFill>
                <a:sym typeface="Wingdings" pitchFamily="2" charset="2"/>
              </a:rPr>
              <a:t>There are </a:t>
            </a:r>
            <a:r>
              <a:rPr lang="en-US" sz="2400" dirty="0" smtClean="0">
                <a:sym typeface="Wingdings" pitchFamily="2" charset="2"/>
              </a:rPr>
              <a:t>_________________________________.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9154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F/ Fill in the banks with the appropriate adverbs of frequency to make the sentences true for you.</a:t>
            </a:r>
          </a:p>
          <a:p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* never  * sometimes * often * usually * always</a:t>
            </a:r>
          </a:p>
          <a:p>
            <a:r>
              <a:rPr lang="en-US" sz="2000" dirty="0" smtClean="0"/>
              <a:t>31/ _______ make breakfast.                  32/ _______ make my bed.</a:t>
            </a:r>
          </a:p>
          <a:p>
            <a:r>
              <a:rPr lang="en-US" sz="2000" dirty="0" smtClean="0"/>
              <a:t>33/ _______ take out the garbage.        34/ _______ walk the dog.</a:t>
            </a:r>
          </a:p>
          <a:p>
            <a:r>
              <a:rPr lang="en-US" sz="2000" dirty="0" smtClean="0"/>
              <a:t>35/ _______ water the plants.                36/ ________ go to the library.</a:t>
            </a:r>
          </a:p>
          <a:p>
            <a:r>
              <a:rPr lang="en-US" sz="2000" dirty="0" smtClean="0"/>
              <a:t>37/ _______ go shopping.                        38/ ________ play computer games.</a:t>
            </a:r>
          </a:p>
          <a:p>
            <a:r>
              <a:rPr lang="en-US" sz="2000" b="1" dirty="0" smtClean="0"/>
              <a:t>G/ Complete the sentences with the correct verb, using the simple present:</a:t>
            </a:r>
          </a:p>
          <a:p>
            <a:r>
              <a:rPr lang="en-US" sz="2000" dirty="0" smtClean="0"/>
              <a:t>      </a:t>
            </a:r>
            <a:r>
              <a:rPr lang="en-US" sz="2000" b="1" dirty="0" smtClean="0">
                <a:solidFill>
                  <a:srgbClr val="FF0000"/>
                </a:solidFill>
              </a:rPr>
              <a:t>*clear  * set  * mow  * cook  * take out  * make  * tidy up</a:t>
            </a:r>
          </a:p>
          <a:p>
            <a:r>
              <a:rPr lang="en-US" sz="2400" dirty="0" smtClean="0"/>
              <a:t>38/ Jonathan always ________ his bed.</a:t>
            </a:r>
          </a:p>
          <a:p>
            <a:r>
              <a:rPr lang="en-US" sz="2400" dirty="0" smtClean="0"/>
              <a:t>39/ _______ you _____ the table after dinner?</a:t>
            </a:r>
          </a:p>
          <a:p>
            <a:r>
              <a:rPr lang="en-US" sz="2400" dirty="0" smtClean="0"/>
              <a:t>40/ Helen never _______ the lawn.</a:t>
            </a:r>
          </a:p>
          <a:p>
            <a:r>
              <a:rPr lang="en-US" sz="2400" dirty="0" smtClean="0"/>
              <a:t>41/ His father hardly ever _______ dinner.</a:t>
            </a:r>
          </a:p>
          <a:p>
            <a:r>
              <a:rPr lang="en-US" sz="2400" dirty="0" smtClean="0"/>
              <a:t>42/ _______ you always _______ the dog?</a:t>
            </a:r>
          </a:p>
          <a:p>
            <a:r>
              <a:rPr lang="en-US" sz="2400" dirty="0" smtClean="0"/>
              <a:t>43/ Steve sometimes _______ the garbage.</a:t>
            </a:r>
          </a:p>
          <a:p>
            <a:r>
              <a:rPr lang="en-US" sz="2400" dirty="0" smtClean="0"/>
              <a:t>44/ ________ Pete usually _________ the table before dinner?</a:t>
            </a:r>
          </a:p>
          <a:p>
            <a:r>
              <a:rPr lang="en-US" sz="2400" dirty="0" smtClean="0"/>
              <a:t>45/ I always ________ my desk after I finish my homework.</a:t>
            </a: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811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18</cp:revision>
  <dcterms:created xsi:type="dcterms:W3CDTF">2021-09-17T05:13:59Z</dcterms:created>
  <dcterms:modified xsi:type="dcterms:W3CDTF">2021-09-18T06:45:11Z</dcterms:modified>
</cp:coreProperties>
</file>