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6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84" r:id="rId6"/>
    <p:sldId id="285" r:id="rId7"/>
    <p:sldId id="261" r:id="rId8"/>
    <p:sldId id="283" r:id="rId9"/>
    <p:sldId id="286" r:id="rId10"/>
    <p:sldId id="287" r:id="rId11"/>
    <p:sldId id="291" r:id="rId12"/>
    <p:sldId id="288" r:id="rId13"/>
    <p:sldId id="289" r:id="rId14"/>
    <p:sldId id="290" r:id="rId15"/>
    <p:sldId id="292" r:id="rId16"/>
    <p:sldId id="293" r:id="rId17"/>
    <p:sldId id="294" r:id="rId18"/>
    <p:sldId id="296" r:id="rId19"/>
    <p:sldId id="295" r:id="rId20"/>
    <p:sldId id="276" r:id="rId21"/>
    <p:sldId id="297" r:id="rId22"/>
    <p:sldId id="264" r:id="rId23"/>
    <p:sldId id="268" r:id="rId24"/>
  </p:sldIdLst>
  <p:sldSz cx="9144000" cy="5143500" type="screen16x9"/>
  <p:notesSz cx="6858000" cy="9144000"/>
  <p:embeddedFontLst>
    <p:embeddedFont>
      <p:font typeface="Anonymous Pro" panose="020B0604020202020204" charset="0"/>
      <p:regular r:id="rId26"/>
      <p:bold r:id="rId27"/>
      <p:italic r:id="rId28"/>
      <p:boldItalic r:id="rId29"/>
    </p:embeddedFont>
    <p:embeddedFont>
      <p:font typeface="Coming Soon" panose="020B0604020202020204" charset="0"/>
      <p:regular r:id="rId30"/>
    </p:embeddedFont>
    <p:embeddedFont>
      <p:font typeface="Concert One" panose="020B0604020202020204" charset="0"/>
      <p:regular r:id="rId31"/>
    </p:embeddedFont>
    <p:embeddedFont>
      <p:font typeface="Roboto Mono Regular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57859D-7A05-4C04-A8C2-7EA9795D70C2}">
  <a:tblStyle styleId="{8757859D-7A05-4C04-A8C2-7EA9795D70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00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783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031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122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34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20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45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254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734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79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53034354b_0_24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853034354b_0_24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54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05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74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33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2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7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536031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2"/>
                </a:solidFill>
              </a:rPr>
              <a:t>C</a:t>
            </a:r>
            <a:r>
              <a:rPr lang="en" sz="5400" dirty="0"/>
              <a:t>ÔNG NGHỆ 8 </a:t>
            </a:r>
            <a:br>
              <a:rPr lang="en" sz="5400" dirty="0"/>
            </a:br>
            <a:br>
              <a:rPr lang="en" sz="2800" dirty="0"/>
            </a:br>
            <a:r>
              <a:rPr lang="en" sz="2400" dirty="0"/>
              <a:t>GV: NGUYỄN THỊ HOÀNG TRÂM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938946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65196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17788C9-0519-44EB-9B26-A41EBBDA0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184" y="3759866"/>
            <a:ext cx="2036850" cy="792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584014" y="2432880"/>
            <a:ext cx="2680307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5982363" y="3748478"/>
            <a:ext cx="232115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Roboto Mono Regular"/>
              </a:rPr>
              <a:t>Hình hộp chữ nhật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Roboto Mono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3D954-ABFA-4CE7-BCF3-388D4A83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86" y="475269"/>
            <a:ext cx="1828800" cy="1658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6FB87-B0BA-4A8D-B051-D0F847AF1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48" y="642616"/>
            <a:ext cx="1387629" cy="1387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44377-68D0-47F9-8CF0-A0B7FDAFC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9213" y="2681578"/>
            <a:ext cx="1837213" cy="18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1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458851" y="475929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II. HÌNH HỘP CHỮ NHẬT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B6A9B-D8CD-4775-BF9E-EE96F7411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11" y="475865"/>
            <a:ext cx="2495684" cy="1386491"/>
          </a:xfrm>
          <a:prstGeom prst="rect">
            <a:avLst/>
          </a:prstGeom>
        </p:spPr>
      </p:pic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C59CE7F-F5CA-4A50-8A36-C8FE0C810270}"/>
              </a:ext>
            </a:extLst>
          </p:cNvPr>
          <p:cNvSpPr txBox="1">
            <a:spLocks/>
          </p:cNvSpPr>
          <p:nvPr/>
        </p:nvSpPr>
        <p:spPr>
          <a:xfrm>
            <a:off x="557014" y="1414130"/>
            <a:ext cx="3847225" cy="8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l"/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bởi 6 hình chữ nhật</a:t>
            </a:r>
          </a:p>
        </p:txBody>
      </p:sp>
      <p:sp>
        <p:nvSpPr>
          <p:cNvPr id="7" name="Google Shape;273;p36">
            <a:extLst>
              <a:ext uri="{FF2B5EF4-FFF2-40B4-BE49-F238E27FC236}">
                <a16:creationId xmlns:a16="http://schemas.microsoft.com/office/drawing/2014/main" id="{2DAECE37-4859-4338-8D58-7F8113BAA12E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Google Shape;273;p36">
            <a:extLst>
              <a:ext uri="{FF2B5EF4-FFF2-40B4-BE49-F238E27FC236}">
                <a16:creationId xmlns:a16="http://schemas.microsoft.com/office/drawing/2014/main" id="{41B4FDAF-F799-4128-ADB7-6094B48463C4}"/>
              </a:ext>
            </a:extLst>
          </p:cNvPr>
          <p:cNvSpPr txBox="1">
            <a:spLocks/>
          </p:cNvSpPr>
          <p:nvPr/>
        </p:nvSpPr>
        <p:spPr>
          <a:xfrm>
            <a:off x="462389" y="1862356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5564184-1EA9-4713-80CB-9173A8BE8ABA}"/>
              </a:ext>
            </a:extLst>
          </p:cNvPr>
          <p:cNvGrpSpPr/>
          <p:nvPr/>
        </p:nvGrpSpPr>
        <p:grpSpPr>
          <a:xfrm>
            <a:off x="5229416" y="2508139"/>
            <a:ext cx="2606273" cy="1770550"/>
            <a:chOff x="5059801" y="2439941"/>
            <a:chExt cx="2606273" cy="177055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AECE45ED-3AE4-4DB0-B05C-210FAE6AAA9D}"/>
                </a:ext>
              </a:extLst>
            </p:cNvPr>
            <p:cNvGrpSpPr/>
            <p:nvPr/>
          </p:nvGrpSpPr>
          <p:grpSpPr>
            <a:xfrm>
              <a:off x="5059801" y="2439941"/>
              <a:ext cx="2606273" cy="1770550"/>
              <a:chOff x="5059801" y="2429311"/>
              <a:chExt cx="2606273" cy="177055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6C9EF6-6AB5-40F2-B957-5A80DF052ED8}"/>
                  </a:ext>
                </a:extLst>
              </p:cNvPr>
              <p:cNvSpPr/>
              <p:nvPr/>
            </p:nvSpPr>
            <p:spPr>
              <a:xfrm>
                <a:off x="5059801" y="2429311"/>
                <a:ext cx="1500488" cy="707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EF662B-AAF7-4727-A161-CDD38D54C507}"/>
                  </a:ext>
                </a:extLst>
              </p:cNvPr>
              <p:cNvSpPr/>
              <p:nvPr/>
            </p:nvSpPr>
            <p:spPr>
              <a:xfrm>
                <a:off x="5059802" y="3703703"/>
                <a:ext cx="1500488" cy="49615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E8EC3D-5166-4247-AC5E-CE5C2E7E17B7}"/>
                  </a:ext>
                </a:extLst>
              </p:cNvPr>
              <p:cNvSpPr/>
              <p:nvPr/>
            </p:nvSpPr>
            <p:spPr>
              <a:xfrm>
                <a:off x="7149201" y="2429311"/>
                <a:ext cx="516873" cy="70743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7329E31-10C5-436B-AEF3-F025E6F57363}"/>
                  </a:ext>
                </a:extLst>
              </p:cNvPr>
              <p:cNvCxnSpPr/>
              <p:nvPr/>
            </p:nvCxnSpPr>
            <p:spPr>
              <a:xfrm>
                <a:off x="5059801" y="3136748"/>
                <a:ext cx="0" cy="2018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3C3152-B4E1-4A54-B8A2-D10B58934E51}"/>
                  </a:ext>
                </a:extLst>
              </p:cNvPr>
              <p:cNvCxnSpPr/>
              <p:nvPr/>
            </p:nvCxnSpPr>
            <p:spPr>
              <a:xfrm>
                <a:off x="6560289" y="3136748"/>
                <a:ext cx="0" cy="2018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D546982-08D8-4F3E-B745-7C011CE56151}"/>
                  </a:ext>
                </a:extLst>
              </p:cNvPr>
              <p:cNvCxnSpPr/>
              <p:nvPr/>
            </p:nvCxnSpPr>
            <p:spPr>
              <a:xfrm>
                <a:off x="5059801" y="3338623"/>
                <a:ext cx="1500488" cy="0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D2C2D81-7ABB-413A-8596-A1216983D8A5}"/>
                  </a:ext>
                </a:extLst>
              </p:cNvPr>
              <p:cNvSpPr txBox="1"/>
              <p:nvPr/>
            </p:nvSpPr>
            <p:spPr>
              <a:xfrm>
                <a:off x="5709685" y="3083583"/>
                <a:ext cx="5209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BD9CCF-1E69-4C72-9EDF-30A250B953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0289" y="2429311"/>
                <a:ext cx="22328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9DF8984-2E8A-4274-A171-7A2FB42FB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0289" y="3136748"/>
                <a:ext cx="22328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0D2BF51-E56E-48D3-8588-732EDE0BD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0289" y="4194316"/>
                <a:ext cx="22328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F1EAFDF-96BA-45B7-8C18-B4AD2F13E106}"/>
                  </a:ext>
                </a:extLst>
              </p:cNvPr>
              <p:cNvCxnSpPr/>
              <p:nvPr/>
            </p:nvCxnSpPr>
            <p:spPr>
              <a:xfrm>
                <a:off x="6783572" y="2429311"/>
                <a:ext cx="0" cy="707437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0F4F75-DC29-400C-9560-021B2E7267B7}"/>
                  </a:ext>
                </a:extLst>
              </p:cNvPr>
              <p:cNvSpPr txBox="1"/>
              <p:nvPr/>
            </p:nvSpPr>
            <p:spPr>
              <a:xfrm rot="16200000">
                <a:off x="6485861" y="2556801"/>
                <a:ext cx="372139" cy="31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h</a:t>
                </a:r>
              </a:p>
            </p:txBody>
          </p:sp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05D3B02B-0E06-46EB-AAC2-C36DB2540F6C}"/>
                  </a:ext>
                </a:extLst>
              </p:cNvPr>
              <p:cNvCxnSpPr/>
              <p:nvPr/>
            </p:nvCxnSpPr>
            <p:spPr>
              <a:xfrm>
                <a:off x="6783572" y="3703703"/>
                <a:ext cx="0" cy="496158"/>
              </a:xfrm>
              <a:prstGeom prst="straightConnector1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6C5940-FF4C-45A4-A004-827C695CB8E7}"/>
                  </a:ext>
                </a:extLst>
              </p:cNvPr>
              <p:cNvSpPr txBox="1"/>
              <p:nvPr/>
            </p:nvSpPr>
            <p:spPr>
              <a:xfrm rot="16200000">
                <a:off x="6482605" y="3719963"/>
                <a:ext cx="372139" cy="31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86E6081-D75F-427E-A897-78ED83590F5F}"/>
                </a:ext>
              </a:extLst>
            </p:cNvPr>
            <p:cNvCxnSpPr>
              <a:cxnSpLocks/>
            </p:cNvCxnSpPr>
            <p:nvPr/>
          </p:nvCxnSpPr>
          <p:spPr>
            <a:xfrm>
              <a:off x="6560289" y="3703703"/>
              <a:ext cx="22328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1A2032-53C6-4AD7-888B-84E25735D49E}"/>
              </a:ext>
            </a:extLst>
          </p:cNvPr>
          <p:cNvSpPr/>
          <p:nvPr/>
        </p:nvSpPr>
        <p:spPr>
          <a:xfrm>
            <a:off x="4947656" y="2350756"/>
            <a:ext cx="3196884" cy="2114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BCC2EF-9A4F-47A1-8A96-6B8802836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382094"/>
              </p:ext>
            </p:extLst>
          </p:nvPr>
        </p:nvGraphicFramePr>
        <p:xfrm>
          <a:off x="557014" y="2640812"/>
          <a:ext cx="3639328" cy="1705197"/>
        </p:xfrm>
        <a:graphic>
          <a:graphicData uri="http://schemas.openxmlformats.org/drawingml/2006/table">
            <a:tbl>
              <a:tblPr firstRow="1" bandRow="1">
                <a:tableStyleId>{8757859D-7A05-4C04-A8C2-7EA9795D70C2}</a:tableStyleId>
              </a:tblPr>
              <a:tblGrid>
                <a:gridCol w="601935">
                  <a:extLst>
                    <a:ext uri="{9D8B030D-6E8A-4147-A177-3AD203B41FA5}">
                      <a16:colId xmlns:a16="http://schemas.microsoft.com/office/drawing/2014/main" val="3637895455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1829124037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1330225420"/>
                    </a:ext>
                  </a:extLst>
                </a:gridCol>
                <a:gridCol w="921514">
                  <a:extLst>
                    <a:ext uri="{9D8B030D-6E8A-4147-A177-3AD203B41FA5}">
                      <a16:colId xmlns:a16="http://schemas.microsoft.com/office/drawing/2014/main" val="3443553056"/>
                    </a:ext>
                  </a:extLst>
                </a:gridCol>
              </a:tblGrid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8758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79097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0945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690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5D3F9-DCEC-45DD-885C-46A62BE8C33A}"/>
              </a:ext>
            </a:extLst>
          </p:cNvPr>
          <p:cNvSpPr txBox="1"/>
          <p:nvPr/>
        </p:nvSpPr>
        <p:spPr>
          <a:xfrm>
            <a:off x="5879300" y="2672711"/>
            <a:ext cx="31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AC92B3-0C71-4242-A38E-2E730D4AFE88}"/>
              </a:ext>
            </a:extLst>
          </p:cNvPr>
          <p:cNvSpPr txBox="1"/>
          <p:nvPr/>
        </p:nvSpPr>
        <p:spPr>
          <a:xfrm>
            <a:off x="7440647" y="2671309"/>
            <a:ext cx="31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DFBEED-9023-4091-B081-4C10C240F2BA}"/>
              </a:ext>
            </a:extLst>
          </p:cNvPr>
          <p:cNvSpPr txBox="1"/>
          <p:nvPr/>
        </p:nvSpPr>
        <p:spPr>
          <a:xfrm>
            <a:off x="5890214" y="3876721"/>
            <a:ext cx="31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191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844371" y="2560654"/>
            <a:ext cx="2149335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5964575" y="3771564"/>
            <a:ext cx="2131401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Roboto Mono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22A29-1410-42FD-9E2A-4AAB0D0FD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767" y="434084"/>
            <a:ext cx="1885934" cy="2098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4620FC-B630-4152-948C-876B9A6A8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058" y="642097"/>
            <a:ext cx="1497075" cy="1497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DD65E-F32C-4ADD-9246-A3DC16A7E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304" y="2903829"/>
            <a:ext cx="2569696" cy="14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24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8011717" y="4326248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469750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lăng trụ đều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395053" y="475929"/>
            <a:ext cx="3989438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III. HÌNH LĂNG TRỤ ĐỀU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040E7-FFA3-4413-A50D-901E3883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30" y="1294953"/>
            <a:ext cx="2390775" cy="2362200"/>
          </a:xfrm>
          <a:prstGeom prst="rect">
            <a:avLst/>
          </a:prstGeom>
        </p:spPr>
      </p:pic>
      <p:sp>
        <p:nvSpPr>
          <p:cNvPr id="11" name="Google Shape;273;p36">
            <a:extLst>
              <a:ext uri="{FF2B5EF4-FFF2-40B4-BE49-F238E27FC236}">
                <a16:creationId xmlns:a16="http://schemas.microsoft.com/office/drawing/2014/main" id="{4B97F05E-15FC-46C5-8280-4DD9D68D711A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36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8011717" y="4326248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469750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lăng trụ đều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395053" y="475929"/>
            <a:ext cx="3989438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III. HÌNH LĂNG TRỤ ĐỀU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C59CE7F-F5CA-4A50-8A36-C8FE0C810270}"/>
              </a:ext>
            </a:extLst>
          </p:cNvPr>
          <p:cNvSpPr txBox="1">
            <a:spLocks/>
          </p:cNvSpPr>
          <p:nvPr/>
        </p:nvSpPr>
        <p:spPr>
          <a:xfrm>
            <a:off x="480117" y="1372247"/>
            <a:ext cx="3847225" cy="8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đáy là đa giác đều</a:t>
            </a:r>
          </a:p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bên là hình chữ nhật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040E7-FFA3-4413-A50D-901E3883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30" y="1294953"/>
            <a:ext cx="2390775" cy="2362200"/>
          </a:xfrm>
          <a:prstGeom prst="rect">
            <a:avLst/>
          </a:prstGeom>
        </p:spPr>
      </p:pic>
      <p:sp>
        <p:nvSpPr>
          <p:cNvPr id="7" name="Google Shape;273;p36">
            <a:extLst>
              <a:ext uri="{FF2B5EF4-FFF2-40B4-BE49-F238E27FC236}">
                <a16:creationId xmlns:a16="http://schemas.microsoft.com/office/drawing/2014/main" id="{5A980890-E16E-4E03-93C4-357AB9EAF5BC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73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738716" y="2456014"/>
            <a:ext cx="2149335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5964575" y="3771564"/>
            <a:ext cx="2131401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Lăng trụ đều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Roboto Mono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10E0C-858F-4DE9-AB82-A3CB2712F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516" y="489098"/>
            <a:ext cx="1605516" cy="1605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4C9E9-EA58-4817-80D3-9C4C68A99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166" y="903767"/>
            <a:ext cx="2234984" cy="1117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46E7A7-9171-4834-8E3F-2C4C9CF78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941" y="503705"/>
            <a:ext cx="1626117" cy="1638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7624EA-DE94-4978-86AC-036AB9D43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1008" y="2848534"/>
            <a:ext cx="1380743" cy="1605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2D554-B079-45AC-B4B9-E31114684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7040" y="2863450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2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395053" y="475929"/>
            <a:ext cx="3989438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III. HÌNH LĂNG TRỤ ĐỀU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C59CE7F-F5CA-4A50-8A36-C8FE0C810270}"/>
              </a:ext>
            </a:extLst>
          </p:cNvPr>
          <p:cNvSpPr txBox="1">
            <a:spLocks/>
          </p:cNvSpPr>
          <p:nvPr/>
        </p:nvSpPr>
        <p:spPr>
          <a:xfrm>
            <a:off x="480117" y="1372247"/>
            <a:ext cx="3847225" cy="8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đáy là đa giác đều</a:t>
            </a:r>
          </a:p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bên là hình chữ nhật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040E7-FFA3-4413-A50D-901E3883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571" y="498143"/>
            <a:ext cx="1758914" cy="1737891"/>
          </a:xfrm>
          <a:prstGeom prst="rect">
            <a:avLst/>
          </a:prstGeom>
        </p:spPr>
      </p:pic>
      <p:sp>
        <p:nvSpPr>
          <p:cNvPr id="7" name="Google Shape;273;p36">
            <a:extLst>
              <a:ext uri="{FF2B5EF4-FFF2-40B4-BE49-F238E27FC236}">
                <a16:creationId xmlns:a16="http://schemas.microsoft.com/office/drawing/2014/main" id="{5A980890-E16E-4E03-93C4-357AB9EAF5BC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Google Shape;273;p36">
            <a:extLst>
              <a:ext uri="{FF2B5EF4-FFF2-40B4-BE49-F238E27FC236}">
                <a16:creationId xmlns:a16="http://schemas.microsoft.com/office/drawing/2014/main" id="{86DD940B-BBFB-4743-AB6B-3930B229920F}"/>
              </a:ext>
            </a:extLst>
          </p:cNvPr>
          <p:cNvSpPr txBox="1">
            <a:spLocks/>
          </p:cNvSpPr>
          <p:nvPr/>
        </p:nvSpPr>
        <p:spPr>
          <a:xfrm>
            <a:off x="462389" y="2149439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DFA63-D624-4723-B6A9-623BE051C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265" y="2444167"/>
            <a:ext cx="2812180" cy="2238062"/>
          </a:xfrm>
          <a:prstGeom prst="rect">
            <a:avLst/>
          </a:prstGeom>
        </p:spPr>
      </p:pic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07058EFA-F459-49F3-A0C0-8660A948D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41928"/>
              </p:ext>
            </p:extLst>
          </p:nvPr>
        </p:nvGraphicFramePr>
        <p:xfrm>
          <a:off x="557014" y="2864100"/>
          <a:ext cx="3639328" cy="1705197"/>
        </p:xfrm>
        <a:graphic>
          <a:graphicData uri="http://schemas.openxmlformats.org/drawingml/2006/table">
            <a:tbl>
              <a:tblPr firstRow="1" bandRow="1">
                <a:tableStyleId>{8757859D-7A05-4C04-A8C2-7EA9795D70C2}</a:tableStyleId>
              </a:tblPr>
              <a:tblGrid>
                <a:gridCol w="601935">
                  <a:extLst>
                    <a:ext uri="{9D8B030D-6E8A-4147-A177-3AD203B41FA5}">
                      <a16:colId xmlns:a16="http://schemas.microsoft.com/office/drawing/2014/main" val="3637895455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1829124037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1330225420"/>
                    </a:ext>
                  </a:extLst>
                </a:gridCol>
                <a:gridCol w="921514">
                  <a:extLst>
                    <a:ext uri="{9D8B030D-6E8A-4147-A177-3AD203B41FA5}">
                      <a16:colId xmlns:a16="http://schemas.microsoft.com/office/drawing/2014/main" val="3443553056"/>
                    </a:ext>
                  </a:extLst>
                </a:gridCol>
              </a:tblGrid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8758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79097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0945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6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641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8011717" y="4326248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469750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chóp đều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395053" y="475929"/>
            <a:ext cx="3989438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III. HÌNH CHÓP ĐỀU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C59CE7F-F5CA-4A50-8A36-C8FE0C810270}"/>
              </a:ext>
            </a:extLst>
          </p:cNvPr>
          <p:cNvSpPr txBox="1">
            <a:spLocks/>
          </p:cNvSpPr>
          <p:nvPr/>
        </p:nvSpPr>
        <p:spPr>
          <a:xfrm>
            <a:off x="480117" y="1372247"/>
            <a:ext cx="3847225" cy="8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Đáy là đa giác đều</a:t>
            </a:r>
          </a:p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bên là hình tam giác cân có chung đỉnh</a:t>
            </a:r>
          </a:p>
        </p:txBody>
      </p:sp>
      <p:sp>
        <p:nvSpPr>
          <p:cNvPr id="7" name="Google Shape;273;p36">
            <a:extLst>
              <a:ext uri="{FF2B5EF4-FFF2-40B4-BE49-F238E27FC236}">
                <a16:creationId xmlns:a16="http://schemas.microsoft.com/office/drawing/2014/main" id="{5A980890-E16E-4E03-93C4-357AB9EAF5BC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99F4B-98C5-4D6E-B67C-F8CA7AEC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102" y="1372247"/>
            <a:ext cx="3118838" cy="19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6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767339" y="2410840"/>
            <a:ext cx="2149335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5964575" y="3771564"/>
            <a:ext cx="2131401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chóp đều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Roboto Mono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D436B-BFAD-4F7D-8970-0550F4151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014" y="819241"/>
            <a:ext cx="2355270" cy="1544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FFB46A-06AF-4121-8278-0467E9961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299" y="819241"/>
            <a:ext cx="2431732" cy="1544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5100E6-4379-4715-BA47-540B65C3F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259" y="2713480"/>
            <a:ext cx="1779741" cy="16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9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395053" y="475929"/>
            <a:ext cx="3989438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III. HÌNH CHÓP ĐỀU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C59CE7F-F5CA-4A50-8A36-C8FE0C810270}"/>
              </a:ext>
            </a:extLst>
          </p:cNvPr>
          <p:cNvSpPr txBox="1">
            <a:spLocks/>
          </p:cNvSpPr>
          <p:nvPr/>
        </p:nvSpPr>
        <p:spPr>
          <a:xfrm>
            <a:off x="480117" y="1372247"/>
            <a:ext cx="3847225" cy="8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Đáy là đa giác đều</a:t>
            </a:r>
          </a:p>
          <a:p>
            <a:pPr marL="342900" algn="l">
              <a:buFontTx/>
              <a:buChar char="-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mặt bên là hình tam giác cân có chung đỉnh</a:t>
            </a:r>
          </a:p>
        </p:txBody>
      </p:sp>
      <p:sp>
        <p:nvSpPr>
          <p:cNvPr id="7" name="Google Shape;273;p36">
            <a:extLst>
              <a:ext uri="{FF2B5EF4-FFF2-40B4-BE49-F238E27FC236}">
                <a16:creationId xmlns:a16="http://schemas.microsoft.com/office/drawing/2014/main" id="{5A980890-E16E-4E03-93C4-357AB9EAF5BC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99F4B-98C5-4D6E-B67C-F8CA7AEC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328" y="473415"/>
            <a:ext cx="2781407" cy="1768180"/>
          </a:xfrm>
          <a:prstGeom prst="rect">
            <a:avLst/>
          </a:prstGeom>
        </p:spPr>
      </p:pic>
      <p:sp>
        <p:nvSpPr>
          <p:cNvPr id="11" name="Google Shape;273;p36">
            <a:extLst>
              <a:ext uri="{FF2B5EF4-FFF2-40B4-BE49-F238E27FC236}">
                <a16:creationId xmlns:a16="http://schemas.microsoft.com/office/drawing/2014/main" id="{DD957D2B-F081-471F-BAAB-370EB34A9D46}"/>
              </a:ext>
            </a:extLst>
          </p:cNvPr>
          <p:cNvSpPr txBox="1">
            <a:spLocks/>
          </p:cNvSpPr>
          <p:nvPr/>
        </p:nvSpPr>
        <p:spPr>
          <a:xfrm>
            <a:off x="462389" y="244715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259AB-6DD8-4907-AF87-3748272D7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593" y="2685131"/>
            <a:ext cx="2428875" cy="1984954"/>
          </a:xfrm>
          <a:prstGeom prst="rect">
            <a:avLst/>
          </a:prstGeom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39E79C8E-7EBB-4362-B115-BE55EB99A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049808"/>
              </p:ext>
            </p:extLst>
          </p:nvPr>
        </p:nvGraphicFramePr>
        <p:xfrm>
          <a:off x="557014" y="3012949"/>
          <a:ext cx="3639328" cy="1705197"/>
        </p:xfrm>
        <a:graphic>
          <a:graphicData uri="http://schemas.openxmlformats.org/drawingml/2006/table">
            <a:tbl>
              <a:tblPr firstRow="1" bandRow="1">
                <a:tableStyleId>{8757859D-7A05-4C04-A8C2-7EA9795D70C2}</a:tableStyleId>
              </a:tblPr>
              <a:tblGrid>
                <a:gridCol w="601935">
                  <a:extLst>
                    <a:ext uri="{9D8B030D-6E8A-4147-A177-3AD203B41FA5}">
                      <a16:colId xmlns:a16="http://schemas.microsoft.com/office/drawing/2014/main" val="3637895455"/>
                    </a:ext>
                  </a:extLst>
                </a:gridCol>
                <a:gridCol w="1063256">
                  <a:extLst>
                    <a:ext uri="{9D8B030D-6E8A-4147-A177-3AD203B41FA5}">
                      <a16:colId xmlns:a16="http://schemas.microsoft.com/office/drawing/2014/main" val="1829124037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1330225420"/>
                    </a:ext>
                  </a:extLst>
                </a:gridCol>
                <a:gridCol w="921514">
                  <a:extLst>
                    <a:ext uri="{9D8B030D-6E8A-4147-A177-3AD203B41FA5}">
                      <a16:colId xmlns:a16="http://schemas.microsoft.com/office/drawing/2014/main" val="3443553056"/>
                    </a:ext>
                  </a:extLst>
                </a:gridCol>
              </a:tblGrid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88758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79097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70945"/>
                  </a:ext>
                </a:extLst>
              </a:tr>
              <a:tr h="37535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6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19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578459" y="1202191"/>
            <a:ext cx="1949554" cy="11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1796904" y="1477005"/>
            <a:ext cx="545450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br>
              <a:rPr lang="en" dirty="0"/>
            </a:br>
            <a:br>
              <a:rPr lang="en" sz="2000" dirty="0"/>
            </a:br>
            <a:r>
              <a:rPr lang="en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VẼ</a:t>
            </a:r>
            <a:br>
              <a:rPr lang="en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KHỐI ĐA DIỆN</a:t>
            </a:r>
            <a:endParaRPr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4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665400" y="481373"/>
            <a:ext cx="2036850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1B493-29E0-4B64-8D42-37A07842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50" y="443475"/>
            <a:ext cx="4527900" cy="5727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07ED2ED-3151-4A8E-BBF5-C9C8212B1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129" y="1356220"/>
            <a:ext cx="3175188" cy="8723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AFB317-F6BD-4042-9093-0F5A36639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309" y="1016175"/>
            <a:ext cx="3123198" cy="1801453"/>
          </a:xfrm>
          <a:prstGeom prst="rect">
            <a:avLst/>
          </a:prstGeom>
        </p:spPr>
      </p:pic>
      <p:graphicFrame>
        <p:nvGraphicFramePr>
          <p:cNvPr id="480" name="Table 480">
            <a:extLst>
              <a:ext uri="{FF2B5EF4-FFF2-40B4-BE49-F238E27FC236}">
                <a16:creationId xmlns:a16="http://schemas.microsoft.com/office/drawing/2014/main" id="{F124986D-9AC4-49B8-91CE-B8F54D7A7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76348"/>
              </p:ext>
            </p:extLst>
          </p:nvPr>
        </p:nvGraphicFramePr>
        <p:xfrm>
          <a:off x="3119908" y="3015225"/>
          <a:ext cx="3730752" cy="1483360"/>
        </p:xfrm>
        <a:graphic>
          <a:graphicData uri="http://schemas.openxmlformats.org/drawingml/2006/table">
            <a:tbl>
              <a:tblPr firstRow="1" bandRow="1">
                <a:tableStyleId>{8757859D-7A05-4C04-A8C2-7EA9795D70C2}</a:tableStyleId>
              </a:tblPr>
              <a:tblGrid>
                <a:gridCol w="932688">
                  <a:extLst>
                    <a:ext uri="{9D8B030D-6E8A-4147-A177-3AD203B41FA5}">
                      <a16:colId xmlns:a16="http://schemas.microsoft.com/office/drawing/2014/main" val="3261306677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1592936189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3672583173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val="2505527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2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5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4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797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767339" y="2410840"/>
            <a:ext cx="2149335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5964575" y="3771564"/>
            <a:ext cx="2131401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chóp cụt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Roboto Mono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6FA5F-B205-4E18-81ED-1B9779369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79" y="672457"/>
            <a:ext cx="2251430" cy="2251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5AAB5-9F9D-418D-A915-21D6DD0DB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882" y="749633"/>
            <a:ext cx="1820271" cy="20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6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343;p39">
            <a:extLst>
              <a:ext uri="{FF2B5EF4-FFF2-40B4-BE49-F238E27FC236}">
                <a16:creationId xmlns:a16="http://schemas.microsoft.com/office/drawing/2014/main" id="{F9325D04-D3C6-4BFE-9273-1DF1BBF5A3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88" t="1490" r="19258" b="-1490"/>
          <a:stretch/>
        </p:blipFill>
        <p:spPr>
          <a:xfrm rot="-523786">
            <a:off x="2486468" y="1372752"/>
            <a:ext cx="1557606" cy="1490863"/>
          </a:xfrm>
          <a:prstGeom prst="rect">
            <a:avLst/>
          </a:prstGeom>
          <a:noFill/>
          <a:ln>
            <a:noFill/>
          </a:ln>
          <a:effectLst>
            <a:outerShdw blurRad="5715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89" name="Google Shape;289;p37"/>
          <p:cNvGrpSpPr/>
          <p:nvPr/>
        </p:nvGrpSpPr>
        <p:grpSpPr>
          <a:xfrm>
            <a:off x="929241" y="1524957"/>
            <a:ext cx="2140289" cy="2169401"/>
            <a:chOff x="-331425" y="1579700"/>
            <a:chExt cx="1880250" cy="1905825"/>
          </a:xfrm>
        </p:grpSpPr>
        <p:sp>
          <p:nvSpPr>
            <p:cNvPr id="290" name="Google Shape;290;p37"/>
            <p:cNvSpPr/>
            <p:nvPr/>
          </p:nvSpPr>
          <p:spPr>
            <a:xfrm>
              <a:off x="-72650" y="1864050"/>
              <a:ext cx="1621475" cy="1621475"/>
            </a:xfrm>
            <a:custGeom>
              <a:avLst/>
              <a:gdLst/>
              <a:ahLst/>
              <a:cxnLst/>
              <a:rect l="l" t="t" r="r" b="b"/>
              <a:pathLst>
                <a:path w="64859" h="64859" extrusionOk="0">
                  <a:moveTo>
                    <a:pt x="7060" y="1"/>
                  </a:moveTo>
                  <a:lnTo>
                    <a:pt x="1" y="57794"/>
                  </a:lnTo>
                  <a:lnTo>
                    <a:pt x="57800" y="64858"/>
                  </a:lnTo>
                  <a:lnTo>
                    <a:pt x="64858" y="7060"/>
                  </a:lnTo>
                  <a:lnTo>
                    <a:pt x="58170" y="6238"/>
                  </a:lnTo>
                  <a:lnTo>
                    <a:pt x="58170" y="6238"/>
                  </a:lnTo>
                  <a:cubicBezTo>
                    <a:pt x="59249" y="7937"/>
                    <a:pt x="58324" y="10802"/>
                    <a:pt x="55874" y="10802"/>
                  </a:cubicBezTo>
                  <a:cubicBezTo>
                    <a:pt x="55742" y="10802"/>
                    <a:pt x="55605" y="10794"/>
                    <a:pt x="55465" y="10777"/>
                  </a:cubicBezTo>
                  <a:cubicBezTo>
                    <a:pt x="52716" y="10439"/>
                    <a:pt x="52395" y="7185"/>
                    <a:pt x="53935" y="5721"/>
                  </a:cubicBezTo>
                  <a:lnTo>
                    <a:pt x="48068" y="5008"/>
                  </a:lnTo>
                  <a:lnTo>
                    <a:pt x="48068" y="5008"/>
                  </a:lnTo>
                  <a:cubicBezTo>
                    <a:pt x="48897" y="6661"/>
                    <a:pt x="47978" y="9180"/>
                    <a:pt x="45724" y="9180"/>
                  </a:cubicBezTo>
                  <a:cubicBezTo>
                    <a:pt x="45596" y="9180"/>
                    <a:pt x="45463" y="9172"/>
                    <a:pt x="45325" y="9155"/>
                  </a:cubicBezTo>
                  <a:cubicBezTo>
                    <a:pt x="42784" y="8845"/>
                    <a:pt x="42397" y="5955"/>
                    <a:pt x="43671" y="4464"/>
                  </a:cubicBezTo>
                  <a:lnTo>
                    <a:pt x="37369" y="3702"/>
                  </a:lnTo>
                  <a:lnTo>
                    <a:pt x="37369" y="3702"/>
                  </a:lnTo>
                  <a:cubicBezTo>
                    <a:pt x="37603" y="3974"/>
                    <a:pt x="37782" y="4284"/>
                    <a:pt x="37907" y="4621"/>
                  </a:cubicBezTo>
                  <a:cubicBezTo>
                    <a:pt x="38098" y="5062"/>
                    <a:pt x="38169" y="5547"/>
                    <a:pt x="38109" y="6026"/>
                  </a:cubicBezTo>
                  <a:lnTo>
                    <a:pt x="37929" y="6728"/>
                  </a:lnTo>
                  <a:cubicBezTo>
                    <a:pt x="37487" y="7799"/>
                    <a:pt x="36466" y="8409"/>
                    <a:pt x="35415" y="8409"/>
                  </a:cubicBezTo>
                  <a:cubicBezTo>
                    <a:pt x="34849" y="8409"/>
                    <a:pt x="34274" y="8232"/>
                    <a:pt x="33777" y="7854"/>
                  </a:cubicBezTo>
                  <a:cubicBezTo>
                    <a:pt x="33472" y="7647"/>
                    <a:pt x="33211" y="7392"/>
                    <a:pt x="32998" y="7092"/>
                  </a:cubicBezTo>
                  <a:cubicBezTo>
                    <a:pt x="32558" y="6494"/>
                    <a:pt x="32340" y="5802"/>
                    <a:pt x="32432" y="5051"/>
                  </a:cubicBezTo>
                  <a:cubicBezTo>
                    <a:pt x="32519" y="4333"/>
                    <a:pt x="32884" y="3674"/>
                    <a:pt x="33450" y="3223"/>
                  </a:cubicBezTo>
                  <a:lnTo>
                    <a:pt x="26761" y="2406"/>
                  </a:lnTo>
                  <a:lnTo>
                    <a:pt x="26761" y="2406"/>
                  </a:lnTo>
                  <a:cubicBezTo>
                    <a:pt x="27618" y="4006"/>
                    <a:pt x="26733" y="6506"/>
                    <a:pt x="24519" y="6506"/>
                  </a:cubicBezTo>
                  <a:cubicBezTo>
                    <a:pt x="24398" y="6506"/>
                    <a:pt x="24273" y="6498"/>
                    <a:pt x="24144" y="6483"/>
                  </a:cubicBezTo>
                  <a:cubicBezTo>
                    <a:pt x="21662" y="6178"/>
                    <a:pt x="21303" y="3315"/>
                    <a:pt x="22587" y="1895"/>
                  </a:cubicBezTo>
                  <a:lnTo>
                    <a:pt x="17493" y="1274"/>
                  </a:lnTo>
                  <a:lnTo>
                    <a:pt x="17493" y="1274"/>
                  </a:lnTo>
                  <a:cubicBezTo>
                    <a:pt x="17536" y="1405"/>
                    <a:pt x="17564" y="1541"/>
                    <a:pt x="17585" y="1677"/>
                  </a:cubicBezTo>
                  <a:cubicBezTo>
                    <a:pt x="17607" y="2194"/>
                    <a:pt x="17651" y="2787"/>
                    <a:pt x="17389" y="3266"/>
                  </a:cubicBezTo>
                  <a:cubicBezTo>
                    <a:pt x="17134" y="3729"/>
                    <a:pt x="16927" y="4164"/>
                    <a:pt x="16464" y="4469"/>
                  </a:cubicBezTo>
                  <a:cubicBezTo>
                    <a:pt x="16002" y="4779"/>
                    <a:pt x="15577" y="5030"/>
                    <a:pt x="15011" y="5089"/>
                  </a:cubicBezTo>
                  <a:cubicBezTo>
                    <a:pt x="14876" y="5109"/>
                    <a:pt x="14739" y="5118"/>
                    <a:pt x="14603" y="5118"/>
                  </a:cubicBezTo>
                  <a:cubicBezTo>
                    <a:pt x="14237" y="5118"/>
                    <a:pt x="13872" y="5049"/>
                    <a:pt x="13531" y="4910"/>
                  </a:cubicBezTo>
                  <a:cubicBezTo>
                    <a:pt x="11838" y="4213"/>
                    <a:pt x="11256" y="2112"/>
                    <a:pt x="12355" y="648"/>
                  </a:cubicBezTo>
                  <a:lnTo>
                    <a:pt x="7060" y="1"/>
                  </a:ln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2425" y="1854000"/>
              <a:ext cx="1621450" cy="1621725"/>
            </a:xfrm>
            <a:custGeom>
              <a:avLst/>
              <a:gdLst/>
              <a:ahLst/>
              <a:cxnLst/>
              <a:rect l="l" t="t" r="r" b="b"/>
              <a:pathLst>
                <a:path w="64858" h="64869" extrusionOk="0">
                  <a:moveTo>
                    <a:pt x="7064" y="0"/>
                  </a:moveTo>
                  <a:lnTo>
                    <a:pt x="0" y="57810"/>
                  </a:lnTo>
                  <a:lnTo>
                    <a:pt x="57799" y="64868"/>
                  </a:lnTo>
                  <a:lnTo>
                    <a:pt x="64857" y="7064"/>
                  </a:lnTo>
                  <a:lnTo>
                    <a:pt x="58169" y="6248"/>
                  </a:lnTo>
                  <a:lnTo>
                    <a:pt x="58169" y="6248"/>
                  </a:lnTo>
                  <a:cubicBezTo>
                    <a:pt x="59248" y="7947"/>
                    <a:pt x="58323" y="10812"/>
                    <a:pt x="55873" y="10812"/>
                  </a:cubicBezTo>
                  <a:cubicBezTo>
                    <a:pt x="55741" y="10812"/>
                    <a:pt x="55605" y="10804"/>
                    <a:pt x="55464" y="10787"/>
                  </a:cubicBezTo>
                  <a:cubicBezTo>
                    <a:pt x="52715" y="10449"/>
                    <a:pt x="52394" y="7195"/>
                    <a:pt x="53935" y="5731"/>
                  </a:cubicBezTo>
                  <a:lnTo>
                    <a:pt x="48068" y="5018"/>
                  </a:lnTo>
                  <a:lnTo>
                    <a:pt x="48068" y="5018"/>
                  </a:lnTo>
                  <a:cubicBezTo>
                    <a:pt x="48897" y="6671"/>
                    <a:pt x="47982" y="9190"/>
                    <a:pt x="45724" y="9190"/>
                  </a:cubicBezTo>
                  <a:cubicBezTo>
                    <a:pt x="45595" y="9190"/>
                    <a:pt x="45462" y="9182"/>
                    <a:pt x="45325" y="9165"/>
                  </a:cubicBezTo>
                  <a:cubicBezTo>
                    <a:pt x="42783" y="8849"/>
                    <a:pt x="42397" y="5965"/>
                    <a:pt x="43670" y="4474"/>
                  </a:cubicBezTo>
                  <a:lnTo>
                    <a:pt x="37368" y="3701"/>
                  </a:lnTo>
                  <a:lnTo>
                    <a:pt x="37368" y="3701"/>
                  </a:lnTo>
                  <a:cubicBezTo>
                    <a:pt x="37602" y="3973"/>
                    <a:pt x="37781" y="4289"/>
                    <a:pt x="37907" y="4621"/>
                  </a:cubicBezTo>
                  <a:cubicBezTo>
                    <a:pt x="38097" y="5061"/>
                    <a:pt x="38168" y="5551"/>
                    <a:pt x="38108" y="6025"/>
                  </a:cubicBezTo>
                  <a:cubicBezTo>
                    <a:pt x="38048" y="6264"/>
                    <a:pt x="37988" y="6498"/>
                    <a:pt x="37928" y="6732"/>
                  </a:cubicBezTo>
                  <a:cubicBezTo>
                    <a:pt x="37486" y="7801"/>
                    <a:pt x="36463" y="8410"/>
                    <a:pt x="35412" y="8410"/>
                  </a:cubicBezTo>
                  <a:cubicBezTo>
                    <a:pt x="34846" y="8410"/>
                    <a:pt x="34272" y="8234"/>
                    <a:pt x="33776" y="7859"/>
                  </a:cubicBezTo>
                  <a:cubicBezTo>
                    <a:pt x="33471" y="7652"/>
                    <a:pt x="33210" y="7396"/>
                    <a:pt x="32998" y="7097"/>
                  </a:cubicBezTo>
                  <a:cubicBezTo>
                    <a:pt x="32557" y="6498"/>
                    <a:pt x="32339" y="5802"/>
                    <a:pt x="32432" y="5056"/>
                  </a:cubicBezTo>
                  <a:cubicBezTo>
                    <a:pt x="32519" y="4332"/>
                    <a:pt x="32889" y="3679"/>
                    <a:pt x="33455" y="3222"/>
                  </a:cubicBezTo>
                  <a:lnTo>
                    <a:pt x="26766" y="2406"/>
                  </a:lnTo>
                  <a:lnTo>
                    <a:pt x="26766" y="2406"/>
                  </a:lnTo>
                  <a:cubicBezTo>
                    <a:pt x="27623" y="4005"/>
                    <a:pt x="26737" y="6505"/>
                    <a:pt x="24523" y="6505"/>
                  </a:cubicBezTo>
                  <a:cubicBezTo>
                    <a:pt x="24402" y="6505"/>
                    <a:pt x="24277" y="6497"/>
                    <a:pt x="24148" y="6482"/>
                  </a:cubicBezTo>
                  <a:cubicBezTo>
                    <a:pt x="21666" y="6177"/>
                    <a:pt x="21307" y="3320"/>
                    <a:pt x="22592" y="1899"/>
                  </a:cubicBezTo>
                  <a:lnTo>
                    <a:pt x="17497" y="1274"/>
                  </a:lnTo>
                  <a:lnTo>
                    <a:pt x="17497" y="1274"/>
                  </a:lnTo>
                  <a:cubicBezTo>
                    <a:pt x="17541" y="1410"/>
                    <a:pt x="17568" y="1540"/>
                    <a:pt x="17590" y="1676"/>
                  </a:cubicBezTo>
                  <a:cubicBezTo>
                    <a:pt x="17612" y="2193"/>
                    <a:pt x="17655" y="2787"/>
                    <a:pt x="17394" y="3265"/>
                  </a:cubicBezTo>
                  <a:cubicBezTo>
                    <a:pt x="17138" y="3728"/>
                    <a:pt x="16931" y="4163"/>
                    <a:pt x="16469" y="4474"/>
                  </a:cubicBezTo>
                  <a:cubicBezTo>
                    <a:pt x="16006" y="4778"/>
                    <a:pt x="15582" y="5029"/>
                    <a:pt x="15016" y="5089"/>
                  </a:cubicBezTo>
                  <a:cubicBezTo>
                    <a:pt x="14879" y="5110"/>
                    <a:pt x="14741" y="5120"/>
                    <a:pt x="14604" y="5120"/>
                  </a:cubicBezTo>
                  <a:cubicBezTo>
                    <a:pt x="14238" y="5120"/>
                    <a:pt x="13875" y="5047"/>
                    <a:pt x="13535" y="4909"/>
                  </a:cubicBezTo>
                  <a:cubicBezTo>
                    <a:pt x="11843" y="4218"/>
                    <a:pt x="11260" y="2112"/>
                    <a:pt x="12360" y="648"/>
                  </a:cubicBezTo>
                  <a:lnTo>
                    <a:pt x="7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38100" dir="2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331425" y="1579700"/>
              <a:ext cx="1101300" cy="649025"/>
            </a:xfrm>
            <a:custGeom>
              <a:avLst/>
              <a:gdLst/>
              <a:ahLst/>
              <a:cxnLst/>
              <a:rect l="l" t="t" r="r" b="b"/>
              <a:pathLst>
                <a:path w="44052" h="25961" extrusionOk="0">
                  <a:moveTo>
                    <a:pt x="40035" y="0"/>
                  </a:moveTo>
                  <a:lnTo>
                    <a:pt x="0" y="15402"/>
                  </a:lnTo>
                  <a:cubicBezTo>
                    <a:pt x="0" y="15402"/>
                    <a:pt x="1513" y="15761"/>
                    <a:pt x="1873" y="16638"/>
                  </a:cubicBezTo>
                  <a:cubicBezTo>
                    <a:pt x="2237" y="17514"/>
                    <a:pt x="1524" y="18526"/>
                    <a:pt x="1524" y="18526"/>
                  </a:cubicBezTo>
                  <a:cubicBezTo>
                    <a:pt x="1524" y="18526"/>
                    <a:pt x="2999" y="18885"/>
                    <a:pt x="3380" y="19816"/>
                  </a:cubicBezTo>
                  <a:cubicBezTo>
                    <a:pt x="3767" y="20752"/>
                    <a:pt x="2885" y="22439"/>
                    <a:pt x="2885" y="22439"/>
                  </a:cubicBezTo>
                  <a:cubicBezTo>
                    <a:pt x="2885" y="22439"/>
                    <a:pt x="4447" y="23011"/>
                    <a:pt x="4703" y="23631"/>
                  </a:cubicBezTo>
                  <a:cubicBezTo>
                    <a:pt x="4958" y="24252"/>
                    <a:pt x="4327" y="25960"/>
                    <a:pt x="4327" y="25960"/>
                  </a:cubicBezTo>
                  <a:lnTo>
                    <a:pt x="44051" y="10684"/>
                  </a:lnTo>
                  <a:cubicBezTo>
                    <a:pt x="41510" y="9791"/>
                    <a:pt x="42609" y="7168"/>
                    <a:pt x="42609" y="7168"/>
                  </a:cubicBezTo>
                  <a:cubicBezTo>
                    <a:pt x="42609" y="7168"/>
                    <a:pt x="41521" y="6466"/>
                    <a:pt x="41047" y="5753"/>
                  </a:cubicBezTo>
                  <a:cubicBezTo>
                    <a:pt x="40574" y="5040"/>
                    <a:pt x="41434" y="3418"/>
                    <a:pt x="41434" y="3418"/>
                  </a:cubicBezTo>
                  <a:cubicBezTo>
                    <a:pt x="41434" y="3418"/>
                    <a:pt x="39806" y="2993"/>
                    <a:pt x="39491" y="2221"/>
                  </a:cubicBezTo>
                  <a:cubicBezTo>
                    <a:pt x="39175" y="1442"/>
                    <a:pt x="40035" y="0"/>
                    <a:pt x="40035" y="0"/>
                  </a:cubicBezTo>
                  <a:close/>
                </a:path>
              </a:pathLst>
            </a:custGeom>
            <a:solidFill>
              <a:schemeClr val="dk1">
                <a:alpha val="267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7"/>
          <p:cNvSpPr txBox="1">
            <a:spLocks noGrp="1"/>
          </p:cNvSpPr>
          <p:nvPr>
            <p:ph type="body" idx="4294967295"/>
          </p:nvPr>
        </p:nvSpPr>
        <p:spPr>
          <a:xfrm rot="390862">
            <a:off x="1372936" y="2255086"/>
            <a:ext cx="1506880" cy="1131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sz="24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Google Shape;296;p37"/>
          <p:cNvSpPr txBox="1">
            <a:spLocks noGrp="1"/>
          </p:cNvSpPr>
          <p:nvPr>
            <p:ph type="title" idx="2"/>
          </p:nvPr>
        </p:nvSpPr>
        <p:spPr>
          <a:xfrm>
            <a:off x="6013614" y="2364686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bài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title" idx="4"/>
          </p:nvPr>
        </p:nvSpPr>
        <p:spPr>
          <a:xfrm>
            <a:off x="6013614" y="356899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6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0" name="Google Shape;300;p37"/>
          <p:cNvGrpSpPr/>
          <p:nvPr/>
        </p:nvGrpSpPr>
        <p:grpSpPr>
          <a:xfrm>
            <a:off x="5172077" y="1048595"/>
            <a:ext cx="611754" cy="643200"/>
            <a:chOff x="1183375" y="2536600"/>
            <a:chExt cx="1060600" cy="1114925"/>
          </a:xfrm>
        </p:grpSpPr>
        <p:sp>
          <p:nvSpPr>
            <p:cNvPr id="301" name="Google Shape;301;p37"/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5138035" y="2385451"/>
            <a:ext cx="679839" cy="489887"/>
            <a:chOff x="5310875" y="337375"/>
            <a:chExt cx="916225" cy="660225"/>
          </a:xfrm>
        </p:grpSpPr>
        <p:sp>
          <p:nvSpPr>
            <p:cNvPr id="313" name="Google Shape;313;p37"/>
            <p:cNvSpPr/>
            <p:nvPr/>
          </p:nvSpPr>
          <p:spPr>
            <a:xfrm>
              <a:off x="5310875" y="337375"/>
              <a:ext cx="916225" cy="660225"/>
            </a:xfrm>
            <a:custGeom>
              <a:avLst/>
              <a:gdLst/>
              <a:ahLst/>
              <a:cxnLst/>
              <a:rect l="l" t="t" r="r" b="b"/>
              <a:pathLst>
                <a:path w="36649" h="26409" extrusionOk="0">
                  <a:moveTo>
                    <a:pt x="22990" y="1502"/>
                  </a:moveTo>
                  <a:cubicBezTo>
                    <a:pt x="24636" y="1502"/>
                    <a:pt x="26251" y="1775"/>
                    <a:pt x="27734" y="2504"/>
                  </a:cubicBezTo>
                  <a:cubicBezTo>
                    <a:pt x="34704" y="5931"/>
                    <a:pt x="35360" y="15588"/>
                    <a:pt x="28935" y="19943"/>
                  </a:cubicBezTo>
                  <a:cubicBezTo>
                    <a:pt x="28675" y="20118"/>
                    <a:pt x="28439" y="20497"/>
                    <a:pt x="28574" y="20826"/>
                  </a:cubicBezTo>
                  <a:cubicBezTo>
                    <a:pt x="29254" y="22480"/>
                    <a:pt x="30274" y="23815"/>
                    <a:pt x="31605" y="24830"/>
                  </a:cubicBezTo>
                  <a:cubicBezTo>
                    <a:pt x="29557" y="24651"/>
                    <a:pt x="27668" y="23543"/>
                    <a:pt x="26518" y="21715"/>
                  </a:cubicBezTo>
                  <a:cubicBezTo>
                    <a:pt x="26364" y="21470"/>
                    <a:pt x="26128" y="21352"/>
                    <a:pt x="25885" y="21352"/>
                  </a:cubicBezTo>
                  <a:cubicBezTo>
                    <a:pt x="25695" y="21352"/>
                    <a:pt x="25502" y="21424"/>
                    <a:pt x="25338" y="21563"/>
                  </a:cubicBezTo>
                  <a:cubicBezTo>
                    <a:pt x="22839" y="23686"/>
                    <a:pt x="19493" y="24773"/>
                    <a:pt x="16164" y="24773"/>
                  </a:cubicBezTo>
                  <a:cubicBezTo>
                    <a:pt x="11835" y="24773"/>
                    <a:pt x="7535" y="22936"/>
                    <a:pt x="5160" y="19152"/>
                  </a:cubicBezTo>
                  <a:cubicBezTo>
                    <a:pt x="2622" y="15107"/>
                    <a:pt x="4899" y="10120"/>
                    <a:pt x="7851" y="6959"/>
                  </a:cubicBezTo>
                  <a:cubicBezTo>
                    <a:pt x="8283" y="6499"/>
                    <a:pt x="8743" y="6066"/>
                    <a:pt x="9230" y="5662"/>
                  </a:cubicBezTo>
                  <a:cubicBezTo>
                    <a:pt x="11347" y="4267"/>
                    <a:pt x="13707" y="3260"/>
                    <a:pt x="16182" y="2604"/>
                  </a:cubicBezTo>
                  <a:cubicBezTo>
                    <a:pt x="18320" y="2038"/>
                    <a:pt x="20684" y="1502"/>
                    <a:pt x="22990" y="1502"/>
                  </a:cubicBezTo>
                  <a:close/>
                  <a:moveTo>
                    <a:pt x="22921" y="0"/>
                  </a:moveTo>
                  <a:cubicBezTo>
                    <a:pt x="20883" y="0"/>
                    <a:pt x="18812" y="363"/>
                    <a:pt x="16843" y="849"/>
                  </a:cubicBezTo>
                  <a:cubicBezTo>
                    <a:pt x="15554" y="1167"/>
                    <a:pt x="14293" y="1584"/>
                    <a:pt x="13082" y="2104"/>
                  </a:cubicBezTo>
                  <a:cubicBezTo>
                    <a:pt x="6225" y="4767"/>
                    <a:pt x="1" y="12892"/>
                    <a:pt x="3814" y="19616"/>
                  </a:cubicBezTo>
                  <a:cubicBezTo>
                    <a:pt x="6346" y="24082"/>
                    <a:pt x="11197" y="26196"/>
                    <a:pt x="16102" y="26196"/>
                  </a:cubicBezTo>
                  <a:cubicBezTo>
                    <a:pt x="19536" y="26196"/>
                    <a:pt x="22996" y="25160"/>
                    <a:pt x="25706" y="23169"/>
                  </a:cubicBezTo>
                  <a:cubicBezTo>
                    <a:pt x="27286" y="25232"/>
                    <a:pt x="29698" y="26409"/>
                    <a:pt x="32242" y="26409"/>
                  </a:cubicBezTo>
                  <a:cubicBezTo>
                    <a:pt x="32931" y="26409"/>
                    <a:pt x="33630" y="26323"/>
                    <a:pt x="34324" y="26144"/>
                  </a:cubicBezTo>
                  <a:cubicBezTo>
                    <a:pt x="35137" y="25935"/>
                    <a:pt x="34984" y="24910"/>
                    <a:pt x="34324" y="24641"/>
                  </a:cubicBezTo>
                  <a:cubicBezTo>
                    <a:pt x="32541" y="23914"/>
                    <a:pt x="31137" y="22589"/>
                    <a:pt x="30302" y="20875"/>
                  </a:cubicBezTo>
                  <a:cubicBezTo>
                    <a:pt x="36648" y="16007"/>
                    <a:pt x="36480" y="6187"/>
                    <a:pt x="29567" y="1774"/>
                  </a:cubicBezTo>
                  <a:cubicBezTo>
                    <a:pt x="27529" y="473"/>
                    <a:pt x="25246" y="0"/>
                    <a:pt x="2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603850" y="729950"/>
              <a:ext cx="44325" cy="37875"/>
            </a:xfrm>
            <a:custGeom>
              <a:avLst/>
              <a:gdLst/>
              <a:ahLst/>
              <a:cxnLst/>
              <a:rect l="l" t="t" r="r" b="b"/>
              <a:pathLst>
                <a:path w="1773" h="1515" extrusionOk="0">
                  <a:moveTo>
                    <a:pt x="894" y="0"/>
                  </a:moveTo>
                  <a:cubicBezTo>
                    <a:pt x="405" y="0"/>
                    <a:pt x="1" y="547"/>
                    <a:pt x="280" y="1044"/>
                  </a:cubicBezTo>
                  <a:cubicBezTo>
                    <a:pt x="405" y="1267"/>
                    <a:pt x="569" y="1455"/>
                    <a:pt x="836" y="1501"/>
                  </a:cubicBezTo>
                  <a:cubicBezTo>
                    <a:pt x="890" y="1510"/>
                    <a:pt x="942" y="1514"/>
                    <a:pt x="992" y="1514"/>
                  </a:cubicBezTo>
                  <a:cubicBezTo>
                    <a:pt x="1457" y="1514"/>
                    <a:pt x="1772" y="1142"/>
                    <a:pt x="1689" y="648"/>
                  </a:cubicBezTo>
                  <a:cubicBezTo>
                    <a:pt x="1644" y="385"/>
                    <a:pt x="1454" y="215"/>
                    <a:pt x="1232" y="91"/>
                  </a:cubicBezTo>
                  <a:cubicBezTo>
                    <a:pt x="1120" y="28"/>
                    <a:pt x="1004" y="0"/>
                    <a:pt x="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700025" y="697375"/>
              <a:ext cx="60225" cy="53675"/>
            </a:xfrm>
            <a:custGeom>
              <a:avLst/>
              <a:gdLst/>
              <a:ahLst/>
              <a:cxnLst/>
              <a:rect l="l" t="t" r="r" b="b"/>
              <a:pathLst>
                <a:path w="2409" h="2147" extrusionOk="0">
                  <a:moveTo>
                    <a:pt x="1180" y="1"/>
                  </a:moveTo>
                  <a:cubicBezTo>
                    <a:pt x="1097" y="1"/>
                    <a:pt x="1013" y="11"/>
                    <a:pt x="927" y="34"/>
                  </a:cubicBezTo>
                  <a:cubicBezTo>
                    <a:pt x="386" y="183"/>
                    <a:pt x="0" y="802"/>
                    <a:pt x="178" y="1352"/>
                  </a:cubicBezTo>
                  <a:cubicBezTo>
                    <a:pt x="321" y="1795"/>
                    <a:pt x="742" y="2147"/>
                    <a:pt x="1208" y="2147"/>
                  </a:cubicBezTo>
                  <a:cubicBezTo>
                    <a:pt x="1303" y="2147"/>
                    <a:pt x="1399" y="2132"/>
                    <a:pt x="1495" y="2101"/>
                  </a:cubicBezTo>
                  <a:cubicBezTo>
                    <a:pt x="2043" y="1923"/>
                    <a:pt x="2408" y="1365"/>
                    <a:pt x="2244" y="783"/>
                  </a:cubicBezTo>
                  <a:cubicBezTo>
                    <a:pt x="2231" y="741"/>
                    <a:pt x="2219" y="700"/>
                    <a:pt x="2209" y="658"/>
                  </a:cubicBezTo>
                  <a:cubicBezTo>
                    <a:pt x="2137" y="379"/>
                    <a:pt x="1900" y="141"/>
                    <a:pt x="1621" y="69"/>
                  </a:cubicBezTo>
                  <a:cubicBezTo>
                    <a:pt x="1473" y="32"/>
                    <a:pt x="1328" y="1"/>
                    <a:pt x="1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5785025" y="670025"/>
              <a:ext cx="64550" cy="50050"/>
            </a:xfrm>
            <a:custGeom>
              <a:avLst/>
              <a:gdLst/>
              <a:ahLst/>
              <a:cxnLst/>
              <a:rect l="l" t="t" r="r" b="b"/>
              <a:pathLst>
                <a:path w="2582" h="2002" extrusionOk="0">
                  <a:moveTo>
                    <a:pt x="1291" y="1"/>
                  </a:moveTo>
                  <a:cubicBezTo>
                    <a:pt x="3" y="1"/>
                    <a:pt x="1" y="2002"/>
                    <a:pt x="1291" y="2002"/>
                  </a:cubicBezTo>
                  <a:cubicBezTo>
                    <a:pt x="2579" y="2002"/>
                    <a:pt x="2581" y="1"/>
                    <a:pt x="1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5887850" y="638500"/>
              <a:ext cx="56125" cy="43525"/>
            </a:xfrm>
            <a:custGeom>
              <a:avLst/>
              <a:gdLst/>
              <a:ahLst/>
              <a:cxnLst/>
              <a:rect l="l" t="t" r="r" b="b"/>
              <a:pathLst>
                <a:path w="2245" h="1741" extrusionOk="0">
                  <a:moveTo>
                    <a:pt x="1123" y="1"/>
                  </a:moveTo>
                  <a:cubicBezTo>
                    <a:pt x="0" y="1"/>
                    <a:pt x="0" y="1741"/>
                    <a:pt x="1123" y="1741"/>
                  </a:cubicBezTo>
                  <a:cubicBezTo>
                    <a:pt x="2242" y="1741"/>
                    <a:pt x="2244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7"/>
          <p:cNvSpPr/>
          <p:nvPr/>
        </p:nvSpPr>
        <p:spPr>
          <a:xfrm>
            <a:off x="5188898" y="3568998"/>
            <a:ext cx="578112" cy="572717"/>
          </a:xfrm>
          <a:custGeom>
            <a:avLst/>
            <a:gdLst/>
            <a:ahLst/>
            <a:cxnLst/>
            <a:rect l="l" t="t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lnTo>
                  <a:pt x="23243" y="17533"/>
                </a:ln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0" y="20490"/>
                </a:ln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96;p37">
            <a:extLst>
              <a:ext uri="{FF2B5EF4-FFF2-40B4-BE49-F238E27FC236}">
                <a16:creationId xmlns:a16="http://schemas.microsoft.com/office/drawing/2014/main" id="{C6E428A0-0292-4B51-A426-99D01610777E}"/>
              </a:ext>
            </a:extLst>
          </p:cNvPr>
          <p:cNvSpPr txBox="1">
            <a:spLocks/>
          </p:cNvSpPr>
          <p:nvPr/>
        </p:nvSpPr>
        <p:spPr>
          <a:xfrm>
            <a:off x="6000151" y="1148105"/>
            <a:ext cx="23331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349;p39">
            <a:extLst>
              <a:ext uri="{FF2B5EF4-FFF2-40B4-BE49-F238E27FC236}">
                <a16:creationId xmlns:a16="http://schemas.microsoft.com/office/drawing/2014/main" id="{5B0E1514-D8B1-4F48-B310-E92F66EACC3F}"/>
              </a:ext>
            </a:extLst>
          </p:cNvPr>
          <p:cNvSpPr/>
          <p:nvPr/>
        </p:nvSpPr>
        <p:spPr>
          <a:xfrm rot="2140888">
            <a:off x="3357296" y="1138703"/>
            <a:ext cx="857018" cy="50506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40035" y="0"/>
                </a:moveTo>
                <a:lnTo>
                  <a:pt x="0" y="15402"/>
                </a:lnTo>
                <a:cubicBezTo>
                  <a:pt x="0" y="15402"/>
                  <a:pt x="1513" y="15761"/>
                  <a:pt x="1873" y="16638"/>
                </a:cubicBezTo>
                <a:cubicBezTo>
                  <a:pt x="2237" y="17514"/>
                  <a:pt x="1524" y="18526"/>
                  <a:pt x="1524" y="18526"/>
                </a:cubicBezTo>
                <a:cubicBezTo>
                  <a:pt x="1524" y="18526"/>
                  <a:pt x="2999" y="18885"/>
                  <a:pt x="3380" y="19816"/>
                </a:cubicBezTo>
                <a:cubicBezTo>
                  <a:pt x="3767" y="20752"/>
                  <a:pt x="2885" y="22439"/>
                  <a:pt x="2885" y="22439"/>
                </a:cubicBezTo>
                <a:cubicBezTo>
                  <a:pt x="2885" y="22439"/>
                  <a:pt x="4447" y="23011"/>
                  <a:pt x="4703" y="23631"/>
                </a:cubicBezTo>
                <a:cubicBezTo>
                  <a:pt x="4958" y="24252"/>
                  <a:pt x="4327" y="25960"/>
                  <a:pt x="4327" y="25960"/>
                </a:cubicBezTo>
                <a:lnTo>
                  <a:pt x="44051" y="10684"/>
                </a:lnTo>
                <a:cubicBezTo>
                  <a:pt x="41510" y="9791"/>
                  <a:pt x="42609" y="7168"/>
                  <a:pt x="42609" y="7168"/>
                </a:cubicBezTo>
                <a:cubicBezTo>
                  <a:pt x="42609" y="7168"/>
                  <a:pt x="41521" y="6466"/>
                  <a:pt x="41047" y="5753"/>
                </a:cubicBezTo>
                <a:cubicBezTo>
                  <a:pt x="40574" y="5040"/>
                  <a:pt x="41434" y="3418"/>
                  <a:pt x="41434" y="3418"/>
                </a:cubicBezTo>
                <a:cubicBezTo>
                  <a:pt x="41434" y="3418"/>
                  <a:pt x="39806" y="2993"/>
                  <a:pt x="39491" y="2221"/>
                </a:cubicBezTo>
                <a:cubicBezTo>
                  <a:pt x="39175" y="1442"/>
                  <a:pt x="40035" y="0"/>
                  <a:pt x="40035" y="0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752275" y="1741039"/>
            <a:ext cx="4001700" cy="1273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b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TẠM BIỆT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3177770"/>
            <a:ext cx="2610150" cy="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511476" y="1431010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I. KHỐI ĐA DIỆN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sp>
        <p:nvSpPr>
          <p:cNvPr id="7" name="Google Shape;189;p30">
            <a:extLst>
              <a:ext uri="{FF2B5EF4-FFF2-40B4-BE49-F238E27FC236}">
                <a16:creationId xmlns:a16="http://schemas.microsoft.com/office/drawing/2014/main" id="{812B9A1B-A800-4515-B031-EEC52BD7054D}"/>
              </a:ext>
            </a:extLst>
          </p:cNvPr>
          <p:cNvSpPr txBox="1"/>
          <p:nvPr/>
        </p:nvSpPr>
        <p:spPr>
          <a:xfrm>
            <a:off x="1511476" y="1884150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II. HÌNH HỘP CHỮ NHẬT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sp>
        <p:nvSpPr>
          <p:cNvPr id="8" name="Google Shape;189;p30">
            <a:extLst>
              <a:ext uri="{FF2B5EF4-FFF2-40B4-BE49-F238E27FC236}">
                <a16:creationId xmlns:a16="http://schemas.microsoft.com/office/drawing/2014/main" id="{FC58CDC7-4137-4AB4-BD51-60C58EB7E2C1}"/>
              </a:ext>
            </a:extLst>
          </p:cNvPr>
          <p:cNvSpPr txBox="1"/>
          <p:nvPr/>
        </p:nvSpPr>
        <p:spPr>
          <a:xfrm>
            <a:off x="1511476" y="2849848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IV. HÌNH CHÓP ĐỀU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sp>
        <p:nvSpPr>
          <p:cNvPr id="9" name="Google Shape;189;p30">
            <a:extLst>
              <a:ext uri="{FF2B5EF4-FFF2-40B4-BE49-F238E27FC236}">
                <a16:creationId xmlns:a16="http://schemas.microsoft.com/office/drawing/2014/main" id="{11892808-D71D-4DB1-A4A6-88D988F6AF84}"/>
              </a:ext>
            </a:extLst>
          </p:cNvPr>
          <p:cNvSpPr txBox="1"/>
          <p:nvPr/>
        </p:nvSpPr>
        <p:spPr>
          <a:xfrm>
            <a:off x="1511476" y="2366999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III. HÌNH LĂNG TRỤ ĐỀU</a:t>
            </a:r>
            <a:endParaRPr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8011717" y="4326248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469750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khối a, b, c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89;p30">
            <a:extLst>
              <a:ext uri="{FF2B5EF4-FFF2-40B4-BE49-F238E27FC236}">
                <a16:creationId xmlns:a16="http://schemas.microsoft.com/office/drawing/2014/main" id="{F0F9FF98-D966-43CB-A1B7-8E6F62A4C51F}"/>
              </a:ext>
            </a:extLst>
          </p:cNvPr>
          <p:cNvSpPr txBox="1"/>
          <p:nvPr/>
        </p:nvSpPr>
        <p:spPr>
          <a:xfrm>
            <a:off x="639606" y="469750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I. KHỐI ĐA DIỆN: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A9982-3E39-4CA6-91BE-BEF7659C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67" y="1350335"/>
            <a:ext cx="3751860" cy="15218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395319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khối a, b, c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89;p30">
            <a:extLst>
              <a:ext uri="{FF2B5EF4-FFF2-40B4-BE49-F238E27FC236}">
                <a16:creationId xmlns:a16="http://schemas.microsoft.com/office/drawing/2014/main" id="{F0F9FF98-D966-43CB-A1B7-8E6F62A4C51F}"/>
              </a:ext>
            </a:extLst>
          </p:cNvPr>
          <p:cNvSpPr txBox="1"/>
          <p:nvPr/>
        </p:nvSpPr>
        <p:spPr>
          <a:xfrm>
            <a:off x="522643" y="469750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I. KHỐI ĐA DIỆN: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A9982-3E39-4CA6-91BE-BEF7659C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67" y="1116412"/>
            <a:ext cx="3751860" cy="1521894"/>
          </a:xfrm>
          <a:prstGeom prst="rect">
            <a:avLst/>
          </a:prstGeom>
        </p:spPr>
      </p:pic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727F622-74E4-4BD3-B501-5F2C8C77A5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669" y="2688333"/>
            <a:ext cx="4033615" cy="482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6 mặt là hình chữ nhật</a:t>
            </a:r>
          </a:p>
        </p:txBody>
      </p:sp>
      <p:sp>
        <p:nvSpPr>
          <p:cNvPr id="7" name="Google Shape;198;p31">
            <a:extLst>
              <a:ext uri="{FF2B5EF4-FFF2-40B4-BE49-F238E27FC236}">
                <a16:creationId xmlns:a16="http://schemas.microsoft.com/office/drawing/2014/main" id="{8B3132B9-9B07-4A38-B6F6-B7FD62ECBB34}"/>
              </a:ext>
            </a:extLst>
          </p:cNvPr>
          <p:cNvSpPr txBox="1">
            <a:spLocks/>
          </p:cNvSpPr>
          <p:nvPr/>
        </p:nvSpPr>
        <p:spPr>
          <a:xfrm>
            <a:off x="4812669" y="3149873"/>
            <a:ext cx="4033615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l"/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5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8;p31">
            <a:extLst>
              <a:ext uri="{FF2B5EF4-FFF2-40B4-BE49-F238E27FC236}">
                <a16:creationId xmlns:a16="http://schemas.microsoft.com/office/drawing/2014/main" id="{195E3B00-2B59-4CC0-9F79-E17CB5771722}"/>
              </a:ext>
            </a:extLst>
          </p:cNvPr>
          <p:cNvSpPr txBox="1">
            <a:spLocks/>
          </p:cNvSpPr>
          <p:nvPr/>
        </p:nvSpPr>
        <p:spPr>
          <a:xfrm>
            <a:off x="4812669" y="3611456"/>
            <a:ext cx="4033615" cy="70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l"/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5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7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395319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khối a, b, c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89;p30">
            <a:extLst>
              <a:ext uri="{FF2B5EF4-FFF2-40B4-BE49-F238E27FC236}">
                <a16:creationId xmlns:a16="http://schemas.microsoft.com/office/drawing/2014/main" id="{F0F9FF98-D966-43CB-A1B7-8E6F62A4C51F}"/>
              </a:ext>
            </a:extLst>
          </p:cNvPr>
          <p:cNvSpPr txBox="1"/>
          <p:nvPr/>
        </p:nvSpPr>
        <p:spPr>
          <a:xfrm>
            <a:off x="522643" y="469750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I. KHỐI ĐA DIỆN: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A9982-3E39-4CA6-91BE-BEF7659C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67" y="1116412"/>
            <a:ext cx="3751860" cy="1521894"/>
          </a:xfrm>
          <a:prstGeom prst="rect">
            <a:avLst/>
          </a:prstGeom>
        </p:spPr>
      </p:pic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727F622-74E4-4BD3-B501-5F2C8C77A5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669" y="2688333"/>
            <a:ext cx="4033615" cy="482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6 mặt là hình chữ nhật</a:t>
            </a:r>
          </a:p>
        </p:txBody>
      </p:sp>
      <p:sp>
        <p:nvSpPr>
          <p:cNvPr id="7" name="Google Shape;198;p31">
            <a:extLst>
              <a:ext uri="{FF2B5EF4-FFF2-40B4-BE49-F238E27FC236}">
                <a16:creationId xmlns:a16="http://schemas.microsoft.com/office/drawing/2014/main" id="{8B3132B9-9B07-4A38-B6F6-B7FD62ECBB34}"/>
              </a:ext>
            </a:extLst>
          </p:cNvPr>
          <p:cNvSpPr txBox="1">
            <a:spLocks/>
          </p:cNvSpPr>
          <p:nvPr/>
        </p:nvSpPr>
        <p:spPr>
          <a:xfrm>
            <a:off x="4812669" y="3149873"/>
            <a:ext cx="4033615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l"/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5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198;p31">
            <a:extLst>
              <a:ext uri="{FF2B5EF4-FFF2-40B4-BE49-F238E27FC236}">
                <a16:creationId xmlns:a16="http://schemas.microsoft.com/office/drawing/2014/main" id="{195E3B00-2B59-4CC0-9F79-E17CB5771722}"/>
              </a:ext>
            </a:extLst>
          </p:cNvPr>
          <p:cNvSpPr txBox="1">
            <a:spLocks/>
          </p:cNvSpPr>
          <p:nvPr/>
        </p:nvSpPr>
        <p:spPr>
          <a:xfrm>
            <a:off x="4812669" y="3611456"/>
            <a:ext cx="4033615" cy="70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l"/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5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98;p31">
            <a:extLst>
              <a:ext uri="{FF2B5EF4-FFF2-40B4-BE49-F238E27FC236}">
                <a16:creationId xmlns:a16="http://schemas.microsoft.com/office/drawing/2014/main" id="{CF861640-2E67-4711-A885-FC0C65973479}"/>
              </a:ext>
            </a:extLst>
          </p:cNvPr>
          <p:cNvSpPr txBox="1">
            <a:spLocks/>
          </p:cNvSpPr>
          <p:nvPr/>
        </p:nvSpPr>
        <p:spPr>
          <a:xfrm>
            <a:off x="537266" y="1012068"/>
            <a:ext cx="3847225" cy="8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l"/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bởi các hình đa giác phẳng</a:t>
            </a:r>
          </a:p>
        </p:txBody>
      </p:sp>
    </p:spTree>
    <p:extLst>
      <p:ext uri="{BB962C8B-B14F-4D97-AF65-F5344CB8AC3E}">
        <p14:creationId xmlns:p14="http://schemas.microsoft.com/office/powerpoint/2010/main" val="27707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5974426" y="2472333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6297734" y="3136796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6204556" y="377048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Roboto Mono Regular"/>
              </a:rPr>
              <a:t>Khối đa diện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  <a:sym typeface="Roboto Mono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4AB76-A2D4-4933-8799-6B9E7A637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187" y="659655"/>
            <a:ext cx="1912095" cy="1912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D1F83A-0A35-418B-A53C-6D13A7A56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063" y="847860"/>
            <a:ext cx="1600360" cy="1386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EF3EF-928B-4F42-859E-125AB6177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640" y="772377"/>
            <a:ext cx="1416235" cy="155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7A837-43A7-4A8D-BC3F-7FB5D222F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324" y="2860014"/>
            <a:ext cx="4411534" cy="1654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8011717" y="4326248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469750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458851" y="475929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II. HÌNH HỘP CHỮ NHẬT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B6A9B-D8CD-4775-BF9E-EE96F7411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50" y="1403497"/>
            <a:ext cx="3289347" cy="1827415"/>
          </a:xfrm>
          <a:prstGeom prst="rect">
            <a:avLst/>
          </a:prstGeom>
        </p:spPr>
      </p:pic>
      <p:sp>
        <p:nvSpPr>
          <p:cNvPr id="6" name="Google Shape;273;p36">
            <a:extLst>
              <a:ext uri="{FF2B5EF4-FFF2-40B4-BE49-F238E27FC236}">
                <a16:creationId xmlns:a16="http://schemas.microsoft.com/office/drawing/2014/main" id="{779A76D8-5E17-4A0F-A072-06F08AB73669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021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8011717" y="4326248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5014650" y="469750"/>
            <a:ext cx="3489743" cy="727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có mấy mặt và các mặt đó là hình gì?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89;p30">
            <a:extLst>
              <a:ext uri="{FF2B5EF4-FFF2-40B4-BE49-F238E27FC236}">
                <a16:creationId xmlns:a16="http://schemas.microsoft.com/office/drawing/2014/main" id="{DD9637DF-2E83-480D-B073-A227852967D0}"/>
              </a:ext>
            </a:extLst>
          </p:cNvPr>
          <p:cNvSpPr txBox="1"/>
          <p:nvPr/>
        </p:nvSpPr>
        <p:spPr>
          <a:xfrm>
            <a:off x="458851" y="475929"/>
            <a:ext cx="5478600" cy="4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ncert One"/>
                <a:cs typeface="Times New Roman" panose="02020603050405020304" pitchFamily="18" charset="0"/>
                <a:sym typeface="Concert One"/>
              </a:rPr>
              <a:t>II. HÌNH HỘP CHỮ NHẬT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oncert One"/>
              <a:cs typeface="Times New Roman" panose="02020603050405020304" pitchFamily="18" charset="0"/>
              <a:sym typeface="Concert On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B6A9B-D8CD-4775-BF9E-EE96F7411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650" y="1403497"/>
            <a:ext cx="3289347" cy="1827415"/>
          </a:xfrm>
          <a:prstGeom prst="rect">
            <a:avLst/>
          </a:prstGeom>
        </p:spPr>
      </p:pic>
      <p:sp>
        <p:nvSpPr>
          <p:cNvPr id="6" name="Google Shape;198;p31">
            <a:extLst>
              <a:ext uri="{FF2B5EF4-FFF2-40B4-BE49-F238E27FC236}">
                <a16:creationId xmlns:a16="http://schemas.microsoft.com/office/drawing/2014/main" id="{5C59CE7F-F5CA-4A50-8A36-C8FE0C810270}"/>
              </a:ext>
            </a:extLst>
          </p:cNvPr>
          <p:cNvSpPr txBox="1">
            <a:spLocks/>
          </p:cNvSpPr>
          <p:nvPr/>
        </p:nvSpPr>
        <p:spPr>
          <a:xfrm>
            <a:off x="557014" y="1414130"/>
            <a:ext cx="3847225" cy="8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 marL="0" indent="0" algn="l"/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bởi 6 hình chữ nhật</a:t>
            </a:r>
          </a:p>
        </p:txBody>
      </p:sp>
      <p:sp>
        <p:nvSpPr>
          <p:cNvPr id="7" name="Google Shape;273;p36">
            <a:extLst>
              <a:ext uri="{FF2B5EF4-FFF2-40B4-BE49-F238E27FC236}">
                <a16:creationId xmlns:a16="http://schemas.microsoft.com/office/drawing/2014/main" id="{2DAECE37-4859-4338-8D58-7F8113BAA12E}"/>
              </a:ext>
            </a:extLst>
          </p:cNvPr>
          <p:cNvSpPr txBox="1">
            <a:spLocks/>
          </p:cNvSpPr>
          <p:nvPr/>
        </p:nvSpPr>
        <p:spPr>
          <a:xfrm>
            <a:off x="458851" y="976304"/>
            <a:ext cx="4043553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1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3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5972835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560</Words>
  <Application>Microsoft Office PowerPoint</Application>
  <PresentationFormat>On-screen Show (16:9)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Anonymous Pro</vt:lpstr>
      <vt:lpstr>Times New Roman</vt:lpstr>
      <vt:lpstr>Arial</vt:lpstr>
      <vt:lpstr>Concert One</vt:lpstr>
      <vt:lpstr>Coming Soon</vt:lpstr>
      <vt:lpstr>Roboto Mono Regular</vt:lpstr>
      <vt:lpstr>Notebook Lesson by Slidesgo</vt:lpstr>
      <vt:lpstr>CÔNG NGHỆ 8   GV: NGUYỄN THỊ HOÀNG TRÂM</vt:lpstr>
      <vt:lpstr>Bài 4  BẢN VẼ  CÁC KHỐI ĐA DIỆN</vt:lpstr>
      <vt:lpstr>NỘI DUNG:</vt:lpstr>
      <vt:lpstr>Các khối a, b, c có mấy mặt và các mặt đó là hình gì?</vt:lpstr>
      <vt:lpstr>Các khối a, b, c có mấy mặt và các mặt đó là hình gì?</vt:lpstr>
      <vt:lpstr>Các khối a, b, c có mấy mặt và các mặt đó là hình gì?</vt:lpstr>
      <vt:lpstr>Khối đa diện</vt:lpstr>
      <vt:lpstr>Hình hộp chữ nhật có mấy mặt và các mặt đó là hình gì?</vt:lpstr>
      <vt:lpstr>Hình hộp chữ nhật có mấy mặt và các mặt đó là hình gì?</vt:lpstr>
      <vt:lpstr>Hình hộp chữ nhật</vt:lpstr>
      <vt:lpstr>PowerPoint Presentation</vt:lpstr>
      <vt:lpstr>Khối lập phương</vt:lpstr>
      <vt:lpstr>Hình lăng trụ đều có mấy mặt và các mặt đó là hình gì?</vt:lpstr>
      <vt:lpstr>Hình lăng trụ đều có mấy mặt và các mặt đó là hình gì?</vt:lpstr>
      <vt:lpstr>Lăng trụ đều</vt:lpstr>
      <vt:lpstr>PowerPoint Presentation</vt:lpstr>
      <vt:lpstr>Hình chóp đều có mấy mặt và các mặt đó là hình gì?</vt:lpstr>
      <vt:lpstr>Hình chóp đều</vt:lpstr>
      <vt:lpstr>PowerPoint Presentation</vt:lpstr>
      <vt:lpstr>BÀI TẬP</vt:lpstr>
      <vt:lpstr>Hình chóp cụt</vt:lpstr>
      <vt:lpstr>Học bài</vt:lpstr>
      <vt:lpstr>CHÀO  TẠM BIỆT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8   GV: NGUYỄN THỊ HOÀNG TRÂM</dc:title>
  <dc:creator>Admin</dc:creator>
  <cp:lastModifiedBy>Nguyen Thi Hoang  Tram - THCS Bach Dang</cp:lastModifiedBy>
  <cp:revision>45</cp:revision>
  <dcterms:modified xsi:type="dcterms:W3CDTF">2021-09-16T02:57:51Z</dcterms:modified>
</cp:coreProperties>
</file>