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68" r:id="rId1"/>
  </p:sldMasterIdLst>
  <p:notesMasterIdLst>
    <p:notesMasterId r:id="rId18"/>
  </p:notesMasterIdLst>
  <p:sldIdLst>
    <p:sldId id="260" r:id="rId2"/>
    <p:sldId id="258" r:id="rId3"/>
    <p:sldId id="262" r:id="rId4"/>
    <p:sldId id="259" r:id="rId5"/>
    <p:sldId id="264" r:id="rId6"/>
    <p:sldId id="265" r:id="rId7"/>
    <p:sldId id="263" r:id="rId8"/>
    <p:sldId id="261" r:id="rId9"/>
    <p:sldId id="267" r:id="rId10"/>
    <p:sldId id="268" r:id="rId11"/>
    <p:sldId id="270" r:id="rId12"/>
    <p:sldId id="269" r:id="rId13"/>
    <p:sldId id="272" r:id="rId14"/>
    <p:sldId id="271" r:id="rId15"/>
    <p:sldId id="266" r:id="rId16"/>
    <p:sldId id="30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DC1C54-EA84-119A-4AF7-67740E1A0057}" v="1328" dt="2021-10-02T09:59:19.384"/>
    <p1510:client id="{5CBD215A-DEDF-4BA1-9269-92BD1126830A}" v="447" dt="2021-10-01T16:11:15.0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1" autoAdjust="0"/>
    <p:restoredTop sz="92265" autoAdjust="0"/>
  </p:normalViewPr>
  <p:slideViewPr>
    <p:cSldViewPr snapToGrid="0">
      <p:cViewPr>
        <p:scale>
          <a:sx n="60" d="100"/>
          <a:sy n="60" d="100"/>
        </p:scale>
        <p:origin x="10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1FBA7-79BF-4ED8-B499-D652D87EA66D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2DFD5-8B8A-4C3B-91F0-05BA36CC5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48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cRPi2N7xa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https://www.youtube.com/watch?v=CcRPi2N7xaE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2DFD5-8B8A-4C3B-91F0-05BA36CC56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09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2DFD5-8B8A-4C3B-91F0-05BA36CC56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35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2DFD5-8B8A-4C3B-91F0-05BA36CC56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33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1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50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507267" y="840200"/>
            <a:ext cx="5177600" cy="517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7240467" y="304800"/>
            <a:ext cx="1850800" cy="18508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7877667" y="6214433"/>
            <a:ext cx="807200" cy="80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3608867" y="5163505"/>
            <a:ext cx="1463600" cy="14636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2775592" y="1028361"/>
            <a:ext cx="1032800" cy="1032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8684868" y="2155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3227301" y="4816059"/>
            <a:ext cx="449200" cy="449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3149979" y="2226844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9091281" y="1784923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8218652" y="58327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3067482" y="13202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" name="Google Shape;21;p2"/>
          <p:cNvGrpSpPr/>
          <p:nvPr/>
        </p:nvGrpSpPr>
        <p:grpSpPr>
          <a:xfrm>
            <a:off x="4001434" y="5576165"/>
            <a:ext cx="678468" cy="63828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15691" y="675413"/>
            <a:ext cx="699967" cy="1109527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3676333" y="1281800"/>
            <a:ext cx="4839200" cy="42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676329" y="1149293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4679904" y="6343113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7326468" y="5832703"/>
            <a:ext cx="551200" cy="5512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4816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3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22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20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39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32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1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1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47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424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1" r:id="rId6"/>
    <p:sldLayoutId id="2147484057" r:id="rId7"/>
    <p:sldLayoutId id="2147484058" r:id="rId8"/>
    <p:sldLayoutId id="2147484059" r:id="rId9"/>
    <p:sldLayoutId id="2147484060" r:id="rId10"/>
    <p:sldLayoutId id="2147484062" r:id="rId11"/>
    <p:sldLayoutId id="21474840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_ygU_fEZ1-s?feature=oembed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UM0Iu1RFFM?feature=oembe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sOmq71fcMk?feature=oembed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kVo-H7bfxs?start=9&amp;feature=oembed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cRPi2N7xaE?feature=oembed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sea0Tg2TJ8?feature=oembe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vFigffFT40?feature=oembed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4" descr="Sunshine Background Free Stock Photo - Public Domain Pictures">
            <a:extLst>
              <a:ext uri="{FF2B5EF4-FFF2-40B4-BE49-F238E27FC236}">
                <a16:creationId xmlns:a16="http://schemas.microsoft.com/office/drawing/2014/main" id="{D3661460-780F-4D7D-8842-1098E89054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6" b="13994"/>
          <a:stretch/>
        </p:blipFill>
        <p:spPr>
          <a:xfrm>
            <a:off x="20" y="10"/>
            <a:ext cx="1220722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E698B96-C345-4CAB-9657-02BD17A19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1A83BE-112A-4932-BF83-D37A2EC7F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265207"/>
            <a:ext cx="8396378" cy="347932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000" b="1" dirty="0"/>
              <a:t>CHÀO MỪNG CÁC EM ĐẾN VỚI TIẾT HỌC NGÀY HÔM NAY</a:t>
            </a:r>
            <a:endParaRPr lang="en-US" sz="6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35973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Soothing Jellyfish Aquarium ~ Relaxing Music for Sleep, Study, Meditation &amp; Yoga">
            <a:hlinkClick r:id="" action="ppaction://media"/>
            <a:extLst>
              <a:ext uri="{FF2B5EF4-FFF2-40B4-BE49-F238E27FC236}">
                <a16:creationId xmlns:a16="http://schemas.microsoft.com/office/drawing/2014/main" id="{724006AB-0FC0-480C-897B-6561F2C456B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97426" y="1824310"/>
            <a:ext cx="7136726" cy="43925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5E445E-831E-4C45-8E3C-BB2578E8E070}"/>
              </a:ext>
            </a:extLst>
          </p:cNvPr>
          <p:cNvSpPr txBox="1"/>
          <p:nvPr/>
        </p:nvSpPr>
        <p:spPr>
          <a:xfrm>
            <a:off x="117998" y="77070"/>
            <a:ext cx="4379658" cy="66819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II.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Một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số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động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vật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khác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thuộc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ngành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Ruột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khoang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</a:p>
          <a:p>
            <a:pPr algn="just"/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    1.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Sứa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- </a:t>
            </a:r>
            <a:r>
              <a:rPr lang="en-US" sz="2400" dirty="0" err="1"/>
              <a:t>Cấu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Sứa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nghi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đời</a:t>
            </a:r>
            <a:r>
              <a:rPr lang="en-US" sz="2400" dirty="0"/>
              <a:t> </a:t>
            </a: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bơi</a:t>
            </a:r>
            <a:r>
              <a:rPr lang="en-US" sz="2400" dirty="0"/>
              <a:t> </a:t>
            </a:r>
            <a:r>
              <a:rPr lang="en-US" sz="2400" dirty="0" err="1"/>
              <a:t>lội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lvl="0" algn="just">
              <a:lnSpc>
                <a:spcPct val="150000"/>
              </a:lnSpc>
            </a:pPr>
            <a:r>
              <a:rPr lang="en-US" sz="2400" dirty="0"/>
              <a:t>- </a:t>
            </a: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dù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tầng</a:t>
            </a:r>
            <a:r>
              <a:rPr lang="en-US" sz="2400" dirty="0"/>
              <a:t> </a:t>
            </a:r>
            <a:r>
              <a:rPr lang="en-US" sz="2400" dirty="0" err="1"/>
              <a:t>keo</a:t>
            </a:r>
            <a:r>
              <a:rPr lang="en-US" sz="2400" dirty="0"/>
              <a:t> </a:t>
            </a:r>
            <a:r>
              <a:rPr lang="en-US" sz="2400" dirty="0" err="1"/>
              <a:t>dày</a:t>
            </a:r>
            <a:r>
              <a:rPr lang="en-US" sz="2400" dirty="0"/>
              <a:t> </a:t>
            </a:r>
            <a:r>
              <a:rPr lang="en-US" sz="2400" dirty="0" err="1"/>
              <a:t>giúp</a:t>
            </a:r>
            <a:r>
              <a:rPr lang="en-US" sz="2400" dirty="0"/>
              <a:t> </a:t>
            </a:r>
            <a:r>
              <a:rPr lang="en-US" sz="2400" dirty="0" err="1"/>
              <a:t>sứa</a:t>
            </a:r>
            <a:r>
              <a:rPr lang="en-US" sz="2400" dirty="0"/>
              <a:t> </a:t>
            </a:r>
            <a:r>
              <a:rPr lang="en-US" sz="2400" dirty="0" err="1"/>
              <a:t>dễ</a:t>
            </a:r>
            <a:r>
              <a:rPr lang="en-US" sz="2400" dirty="0"/>
              <a:t> </a:t>
            </a:r>
            <a:r>
              <a:rPr lang="en-US" sz="2400" dirty="0" err="1"/>
              <a:t>nổi</a:t>
            </a:r>
            <a:r>
              <a:rPr lang="en-US" sz="2400" dirty="0"/>
              <a:t>.</a:t>
            </a:r>
          </a:p>
          <a:p>
            <a:pPr lvl="0" algn="just">
              <a:lnSpc>
                <a:spcPct val="150000"/>
              </a:lnSpc>
            </a:pPr>
            <a:r>
              <a:rPr lang="en-US" sz="2400" dirty="0"/>
              <a:t>- </a:t>
            </a:r>
            <a:r>
              <a:rPr lang="en-US" sz="2400" dirty="0" err="1"/>
              <a:t>Khoang</a:t>
            </a:r>
            <a:r>
              <a:rPr lang="en-US" sz="2400" dirty="0"/>
              <a:t> </a:t>
            </a:r>
            <a:r>
              <a:rPr lang="en-US" sz="2400" dirty="0" err="1"/>
              <a:t>tiêu</a:t>
            </a:r>
            <a:r>
              <a:rPr lang="en-US" sz="2400" dirty="0"/>
              <a:t> </a:t>
            </a:r>
            <a:r>
              <a:rPr lang="en-US" sz="2400" dirty="0" err="1"/>
              <a:t>hóa</a:t>
            </a:r>
            <a:r>
              <a:rPr lang="en-US" sz="2400" dirty="0"/>
              <a:t> </a:t>
            </a:r>
            <a:r>
              <a:rPr lang="en-US" sz="2400" dirty="0" err="1"/>
              <a:t>hẹp</a:t>
            </a:r>
            <a:r>
              <a:rPr lang="en-US" sz="2400" dirty="0"/>
              <a:t>, </a:t>
            </a:r>
            <a:r>
              <a:rPr lang="en-US" sz="2400" dirty="0" err="1"/>
              <a:t>thông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lỗ</a:t>
            </a:r>
            <a:r>
              <a:rPr lang="en-US" sz="2400" dirty="0"/>
              <a:t> </a:t>
            </a:r>
            <a:r>
              <a:rPr lang="en-US" sz="2400" dirty="0" err="1"/>
              <a:t>miệng</a:t>
            </a:r>
            <a:r>
              <a:rPr lang="en-US" sz="2400" dirty="0"/>
              <a:t> </a:t>
            </a:r>
            <a:r>
              <a:rPr lang="en-US" sz="2400" dirty="0" err="1"/>
              <a:t>hướng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.</a:t>
            </a:r>
          </a:p>
          <a:p>
            <a:pPr lvl="0" algn="just">
              <a:lnSpc>
                <a:spcPct val="150000"/>
              </a:lnSpc>
            </a:pPr>
            <a:r>
              <a:rPr lang="en-US" sz="2400" dirty="0"/>
              <a:t>- </a:t>
            </a: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bơi</a:t>
            </a:r>
            <a:r>
              <a:rPr lang="en-US" sz="2400" dirty="0"/>
              <a:t> </a:t>
            </a:r>
            <a:r>
              <a:rPr lang="en-US" sz="2400" dirty="0" err="1"/>
              <a:t>lội</a:t>
            </a:r>
            <a:r>
              <a:rPr lang="en-US" sz="2400" dirty="0"/>
              <a:t>, </a:t>
            </a:r>
            <a:r>
              <a:rPr lang="en-US" sz="2400" dirty="0" err="1"/>
              <a:t>bắt</a:t>
            </a:r>
            <a:r>
              <a:rPr lang="en-US" sz="2400" dirty="0"/>
              <a:t> </a:t>
            </a:r>
            <a:r>
              <a:rPr lang="en-US" sz="2400" dirty="0" err="1"/>
              <a:t>mồi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tua</a:t>
            </a:r>
            <a:r>
              <a:rPr lang="en-US" sz="2400" dirty="0"/>
              <a:t> </a:t>
            </a:r>
            <a:r>
              <a:rPr lang="en-US" sz="2400" dirty="0" err="1"/>
              <a:t>miệng</a:t>
            </a:r>
            <a:endParaRPr lang="en-US" sz="2400" dirty="0"/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5A060103-C120-4997-8DD2-F9A01A95F780}"/>
              </a:ext>
            </a:extLst>
          </p:cNvPr>
          <p:cNvSpPr/>
          <p:nvPr/>
        </p:nvSpPr>
        <p:spPr>
          <a:xfrm>
            <a:off x="4543831" y="360342"/>
            <a:ext cx="6850743" cy="120032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11AC2A-3047-4919-BBCA-CAD44CA66343}"/>
              </a:ext>
            </a:extLst>
          </p:cNvPr>
          <p:cNvSpPr txBox="1"/>
          <p:nvPr/>
        </p:nvSpPr>
        <p:spPr>
          <a:xfrm>
            <a:off x="5332020" y="623981"/>
            <a:ext cx="5672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loài</a:t>
            </a:r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sứa</a:t>
            </a:r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khác</a:t>
            </a:r>
            <a:endParaRPr lang="en-US" sz="3600" b="1" dirty="0">
              <a:latin typeface="Lucida Handwriting" panose="03010101010101010101" pitchFamily="66" charset="0"/>
              <a:cs typeface="Arial" panose="020B0604020202020204" pitchFamily="34" charset="0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3EA90732-3486-41AE-B0B2-A53FFCF19F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852" y="282847"/>
            <a:ext cx="15494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209410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6718B55F-CCFB-4FCA-B964-60717F027EC9}"/>
              </a:ext>
            </a:extLst>
          </p:cNvPr>
          <p:cNvSpPr/>
          <p:nvPr/>
        </p:nvSpPr>
        <p:spPr>
          <a:xfrm>
            <a:off x="-83128" y="-38496"/>
            <a:ext cx="2190897" cy="147176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5F2B62-45D4-4552-B1C1-D40BA2628B11}"/>
              </a:ext>
            </a:extLst>
          </p:cNvPr>
          <p:cNvSpPr txBox="1"/>
          <p:nvPr/>
        </p:nvSpPr>
        <p:spPr>
          <a:xfrm>
            <a:off x="-111703" y="32162"/>
            <a:ext cx="2190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Bradley Hand ITC"/>
            </a:endParaRPr>
          </a:p>
          <a:p>
            <a:pPr algn="ctr"/>
            <a:r>
              <a:rPr lang="en-US" sz="2800" b="1" dirty="0"/>
              <a:t>2. </a:t>
            </a:r>
            <a:r>
              <a:rPr lang="en-US" sz="2800" b="1" dirty="0" err="1"/>
              <a:t>Hải</a:t>
            </a:r>
            <a:r>
              <a:rPr lang="en-US" sz="2800" b="1" dirty="0"/>
              <a:t> </a:t>
            </a:r>
            <a:r>
              <a:rPr lang="en-US" sz="2800" b="1" dirty="0" err="1"/>
              <a:t>quỳ</a:t>
            </a:r>
            <a:endParaRPr lang="en-US" sz="28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677036-44F0-4FAF-8EC9-638580AC5CFF}"/>
              </a:ext>
            </a:extLst>
          </p:cNvPr>
          <p:cNvSpPr txBox="1"/>
          <p:nvPr/>
        </p:nvSpPr>
        <p:spPr>
          <a:xfrm>
            <a:off x="718241" y="1617938"/>
            <a:ext cx="3314272" cy="42772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II.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Một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số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động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vật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khác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thuộc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ngành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Ruột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khoang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</a:p>
          <a:p>
            <a:pPr algn="just"/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    2.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Hải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quỳ</a:t>
            </a:r>
            <a:endParaRPr lang="en-US" sz="2400" b="1" dirty="0">
              <a:solidFill>
                <a:srgbClr val="0070C0"/>
              </a:solidFill>
              <a:latin typeface="Amasis MT Pro Black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tua</a:t>
            </a:r>
            <a:r>
              <a:rPr lang="en-US" sz="2400" dirty="0"/>
              <a:t> </a:t>
            </a:r>
            <a:r>
              <a:rPr lang="en-US" sz="2400" dirty="0" err="1"/>
              <a:t>miệng</a:t>
            </a:r>
            <a:r>
              <a:rPr lang="en-US" sz="2400" dirty="0"/>
              <a:t> </a:t>
            </a:r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xứng</a:t>
            </a:r>
            <a:r>
              <a:rPr lang="en-US" sz="2400" dirty="0"/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bám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bờ</a:t>
            </a:r>
            <a:r>
              <a:rPr lang="en-US" sz="2400" dirty="0"/>
              <a:t> </a:t>
            </a:r>
            <a:r>
              <a:rPr lang="en-US" sz="2400" dirty="0" err="1"/>
              <a:t>đá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330283-7C07-4DF5-8DD4-8E4C558F56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354" y="1239501"/>
            <a:ext cx="3614738" cy="437899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0585E4D-0D3D-4C08-986F-D5F2DE154556}"/>
              </a:ext>
            </a:extLst>
          </p:cNvPr>
          <p:cNvSpPr txBox="1"/>
          <p:nvPr/>
        </p:nvSpPr>
        <p:spPr>
          <a:xfrm>
            <a:off x="8036403" y="1258310"/>
            <a:ext cx="136501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Tua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miệng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A6678D-ACEC-464C-9DA7-89498AEF0C1B}"/>
              </a:ext>
            </a:extLst>
          </p:cNvPr>
          <p:cNvSpPr txBox="1"/>
          <p:nvPr/>
        </p:nvSpPr>
        <p:spPr>
          <a:xfrm>
            <a:off x="6823612" y="1433272"/>
            <a:ext cx="100453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Miệng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8B7FC1-2616-4F5E-AC66-DC040BDB3CF7}"/>
              </a:ext>
            </a:extLst>
          </p:cNvPr>
          <p:cNvSpPr txBox="1"/>
          <p:nvPr/>
        </p:nvSpPr>
        <p:spPr>
          <a:xfrm>
            <a:off x="6134696" y="3806916"/>
            <a:ext cx="10045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EEE726-E12F-4058-80DC-99B7EF0F8EB0}"/>
              </a:ext>
            </a:extLst>
          </p:cNvPr>
          <p:cNvSpPr txBox="1"/>
          <p:nvPr/>
        </p:nvSpPr>
        <p:spPr>
          <a:xfrm>
            <a:off x="6134695" y="4528041"/>
            <a:ext cx="102634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Đế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bám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9758613-6FCA-4BDE-85FF-81E8CBF6E8C2}"/>
              </a:ext>
            </a:extLst>
          </p:cNvPr>
          <p:cNvSpPr/>
          <p:nvPr/>
        </p:nvSpPr>
        <p:spPr>
          <a:xfrm>
            <a:off x="4436386" y="238647"/>
            <a:ext cx="7200033" cy="747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Trình</a:t>
            </a:r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bày</a:t>
            </a:r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cấu</a:t>
            </a:r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tạo</a:t>
            </a:r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Hải</a:t>
            </a:r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quỳ</a:t>
            </a:r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Online Media 8" title="Pink anemone (Actiniaria) moving in current, Maldives, Indian Ocean.">
            <a:hlinkClick r:id="" action="ppaction://media"/>
            <a:extLst>
              <a:ext uri="{FF2B5EF4-FFF2-40B4-BE49-F238E27FC236}">
                <a16:creationId xmlns:a16="http://schemas.microsoft.com/office/drawing/2014/main" id="{BEFA713F-9EDD-46A7-9081-EC82FC6BE1A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546376" y="1258310"/>
            <a:ext cx="7189813" cy="466540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8CBD198-CBE6-4AA4-B911-BAA12E4F2435}"/>
              </a:ext>
            </a:extLst>
          </p:cNvPr>
          <p:cNvSpPr/>
          <p:nvPr/>
        </p:nvSpPr>
        <p:spPr>
          <a:xfrm>
            <a:off x="3086368" y="85371"/>
            <a:ext cx="8908330" cy="1080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Quan </a:t>
            </a:r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sát</a:t>
            </a:r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video </a:t>
            </a:r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cho</a:t>
            </a:r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biết</a:t>
            </a:r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Hải</a:t>
            </a:r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quỳ</a:t>
            </a:r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đời</a:t>
            </a:r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sống</a:t>
            </a:r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như</a:t>
            </a:r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thế</a:t>
            </a:r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1C750BEE-752C-4DB5-8BEB-C1942D30D2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78" y="2215105"/>
            <a:ext cx="15494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44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24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Anemone swims to escape attacking Seastar">
            <a:hlinkClick r:id="" action="ppaction://media"/>
            <a:extLst>
              <a:ext uri="{FF2B5EF4-FFF2-40B4-BE49-F238E27FC236}">
                <a16:creationId xmlns:a16="http://schemas.microsoft.com/office/drawing/2014/main" id="{53820F5D-DA73-4C06-B4D7-B2176B6CC60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25719" y="606556"/>
            <a:ext cx="8527169" cy="49610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9AE261-3989-49F7-82C4-FCEF368411C1}"/>
              </a:ext>
            </a:extLst>
          </p:cNvPr>
          <p:cNvSpPr txBox="1"/>
          <p:nvPr/>
        </p:nvSpPr>
        <p:spPr>
          <a:xfrm>
            <a:off x="3593428" y="5789779"/>
            <a:ext cx="760634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/>
              <a:t>Stomphia</a:t>
            </a:r>
            <a:r>
              <a:rPr lang="en-US" sz="2400" b="1" dirty="0"/>
              <a:t> coccinea </a:t>
            </a:r>
            <a:r>
              <a:rPr lang="en-US" sz="2400" b="1" dirty="0" err="1"/>
              <a:t>rời</a:t>
            </a:r>
            <a:r>
              <a:rPr lang="en-US" sz="2400" b="1" dirty="0"/>
              <a:t> </a:t>
            </a:r>
            <a:r>
              <a:rPr lang="en-US" sz="2400" b="1" dirty="0" err="1"/>
              <a:t>vật</a:t>
            </a:r>
            <a:r>
              <a:rPr lang="en-US" sz="2400" b="1" dirty="0"/>
              <a:t> </a:t>
            </a:r>
            <a:r>
              <a:rPr lang="en-US" sz="2400" b="1" dirty="0" err="1"/>
              <a:t>bám</a:t>
            </a:r>
            <a:r>
              <a:rPr lang="en-US" sz="2400" b="1" dirty="0"/>
              <a:t> </a:t>
            </a:r>
            <a:r>
              <a:rPr lang="en-US" sz="2400" b="1" dirty="0" err="1"/>
              <a:t>khi</a:t>
            </a:r>
            <a:r>
              <a:rPr lang="en-US" sz="2400" b="1" dirty="0"/>
              <a:t> </a:t>
            </a:r>
            <a:r>
              <a:rPr lang="en-US" sz="2400" b="1" dirty="0" err="1"/>
              <a:t>gặp</a:t>
            </a:r>
            <a:r>
              <a:rPr lang="en-US" sz="2400" b="1" dirty="0"/>
              <a:t> </a:t>
            </a:r>
            <a:r>
              <a:rPr lang="en-US" sz="2400" b="1" dirty="0" err="1"/>
              <a:t>nguy</a:t>
            </a:r>
            <a:r>
              <a:rPr lang="en-US" sz="2400" b="1" dirty="0"/>
              <a:t> </a:t>
            </a:r>
            <a:r>
              <a:rPr lang="en-US" sz="2400" b="1" dirty="0" err="1"/>
              <a:t>hiểm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358698-AEEE-4F11-BA75-3336BE1FC7C4}"/>
              </a:ext>
            </a:extLst>
          </p:cNvPr>
          <p:cNvSpPr txBox="1"/>
          <p:nvPr/>
        </p:nvSpPr>
        <p:spPr>
          <a:xfrm>
            <a:off x="33957" y="1290370"/>
            <a:ext cx="3314272" cy="42772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II.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Một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số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động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vật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khác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thuộc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ngành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Ruột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khoang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</a:p>
          <a:p>
            <a:pPr algn="just"/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    2.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Hải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quỳ</a:t>
            </a:r>
            <a:endParaRPr lang="en-US" sz="2400" b="1" dirty="0">
              <a:solidFill>
                <a:srgbClr val="0070C0"/>
              </a:solidFill>
              <a:latin typeface="Amasis MT Pro Black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tua</a:t>
            </a:r>
            <a:r>
              <a:rPr lang="en-US" sz="2400" dirty="0"/>
              <a:t> </a:t>
            </a:r>
            <a:r>
              <a:rPr lang="en-US" sz="2400" dirty="0" err="1"/>
              <a:t>miệng</a:t>
            </a:r>
            <a:r>
              <a:rPr lang="en-US" sz="2400" dirty="0"/>
              <a:t> </a:t>
            </a:r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xứng</a:t>
            </a:r>
            <a:r>
              <a:rPr lang="en-US" sz="2400" dirty="0"/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bám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bờ</a:t>
            </a:r>
            <a:r>
              <a:rPr lang="en-US" sz="2400" dirty="0"/>
              <a:t> </a:t>
            </a:r>
            <a:r>
              <a:rPr lang="en-US" sz="2400" dirty="0" err="1"/>
              <a:t>đá</a:t>
            </a:r>
            <a:endParaRPr lang="en-US" sz="2400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047A6807-B182-4D3F-8B6C-7B493CA974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120" y="182373"/>
            <a:ext cx="15494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478189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6718B55F-CCFB-4FCA-B964-60717F027EC9}"/>
              </a:ext>
            </a:extLst>
          </p:cNvPr>
          <p:cNvSpPr/>
          <p:nvPr/>
        </p:nvSpPr>
        <p:spPr>
          <a:xfrm>
            <a:off x="-83128" y="-38496"/>
            <a:ext cx="2190897" cy="147176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5F2B62-45D4-4552-B1C1-D40BA2628B11}"/>
              </a:ext>
            </a:extLst>
          </p:cNvPr>
          <p:cNvSpPr txBox="1"/>
          <p:nvPr/>
        </p:nvSpPr>
        <p:spPr>
          <a:xfrm>
            <a:off x="-135994" y="-38496"/>
            <a:ext cx="2190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Bradley Hand ITC"/>
            </a:endParaRPr>
          </a:p>
          <a:p>
            <a:pPr algn="ctr"/>
            <a:r>
              <a:rPr lang="en-US" sz="2800" b="1" dirty="0"/>
              <a:t>3. San </a:t>
            </a:r>
            <a:r>
              <a:rPr lang="en-US" sz="2800" b="1" dirty="0" err="1"/>
              <a:t>hô</a:t>
            </a:r>
            <a:endParaRPr lang="en-US" sz="28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677036-44F0-4FAF-8EC9-638580AC5CFF}"/>
              </a:ext>
            </a:extLst>
          </p:cNvPr>
          <p:cNvSpPr txBox="1"/>
          <p:nvPr/>
        </p:nvSpPr>
        <p:spPr>
          <a:xfrm>
            <a:off x="92889" y="1573933"/>
            <a:ext cx="3924025" cy="48352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II.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Một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số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động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vật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khác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thuộc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ngành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Ruột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khoang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</a:p>
          <a:p>
            <a:pPr algn="just"/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    3. San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hô</a:t>
            </a:r>
            <a:endParaRPr lang="en-US" sz="2400" b="1" dirty="0">
              <a:solidFill>
                <a:srgbClr val="0070C0"/>
              </a:solidFill>
              <a:latin typeface="Amasis MT Pro Black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, </a:t>
            </a: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bám</a:t>
            </a:r>
            <a:endParaRPr lang="en-US" sz="2400" dirty="0"/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đoàn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khoang</a:t>
            </a:r>
            <a:r>
              <a:rPr lang="en-US" sz="2400" dirty="0"/>
              <a:t> </a:t>
            </a:r>
            <a:r>
              <a:rPr lang="en-US" sz="2400" dirty="0" err="1"/>
              <a:t>ruột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khung</a:t>
            </a:r>
            <a:r>
              <a:rPr lang="en-US" sz="2400" dirty="0"/>
              <a:t> </a:t>
            </a:r>
            <a:r>
              <a:rPr lang="en-US" sz="2400" dirty="0" err="1"/>
              <a:t>xương</a:t>
            </a:r>
            <a:r>
              <a:rPr lang="en-US" sz="2400" dirty="0"/>
              <a:t> </a:t>
            </a:r>
            <a:r>
              <a:rPr lang="en-US" sz="2400" dirty="0" err="1"/>
              <a:t>đá</a:t>
            </a:r>
            <a:r>
              <a:rPr lang="en-US" sz="2400" dirty="0"/>
              <a:t> </a:t>
            </a:r>
            <a:r>
              <a:rPr lang="en-US" sz="2400" dirty="0" err="1"/>
              <a:t>vôi</a:t>
            </a:r>
            <a:r>
              <a:rPr lang="en-US" sz="2400" dirty="0"/>
              <a:t> </a:t>
            </a:r>
            <a:r>
              <a:rPr lang="en-US" sz="2400" dirty="0" err="1"/>
              <a:t>bất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endParaRPr lang="en-US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9758613-6FCA-4BDE-85FF-81E8CBF6E8C2}"/>
              </a:ext>
            </a:extLst>
          </p:cNvPr>
          <p:cNvSpPr/>
          <p:nvPr/>
        </p:nvSpPr>
        <p:spPr>
          <a:xfrm>
            <a:off x="4482259" y="602412"/>
            <a:ext cx="7216838" cy="747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Trình</a:t>
            </a:r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bày</a:t>
            </a:r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cấu</a:t>
            </a:r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tạo</a:t>
            </a:r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San </a:t>
            </a:r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hô</a:t>
            </a:r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4C412E-684A-4278-BD3A-B1A4838D3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891" y="1904261"/>
            <a:ext cx="7216838" cy="417464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90787C2-08CB-447E-90FC-5FE84FC16DB4}"/>
              </a:ext>
            </a:extLst>
          </p:cNvPr>
          <p:cNvSpPr txBox="1"/>
          <p:nvPr/>
        </p:nvSpPr>
        <p:spPr>
          <a:xfrm>
            <a:off x="10118269" y="1941917"/>
            <a:ext cx="71504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Tua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miệng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996637-0422-4AA7-A046-1B4DF638FF87}"/>
              </a:ext>
            </a:extLst>
          </p:cNvPr>
          <p:cNvSpPr txBox="1"/>
          <p:nvPr/>
        </p:nvSpPr>
        <p:spPr>
          <a:xfrm>
            <a:off x="9327856" y="2203527"/>
            <a:ext cx="715045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Miệng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3B312A-2FF0-460A-B02C-541C784C8A24}"/>
              </a:ext>
            </a:extLst>
          </p:cNvPr>
          <p:cNvSpPr txBox="1"/>
          <p:nvPr/>
        </p:nvSpPr>
        <p:spPr>
          <a:xfrm>
            <a:off x="10928823" y="2067427"/>
            <a:ext cx="77027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san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AABD57BA-AF0C-493B-A231-20BC2D189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088" y="758152"/>
            <a:ext cx="1189860" cy="118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5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Cnidaria: Anthozoa">
            <a:hlinkClick r:id="" action="ppaction://media"/>
            <a:extLst>
              <a:ext uri="{FF2B5EF4-FFF2-40B4-BE49-F238E27FC236}">
                <a16:creationId xmlns:a16="http://schemas.microsoft.com/office/drawing/2014/main" id="{3A2DA1F1-950F-414D-8A93-A2C7CC56C79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31553" y="1236120"/>
            <a:ext cx="7769496" cy="43897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21D84A2-2B6A-4CA1-A9CD-51C722F747E0}"/>
              </a:ext>
            </a:extLst>
          </p:cNvPr>
          <p:cNvSpPr/>
          <p:nvPr/>
        </p:nvSpPr>
        <p:spPr>
          <a:xfrm>
            <a:off x="5734373" y="334353"/>
            <a:ext cx="4727180" cy="747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Đa</a:t>
            </a:r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dạng</a:t>
            </a:r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San </a:t>
            </a:r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hô</a:t>
            </a:r>
            <a:endParaRPr lang="en-US" sz="3600" b="1" dirty="0">
              <a:latin typeface="Lucida Handwriting" panose="03010101010101010101" pitchFamily="66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32AB27-A057-4021-B091-7D0E952E7A49}"/>
              </a:ext>
            </a:extLst>
          </p:cNvPr>
          <p:cNvSpPr txBox="1"/>
          <p:nvPr/>
        </p:nvSpPr>
        <p:spPr>
          <a:xfrm>
            <a:off x="190951" y="1011351"/>
            <a:ext cx="3714622" cy="48352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II.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Một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số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động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vật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khác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thuộc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ngành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Ruột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khoang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</a:p>
          <a:p>
            <a:pPr algn="just"/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    3. San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hô</a:t>
            </a:r>
            <a:endParaRPr lang="en-US" sz="2400" b="1" dirty="0">
              <a:solidFill>
                <a:srgbClr val="0070C0"/>
              </a:solidFill>
              <a:latin typeface="Amasis MT Pro Black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, </a:t>
            </a: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bám</a:t>
            </a:r>
            <a:endParaRPr lang="en-US" sz="2400" dirty="0"/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đoàn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khoang</a:t>
            </a:r>
            <a:r>
              <a:rPr lang="en-US" sz="2400" dirty="0"/>
              <a:t> </a:t>
            </a:r>
            <a:r>
              <a:rPr lang="en-US" sz="2400" dirty="0" err="1"/>
              <a:t>ruột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khung</a:t>
            </a:r>
            <a:r>
              <a:rPr lang="en-US" sz="2400" dirty="0"/>
              <a:t> </a:t>
            </a:r>
            <a:r>
              <a:rPr lang="en-US" sz="2400" dirty="0" err="1"/>
              <a:t>xương</a:t>
            </a:r>
            <a:r>
              <a:rPr lang="en-US" sz="2400" dirty="0"/>
              <a:t> </a:t>
            </a:r>
            <a:r>
              <a:rPr lang="en-US" sz="2400" dirty="0" err="1"/>
              <a:t>đá</a:t>
            </a:r>
            <a:r>
              <a:rPr lang="en-US" sz="2400" dirty="0"/>
              <a:t> </a:t>
            </a:r>
            <a:r>
              <a:rPr lang="en-US" sz="2400" dirty="0" err="1"/>
              <a:t>vôi</a:t>
            </a:r>
            <a:r>
              <a:rPr lang="en-US" sz="2400" dirty="0"/>
              <a:t> </a:t>
            </a:r>
            <a:r>
              <a:rPr lang="en-US" sz="2400" dirty="0" err="1"/>
              <a:t>bất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endParaRPr lang="en-US" sz="2400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8575E898-F887-49CD-9958-864DD582DD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029" y="-62568"/>
            <a:ext cx="15494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4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559762AB-5A14-4C4C-AB39-DC1A545B9C50}"/>
              </a:ext>
            </a:extLst>
          </p:cNvPr>
          <p:cNvSpPr/>
          <p:nvPr/>
        </p:nvSpPr>
        <p:spPr>
          <a:xfrm>
            <a:off x="2929180" y="233504"/>
            <a:ext cx="6851721" cy="1322090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ucida Handwriting" panose="03010101010101010101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C3AAB7-383F-43F4-B183-188E0D1CF0E1}"/>
              </a:ext>
            </a:extLst>
          </p:cNvPr>
          <p:cNvSpPr txBox="1"/>
          <p:nvPr/>
        </p:nvSpPr>
        <p:spPr>
          <a:xfrm>
            <a:off x="3288794" y="426026"/>
            <a:ext cx="6106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Lucida Handwriting" panose="03010101010101010101" pitchFamily="66" charset="0"/>
              </a:rPr>
              <a:t>Hướng</a:t>
            </a:r>
            <a:r>
              <a:rPr lang="en-US" sz="4400" b="1" dirty="0">
                <a:latin typeface="Lucida Handwriting" panose="03010101010101010101" pitchFamily="66" charset="0"/>
              </a:rPr>
              <a:t> </a:t>
            </a:r>
            <a:r>
              <a:rPr lang="en-US" sz="4400" b="1" dirty="0" err="1">
                <a:latin typeface="Lucida Handwriting" panose="03010101010101010101" pitchFamily="66" charset="0"/>
              </a:rPr>
              <a:t>dẫn</a:t>
            </a:r>
            <a:r>
              <a:rPr lang="en-US" sz="4400" b="1" dirty="0">
                <a:latin typeface="Lucida Handwriting" panose="03010101010101010101" pitchFamily="66" charset="0"/>
              </a:rPr>
              <a:t> </a:t>
            </a:r>
            <a:r>
              <a:rPr lang="en-US" sz="4400" b="1" dirty="0" err="1">
                <a:latin typeface="Lucida Handwriting" panose="03010101010101010101" pitchFamily="66" charset="0"/>
              </a:rPr>
              <a:t>về</a:t>
            </a:r>
            <a:r>
              <a:rPr lang="en-US" sz="4400" b="1" dirty="0">
                <a:latin typeface="Lucida Handwriting" panose="03010101010101010101" pitchFamily="66" charset="0"/>
              </a:rPr>
              <a:t> </a:t>
            </a:r>
            <a:r>
              <a:rPr lang="en-US" sz="4400" b="1" dirty="0" err="1">
                <a:latin typeface="Lucida Handwriting" panose="03010101010101010101" pitchFamily="66" charset="0"/>
              </a:rPr>
              <a:t>nhà</a:t>
            </a:r>
            <a:endParaRPr lang="en-US" sz="4400" b="1" dirty="0">
              <a:latin typeface="Lucida Handwriting" panose="03010101010101010101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61CCEC-55F6-471B-A71C-D60BAC84B323}"/>
              </a:ext>
            </a:extLst>
          </p:cNvPr>
          <p:cNvSpPr txBox="1"/>
          <p:nvPr/>
        </p:nvSpPr>
        <p:spPr>
          <a:xfrm>
            <a:off x="1513164" y="2241232"/>
            <a:ext cx="9930251" cy="38960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0070C0"/>
                </a:solidFill>
                <a:latin typeface="Amasis MT Pro Black"/>
              </a:rPr>
              <a:t>Hoàn</a:t>
            </a:r>
            <a:r>
              <a:rPr lang="en-US" sz="28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masis MT Pro Black"/>
              </a:rPr>
              <a:t>thành</a:t>
            </a:r>
            <a:r>
              <a:rPr lang="en-US" sz="28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masis MT Pro Black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masis MT Pro Black"/>
              </a:rPr>
              <a:t>tự</a:t>
            </a:r>
            <a:r>
              <a:rPr lang="en-US" sz="28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masis MT Pro Black"/>
              </a:rPr>
              <a:t>học</a:t>
            </a:r>
            <a:r>
              <a:rPr lang="en-US" sz="28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masis MT Pro Black"/>
              </a:rPr>
              <a:t>trên</a:t>
            </a:r>
            <a:r>
              <a:rPr lang="en-US" sz="28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masis MT Pro Black"/>
              </a:rPr>
              <a:t>trang</a:t>
            </a:r>
            <a:r>
              <a:rPr lang="en-US" sz="2800" b="1" dirty="0">
                <a:solidFill>
                  <a:srgbClr val="0070C0"/>
                </a:solidFill>
                <a:latin typeface="Amasis MT Pro Black"/>
              </a:rPr>
              <a:t> lms.vnedu.vn  (</a:t>
            </a:r>
            <a:r>
              <a:rPr lang="en-US" sz="2800" b="1" dirty="0" err="1">
                <a:solidFill>
                  <a:srgbClr val="0070C0"/>
                </a:solidFill>
                <a:latin typeface="Amasis MT Pro Black"/>
              </a:rPr>
              <a:t>trước</a:t>
            </a:r>
            <a:r>
              <a:rPr lang="en-US" sz="2800" b="1" dirty="0">
                <a:solidFill>
                  <a:srgbClr val="0070C0"/>
                </a:solidFill>
                <a:latin typeface="Amasis MT Pro Black"/>
              </a:rPr>
              <a:t> 22h00 </a:t>
            </a:r>
            <a:r>
              <a:rPr lang="en-US" sz="2800" b="1" dirty="0" err="1">
                <a:solidFill>
                  <a:srgbClr val="0070C0"/>
                </a:solidFill>
                <a:latin typeface="Amasis MT Pro Black"/>
              </a:rPr>
              <a:t>ngày</a:t>
            </a:r>
            <a:r>
              <a:rPr lang="en-US" sz="2800" b="1" dirty="0">
                <a:solidFill>
                  <a:srgbClr val="0070C0"/>
                </a:solidFill>
                <a:latin typeface="Amasis MT Pro Black"/>
              </a:rPr>
              <a:t> 8/10_ </a:t>
            </a:r>
            <a:r>
              <a:rPr lang="en-US" sz="2800" b="1" dirty="0" err="1">
                <a:solidFill>
                  <a:srgbClr val="0070C0"/>
                </a:solidFill>
                <a:latin typeface="Amasis MT Pro Black"/>
              </a:rPr>
              <a:t>Thứ</a:t>
            </a:r>
            <a:r>
              <a:rPr lang="en-US" sz="2800" b="1" dirty="0">
                <a:solidFill>
                  <a:srgbClr val="0070C0"/>
                </a:solidFill>
                <a:latin typeface="Amasis MT Pro Black"/>
              </a:rPr>
              <a:t> 6)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10: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Ruột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0070C0"/>
                </a:solidFill>
                <a:latin typeface="Amasis MT Pro Black"/>
              </a:rPr>
              <a:t>Học</a:t>
            </a:r>
            <a:r>
              <a:rPr lang="en-US" sz="28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masis MT Pro Black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Amasis MT Pro Black"/>
              </a:rPr>
              <a:t> 8+9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0070C0"/>
                </a:solidFill>
                <a:latin typeface="Amasis MT Pro Black"/>
              </a:rPr>
              <a:t>Chép</a:t>
            </a:r>
            <a:r>
              <a:rPr lang="en-US" sz="28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masis MT Pro Black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masis MT Pro Black"/>
              </a:rPr>
              <a:t>vào</a:t>
            </a:r>
            <a:r>
              <a:rPr lang="en-US" sz="28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masis MT Pro Black"/>
              </a:rPr>
              <a:t>vở</a:t>
            </a:r>
            <a:r>
              <a:rPr lang="en-US" sz="28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masis MT Pro Black"/>
              </a:rPr>
              <a:t>học</a:t>
            </a:r>
            <a:endParaRPr lang="en-US" sz="2800" b="1" dirty="0">
              <a:solidFill>
                <a:srgbClr val="0070C0"/>
              </a:solidFill>
              <a:latin typeface="Amasis MT Pro Black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0070C0"/>
                </a:solidFill>
                <a:latin typeface="Amasis MT Pro Black"/>
              </a:rPr>
              <a:t>Đọc</a:t>
            </a:r>
            <a:r>
              <a:rPr lang="en-US" sz="28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masis MT Pro Black"/>
              </a:rPr>
              <a:t>trước</a:t>
            </a:r>
            <a:r>
              <a:rPr lang="en-US" sz="28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masis MT Pro Black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Amasis MT Pro Black"/>
              </a:rPr>
              <a:t> 11</a:t>
            </a:r>
            <a:endParaRPr lang="en-US" sz="2800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DE33CD68-E2A3-4D2C-B229-90F4EEC4D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279" y="919142"/>
            <a:ext cx="15494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6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37;p22">
            <a:extLst>
              <a:ext uri="{FF2B5EF4-FFF2-40B4-BE49-F238E27FC236}">
                <a16:creationId xmlns:a16="http://schemas.microsoft.com/office/drawing/2014/main" id="{9447A048-68B0-4000-82FE-E3075E31E795}"/>
              </a:ext>
            </a:extLst>
          </p:cNvPr>
          <p:cNvSpPr txBox="1">
            <a:spLocks/>
          </p:cNvSpPr>
          <p:nvPr/>
        </p:nvSpPr>
        <p:spPr>
          <a:xfrm>
            <a:off x="2754923" y="1378633"/>
            <a:ext cx="6682154" cy="379146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9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THANKS</a:t>
            </a:r>
            <a:br>
              <a:rPr lang="en-US" sz="4800" dirty="0">
                <a:solidFill>
                  <a:srgbClr val="7C7F9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br>
              <a:rPr lang="en-US" sz="4800" dirty="0">
                <a:solidFill>
                  <a:srgbClr val="7C7F9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CHÚC CÁC EM HỌC TỐT</a:t>
            </a:r>
            <a:endParaRPr lang="en-US" sz="3600" dirty="0">
              <a:solidFill>
                <a:srgbClr val="7C7F9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3B2B1500-BB55-471C-8A9E-67288297E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9224"/>
            <a:ext cx="6305549" cy="6328777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3045E22C-A99D-41BB-AF14-EF1B1E745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525"/>
            <a:ext cx="6130391" cy="672147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DCB583-BA3F-462F-88C6-63442CD80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1773" y="265357"/>
            <a:ext cx="4976191" cy="1129435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6600" b="1" dirty="0">
                <a:solidFill>
                  <a:schemeClr val="bg1"/>
                </a:solidFill>
                <a:latin typeface="Lucida Handwriting"/>
              </a:rPr>
              <a:t>MỤC TIÊU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D02B7F-CD68-4B72-A68D-446F016BA16D}"/>
              </a:ext>
            </a:extLst>
          </p:cNvPr>
          <p:cNvSpPr txBox="1"/>
          <p:nvPr/>
        </p:nvSpPr>
        <p:spPr>
          <a:xfrm>
            <a:off x="6573062" y="1660148"/>
            <a:ext cx="5273614" cy="44659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- Mô </a:t>
            </a:r>
            <a:r>
              <a:rPr lang="en-US" sz="2400" dirty="0" err="1">
                <a:solidFill>
                  <a:schemeClr val="bg1"/>
                </a:solidFill>
              </a:rPr>
              <a:t>tả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được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hình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dạng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cấu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tạo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đặc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điểm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sinh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lý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  <a:r>
              <a:rPr lang="en-US" sz="2400" dirty="0" err="1">
                <a:solidFill>
                  <a:schemeClr val="bg1"/>
                </a:solidFill>
              </a:rPr>
              <a:t>của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một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đại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  <a:r>
              <a:rPr lang="en-US" sz="2400" dirty="0" err="1">
                <a:solidFill>
                  <a:schemeClr val="bg1"/>
                </a:solidFill>
              </a:rPr>
              <a:t>diện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ngành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  <a:r>
              <a:rPr lang="en-US" sz="2400" dirty="0" err="1">
                <a:solidFill>
                  <a:schemeClr val="bg1"/>
                </a:solidFill>
              </a:rPr>
              <a:t>Ruột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khoang</a:t>
            </a:r>
            <a:endParaRPr lang="en-US" sz="24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- Mô </a:t>
            </a:r>
            <a:r>
              <a:rPr lang="en-US" sz="2400" dirty="0" err="1">
                <a:solidFill>
                  <a:schemeClr val="bg1"/>
                </a:solidFill>
              </a:rPr>
              <a:t>tả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được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phong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phú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của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ruột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khang</a:t>
            </a:r>
            <a:r>
              <a:rPr lang="en-US" sz="2400" dirty="0">
                <a:solidFill>
                  <a:schemeClr val="bg1"/>
                </a:solidFill>
              </a:rPr>
              <a:t> (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lượng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loài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hình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thái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câu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tạo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hoạt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động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môi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trường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sống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0CBA6A9-1EDC-4842-AC5D-C549A23F4955}"/>
              </a:ext>
            </a:extLst>
          </p:cNvPr>
          <p:cNvSpPr txBox="1">
            <a:spLocks/>
          </p:cNvSpPr>
          <p:nvPr/>
        </p:nvSpPr>
        <p:spPr>
          <a:xfrm>
            <a:off x="223495" y="2354263"/>
            <a:ext cx="4572000" cy="228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100" dirty="0" err="1"/>
              <a:t>Tiết</a:t>
            </a:r>
            <a:r>
              <a:rPr lang="en-US" sz="4100" dirty="0"/>
              <a:t> 8+9- </a:t>
            </a:r>
            <a:r>
              <a:rPr lang="en-US" sz="4100" dirty="0" err="1"/>
              <a:t>Bài</a:t>
            </a:r>
            <a:r>
              <a:rPr lang="en-US" sz="4100" dirty="0"/>
              <a:t> 8+9 </a:t>
            </a:r>
            <a:br>
              <a:rPr lang="en-US" sz="4100" dirty="0"/>
            </a:br>
            <a:r>
              <a:rPr lang="en-US" sz="4100" dirty="0"/>
              <a:t>ĐA DẠNG NGÀNH RUỘT KHOANG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F4C40C0A-64E7-44E3-AEB2-D7924898B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513" y="1955800"/>
            <a:ext cx="1549400" cy="154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51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30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32" name="Freeform: Shape 32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4" name="Freeform: Shape 34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36" name="Rectangle 36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C18D682-F8B2-45B0-8C11-8F771FB0FE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3783"/>
          <a:stretch/>
        </p:blipFill>
        <p:spPr>
          <a:xfrm>
            <a:off x="5091546" y="619123"/>
            <a:ext cx="7100454" cy="6238874"/>
          </a:xfrm>
          <a:custGeom>
            <a:avLst/>
            <a:gdLst/>
            <a:ahLst/>
            <a:cxnLst/>
            <a:rect l="l" t="t" r="r" b="b"/>
            <a:pathLst>
              <a:path w="7100454" h="6238874">
                <a:moveTo>
                  <a:pt x="5221938" y="783"/>
                </a:moveTo>
                <a:cubicBezTo>
                  <a:pt x="5784158" y="15914"/>
                  <a:pt x="6301398" y="253541"/>
                  <a:pt x="6756828" y="979302"/>
                </a:cubicBezTo>
                <a:cubicBezTo>
                  <a:pt x="6870382" y="1160214"/>
                  <a:pt x="6969391" y="1352970"/>
                  <a:pt x="7057114" y="1554417"/>
                </a:cubicBezTo>
                <a:lnTo>
                  <a:pt x="7100454" y="1659685"/>
                </a:lnTo>
                <a:lnTo>
                  <a:pt x="7100454" y="6238874"/>
                </a:lnTo>
                <a:lnTo>
                  <a:pt x="0" y="6238874"/>
                </a:lnTo>
                <a:lnTo>
                  <a:pt x="14064" y="6003370"/>
                </a:lnTo>
                <a:cubicBezTo>
                  <a:pt x="69537" y="5262783"/>
                  <a:pt x="191580" y="4496548"/>
                  <a:pt x="334789" y="3724830"/>
                </a:cubicBezTo>
                <a:cubicBezTo>
                  <a:pt x="778352" y="1333290"/>
                  <a:pt x="2184944" y="696602"/>
                  <a:pt x="3836378" y="244282"/>
                </a:cubicBezTo>
                <a:cubicBezTo>
                  <a:pt x="4320163" y="111842"/>
                  <a:pt x="4784656" y="-10986"/>
                  <a:pt x="5221938" y="783"/>
                </a:cubicBezTo>
                <a:close/>
              </a:path>
            </a:pathLst>
          </a:custGeom>
        </p:spPr>
      </p:pic>
      <p:sp>
        <p:nvSpPr>
          <p:cNvPr id="38" name="Freeform: Shape 38">
            <a:extLst>
              <a:ext uri="{FF2B5EF4-FFF2-40B4-BE49-F238E27FC236}">
                <a16:creationId xmlns:a16="http://schemas.microsoft.com/office/drawing/2014/main" id="{1A0F8916-44ED-4BA2-B4A8-BFF92E4B4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5254705" y="-79298"/>
            <a:ext cx="6064089" cy="7810500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9DA2C4BB-465D-4979-8AD0-5FEB6E0FF266}"/>
              </a:ext>
            </a:extLst>
          </p:cNvPr>
          <p:cNvSpPr txBox="1">
            <a:spLocks/>
          </p:cNvSpPr>
          <p:nvPr/>
        </p:nvSpPr>
        <p:spPr>
          <a:xfrm>
            <a:off x="1054108" y="619123"/>
            <a:ext cx="2273283" cy="757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NỘI DUNG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DBE092-E44F-4182-97EB-334A4331AEB6}"/>
              </a:ext>
            </a:extLst>
          </p:cNvPr>
          <p:cNvSpPr/>
          <p:nvPr/>
        </p:nvSpPr>
        <p:spPr>
          <a:xfrm>
            <a:off x="55881" y="1663460"/>
            <a:ext cx="4608884" cy="1121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819197-B8F2-461D-9D6B-3F737CB8C69C}"/>
              </a:ext>
            </a:extLst>
          </p:cNvPr>
          <p:cNvSpPr/>
          <p:nvPr/>
        </p:nvSpPr>
        <p:spPr>
          <a:xfrm>
            <a:off x="55880" y="3604402"/>
            <a:ext cx="4608883" cy="1121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Ruột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khoang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386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295A9A4A-F4A8-4F22-80BD-E230D1A21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212" y="1174955"/>
            <a:ext cx="5819954" cy="468061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0319399-938B-45BC-B54F-D468FCC4A608}"/>
              </a:ext>
            </a:extLst>
          </p:cNvPr>
          <p:cNvSpPr/>
          <p:nvPr/>
        </p:nvSpPr>
        <p:spPr>
          <a:xfrm>
            <a:off x="6241750" y="1173731"/>
            <a:ext cx="1495244" cy="5319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06CF7A-7BCC-44B1-973E-F7A771806237}"/>
              </a:ext>
            </a:extLst>
          </p:cNvPr>
          <p:cNvSpPr/>
          <p:nvPr/>
        </p:nvSpPr>
        <p:spPr>
          <a:xfrm>
            <a:off x="9721070" y="2654599"/>
            <a:ext cx="1754036" cy="5319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BC0898-6FC8-4F83-A10B-345036B778E5}"/>
              </a:ext>
            </a:extLst>
          </p:cNvPr>
          <p:cNvSpPr/>
          <p:nvPr/>
        </p:nvSpPr>
        <p:spPr>
          <a:xfrm>
            <a:off x="9534165" y="4034826"/>
            <a:ext cx="1495244" cy="5319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D71E19-9674-435F-BCC0-32B1CB51532B}"/>
              </a:ext>
            </a:extLst>
          </p:cNvPr>
          <p:cNvSpPr/>
          <p:nvPr/>
        </p:nvSpPr>
        <p:spPr>
          <a:xfrm>
            <a:off x="1002342" y="224779"/>
            <a:ext cx="10027067" cy="747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Trình</a:t>
            </a:r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bày</a:t>
            </a:r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cấu</a:t>
            </a:r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tạo</a:t>
            </a:r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ngoài</a:t>
            </a:r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Thủy</a:t>
            </a:r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tức</a:t>
            </a:r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B45C5A-42F6-4C28-895E-9CB8CACBE771}"/>
              </a:ext>
            </a:extLst>
          </p:cNvPr>
          <p:cNvSpPr txBox="1"/>
          <p:nvPr/>
        </p:nvSpPr>
        <p:spPr>
          <a:xfrm>
            <a:off x="207486" y="1173731"/>
            <a:ext cx="5158595" cy="51864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masis MT Pro Black"/>
              </a:rPr>
              <a:t>I. </a:t>
            </a:r>
            <a:r>
              <a:rPr lang="en-US" sz="2800" b="1" dirty="0" err="1">
                <a:solidFill>
                  <a:srgbClr val="0070C0"/>
                </a:solidFill>
                <a:latin typeface="Amasis MT Pro Black"/>
              </a:rPr>
              <a:t>Thủy</a:t>
            </a:r>
            <a:r>
              <a:rPr lang="en-US" sz="28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masis MT Pro Black"/>
              </a:rPr>
              <a:t>tức</a:t>
            </a:r>
            <a:endParaRPr lang="en-US" sz="2800" b="1" dirty="0">
              <a:solidFill>
                <a:srgbClr val="0070C0"/>
              </a:solidFill>
              <a:latin typeface="Amasis MT Pro Black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Amasis MT Pro Black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latin typeface="Amasis MT Pro Black"/>
              </a:rPr>
              <a:t>Cấu</a:t>
            </a:r>
            <a:r>
              <a:rPr lang="en-US" sz="28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masis MT Pro Black"/>
              </a:rPr>
              <a:t>tạo</a:t>
            </a:r>
            <a:r>
              <a:rPr lang="en-US" sz="2800" b="1" dirty="0">
                <a:solidFill>
                  <a:srgbClr val="0070C0"/>
                </a:solidFill>
                <a:latin typeface="Amasis MT Pro Black"/>
              </a:rPr>
              <a:t> </a:t>
            </a:r>
          </a:p>
          <a:p>
            <a:r>
              <a:rPr lang="en-US" sz="2800" b="1" dirty="0">
                <a:solidFill>
                  <a:srgbClr val="0070C0"/>
                </a:solidFill>
                <a:latin typeface="Amasis MT Pro Black"/>
              </a:rPr>
              <a:t>    a. </a:t>
            </a:r>
            <a:r>
              <a:rPr lang="en-US" sz="2800" b="1" dirty="0" err="1">
                <a:solidFill>
                  <a:srgbClr val="0070C0"/>
                </a:solidFill>
                <a:latin typeface="Amasis MT Pro Black"/>
              </a:rPr>
              <a:t>Cấu</a:t>
            </a:r>
            <a:r>
              <a:rPr lang="en-US" sz="28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masis MT Pro Black"/>
              </a:rPr>
              <a:t>tạo</a:t>
            </a:r>
            <a:r>
              <a:rPr lang="en-US" sz="28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masis MT Pro Black"/>
              </a:rPr>
              <a:t>ngoài</a:t>
            </a:r>
            <a:endParaRPr lang="en-US" sz="2800" b="1" dirty="0">
              <a:solidFill>
                <a:srgbClr val="0070C0"/>
              </a:solidFill>
              <a:latin typeface="Amasis MT Pro Black"/>
            </a:endParaRPr>
          </a:p>
          <a:p>
            <a:pPr>
              <a:lnSpc>
                <a:spcPct val="150000"/>
              </a:lnSpc>
            </a:pPr>
            <a:r>
              <a:rPr lang="en-US" sz="2800" dirty="0"/>
              <a:t>- </a:t>
            </a:r>
            <a:r>
              <a:rPr lang="en-US" sz="2800" dirty="0" err="1">
                <a:latin typeface="Arial"/>
                <a:cs typeface="Arial"/>
              </a:rPr>
              <a:t>Hình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trụ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dài</a:t>
            </a:r>
            <a:r>
              <a:rPr lang="en-US" sz="2800" dirty="0">
                <a:latin typeface="Arial"/>
                <a:cs typeface="Arial"/>
              </a:rPr>
              <a:t>, </a:t>
            </a:r>
            <a:r>
              <a:rPr lang="en-US" sz="2800" dirty="0" err="1">
                <a:latin typeface="Arial"/>
                <a:cs typeface="Arial"/>
              </a:rPr>
              <a:t>đối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xứng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tỏa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tròn</a:t>
            </a:r>
            <a:endParaRPr lang="en-US" sz="2800" dirty="0"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Arial"/>
                <a:cs typeface="Arial"/>
              </a:rPr>
              <a:t>Cơ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thể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gồm</a:t>
            </a:r>
            <a:r>
              <a:rPr lang="en-US" sz="2800" dirty="0">
                <a:latin typeface="Arial"/>
                <a:cs typeface="Arial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/>
                <a:cs typeface="Arial"/>
              </a:rPr>
              <a:t>	+ </a:t>
            </a:r>
            <a:r>
              <a:rPr lang="en-US" sz="2800" dirty="0" err="1">
                <a:latin typeface="Arial"/>
                <a:cs typeface="Arial"/>
              </a:rPr>
              <a:t>Phần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dưới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là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đế</a:t>
            </a:r>
            <a:r>
              <a:rPr lang="en-US" sz="2800" dirty="0">
                <a:latin typeface="Arial"/>
                <a:cs typeface="Arial"/>
              </a:rPr>
              <a:t>, </a:t>
            </a:r>
            <a:r>
              <a:rPr lang="en-US" sz="2800" dirty="0" err="1">
                <a:latin typeface="Arial"/>
                <a:cs typeface="Arial"/>
              </a:rPr>
              <a:t>bám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vào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giá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thể</a:t>
            </a:r>
            <a:r>
              <a:rPr lang="en-US" sz="2800" dirty="0">
                <a:latin typeface="Arial"/>
                <a:cs typeface="Arial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/>
                <a:cs typeface="Arial"/>
              </a:rPr>
              <a:t>	+ </a:t>
            </a:r>
            <a:r>
              <a:rPr lang="en-US" sz="2800" dirty="0" err="1">
                <a:latin typeface="Arial"/>
                <a:cs typeface="Arial"/>
              </a:rPr>
              <a:t>Phần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trên</a:t>
            </a:r>
            <a:r>
              <a:rPr lang="en-US" sz="2800" dirty="0">
                <a:latin typeface="Arial"/>
                <a:cs typeface="Arial"/>
              </a:rPr>
              <a:t>: </a:t>
            </a:r>
            <a:r>
              <a:rPr lang="en-US" sz="2800" dirty="0" err="1">
                <a:latin typeface="Arial"/>
                <a:cs typeface="Arial"/>
              </a:rPr>
              <a:t>miệng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và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các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tua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miệng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xung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quanh</a:t>
            </a:r>
            <a:r>
              <a:rPr lang="en-US" sz="2800" b="1" dirty="0">
                <a:solidFill>
                  <a:srgbClr val="0070C0"/>
                </a:solidFill>
                <a:latin typeface="Amasis MT Pro Black"/>
                <a:cs typeface="Arial"/>
              </a:rPr>
              <a:t>   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2CD20DF-D1D8-4F34-AB37-D155C6FD7CD8}"/>
              </a:ext>
            </a:extLst>
          </p:cNvPr>
          <p:cNvCxnSpPr/>
          <p:nvPr/>
        </p:nvCxnSpPr>
        <p:spPr>
          <a:xfrm>
            <a:off x="7216715" y="1688621"/>
            <a:ext cx="733245" cy="1351469"/>
          </a:xfrm>
          <a:prstGeom prst="straightConnector1">
            <a:avLst/>
          </a:prstGeom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C98ED39-CBFB-449C-88A8-E0C214459F78}"/>
              </a:ext>
            </a:extLst>
          </p:cNvPr>
          <p:cNvCxnSpPr/>
          <p:nvPr/>
        </p:nvCxnSpPr>
        <p:spPr>
          <a:xfrm>
            <a:off x="7316458" y="1745232"/>
            <a:ext cx="661358" cy="287547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41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FD71E19-9674-435F-BCC0-32B1CB51532B}"/>
              </a:ext>
            </a:extLst>
          </p:cNvPr>
          <p:cNvSpPr/>
          <p:nvPr/>
        </p:nvSpPr>
        <p:spPr>
          <a:xfrm>
            <a:off x="1323794" y="-6111"/>
            <a:ext cx="10194437" cy="1193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dirty="0">
                <a:latin typeface="Lucida Handwriting" panose="03010101010101010101" pitchFamily="66" charset="0"/>
              </a:rPr>
              <a:t>Quan sát hình và cho biết thủy tức là động vật </a:t>
            </a:r>
            <a:r>
              <a:rPr lang="en-US" sz="3600" b="1" dirty="0" err="1">
                <a:latin typeface="Lucida Handwriting" panose="03010101010101010101" pitchFamily="66" charset="0"/>
              </a:rPr>
              <a:t>đa</a:t>
            </a:r>
            <a:r>
              <a:rPr lang="en-US" sz="3600" b="1" dirty="0">
                <a:latin typeface="Lucida Handwriting" panose="03010101010101010101" pitchFamily="66" charset="0"/>
              </a:rPr>
              <a:t> </a:t>
            </a:r>
            <a:r>
              <a:rPr lang="en-US" sz="3600" b="1" dirty="0" err="1">
                <a:latin typeface="Lucida Handwriting" panose="03010101010101010101" pitchFamily="66" charset="0"/>
              </a:rPr>
              <a:t>bào</a:t>
            </a:r>
            <a:r>
              <a:rPr lang="en-US" sz="3600" b="1" dirty="0">
                <a:latin typeface="Lucida Handwriting" panose="03010101010101010101" pitchFamily="66" charset="0"/>
              </a:rPr>
              <a:t> hay </a:t>
            </a:r>
            <a:r>
              <a:rPr lang="en-US" sz="3600" b="1" dirty="0" err="1">
                <a:latin typeface="Lucida Handwriting" panose="03010101010101010101" pitchFamily="66" charset="0"/>
              </a:rPr>
              <a:t>đơn</a:t>
            </a:r>
            <a:r>
              <a:rPr lang="en-US" sz="3600" b="1" dirty="0">
                <a:latin typeface="Lucida Handwriting" panose="03010101010101010101" pitchFamily="66" charset="0"/>
              </a:rPr>
              <a:t> </a:t>
            </a:r>
            <a:r>
              <a:rPr lang="en-US" sz="3600" b="1" dirty="0" err="1">
                <a:latin typeface="Lucida Handwriting" panose="03010101010101010101" pitchFamily="66" charset="0"/>
              </a:rPr>
              <a:t>bào</a:t>
            </a:r>
            <a:r>
              <a:rPr lang="en-US" sz="3600" b="1" dirty="0">
                <a:latin typeface="Lucida Handwriting" panose="03010101010101010101" pitchFamily="66" charset="0"/>
              </a:rPr>
              <a:t>?</a:t>
            </a:r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2784459A-ECDC-4877-A922-1D3A816EC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049" y="1356774"/>
            <a:ext cx="3687073" cy="54096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6439CB-D511-4360-AF90-672851D0165D}"/>
              </a:ext>
            </a:extLst>
          </p:cNvPr>
          <p:cNvSpPr/>
          <p:nvPr/>
        </p:nvSpPr>
        <p:spPr>
          <a:xfrm>
            <a:off x="10124536" y="1994139"/>
            <a:ext cx="1955320" cy="517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Tế bào gai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B54CE8-9154-4AA8-B779-4AD5C1F81BFC}"/>
              </a:ext>
            </a:extLst>
          </p:cNvPr>
          <p:cNvSpPr/>
          <p:nvPr/>
        </p:nvSpPr>
        <p:spPr>
          <a:xfrm>
            <a:off x="10138913" y="2957422"/>
            <a:ext cx="1955319" cy="5607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Tế thần kinh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03D28C-DC37-4417-8815-4CD4D0DF0D76}"/>
              </a:ext>
            </a:extLst>
          </p:cNvPr>
          <p:cNvSpPr/>
          <p:nvPr/>
        </p:nvSpPr>
        <p:spPr>
          <a:xfrm>
            <a:off x="10038273" y="4064479"/>
            <a:ext cx="2055959" cy="6182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Tế bào sinh sản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0F654B-B922-412E-806C-D1B95DB02519}"/>
              </a:ext>
            </a:extLst>
          </p:cNvPr>
          <p:cNvSpPr/>
          <p:nvPr/>
        </p:nvSpPr>
        <p:spPr>
          <a:xfrm>
            <a:off x="10067026" y="5142780"/>
            <a:ext cx="1998451" cy="690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Tế bào mô cơ- </a:t>
            </a:r>
            <a:r>
              <a:rPr lang="en-US"/>
              <a:t>tiêu hóa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AD45F3-EA86-42AA-8104-550C326EB0A3}"/>
              </a:ext>
            </a:extLst>
          </p:cNvPr>
          <p:cNvSpPr/>
          <p:nvPr/>
        </p:nvSpPr>
        <p:spPr>
          <a:xfrm>
            <a:off x="10038273" y="6106062"/>
            <a:ext cx="2055960" cy="5607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Tế bào mô bì cơ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293A45-1734-4A37-A36A-6CB119E032F8}"/>
              </a:ext>
            </a:extLst>
          </p:cNvPr>
          <p:cNvSpPr txBox="1"/>
          <p:nvPr/>
        </p:nvSpPr>
        <p:spPr>
          <a:xfrm>
            <a:off x="292355" y="1430114"/>
            <a:ext cx="5158595" cy="48320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masis MT Pro Black"/>
              </a:rPr>
              <a:t>I. </a:t>
            </a:r>
            <a:r>
              <a:rPr lang="en-US" sz="2800" b="1" dirty="0" err="1">
                <a:solidFill>
                  <a:srgbClr val="0070C0"/>
                </a:solidFill>
                <a:latin typeface="Amasis MT Pro Black"/>
              </a:rPr>
              <a:t>Thủy</a:t>
            </a:r>
            <a:r>
              <a:rPr lang="en-US" sz="28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masis MT Pro Black"/>
              </a:rPr>
              <a:t>tức</a:t>
            </a:r>
            <a:endParaRPr lang="en-US" sz="2800" b="1" dirty="0">
              <a:solidFill>
                <a:srgbClr val="0070C0"/>
              </a:solidFill>
              <a:latin typeface="Amasis MT Pro Black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Amasis MT Pro Black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latin typeface="Amasis MT Pro Black"/>
              </a:rPr>
              <a:t>Cấu</a:t>
            </a:r>
            <a:r>
              <a:rPr lang="en-US" sz="28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masis MT Pro Black"/>
              </a:rPr>
              <a:t>tạo</a:t>
            </a:r>
            <a:r>
              <a:rPr lang="en-US" sz="2800" b="1" dirty="0">
                <a:solidFill>
                  <a:srgbClr val="0070C0"/>
                </a:solidFill>
                <a:latin typeface="Amasis MT Pro Black"/>
              </a:rPr>
              <a:t> </a:t>
            </a:r>
          </a:p>
          <a:p>
            <a:r>
              <a:rPr lang="en-US" sz="2800" b="1" dirty="0">
                <a:solidFill>
                  <a:srgbClr val="0070C0"/>
                </a:solidFill>
                <a:latin typeface="Amasis MT Pro Black"/>
              </a:rPr>
              <a:t>    a. </a:t>
            </a:r>
            <a:r>
              <a:rPr lang="en-US" sz="2800" b="1" dirty="0" err="1">
                <a:solidFill>
                  <a:srgbClr val="0070C0"/>
                </a:solidFill>
                <a:latin typeface="Amasis MT Pro Black"/>
              </a:rPr>
              <a:t>Cấu</a:t>
            </a:r>
            <a:r>
              <a:rPr lang="en-US" sz="28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masis MT Pro Black"/>
              </a:rPr>
              <a:t>tạo</a:t>
            </a:r>
            <a:r>
              <a:rPr lang="en-US" sz="28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masis MT Pro Black"/>
              </a:rPr>
              <a:t>ngoài</a:t>
            </a:r>
            <a:endParaRPr lang="en-US" sz="2800" b="1" dirty="0">
              <a:solidFill>
                <a:srgbClr val="0070C0"/>
              </a:solidFill>
              <a:latin typeface="Amasis MT Pro Black"/>
            </a:endParaRPr>
          </a:p>
          <a:p>
            <a:r>
              <a:rPr lang="vi-VN" sz="2800" dirty="0"/>
              <a:t>- Hình trụ dài, đối xứng tỏa tròn</a:t>
            </a:r>
          </a:p>
          <a:p>
            <a:r>
              <a:rPr lang="vi-VN" sz="2800" dirty="0"/>
              <a:t>Cơ thể gồm: </a:t>
            </a:r>
          </a:p>
          <a:p>
            <a:r>
              <a:rPr lang="vi-VN" sz="2800" dirty="0"/>
              <a:t>	+ Phần dưới là đế, bám vào giá thể </a:t>
            </a:r>
          </a:p>
          <a:p>
            <a:r>
              <a:rPr lang="vi-VN" sz="2800" dirty="0"/>
              <a:t>	+ Phần trên: miệng và các tua miệng xung quanh    </a:t>
            </a:r>
          </a:p>
          <a:p>
            <a:endParaRPr lang="en-US" sz="2800" b="1" dirty="0">
              <a:solidFill>
                <a:srgbClr val="0070C0"/>
              </a:solidFill>
              <a:latin typeface="Amasis MT Pro Black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7C757E-7CFF-4CA7-9B61-EEDAFC9BA3A4}"/>
              </a:ext>
            </a:extLst>
          </p:cNvPr>
          <p:cNvSpPr txBox="1"/>
          <p:nvPr/>
        </p:nvSpPr>
        <p:spPr>
          <a:xfrm>
            <a:off x="151258" y="1209267"/>
            <a:ext cx="5440788" cy="56253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masis MT Pro Black"/>
              </a:rPr>
              <a:t>1.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Đặc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điểm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Cấu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tạo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</a:p>
          <a:p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    a.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Cấu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tạo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ngoài</a:t>
            </a:r>
            <a:endParaRPr lang="en-US" sz="2400" b="1" dirty="0">
              <a:solidFill>
                <a:srgbClr val="0070C0"/>
              </a:solidFill>
              <a:latin typeface="Amasis MT Pro Black"/>
            </a:endParaRPr>
          </a:p>
          <a:p>
            <a:pPr>
              <a:lnSpc>
                <a:spcPct val="150000"/>
              </a:lnSpc>
            </a:pPr>
            <a:r>
              <a:rPr lang="en-US" sz="2400" dirty="0"/>
              <a:t>- </a:t>
            </a:r>
            <a:r>
              <a:rPr lang="en-US" sz="2400" dirty="0" err="1">
                <a:latin typeface="Arial"/>
                <a:cs typeface="Arial"/>
              </a:rPr>
              <a:t>Hình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trụ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dài</a:t>
            </a:r>
            <a:r>
              <a:rPr lang="en-US" sz="2400" dirty="0">
                <a:latin typeface="Arial"/>
                <a:cs typeface="Arial"/>
              </a:rPr>
              <a:t>, </a:t>
            </a:r>
            <a:r>
              <a:rPr lang="en-US" sz="2400" dirty="0" err="1">
                <a:latin typeface="Arial"/>
                <a:cs typeface="Arial"/>
              </a:rPr>
              <a:t>đối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xứng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tỏa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tròn</a:t>
            </a:r>
            <a:endParaRPr lang="en-US" sz="2400" dirty="0"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Arial"/>
                <a:cs typeface="Arial"/>
              </a:rPr>
              <a:t>Cơ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thể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gồm</a:t>
            </a:r>
            <a:r>
              <a:rPr lang="en-US" sz="2400" dirty="0">
                <a:latin typeface="Arial"/>
                <a:cs typeface="Arial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/>
                <a:cs typeface="Arial"/>
              </a:rPr>
              <a:t>	+ </a:t>
            </a:r>
            <a:r>
              <a:rPr lang="en-US" sz="2400" dirty="0" err="1">
                <a:latin typeface="Arial"/>
                <a:cs typeface="Arial"/>
              </a:rPr>
              <a:t>Phần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dưới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là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đế</a:t>
            </a:r>
            <a:r>
              <a:rPr lang="en-US" sz="2400" dirty="0">
                <a:latin typeface="Arial"/>
                <a:cs typeface="Arial"/>
              </a:rPr>
              <a:t>, </a:t>
            </a:r>
            <a:r>
              <a:rPr lang="en-US" sz="2400" dirty="0" err="1">
                <a:latin typeface="Arial"/>
                <a:cs typeface="Arial"/>
              </a:rPr>
              <a:t>bám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vào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giá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thể</a:t>
            </a:r>
            <a:r>
              <a:rPr lang="en-US" sz="2400" dirty="0">
                <a:latin typeface="Arial"/>
                <a:cs typeface="Arial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/>
                <a:cs typeface="Arial"/>
              </a:rPr>
              <a:t>	+ </a:t>
            </a:r>
            <a:r>
              <a:rPr lang="en-US" sz="2400" dirty="0" err="1">
                <a:latin typeface="Arial"/>
                <a:cs typeface="Arial"/>
              </a:rPr>
              <a:t>Phần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trên</a:t>
            </a:r>
            <a:r>
              <a:rPr lang="en-US" sz="2400" dirty="0">
                <a:latin typeface="Arial"/>
                <a:cs typeface="Arial"/>
              </a:rPr>
              <a:t>: </a:t>
            </a:r>
            <a:r>
              <a:rPr lang="en-US" sz="2400" dirty="0" err="1">
                <a:latin typeface="Arial"/>
                <a:cs typeface="Arial"/>
              </a:rPr>
              <a:t>miệng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và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các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tua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miệng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xung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quanh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  <a:cs typeface="Arial"/>
              </a:rPr>
              <a:t>    </a:t>
            </a:r>
          </a:p>
          <a:p>
            <a:r>
              <a:rPr lang="en-US" sz="2400" b="1" dirty="0">
                <a:solidFill>
                  <a:srgbClr val="0070C0"/>
                </a:solidFill>
                <a:latin typeface="Amasis MT Pro Black"/>
                <a:cs typeface="Arial"/>
              </a:rPr>
              <a:t>     b.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  <a:cs typeface="Arial"/>
              </a:rPr>
              <a:t>Cấu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  <a:cs typeface="Arial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  <a:cs typeface="Arial"/>
              </a:rPr>
              <a:t>tạo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  <a:cs typeface="Arial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  <a:cs typeface="Arial"/>
              </a:rPr>
              <a:t>trong</a:t>
            </a:r>
            <a:endParaRPr lang="en-US" sz="2400" dirty="0">
              <a:solidFill>
                <a:srgbClr val="000000"/>
              </a:solidFill>
              <a:latin typeface="Avenir Next LT Pro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/>
                <a:cs typeface="Arial"/>
              </a:rPr>
              <a:t>- Gồm nhiều loại tế bào có cấu </a:t>
            </a:r>
            <a:r>
              <a:rPr lang="en-US" sz="2400" dirty="0" err="1">
                <a:latin typeface="Arial"/>
                <a:cs typeface="Arial"/>
              </a:rPr>
              <a:t>tạo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phân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hóa</a:t>
            </a:r>
            <a:r>
              <a:rPr lang="en-US" sz="2400" dirty="0">
                <a:latin typeface="Arial"/>
                <a:cs typeface="Arial"/>
              </a:rPr>
              <a:t>, </a:t>
            </a:r>
            <a:r>
              <a:rPr lang="en-US" sz="2400" dirty="0" err="1">
                <a:latin typeface="Arial"/>
                <a:cs typeface="Arial"/>
              </a:rPr>
              <a:t>có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khoang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cơ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thể</a:t>
            </a:r>
            <a:r>
              <a:rPr lang="en-US" sz="2400" dirty="0">
                <a:latin typeface="Arial"/>
                <a:cs typeface="Arial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Arial"/>
                <a:cs typeface="Arial"/>
              </a:rPr>
              <a:t>Thành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cơ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thể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có</a:t>
            </a:r>
            <a:r>
              <a:rPr lang="en-US" sz="2400" dirty="0">
                <a:latin typeface="Arial"/>
                <a:cs typeface="Arial"/>
              </a:rPr>
              <a:t> 2 </a:t>
            </a:r>
            <a:r>
              <a:rPr lang="en-US" sz="2400" dirty="0" err="1">
                <a:latin typeface="Arial"/>
                <a:cs typeface="Arial"/>
              </a:rPr>
              <a:t>lớp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tế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bào</a:t>
            </a:r>
            <a:r>
              <a:rPr lang="en-US" sz="2400" dirty="0">
                <a:latin typeface="Arial"/>
                <a:cs typeface="Arial"/>
              </a:rPr>
              <a:t>.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0735A589-4313-4E83-8482-2E1BCA8B0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648" y="213371"/>
            <a:ext cx="15494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1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FD71E19-9674-435F-BCC0-32B1CB51532B}"/>
              </a:ext>
            </a:extLst>
          </p:cNvPr>
          <p:cNvSpPr/>
          <p:nvPr/>
        </p:nvSpPr>
        <p:spPr>
          <a:xfrm>
            <a:off x="72966" y="152040"/>
            <a:ext cx="12033844" cy="747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dirty="0">
                <a:latin typeface="Bradley Hand ITC"/>
              </a:rPr>
              <a:t>Quan sát hình và mô tả lại cách di </a:t>
            </a:r>
            <a:r>
              <a:rPr lang="en-US" sz="3600" b="1">
                <a:latin typeface="Bradley Hand ITC"/>
              </a:rPr>
              <a:t>chuyển của thủy tức?</a:t>
            </a:r>
          </a:p>
        </p:txBody>
      </p:sp>
      <p:pic>
        <p:nvPicPr>
          <p:cNvPr id="24" name="Picture 24" descr="Background pattern&#10;&#10;Description automatically generated">
            <a:extLst>
              <a:ext uri="{FF2B5EF4-FFF2-40B4-BE49-F238E27FC236}">
                <a16:creationId xmlns:a16="http://schemas.microsoft.com/office/drawing/2014/main" id="{2B39643F-29FB-45B4-B3B8-8E9E51CD9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986" y="1714918"/>
            <a:ext cx="7401462" cy="3701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8F8583-0E9F-43A6-8019-A8549EBAC384}"/>
              </a:ext>
            </a:extLst>
          </p:cNvPr>
          <p:cNvSpPr txBox="1"/>
          <p:nvPr/>
        </p:nvSpPr>
        <p:spPr>
          <a:xfrm>
            <a:off x="90177" y="1578334"/>
            <a:ext cx="3976817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Amasis MT Pro Black"/>
              </a:rPr>
              <a:t>2. Di </a:t>
            </a:r>
            <a:r>
              <a:rPr lang="en-US" sz="2800" b="1" dirty="0" err="1">
                <a:solidFill>
                  <a:srgbClr val="0070C0"/>
                </a:solidFill>
                <a:latin typeface="Amasis MT Pro Black"/>
              </a:rPr>
              <a:t>chuyển</a:t>
            </a:r>
            <a:r>
              <a:rPr lang="en-US" sz="2800" b="1" dirty="0">
                <a:solidFill>
                  <a:srgbClr val="0070C0"/>
                </a:solidFill>
                <a:latin typeface="Amasis MT Pro Black"/>
              </a:rPr>
              <a:t> </a:t>
            </a:r>
          </a:p>
          <a:p>
            <a:pPr algn="just"/>
            <a:r>
              <a:rPr lang="en-US" sz="2800" dirty="0"/>
              <a:t>- Chậm chạp theo kiểu sâu đo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lộn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bơi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do</a:t>
            </a:r>
          </a:p>
          <a:p>
            <a:pPr algn="just"/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4F66B9-F606-412E-97AA-AD0F7CAC8771}"/>
              </a:ext>
            </a:extLst>
          </p:cNvPr>
          <p:cNvSpPr txBox="1"/>
          <p:nvPr/>
        </p:nvSpPr>
        <p:spPr>
          <a:xfrm>
            <a:off x="89045" y="1595919"/>
            <a:ext cx="3994028" cy="47121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Amasis MT Pro Black"/>
              </a:rPr>
              <a:t>2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. Di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chuyển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</a:p>
          <a:p>
            <a:pPr algn="just"/>
            <a:r>
              <a:rPr lang="en-US" sz="2400" dirty="0"/>
              <a:t>- Chậm chạp theo kiểu </a:t>
            </a:r>
            <a:r>
              <a:rPr lang="en-US" sz="2400" dirty="0" err="1"/>
              <a:t>sâu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, </a:t>
            </a:r>
            <a:r>
              <a:rPr lang="en-US" sz="2400" dirty="0" err="1"/>
              <a:t>kiểu</a:t>
            </a:r>
            <a:r>
              <a:rPr lang="en-US" sz="2400" dirty="0"/>
              <a:t> </a:t>
            </a:r>
            <a:r>
              <a:rPr lang="en-US" sz="2400" dirty="0" err="1"/>
              <a:t>lộn</a:t>
            </a:r>
            <a:r>
              <a:rPr lang="en-US" sz="2400" dirty="0"/>
              <a:t> </a:t>
            </a:r>
            <a:r>
              <a:rPr lang="en-US" sz="2400" dirty="0" err="1"/>
              <a:t>đầu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bơi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do</a:t>
            </a:r>
          </a:p>
          <a:p>
            <a:pPr algn="just"/>
            <a:r>
              <a:rPr lang="en-US" sz="2400" b="1" dirty="0">
                <a:solidFill>
                  <a:srgbClr val="0070C0"/>
                </a:solidFill>
                <a:latin typeface="Amasis MT Pro Black"/>
                <a:cs typeface="Arial"/>
              </a:rPr>
              <a:t>3.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  <a:cs typeface="Arial"/>
              </a:rPr>
              <a:t>Dinh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  <a:cs typeface="Arial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  <a:cs typeface="Arial"/>
              </a:rPr>
              <a:t>dưỡng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  <a:cs typeface="Arial"/>
              </a:rPr>
              <a:t> </a:t>
            </a:r>
            <a:endParaRPr lang="en-US" sz="2400" dirty="0">
              <a:solidFill>
                <a:srgbClr val="000000"/>
              </a:solidFill>
              <a:latin typeface="Avenir Next LT Pro"/>
              <a:cs typeface="Arial"/>
            </a:endParaRPr>
          </a:p>
          <a:p>
            <a:pPr lvl="0">
              <a:lnSpc>
                <a:spcPct val="150000"/>
              </a:lnSpc>
            </a:pPr>
            <a:r>
              <a:rPr lang="en-US" sz="2400" dirty="0"/>
              <a:t>- </a:t>
            </a:r>
            <a:r>
              <a:rPr lang="en-US" sz="2400" dirty="0" err="1"/>
              <a:t>Tua</a:t>
            </a:r>
            <a:r>
              <a:rPr lang="en-US" sz="2400" dirty="0"/>
              <a:t> </a:t>
            </a:r>
            <a:r>
              <a:rPr lang="en-US" sz="2400" dirty="0" err="1"/>
              <a:t>miệng</a:t>
            </a:r>
            <a:r>
              <a:rPr lang="en-US" sz="2400" dirty="0"/>
              <a:t> </a:t>
            </a:r>
            <a:r>
              <a:rPr lang="en-US" sz="2400" dirty="0" err="1"/>
              <a:t>bắt</a:t>
            </a:r>
            <a:r>
              <a:rPr lang="en-US" sz="2400" dirty="0"/>
              <a:t> </a:t>
            </a:r>
            <a:r>
              <a:rPr lang="en-US" sz="2400" dirty="0" err="1"/>
              <a:t>mồi</a:t>
            </a:r>
            <a:r>
              <a:rPr lang="en-US" sz="2400" dirty="0"/>
              <a:t> </a:t>
            </a:r>
            <a:r>
              <a:rPr lang="en-US" sz="2400" dirty="0" err="1"/>
              <a:t>đưa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miệng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</a:t>
            </a:r>
            <a:r>
              <a:rPr lang="en-US" sz="2400" dirty="0" err="1"/>
              <a:t>tiêu</a:t>
            </a:r>
            <a:r>
              <a:rPr lang="en-US" sz="2400" dirty="0"/>
              <a:t> </a:t>
            </a:r>
            <a:r>
              <a:rPr lang="en-US" sz="2400" dirty="0" err="1"/>
              <a:t>hóa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ruột</a:t>
            </a:r>
            <a:r>
              <a:rPr lang="en-US" sz="2400" dirty="0"/>
              <a:t> </a:t>
            </a:r>
            <a:r>
              <a:rPr lang="en-US" sz="2400" dirty="0" err="1"/>
              <a:t>túi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bã</a:t>
            </a:r>
            <a:r>
              <a:rPr lang="en-US" sz="2400" dirty="0"/>
              <a:t> ra </a:t>
            </a:r>
            <a:r>
              <a:rPr lang="en-US" sz="2400" dirty="0" err="1"/>
              <a:t>ngoài</a:t>
            </a:r>
            <a:r>
              <a:rPr lang="en-US" sz="2400" dirty="0"/>
              <a:t> qua </a:t>
            </a:r>
            <a:r>
              <a:rPr lang="en-US" sz="2400" dirty="0" err="1"/>
              <a:t>miệng</a:t>
            </a:r>
            <a:r>
              <a:rPr lang="en-US" sz="2400" dirty="0"/>
              <a:t>.</a:t>
            </a:r>
          </a:p>
          <a:p>
            <a:pPr lvl="0">
              <a:lnSpc>
                <a:spcPct val="150000"/>
              </a:lnSpc>
            </a:pPr>
            <a:r>
              <a:rPr lang="en-US" sz="2400" dirty="0"/>
              <a:t>- </a:t>
            </a:r>
            <a:r>
              <a:rPr lang="en-US" sz="2400" dirty="0" err="1"/>
              <a:t>Hô</a:t>
            </a:r>
            <a:r>
              <a:rPr lang="en-US" sz="2400" dirty="0"/>
              <a:t> </a:t>
            </a:r>
            <a:r>
              <a:rPr lang="en-US" sz="2400" dirty="0" err="1"/>
              <a:t>hấp</a:t>
            </a:r>
            <a:r>
              <a:rPr lang="en-US" sz="2400" dirty="0"/>
              <a:t> qua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.</a:t>
            </a:r>
            <a:endParaRPr lang="en-US" sz="2400" dirty="0">
              <a:ea typeface="+mn-lt"/>
              <a:cs typeface="+mn-lt"/>
            </a:endParaRPr>
          </a:p>
        </p:txBody>
      </p:sp>
      <p:pic>
        <p:nvPicPr>
          <p:cNvPr id="3" name="Online Media 2" title="Thủy tức - thuyết minh tiếng Việt ngành ruột khoang">
            <a:hlinkClick r:id="" action="ppaction://media"/>
            <a:extLst>
              <a:ext uri="{FF2B5EF4-FFF2-40B4-BE49-F238E27FC236}">
                <a16:creationId xmlns:a16="http://schemas.microsoft.com/office/drawing/2014/main" id="{9CADB568-D2D7-4851-B354-E43F0F932D9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479986" y="1595919"/>
            <a:ext cx="7418673" cy="425312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C2B966C-5A6D-4298-B9E1-EE91691D1BA3}"/>
              </a:ext>
            </a:extLst>
          </p:cNvPr>
          <p:cNvSpPr/>
          <p:nvPr/>
        </p:nvSpPr>
        <p:spPr>
          <a:xfrm>
            <a:off x="85190" y="159718"/>
            <a:ext cx="12033844" cy="747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Thủy</a:t>
            </a:r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tức</a:t>
            </a:r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dinh</a:t>
            </a:r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dưỡng</a:t>
            </a:r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như</a:t>
            </a:r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thế</a:t>
            </a:r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Picture 2" descr="A picture containing text, athletic game, sport&#10;&#10;Description automatically generated">
            <a:extLst>
              <a:ext uri="{FF2B5EF4-FFF2-40B4-BE49-F238E27FC236}">
                <a16:creationId xmlns:a16="http://schemas.microsoft.com/office/drawing/2014/main" id="{5F7A32E1-3058-44FB-BCD1-9BB590341F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7828" y="1698541"/>
            <a:ext cx="7482988" cy="4253124"/>
          </a:xfrm>
          <a:prstGeom prst="rect">
            <a:avLst/>
          </a:prstGeom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10B0264E-348A-41EE-9F25-515B8B58C8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148" y="549894"/>
            <a:ext cx="15494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9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2" grpId="0" animBg="1"/>
      <p:bldP spid="7" grpId="0" animBg="1"/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FD71E19-9674-435F-BCC0-32B1CB51532B}"/>
              </a:ext>
            </a:extLst>
          </p:cNvPr>
          <p:cNvSpPr/>
          <p:nvPr/>
        </p:nvSpPr>
        <p:spPr>
          <a:xfrm>
            <a:off x="72966" y="152040"/>
            <a:ext cx="12033844" cy="747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Thủy</a:t>
            </a:r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tức</a:t>
            </a:r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sinh</a:t>
            </a:r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sản</a:t>
            </a:r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như</a:t>
            </a:r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thế</a:t>
            </a:r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latin typeface="Lucida Handwriting" panose="03010101010101010101" pitchFamily="66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B45C5A-42F6-4C28-895E-9CB8CACBE771}"/>
              </a:ext>
            </a:extLst>
          </p:cNvPr>
          <p:cNvSpPr txBox="1"/>
          <p:nvPr/>
        </p:nvSpPr>
        <p:spPr>
          <a:xfrm>
            <a:off x="391886" y="2477320"/>
            <a:ext cx="3374201" cy="22651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Amasis MT Pro Black"/>
              </a:rPr>
              <a:t>4. </a:t>
            </a:r>
            <a:r>
              <a:rPr lang="en-US" sz="2800" b="1" dirty="0" err="1">
                <a:solidFill>
                  <a:srgbClr val="0070C0"/>
                </a:solidFill>
                <a:latin typeface="Amasis MT Pro Black"/>
              </a:rPr>
              <a:t>Sinh</a:t>
            </a:r>
            <a:r>
              <a:rPr lang="en-US" sz="28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masis MT Pro Black"/>
              </a:rPr>
              <a:t>sản</a:t>
            </a:r>
            <a:endParaRPr lang="en-US" sz="2800" b="1" dirty="0">
              <a:solidFill>
                <a:srgbClr val="0070C0"/>
              </a:solidFill>
              <a:latin typeface="Amasis MT Pro Black"/>
              <a:cs typeface="Arial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Avenir Next LT Pro"/>
                <a:cs typeface="Arial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Avenir Next LT Pro"/>
                <a:cs typeface="Arial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Avenir Next LT Pro"/>
                <a:cs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venir Next LT Pro"/>
                <a:cs typeface="Arial"/>
              </a:rPr>
              <a:t>sản</a:t>
            </a:r>
            <a:r>
              <a:rPr lang="en-US" sz="2800" dirty="0">
                <a:solidFill>
                  <a:srgbClr val="000000"/>
                </a:solidFill>
                <a:latin typeface="Avenir Next LT Pro"/>
                <a:cs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venir Next LT Pro"/>
                <a:cs typeface="Arial"/>
              </a:rPr>
              <a:t>vô</a:t>
            </a:r>
            <a:r>
              <a:rPr lang="en-US" sz="2800" dirty="0">
                <a:solidFill>
                  <a:srgbClr val="000000"/>
                </a:solidFill>
                <a:latin typeface="Avenir Next LT Pro"/>
                <a:cs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venir Next LT Pro"/>
                <a:cs typeface="Arial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Avenir Next LT Pro"/>
                <a:cs typeface="Arial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Avenir Next LT Pro"/>
                <a:cs typeface="Arial"/>
              </a:rPr>
              <a:t>Mọc</a:t>
            </a:r>
            <a:r>
              <a:rPr lang="en-US" sz="2800" dirty="0">
                <a:solidFill>
                  <a:srgbClr val="000000"/>
                </a:solidFill>
                <a:latin typeface="Avenir Next LT Pro"/>
                <a:cs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venir Next LT Pro"/>
                <a:cs typeface="Arial"/>
              </a:rPr>
              <a:t>chồi</a:t>
            </a:r>
            <a:endParaRPr lang="en-US" sz="2800" dirty="0">
              <a:solidFill>
                <a:srgbClr val="000000"/>
              </a:solidFill>
              <a:latin typeface="Avenir Next LT Pro"/>
              <a:cs typeface="Arial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Avenir Next LT Pro"/>
                <a:cs typeface="Arial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Avenir Next LT Pro"/>
                <a:cs typeface="Arial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Avenir Next LT Pro"/>
                <a:cs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venir Next LT Pro"/>
                <a:cs typeface="Arial"/>
              </a:rPr>
              <a:t>sản</a:t>
            </a:r>
            <a:r>
              <a:rPr lang="en-US" sz="2800" dirty="0">
                <a:solidFill>
                  <a:srgbClr val="000000"/>
                </a:solidFill>
                <a:latin typeface="Avenir Next LT Pro"/>
                <a:cs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venir Next LT Pro"/>
                <a:cs typeface="Arial"/>
              </a:rPr>
              <a:t>hữu</a:t>
            </a:r>
            <a:r>
              <a:rPr lang="en-US" sz="2800" dirty="0">
                <a:solidFill>
                  <a:srgbClr val="000000"/>
                </a:solidFill>
                <a:latin typeface="Avenir Next LT Pro"/>
                <a:cs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venir Next LT Pro"/>
                <a:cs typeface="Arial"/>
              </a:rPr>
              <a:t>tính</a:t>
            </a:r>
            <a:endParaRPr lang="en-US" sz="2800" dirty="0">
              <a:solidFill>
                <a:srgbClr val="000000"/>
              </a:solidFill>
              <a:latin typeface="Avenir Next LT Pro"/>
              <a:cs typeface="Arial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Avenir Next LT Pro"/>
                <a:cs typeface="Arial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Avenir Next LT Pro"/>
                <a:cs typeface="Arial"/>
              </a:rPr>
              <a:t>Tái</a:t>
            </a:r>
            <a:r>
              <a:rPr lang="en-US" sz="2800" dirty="0">
                <a:solidFill>
                  <a:srgbClr val="000000"/>
                </a:solidFill>
                <a:latin typeface="Avenir Next LT Pro"/>
                <a:cs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venir Next LT Pro"/>
                <a:cs typeface="Arial"/>
              </a:rPr>
              <a:t>sinh</a:t>
            </a:r>
            <a:endParaRPr lang="en-US" sz="2800" dirty="0">
              <a:solidFill>
                <a:srgbClr val="000000"/>
              </a:solidFill>
              <a:latin typeface="Avenir Next LT Pro"/>
              <a:cs typeface="Arial"/>
            </a:endParaRPr>
          </a:p>
        </p:txBody>
      </p:sp>
      <p:pic>
        <p:nvPicPr>
          <p:cNvPr id="26" name="Picture 26" descr="Shape, arrow&#10;&#10;Description automatically generated">
            <a:extLst>
              <a:ext uri="{FF2B5EF4-FFF2-40B4-BE49-F238E27FC236}">
                <a16:creationId xmlns:a16="http://schemas.microsoft.com/office/drawing/2014/main" id="{78CC5480-A7D3-421C-B5EE-604D6B638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814" y="1575744"/>
            <a:ext cx="3964996" cy="4049919"/>
          </a:xfrm>
          <a:prstGeom prst="rect">
            <a:avLst/>
          </a:prstGeom>
        </p:spPr>
      </p:pic>
      <p:pic>
        <p:nvPicPr>
          <p:cNvPr id="27" name="Picture 27" descr="A picture containing invertebrate, deer, echinoderm, mollusk&#10;&#10;Description automatically generated">
            <a:extLst>
              <a:ext uri="{FF2B5EF4-FFF2-40B4-BE49-F238E27FC236}">
                <a16:creationId xmlns:a16="http://schemas.microsoft.com/office/drawing/2014/main" id="{1B6C35EE-8055-4944-B9EF-F36EDC4D9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187" y="1816196"/>
            <a:ext cx="3964996" cy="290789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42FA764-50D9-444F-AFA6-9DABEAF4BD22}"/>
              </a:ext>
            </a:extLst>
          </p:cNvPr>
          <p:cNvSpPr txBox="1"/>
          <p:nvPr/>
        </p:nvSpPr>
        <p:spPr>
          <a:xfrm>
            <a:off x="5039058" y="4906525"/>
            <a:ext cx="161794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/>
              <a:t>Mọc</a:t>
            </a:r>
            <a:r>
              <a:rPr lang="en-US" sz="2800" dirty="0"/>
              <a:t> </a:t>
            </a:r>
            <a:r>
              <a:rPr lang="en-US" sz="2800" dirty="0" err="1"/>
              <a:t>chồi</a:t>
            </a:r>
            <a:endParaRPr lang="en-US" sz="2800" dirty="0"/>
          </a:p>
        </p:txBody>
      </p:sp>
      <p:pic>
        <p:nvPicPr>
          <p:cNvPr id="2" name="Online Media 1" title="Sinh sản vô tính mọc chồi ở Thuỷ tức">
            <a:hlinkClick r:id="" action="ppaction://media"/>
            <a:extLst>
              <a:ext uri="{FF2B5EF4-FFF2-40B4-BE49-F238E27FC236}">
                <a16:creationId xmlns:a16="http://schemas.microsoft.com/office/drawing/2014/main" id="{15D6B9FD-EC7B-46C8-9866-BA345EE4316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061485" y="1575744"/>
            <a:ext cx="7907396" cy="4670457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E98CC87A-334A-4507-9204-2815F3FDD0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2814" y="1344747"/>
            <a:ext cx="15494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76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32E33D-F764-47B6-8DFF-3D9764C93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834" y="2678915"/>
            <a:ext cx="5274365" cy="39557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AECBD2-4255-4B54-80C1-DBD6B68F5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209" y="859962"/>
            <a:ext cx="3346034" cy="23319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C0B0C9-5CD4-47FB-B0A6-BF7B86893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9892" y="3631236"/>
            <a:ext cx="3266668" cy="3003453"/>
          </a:xfrm>
          <a:prstGeom prst="rect">
            <a:avLst/>
          </a:prstGeom>
        </p:spPr>
      </p:pic>
      <p:sp>
        <p:nvSpPr>
          <p:cNvPr id="13" name="Cloud 12">
            <a:extLst>
              <a:ext uri="{FF2B5EF4-FFF2-40B4-BE49-F238E27FC236}">
                <a16:creationId xmlns:a16="http://schemas.microsoft.com/office/drawing/2014/main" id="{728BAC45-12E9-41E5-841F-E9E4C619D4B2}"/>
              </a:ext>
            </a:extLst>
          </p:cNvPr>
          <p:cNvSpPr/>
          <p:nvPr/>
        </p:nvSpPr>
        <p:spPr>
          <a:xfrm>
            <a:off x="-71039" y="16950"/>
            <a:ext cx="6850743" cy="23319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A94979-330C-4877-9C8D-C59D88E762D0}"/>
              </a:ext>
            </a:extLst>
          </p:cNvPr>
          <p:cNvSpPr txBox="1"/>
          <p:nvPr/>
        </p:nvSpPr>
        <p:spPr>
          <a:xfrm>
            <a:off x="323054" y="591679"/>
            <a:ext cx="60625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Nghiên</a:t>
            </a:r>
            <a:r>
              <a:rPr lang="en-US" sz="28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cứu</a:t>
            </a:r>
            <a:r>
              <a:rPr lang="en-US" sz="28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SGK/ 33,34, </a:t>
            </a:r>
            <a:r>
              <a:rPr lang="en-US" sz="28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tên</a:t>
            </a:r>
            <a:r>
              <a:rPr lang="en-US" sz="28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vật</a:t>
            </a:r>
            <a:r>
              <a:rPr lang="en-US" sz="28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Lucida Handwriting" panose="03010101010101010101" pitchFamily="66" charset="0"/>
                <a:cs typeface="Arial" panose="020B0604020202020204" pitchFamily="34" charset="0"/>
              </a:rPr>
              <a:t>đây</a:t>
            </a:r>
            <a:r>
              <a:rPr lang="en-US" sz="2800" b="1" dirty="0">
                <a:latin typeface="Lucida Handwriting" panose="03010101010101010101" pitchFamily="66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en-US" sz="2800" dirty="0">
              <a:latin typeface="Lucida Handwriting" panose="03010101010101010101" pitchFamily="66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C18968D-36DD-43A1-A8A1-E0AD85B48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834" y="2722458"/>
            <a:ext cx="5274365" cy="39557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CDA7C88-E178-46AE-81BF-5E8E046E2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209" y="903505"/>
            <a:ext cx="3346034" cy="23319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C47F03-FBA2-48AD-A05B-953370848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9892" y="3674779"/>
            <a:ext cx="3266668" cy="3003453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9C2C0D0-0BA8-4696-80F0-C8600E16EFBD}"/>
              </a:ext>
            </a:extLst>
          </p:cNvPr>
          <p:cNvSpPr/>
          <p:nvPr/>
        </p:nvSpPr>
        <p:spPr>
          <a:xfrm>
            <a:off x="1024834" y="2678915"/>
            <a:ext cx="1529680" cy="512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San </a:t>
            </a:r>
            <a:r>
              <a:rPr lang="en-US" sz="2800" dirty="0" err="1"/>
              <a:t>hô</a:t>
            </a:r>
            <a:endParaRPr lang="en-US" sz="28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1BA5101-65A6-4535-95DC-9A1222808475}"/>
              </a:ext>
            </a:extLst>
          </p:cNvPr>
          <p:cNvSpPr/>
          <p:nvPr/>
        </p:nvSpPr>
        <p:spPr>
          <a:xfrm>
            <a:off x="7241041" y="325215"/>
            <a:ext cx="1529680" cy="512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Hải</a:t>
            </a:r>
            <a:r>
              <a:rPr lang="en-US" sz="2800" dirty="0"/>
              <a:t> </a:t>
            </a:r>
            <a:r>
              <a:rPr lang="en-US" sz="2800" dirty="0" err="1"/>
              <a:t>quỳ</a:t>
            </a:r>
            <a:endParaRPr lang="en-US" sz="280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AB2DF38-847B-49D3-A694-2DD521F7F0CB}"/>
              </a:ext>
            </a:extLst>
          </p:cNvPr>
          <p:cNvSpPr/>
          <p:nvPr/>
        </p:nvSpPr>
        <p:spPr>
          <a:xfrm>
            <a:off x="7241835" y="3615469"/>
            <a:ext cx="1379651" cy="512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Sứa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285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6718B55F-CCFB-4FCA-B964-60717F027EC9}"/>
              </a:ext>
            </a:extLst>
          </p:cNvPr>
          <p:cNvSpPr/>
          <p:nvPr/>
        </p:nvSpPr>
        <p:spPr>
          <a:xfrm>
            <a:off x="-83128" y="-38496"/>
            <a:ext cx="2190897" cy="147176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5F2B62-45D4-4552-B1C1-D40BA2628B11}"/>
              </a:ext>
            </a:extLst>
          </p:cNvPr>
          <p:cNvSpPr txBox="1"/>
          <p:nvPr/>
        </p:nvSpPr>
        <p:spPr>
          <a:xfrm>
            <a:off x="73878" y="0"/>
            <a:ext cx="1797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Bradley Hand ITC"/>
            </a:endParaRPr>
          </a:p>
          <a:p>
            <a:pPr algn="ctr"/>
            <a:r>
              <a:rPr lang="en-US" sz="2800" b="1" dirty="0" err="1"/>
              <a:t>Cấu</a:t>
            </a:r>
            <a:r>
              <a:rPr lang="en-US" sz="2800" b="1" dirty="0"/>
              <a:t> </a:t>
            </a:r>
            <a:r>
              <a:rPr lang="en-US" sz="2800" b="1" dirty="0" err="1"/>
              <a:t>tạo</a:t>
            </a:r>
            <a:endParaRPr lang="en-US" sz="2800" b="1" dirty="0"/>
          </a:p>
        </p:txBody>
      </p:sp>
      <p:pic>
        <p:nvPicPr>
          <p:cNvPr id="12" name="Online Media 11" title="Coelenterata">
            <a:hlinkClick r:id="" action="ppaction://media"/>
            <a:extLst>
              <a:ext uri="{FF2B5EF4-FFF2-40B4-BE49-F238E27FC236}">
                <a16:creationId xmlns:a16="http://schemas.microsoft.com/office/drawing/2014/main" id="{B5F2603A-279F-48D8-A1C3-94698681B04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99839" y="954107"/>
            <a:ext cx="7418283" cy="41913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26C6AD-613A-4BCE-8366-CA440AA20D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86" t="3333" r="11001" b="14194"/>
          <a:stretch/>
        </p:blipFill>
        <p:spPr>
          <a:xfrm>
            <a:off x="2402237" y="778629"/>
            <a:ext cx="8896027" cy="39271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D404E8-5D79-4C93-97C3-D5C6599261CB}"/>
              </a:ext>
            </a:extLst>
          </p:cNvPr>
          <p:cNvSpPr txBox="1"/>
          <p:nvPr/>
        </p:nvSpPr>
        <p:spPr>
          <a:xfrm>
            <a:off x="6600991" y="778629"/>
            <a:ext cx="20666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Khoang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5E5B5C-3D66-4CB1-B6BD-6B004C5325A4}"/>
              </a:ext>
            </a:extLst>
          </p:cNvPr>
          <p:cNvSpPr txBox="1"/>
          <p:nvPr/>
        </p:nvSpPr>
        <p:spPr>
          <a:xfrm>
            <a:off x="10374033" y="990187"/>
            <a:ext cx="1356301" cy="3756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Tầng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keo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A7D0C6-7B7B-46A7-BBBB-CE7FCB820C13}"/>
              </a:ext>
            </a:extLst>
          </p:cNvPr>
          <p:cNvSpPr txBox="1"/>
          <p:nvPr/>
        </p:nvSpPr>
        <p:spPr>
          <a:xfrm>
            <a:off x="7126835" y="2449240"/>
            <a:ext cx="133643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Khoang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D07919-CCBF-40C2-AD8A-07D5CCAE9F1C}"/>
              </a:ext>
            </a:extLst>
          </p:cNvPr>
          <p:cNvSpPr txBox="1"/>
          <p:nvPr/>
        </p:nvSpPr>
        <p:spPr>
          <a:xfrm>
            <a:off x="9853052" y="2818517"/>
            <a:ext cx="1008980" cy="3756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Tua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02CF39-44D1-472D-956E-EF95DDE632C2}"/>
              </a:ext>
            </a:extLst>
          </p:cNvPr>
          <p:cNvSpPr txBox="1"/>
          <p:nvPr/>
        </p:nvSpPr>
        <p:spPr>
          <a:xfrm>
            <a:off x="6269665" y="3293335"/>
            <a:ext cx="133643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Tua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miệng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DCEFB4-0A33-407F-B9D9-7D617270F64C}"/>
              </a:ext>
            </a:extLst>
          </p:cNvPr>
          <p:cNvSpPr txBox="1"/>
          <p:nvPr/>
        </p:nvSpPr>
        <p:spPr>
          <a:xfrm>
            <a:off x="8463266" y="3949884"/>
            <a:ext cx="1008980" cy="3756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Miệng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677036-44F0-4FAF-8EC9-638580AC5CFF}"/>
              </a:ext>
            </a:extLst>
          </p:cNvPr>
          <p:cNvSpPr txBox="1"/>
          <p:nvPr/>
        </p:nvSpPr>
        <p:spPr>
          <a:xfrm>
            <a:off x="117998" y="77070"/>
            <a:ext cx="4379658" cy="66819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II.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Một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số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động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vật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khác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thuộc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ngành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Ruột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khoang</a:t>
            </a:r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</a:t>
            </a:r>
          </a:p>
          <a:p>
            <a:pPr algn="just"/>
            <a:r>
              <a:rPr lang="en-US" sz="2400" b="1" dirty="0">
                <a:solidFill>
                  <a:srgbClr val="0070C0"/>
                </a:solidFill>
                <a:latin typeface="Amasis MT Pro Black"/>
              </a:rPr>
              <a:t>     1. </a:t>
            </a:r>
            <a:r>
              <a:rPr lang="en-US" sz="2400" b="1" dirty="0" err="1">
                <a:solidFill>
                  <a:srgbClr val="0070C0"/>
                </a:solidFill>
                <a:latin typeface="Amasis MT Pro Black"/>
              </a:rPr>
              <a:t>Sứa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- </a:t>
            </a:r>
            <a:r>
              <a:rPr lang="en-US" sz="2400" dirty="0" err="1"/>
              <a:t>Cấu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Sứa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nghi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đời</a:t>
            </a:r>
            <a:r>
              <a:rPr lang="en-US" sz="2400" dirty="0"/>
              <a:t> </a:t>
            </a: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bơi</a:t>
            </a:r>
            <a:r>
              <a:rPr lang="en-US" sz="2400" dirty="0"/>
              <a:t> </a:t>
            </a:r>
            <a:r>
              <a:rPr lang="en-US" sz="2400" dirty="0" err="1"/>
              <a:t>lội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lvl="0" algn="just">
              <a:lnSpc>
                <a:spcPct val="150000"/>
              </a:lnSpc>
            </a:pPr>
            <a:r>
              <a:rPr lang="en-US" sz="2400" dirty="0"/>
              <a:t>- </a:t>
            </a: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dù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tầng</a:t>
            </a:r>
            <a:r>
              <a:rPr lang="en-US" sz="2400" dirty="0"/>
              <a:t> </a:t>
            </a:r>
            <a:r>
              <a:rPr lang="en-US" sz="2400" dirty="0" err="1"/>
              <a:t>keo</a:t>
            </a:r>
            <a:r>
              <a:rPr lang="en-US" sz="2400" dirty="0"/>
              <a:t> </a:t>
            </a:r>
            <a:r>
              <a:rPr lang="en-US" sz="2400" dirty="0" err="1"/>
              <a:t>dày</a:t>
            </a:r>
            <a:r>
              <a:rPr lang="en-US" sz="2400" dirty="0"/>
              <a:t> </a:t>
            </a:r>
            <a:r>
              <a:rPr lang="en-US" sz="2400" dirty="0" err="1"/>
              <a:t>giúp</a:t>
            </a:r>
            <a:r>
              <a:rPr lang="en-US" sz="2400" dirty="0"/>
              <a:t> </a:t>
            </a:r>
            <a:r>
              <a:rPr lang="en-US" sz="2400" dirty="0" err="1"/>
              <a:t>sứa</a:t>
            </a:r>
            <a:r>
              <a:rPr lang="en-US" sz="2400" dirty="0"/>
              <a:t> </a:t>
            </a:r>
            <a:r>
              <a:rPr lang="en-US" sz="2400" dirty="0" err="1"/>
              <a:t>dễ</a:t>
            </a:r>
            <a:r>
              <a:rPr lang="en-US" sz="2400" dirty="0"/>
              <a:t> </a:t>
            </a:r>
            <a:r>
              <a:rPr lang="en-US" sz="2400" dirty="0" err="1"/>
              <a:t>nổi</a:t>
            </a:r>
            <a:r>
              <a:rPr lang="en-US" sz="2400" dirty="0"/>
              <a:t>.</a:t>
            </a:r>
          </a:p>
          <a:p>
            <a:pPr lvl="0" algn="just">
              <a:lnSpc>
                <a:spcPct val="150000"/>
              </a:lnSpc>
            </a:pPr>
            <a:r>
              <a:rPr lang="en-US" sz="2400" dirty="0"/>
              <a:t>- </a:t>
            </a:r>
            <a:r>
              <a:rPr lang="en-US" sz="2400" dirty="0" err="1"/>
              <a:t>Khoang</a:t>
            </a:r>
            <a:r>
              <a:rPr lang="en-US" sz="2400" dirty="0"/>
              <a:t> </a:t>
            </a:r>
            <a:r>
              <a:rPr lang="en-US" sz="2400" dirty="0" err="1"/>
              <a:t>tiêu</a:t>
            </a:r>
            <a:r>
              <a:rPr lang="en-US" sz="2400" dirty="0"/>
              <a:t> </a:t>
            </a:r>
            <a:r>
              <a:rPr lang="en-US" sz="2400" dirty="0" err="1"/>
              <a:t>hóa</a:t>
            </a:r>
            <a:r>
              <a:rPr lang="en-US" sz="2400" dirty="0"/>
              <a:t> </a:t>
            </a:r>
            <a:r>
              <a:rPr lang="en-US" sz="2400" dirty="0" err="1"/>
              <a:t>hẹp</a:t>
            </a:r>
            <a:r>
              <a:rPr lang="en-US" sz="2400" dirty="0"/>
              <a:t>, </a:t>
            </a:r>
            <a:r>
              <a:rPr lang="en-US" sz="2400" dirty="0" err="1"/>
              <a:t>thông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lỗ</a:t>
            </a:r>
            <a:r>
              <a:rPr lang="en-US" sz="2400" dirty="0"/>
              <a:t> </a:t>
            </a:r>
            <a:r>
              <a:rPr lang="en-US" sz="2400" dirty="0" err="1"/>
              <a:t>miệng</a:t>
            </a:r>
            <a:r>
              <a:rPr lang="en-US" sz="2400" dirty="0"/>
              <a:t> </a:t>
            </a:r>
            <a:r>
              <a:rPr lang="en-US" sz="2400" dirty="0" err="1"/>
              <a:t>hướng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.</a:t>
            </a:r>
          </a:p>
          <a:p>
            <a:pPr lvl="0" algn="just">
              <a:lnSpc>
                <a:spcPct val="150000"/>
              </a:lnSpc>
            </a:pPr>
            <a:r>
              <a:rPr lang="en-US" sz="2400" dirty="0"/>
              <a:t>- </a:t>
            </a: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bơi</a:t>
            </a:r>
            <a:r>
              <a:rPr lang="en-US" sz="2400" dirty="0"/>
              <a:t> </a:t>
            </a:r>
            <a:r>
              <a:rPr lang="en-US" sz="2400" dirty="0" err="1"/>
              <a:t>lội</a:t>
            </a:r>
            <a:r>
              <a:rPr lang="en-US" sz="2400" dirty="0"/>
              <a:t>, </a:t>
            </a:r>
            <a:r>
              <a:rPr lang="en-US" sz="2400" dirty="0" err="1"/>
              <a:t>bắt</a:t>
            </a:r>
            <a:r>
              <a:rPr lang="en-US" sz="2400" dirty="0"/>
              <a:t> </a:t>
            </a:r>
            <a:r>
              <a:rPr lang="en-US" sz="2400" dirty="0" err="1"/>
              <a:t>mồi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tua</a:t>
            </a:r>
            <a:r>
              <a:rPr lang="en-US" sz="2400" dirty="0"/>
              <a:t> </a:t>
            </a:r>
            <a:r>
              <a:rPr lang="en-US" sz="2400" dirty="0" err="1"/>
              <a:t>miệng</a:t>
            </a:r>
            <a:endParaRPr lang="en-US" sz="2400" dirty="0"/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76982D4E-938B-49BF-BF37-BF1A39AD1A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358" y="219455"/>
            <a:ext cx="15494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39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0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4" grpId="0" animBg="1"/>
    </p:bldLst>
  </p:timing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302</TotalTime>
  <Words>925</Words>
  <Application>Microsoft Office PowerPoint</Application>
  <PresentationFormat>Widescreen</PresentationFormat>
  <Paragraphs>125</Paragraphs>
  <Slides>16</Slides>
  <Notes>4</Notes>
  <HiddenSlides>0</HiddenSlides>
  <MMClips>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Amasis MT Pro Black</vt:lpstr>
      <vt:lpstr>Arial</vt:lpstr>
      <vt:lpstr>Avenir Next LT Pro</vt:lpstr>
      <vt:lpstr>Avenir Next LT Pro Light</vt:lpstr>
      <vt:lpstr>Bradley Hand ITC</vt:lpstr>
      <vt:lpstr>Calibri</vt:lpstr>
      <vt:lpstr>Lucida Handwriting</vt:lpstr>
      <vt:lpstr>Sitka Subheading</vt:lpstr>
      <vt:lpstr>PebbleVTI</vt:lpstr>
      <vt:lpstr>CHÀO MỪNG CÁC EM ĐẾN VỚI TIẾT HỌC NGÀY HÔM NAY</vt:lpstr>
      <vt:lpstr>MỤC TIÊU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Quoc Minh</cp:lastModifiedBy>
  <cp:revision>387</cp:revision>
  <dcterms:created xsi:type="dcterms:W3CDTF">2021-10-01T15:54:55Z</dcterms:created>
  <dcterms:modified xsi:type="dcterms:W3CDTF">2021-10-02T15:11:25Z</dcterms:modified>
</cp:coreProperties>
</file>