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3" r:id="rId2"/>
    <p:sldId id="296" r:id="rId3"/>
    <p:sldId id="294" r:id="rId4"/>
    <p:sldId id="295" r:id="rId5"/>
    <p:sldId id="256" r:id="rId6"/>
    <p:sldId id="268" r:id="rId7"/>
    <p:sldId id="290" r:id="rId8"/>
    <p:sldId id="289" r:id="rId9"/>
    <p:sldId id="272" r:id="rId10"/>
    <p:sldId id="303" r:id="rId11"/>
    <p:sldId id="304" r:id="rId12"/>
    <p:sldId id="269" r:id="rId13"/>
    <p:sldId id="266" r:id="rId14"/>
    <p:sldId id="293" r:id="rId15"/>
    <p:sldId id="298" r:id="rId16"/>
    <p:sldId id="276" r:id="rId17"/>
    <p:sldId id="274" r:id="rId18"/>
    <p:sldId id="301" r:id="rId19"/>
    <p:sldId id="305" r:id="rId20"/>
    <p:sldId id="284" r:id="rId21"/>
    <p:sldId id="306" r:id="rId22"/>
    <p:sldId id="309" r:id="rId23"/>
    <p:sldId id="311" r:id="rId24"/>
    <p:sldId id="312" r:id="rId25"/>
    <p:sldId id="313" r:id="rId26"/>
    <p:sldId id="314" r:id="rId27"/>
    <p:sldId id="259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ADBDB0"/>
    <a:srgbClr val="EEF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558" y="24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38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77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51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393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52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985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52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77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7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77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5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82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77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7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1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163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07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5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pan dir="u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9" name="Picture 8" descr="66R58PICp58PICYfBXgfWdPs0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745" y="2867891"/>
            <a:ext cx="3810000" cy="3810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448790" y="225631"/>
            <a:ext cx="7327075" cy="320633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7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2223029"/>
            <a:ext cx="2720898" cy="2700270"/>
            <a:chOff x="9207561" y="305749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9945508" y="3657954"/>
              <a:ext cx="13138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phẩm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4FBB323-F083-4C5E-818F-3EE16F5EF527}"/>
              </a:ext>
            </a:extLst>
          </p:cNvPr>
          <p:cNvSpPr txBox="1"/>
          <p:nvPr/>
        </p:nvSpPr>
        <p:spPr>
          <a:xfrm>
            <a:off x="3470367" y="466080"/>
            <a:ext cx="822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spc="3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   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Đọc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Qua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Đèo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Ngang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dựa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vào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đặc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điểm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của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em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hãy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nêu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đặc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điểm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của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thể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thơ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Thất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ngôn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bát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cú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Đường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luật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bằng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cách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hoàn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thiện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sau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:</a:t>
            </a:r>
            <a:endParaRPr lang="zh-CN" altLang="en-US" sz="2800" spc="3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80576" y="2704583"/>
          <a:ext cx="8128000" cy="3688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62676"/>
                <a:gridCol w="1816925"/>
                <a:gridCol w="1615044"/>
                <a:gridCol w="1603169"/>
                <a:gridCol w="1630186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800" spc="300" dirty="0" err="1" smtClean="0"/>
                        <a:t>Đặc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điểm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của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thể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thơ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Thất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ngôn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bát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cú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Đường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luật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tiếng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Cách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gieo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Phép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đối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78641" y="697641"/>
          <a:ext cx="10001034" cy="457499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87853"/>
                <a:gridCol w="1920450"/>
                <a:gridCol w="1888967"/>
                <a:gridCol w="2351882"/>
                <a:gridCol w="2351882"/>
              </a:tblGrid>
              <a:tr h="951844">
                <a:tc gridSpan="5">
                  <a:txBody>
                    <a:bodyPr/>
                    <a:lstStyle/>
                    <a:p>
                      <a:pPr algn="ctr"/>
                      <a:endParaRPr lang="en-US" altLang="zh-CN" sz="900" spc="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Thất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ngôn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cú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9518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3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chỉ 1 vần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cuối các câu 1, 2, 4, 6, 8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 – 4; 5 – 6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 phần: Đề - Thực - Luận - Kết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302973" y="5916282"/>
            <a:ext cx="984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theo đúng những điều trên bị coi là thất luật.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724423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02840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II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1728438" y="3401765"/>
            <a:ext cx="91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Đọc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hiểu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endParaRPr lang="zh-CN" altLang="en-US" sz="72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71" y="296489"/>
            <a:ext cx="1237671" cy="802423"/>
          </a:xfrm>
          <a:prstGeom prst="rect">
            <a:avLst/>
          </a:prstGeom>
        </p:spPr>
      </p:pic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44" y="1106818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911927" y="2437028"/>
            <a:ext cx="8205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spc="300" dirty="0" smtClean="0">
                <a:solidFill>
                  <a:srgbClr val="0070C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Hoàn thiện sơ đồ dưới đây để thấy được cảnh đèo Ngang và tâm trạng của nhà thơ qua bút pháp tả cảnh ngụ tình</a:t>
            </a:r>
            <a:endParaRPr lang="zh-CN" altLang="en-US" sz="2800" b="1" spc="300" dirty="0">
              <a:solidFill>
                <a:srgbClr val="0070C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53" y="3534064"/>
            <a:ext cx="1237671" cy="802423"/>
          </a:xfrm>
          <a:prstGeom prst="rect">
            <a:avLst/>
          </a:prstGeom>
        </p:spPr>
      </p:pic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5" y="4388997"/>
            <a:ext cx="1237671" cy="8024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142" y="752953"/>
            <a:ext cx="557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96986" y="71250"/>
            <a:ext cx="3633849" cy="5225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8656" y="1197432"/>
            <a:ext cx="1902030" cy="29048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….………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………….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77999" y="1207328"/>
            <a:ext cx="2105882" cy="28764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….………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3586" y="1229101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…………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9183" y="1227123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………..…...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.....………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tiều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…………….....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39759" y="1215248"/>
            <a:ext cx="2183067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...................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.…...…..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3" idx="2"/>
            <a:endCxn id="4" idx="0"/>
          </p:cNvCxnSpPr>
          <p:nvPr/>
        </p:nvCxnSpPr>
        <p:spPr>
          <a:xfrm rot="5400000">
            <a:off x="3289958" y="-1426521"/>
            <a:ext cx="603666" cy="4644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 rot="5400000">
            <a:off x="4415645" y="-290938"/>
            <a:ext cx="613562" cy="23829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  <a:endCxn id="6" idx="0"/>
          </p:cNvCxnSpPr>
          <p:nvPr/>
        </p:nvCxnSpPr>
        <p:spPr>
          <a:xfrm rot="16200000" flipH="1">
            <a:off x="5600704" y="906972"/>
            <a:ext cx="635335" cy="89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  <a:endCxn id="7" idx="0"/>
          </p:cNvCxnSpPr>
          <p:nvPr/>
        </p:nvCxnSpPr>
        <p:spPr>
          <a:xfrm rot="16200000" flipH="1">
            <a:off x="6859492" y="-351815"/>
            <a:ext cx="633357" cy="25245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2"/>
            <a:endCxn id="8" idx="0"/>
          </p:cNvCxnSpPr>
          <p:nvPr/>
        </p:nvCxnSpPr>
        <p:spPr>
          <a:xfrm rot="16200000" flipH="1">
            <a:off x="8061861" y="-1554184"/>
            <a:ext cx="621482" cy="4917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292926" y="4651169"/>
            <a:ext cx="4136570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………….……..……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………………………..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50496" y="4661064"/>
            <a:ext cx="4136570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………………………………….…………………………………………………………………….</a:t>
            </a:r>
          </a:p>
        </p:txBody>
      </p:sp>
      <p:cxnSp>
        <p:nvCxnSpPr>
          <p:cNvPr id="46" name="Straight Arrow Connector 45"/>
          <p:cNvCxnSpPr>
            <a:stCxn id="4" idx="2"/>
            <a:endCxn id="45" idx="0"/>
          </p:cNvCxnSpPr>
          <p:nvPr/>
        </p:nvCxnSpPr>
        <p:spPr>
          <a:xfrm rot="16200000" flipH="1">
            <a:off x="4414845" y="957127"/>
            <a:ext cx="558763" cy="68491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2"/>
            <a:endCxn id="45" idx="0"/>
          </p:cNvCxnSpPr>
          <p:nvPr/>
        </p:nvCxnSpPr>
        <p:spPr>
          <a:xfrm rot="16200000" flipH="1">
            <a:off x="5536196" y="2078478"/>
            <a:ext cx="577329" cy="45878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" idx="2"/>
            <a:endCxn id="45" idx="0"/>
          </p:cNvCxnSpPr>
          <p:nvPr/>
        </p:nvCxnSpPr>
        <p:spPr>
          <a:xfrm rot="16200000" flipH="1">
            <a:off x="6733819" y="3276101"/>
            <a:ext cx="573975" cy="21959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7" idx="2"/>
            <a:endCxn id="45" idx="0"/>
          </p:cNvCxnSpPr>
          <p:nvPr/>
        </p:nvCxnSpPr>
        <p:spPr>
          <a:xfrm rot="5400000">
            <a:off x="7990629" y="4213263"/>
            <a:ext cx="575953" cy="3196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8" idx="2"/>
            <a:endCxn id="45" idx="0"/>
          </p:cNvCxnSpPr>
          <p:nvPr/>
        </p:nvCxnSpPr>
        <p:spPr>
          <a:xfrm rot="5400000">
            <a:off x="9181123" y="3010894"/>
            <a:ext cx="587828" cy="2712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3" idx="3"/>
            <a:endCxn id="45" idx="1"/>
          </p:cNvCxnSpPr>
          <p:nvPr/>
        </p:nvCxnSpPr>
        <p:spPr>
          <a:xfrm>
            <a:off x="4429496" y="5727863"/>
            <a:ext cx="1621000" cy="98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96986" y="71250"/>
            <a:ext cx="3633849" cy="5225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8656" y="1197432"/>
            <a:ext cx="1902030" cy="29048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xế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tà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mác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77999" y="1207328"/>
            <a:ext cx="2105882" cy="28764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3586" y="1229101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rạp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19183" y="1227123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lom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khom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“tiều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vu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39759" y="1215248"/>
            <a:ext cx="2183067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lác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đác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3" idx="2"/>
            <a:endCxn id="4" idx="0"/>
          </p:cNvCxnSpPr>
          <p:nvPr/>
        </p:nvCxnSpPr>
        <p:spPr>
          <a:xfrm rot="5400000">
            <a:off x="3289958" y="-1426521"/>
            <a:ext cx="603666" cy="4644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 rot="5400000">
            <a:off x="4415645" y="-290938"/>
            <a:ext cx="613562" cy="23829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  <a:endCxn id="6" idx="0"/>
          </p:cNvCxnSpPr>
          <p:nvPr/>
        </p:nvCxnSpPr>
        <p:spPr>
          <a:xfrm rot="16200000" flipH="1">
            <a:off x="5600704" y="906972"/>
            <a:ext cx="635335" cy="89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  <a:endCxn id="7" idx="0"/>
          </p:cNvCxnSpPr>
          <p:nvPr/>
        </p:nvCxnSpPr>
        <p:spPr>
          <a:xfrm rot="16200000" flipH="1">
            <a:off x="6859492" y="-351815"/>
            <a:ext cx="633357" cy="25245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2"/>
            <a:endCxn id="8" idx="0"/>
          </p:cNvCxnSpPr>
          <p:nvPr/>
        </p:nvCxnSpPr>
        <p:spPr>
          <a:xfrm rot="16200000" flipH="1">
            <a:off x="8061861" y="-1554184"/>
            <a:ext cx="621482" cy="4917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292925" y="4651169"/>
            <a:ext cx="4754087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200" dirty="0" smtClean="0">
                <a:latin typeface="+mj-lt"/>
              </a:rPr>
              <a:t>uồn nhớ</a:t>
            </a:r>
            <a:r>
              <a:rPr lang="en-US" sz="2200" dirty="0" smtClean="0">
                <a:latin typeface="+mj-lt"/>
              </a:rPr>
              <a:t>,</a:t>
            </a:r>
            <a:r>
              <a:rPr lang="vi-VN" sz="2200" dirty="0" smtClean="0">
                <a:latin typeface="+mj-lt"/>
              </a:rPr>
              <a:t> cô đơn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 smtClean="0">
                <a:latin typeface="+mj-lt"/>
              </a:rPr>
              <a:t>(nghệ thuật tả cảnh ngụ tình)</a:t>
            </a:r>
            <a:r>
              <a:rPr lang="en-US" sz="2200" dirty="0" smtClean="0">
                <a:latin typeface="+mj-lt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50496" y="4661064"/>
            <a:ext cx="4136570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bâng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khuâng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46" name="Straight Arrow Connector 45"/>
          <p:cNvCxnSpPr>
            <a:stCxn id="4" idx="2"/>
            <a:endCxn id="45" idx="0"/>
          </p:cNvCxnSpPr>
          <p:nvPr/>
        </p:nvCxnSpPr>
        <p:spPr>
          <a:xfrm rot="16200000" flipH="1">
            <a:off x="4414845" y="957127"/>
            <a:ext cx="558763" cy="68491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2"/>
            <a:endCxn id="45" idx="0"/>
          </p:cNvCxnSpPr>
          <p:nvPr/>
        </p:nvCxnSpPr>
        <p:spPr>
          <a:xfrm rot="16200000" flipH="1">
            <a:off x="5536196" y="2078478"/>
            <a:ext cx="577329" cy="45878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" idx="2"/>
            <a:endCxn id="45" idx="0"/>
          </p:cNvCxnSpPr>
          <p:nvPr/>
        </p:nvCxnSpPr>
        <p:spPr>
          <a:xfrm rot="16200000" flipH="1">
            <a:off x="6733819" y="3276101"/>
            <a:ext cx="573975" cy="21959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7" idx="2"/>
            <a:endCxn id="45" idx="0"/>
          </p:cNvCxnSpPr>
          <p:nvPr/>
        </p:nvCxnSpPr>
        <p:spPr>
          <a:xfrm rot="5400000">
            <a:off x="7990629" y="4213263"/>
            <a:ext cx="575953" cy="3196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8" idx="2"/>
            <a:endCxn id="45" idx="0"/>
          </p:cNvCxnSpPr>
          <p:nvPr/>
        </p:nvCxnSpPr>
        <p:spPr>
          <a:xfrm rot="5400000">
            <a:off x="9181123" y="3010894"/>
            <a:ext cx="587828" cy="2712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3" idx="3"/>
            <a:endCxn id="45" idx="1"/>
          </p:cNvCxnSpPr>
          <p:nvPr/>
        </p:nvCxnSpPr>
        <p:spPr>
          <a:xfrm>
            <a:off x="5047012" y="5727863"/>
            <a:ext cx="1003484" cy="98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1224" y="4394625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32" name="Picture 31" descr="—Pngtree—hand drawn cartoon border _4039587.png"/>
          <p:cNvPicPr>
            <a:picLocks noChangeAspect="1"/>
          </p:cNvPicPr>
          <p:nvPr/>
        </p:nvPicPr>
        <p:blipFill>
          <a:blip r:embed="rId5"/>
          <a:srcRect l="8401" r="50127" b="67556"/>
          <a:stretch>
            <a:fillRect/>
          </a:stretch>
        </p:blipFill>
        <p:spPr>
          <a:xfrm>
            <a:off x="178129" y="0"/>
            <a:ext cx="3716977" cy="38238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9405" y="1460668"/>
            <a:ext cx="2066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70122" y="439387"/>
            <a:ext cx="729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8759" y="2135578"/>
            <a:ext cx="7578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 smtClean="0">
                <a:latin typeface="+mj-lt"/>
              </a:rPr>
              <a:t>Cảnh Đèo Ngang là một bức tranh thiên nhiên lúc </a:t>
            </a:r>
            <a:r>
              <a:rPr lang="en-US" sz="3200" i="1" dirty="0" smtClean="0">
                <a:latin typeface="+mj-lt"/>
              </a:rPr>
              <a:t>…….</a:t>
            </a:r>
            <a:r>
              <a:rPr lang="vi-VN" sz="3200" i="1" dirty="0" smtClean="0">
                <a:latin typeface="+mj-lt"/>
              </a:rPr>
              <a:t>, hùng vĩ, bát ngát, thấp thoáng có sự sống của </a:t>
            </a:r>
            <a:r>
              <a:rPr lang="en-US" sz="3200" i="1" dirty="0" smtClean="0">
                <a:latin typeface="+mj-lt"/>
              </a:rPr>
              <a:t>…….. </a:t>
            </a:r>
            <a:r>
              <a:rPr lang="vi-VN" sz="3200" i="1" dirty="0" smtClean="0">
                <a:latin typeface="+mj-lt"/>
              </a:rPr>
              <a:t>nhưng còn hoang sơ, gợi cảm giác </a:t>
            </a:r>
            <a:r>
              <a:rPr lang="en-US" sz="3200" i="1" dirty="0" smtClean="0">
                <a:latin typeface="+mj-lt"/>
              </a:rPr>
              <a:t>………, ……………</a:t>
            </a:r>
            <a:endParaRPr lang="en-US" sz="3200" i="1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76156" y="2181103"/>
            <a:ext cx="7578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 smtClean="0">
                <a:latin typeface="+mj-lt"/>
              </a:rPr>
              <a:t>Cảnh Đèo Ngang là một bức tranh thiên nhiên lúc </a:t>
            </a:r>
            <a:r>
              <a:rPr lang="vi-VN" sz="3200" b="1" i="1" dirty="0" smtClean="0">
                <a:latin typeface="+mj-lt"/>
              </a:rPr>
              <a:t>chiều tà</a:t>
            </a:r>
            <a:r>
              <a:rPr lang="vi-VN" sz="3200" i="1" dirty="0" smtClean="0">
                <a:latin typeface="+mj-lt"/>
              </a:rPr>
              <a:t>, hùng vĩ, bát ngát, thấp thoáng có sự sống của </a:t>
            </a:r>
            <a:r>
              <a:rPr lang="vi-VN" sz="3200" b="1" i="1" dirty="0" smtClean="0">
                <a:latin typeface="+mj-lt"/>
              </a:rPr>
              <a:t>con người </a:t>
            </a:r>
            <a:r>
              <a:rPr lang="vi-VN" sz="3200" i="1" dirty="0" smtClean="0">
                <a:latin typeface="+mj-lt"/>
              </a:rPr>
              <a:t>nhưng còn hoang sơ, gợi cảm giác </a:t>
            </a:r>
            <a:r>
              <a:rPr lang="vi-VN" sz="3200" b="1" i="1" dirty="0" smtClean="0">
                <a:latin typeface="+mj-lt"/>
              </a:rPr>
              <a:t>buồn</a:t>
            </a:r>
            <a:r>
              <a:rPr lang="en-US" sz="3200" b="1" i="1" dirty="0" smtClean="0">
                <a:latin typeface="+mj-lt"/>
              </a:rPr>
              <a:t>,</a:t>
            </a:r>
            <a:r>
              <a:rPr lang="vi-VN" sz="3200" b="1" i="1" dirty="0" smtClean="0">
                <a:latin typeface="+mj-lt"/>
              </a:rPr>
              <a:t> vắng lặng.</a:t>
            </a:r>
            <a:endParaRPr lang="en-US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550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5" grpId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A38C47A-328E-4C6D-AAD3-625F5C09A91F}"/>
              </a:ext>
            </a:extLst>
          </p:cNvPr>
          <p:cNvSpPr/>
          <p:nvPr/>
        </p:nvSpPr>
        <p:spPr>
          <a:xfrm>
            <a:off x="0" y="3396219"/>
            <a:ext cx="7576457" cy="2363293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1AA8EF6-1BD5-45AB-95F4-15D34B928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2852" r="-641" b="23118"/>
          <a:stretch>
            <a:fillRect/>
          </a:stretch>
        </p:blipFill>
        <p:spPr>
          <a:xfrm>
            <a:off x="14872698" y="-202350"/>
            <a:ext cx="54890" cy="4426042"/>
          </a:xfrm>
          <a:custGeom>
            <a:avLst/>
            <a:gdLst>
              <a:gd name="connsiteX0" fmla="*/ 0 w 54890"/>
              <a:gd name="connsiteY0" fmla="*/ 0 h 4426042"/>
              <a:gd name="connsiteX1" fmla="*/ 54890 w 54890"/>
              <a:gd name="connsiteY1" fmla="*/ 0 h 4426042"/>
              <a:gd name="connsiteX2" fmla="*/ 54890 w 54890"/>
              <a:gd name="connsiteY2" fmla="*/ 4426042 h 4426042"/>
              <a:gd name="connsiteX3" fmla="*/ 0 w 54890"/>
              <a:gd name="connsiteY3" fmla="*/ 4426042 h 4426042"/>
              <a:gd name="connsiteX4" fmla="*/ 0 w 54890"/>
              <a:gd name="connsiteY4" fmla="*/ 0 h 44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90" h="4426042">
                <a:moveTo>
                  <a:pt x="0" y="0"/>
                </a:moveTo>
                <a:lnTo>
                  <a:pt x="54890" y="0"/>
                </a:lnTo>
                <a:lnTo>
                  <a:pt x="54890" y="4426042"/>
                </a:lnTo>
                <a:lnTo>
                  <a:pt x="0" y="442604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069EEE5-4C34-4259-A0FC-5E69C9CFC16A}"/>
              </a:ext>
            </a:extLst>
          </p:cNvPr>
          <p:cNvSpPr/>
          <p:nvPr/>
        </p:nvSpPr>
        <p:spPr>
          <a:xfrm>
            <a:off x="197856" y="3632643"/>
            <a:ext cx="7200475" cy="1889363"/>
          </a:xfrm>
          <a:prstGeom prst="rect">
            <a:avLst/>
          </a:prstGeom>
          <a:solidFill>
            <a:srgbClr val="ADB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CBFD48D-AC25-4F29-960A-78DB02454ED9}"/>
              </a:ext>
            </a:extLst>
          </p:cNvPr>
          <p:cNvSpPr txBox="1"/>
          <p:nvPr/>
        </p:nvSpPr>
        <p:spPr>
          <a:xfrm>
            <a:off x="309084" y="3962936"/>
            <a:ext cx="699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zh-CN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non,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zh-CN" sz="3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endParaRPr lang="zh-CN" altLang="en-US" sz="3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388927" y="213755"/>
            <a:ext cx="5696197" cy="325383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8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053" y="2520358"/>
            <a:ext cx="3032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+mj-lt"/>
              </a:rPr>
              <a:t>Đối lập 2 hình ảnh</a:t>
            </a:r>
            <a:endParaRPr lang="en-US" sz="2800" b="1" dirty="0">
              <a:latin typeface="+mj-lt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xmlns="" id="{ECBFD48D-AC25-4F29-960A-78DB02454ED9}"/>
              </a:ext>
            </a:extLst>
          </p:cNvPr>
          <p:cNvSpPr txBox="1"/>
          <p:nvPr/>
        </p:nvSpPr>
        <p:spPr>
          <a:xfrm>
            <a:off x="2921656" y="234212"/>
            <a:ext cx="77423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non,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zh-CN" sz="3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endParaRPr lang="zh-CN" altLang="en-US" sz="3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6688" y="1746486"/>
            <a:ext cx="7059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+mj-lt"/>
              </a:rPr>
              <a:t>Trời</a:t>
            </a:r>
            <a:r>
              <a:rPr lang="en-US" sz="2800" i="1" dirty="0" smtClean="0">
                <a:latin typeface="+mj-lt"/>
              </a:rPr>
              <a:t>,</a:t>
            </a:r>
            <a:r>
              <a:rPr lang="vi-VN" sz="2800" i="1" dirty="0" smtClean="0">
                <a:latin typeface="+mj-lt"/>
              </a:rPr>
              <a:t> non</a:t>
            </a:r>
            <a:r>
              <a:rPr lang="en-US" sz="2800" i="1" dirty="0" smtClean="0">
                <a:latin typeface="+mj-lt"/>
              </a:rPr>
              <a:t>,</a:t>
            </a:r>
            <a:r>
              <a:rPr lang="vi-VN" sz="2800" i="1" dirty="0" smtClean="0">
                <a:latin typeface="+mj-lt"/>
              </a:rPr>
              <a:t> nước: </a:t>
            </a:r>
            <a:r>
              <a:rPr lang="vi-VN" sz="2800" dirty="0" smtClean="0">
                <a:latin typeface="+mj-lt"/>
              </a:rPr>
              <a:t>Không gian mênh mông, vũ trụ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hùng vĩ.</a:t>
            </a:r>
            <a:endParaRPr lang="en-US" sz="2800" dirty="0">
              <a:latin typeface="+mj-lt"/>
            </a:endParaRPr>
          </a:p>
        </p:txBody>
      </p:sp>
      <p:cxnSp>
        <p:nvCxnSpPr>
          <p:cNvPr id="13" name="Straight Arrow Connector 12"/>
          <p:cNvCxnSpPr>
            <a:stCxn id="2" idx="3"/>
            <a:endCxn id="11" idx="1"/>
          </p:cNvCxnSpPr>
          <p:nvPr/>
        </p:nvCxnSpPr>
        <p:spPr>
          <a:xfrm flipV="1">
            <a:off x="3503220" y="2223540"/>
            <a:ext cx="1193468" cy="5584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77838" y="2896410"/>
            <a:ext cx="7038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Một mảnh tình riêng: Nỗi tâm tư khép kín (con người nhỏ nhoi đơn lẻ).</a:t>
            </a:r>
            <a:endParaRPr lang="en-US" sz="2800" dirty="0">
              <a:latin typeface="+mj-lt"/>
            </a:endParaRPr>
          </a:p>
        </p:txBody>
      </p:sp>
      <p:cxnSp>
        <p:nvCxnSpPr>
          <p:cNvPr id="15" name="Straight Arrow Connector 14"/>
          <p:cNvCxnSpPr>
            <a:stCxn id="2" idx="3"/>
            <a:endCxn id="14" idx="1"/>
          </p:cNvCxnSpPr>
          <p:nvPr/>
        </p:nvCxnSpPr>
        <p:spPr>
          <a:xfrm>
            <a:off x="3503220" y="2781968"/>
            <a:ext cx="1274618" cy="5914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7623" y="5043862"/>
            <a:ext cx="2028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 smtClean="0">
                <a:solidFill>
                  <a:srgbClr val="0070C0"/>
                </a:solidFill>
                <a:latin typeface="+mj-lt"/>
              </a:rPr>
              <a:t>“Ta với ta”</a:t>
            </a:r>
            <a:endParaRPr lang="en-US" sz="28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7831" y="4095823"/>
            <a:ext cx="705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Đối diện với chính mình. </a:t>
            </a:r>
            <a:endParaRPr lang="en-US" sz="2800" dirty="0">
              <a:latin typeface="+mj-lt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826326" y="4357433"/>
            <a:ext cx="1761505" cy="9480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85854" y="4841991"/>
            <a:ext cx="7038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Các con chữ câu kết đều mang một nỗi niềm đơn chiếc: “một - mảnh - riêng – ta – ta</a:t>
            </a:r>
            <a:endParaRPr lang="en-US" sz="2800" dirty="0">
              <a:latin typeface="+mj-lt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>
            <a:off x="2826326" y="5305472"/>
            <a:ext cx="1759528" cy="13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48254" y="5849391"/>
            <a:ext cx="7038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Tất cả đều cực tả nỗi buồn thầm lặng cô đơn đến tột cùng của người lữ thứ.</a:t>
            </a:r>
            <a:endParaRPr lang="en-US" sz="2800" dirty="0">
              <a:latin typeface="+mj-lt"/>
            </a:endParaRPr>
          </a:p>
        </p:txBody>
      </p:sp>
      <p:cxnSp>
        <p:nvCxnSpPr>
          <p:cNvPr id="32" name="Straight Arrow Connector 31"/>
          <p:cNvCxnSpPr>
            <a:stCxn id="20" idx="3"/>
            <a:endCxn id="31" idx="1"/>
          </p:cNvCxnSpPr>
          <p:nvPr/>
        </p:nvCxnSpPr>
        <p:spPr>
          <a:xfrm>
            <a:off x="2826326" y="5305472"/>
            <a:ext cx="1721928" cy="10209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4" grpId="0"/>
      <p:bldP spid="20" grpId="0"/>
      <p:bldP spid="22" grpId="0"/>
      <p:bldP spid="24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724423" y="1294410"/>
            <a:ext cx="2115764" cy="1772911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52861"/>
              <a:ext cx="1179443" cy="101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III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3379108" y="3354263"/>
            <a:ext cx="5254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Tổng</a:t>
            </a:r>
            <a:r>
              <a:rPr lang="en-US" altLang="zh-CN" sz="88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kết</a:t>
            </a:r>
            <a:endParaRPr lang="zh-CN" altLang="en-US" sz="88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dy-upload-api-foody-mobile-oq-jpg-1808281436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5755" y="225631"/>
            <a:ext cx="7260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691022" y="-312038"/>
            <a:ext cx="3782267" cy="205905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E7BA5A7F-F97C-4000-A4D8-7EC670653A5F}"/>
              </a:ext>
            </a:extLst>
          </p:cNvPr>
          <p:cNvGrpSpPr/>
          <p:nvPr/>
        </p:nvGrpSpPr>
        <p:grpSpPr>
          <a:xfrm>
            <a:off x="696078" y="3142420"/>
            <a:ext cx="2719676" cy="1156448"/>
            <a:chOff x="864162" y="3561973"/>
            <a:chExt cx="1452730" cy="572612"/>
          </a:xfrm>
        </p:grpSpPr>
        <p:pic>
          <p:nvPicPr>
            <p:cNvPr id="23" name="Picture 6" descr="E:\水墨图表素材\图片1.png">
              <a:extLst>
                <a:ext uri="{FF2B5EF4-FFF2-40B4-BE49-F238E27FC236}">
                  <a16:creationId xmlns:a16="http://schemas.microsoft.com/office/drawing/2014/main" xmlns="" id="{C232D2DA-9C06-48B1-B47B-AED34CA6C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62" y="3561973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65">
              <a:extLst>
                <a:ext uri="{FF2B5EF4-FFF2-40B4-BE49-F238E27FC236}">
                  <a16:creationId xmlns:a16="http://schemas.microsoft.com/office/drawing/2014/main" xmlns="" id="{003D1D89-C03F-4346-BBCE-89831F579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002" y="3650598"/>
              <a:ext cx="1345045" cy="28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Nghệ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thuật</a:t>
              </a:r>
              <a:endPara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B347C863-803A-46F2-9877-9664BC95DB85}"/>
              </a:ext>
            </a:extLst>
          </p:cNvPr>
          <p:cNvGrpSpPr/>
          <p:nvPr/>
        </p:nvGrpSpPr>
        <p:grpSpPr>
          <a:xfrm>
            <a:off x="3705102" y="653143"/>
            <a:ext cx="2428518" cy="1092530"/>
            <a:chOff x="5495534" y="684782"/>
            <a:chExt cx="1452730" cy="572612"/>
          </a:xfrm>
        </p:grpSpPr>
        <p:pic>
          <p:nvPicPr>
            <p:cNvPr id="29" name="Picture 6" descr="E:\水墨图表素材\图片1.png">
              <a:extLst>
                <a:ext uri="{FF2B5EF4-FFF2-40B4-BE49-F238E27FC236}">
                  <a16:creationId xmlns:a16="http://schemas.microsoft.com/office/drawing/2014/main" xmlns="" id="{04747BC0-9C6A-43E3-917E-0C157B335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534" y="684782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265">
              <a:extLst>
                <a:ext uri="{FF2B5EF4-FFF2-40B4-BE49-F238E27FC236}">
                  <a16:creationId xmlns:a16="http://schemas.microsoft.com/office/drawing/2014/main" xmlns="" id="{9FE8AED3-EF35-48FC-B91F-8C65ECD89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614" y="760273"/>
              <a:ext cx="1275401" cy="352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Nội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dung</a:t>
              </a:r>
              <a:endPara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218" y="787047"/>
            <a:ext cx="4423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Cảnh đèo Ngang: đẹp, hoang sơ, gợi buồn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198" y="1925099"/>
            <a:ext cx="55537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Tâm trạng: Hoài cổ nhớ nước, thương nhà da diết, buồn, cô đơn.</a:t>
            </a:r>
            <a:r>
              <a:rPr lang="en-US" altLang="zh-CN" sz="3200" b="1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endParaRPr lang="zh-CN" altLang="en-US" sz="3200" b="1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34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177" y="3350138"/>
            <a:ext cx="5791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Tả cảnh ngụ tình đặc sắc.</a:t>
            </a:r>
            <a:endParaRPr lang="en-US" sz="2800" b="1" dirty="0"/>
          </a:p>
        </p:txBody>
      </p:sp>
      <p:sp>
        <p:nvSpPr>
          <p:cNvPr id="36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428" y="4064969"/>
            <a:ext cx="6885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Nhân hoá, đảo ngữ,điệp từ, chơi chữ.</a:t>
            </a:r>
            <a:endParaRPr lang="en-US" sz="2800" b="1" dirty="0"/>
          </a:p>
        </p:txBody>
      </p:sp>
      <p:sp>
        <p:nvSpPr>
          <p:cNvPr id="37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0" y="4668631"/>
            <a:ext cx="5791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Miêu tả kết hợp biểu cảm.</a:t>
            </a:r>
            <a:endParaRPr lang="en-US" sz="2800" b="1" dirty="0"/>
          </a:p>
        </p:txBody>
      </p:sp>
      <p:sp>
        <p:nvSpPr>
          <p:cNvPr id="38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835" y="5402920"/>
            <a:ext cx="8005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Lời thơ trang nhã điêu luyện, âm điệu trầm lắng</a:t>
            </a:r>
            <a:r>
              <a:rPr lang="vi-VN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09709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855048" y="1294410"/>
            <a:ext cx="2115764" cy="1772911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52861"/>
              <a:ext cx="1179443" cy="101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IV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3010983" y="3354263"/>
            <a:ext cx="6394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Luyện</a:t>
            </a:r>
            <a:r>
              <a:rPr lang="en-US" altLang="zh-CN" sz="88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tập</a:t>
            </a:r>
            <a:endParaRPr lang="zh-CN" altLang="en-US" sz="88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" y="1519636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30936" y="1555439"/>
            <a:ext cx="10218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không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lịch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sử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-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văn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hóa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1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qua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2" y="2721855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80528" y="2817025"/>
            <a:ext cx="999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ấm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quê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688442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676741"/>
            <a:ext cx="10105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mang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nỗi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buồn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thầm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lặng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bâng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khuâng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6" y="4875872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26536" y="4923549"/>
            <a:ext cx="8591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Nỗi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uất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ức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oan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khuất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phải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từ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bỏ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yêu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quý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để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hoang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vu.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706643" y="202485"/>
            <a:ext cx="10871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Tâm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trạng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bộc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lộ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trực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tiếp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tâm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trạng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b="1" spc="300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7683" y="4629851"/>
            <a:ext cx="6113744" cy="55972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" y="1519636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30936" y="1555439"/>
            <a:ext cx="10218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2" y="2389355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80528" y="2484525"/>
            <a:ext cx="999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355942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344241"/>
            <a:ext cx="9417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…”;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6" y="4495872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26536" y="4543549"/>
            <a:ext cx="9434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…”;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Dừng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chân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706643" y="202485"/>
            <a:ext cx="10871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Dòng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nào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sau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đây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nêu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đầy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đủ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thông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tin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biểu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hiện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phép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?</a:t>
            </a:r>
            <a:endParaRPr lang="zh-CN" altLang="en-US" sz="2800" b="1" spc="300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7683" y="4629851"/>
            <a:ext cx="6113744" cy="55972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" y="1519636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30936" y="1555439"/>
            <a:ext cx="10218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ngụ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2" y="2389355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80528" y="2484525"/>
            <a:ext cx="999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lập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355942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344241"/>
            <a:ext cx="9417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chủ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yếu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8" y="4282117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621539" y="4389170"/>
            <a:ext cx="9434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chủ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yếu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706643" y="202485"/>
            <a:ext cx="1087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Biện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pháp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nghệ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thuật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chính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sử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dụng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b="1" spc="300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855048" y="1294410"/>
            <a:ext cx="2115764" cy="1772911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52861"/>
              <a:ext cx="1179443" cy="101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IV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1496291" y="3354263"/>
            <a:ext cx="9488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Tìm</a:t>
            </a:r>
            <a:r>
              <a:rPr lang="en-US" altLang="zh-CN" sz="80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tòi</a:t>
            </a:r>
            <a:r>
              <a:rPr lang="en-US" altLang="zh-CN" sz="80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mở</a:t>
            </a:r>
            <a:r>
              <a:rPr lang="en-US" altLang="zh-CN" sz="80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rộng</a:t>
            </a:r>
            <a:endParaRPr lang="zh-CN" altLang="en-US" sz="80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7683" y="4629851"/>
            <a:ext cx="6113744" cy="55972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0" y="462732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973242" y="629164"/>
            <a:ext cx="9628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đọc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trên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Internet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Huyện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Thanh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Thăng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Long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thành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hoài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cổ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Chiều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Chùa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Trấn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Bắc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chiều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hôm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Đền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Trấn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Võ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chép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vở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272817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344241"/>
            <a:ext cx="9417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Chuẩn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bị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 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621539" y="4389170"/>
            <a:ext cx="9434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6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09619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13F57E0-3C6A-4C57-B833-2C49EEC13F36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Tạm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biệt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các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em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!</a:t>
            </a:r>
            <a:endParaRPr lang="zh-CN" altLang="en-US" sz="5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8703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AutoShape 6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AutoShape 8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deo-ngang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AutoShape 6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AutoShape 8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deo-nga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439478B-9A3A-476F-BD92-442B0C84C5F4}"/>
              </a:ext>
            </a:extLst>
          </p:cNvPr>
          <p:cNvSpPr txBox="1"/>
          <p:nvPr/>
        </p:nvSpPr>
        <p:spPr>
          <a:xfrm>
            <a:off x="289932" y="1937555"/>
            <a:ext cx="1190206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60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QUA ĐÈO NGANG</a:t>
            </a:r>
            <a:endParaRPr lang="en-US" altLang="zh-CN" sz="11500" spc="600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  <a:p>
            <a:pPr algn="r"/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- </a:t>
            </a:r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Bà Huyện Thanh Quan-</a:t>
            </a:r>
            <a:endParaRPr lang="zh-CN" altLang="en-US" sz="4400" spc="6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pic>
        <p:nvPicPr>
          <p:cNvPr id="9" name="Two Steps From Hell - Star Sky - Instrumental - 副本">
            <a:hlinkClick r:id="" action="ppaction://media"/>
            <a:extLst>
              <a:ext uri="{FF2B5EF4-FFF2-40B4-BE49-F238E27FC236}">
                <a16:creationId xmlns:a16="http://schemas.microsoft.com/office/drawing/2014/main" xmlns="" id="{47814154-4738-44EB-AF26-59A897F94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78875" y="-83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5047802" y="1744229"/>
            <a:ext cx="1714745" cy="1493597"/>
            <a:chOff x="2286023" y="5807"/>
            <a:chExt cx="1714745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821325" y="91689"/>
              <a:ext cx="11794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dirty="0" smtClean="0"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I</a:t>
              </a:r>
              <a:endParaRPr lang="zh-CN" altLang="en-US" sz="6600" b="1" dirty="0">
                <a:latin typeface="叶根友毛笔行书2.0版" panose="02010601030101010101" pitchFamily="2" charset="-122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2973478" y="3468672"/>
            <a:ext cx="6069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Tìm</a:t>
            </a:r>
            <a:r>
              <a:rPr lang="en-US" altLang="zh-CN" sz="54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54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hiểu</a:t>
            </a:r>
            <a:r>
              <a:rPr lang="en-US" altLang="zh-CN" sz="54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54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chung</a:t>
            </a:r>
            <a:endParaRPr lang="zh-CN" altLang="en-US" sz="54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431696" y="-97391"/>
            <a:ext cx="3157781" cy="1719085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1888499"/>
            <a:ext cx="2720898" cy="2700270"/>
            <a:chOff x="9207561" y="272296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272296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10057019" y="3245367"/>
              <a:ext cx="113545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giả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650516" y="665204"/>
          <a:ext cx="8294029" cy="54211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94029"/>
              </a:tblGrid>
              <a:tr h="574856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HUYỆN THANH QUAN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9508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thật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kỉ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XIX 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Tàm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(nay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tri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huyện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(nay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huyện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endParaRPr lang="en-US" sz="26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chuyên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chúa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phi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hiếm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Nôm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Thăng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Long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hoài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Chùa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Trấn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Đền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Trấn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Võ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Qua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Đèo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386" name="Picture 2" descr="Káº¿t quáº£ hÃ¬nh áº£nh cho bÃ  huyá»n thanh quan"/>
          <p:cNvPicPr>
            <a:picLocks noChangeAspect="1" noChangeArrowheads="1"/>
          </p:cNvPicPr>
          <p:nvPr/>
        </p:nvPicPr>
        <p:blipFill>
          <a:blip r:embed="rId6"/>
          <a:srcRect l="14495" t="7341" r="14384" b="8294"/>
          <a:stretch>
            <a:fillRect/>
          </a:stretch>
        </p:blipFill>
        <p:spPr bwMode="auto">
          <a:xfrm>
            <a:off x="0" y="4189188"/>
            <a:ext cx="3468029" cy="2668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2223029"/>
            <a:ext cx="2720898" cy="2700270"/>
            <a:chOff x="9207561" y="305749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9945508" y="3657954"/>
              <a:ext cx="13138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phẩm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41" y="581490"/>
            <a:ext cx="1237671" cy="802423"/>
          </a:xfrm>
          <a:prstGeom prst="rect">
            <a:avLst/>
          </a:prstGeom>
        </p:spPr>
      </p:pic>
      <p:sp>
        <p:nvSpPr>
          <p:cNvPr id="1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361667" y="724167"/>
            <a:ext cx="363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Hoàn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ra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49" y="3405851"/>
            <a:ext cx="1237671" cy="802423"/>
          </a:xfrm>
          <a:prstGeom prst="rect">
            <a:avLst/>
          </a:prstGeom>
        </p:spPr>
      </p:pic>
      <p:sp>
        <p:nvSpPr>
          <p:cNvPr id="2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4944045" y="3584154"/>
            <a:ext cx="6383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Thể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965330" y="1387207"/>
            <a:ext cx="57556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Thế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kỉ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XIX,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Huyện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Thanh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lần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đầu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xa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xa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quê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kinh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đô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Huế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nhận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chức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cung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trung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giáo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” 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808971" y="4211555"/>
            <a:ext cx="5755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ngôn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bát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cú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luật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A38C47A-328E-4C6D-AAD3-625F5C09A91F}"/>
              </a:ext>
            </a:extLst>
          </p:cNvPr>
          <p:cNvSpPr/>
          <p:nvPr/>
        </p:nvSpPr>
        <p:spPr>
          <a:xfrm>
            <a:off x="2207930" y="2167700"/>
            <a:ext cx="7354957" cy="3578087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03023" y="221908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 smtClean="0">
                <a:latin typeface="+mj-lt"/>
              </a:rPr>
              <a:t>Bước tới đèo Ngang bóng xế tà,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Cỏ cây chen đá, lá chen hoa.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Lom khom dưới núi tiều vài chú,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Lác đác bên sông rợ mấy nhà.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Nhớ nước, đau lòng con cuốc cuốc,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Thương nhà, mỏi miệng cái da da.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Dừng chân đứng lại: trời, non, nước,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Một mảnh tình riêng, ta với ta.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6866" y="1312117"/>
            <a:ext cx="3914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33793" y="5983830"/>
          <a:ext cx="5583237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7" imgW="5583600" imgH="686880" progId="Package">
                  <p:embed/>
                </p:oleObj>
              </mc:Choice>
              <mc:Fallback>
                <p:oleObj name="Packager Shell Object" showAsIcon="1" r:id="rId7" imgW="5583600" imgH="686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793" y="5983830"/>
                        <a:ext cx="5583237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1349</Words>
  <Application>Microsoft Office PowerPoint</Application>
  <PresentationFormat>Custom</PresentationFormat>
  <Paragraphs>160</Paragraphs>
  <Slides>27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主题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huy_ctn</cp:lastModifiedBy>
  <cp:revision>94</cp:revision>
  <dcterms:created xsi:type="dcterms:W3CDTF">2017-01-03T02:44:21Z</dcterms:created>
  <dcterms:modified xsi:type="dcterms:W3CDTF">2021-10-08T14:42:14Z</dcterms:modified>
</cp:coreProperties>
</file>