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317" r:id="rId3"/>
    <p:sldId id="256" r:id="rId4"/>
    <p:sldId id="285" r:id="rId5"/>
    <p:sldId id="300" r:id="rId6"/>
    <p:sldId id="287" r:id="rId7"/>
    <p:sldId id="288" r:id="rId8"/>
    <p:sldId id="289" r:id="rId9"/>
    <p:sldId id="286" r:id="rId10"/>
    <p:sldId id="304" r:id="rId11"/>
    <p:sldId id="306" r:id="rId12"/>
    <p:sldId id="267" r:id="rId13"/>
    <p:sldId id="308" r:id="rId14"/>
    <p:sldId id="272" r:id="rId15"/>
    <p:sldId id="315" r:id="rId16"/>
    <p:sldId id="316" r:id="rId17"/>
    <p:sldId id="28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53" autoAdjust="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4A065-9316-4286-9ABD-1532AD613C06}" type="doc">
      <dgm:prSet loTypeId="urn:microsoft.com/office/officeart/2005/8/layout/chevron2" loCatId="process" qsTypeId="urn:microsoft.com/office/officeart/2005/8/quickstyle/3d2" qsCatId="3D" csTypeId="urn:microsoft.com/office/officeart/2005/8/colors/colorful2" csCatId="colorful" phldr="1"/>
      <dgm:spPr/>
      <dgm:t>
        <a:bodyPr/>
        <a:lstStyle/>
        <a:p>
          <a:endParaRPr lang="en-US"/>
        </a:p>
      </dgm:t>
    </dgm:pt>
    <dgm:pt modelId="{B0220CB7-AD75-40C7-B493-935F0B4CE737}">
      <dgm:prSet phldrT="[Text]" custT="1"/>
      <dgm:spPr/>
      <dgm:t>
        <a:bodyPr/>
        <a:lstStyle/>
        <a:p>
          <a:r>
            <a:rPr lang="en-US" sz="3600" b="1" dirty="0" smtClean="0">
              <a:latin typeface="Times New Roman" pitchFamily="18" charset="0"/>
              <a:cs typeface="Times New Roman" pitchFamily="18" charset="0"/>
            </a:rPr>
            <a:t>1.</a:t>
          </a: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dgm:t>
    </dgm:pt>
    <dgm:pt modelId="{7FC64353-ECBD-4EFA-A92F-3EF72521F2A6}" type="parTrans" cxnId="{4CC6A1D4-076C-48C7-AFAC-67797EA8DDD4}">
      <dgm:prSet/>
      <dgm:spPr/>
      <dgm:t>
        <a:bodyPr/>
        <a:lstStyle/>
        <a:p>
          <a:endParaRPr lang="en-US" sz="3600">
            <a:latin typeface="Times New Roman" pitchFamily="18" charset="0"/>
            <a:cs typeface="Times New Roman" pitchFamily="18" charset="0"/>
          </a:endParaRPr>
        </a:p>
      </dgm:t>
    </dgm:pt>
    <dgm:pt modelId="{1B33D0D4-8BC7-4CC9-86E2-FAED40EAEED1}" type="sibTrans" cxnId="{4CC6A1D4-076C-48C7-AFAC-67797EA8DDD4}">
      <dgm:prSet/>
      <dgm:spPr/>
      <dgm:t>
        <a:bodyPr/>
        <a:lstStyle/>
        <a:p>
          <a:endParaRPr lang="en-US" sz="3600">
            <a:latin typeface="Times New Roman" pitchFamily="18" charset="0"/>
            <a:cs typeface="Times New Roman" pitchFamily="18" charset="0"/>
          </a:endParaRPr>
        </a:p>
      </dgm:t>
    </dgm:pt>
    <dgm:pt modelId="{79809219-A09A-4D24-8E72-FF8865B8CB19}">
      <dgm:prSet phldrT="[Text]" custT="1"/>
      <dgm:spPr/>
      <dgm:t>
        <a:bodyPr/>
        <a:lstStyle/>
        <a:p>
          <a:r>
            <a:rPr lang="en-US" sz="3600" dirty="0" smtClean="0">
              <a:latin typeface="Times New Roman" pitchFamily="18" charset="0"/>
              <a:cs typeface="Times New Roman" pitchFamily="18" charset="0"/>
            </a:rPr>
            <a:t>I.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tố</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tự</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nhiên</a:t>
          </a:r>
          <a:endParaRPr lang="en-US" sz="3600" dirty="0">
            <a:latin typeface="Times New Roman" pitchFamily="18" charset="0"/>
            <a:cs typeface="Times New Roman" pitchFamily="18" charset="0"/>
          </a:endParaRPr>
        </a:p>
      </dgm:t>
    </dgm:pt>
    <dgm:pt modelId="{5727CDFE-22D9-40D2-83D8-3CAD720AF619}" type="parTrans" cxnId="{341A0573-D512-4652-B056-7A5EE533D7C7}">
      <dgm:prSet/>
      <dgm:spPr/>
      <dgm:t>
        <a:bodyPr/>
        <a:lstStyle/>
        <a:p>
          <a:endParaRPr lang="en-US" sz="3600">
            <a:latin typeface="Times New Roman" pitchFamily="18" charset="0"/>
            <a:cs typeface="Times New Roman" pitchFamily="18" charset="0"/>
          </a:endParaRPr>
        </a:p>
      </dgm:t>
    </dgm:pt>
    <dgm:pt modelId="{C5A756D1-BABA-4A55-B637-37176D61A2CF}" type="sibTrans" cxnId="{341A0573-D512-4652-B056-7A5EE533D7C7}">
      <dgm:prSet/>
      <dgm:spPr/>
      <dgm:t>
        <a:bodyPr/>
        <a:lstStyle/>
        <a:p>
          <a:endParaRPr lang="en-US" sz="3600">
            <a:latin typeface="Times New Roman" pitchFamily="18" charset="0"/>
            <a:cs typeface="Times New Roman" pitchFamily="18" charset="0"/>
          </a:endParaRPr>
        </a:p>
      </dgm:t>
    </dgm:pt>
    <dgm:pt modelId="{BCE941E2-ADED-4EE6-8FBF-F49D8FB8BFF3}">
      <dgm:prSet phldrT="[Text]" custT="1"/>
      <dgm:spPr>
        <a:solidFill>
          <a:srgbClr val="33CC33"/>
        </a:solidFill>
      </dgm:spPr>
      <dgm:t>
        <a:bodyPr/>
        <a:lstStyle/>
        <a:p>
          <a:r>
            <a:rPr lang="en-US" sz="3600" b="1" dirty="0" smtClean="0">
              <a:latin typeface="Times New Roman" pitchFamily="18" charset="0"/>
              <a:cs typeface="Times New Roman" pitchFamily="18" charset="0"/>
            </a:rPr>
            <a:t>2.</a:t>
          </a: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dgm:t>
    </dgm:pt>
    <dgm:pt modelId="{2506FA1A-1F9E-4A40-A2B0-B79182B84DCD}" type="parTrans" cxnId="{4FDAA853-9281-49AC-A2D1-E72921D3D75B}">
      <dgm:prSet/>
      <dgm:spPr/>
      <dgm:t>
        <a:bodyPr/>
        <a:lstStyle/>
        <a:p>
          <a:endParaRPr lang="en-US" sz="3600">
            <a:latin typeface="Times New Roman" pitchFamily="18" charset="0"/>
            <a:cs typeface="Times New Roman" pitchFamily="18" charset="0"/>
          </a:endParaRPr>
        </a:p>
      </dgm:t>
    </dgm:pt>
    <dgm:pt modelId="{ED49C7EF-2E39-4D99-B0B3-5E19EF3B56F7}" type="sibTrans" cxnId="{4FDAA853-9281-49AC-A2D1-E72921D3D75B}">
      <dgm:prSet/>
      <dgm:spPr/>
      <dgm:t>
        <a:bodyPr/>
        <a:lstStyle/>
        <a:p>
          <a:endParaRPr lang="en-US" sz="3600">
            <a:latin typeface="Times New Roman" pitchFamily="18" charset="0"/>
            <a:cs typeface="Times New Roman" pitchFamily="18" charset="0"/>
          </a:endParaRPr>
        </a:p>
      </dgm:t>
    </dgm:pt>
    <dgm:pt modelId="{C26126BE-9DC7-4120-AEBC-A758DB0B03DE}">
      <dgm:prSet phldrT="[Text]" custT="1"/>
      <dgm:spPr/>
      <dgm:t>
        <a:bodyPr/>
        <a:lstStyle/>
        <a:p>
          <a:r>
            <a:rPr lang="en-US" sz="3600" dirty="0" smtClean="0">
              <a:latin typeface="Times New Roman" pitchFamily="18" charset="0"/>
              <a:cs typeface="Times New Roman" pitchFamily="18" charset="0"/>
            </a:rPr>
            <a:t>II.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tố</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tế-xã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hội</a:t>
          </a:r>
          <a:endParaRPr lang="en-US" sz="3600" dirty="0">
            <a:latin typeface="Times New Roman" pitchFamily="18" charset="0"/>
            <a:cs typeface="Times New Roman" pitchFamily="18" charset="0"/>
          </a:endParaRPr>
        </a:p>
      </dgm:t>
    </dgm:pt>
    <dgm:pt modelId="{DDF90533-62D5-4ADA-B274-46EEB17000C7}" type="parTrans" cxnId="{C3A68ACB-67DF-474D-8DFC-BEB382DBF9E3}">
      <dgm:prSet/>
      <dgm:spPr/>
      <dgm:t>
        <a:bodyPr/>
        <a:lstStyle/>
        <a:p>
          <a:endParaRPr lang="en-US" sz="3600">
            <a:latin typeface="Times New Roman" pitchFamily="18" charset="0"/>
            <a:cs typeface="Times New Roman" pitchFamily="18" charset="0"/>
          </a:endParaRPr>
        </a:p>
      </dgm:t>
    </dgm:pt>
    <dgm:pt modelId="{7ED17214-444D-4382-8946-ADE854C49B57}" type="sibTrans" cxnId="{C3A68ACB-67DF-474D-8DFC-BEB382DBF9E3}">
      <dgm:prSet/>
      <dgm:spPr/>
      <dgm:t>
        <a:bodyPr/>
        <a:lstStyle/>
        <a:p>
          <a:endParaRPr lang="en-US" sz="3600">
            <a:latin typeface="Times New Roman" pitchFamily="18" charset="0"/>
            <a:cs typeface="Times New Roman" pitchFamily="18" charset="0"/>
          </a:endParaRPr>
        </a:p>
      </dgm:t>
    </dgm:pt>
    <dgm:pt modelId="{1383F572-0982-4512-A2E7-81231C9EF1BE}" type="pres">
      <dgm:prSet presAssocID="{0704A065-9316-4286-9ABD-1532AD613C06}" presName="linearFlow" presStyleCnt="0">
        <dgm:presLayoutVars>
          <dgm:dir/>
          <dgm:animLvl val="lvl"/>
          <dgm:resizeHandles val="exact"/>
        </dgm:presLayoutVars>
      </dgm:prSet>
      <dgm:spPr/>
      <dgm:t>
        <a:bodyPr/>
        <a:lstStyle/>
        <a:p>
          <a:endParaRPr lang="en-US"/>
        </a:p>
      </dgm:t>
    </dgm:pt>
    <dgm:pt modelId="{79C6E9AC-564B-459C-A958-3712B0D3672C}" type="pres">
      <dgm:prSet presAssocID="{B0220CB7-AD75-40C7-B493-935F0B4CE737}" presName="composite" presStyleCnt="0"/>
      <dgm:spPr/>
    </dgm:pt>
    <dgm:pt modelId="{694A94B5-F720-4CB9-AFAF-B71E061DFA25}" type="pres">
      <dgm:prSet presAssocID="{B0220CB7-AD75-40C7-B493-935F0B4CE737}" presName="parentText" presStyleLbl="alignNode1" presStyleIdx="0" presStyleCnt="2">
        <dgm:presLayoutVars>
          <dgm:chMax val="1"/>
          <dgm:bulletEnabled val="1"/>
        </dgm:presLayoutVars>
      </dgm:prSet>
      <dgm:spPr/>
      <dgm:t>
        <a:bodyPr/>
        <a:lstStyle/>
        <a:p>
          <a:endParaRPr lang="en-US"/>
        </a:p>
      </dgm:t>
    </dgm:pt>
    <dgm:pt modelId="{7C693EF3-367C-40EB-9CA4-A0D3F4ABA371}" type="pres">
      <dgm:prSet presAssocID="{B0220CB7-AD75-40C7-B493-935F0B4CE737}" presName="descendantText" presStyleLbl="alignAcc1" presStyleIdx="0" presStyleCnt="2" custLinFactNeighborY="2382">
        <dgm:presLayoutVars>
          <dgm:bulletEnabled val="1"/>
        </dgm:presLayoutVars>
      </dgm:prSet>
      <dgm:spPr/>
      <dgm:t>
        <a:bodyPr/>
        <a:lstStyle/>
        <a:p>
          <a:endParaRPr lang="en-US"/>
        </a:p>
      </dgm:t>
    </dgm:pt>
    <dgm:pt modelId="{7FE36A2F-6320-4279-8CE3-96E032B31F82}" type="pres">
      <dgm:prSet presAssocID="{1B33D0D4-8BC7-4CC9-86E2-FAED40EAEED1}" presName="sp" presStyleCnt="0"/>
      <dgm:spPr/>
    </dgm:pt>
    <dgm:pt modelId="{38B15A6F-A141-44F9-926C-ACBC113EAF7B}" type="pres">
      <dgm:prSet presAssocID="{BCE941E2-ADED-4EE6-8FBF-F49D8FB8BFF3}" presName="composite" presStyleCnt="0"/>
      <dgm:spPr/>
    </dgm:pt>
    <dgm:pt modelId="{F4545583-A246-479D-AD57-F40EAB5FF920}" type="pres">
      <dgm:prSet presAssocID="{BCE941E2-ADED-4EE6-8FBF-F49D8FB8BFF3}" presName="parentText" presStyleLbl="alignNode1" presStyleIdx="1" presStyleCnt="2">
        <dgm:presLayoutVars>
          <dgm:chMax val="1"/>
          <dgm:bulletEnabled val="1"/>
        </dgm:presLayoutVars>
      </dgm:prSet>
      <dgm:spPr/>
      <dgm:t>
        <a:bodyPr/>
        <a:lstStyle/>
        <a:p>
          <a:endParaRPr lang="en-US"/>
        </a:p>
      </dgm:t>
    </dgm:pt>
    <dgm:pt modelId="{0C0A3669-E010-4488-9FCA-F0C6F6BBECA4}" type="pres">
      <dgm:prSet presAssocID="{BCE941E2-ADED-4EE6-8FBF-F49D8FB8BFF3}" presName="descendantText" presStyleLbl="alignAcc1" presStyleIdx="1" presStyleCnt="2">
        <dgm:presLayoutVars>
          <dgm:bulletEnabled val="1"/>
        </dgm:presLayoutVars>
      </dgm:prSet>
      <dgm:spPr/>
      <dgm:t>
        <a:bodyPr/>
        <a:lstStyle/>
        <a:p>
          <a:endParaRPr lang="en-US"/>
        </a:p>
      </dgm:t>
    </dgm:pt>
  </dgm:ptLst>
  <dgm:cxnLst>
    <dgm:cxn modelId="{4FDAA853-9281-49AC-A2D1-E72921D3D75B}" srcId="{0704A065-9316-4286-9ABD-1532AD613C06}" destId="{BCE941E2-ADED-4EE6-8FBF-F49D8FB8BFF3}" srcOrd="1" destOrd="0" parTransId="{2506FA1A-1F9E-4A40-A2B0-B79182B84DCD}" sibTransId="{ED49C7EF-2E39-4D99-B0B3-5E19EF3B56F7}"/>
    <dgm:cxn modelId="{341A0573-D512-4652-B056-7A5EE533D7C7}" srcId="{B0220CB7-AD75-40C7-B493-935F0B4CE737}" destId="{79809219-A09A-4D24-8E72-FF8865B8CB19}" srcOrd="0" destOrd="0" parTransId="{5727CDFE-22D9-40D2-83D8-3CAD720AF619}" sibTransId="{C5A756D1-BABA-4A55-B637-37176D61A2CF}"/>
    <dgm:cxn modelId="{949DE3B3-D9DC-4B4D-B8E4-5B1A6DD64505}" type="presOf" srcId="{0704A065-9316-4286-9ABD-1532AD613C06}" destId="{1383F572-0982-4512-A2E7-81231C9EF1BE}" srcOrd="0" destOrd="0" presId="urn:microsoft.com/office/officeart/2005/8/layout/chevron2"/>
    <dgm:cxn modelId="{5D7C2431-5A7B-4EE5-B410-4125FD3931EC}" type="presOf" srcId="{B0220CB7-AD75-40C7-B493-935F0B4CE737}" destId="{694A94B5-F720-4CB9-AFAF-B71E061DFA25}" srcOrd="0" destOrd="0" presId="urn:microsoft.com/office/officeart/2005/8/layout/chevron2"/>
    <dgm:cxn modelId="{39CA86D3-CCEB-4521-B8BC-E7D352F5D3AF}" type="presOf" srcId="{79809219-A09A-4D24-8E72-FF8865B8CB19}" destId="{7C693EF3-367C-40EB-9CA4-A0D3F4ABA371}" srcOrd="0" destOrd="0" presId="urn:microsoft.com/office/officeart/2005/8/layout/chevron2"/>
    <dgm:cxn modelId="{87F61AAD-BE00-4DAF-AF02-E6EB40B55CE2}" type="presOf" srcId="{BCE941E2-ADED-4EE6-8FBF-F49D8FB8BFF3}" destId="{F4545583-A246-479D-AD57-F40EAB5FF920}" srcOrd="0" destOrd="0" presId="urn:microsoft.com/office/officeart/2005/8/layout/chevron2"/>
    <dgm:cxn modelId="{4CC6A1D4-076C-48C7-AFAC-67797EA8DDD4}" srcId="{0704A065-9316-4286-9ABD-1532AD613C06}" destId="{B0220CB7-AD75-40C7-B493-935F0B4CE737}" srcOrd="0" destOrd="0" parTransId="{7FC64353-ECBD-4EFA-A92F-3EF72521F2A6}" sibTransId="{1B33D0D4-8BC7-4CC9-86E2-FAED40EAEED1}"/>
    <dgm:cxn modelId="{C3A68ACB-67DF-474D-8DFC-BEB382DBF9E3}" srcId="{BCE941E2-ADED-4EE6-8FBF-F49D8FB8BFF3}" destId="{C26126BE-9DC7-4120-AEBC-A758DB0B03DE}" srcOrd="0" destOrd="0" parTransId="{DDF90533-62D5-4ADA-B274-46EEB17000C7}" sibTransId="{7ED17214-444D-4382-8946-ADE854C49B57}"/>
    <dgm:cxn modelId="{DA707768-1714-4E2B-9DDB-4453346638EE}" type="presOf" srcId="{C26126BE-9DC7-4120-AEBC-A758DB0B03DE}" destId="{0C0A3669-E010-4488-9FCA-F0C6F6BBECA4}" srcOrd="0" destOrd="0" presId="urn:microsoft.com/office/officeart/2005/8/layout/chevron2"/>
    <dgm:cxn modelId="{547CB485-3911-4398-A1F7-DBFC17307880}" type="presParOf" srcId="{1383F572-0982-4512-A2E7-81231C9EF1BE}" destId="{79C6E9AC-564B-459C-A958-3712B0D3672C}" srcOrd="0" destOrd="0" presId="urn:microsoft.com/office/officeart/2005/8/layout/chevron2"/>
    <dgm:cxn modelId="{C3A87255-DD84-46DE-89D9-0F4FC2F03721}" type="presParOf" srcId="{79C6E9AC-564B-459C-A958-3712B0D3672C}" destId="{694A94B5-F720-4CB9-AFAF-B71E061DFA25}" srcOrd="0" destOrd="0" presId="urn:microsoft.com/office/officeart/2005/8/layout/chevron2"/>
    <dgm:cxn modelId="{83B7D89C-0010-481E-A0D5-BB0669941935}" type="presParOf" srcId="{79C6E9AC-564B-459C-A958-3712B0D3672C}" destId="{7C693EF3-367C-40EB-9CA4-A0D3F4ABA371}" srcOrd="1" destOrd="0" presId="urn:microsoft.com/office/officeart/2005/8/layout/chevron2"/>
    <dgm:cxn modelId="{529F7086-BF41-4876-8BB7-A788FAD70AF3}" type="presParOf" srcId="{1383F572-0982-4512-A2E7-81231C9EF1BE}" destId="{7FE36A2F-6320-4279-8CE3-96E032B31F82}" srcOrd="1" destOrd="0" presId="urn:microsoft.com/office/officeart/2005/8/layout/chevron2"/>
    <dgm:cxn modelId="{4C6B4578-136B-41B7-840C-689F148128AD}" type="presParOf" srcId="{1383F572-0982-4512-A2E7-81231C9EF1BE}" destId="{38B15A6F-A141-44F9-926C-ACBC113EAF7B}" srcOrd="2" destOrd="0" presId="urn:microsoft.com/office/officeart/2005/8/layout/chevron2"/>
    <dgm:cxn modelId="{03365C99-71E8-4404-811D-24CD573CAE8C}" type="presParOf" srcId="{38B15A6F-A141-44F9-926C-ACBC113EAF7B}" destId="{F4545583-A246-479D-AD57-F40EAB5FF920}" srcOrd="0" destOrd="0" presId="urn:microsoft.com/office/officeart/2005/8/layout/chevron2"/>
    <dgm:cxn modelId="{AEB336AA-57DB-4E8A-BD8D-9CB00BF477D5}" type="presParOf" srcId="{38B15A6F-A141-44F9-926C-ACBC113EAF7B}" destId="{0C0A3669-E010-4488-9FCA-F0C6F6BBECA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A94B5-F720-4CB9-AFAF-B71E061DFA25}">
      <dsp:nvSpPr>
        <dsp:cNvPr id="0" name=""/>
        <dsp:cNvSpPr/>
      </dsp:nvSpPr>
      <dsp:spPr>
        <a:xfrm rot="5400000">
          <a:off x="-326231" y="326692"/>
          <a:ext cx="2174874" cy="1522412"/>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smtClean="0">
              <a:latin typeface="Times New Roman" pitchFamily="18" charset="0"/>
              <a:cs typeface="Times New Roman" pitchFamily="18" charset="0"/>
            </a:rPr>
            <a:t>1.</a:t>
          </a:r>
          <a:r>
            <a:rPr lang="en-US" sz="3600" kern="1200" dirty="0" smtClean="0">
              <a:latin typeface="Times New Roman" pitchFamily="18" charset="0"/>
              <a:cs typeface="Times New Roman" pitchFamily="18" charset="0"/>
            </a:rPr>
            <a:t> </a:t>
          </a:r>
          <a:endParaRPr lang="en-US" sz="3600" kern="1200" dirty="0">
            <a:latin typeface="Times New Roman" pitchFamily="18" charset="0"/>
            <a:cs typeface="Times New Roman" pitchFamily="18" charset="0"/>
          </a:endParaRPr>
        </a:p>
      </dsp:txBody>
      <dsp:txXfrm rot="-5400000">
        <a:off x="0" y="761667"/>
        <a:ext cx="1522412" cy="652462"/>
      </dsp:txXfrm>
    </dsp:sp>
    <dsp:sp modelId="{7C693EF3-367C-40EB-9CA4-A0D3F4ABA371}">
      <dsp:nvSpPr>
        <dsp:cNvPr id="0" name=""/>
        <dsp:cNvSpPr/>
      </dsp:nvSpPr>
      <dsp:spPr>
        <a:xfrm rot="5400000">
          <a:off x="4113609" y="-2557062"/>
          <a:ext cx="1413668" cy="6596062"/>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smtClean="0">
              <a:latin typeface="Times New Roman" pitchFamily="18" charset="0"/>
              <a:cs typeface="Times New Roman" pitchFamily="18" charset="0"/>
            </a:rPr>
            <a:t>I. </a:t>
          </a:r>
          <a:r>
            <a:rPr lang="en-US" sz="3600" kern="1200" dirty="0" err="1" smtClean="0">
              <a:latin typeface="Times New Roman" pitchFamily="18" charset="0"/>
              <a:cs typeface="Times New Roman" pitchFamily="18" charset="0"/>
            </a:rPr>
            <a:t>Các</a:t>
          </a:r>
          <a:r>
            <a:rPr lang="en-US" sz="3600" kern="1200" dirty="0" smtClean="0">
              <a:latin typeface="Times New Roman" pitchFamily="18" charset="0"/>
              <a:cs typeface="Times New Roman" pitchFamily="18" charset="0"/>
            </a:rPr>
            <a:t> </a:t>
          </a:r>
          <a:r>
            <a:rPr lang="en-US" sz="3600" kern="1200" dirty="0" err="1" smtClean="0">
              <a:latin typeface="Times New Roman" pitchFamily="18" charset="0"/>
              <a:cs typeface="Times New Roman" pitchFamily="18" charset="0"/>
            </a:rPr>
            <a:t>nhân</a:t>
          </a:r>
          <a:r>
            <a:rPr lang="en-US" sz="3600" kern="1200" dirty="0" smtClean="0">
              <a:latin typeface="Times New Roman" pitchFamily="18" charset="0"/>
              <a:cs typeface="Times New Roman" pitchFamily="18" charset="0"/>
            </a:rPr>
            <a:t> </a:t>
          </a:r>
          <a:r>
            <a:rPr lang="en-US" sz="3600" kern="1200" dirty="0" err="1" smtClean="0">
              <a:latin typeface="Times New Roman" pitchFamily="18" charset="0"/>
              <a:cs typeface="Times New Roman" pitchFamily="18" charset="0"/>
            </a:rPr>
            <a:t>tố</a:t>
          </a:r>
          <a:r>
            <a:rPr lang="en-US" sz="3600" kern="1200" dirty="0" smtClean="0">
              <a:latin typeface="Times New Roman" pitchFamily="18" charset="0"/>
              <a:cs typeface="Times New Roman" pitchFamily="18" charset="0"/>
            </a:rPr>
            <a:t> </a:t>
          </a:r>
          <a:r>
            <a:rPr lang="en-US" sz="3600" kern="1200" dirty="0" err="1" smtClean="0">
              <a:latin typeface="Times New Roman" pitchFamily="18" charset="0"/>
              <a:cs typeface="Times New Roman" pitchFamily="18" charset="0"/>
            </a:rPr>
            <a:t>tự</a:t>
          </a:r>
          <a:r>
            <a:rPr lang="en-US" sz="3600" kern="1200" dirty="0" smtClean="0">
              <a:latin typeface="Times New Roman" pitchFamily="18" charset="0"/>
              <a:cs typeface="Times New Roman" pitchFamily="18" charset="0"/>
            </a:rPr>
            <a:t> </a:t>
          </a:r>
          <a:r>
            <a:rPr lang="en-US" sz="3600" kern="1200" dirty="0" err="1" smtClean="0">
              <a:latin typeface="Times New Roman" pitchFamily="18" charset="0"/>
              <a:cs typeface="Times New Roman" pitchFamily="18" charset="0"/>
            </a:rPr>
            <a:t>nhiên</a:t>
          </a:r>
          <a:endParaRPr lang="en-US" sz="3600" kern="1200" dirty="0">
            <a:latin typeface="Times New Roman" pitchFamily="18" charset="0"/>
            <a:cs typeface="Times New Roman" pitchFamily="18" charset="0"/>
          </a:endParaRPr>
        </a:p>
      </dsp:txBody>
      <dsp:txXfrm rot="-5400000">
        <a:off x="1522412" y="103145"/>
        <a:ext cx="6527052" cy="1275648"/>
      </dsp:txXfrm>
    </dsp:sp>
    <dsp:sp modelId="{F4545583-A246-479D-AD57-F40EAB5FF920}">
      <dsp:nvSpPr>
        <dsp:cNvPr id="0" name=""/>
        <dsp:cNvSpPr/>
      </dsp:nvSpPr>
      <dsp:spPr>
        <a:xfrm rot="5400000">
          <a:off x="-326231" y="2214895"/>
          <a:ext cx="2174874" cy="1522412"/>
        </a:xfrm>
        <a:prstGeom prst="chevron">
          <a:avLst/>
        </a:prstGeom>
        <a:solidFill>
          <a:srgbClr val="33CC33"/>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smtClean="0">
              <a:latin typeface="Times New Roman" pitchFamily="18" charset="0"/>
              <a:cs typeface="Times New Roman" pitchFamily="18" charset="0"/>
            </a:rPr>
            <a:t>2.</a:t>
          </a:r>
          <a:r>
            <a:rPr lang="en-US" sz="3600" kern="1200" dirty="0" smtClean="0">
              <a:latin typeface="Times New Roman" pitchFamily="18" charset="0"/>
              <a:cs typeface="Times New Roman" pitchFamily="18" charset="0"/>
            </a:rPr>
            <a:t> </a:t>
          </a:r>
          <a:endParaRPr lang="en-US" sz="3600" kern="1200" dirty="0">
            <a:latin typeface="Times New Roman" pitchFamily="18" charset="0"/>
            <a:cs typeface="Times New Roman" pitchFamily="18" charset="0"/>
          </a:endParaRPr>
        </a:p>
      </dsp:txBody>
      <dsp:txXfrm rot="-5400000">
        <a:off x="0" y="2649870"/>
        <a:ext cx="1522412" cy="652462"/>
      </dsp:txXfrm>
    </dsp:sp>
    <dsp:sp modelId="{0C0A3669-E010-4488-9FCA-F0C6F6BBECA4}">
      <dsp:nvSpPr>
        <dsp:cNvPr id="0" name=""/>
        <dsp:cNvSpPr/>
      </dsp:nvSpPr>
      <dsp:spPr>
        <a:xfrm rot="5400000">
          <a:off x="4113609" y="-702533"/>
          <a:ext cx="1413668" cy="6596062"/>
        </a:xfrm>
        <a:prstGeom prst="round2Same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smtClean="0">
              <a:latin typeface="Times New Roman" pitchFamily="18" charset="0"/>
              <a:cs typeface="Times New Roman" pitchFamily="18" charset="0"/>
            </a:rPr>
            <a:t>II. </a:t>
          </a:r>
          <a:r>
            <a:rPr lang="en-US" sz="3600" kern="1200" dirty="0" err="1" smtClean="0">
              <a:latin typeface="Times New Roman" pitchFamily="18" charset="0"/>
              <a:cs typeface="Times New Roman" pitchFamily="18" charset="0"/>
            </a:rPr>
            <a:t>Các</a:t>
          </a:r>
          <a:r>
            <a:rPr lang="en-US" sz="3600" kern="1200" dirty="0" smtClean="0">
              <a:latin typeface="Times New Roman" pitchFamily="18" charset="0"/>
              <a:cs typeface="Times New Roman" pitchFamily="18" charset="0"/>
            </a:rPr>
            <a:t> </a:t>
          </a:r>
          <a:r>
            <a:rPr lang="en-US" sz="3600" kern="1200" dirty="0" err="1" smtClean="0">
              <a:latin typeface="Times New Roman" pitchFamily="18" charset="0"/>
              <a:cs typeface="Times New Roman" pitchFamily="18" charset="0"/>
            </a:rPr>
            <a:t>nhân</a:t>
          </a:r>
          <a:r>
            <a:rPr lang="en-US" sz="3600" kern="1200" dirty="0" smtClean="0">
              <a:latin typeface="Times New Roman" pitchFamily="18" charset="0"/>
              <a:cs typeface="Times New Roman" pitchFamily="18" charset="0"/>
            </a:rPr>
            <a:t> </a:t>
          </a:r>
          <a:r>
            <a:rPr lang="en-US" sz="3600" kern="1200" dirty="0" err="1" smtClean="0">
              <a:latin typeface="Times New Roman" pitchFamily="18" charset="0"/>
              <a:cs typeface="Times New Roman" pitchFamily="18" charset="0"/>
            </a:rPr>
            <a:t>tố</a:t>
          </a:r>
          <a:r>
            <a:rPr lang="en-US" sz="3600" kern="1200" dirty="0" smtClean="0">
              <a:latin typeface="Times New Roman" pitchFamily="18" charset="0"/>
              <a:cs typeface="Times New Roman" pitchFamily="18" charset="0"/>
            </a:rPr>
            <a:t> </a:t>
          </a:r>
          <a:r>
            <a:rPr lang="en-US" sz="3600" kern="1200" dirty="0" err="1" smtClean="0">
              <a:latin typeface="Times New Roman" pitchFamily="18" charset="0"/>
              <a:cs typeface="Times New Roman" pitchFamily="18" charset="0"/>
            </a:rPr>
            <a:t>kinh</a:t>
          </a:r>
          <a:r>
            <a:rPr lang="en-US" sz="3600" kern="1200" dirty="0" smtClean="0">
              <a:latin typeface="Times New Roman" pitchFamily="18" charset="0"/>
              <a:cs typeface="Times New Roman" pitchFamily="18" charset="0"/>
            </a:rPr>
            <a:t> </a:t>
          </a:r>
          <a:r>
            <a:rPr lang="en-US" sz="3600" kern="1200" dirty="0" err="1" smtClean="0">
              <a:latin typeface="Times New Roman" pitchFamily="18" charset="0"/>
              <a:cs typeface="Times New Roman" pitchFamily="18" charset="0"/>
            </a:rPr>
            <a:t>tế-xã</a:t>
          </a:r>
          <a:r>
            <a:rPr lang="en-US" sz="3600" kern="1200" dirty="0" smtClean="0">
              <a:latin typeface="Times New Roman" pitchFamily="18" charset="0"/>
              <a:cs typeface="Times New Roman" pitchFamily="18" charset="0"/>
            </a:rPr>
            <a:t> </a:t>
          </a:r>
          <a:r>
            <a:rPr lang="en-US" sz="3600" kern="1200" dirty="0" err="1" smtClean="0">
              <a:latin typeface="Times New Roman" pitchFamily="18" charset="0"/>
              <a:cs typeface="Times New Roman" pitchFamily="18" charset="0"/>
            </a:rPr>
            <a:t>hội</a:t>
          </a:r>
          <a:endParaRPr lang="en-US" sz="3600" kern="1200" dirty="0">
            <a:latin typeface="Times New Roman" pitchFamily="18" charset="0"/>
            <a:cs typeface="Times New Roman" pitchFamily="18" charset="0"/>
          </a:endParaRPr>
        </a:p>
      </dsp:txBody>
      <dsp:txXfrm rot="-5400000">
        <a:off x="1522412" y="1957674"/>
        <a:ext cx="6527052" cy="12756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34EF03-5F32-4ACA-95E6-719EF5435BD4}" type="datetimeFigureOut">
              <a:rPr lang="en-US" smtClean="0"/>
              <a:t>09-10-2021</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89A72-6C0D-43EE-8CAB-61A827197443}" type="slidenum">
              <a:rPr lang="en-US" smtClean="0"/>
              <a:t>‹#›</a:t>
            </a:fld>
            <a:endParaRPr lang="en-US"/>
          </a:p>
        </p:txBody>
      </p:sp>
    </p:spTree>
    <p:extLst>
      <p:ext uri="{BB962C8B-B14F-4D97-AF65-F5344CB8AC3E}">
        <p14:creationId xmlns:p14="http://schemas.microsoft.com/office/powerpoint/2010/main" val="2405430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01A89A72-6C0D-43EE-8CAB-61A827197443}" type="slidenum">
              <a:rPr lang="en-US" smtClean="0"/>
              <a:t>2</a:t>
            </a:fld>
            <a:endParaRPr lang="en-US"/>
          </a:p>
        </p:txBody>
      </p:sp>
    </p:spTree>
    <p:extLst>
      <p:ext uri="{BB962C8B-B14F-4D97-AF65-F5344CB8AC3E}">
        <p14:creationId xmlns:p14="http://schemas.microsoft.com/office/powerpoint/2010/main" val="351835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A0578FE-8128-4880-B30E-58AA966DD6E0}"/>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 xmlns:a16="http://schemas.microsoft.com/office/drawing/2014/main" id="{14779E32-3545-4FCC-BECD-01050D189B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 xmlns:a16="http://schemas.microsoft.com/office/drawing/2014/main" id="{905AFD5F-A91F-4BCF-B499-7DC99A8FA1EF}"/>
              </a:ext>
            </a:extLst>
          </p:cNvPr>
          <p:cNvSpPr>
            <a:spLocks noGrp="1"/>
          </p:cNvSpPr>
          <p:nvPr>
            <p:ph type="dt" sz="half" idx="10"/>
          </p:nvPr>
        </p:nvSpPr>
        <p:spPr/>
        <p:txBody>
          <a:bodyPr/>
          <a:lstStyle/>
          <a:p>
            <a:fld id="{AF63AA38-ED70-4AB6-9172-4FBECE7BD760}" type="datetimeFigureOut">
              <a:rPr lang="en-US" smtClean="0"/>
              <a:t>09-10-2021</a:t>
            </a:fld>
            <a:endParaRPr lang="en-US"/>
          </a:p>
        </p:txBody>
      </p:sp>
      <p:sp>
        <p:nvSpPr>
          <p:cNvPr id="5" name="Chỗ dành sẵn cho Chân trang 4">
            <a:extLst>
              <a:ext uri="{FF2B5EF4-FFF2-40B4-BE49-F238E27FC236}">
                <a16:creationId xmlns="" xmlns:a16="http://schemas.microsoft.com/office/drawing/2014/main" id="{41C33436-A675-43B4-B89F-30A9B319674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 xmlns:a16="http://schemas.microsoft.com/office/drawing/2014/main" id="{22FC32BA-894D-429B-8E1B-FB43D18A7A43}"/>
              </a:ext>
            </a:extLst>
          </p:cNvPr>
          <p:cNvSpPr>
            <a:spLocks noGrp="1"/>
          </p:cNvSpPr>
          <p:nvPr>
            <p:ph type="sldNum" sz="quarter" idx="12"/>
          </p:nvPr>
        </p:nvSpPr>
        <p:spPr/>
        <p:txBody>
          <a:bodyPr/>
          <a:lstStyle/>
          <a:p>
            <a:fld id="{A6653B91-8D4D-4930-9713-069B93EF3F53}" type="slidenum">
              <a:rPr lang="en-US" smtClean="0"/>
              <a:t>‹#›</a:t>
            </a:fld>
            <a:endParaRPr lang="en-US"/>
          </a:p>
        </p:txBody>
      </p:sp>
    </p:spTree>
    <p:extLst>
      <p:ext uri="{BB962C8B-B14F-4D97-AF65-F5344CB8AC3E}">
        <p14:creationId xmlns:p14="http://schemas.microsoft.com/office/powerpoint/2010/main" val="267758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EC4D97D-2036-4C6D-825F-8ABB54F6FCC2}"/>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 xmlns:a16="http://schemas.microsoft.com/office/drawing/2014/main" id="{D33E7EEF-331A-4454-8F16-957303637594}"/>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F847250E-504E-42D1-9F7B-D62D9E041FD7}"/>
              </a:ext>
            </a:extLst>
          </p:cNvPr>
          <p:cNvSpPr>
            <a:spLocks noGrp="1"/>
          </p:cNvSpPr>
          <p:nvPr>
            <p:ph type="dt" sz="half" idx="10"/>
          </p:nvPr>
        </p:nvSpPr>
        <p:spPr/>
        <p:txBody>
          <a:bodyPr/>
          <a:lstStyle/>
          <a:p>
            <a:fld id="{AF63AA38-ED70-4AB6-9172-4FBECE7BD760}" type="datetimeFigureOut">
              <a:rPr lang="en-US" smtClean="0"/>
              <a:t>09-10-2021</a:t>
            </a:fld>
            <a:endParaRPr lang="en-US"/>
          </a:p>
        </p:txBody>
      </p:sp>
      <p:sp>
        <p:nvSpPr>
          <p:cNvPr id="5" name="Chỗ dành sẵn cho Chân trang 4">
            <a:extLst>
              <a:ext uri="{FF2B5EF4-FFF2-40B4-BE49-F238E27FC236}">
                <a16:creationId xmlns="" xmlns:a16="http://schemas.microsoft.com/office/drawing/2014/main" id="{AA3A8D92-C7F4-4AD7-9F1C-0945E61FB01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 xmlns:a16="http://schemas.microsoft.com/office/drawing/2014/main" id="{C7F3B57C-66AB-473E-804E-4D9EE631A01A}"/>
              </a:ext>
            </a:extLst>
          </p:cNvPr>
          <p:cNvSpPr>
            <a:spLocks noGrp="1"/>
          </p:cNvSpPr>
          <p:nvPr>
            <p:ph type="sldNum" sz="quarter" idx="12"/>
          </p:nvPr>
        </p:nvSpPr>
        <p:spPr/>
        <p:txBody>
          <a:bodyPr/>
          <a:lstStyle/>
          <a:p>
            <a:fld id="{A6653B91-8D4D-4930-9713-069B93EF3F53}" type="slidenum">
              <a:rPr lang="en-US" smtClean="0"/>
              <a:t>‹#›</a:t>
            </a:fld>
            <a:endParaRPr lang="en-US"/>
          </a:p>
        </p:txBody>
      </p:sp>
    </p:spTree>
    <p:extLst>
      <p:ext uri="{BB962C8B-B14F-4D97-AF65-F5344CB8AC3E}">
        <p14:creationId xmlns:p14="http://schemas.microsoft.com/office/powerpoint/2010/main" val="2774231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270FCF61-FB1A-49F5-9A6D-F508C703394C}"/>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 xmlns:a16="http://schemas.microsoft.com/office/drawing/2014/main" id="{BDECD1F0-FDED-4B99-B914-117840A4FE39}"/>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F634DAC9-6EDD-46F1-9BDA-029A6CB7D404}"/>
              </a:ext>
            </a:extLst>
          </p:cNvPr>
          <p:cNvSpPr>
            <a:spLocks noGrp="1"/>
          </p:cNvSpPr>
          <p:nvPr>
            <p:ph type="dt" sz="half" idx="10"/>
          </p:nvPr>
        </p:nvSpPr>
        <p:spPr/>
        <p:txBody>
          <a:bodyPr/>
          <a:lstStyle/>
          <a:p>
            <a:fld id="{AF63AA38-ED70-4AB6-9172-4FBECE7BD760}" type="datetimeFigureOut">
              <a:rPr lang="en-US" smtClean="0"/>
              <a:t>09-10-2021</a:t>
            </a:fld>
            <a:endParaRPr lang="en-US"/>
          </a:p>
        </p:txBody>
      </p:sp>
      <p:sp>
        <p:nvSpPr>
          <p:cNvPr id="5" name="Chỗ dành sẵn cho Chân trang 4">
            <a:extLst>
              <a:ext uri="{FF2B5EF4-FFF2-40B4-BE49-F238E27FC236}">
                <a16:creationId xmlns="" xmlns:a16="http://schemas.microsoft.com/office/drawing/2014/main" id="{08F2EEEE-9309-4179-9B9D-18458D74C46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 xmlns:a16="http://schemas.microsoft.com/office/drawing/2014/main" id="{E105529A-B53C-4C4C-9407-A028E54A5254}"/>
              </a:ext>
            </a:extLst>
          </p:cNvPr>
          <p:cNvSpPr>
            <a:spLocks noGrp="1"/>
          </p:cNvSpPr>
          <p:nvPr>
            <p:ph type="sldNum" sz="quarter" idx="12"/>
          </p:nvPr>
        </p:nvSpPr>
        <p:spPr/>
        <p:txBody>
          <a:bodyPr/>
          <a:lstStyle/>
          <a:p>
            <a:fld id="{A6653B91-8D4D-4930-9713-069B93EF3F53}" type="slidenum">
              <a:rPr lang="en-US" smtClean="0"/>
              <a:t>‹#›</a:t>
            </a:fld>
            <a:endParaRPr lang="en-US"/>
          </a:p>
        </p:txBody>
      </p:sp>
    </p:spTree>
    <p:extLst>
      <p:ext uri="{BB962C8B-B14F-4D97-AF65-F5344CB8AC3E}">
        <p14:creationId xmlns:p14="http://schemas.microsoft.com/office/powerpoint/2010/main" val="3717000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5"/>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CBD249A-CF94-4873-9D8C-5A803738013A}" type="slidenum">
              <a:rPr lang="en-US" altLang="en-US"/>
              <a:pPr/>
              <a:t>‹#›</a:t>
            </a:fld>
            <a:endParaRPr lang="en-US" altLang="en-US"/>
          </a:p>
        </p:txBody>
      </p:sp>
    </p:spTree>
    <p:extLst>
      <p:ext uri="{BB962C8B-B14F-4D97-AF65-F5344CB8AC3E}">
        <p14:creationId xmlns:p14="http://schemas.microsoft.com/office/powerpoint/2010/main" val="2041778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62FC6E1-7D73-45BF-943E-703132C01CA7}" type="datetimeFigureOut">
              <a:rPr lang="en-US">
                <a:solidFill>
                  <a:prstClr val="black">
                    <a:tint val="75000"/>
                  </a:prstClr>
                </a:solidFill>
              </a:rPr>
              <a:pPr>
                <a:defRPr/>
              </a:pPr>
              <a:t>09-10-2021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644C85F-6EFD-48E4-899F-29962886E493}" type="slidenum">
              <a:rPr lang="en-US" altLang="en-US"/>
              <a:pPr/>
              <a:t>‹#›</a:t>
            </a:fld>
            <a:endParaRPr lang="en-US" altLang="en-US"/>
          </a:p>
        </p:txBody>
      </p:sp>
    </p:spTree>
    <p:extLst>
      <p:ext uri="{BB962C8B-B14F-4D97-AF65-F5344CB8AC3E}">
        <p14:creationId xmlns:p14="http://schemas.microsoft.com/office/powerpoint/2010/main" val="976858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2B2E66-9CFE-4476-82DC-2A8723429FB6}" type="datetimeFigureOut">
              <a:rPr lang="en-US">
                <a:solidFill>
                  <a:prstClr val="black">
                    <a:tint val="75000"/>
                  </a:prstClr>
                </a:solidFill>
              </a:rPr>
              <a:pPr>
                <a:defRPr/>
              </a:pPr>
              <a:t>09-10-2021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E27A8F8-7E97-4EB8-BB3B-F3CF49646297}" type="slidenum">
              <a:rPr lang="en-US" altLang="en-US"/>
              <a:pPr/>
              <a:t>‹#›</a:t>
            </a:fld>
            <a:endParaRPr lang="en-US" altLang="en-US"/>
          </a:p>
        </p:txBody>
      </p:sp>
    </p:spTree>
    <p:extLst>
      <p:ext uri="{BB962C8B-B14F-4D97-AF65-F5344CB8AC3E}">
        <p14:creationId xmlns:p14="http://schemas.microsoft.com/office/powerpoint/2010/main" val="1315827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B291A3D-F7FD-4FA8-B802-6B8C9983A674}" type="datetimeFigureOut">
              <a:rPr lang="en-US">
                <a:solidFill>
                  <a:prstClr val="black">
                    <a:tint val="75000"/>
                  </a:prstClr>
                </a:solidFill>
              </a:rPr>
              <a:pPr>
                <a:defRPr/>
              </a:pPr>
              <a:t>09-10-2021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73FBD63-25B7-494A-9802-2AFD21FA0F27}" type="slidenum">
              <a:rPr lang="en-US" altLang="en-US"/>
              <a:pPr/>
              <a:t>‹#›</a:t>
            </a:fld>
            <a:endParaRPr lang="en-US" altLang="en-US"/>
          </a:p>
        </p:txBody>
      </p:sp>
    </p:spTree>
    <p:extLst>
      <p:ext uri="{BB962C8B-B14F-4D97-AF65-F5344CB8AC3E}">
        <p14:creationId xmlns:p14="http://schemas.microsoft.com/office/powerpoint/2010/main" val="3919540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E4CFF2F-65F3-4E36-8B93-11886F415243}" type="datetimeFigureOut">
              <a:rPr lang="en-US">
                <a:solidFill>
                  <a:prstClr val="black">
                    <a:tint val="75000"/>
                  </a:prstClr>
                </a:solidFill>
              </a:rPr>
              <a:pPr>
                <a:defRPr/>
              </a:pPr>
              <a:t>09-10-2021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B6F2F58-8E1E-42F4-B4AA-9E2357750BAB}" type="slidenum">
              <a:rPr lang="en-US" altLang="en-US"/>
              <a:pPr/>
              <a:t>‹#›</a:t>
            </a:fld>
            <a:endParaRPr lang="en-US" altLang="en-US"/>
          </a:p>
        </p:txBody>
      </p:sp>
    </p:spTree>
    <p:extLst>
      <p:ext uri="{BB962C8B-B14F-4D97-AF65-F5344CB8AC3E}">
        <p14:creationId xmlns:p14="http://schemas.microsoft.com/office/powerpoint/2010/main" val="3123683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17769CA-CE81-4423-A282-E384C1C8978F}" type="datetimeFigureOut">
              <a:rPr lang="en-US">
                <a:solidFill>
                  <a:prstClr val="black">
                    <a:tint val="75000"/>
                  </a:prstClr>
                </a:solidFill>
              </a:rPr>
              <a:pPr>
                <a:defRPr/>
              </a:pPr>
              <a:t>09-10-2021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31AC9F5-44CF-421D-A4FE-809A54D68323}" type="slidenum">
              <a:rPr lang="en-US" altLang="en-US"/>
              <a:pPr/>
              <a:t>‹#›</a:t>
            </a:fld>
            <a:endParaRPr lang="en-US" altLang="en-US"/>
          </a:p>
        </p:txBody>
      </p:sp>
    </p:spTree>
    <p:extLst>
      <p:ext uri="{BB962C8B-B14F-4D97-AF65-F5344CB8AC3E}">
        <p14:creationId xmlns:p14="http://schemas.microsoft.com/office/powerpoint/2010/main" val="3107045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150F12-8187-4D2A-B0E8-DEE1AEE2CD22}" type="datetimeFigureOut">
              <a:rPr lang="en-US">
                <a:solidFill>
                  <a:prstClr val="black">
                    <a:tint val="75000"/>
                  </a:prstClr>
                </a:solidFill>
              </a:rPr>
              <a:pPr>
                <a:defRPr/>
              </a:pPr>
              <a:t>09-10-2021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CEE4D8B2-2AE8-43E5-8ACA-0FBCDF138E17}" type="slidenum">
              <a:rPr lang="en-US" altLang="en-US"/>
              <a:pPr/>
              <a:t>‹#›</a:t>
            </a:fld>
            <a:endParaRPr lang="en-US" altLang="en-US"/>
          </a:p>
        </p:txBody>
      </p:sp>
    </p:spTree>
    <p:extLst>
      <p:ext uri="{BB962C8B-B14F-4D97-AF65-F5344CB8AC3E}">
        <p14:creationId xmlns:p14="http://schemas.microsoft.com/office/powerpoint/2010/main" val="3347217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063D5D-E29B-44CF-B359-4AF2F615C185}" type="datetimeFigureOut">
              <a:rPr lang="en-US">
                <a:solidFill>
                  <a:prstClr val="black">
                    <a:tint val="75000"/>
                  </a:prstClr>
                </a:solidFill>
              </a:rPr>
              <a:pPr>
                <a:defRPr/>
              </a:pPr>
              <a:t>09-10-2021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29832833-6998-4B52-A746-D49247322769}" type="slidenum">
              <a:rPr lang="en-US" altLang="en-US"/>
              <a:pPr/>
              <a:t>‹#›</a:t>
            </a:fld>
            <a:endParaRPr lang="en-US" altLang="en-US"/>
          </a:p>
        </p:txBody>
      </p:sp>
    </p:spTree>
    <p:extLst>
      <p:ext uri="{BB962C8B-B14F-4D97-AF65-F5344CB8AC3E}">
        <p14:creationId xmlns:p14="http://schemas.microsoft.com/office/powerpoint/2010/main" val="2938344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2350506-7916-45AF-951C-BA1050355AEE}"/>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F1DDED3D-0449-4583-9B46-370CE961681A}"/>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2C528E6C-AE34-4E21-B56C-A523A0C40B6F}"/>
              </a:ext>
            </a:extLst>
          </p:cNvPr>
          <p:cNvSpPr>
            <a:spLocks noGrp="1"/>
          </p:cNvSpPr>
          <p:nvPr>
            <p:ph type="dt" sz="half" idx="10"/>
          </p:nvPr>
        </p:nvSpPr>
        <p:spPr/>
        <p:txBody>
          <a:bodyPr/>
          <a:lstStyle/>
          <a:p>
            <a:fld id="{AF63AA38-ED70-4AB6-9172-4FBECE7BD760}" type="datetimeFigureOut">
              <a:rPr lang="en-US" smtClean="0"/>
              <a:t>09-10-2021</a:t>
            </a:fld>
            <a:endParaRPr lang="en-US"/>
          </a:p>
        </p:txBody>
      </p:sp>
      <p:sp>
        <p:nvSpPr>
          <p:cNvPr id="5" name="Chỗ dành sẵn cho Chân trang 4">
            <a:extLst>
              <a:ext uri="{FF2B5EF4-FFF2-40B4-BE49-F238E27FC236}">
                <a16:creationId xmlns="" xmlns:a16="http://schemas.microsoft.com/office/drawing/2014/main" id="{8511F991-7870-42F1-94A8-3347588B017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 xmlns:a16="http://schemas.microsoft.com/office/drawing/2014/main" id="{AF85E5F2-12A7-4085-BEA9-B082FF2ECE08}"/>
              </a:ext>
            </a:extLst>
          </p:cNvPr>
          <p:cNvSpPr>
            <a:spLocks noGrp="1"/>
          </p:cNvSpPr>
          <p:nvPr>
            <p:ph type="sldNum" sz="quarter" idx="12"/>
          </p:nvPr>
        </p:nvSpPr>
        <p:spPr/>
        <p:txBody>
          <a:bodyPr/>
          <a:lstStyle/>
          <a:p>
            <a:fld id="{A6653B91-8D4D-4930-9713-069B93EF3F53}" type="slidenum">
              <a:rPr lang="en-US" smtClean="0"/>
              <a:t>‹#›</a:t>
            </a:fld>
            <a:endParaRPr lang="en-US"/>
          </a:p>
        </p:txBody>
      </p:sp>
    </p:spTree>
    <p:extLst>
      <p:ext uri="{BB962C8B-B14F-4D97-AF65-F5344CB8AC3E}">
        <p14:creationId xmlns:p14="http://schemas.microsoft.com/office/powerpoint/2010/main" val="4147884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4A1DF3-38A9-4754-B80A-CE33413E611E}" type="datetimeFigureOut">
              <a:rPr lang="en-US">
                <a:solidFill>
                  <a:prstClr val="black">
                    <a:tint val="75000"/>
                  </a:prstClr>
                </a:solidFill>
              </a:rPr>
              <a:pPr>
                <a:defRPr/>
              </a:pPr>
              <a:t>09-10-2021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7F96D09-3B29-4FA3-96B8-FD123D45EC7D}" type="slidenum">
              <a:rPr lang="en-US" altLang="en-US"/>
              <a:pPr/>
              <a:t>‹#›</a:t>
            </a:fld>
            <a:endParaRPr lang="en-US" altLang="en-US"/>
          </a:p>
        </p:txBody>
      </p:sp>
    </p:spTree>
    <p:extLst>
      <p:ext uri="{BB962C8B-B14F-4D97-AF65-F5344CB8AC3E}">
        <p14:creationId xmlns:p14="http://schemas.microsoft.com/office/powerpoint/2010/main" val="465408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33"/>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0FFF0A-7173-4243-BE4A-73DBBC1D70EE}" type="datetimeFigureOut">
              <a:rPr lang="en-US">
                <a:solidFill>
                  <a:prstClr val="black">
                    <a:tint val="75000"/>
                  </a:prstClr>
                </a:solidFill>
              </a:rPr>
              <a:pPr>
                <a:defRPr/>
              </a:pPr>
              <a:t>09-10-2021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2C67BAC-9C40-41F5-9976-4F7B5D6434FE}" type="slidenum">
              <a:rPr lang="en-US" altLang="en-US"/>
              <a:pPr/>
              <a:t>‹#›</a:t>
            </a:fld>
            <a:endParaRPr lang="en-US" altLang="en-US"/>
          </a:p>
        </p:txBody>
      </p:sp>
    </p:spTree>
    <p:extLst>
      <p:ext uri="{BB962C8B-B14F-4D97-AF65-F5344CB8AC3E}">
        <p14:creationId xmlns:p14="http://schemas.microsoft.com/office/powerpoint/2010/main" val="174035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B9DE99-CFA5-47F6-BB3F-E5B588259464}" type="datetimeFigureOut">
              <a:rPr lang="en-US">
                <a:solidFill>
                  <a:prstClr val="black">
                    <a:tint val="75000"/>
                  </a:prstClr>
                </a:solidFill>
              </a:rPr>
              <a:pPr>
                <a:defRPr/>
              </a:pPr>
              <a:t>09-10-2021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587C19C-359D-4B32-A585-C46622759F49}" type="slidenum">
              <a:rPr lang="en-US" altLang="en-US"/>
              <a:pPr/>
              <a:t>‹#›</a:t>
            </a:fld>
            <a:endParaRPr lang="en-US" altLang="en-US"/>
          </a:p>
        </p:txBody>
      </p:sp>
    </p:spTree>
    <p:extLst>
      <p:ext uri="{BB962C8B-B14F-4D97-AF65-F5344CB8AC3E}">
        <p14:creationId xmlns:p14="http://schemas.microsoft.com/office/powerpoint/2010/main" val="305886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EDB793-B96C-4123-ACDA-F4B47E85D5C5}" type="datetimeFigureOut">
              <a:rPr lang="en-US">
                <a:solidFill>
                  <a:prstClr val="black">
                    <a:tint val="75000"/>
                  </a:prstClr>
                </a:solidFill>
              </a:rPr>
              <a:pPr>
                <a:defRPr/>
              </a:pPr>
              <a:t>09-10-2021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8BEE647-BEA1-40E2-B7E2-17603A137CEA}" type="slidenum">
              <a:rPr lang="en-US" altLang="en-US"/>
              <a:pPr/>
              <a:t>‹#›</a:t>
            </a:fld>
            <a:endParaRPr lang="en-US" altLang="en-US"/>
          </a:p>
        </p:txBody>
      </p:sp>
    </p:spTree>
    <p:extLst>
      <p:ext uri="{BB962C8B-B14F-4D97-AF65-F5344CB8AC3E}">
        <p14:creationId xmlns:p14="http://schemas.microsoft.com/office/powerpoint/2010/main" val="171953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5"/>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CB9A4D14-2D1F-440F-93A7-C09E89D53EBA}" type="slidenum">
              <a:rPr lang="en-US" altLang="en-US"/>
              <a:pPr/>
              <a:t>‹#›</a:t>
            </a:fld>
            <a:endParaRPr lang="en-US" altLang="en-US"/>
          </a:p>
        </p:txBody>
      </p:sp>
    </p:spTree>
    <p:extLst>
      <p:ext uri="{BB962C8B-B14F-4D97-AF65-F5344CB8AC3E}">
        <p14:creationId xmlns:p14="http://schemas.microsoft.com/office/powerpoint/2010/main" val="905551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0514B0B8-B4A0-479B-98D8-DF762EC6C8B3}"/>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920A900C-D98F-480E-AF0B-A9B91548B2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6E621AC4-CB9B-41DC-ABD1-480EBA7F9FF6}"/>
              </a:ext>
            </a:extLst>
          </p:cNvPr>
          <p:cNvSpPr>
            <a:spLocks noGrp="1"/>
          </p:cNvSpPr>
          <p:nvPr>
            <p:ph type="dt" sz="half" idx="10"/>
          </p:nvPr>
        </p:nvSpPr>
        <p:spPr/>
        <p:txBody>
          <a:bodyPr/>
          <a:lstStyle/>
          <a:p>
            <a:fld id="{AF63AA38-ED70-4AB6-9172-4FBECE7BD760}" type="datetimeFigureOut">
              <a:rPr lang="en-US" smtClean="0"/>
              <a:t>09-10-2021</a:t>
            </a:fld>
            <a:endParaRPr lang="en-US"/>
          </a:p>
        </p:txBody>
      </p:sp>
      <p:sp>
        <p:nvSpPr>
          <p:cNvPr id="5" name="Chỗ dành sẵn cho Chân trang 4">
            <a:extLst>
              <a:ext uri="{FF2B5EF4-FFF2-40B4-BE49-F238E27FC236}">
                <a16:creationId xmlns="" xmlns:a16="http://schemas.microsoft.com/office/drawing/2014/main" id="{B43A30C3-BEA1-4E3C-8A87-B5D5D4333FE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 xmlns:a16="http://schemas.microsoft.com/office/drawing/2014/main" id="{FB9F13A8-FCB9-491F-980F-455C183B8CB6}"/>
              </a:ext>
            </a:extLst>
          </p:cNvPr>
          <p:cNvSpPr>
            <a:spLocks noGrp="1"/>
          </p:cNvSpPr>
          <p:nvPr>
            <p:ph type="sldNum" sz="quarter" idx="12"/>
          </p:nvPr>
        </p:nvSpPr>
        <p:spPr/>
        <p:txBody>
          <a:bodyPr/>
          <a:lstStyle/>
          <a:p>
            <a:fld id="{A6653B91-8D4D-4930-9713-069B93EF3F53}" type="slidenum">
              <a:rPr lang="en-US" smtClean="0"/>
              <a:t>‹#›</a:t>
            </a:fld>
            <a:endParaRPr lang="en-US"/>
          </a:p>
        </p:txBody>
      </p:sp>
    </p:spTree>
    <p:extLst>
      <p:ext uri="{BB962C8B-B14F-4D97-AF65-F5344CB8AC3E}">
        <p14:creationId xmlns:p14="http://schemas.microsoft.com/office/powerpoint/2010/main" val="727061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2CF3C5FC-FE71-4604-AB44-4505F85109A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0612B361-26F4-4EB0-ABD7-E03BE4D2EBF3}"/>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 xmlns:a16="http://schemas.microsoft.com/office/drawing/2014/main" id="{EBA3DB37-9878-42DE-A4CF-ADFAA2716C22}"/>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 xmlns:a16="http://schemas.microsoft.com/office/drawing/2014/main" id="{52EAB119-B517-4965-8F66-A7A30BA107B6}"/>
              </a:ext>
            </a:extLst>
          </p:cNvPr>
          <p:cNvSpPr>
            <a:spLocks noGrp="1"/>
          </p:cNvSpPr>
          <p:nvPr>
            <p:ph type="dt" sz="half" idx="10"/>
          </p:nvPr>
        </p:nvSpPr>
        <p:spPr/>
        <p:txBody>
          <a:bodyPr/>
          <a:lstStyle/>
          <a:p>
            <a:fld id="{AF63AA38-ED70-4AB6-9172-4FBECE7BD760}" type="datetimeFigureOut">
              <a:rPr lang="en-US" smtClean="0"/>
              <a:t>09-10-2021</a:t>
            </a:fld>
            <a:endParaRPr lang="en-US"/>
          </a:p>
        </p:txBody>
      </p:sp>
      <p:sp>
        <p:nvSpPr>
          <p:cNvPr id="6" name="Chỗ dành sẵn cho Chân trang 5">
            <a:extLst>
              <a:ext uri="{FF2B5EF4-FFF2-40B4-BE49-F238E27FC236}">
                <a16:creationId xmlns="" xmlns:a16="http://schemas.microsoft.com/office/drawing/2014/main" id="{2481D6DF-BCA5-4C8C-83EC-1E65A557DA8B}"/>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 xmlns:a16="http://schemas.microsoft.com/office/drawing/2014/main" id="{7EA24EA2-C2D0-45D3-9264-1E1C1E6ACE94}"/>
              </a:ext>
            </a:extLst>
          </p:cNvPr>
          <p:cNvSpPr>
            <a:spLocks noGrp="1"/>
          </p:cNvSpPr>
          <p:nvPr>
            <p:ph type="sldNum" sz="quarter" idx="12"/>
          </p:nvPr>
        </p:nvSpPr>
        <p:spPr/>
        <p:txBody>
          <a:bodyPr/>
          <a:lstStyle/>
          <a:p>
            <a:fld id="{A6653B91-8D4D-4930-9713-069B93EF3F53}" type="slidenum">
              <a:rPr lang="en-US" smtClean="0"/>
              <a:t>‹#›</a:t>
            </a:fld>
            <a:endParaRPr lang="en-US"/>
          </a:p>
        </p:txBody>
      </p:sp>
    </p:spTree>
    <p:extLst>
      <p:ext uri="{BB962C8B-B14F-4D97-AF65-F5344CB8AC3E}">
        <p14:creationId xmlns:p14="http://schemas.microsoft.com/office/powerpoint/2010/main" val="3767096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BDE20687-825F-494E-9423-50BA740F2B7D}"/>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5EE145FC-3A14-4181-B2FF-05AF013149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A66EFEAD-A8AD-4540-9ADA-883289D12A92}"/>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 xmlns:a16="http://schemas.microsoft.com/office/drawing/2014/main" id="{527A6213-5B7C-4756-A8B3-07FD4123CF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20C46FE1-E599-4D5F-8DB4-8F92C09BFC7F}"/>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 xmlns:a16="http://schemas.microsoft.com/office/drawing/2014/main" id="{D4881513-F0F4-40DD-B452-D595599C26FD}"/>
              </a:ext>
            </a:extLst>
          </p:cNvPr>
          <p:cNvSpPr>
            <a:spLocks noGrp="1"/>
          </p:cNvSpPr>
          <p:nvPr>
            <p:ph type="dt" sz="half" idx="10"/>
          </p:nvPr>
        </p:nvSpPr>
        <p:spPr/>
        <p:txBody>
          <a:bodyPr/>
          <a:lstStyle/>
          <a:p>
            <a:fld id="{AF63AA38-ED70-4AB6-9172-4FBECE7BD760}" type="datetimeFigureOut">
              <a:rPr lang="en-US" smtClean="0"/>
              <a:t>09-10-2021</a:t>
            </a:fld>
            <a:endParaRPr lang="en-US"/>
          </a:p>
        </p:txBody>
      </p:sp>
      <p:sp>
        <p:nvSpPr>
          <p:cNvPr id="8" name="Chỗ dành sẵn cho Chân trang 7">
            <a:extLst>
              <a:ext uri="{FF2B5EF4-FFF2-40B4-BE49-F238E27FC236}">
                <a16:creationId xmlns="" xmlns:a16="http://schemas.microsoft.com/office/drawing/2014/main" id="{CFFC5B35-A2F0-40F0-B142-9DEE185D54E1}"/>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 xmlns:a16="http://schemas.microsoft.com/office/drawing/2014/main" id="{F49A36F6-4A47-4A0F-A8EE-E6593717B10F}"/>
              </a:ext>
            </a:extLst>
          </p:cNvPr>
          <p:cNvSpPr>
            <a:spLocks noGrp="1"/>
          </p:cNvSpPr>
          <p:nvPr>
            <p:ph type="sldNum" sz="quarter" idx="12"/>
          </p:nvPr>
        </p:nvSpPr>
        <p:spPr/>
        <p:txBody>
          <a:bodyPr/>
          <a:lstStyle/>
          <a:p>
            <a:fld id="{A6653B91-8D4D-4930-9713-069B93EF3F53}" type="slidenum">
              <a:rPr lang="en-US" smtClean="0"/>
              <a:t>‹#›</a:t>
            </a:fld>
            <a:endParaRPr lang="en-US"/>
          </a:p>
        </p:txBody>
      </p:sp>
    </p:spTree>
    <p:extLst>
      <p:ext uri="{BB962C8B-B14F-4D97-AF65-F5344CB8AC3E}">
        <p14:creationId xmlns:p14="http://schemas.microsoft.com/office/powerpoint/2010/main" val="1761406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1353169A-3CB0-4A9A-9073-6A8B8606F627}"/>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 xmlns:a16="http://schemas.microsoft.com/office/drawing/2014/main" id="{E5AE3A52-BC0F-4AB9-9983-1AE97BE1D089}"/>
              </a:ext>
            </a:extLst>
          </p:cNvPr>
          <p:cNvSpPr>
            <a:spLocks noGrp="1"/>
          </p:cNvSpPr>
          <p:nvPr>
            <p:ph type="dt" sz="half" idx="10"/>
          </p:nvPr>
        </p:nvSpPr>
        <p:spPr/>
        <p:txBody>
          <a:bodyPr/>
          <a:lstStyle/>
          <a:p>
            <a:fld id="{AF63AA38-ED70-4AB6-9172-4FBECE7BD760}" type="datetimeFigureOut">
              <a:rPr lang="en-US" smtClean="0"/>
              <a:t>09-10-2021</a:t>
            </a:fld>
            <a:endParaRPr lang="en-US"/>
          </a:p>
        </p:txBody>
      </p:sp>
      <p:sp>
        <p:nvSpPr>
          <p:cNvPr id="4" name="Chỗ dành sẵn cho Chân trang 3">
            <a:extLst>
              <a:ext uri="{FF2B5EF4-FFF2-40B4-BE49-F238E27FC236}">
                <a16:creationId xmlns="" xmlns:a16="http://schemas.microsoft.com/office/drawing/2014/main" id="{23EFE6EF-94EE-45BB-86D1-9F3168E88D93}"/>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 xmlns:a16="http://schemas.microsoft.com/office/drawing/2014/main" id="{2674F39A-0F3B-45E1-98C4-C2A8BF934F6A}"/>
              </a:ext>
            </a:extLst>
          </p:cNvPr>
          <p:cNvSpPr>
            <a:spLocks noGrp="1"/>
          </p:cNvSpPr>
          <p:nvPr>
            <p:ph type="sldNum" sz="quarter" idx="12"/>
          </p:nvPr>
        </p:nvSpPr>
        <p:spPr/>
        <p:txBody>
          <a:bodyPr/>
          <a:lstStyle/>
          <a:p>
            <a:fld id="{A6653B91-8D4D-4930-9713-069B93EF3F53}" type="slidenum">
              <a:rPr lang="en-US" smtClean="0"/>
              <a:t>‹#›</a:t>
            </a:fld>
            <a:endParaRPr lang="en-US"/>
          </a:p>
        </p:txBody>
      </p:sp>
    </p:spTree>
    <p:extLst>
      <p:ext uri="{BB962C8B-B14F-4D97-AF65-F5344CB8AC3E}">
        <p14:creationId xmlns:p14="http://schemas.microsoft.com/office/powerpoint/2010/main" val="1375521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FD362901-FA9E-4FB9-B993-52CF9A079E3A}"/>
              </a:ext>
            </a:extLst>
          </p:cNvPr>
          <p:cNvSpPr>
            <a:spLocks noGrp="1"/>
          </p:cNvSpPr>
          <p:nvPr>
            <p:ph type="dt" sz="half" idx="10"/>
          </p:nvPr>
        </p:nvSpPr>
        <p:spPr/>
        <p:txBody>
          <a:bodyPr/>
          <a:lstStyle/>
          <a:p>
            <a:fld id="{AF63AA38-ED70-4AB6-9172-4FBECE7BD760}" type="datetimeFigureOut">
              <a:rPr lang="en-US" smtClean="0"/>
              <a:t>09-10-2021</a:t>
            </a:fld>
            <a:endParaRPr lang="en-US"/>
          </a:p>
        </p:txBody>
      </p:sp>
      <p:sp>
        <p:nvSpPr>
          <p:cNvPr id="3" name="Chỗ dành sẵn cho Chân trang 2">
            <a:extLst>
              <a:ext uri="{FF2B5EF4-FFF2-40B4-BE49-F238E27FC236}">
                <a16:creationId xmlns="" xmlns:a16="http://schemas.microsoft.com/office/drawing/2014/main" id="{7D4197EB-352B-4AC6-B5FD-08F5E97F05AF}"/>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 xmlns:a16="http://schemas.microsoft.com/office/drawing/2014/main" id="{EA705065-7E65-4114-87C5-E16AE3693956}"/>
              </a:ext>
            </a:extLst>
          </p:cNvPr>
          <p:cNvSpPr>
            <a:spLocks noGrp="1"/>
          </p:cNvSpPr>
          <p:nvPr>
            <p:ph type="sldNum" sz="quarter" idx="12"/>
          </p:nvPr>
        </p:nvSpPr>
        <p:spPr/>
        <p:txBody>
          <a:bodyPr/>
          <a:lstStyle/>
          <a:p>
            <a:fld id="{A6653B91-8D4D-4930-9713-069B93EF3F53}" type="slidenum">
              <a:rPr lang="en-US" smtClean="0"/>
              <a:t>‹#›</a:t>
            </a:fld>
            <a:endParaRPr lang="en-US"/>
          </a:p>
        </p:txBody>
      </p:sp>
    </p:spTree>
    <p:extLst>
      <p:ext uri="{BB962C8B-B14F-4D97-AF65-F5344CB8AC3E}">
        <p14:creationId xmlns:p14="http://schemas.microsoft.com/office/powerpoint/2010/main" val="3918404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1C2CE360-5DB4-4F0E-8C84-C18342E3A44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4C70E9C9-49BF-474C-A7D8-3EAEB0164B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 xmlns:a16="http://schemas.microsoft.com/office/drawing/2014/main" id="{9C73E712-67E5-414E-BB08-8C77B1302E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E319CA9E-8518-4CF7-A21B-7FB861A34127}"/>
              </a:ext>
            </a:extLst>
          </p:cNvPr>
          <p:cNvSpPr>
            <a:spLocks noGrp="1"/>
          </p:cNvSpPr>
          <p:nvPr>
            <p:ph type="dt" sz="half" idx="10"/>
          </p:nvPr>
        </p:nvSpPr>
        <p:spPr/>
        <p:txBody>
          <a:bodyPr/>
          <a:lstStyle/>
          <a:p>
            <a:fld id="{AF63AA38-ED70-4AB6-9172-4FBECE7BD760}" type="datetimeFigureOut">
              <a:rPr lang="en-US" smtClean="0"/>
              <a:t>09-10-2021</a:t>
            </a:fld>
            <a:endParaRPr lang="en-US"/>
          </a:p>
        </p:txBody>
      </p:sp>
      <p:sp>
        <p:nvSpPr>
          <p:cNvPr id="6" name="Chỗ dành sẵn cho Chân trang 5">
            <a:extLst>
              <a:ext uri="{FF2B5EF4-FFF2-40B4-BE49-F238E27FC236}">
                <a16:creationId xmlns="" xmlns:a16="http://schemas.microsoft.com/office/drawing/2014/main" id="{2CA9377E-DE25-4EDD-B650-3141D97593C9}"/>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 xmlns:a16="http://schemas.microsoft.com/office/drawing/2014/main" id="{B7C880DC-D3DD-4754-9723-E0EFA03C2F9E}"/>
              </a:ext>
            </a:extLst>
          </p:cNvPr>
          <p:cNvSpPr>
            <a:spLocks noGrp="1"/>
          </p:cNvSpPr>
          <p:nvPr>
            <p:ph type="sldNum" sz="quarter" idx="12"/>
          </p:nvPr>
        </p:nvSpPr>
        <p:spPr/>
        <p:txBody>
          <a:bodyPr/>
          <a:lstStyle/>
          <a:p>
            <a:fld id="{A6653B91-8D4D-4930-9713-069B93EF3F53}" type="slidenum">
              <a:rPr lang="en-US" smtClean="0"/>
              <a:t>‹#›</a:t>
            </a:fld>
            <a:endParaRPr lang="en-US"/>
          </a:p>
        </p:txBody>
      </p:sp>
    </p:spTree>
    <p:extLst>
      <p:ext uri="{BB962C8B-B14F-4D97-AF65-F5344CB8AC3E}">
        <p14:creationId xmlns:p14="http://schemas.microsoft.com/office/powerpoint/2010/main" val="2645314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F97CE05-711F-40C0-894E-60EF3D298C79}"/>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 xmlns:a16="http://schemas.microsoft.com/office/drawing/2014/main" id="{3915F75F-5565-4560-A974-B81597538F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a:p>
        </p:txBody>
      </p:sp>
      <p:sp>
        <p:nvSpPr>
          <p:cNvPr id="4" name="Chỗ dành sẵn cho Văn bản 3">
            <a:extLst>
              <a:ext uri="{FF2B5EF4-FFF2-40B4-BE49-F238E27FC236}">
                <a16:creationId xmlns="" xmlns:a16="http://schemas.microsoft.com/office/drawing/2014/main" id="{F7134B0E-A060-4A1B-9582-EFF0ECD7BB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61FB79F0-4086-47D6-8FB7-FFA6E15B3764}"/>
              </a:ext>
            </a:extLst>
          </p:cNvPr>
          <p:cNvSpPr>
            <a:spLocks noGrp="1"/>
          </p:cNvSpPr>
          <p:nvPr>
            <p:ph type="dt" sz="half" idx="10"/>
          </p:nvPr>
        </p:nvSpPr>
        <p:spPr/>
        <p:txBody>
          <a:bodyPr/>
          <a:lstStyle/>
          <a:p>
            <a:fld id="{AF63AA38-ED70-4AB6-9172-4FBECE7BD760}" type="datetimeFigureOut">
              <a:rPr lang="en-US" smtClean="0"/>
              <a:t>09-10-2021</a:t>
            </a:fld>
            <a:endParaRPr lang="en-US"/>
          </a:p>
        </p:txBody>
      </p:sp>
      <p:sp>
        <p:nvSpPr>
          <p:cNvPr id="6" name="Chỗ dành sẵn cho Chân trang 5">
            <a:extLst>
              <a:ext uri="{FF2B5EF4-FFF2-40B4-BE49-F238E27FC236}">
                <a16:creationId xmlns="" xmlns:a16="http://schemas.microsoft.com/office/drawing/2014/main" id="{1C40FE92-1D9D-4260-A304-0C7F4BCE41FF}"/>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 xmlns:a16="http://schemas.microsoft.com/office/drawing/2014/main" id="{327799A8-45C8-4DBD-B535-666376B4DDB9}"/>
              </a:ext>
            </a:extLst>
          </p:cNvPr>
          <p:cNvSpPr>
            <a:spLocks noGrp="1"/>
          </p:cNvSpPr>
          <p:nvPr>
            <p:ph type="sldNum" sz="quarter" idx="12"/>
          </p:nvPr>
        </p:nvSpPr>
        <p:spPr/>
        <p:txBody>
          <a:bodyPr/>
          <a:lstStyle/>
          <a:p>
            <a:fld id="{A6653B91-8D4D-4930-9713-069B93EF3F53}" type="slidenum">
              <a:rPr lang="en-US" smtClean="0"/>
              <a:t>‹#›</a:t>
            </a:fld>
            <a:endParaRPr lang="en-US"/>
          </a:p>
        </p:txBody>
      </p:sp>
    </p:spTree>
    <p:extLst>
      <p:ext uri="{BB962C8B-B14F-4D97-AF65-F5344CB8AC3E}">
        <p14:creationId xmlns:p14="http://schemas.microsoft.com/office/powerpoint/2010/main" val="1896770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 xmlns:a16="http://schemas.microsoft.com/office/drawing/2014/main" id="{74D79EC2-9B1B-43B1-ADDD-15FE0B7970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E5AD18B6-09DE-4AB2-81ED-E441EA9D02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ABEB0CD6-20FA-440A-AEDE-82C12482FC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3AA38-ED70-4AB6-9172-4FBECE7BD760}" type="datetimeFigureOut">
              <a:rPr lang="en-US" smtClean="0"/>
              <a:t>09-10-2021</a:t>
            </a:fld>
            <a:endParaRPr lang="en-US"/>
          </a:p>
        </p:txBody>
      </p:sp>
      <p:sp>
        <p:nvSpPr>
          <p:cNvPr id="5" name="Chỗ dành sẵn cho Chân trang 4">
            <a:extLst>
              <a:ext uri="{FF2B5EF4-FFF2-40B4-BE49-F238E27FC236}">
                <a16:creationId xmlns="" xmlns:a16="http://schemas.microsoft.com/office/drawing/2014/main" id="{9001D04F-05F1-48FD-A941-970658BF0E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 xmlns:a16="http://schemas.microsoft.com/office/drawing/2014/main" id="{6BF92944-1121-46E3-BE21-1E2F255BA6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653B91-8D4D-4930-9713-069B93EF3F53}" type="slidenum">
              <a:rPr lang="en-US" smtClean="0"/>
              <a:t>‹#›</a:t>
            </a:fld>
            <a:endParaRPr lang="en-US"/>
          </a:p>
        </p:txBody>
      </p:sp>
    </p:spTree>
    <p:extLst>
      <p:ext uri="{BB962C8B-B14F-4D97-AF65-F5344CB8AC3E}">
        <p14:creationId xmlns:p14="http://schemas.microsoft.com/office/powerpoint/2010/main" val="1748142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D0BCB2B4-FD91-48A8-A688-ED5F0B8C2182}" type="datetimeFigureOut">
              <a:rPr lang="en-US">
                <a:solidFill>
                  <a:prstClr val="black">
                    <a:tint val="75000"/>
                  </a:prstClr>
                </a:solidFill>
                <a:latin typeface="Arial" panose="020B0604020202020204" pitchFamily="34" charset="0"/>
              </a:rPr>
              <a:pPr fontAlgn="base">
                <a:spcBef>
                  <a:spcPct val="0"/>
                </a:spcBef>
                <a:spcAft>
                  <a:spcPct val="0"/>
                </a:spcAft>
                <a:defRPr/>
              </a:pPr>
              <a:t>09-10-2021</a:t>
            </a:fld>
            <a:endParaRPr 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5BE51F84-83AA-41AF-9EFF-5AC1F5DF3CC9}" type="slidenum">
              <a:rPr lang="en-US" altLang="en-US" smtClean="0">
                <a:latin typeface="Arial" panose="020B0604020202020204" pitchFamily="34" charset="0"/>
              </a:rPr>
              <a:pPr fontAlgn="base">
                <a:spcBef>
                  <a:spcPct val="0"/>
                </a:spcBef>
                <a:spcAft>
                  <a:spcPct val="0"/>
                </a:spcAft>
              </a:pPr>
              <a:t>‹#›</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213660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hyperlink" Target="http://www.google.com.vn/url?sa=i&amp;rct=j&amp;q=&amp;esrc=s&amp;frm=1&amp;source=images&amp;cd=&amp;cad=rja&amp;docid=0bYWRCpEDVTh4M&amp;tbnid=wjgwbraVDmpLqM:&amp;ved=0CAUQjRw&amp;url=http://www.khoahoc.com.vn/doisong/moi-truong/giai-phap/10564_Kiem-soat-tu-xa-khi-thai-nha-may.aspx&amp;ei=E-BCUty2I6nmiAKo_YDADA&amp;bvm=bv.53077864,d.cGE&amp;psig=AFQjCNGJhDrqmbhFICsn85oMi7nnixCC2w&amp;ust=1380200670973571" TargetMode="Externa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www.google.com.vn/url?sa=i&amp;rct=j&amp;q=&amp;esrc=s&amp;frm=1&amp;source=images&amp;cd=&amp;cad=rja&amp;docid=u81mqKXGYF8Z_M&amp;tbnid=MIJKWv2_rbQr0M:&amp;ved=0CAUQjRw&amp;url=http://www.baocongthuong.com.vn/dia-phuong/38013/lai-chau-nhieu-the-manh-van-doi-dien.htm&amp;ei=QuNCUqKjA6friQKj-oHYBQ&amp;bvm=bv.53077864,d.cGE&amp;psig=AFQjCNHY8euocekrCwZGi2VMr5oK5D6Bhg&amp;ust=138020134111680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gif"/><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1"/>
          </p:nvPr>
        </p:nvSpPr>
        <p:spPr>
          <a:xfrm>
            <a:off x="1892120" y="812443"/>
            <a:ext cx="8346583" cy="4525963"/>
          </a:xfrm>
          <a:solidFill>
            <a:schemeClr val="accent5">
              <a:lumMod val="20000"/>
              <a:lumOff val="80000"/>
            </a:schemeClr>
          </a:solidFill>
        </p:spPr>
        <p:txBody>
          <a:bodyPr>
            <a:normAutofit/>
          </a:bodyPr>
          <a:lstStyle/>
          <a:p>
            <a:pPr algn="ctr"/>
            <a:r>
              <a:rPr lang="en-US" altLang="en-US" b="1" dirty="0">
                <a:solidFill>
                  <a:srgbClr val="002060"/>
                </a:solidFill>
              </a:rPr>
              <a:t>HỌC SINH LƯU Ý</a:t>
            </a:r>
          </a:p>
          <a:p>
            <a:pPr algn="just"/>
            <a:r>
              <a:rPr lang="en-US" altLang="en-US" b="1" dirty="0">
                <a:solidFill>
                  <a:srgbClr val="FF0000"/>
                </a:solidFill>
              </a:rPr>
              <a:t>- PHẢI TRUY CẬP HẾT BÀI GIẢNG TỪ SILE ĐẦU TIÊN ĐẾN SILE CUỐI CÙNG ĐỂ HỆ THỐNG ĐIỂM DANH ĐÃ HỌC. GV SẼ KIỂM TRA HỌC SINH BẰNG HỆ THỐNG ĐIỂM DANH LMS</a:t>
            </a:r>
          </a:p>
          <a:p>
            <a:pPr algn="just"/>
            <a:r>
              <a:rPr lang="en-US" altLang="en-US" b="1" dirty="0">
                <a:solidFill>
                  <a:srgbClr val="FF0000"/>
                </a:solidFill>
              </a:rPr>
              <a:t>- NỘI DUNG GHI BÀI NẰM TRONG NHỮNG SILE CÓ Ô                     .         </a:t>
            </a:r>
            <a:r>
              <a:rPr lang="en-US" altLang="en-US" b="1" dirty="0" smtClean="0">
                <a:solidFill>
                  <a:srgbClr val="FF0000"/>
                </a:solidFill>
              </a:rPr>
              <a:t>             HS </a:t>
            </a:r>
            <a:r>
              <a:rPr lang="en-US" altLang="en-US" b="1" dirty="0">
                <a:solidFill>
                  <a:srgbClr val="FF0000"/>
                </a:solidFill>
              </a:rPr>
              <a:t>PHẢI CHÉP VÀO TẬP.</a:t>
            </a:r>
          </a:p>
        </p:txBody>
      </p:sp>
      <p:sp>
        <p:nvSpPr>
          <p:cNvPr id="4" name="Rectangle 3"/>
          <p:cNvSpPr/>
          <p:nvPr/>
        </p:nvSpPr>
        <p:spPr>
          <a:xfrm>
            <a:off x="1892120" y="3444227"/>
            <a:ext cx="2123219" cy="367919"/>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err="1"/>
              <a:t>Nội</a:t>
            </a:r>
            <a:r>
              <a:rPr lang="en-US" dirty="0"/>
              <a:t> dung </a:t>
            </a:r>
            <a:r>
              <a:rPr lang="en-US" dirty="0" err="1"/>
              <a:t>ghi</a:t>
            </a:r>
            <a:r>
              <a:rPr lang="en-US" dirty="0"/>
              <a:t> </a:t>
            </a:r>
            <a:r>
              <a:rPr lang="en-US" dirty="0" err="1"/>
              <a:t>bài</a:t>
            </a:r>
            <a:endParaRPr lang="en-US" dirty="0"/>
          </a:p>
        </p:txBody>
      </p:sp>
    </p:spTree>
    <p:extLst>
      <p:ext uri="{BB962C8B-B14F-4D97-AF65-F5344CB8AC3E}">
        <p14:creationId xmlns:p14="http://schemas.microsoft.com/office/powerpoint/2010/main" val="2496810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17417" y="0"/>
            <a:ext cx="12067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b="1" dirty="0" smtClean="0">
                <a:solidFill>
                  <a:srgbClr val="FF0000"/>
                </a:solidFill>
              </a:rPr>
              <a:t>TIẾT:11  _ BÀI11: </a:t>
            </a:r>
            <a:r>
              <a:rPr lang="en-US" altLang="en-US" sz="2400" b="1" dirty="0" smtClean="0">
                <a:solidFill>
                  <a:srgbClr val="00B050"/>
                </a:solidFill>
              </a:rPr>
              <a:t>CÁC </a:t>
            </a:r>
            <a:r>
              <a:rPr lang="en-US" altLang="en-US" sz="2400" b="1" dirty="0">
                <a:solidFill>
                  <a:srgbClr val="00B050"/>
                </a:solidFill>
              </a:rPr>
              <a:t>NHÂN TỐ ẢNH HƯỞNG ĐẾN SỰ </a:t>
            </a:r>
            <a:r>
              <a:rPr lang="en-US" altLang="en-US" sz="2400" b="1" dirty="0" smtClean="0">
                <a:solidFill>
                  <a:srgbClr val="00B050"/>
                </a:solidFill>
              </a:rPr>
              <a:t>PHÁT </a:t>
            </a:r>
            <a:r>
              <a:rPr lang="en-US" altLang="en-US" sz="2400" b="1" dirty="0">
                <a:solidFill>
                  <a:srgbClr val="00B050"/>
                </a:solidFill>
              </a:rPr>
              <a:t>TRIỂN VÀ PHÂN BỐ CÔNG NGHIỆP </a:t>
            </a:r>
          </a:p>
        </p:txBody>
      </p:sp>
      <p:sp>
        <p:nvSpPr>
          <p:cNvPr id="3" name="TextBox 2"/>
          <p:cNvSpPr txBox="1"/>
          <p:nvPr/>
        </p:nvSpPr>
        <p:spPr>
          <a:xfrm>
            <a:off x="156753" y="840073"/>
            <a:ext cx="6309135"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II. </a:t>
            </a:r>
            <a:r>
              <a:rPr lang="en-US" sz="2800" dirty="0" smtClean="0">
                <a:solidFill>
                  <a:srgbClr val="FF0000"/>
                </a:solidFill>
                <a:latin typeface="Times New Roman" panose="02020603050405020304" pitchFamily="18" charset="0"/>
                <a:cs typeface="Times New Roman" panose="02020603050405020304" pitchFamily="18" charset="0"/>
              </a:rPr>
              <a:t>CÁC NHÂN TỐ KINH TẾ - XÃ HỘI</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74319" y="1372369"/>
            <a:ext cx="10552707" cy="523220"/>
          </a:xfrm>
          <a:prstGeom prst="rect">
            <a:avLst/>
          </a:prstGeom>
          <a:noFill/>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2</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Cơ</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sở</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vật</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chất</a:t>
            </a:r>
            <a:r>
              <a:rPr lang="en-US" sz="2800" dirty="0" smtClean="0">
                <a:solidFill>
                  <a:srgbClr val="002060"/>
                </a:solidFill>
                <a:latin typeface="Times New Roman" panose="02020603050405020304" pitchFamily="18" charset="0"/>
                <a:cs typeface="Times New Roman" panose="02020603050405020304" pitchFamily="18" charset="0"/>
              </a:rPr>
              <a:t> – </a:t>
            </a:r>
            <a:r>
              <a:rPr lang="en-US" sz="2800" dirty="0" err="1" smtClean="0">
                <a:solidFill>
                  <a:srgbClr val="002060"/>
                </a:solidFill>
                <a:latin typeface="Times New Roman" panose="02020603050405020304" pitchFamily="18" charset="0"/>
                <a:cs typeface="Times New Roman" panose="02020603050405020304" pitchFamily="18" charset="0"/>
              </a:rPr>
              <a:t>kĩ</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thuật</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trong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công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nghiệp</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và</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cơ</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sở</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hạ</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tầng</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8" name="Text Box 5"/>
          <p:cNvSpPr txBox="1">
            <a:spLocks noChangeArrowheads="1"/>
          </p:cNvSpPr>
          <p:nvPr/>
        </p:nvSpPr>
        <p:spPr bwMode="auto">
          <a:xfrm>
            <a:off x="1917117" y="6195811"/>
            <a:ext cx="566110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cs typeface="Arial" panose="020B0604020202020204" pitchFamily="34" charset="0"/>
            </a:endParaRPr>
          </a:p>
        </p:txBody>
      </p:sp>
      <p:pic>
        <p:nvPicPr>
          <p:cNvPr id="9" name="Picture 4" descr="http://www.khoahoc.com.vn/photos/Image/2006/12/05/nhamay_ximan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196" y="2176530"/>
            <a:ext cx="4784035" cy="262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http://baocongthuong.com.vn/images/resized/images/news/2013/06/27/anh%20tin%20cong%20nghiep%20LChau%20dua%20bai_93224.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0188" y="2098395"/>
            <a:ext cx="4699871" cy="261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
          <p:cNvSpPr txBox="1">
            <a:spLocks noChangeArrowheads="1"/>
          </p:cNvSpPr>
          <p:nvPr/>
        </p:nvSpPr>
        <p:spPr bwMode="auto">
          <a:xfrm>
            <a:off x="2418528" y="2371288"/>
            <a:ext cx="4987799"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solidFill>
                  <a:srgbClr val="FF0000"/>
                </a:solidFill>
                <a:latin typeface="Times New Roman" panose="02020603050405020304" pitchFamily="18" charset="0"/>
                <a:cs typeface="Arial" panose="020B0604020202020204" pitchFamily="34" charset="0"/>
              </a:rPr>
              <a:t>CÔNG NGHỆ LẠC HẬU</a:t>
            </a:r>
          </a:p>
        </p:txBody>
      </p:sp>
      <p:pic>
        <p:nvPicPr>
          <p:cNvPr id="12" name="Picture 11" descr="http://www.khoahoc.com.vn/photos/image/062013/15/nha-may-xi-ma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8240" y="4297762"/>
            <a:ext cx="4784035" cy="243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IMG_05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8336" y="4346976"/>
            <a:ext cx="4704301" cy="243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899841" y="4336856"/>
            <a:ext cx="9582796"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solidFill>
                  <a:srgbClr val="FF0000"/>
                </a:solidFill>
                <a:latin typeface="Times New Roman" panose="02020603050405020304" pitchFamily="18" charset="0"/>
                <a:cs typeface="Arial" panose="020B0604020202020204" pitchFamily="34" charset="0"/>
              </a:rPr>
              <a:t>CƠ SỞ VẬT CHẤT-KĨ THUẬTCHƯA ĐỒNG BỘ </a:t>
            </a:r>
          </a:p>
        </p:txBody>
      </p:sp>
      <p:sp>
        <p:nvSpPr>
          <p:cNvPr id="15" name="TextBox 1"/>
          <p:cNvSpPr txBox="1">
            <a:spLocks noChangeArrowheads="1"/>
          </p:cNvSpPr>
          <p:nvPr/>
        </p:nvSpPr>
        <p:spPr bwMode="auto">
          <a:xfrm>
            <a:off x="1966293" y="6267247"/>
            <a:ext cx="6485025"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FF0000"/>
                </a:solidFill>
                <a:latin typeface="Times New Roman" panose="02020603050405020304" pitchFamily="18" charset="0"/>
                <a:cs typeface="Arial" panose="020B0604020202020204" pitchFamily="34" charset="0"/>
              </a:rPr>
              <a:t>CÔNG NGHỆ TIÊN TIẾN</a:t>
            </a:r>
          </a:p>
        </p:txBody>
      </p:sp>
    </p:spTree>
    <p:extLst>
      <p:ext uri="{BB962C8B-B14F-4D97-AF65-F5344CB8AC3E}">
        <p14:creationId xmlns:p14="http://schemas.microsoft.com/office/powerpoint/2010/main" val="79661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1000" fill="hold"/>
                                        <p:tgtEl>
                                          <p:spTgt spid="14"/>
                                        </p:tgtEl>
                                        <p:attrNameLst>
                                          <p:attrName>ppt_x</p:attrName>
                                        </p:attrNameLst>
                                      </p:cBhvr>
                                      <p:tavLst>
                                        <p:tav tm="0">
                                          <p:val>
                                            <p:strVal val="#ppt_x-.2"/>
                                          </p:val>
                                        </p:tav>
                                        <p:tav tm="100000">
                                          <p:val>
                                            <p:strVal val="#ppt_x"/>
                                          </p:val>
                                        </p:tav>
                                      </p:tavLst>
                                    </p:anim>
                                    <p:anim calcmode="lin" valueType="num">
                                      <p:cBhvr>
                                        <p:cTn id="44"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xit" presetSubtype="12" fill="hold" grpId="1" nodeType="clickEffect">
                                  <p:stCondLst>
                                    <p:cond delay="0"/>
                                  </p:stCondLst>
                                  <p:childTnLst>
                                    <p:animEffect transition="out" filter="strips(downLeft)">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4" grpId="0" animBg="1"/>
      <p:bldP spid="14" grpId="1"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 xmlns:a16="http://schemas.microsoft.com/office/drawing/2014/main" id="{A90E9161-CFE4-4F22-9021-30E69CD20622}"/>
              </a:ext>
            </a:extLst>
          </p:cNvPr>
          <p:cNvSpPr>
            <a:spLocks noGrp="1" noChangeArrowheads="1"/>
          </p:cNvSpPr>
          <p:nvPr>
            <p:ph type="title"/>
          </p:nvPr>
        </p:nvSpPr>
        <p:spPr bwMode="auto">
          <a:xfrm>
            <a:off x="323168" y="176840"/>
            <a:ext cx="10134477" cy="4308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2060"/>
                </a:solidFill>
                <a:effectLst/>
                <a:latin typeface="Menlo"/>
              </a:rPr>
              <a:t>2.Cơ </a:t>
            </a:r>
            <a:r>
              <a:rPr kumimoji="0" lang="en-US" altLang="en-US" sz="2800" b="0" i="0" u="none" strike="noStrike" cap="none" normalizeH="0" baseline="0" dirty="0" err="1">
                <a:ln>
                  <a:noFill/>
                </a:ln>
                <a:solidFill>
                  <a:srgbClr val="002060"/>
                </a:solidFill>
                <a:effectLst/>
                <a:latin typeface="Menlo"/>
              </a:rPr>
              <a:t>sở</a:t>
            </a:r>
            <a:r>
              <a:rPr kumimoji="0" lang="en-US" altLang="en-US" sz="2800" b="0" i="0" u="none" strike="noStrike" cap="none" normalizeH="0" baseline="0" dirty="0">
                <a:ln>
                  <a:noFill/>
                </a:ln>
                <a:solidFill>
                  <a:srgbClr val="002060"/>
                </a:solidFill>
                <a:effectLst/>
                <a:latin typeface="Menlo"/>
              </a:rPr>
              <a:t> </a:t>
            </a:r>
            <a:r>
              <a:rPr kumimoji="0" lang="en-US" altLang="en-US" sz="2800" b="0" i="0" u="none" strike="noStrike" cap="none" normalizeH="0" baseline="0" dirty="0" err="1">
                <a:ln>
                  <a:noFill/>
                </a:ln>
                <a:solidFill>
                  <a:srgbClr val="002060"/>
                </a:solidFill>
                <a:effectLst/>
                <a:latin typeface="Menlo"/>
              </a:rPr>
              <a:t>vật</a:t>
            </a:r>
            <a:r>
              <a:rPr kumimoji="0" lang="en-US" altLang="en-US" sz="2800" b="0" i="0" u="none" strike="noStrike" cap="none" normalizeH="0" baseline="0" dirty="0">
                <a:ln>
                  <a:noFill/>
                </a:ln>
                <a:solidFill>
                  <a:srgbClr val="002060"/>
                </a:solidFill>
                <a:effectLst/>
                <a:latin typeface="Menlo"/>
              </a:rPr>
              <a:t> </a:t>
            </a:r>
            <a:r>
              <a:rPr kumimoji="0" lang="en-US" altLang="en-US" sz="2800" b="0" i="0" u="none" strike="noStrike" cap="none" normalizeH="0" baseline="0" dirty="0" err="1">
                <a:ln>
                  <a:noFill/>
                </a:ln>
                <a:solidFill>
                  <a:srgbClr val="002060"/>
                </a:solidFill>
                <a:effectLst/>
                <a:latin typeface="Menlo"/>
              </a:rPr>
              <a:t>chất</a:t>
            </a:r>
            <a:r>
              <a:rPr kumimoji="0" lang="en-US" altLang="en-US" sz="2800" b="0" i="0" u="none" strike="noStrike" cap="none" normalizeH="0" baseline="0" dirty="0">
                <a:ln>
                  <a:noFill/>
                </a:ln>
                <a:solidFill>
                  <a:srgbClr val="002060"/>
                </a:solidFill>
                <a:effectLst/>
                <a:latin typeface="Menlo"/>
              </a:rPr>
              <a:t> </a:t>
            </a:r>
            <a:r>
              <a:rPr kumimoji="0" lang="en-US" altLang="en-US" sz="2800" b="0" i="0" u="none" strike="noStrike" cap="none" normalizeH="0" baseline="0" dirty="0" err="1">
                <a:ln>
                  <a:noFill/>
                </a:ln>
                <a:solidFill>
                  <a:srgbClr val="002060"/>
                </a:solidFill>
                <a:effectLst/>
                <a:latin typeface="Menlo"/>
              </a:rPr>
              <a:t>kĩ</a:t>
            </a:r>
            <a:r>
              <a:rPr kumimoji="0" lang="en-US" altLang="en-US" sz="2800" b="0" i="0" u="none" strike="noStrike" cap="none" normalizeH="0" baseline="0" dirty="0">
                <a:ln>
                  <a:noFill/>
                </a:ln>
                <a:solidFill>
                  <a:srgbClr val="002060"/>
                </a:solidFill>
                <a:effectLst/>
                <a:latin typeface="Menlo"/>
              </a:rPr>
              <a:t> </a:t>
            </a:r>
            <a:r>
              <a:rPr kumimoji="0" lang="en-US" altLang="en-US" sz="2800" b="0" i="0" u="none" strike="noStrike" cap="none" normalizeH="0" baseline="0" dirty="0" err="1">
                <a:ln>
                  <a:noFill/>
                </a:ln>
                <a:solidFill>
                  <a:srgbClr val="002060"/>
                </a:solidFill>
                <a:effectLst/>
                <a:latin typeface="Menlo"/>
              </a:rPr>
              <a:t>thuật</a:t>
            </a:r>
            <a:r>
              <a:rPr kumimoji="0" lang="en-US" altLang="en-US" sz="2800" b="0" i="0" u="none" strike="noStrike" cap="none" normalizeH="0" baseline="0" dirty="0">
                <a:ln>
                  <a:noFill/>
                </a:ln>
                <a:solidFill>
                  <a:srgbClr val="002060"/>
                </a:solidFill>
                <a:effectLst/>
                <a:latin typeface="Menlo"/>
              </a:rPr>
              <a:t> </a:t>
            </a:r>
            <a:r>
              <a:rPr kumimoji="0" lang="en-US" altLang="en-US" sz="2800" b="0" i="0" u="none" strike="noStrike" cap="none" normalizeH="0" baseline="0" dirty="0" err="1">
                <a:ln>
                  <a:noFill/>
                </a:ln>
                <a:solidFill>
                  <a:srgbClr val="002060"/>
                </a:solidFill>
                <a:effectLst/>
                <a:latin typeface="Menlo"/>
              </a:rPr>
              <a:t>trong</a:t>
            </a:r>
            <a:r>
              <a:rPr kumimoji="0" lang="en-US" altLang="en-US" sz="2800" b="0" i="0" u="none" strike="noStrike" cap="none" normalizeH="0" baseline="0" dirty="0">
                <a:ln>
                  <a:noFill/>
                </a:ln>
                <a:solidFill>
                  <a:srgbClr val="002060"/>
                </a:solidFill>
                <a:effectLst/>
                <a:latin typeface="Menlo"/>
              </a:rPr>
              <a:t> </a:t>
            </a:r>
            <a:r>
              <a:rPr kumimoji="0" lang="en-US" altLang="en-US" sz="2800" b="0" i="0" u="none" strike="noStrike" cap="none" normalizeH="0" baseline="0" dirty="0" err="1">
                <a:ln>
                  <a:noFill/>
                </a:ln>
                <a:solidFill>
                  <a:srgbClr val="002060"/>
                </a:solidFill>
                <a:effectLst/>
                <a:latin typeface="Menlo"/>
              </a:rPr>
              <a:t>công</a:t>
            </a:r>
            <a:r>
              <a:rPr kumimoji="0" lang="en-US" altLang="en-US" sz="2800" b="0" i="0" u="none" strike="noStrike" cap="none" normalizeH="0" baseline="0" dirty="0">
                <a:ln>
                  <a:noFill/>
                </a:ln>
                <a:solidFill>
                  <a:srgbClr val="002060"/>
                </a:solidFill>
                <a:effectLst/>
                <a:latin typeface="Menlo"/>
              </a:rPr>
              <a:t> </a:t>
            </a:r>
            <a:r>
              <a:rPr kumimoji="0" lang="en-US" altLang="en-US" sz="2800" b="0" i="0" u="none" strike="noStrike" cap="none" normalizeH="0" baseline="0" dirty="0" err="1">
                <a:ln>
                  <a:noFill/>
                </a:ln>
                <a:solidFill>
                  <a:srgbClr val="002060"/>
                </a:solidFill>
                <a:effectLst/>
                <a:latin typeface="Menlo"/>
              </a:rPr>
              <a:t>nghiệp</a:t>
            </a:r>
            <a:r>
              <a:rPr kumimoji="0" lang="en-US" altLang="en-US" sz="2800" b="0" i="0" u="none" strike="noStrike" cap="none" normalizeH="0" baseline="0" dirty="0">
                <a:ln>
                  <a:noFill/>
                </a:ln>
                <a:solidFill>
                  <a:srgbClr val="002060"/>
                </a:solidFill>
                <a:effectLst/>
                <a:latin typeface="Menlo"/>
              </a:rPr>
              <a:t> </a:t>
            </a:r>
            <a:r>
              <a:rPr kumimoji="0" lang="en-US" altLang="en-US" sz="2800" b="0" i="0" u="none" strike="noStrike" cap="none" normalizeH="0" baseline="0" dirty="0" err="1">
                <a:ln>
                  <a:noFill/>
                </a:ln>
                <a:solidFill>
                  <a:srgbClr val="002060"/>
                </a:solidFill>
                <a:effectLst/>
                <a:latin typeface="Menlo"/>
              </a:rPr>
              <a:t>và</a:t>
            </a:r>
            <a:r>
              <a:rPr kumimoji="0" lang="en-US" altLang="en-US" sz="2800" b="0" i="0" u="none" strike="noStrike" cap="none" normalizeH="0" baseline="0" dirty="0">
                <a:ln>
                  <a:noFill/>
                </a:ln>
                <a:solidFill>
                  <a:srgbClr val="002060"/>
                </a:solidFill>
                <a:effectLst/>
                <a:latin typeface="Menlo"/>
              </a:rPr>
              <a:t> </a:t>
            </a:r>
            <a:r>
              <a:rPr kumimoji="0" lang="en-US" altLang="en-US" sz="2800" b="0" i="0" u="none" strike="noStrike" cap="none" normalizeH="0" baseline="0" dirty="0" err="1">
                <a:ln>
                  <a:noFill/>
                </a:ln>
                <a:solidFill>
                  <a:srgbClr val="002060"/>
                </a:solidFill>
                <a:effectLst/>
                <a:latin typeface="Menlo"/>
              </a:rPr>
              <a:t>cơ</a:t>
            </a:r>
            <a:r>
              <a:rPr kumimoji="0" lang="en-US" altLang="en-US" sz="2800" b="0" i="0" u="none" strike="noStrike" cap="none" normalizeH="0" baseline="0" dirty="0">
                <a:ln>
                  <a:noFill/>
                </a:ln>
                <a:solidFill>
                  <a:srgbClr val="002060"/>
                </a:solidFill>
                <a:effectLst/>
                <a:latin typeface="Menlo"/>
              </a:rPr>
              <a:t> </a:t>
            </a:r>
            <a:r>
              <a:rPr kumimoji="0" lang="en-US" altLang="en-US" sz="2800" b="0" i="0" u="none" strike="noStrike" cap="none" normalizeH="0" baseline="0" dirty="0" err="1">
                <a:ln>
                  <a:noFill/>
                </a:ln>
                <a:solidFill>
                  <a:srgbClr val="002060"/>
                </a:solidFill>
                <a:effectLst/>
                <a:latin typeface="Menlo"/>
              </a:rPr>
              <a:t>sở</a:t>
            </a:r>
            <a:r>
              <a:rPr kumimoji="0" lang="en-US" altLang="en-US" sz="2800" b="0" i="0" u="none" strike="noStrike" cap="none" normalizeH="0" baseline="0" dirty="0">
                <a:ln>
                  <a:noFill/>
                </a:ln>
                <a:solidFill>
                  <a:srgbClr val="002060"/>
                </a:solidFill>
                <a:effectLst/>
                <a:latin typeface="Menlo"/>
              </a:rPr>
              <a:t> </a:t>
            </a:r>
            <a:r>
              <a:rPr kumimoji="0" lang="en-US" altLang="en-US" sz="2800" b="0" i="0" u="none" strike="noStrike" cap="none" normalizeH="0" baseline="0" dirty="0" err="1">
                <a:ln>
                  <a:noFill/>
                </a:ln>
                <a:solidFill>
                  <a:srgbClr val="002060"/>
                </a:solidFill>
                <a:effectLst/>
                <a:latin typeface="Menlo"/>
              </a:rPr>
              <a:t>hạ</a:t>
            </a:r>
            <a:r>
              <a:rPr kumimoji="0" lang="en-US" altLang="en-US" sz="2800" b="0" i="0" u="none" strike="noStrike" cap="none" normalizeH="0" baseline="0" dirty="0">
                <a:ln>
                  <a:noFill/>
                </a:ln>
                <a:solidFill>
                  <a:srgbClr val="002060"/>
                </a:solidFill>
                <a:effectLst/>
                <a:latin typeface="Menlo"/>
              </a:rPr>
              <a:t> </a:t>
            </a:r>
            <a:r>
              <a:rPr kumimoji="0" lang="en-US" altLang="en-US" sz="2800" b="0" i="0" u="none" strike="noStrike" cap="none" normalizeH="0" baseline="0" dirty="0" err="1">
                <a:ln>
                  <a:noFill/>
                </a:ln>
                <a:solidFill>
                  <a:srgbClr val="002060"/>
                </a:solidFill>
                <a:effectLst/>
                <a:latin typeface="Menlo"/>
              </a:rPr>
              <a:t>tầng</a:t>
            </a:r>
            <a:r>
              <a:rPr kumimoji="0" lang="en-US" altLang="en-US" sz="2800" b="0" i="0" u="none" strike="noStrike" cap="none" normalizeH="0" baseline="0" dirty="0">
                <a:ln>
                  <a:noFill/>
                </a:ln>
                <a:solidFill>
                  <a:srgbClr val="002060"/>
                </a:solidFill>
                <a:effectLst/>
                <a:latin typeface="Menlo"/>
              </a:rPr>
              <a:t>.</a:t>
            </a:r>
            <a:r>
              <a:rPr kumimoji="0" lang="en-US" altLang="en-US" sz="2800" b="0" i="0" u="none" strike="noStrike" cap="none" normalizeH="0" baseline="0" dirty="0">
                <a:ln>
                  <a:noFill/>
                </a:ln>
                <a:solidFill>
                  <a:srgbClr val="002060"/>
                </a:solidFill>
                <a:effectLst/>
              </a:rPr>
              <a:t> </a:t>
            </a:r>
            <a:endParaRPr kumimoji="0" lang="en-US" altLang="en-US" sz="2800" b="0" i="0" u="none" strike="noStrike" cap="none" normalizeH="0" baseline="0" dirty="0">
              <a:ln>
                <a:noFill/>
              </a:ln>
              <a:solidFill>
                <a:srgbClr val="002060"/>
              </a:solidFill>
              <a:effectLst/>
              <a:latin typeface="Arial" panose="020B0604020202020204" pitchFamily="34" charset="0"/>
            </a:endParaRPr>
          </a:p>
        </p:txBody>
      </p:sp>
      <p:sp>
        <p:nvSpPr>
          <p:cNvPr id="4" name="Hình chữ nhật 3">
            <a:extLst>
              <a:ext uri="{FF2B5EF4-FFF2-40B4-BE49-F238E27FC236}">
                <a16:creationId xmlns="" xmlns:a16="http://schemas.microsoft.com/office/drawing/2014/main" id="{6EBB9E86-54D6-4DA5-837E-0DA12594F7C8}"/>
              </a:ext>
            </a:extLst>
          </p:cNvPr>
          <p:cNvSpPr/>
          <p:nvPr/>
        </p:nvSpPr>
        <p:spPr>
          <a:xfrm>
            <a:off x="592182" y="741459"/>
            <a:ext cx="11114713" cy="830997"/>
          </a:xfrm>
          <a:prstGeom prst="rect">
            <a:avLst/>
          </a:prstGeom>
        </p:spPr>
        <p:txBody>
          <a:bodyPr wrap="square">
            <a:spAutoFit/>
          </a:bodyPr>
          <a:lstStyle/>
          <a:p>
            <a:r>
              <a:rPr lang="vi-VN" sz="2400" b="1" i="1" dirty="0" err="1">
                <a:solidFill>
                  <a:srgbClr val="FF0000"/>
                </a:solidFill>
                <a:latin typeface="-apple-system"/>
              </a:rPr>
              <a:t>Việc</a:t>
            </a:r>
            <a:r>
              <a:rPr lang="vi-VN" sz="2400" b="1" i="1" dirty="0">
                <a:solidFill>
                  <a:srgbClr val="FF0000"/>
                </a:solidFill>
                <a:latin typeface="-apple-system"/>
              </a:rPr>
              <a:t> </a:t>
            </a:r>
            <a:r>
              <a:rPr lang="vi-VN" sz="2400" b="1" i="1" dirty="0" err="1">
                <a:solidFill>
                  <a:srgbClr val="FF0000"/>
                </a:solidFill>
                <a:latin typeface="-apple-system"/>
              </a:rPr>
              <a:t>cải</a:t>
            </a:r>
            <a:r>
              <a:rPr lang="vi-VN" sz="2400" b="1" i="1" dirty="0">
                <a:solidFill>
                  <a:srgbClr val="FF0000"/>
                </a:solidFill>
                <a:latin typeface="-apple-system"/>
              </a:rPr>
              <a:t> </a:t>
            </a:r>
            <a:r>
              <a:rPr lang="vi-VN" sz="2400" b="1" i="1" dirty="0" err="1">
                <a:solidFill>
                  <a:srgbClr val="FF0000"/>
                </a:solidFill>
                <a:latin typeface="-apple-system"/>
              </a:rPr>
              <a:t>thiện</a:t>
            </a:r>
            <a:r>
              <a:rPr lang="vi-VN" sz="2400" b="1" i="1" dirty="0">
                <a:solidFill>
                  <a:srgbClr val="FF0000"/>
                </a:solidFill>
                <a:latin typeface="-apple-system"/>
              </a:rPr>
              <a:t> </a:t>
            </a:r>
            <a:r>
              <a:rPr lang="vi-VN" sz="2400" b="1" i="1" dirty="0" err="1">
                <a:solidFill>
                  <a:srgbClr val="FF0000"/>
                </a:solidFill>
                <a:latin typeface="-apple-system"/>
              </a:rPr>
              <a:t>hệ</a:t>
            </a:r>
            <a:r>
              <a:rPr lang="vi-VN" sz="2400" b="1" i="1" dirty="0">
                <a:solidFill>
                  <a:srgbClr val="FF0000"/>
                </a:solidFill>
                <a:latin typeface="-apple-system"/>
              </a:rPr>
              <a:t> </a:t>
            </a:r>
            <a:r>
              <a:rPr lang="vi-VN" sz="2400" b="1" i="1" dirty="0" err="1">
                <a:solidFill>
                  <a:srgbClr val="FF0000"/>
                </a:solidFill>
                <a:latin typeface="-apple-system"/>
              </a:rPr>
              <a:t>thống</a:t>
            </a:r>
            <a:r>
              <a:rPr lang="vi-VN" sz="2400" b="1" i="1" dirty="0">
                <a:solidFill>
                  <a:srgbClr val="FF0000"/>
                </a:solidFill>
                <a:latin typeface="-apple-system"/>
              </a:rPr>
              <a:t> </a:t>
            </a:r>
            <a:r>
              <a:rPr lang="vi-VN" sz="2400" b="1" i="1" dirty="0" err="1">
                <a:solidFill>
                  <a:srgbClr val="FF0000"/>
                </a:solidFill>
                <a:latin typeface="-apple-system"/>
              </a:rPr>
              <a:t>đường</a:t>
            </a:r>
            <a:r>
              <a:rPr lang="vi-VN" sz="2400" b="1" i="1" dirty="0">
                <a:solidFill>
                  <a:srgbClr val="FF0000"/>
                </a:solidFill>
                <a:latin typeface="-apple-system"/>
              </a:rPr>
              <a:t> giao thông </a:t>
            </a:r>
            <a:r>
              <a:rPr lang="vi-VN" sz="2400" b="1" i="1" dirty="0" err="1">
                <a:solidFill>
                  <a:srgbClr val="FF0000"/>
                </a:solidFill>
                <a:latin typeface="-apple-system"/>
              </a:rPr>
              <a:t>có</a:t>
            </a:r>
            <a:r>
              <a:rPr lang="vi-VN" sz="2400" b="1" i="1" dirty="0">
                <a:solidFill>
                  <a:srgbClr val="FF0000"/>
                </a:solidFill>
                <a:latin typeface="-apple-system"/>
              </a:rPr>
              <a:t> ý </a:t>
            </a:r>
            <a:r>
              <a:rPr lang="vi-VN" sz="2400" b="1" i="1" dirty="0" err="1">
                <a:solidFill>
                  <a:srgbClr val="FF0000"/>
                </a:solidFill>
                <a:latin typeface="-apple-system"/>
              </a:rPr>
              <a:t>nghĩa</a:t>
            </a:r>
            <a:r>
              <a:rPr lang="vi-VN" sz="2400" b="1" i="1" dirty="0">
                <a:solidFill>
                  <a:srgbClr val="FF0000"/>
                </a:solidFill>
                <a:latin typeface="-apple-system"/>
              </a:rPr>
              <a:t> như </a:t>
            </a:r>
            <a:r>
              <a:rPr lang="vi-VN" sz="2400" b="1" i="1" dirty="0" err="1">
                <a:solidFill>
                  <a:srgbClr val="FF0000"/>
                </a:solidFill>
                <a:latin typeface="-apple-system"/>
              </a:rPr>
              <a:t>thế</a:t>
            </a:r>
            <a:r>
              <a:rPr lang="vi-VN" sz="2400" b="1" i="1" dirty="0">
                <a:solidFill>
                  <a:srgbClr val="FF0000"/>
                </a:solidFill>
                <a:latin typeface="-apple-system"/>
              </a:rPr>
              <a:t> </a:t>
            </a:r>
            <a:r>
              <a:rPr lang="vi-VN" sz="2400" b="1" i="1" dirty="0" err="1">
                <a:solidFill>
                  <a:srgbClr val="FF0000"/>
                </a:solidFill>
                <a:latin typeface="-apple-system"/>
              </a:rPr>
              <a:t>nào</a:t>
            </a:r>
            <a:r>
              <a:rPr lang="vi-VN" sz="2400" b="1" i="1" dirty="0">
                <a:solidFill>
                  <a:srgbClr val="FF0000"/>
                </a:solidFill>
                <a:latin typeface="-apple-system"/>
              </a:rPr>
              <a:t> </a:t>
            </a:r>
            <a:r>
              <a:rPr lang="vi-VN" sz="2400" b="1" i="1" dirty="0" err="1">
                <a:solidFill>
                  <a:srgbClr val="FF0000"/>
                </a:solidFill>
                <a:latin typeface="-apple-system"/>
              </a:rPr>
              <a:t>đối</a:t>
            </a:r>
            <a:r>
              <a:rPr lang="vi-VN" sz="2400" b="1" i="1" dirty="0">
                <a:solidFill>
                  <a:srgbClr val="FF0000"/>
                </a:solidFill>
                <a:latin typeface="-apple-system"/>
              </a:rPr>
              <a:t> </a:t>
            </a:r>
            <a:r>
              <a:rPr lang="vi-VN" sz="2400" b="1" i="1" dirty="0" err="1">
                <a:solidFill>
                  <a:srgbClr val="FF0000"/>
                </a:solidFill>
                <a:latin typeface="-apple-system"/>
              </a:rPr>
              <a:t>với</a:t>
            </a:r>
            <a:r>
              <a:rPr lang="vi-VN" sz="2400" b="1" i="1" dirty="0">
                <a:solidFill>
                  <a:srgbClr val="FF0000"/>
                </a:solidFill>
                <a:latin typeface="-apple-system"/>
              </a:rPr>
              <a:t> </a:t>
            </a:r>
            <a:r>
              <a:rPr lang="vi-VN" sz="2400" b="1" i="1" dirty="0" err="1">
                <a:solidFill>
                  <a:srgbClr val="FF0000"/>
                </a:solidFill>
                <a:latin typeface="-apple-system"/>
              </a:rPr>
              <a:t>phát</a:t>
            </a:r>
            <a:r>
              <a:rPr lang="vi-VN" sz="2400" b="1" i="1" dirty="0">
                <a:solidFill>
                  <a:srgbClr val="FF0000"/>
                </a:solidFill>
                <a:latin typeface="-apple-system"/>
              </a:rPr>
              <a:t> </a:t>
            </a:r>
            <a:r>
              <a:rPr lang="vi-VN" sz="2400" b="1" i="1" dirty="0" err="1">
                <a:solidFill>
                  <a:srgbClr val="FF0000"/>
                </a:solidFill>
                <a:latin typeface="-apple-system"/>
              </a:rPr>
              <a:t>triển</a:t>
            </a:r>
            <a:r>
              <a:rPr lang="vi-VN" sz="2400" b="1" i="1" dirty="0">
                <a:solidFill>
                  <a:srgbClr val="FF0000"/>
                </a:solidFill>
                <a:latin typeface="-apple-system"/>
              </a:rPr>
              <a:t> công </a:t>
            </a:r>
            <a:r>
              <a:rPr lang="vi-VN" sz="2400" b="1" i="1" dirty="0" err="1">
                <a:solidFill>
                  <a:srgbClr val="FF0000"/>
                </a:solidFill>
                <a:latin typeface="-apple-system"/>
              </a:rPr>
              <a:t>nghiệp</a:t>
            </a:r>
            <a:r>
              <a:rPr lang="vi-VN" sz="2400" b="1" i="1" dirty="0">
                <a:solidFill>
                  <a:srgbClr val="FF0000"/>
                </a:solidFill>
                <a:latin typeface="-apple-system"/>
              </a:rPr>
              <a:t>?</a:t>
            </a:r>
            <a:endParaRPr lang="en-US" sz="2400" b="1" dirty="0">
              <a:solidFill>
                <a:srgbClr val="FF0000"/>
              </a:solidFill>
            </a:endParaRPr>
          </a:p>
        </p:txBody>
      </p:sp>
      <p:sp>
        <p:nvSpPr>
          <p:cNvPr id="5" name="Hình chữ nhật 4">
            <a:extLst>
              <a:ext uri="{FF2B5EF4-FFF2-40B4-BE49-F238E27FC236}">
                <a16:creationId xmlns="" xmlns:a16="http://schemas.microsoft.com/office/drawing/2014/main" id="{F8F9D717-8B99-4A44-80D4-8C58EB4BEEAF}"/>
              </a:ext>
            </a:extLst>
          </p:cNvPr>
          <p:cNvSpPr/>
          <p:nvPr/>
        </p:nvSpPr>
        <p:spPr>
          <a:xfrm>
            <a:off x="251791" y="4549676"/>
            <a:ext cx="11940209" cy="2308324"/>
          </a:xfrm>
          <a:prstGeom prst="rect">
            <a:avLst/>
          </a:prstGeom>
        </p:spPr>
        <p:txBody>
          <a:bodyPr wrap="square">
            <a:spAutoFit/>
          </a:bodyPr>
          <a:lstStyle/>
          <a:p>
            <a:pPr algn="just"/>
            <a:r>
              <a:rPr lang="vi-VN" dirty="0">
                <a:solidFill>
                  <a:srgbClr val="212529"/>
                </a:solidFill>
                <a:latin typeface="-apple-system"/>
              </a:rPr>
              <a:t>Ý </a:t>
            </a:r>
            <a:r>
              <a:rPr lang="vi-VN" dirty="0" err="1">
                <a:solidFill>
                  <a:srgbClr val="212529"/>
                </a:solidFill>
                <a:latin typeface="-apple-system"/>
              </a:rPr>
              <a:t>nghĩa</a:t>
            </a:r>
            <a:r>
              <a:rPr lang="vi-VN" dirty="0">
                <a:solidFill>
                  <a:srgbClr val="212529"/>
                </a:solidFill>
                <a:latin typeface="-apple-system"/>
              </a:rPr>
              <a:t> </a:t>
            </a:r>
            <a:r>
              <a:rPr lang="vi-VN" dirty="0" err="1">
                <a:solidFill>
                  <a:srgbClr val="212529"/>
                </a:solidFill>
                <a:latin typeface="-apple-system"/>
              </a:rPr>
              <a:t>của</a:t>
            </a:r>
            <a:r>
              <a:rPr lang="vi-VN" dirty="0">
                <a:solidFill>
                  <a:srgbClr val="212529"/>
                </a:solidFill>
                <a:latin typeface="-apple-system"/>
              </a:rPr>
              <a:t> </a:t>
            </a:r>
            <a:r>
              <a:rPr lang="vi-VN" dirty="0" err="1">
                <a:solidFill>
                  <a:srgbClr val="212529"/>
                </a:solidFill>
                <a:latin typeface="-apple-system"/>
              </a:rPr>
              <a:t>việc</a:t>
            </a:r>
            <a:r>
              <a:rPr lang="vi-VN" dirty="0">
                <a:solidFill>
                  <a:srgbClr val="212529"/>
                </a:solidFill>
                <a:latin typeface="-apple-system"/>
              </a:rPr>
              <a:t> </a:t>
            </a:r>
            <a:r>
              <a:rPr lang="vi-VN" dirty="0" err="1">
                <a:solidFill>
                  <a:srgbClr val="212529"/>
                </a:solidFill>
                <a:latin typeface="-apple-system"/>
              </a:rPr>
              <a:t>cải</a:t>
            </a:r>
            <a:r>
              <a:rPr lang="vi-VN" dirty="0">
                <a:solidFill>
                  <a:srgbClr val="212529"/>
                </a:solidFill>
                <a:latin typeface="-apple-system"/>
              </a:rPr>
              <a:t> </a:t>
            </a:r>
            <a:r>
              <a:rPr lang="vi-VN" dirty="0" err="1">
                <a:solidFill>
                  <a:srgbClr val="212529"/>
                </a:solidFill>
                <a:latin typeface="-apple-system"/>
              </a:rPr>
              <a:t>thiện</a:t>
            </a:r>
            <a:r>
              <a:rPr lang="vi-VN" dirty="0">
                <a:solidFill>
                  <a:srgbClr val="212529"/>
                </a:solidFill>
                <a:latin typeface="-apple-system"/>
              </a:rPr>
              <a:t> </a:t>
            </a:r>
            <a:r>
              <a:rPr lang="vi-VN" dirty="0" err="1">
                <a:solidFill>
                  <a:srgbClr val="212529"/>
                </a:solidFill>
                <a:latin typeface="-apple-system"/>
              </a:rPr>
              <a:t>hệ</a:t>
            </a:r>
            <a:r>
              <a:rPr lang="vi-VN" dirty="0">
                <a:solidFill>
                  <a:srgbClr val="212529"/>
                </a:solidFill>
                <a:latin typeface="-apple-system"/>
              </a:rPr>
              <a:t> </a:t>
            </a:r>
            <a:r>
              <a:rPr lang="vi-VN" dirty="0" err="1">
                <a:solidFill>
                  <a:srgbClr val="212529"/>
                </a:solidFill>
                <a:latin typeface="-apple-system"/>
              </a:rPr>
              <a:t>thống</a:t>
            </a:r>
            <a:r>
              <a:rPr lang="vi-VN" dirty="0">
                <a:solidFill>
                  <a:srgbClr val="212529"/>
                </a:solidFill>
                <a:latin typeface="-apple-system"/>
              </a:rPr>
              <a:t> </a:t>
            </a:r>
            <a:r>
              <a:rPr lang="vi-VN" dirty="0" err="1">
                <a:solidFill>
                  <a:srgbClr val="212529"/>
                </a:solidFill>
                <a:latin typeface="-apple-system"/>
              </a:rPr>
              <a:t>đường</a:t>
            </a:r>
            <a:r>
              <a:rPr lang="vi-VN" dirty="0">
                <a:solidFill>
                  <a:srgbClr val="212529"/>
                </a:solidFill>
                <a:latin typeface="-apple-system"/>
              </a:rPr>
              <a:t> giao thông </a:t>
            </a:r>
            <a:r>
              <a:rPr lang="vi-VN" dirty="0" err="1">
                <a:solidFill>
                  <a:srgbClr val="212529"/>
                </a:solidFill>
                <a:latin typeface="-apple-system"/>
              </a:rPr>
              <a:t>nào</a:t>
            </a:r>
            <a:r>
              <a:rPr lang="vi-VN" dirty="0">
                <a:solidFill>
                  <a:srgbClr val="212529"/>
                </a:solidFill>
                <a:latin typeface="-apple-system"/>
              </a:rPr>
              <a:t> </a:t>
            </a:r>
            <a:r>
              <a:rPr lang="vi-VN" dirty="0" err="1">
                <a:solidFill>
                  <a:srgbClr val="212529"/>
                </a:solidFill>
                <a:latin typeface="-apple-system"/>
              </a:rPr>
              <a:t>đối</a:t>
            </a:r>
            <a:r>
              <a:rPr lang="vi-VN" dirty="0">
                <a:solidFill>
                  <a:srgbClr val="212529"/>
                </a:solidFill>
                <a:latin typeface="-apple-system"/>
              </a:rPr>
              <a:t> </a:t>
            </a:r>
            <a:r>
              <a:rPr lang="vi-VN" dirty="0" err="1">
                <a:solidFill>
                  <a:srgbClr val="212529"/>
                </a:solidFill>
                <a:latin typeface="-apple-system"/>
              </a:rPr>
              <a:t>với</a:t>
            </a:r>
            <a:r>
              <a:rPr lang="vi-VN" dirty="0">
                <a:solidFill>
                  <a:srgbClr val="212529"/>
                </a:solidFill>
                <a:latin typeface="-apple-system"/>
              </a:rPr>
              <a:t> </a:t>
            </a:r>
            <a:r>
              <a:rPr lang="vi-VN" dirty="0" err="1">
                <a:solidFill>
                  <a:srgbClr val="212529"/>
                </a:solidFill>
                <a:latin typeface="-apple-system"/>
              </a:rPr>
              <a:t>phát</a:t>
            </a:r>
            <a:r>
              <a:rPr lang="vi-VN" dirty="0">
                <a:solidFill>
                  <a:srgbClr val="212529"/>
                </a:solidFill>
                <a:latin typeface="-apple-system"/>
              </a:rPr>
              <a:t> </a:t>
            </a:r>
            <a:r>
              <a:rPr lang="vi-VN" dirty="0" err="1">
                <a:solidFill>
                  <a:srgbClr val="212529"/>
                </a:solidFill>
                <a:latin typeface="-apple-system"/>
              </a:rPr>
              <a:t>triển</a:t>
            </a:r>
            <a:r>
              <a:rPr lang="vi-VN" dirty="0">
                <a:solidFill>
                  <a:srgbClr val="212529"/>
                </a:solidFill>
                <a:latin typeface="-apple-system"/>
              </a:rPr>
              <a:t> công </a:t>
            </a:r>
            <a:r>
              <a:rPr lang="vi-VN" dirty="0" err="1">
                <a:solidFill>
                  <a:srgbClr val="212529"/>
                </a:solidFill>
                <a:latin typeface="-apple-system"/>
              </a:rPr>
              <a:t>nghiệp</a:t>
            </a:r>
            <a:r>
              <a:rPr lang="vi-VN" dirty="0">
                <a:solidFill>
                  <a:srgbClr val="212529"/>
                </a:solidFill>
                <a:latin typeface="-apple-system"/>
              </a:rPr>
              <a:t>:</a:t>
            </a:r>
          </a:p>
          <a:p>
            <a:pPr algn="just"/>
            <a:r>
              <a:rPr lang="vi-VN" dirty="0">
                <a:solidFill>
                  <a:srgbClr val="212529"/>
                </a:solidFill>
                <a:latin typeface="-apple-system"/>
              </a:rPr>
              <a:t>- Giao thông </a:t>
            </a:r>
            <a:r>
              <a:rPr lang="vi-VN" dirty="0" err="1">
                <a:solidFill>
                  <a:srgbClr val="212529"/>
                </a:solidFill>
                <a:latin typeface="-apple-system"/>
              </a:rPr>
              <a:t>vận</a:t>
            </a:r>
            <a:r>
              <a:rPr lang="vi-VN" dirty="0">
                <a:solidFill>
                  <a:srgbClr val="212529"/>
                </a:solidFill>
                <a:latin typeface="-apple-system"/>
              </a:rPr>
              <a:t> </a:t>
            </a:r>
            <a:r>
              <a:rPr lang="vi-VN" dirty="0" err="1">
                <a:solidFill>
                  <a:srgbClr val="212529"/>
                </a:solidFill>
                <a:latin typeface="-apple-system"/>
              </a:rPr>
              <a:t>tải</a:t>
            </a:r>
            <a:r>
              <a:rPr lang="vi-VN" dirty="0">
                <a:solidFill>
                  <a:srgbClr val="212529"/>
                </a:solidFill>
                <a:latin typeface="-apple-system"/>
              </a:rPr>
              <a:t> </a:t>
            </a:r>
            <a:r>
              <a:rPr lang="vi-VN" dirty="0" err="1">
                <a:solidFill>
                  <a:srgbClr val="212529"/>
                </a:solidFill>
                <a:latin typeface="-apple-system"/>
              </a:rPr>
              <a:t>phát</a:t>
            </a:r>
            <a:r>
              <a:rPr lang="vi-VN" dirty="0">
                <a:solidFill>
                  <a:srgbClr val="212529"/>
                </a:solidFill>
                <a:latin typeface="-apple-system"/>
              </a:rPr>
              <a:t> </a:t>
            </a:r>
            <a:r>
              <a:rPr lang="vi-VN" dirty="0" err="1">
                <a:solidFill>
                  <a:srgbClr val="212529"/>
                </a:solidFill>
                <a:latin typeface="-apple-system"/>
              </a:rPr>
              <a:t>triển</a:t>
            </a:r>
            <a:r>
              <a:rPr lang="vi-VN" dirty="0">
                <a:solidFill>
                  <a:srgbClr val="212529"/>
                </a:solidFill>
                <a:latin typeface="-apple-system"/>
              </a:rPr>
              <a:t> </a:t>
            </a:r>
            <a:r>
              <a:rPr lang="vi-VN" dirty="0" err="1">
                <a:solidFill>
                  <a:srgbClr val="212529"/>
                </a:solidFill>
                <a:latin typeface="-apple-system"/>
              </a:rPr>
              <a:t>sẽ</a:t>
            </a:r>
            <a:r>
              <a:rPr lang="vi-VN" dirty="0">
                <a:solidFill>
                  <a:srgbClr val="212529"/>
                </a:solidFill>
                <a:latin typeface="-apple-system"/>
              </a:rPr>
              <a:t> </a:t>
            </a:r>
            <a:r>
              <a:rPr lang="vi-VN" dirty="0" err="1">
                <a:solidFill>
                  <a:srgbClr val="212529"/>
                </a:solidFill>
                <a:latin typeface="-apple-system"/>
              </a:rPr>
              <a:t>góp</a:t>
            </a:r>
            <a:r>
              <a:rPr lang="vi-VN" dirty="0">
                <a:solidFill>
                  <a:srgbClr val="212529"/>
                </a:solidFill>
                <a:latin typeface="-apple-system"/>
              </a:rPr>
              <a:t> </a:t>
            </a:r>
            <a:r>
              <a:rPr lang="vi-VN" dirty="0" err="1">
                <a:solidFill>
                  <a:srgbClr val="212529"/>
                </a:solidFill>
                <a:latin typeface="-apple-system"/>
              </a:rPr>
              <a:t>phần</a:t>
            </a:r>
            <a:r>
              <a:rPr lang="vi-VN" dirty="0">
                <a:solidFill>
                  <a:srgbClr val="212529"/>
                </a:solidFill>
                <a:latin typeface="-apple-system"/>
              </a:rPr>
              <a:t> </a:t>
            </a:r>
            <a:r>
              <a:rPr lang="vi-VN" dirty="0" err="1">
                <a:solidFill>
                  <a:srgbClr val="212529"/>
                </a:solidFill>
                <a:latin typeface="-apple-system"/>
              </a:rPr>
              <a:t>đẩy</a:t>
            </a:r>
            <a:r>
              <a:rPr lang="vi-VN" dirty="0">
                <a:solidFill>
                  <a:srgbClr val="212529"/>
                </a:solidFill>
                <a:latin typeface="-apple-system"/>
              </a:rPr>
              <a:t> </a:t>
            </a:r>
            <a:r>
              <a:rPr lang="vi-VN" dirty="0" err="1">
                <a:solidFill>
                  <a:srgbClr val="212529"/>
                </a:solidFill>
                <a:latin typeface="-apple-system"/>
              </a:rPr>
              <a:t>mạnh</a:t>
            </a:r>
            <a:r>
              <a:rPr lang="vi-VN" dirty="0">
                <a:solidFill>
                  <a:srgbClr val="212529"/>
                </a:solidFill>
                <a:latin typeface="-apple-system"/>
              </a:rPr>
              <a:t> lưu thông qua </a:t>
            </a:r>
            <a:r>
              <a:rPr lang="vi-VN" dirty="0" err="1">
                <a:solidFill>
                  <a:srgbClr val="212529"/>
                </a:solidFill>
                <a:latin typeface="-apple-system"/>
              </a:rPr>
              <a:t>lại</a:t>
            </a:r>
            <a:r>
              <a:rPr lang="vi-VN" dirty="0">
                <a:solidFill>
                  <a:srgbClr val="212529"/>
                </a:solidFill>
                <a:latin typeface="-apple-system"/>
              </a:rPr>
              <a:t> </a:t>
            </a:r>
            <a:r>
              <a:rPr lang="vi-VN" dirty="0" err="1">
                <a:solidFill>
                  <a:srgbClr val="212529"/>
                </a:solidFill>
                <a:latin typeface="-apple-system"/>
              </a:rPr>
              <a:t>giữa</a:t>
            </a:r>
            <a:r>
              <a:rPr lang="vi-VN" dirty="0">
                <a:solidFill>
                  <a:srgbClr val="212529"/>
                </a:solidFill>
                <a:latin typeface="-apple-system"/>
              </a:rPr>
              <a:t> </a:t>
            </a:r>
            <a:r>
              <a:rPr lang="vi-VN" dirty="0" err="1">
                <a:solidFill>
                  <a:srgbClr val="212529"/>
                </a:solidFill>
                <a:latin typeface="-apple-system"/>
              </a:rPr>
              <a:t>các</a:t>
            </a:r>
            <a:r>
              <a:rPr lang="vi-VN" dirty="0">
                <a:solidFill>
                  <a:srgbClr val="212529"/>
                </a:solidFill>
                <a:latin typeface="-apple-system"/>
              </a:rPr>
              <a:t> </a:t>
            </a:r>
            <a:r>
              <a:rPr lang="vi-VN" dirty="0" err="1">
                <a:solidFill>
                  <a:srgbClr val="212529"/>
                </a:solidFill>
                <a:latin typeface="-apple-system"/>
              </a:rPr>
              <a:t>vùng</a:t>
            </a:r>
            <a:r>
              <a:rPr lang="vi-VN" dirty="0">
                <a:solidFill>
                  <a:srgbClr val="212529"/>
                </a:solidFill>
                <a:latin typeface="-apple-system"/>
              </a:rPr>
              <a:t> kinh </a:t>
            </a:r>
            <a:r>
              <a:rPr lang="vi-VN" dirty="0" err="1">
                <a:solidFill>
                  <a:srgbClr val="212529"/>
                </a:solidFill>
                <a:latin typeface="-apple-system"/>
              </a:rPr>
              <a:t>tế</a:t>
            </a:r>
            <a:r>
              <a:rPr lang="vi-VN" dirty="0">
                <a:solidFill>
                  <a:srgbClr val="212529"/>
                </a:solidFill>
                <a:latin typeface="-apple-system"/>
              </a:rPr>
              <a:t> ⟶ </a:t>
            </a:r>
            <a:r>
              <a:rPr lang="vi-VN" dirty="0" err="1">
                <a:solidFill>
                  <a:srgbClr val="212529"/>
                </a:solidFill>
                <a:latin typeface="-apple-system"/>
              </a:rPr>
              <a:t>thúc</a:t>
            </a:r>
            <a:r>
              <a:rPr lang="vi-VN" dirty="0">
                <a:solidFill>
                  <a:srgbClr val="212529"/>
                </a:solidFill>
                <a:latin typeface="-apple-system"/>
              </a:rPr>
              <a:t> </a:t>
            </a:r>
            <a:r>
              <a:rPr lang="vi-VN" dirty="0" err="1">
                <a:solidFill>
                  <a:srgbClr val="212529"/>
                </a:solidFill>
                <a:latin typeface="-apple-system"/>
              </a:rPr>
              <a:t>đẩy</a:t>
            </a:r>
            <a:r>
              <a:rPr lang="vi-VN" dirty="0">
                <a:solidFill>
                  <a:srgbClr val="212529"/>
                </a:solidFill>
                <a:latin typeface="-apple-system"/>
              </a:rPr>
              <a:t> </a:t>
            </a:r>
            <a:r>
              <a:rPr lang="vi-VN" dirty="0" err="1">
                <a:solidFill>
                  <a:srgbClr val="212529"/>
                </a:solidFill>
                <a:latin typeface="-apple-system"/>
              </a:rPr>
              <a:t>hợp</a:t>
            </a:r>
            <a:r>
              <a:rPr lang="vi-VN" dirty="0">
                <a:solidFill>
                  <a:srgbClr val="212529"/>
                </a:solidFill>
                <a:latin typeface="-apple-system"/>
              </a:rPr>
              <a:t> </a:t>
            </a:r>
            <a:r>
              <a:rPr lang="vi-VN" dirty="0" err="1">
                <a:solidFill>
                  <a:srgbClr val="212529"/>
                </a:solidFill>
                <a:latin typeface="-apple-system"/>
              </a:rPr>
              <a:t>tác</a:t>
            </a:r>
            <a:r>
              <a:rPr lang="vi-VN" dirty="0">
                <a:solidFill>
                  <a:srgbClr val="212529"/>
                </a:solidFill>
                <a:latin typeface="-apple-system"/>
              </a:rPr>
              <a:t> giao lưu </a:t>
            </a:r>
            <a:r>
              <a:rPr lang="vi-VN" dirty="0" err="1">
                <a:solidFill>
                  <a:srgbClr val="212529"/>
                </a:solidFill>
                <a:latin typeface="-apple-system"/>
              </a:rPr>
              <a:t>phát</a:t>
            </a:r>
            <a:r>
              <a:rPr lang="vi-VN" dirty="0">
                <a:solidFill>
                  <a:srgbClr val="212529"/>
                </a:solidFill>
                <a:latin typeface="-apple-system"/>
              </a:rPr>
              <a:t> </a:t>
            </a:r>
            <a:r>
              <a:rPr lang="vi-VN" dirty="0" err="1">
                <a:solidFill>
                  <a:srgbClr val="212529"/>
                </a:solidFill>
                <a:latin typeface="-apple-system"/>
              </a:rPr>
              <a:t>triển</a:t>
            </a:r>
            <a:r>
              <a:rPr lang="vi-VN" dirty="0">
                <a:solidFill>
                  <a:srgbClr val="212529"/>
                </a:solidFill>
                <a:latin typeface="-apple-system"/>
              </a:rPr>
              <a:t> kinh </a:t>
            </a:r>
            <a:r>
              <a:rPr lang="vi-VN" dirty="0" err="1">
                <a:solidFill>
                  <a:srgbClr val="212529"/>
                </a:solidFill>
                <a:latin typeface="-apple-system"/>
              </a:rPr>
              <a:t>tế</a:t>
            </a:r>
            <a:r>
              <a:rPr lang="vi-VN" dirty="0">
                <a:solidFill>
                  <a:srgbClr val="212529"/>
                </a:solidFill>
                <a:latin typeface="-apple-system"/>
              </a:rPr>
              <a:t>, trong </a:t>
            </a:r>
            <a:r>
              <a:rPr lang="vi-VN" dirty="0" err="1">
                <a:solidFill>
                  <a:srgbClr val="212529"/>
                </a:solidFill>
                <a:latin typeface="-apple-system"/>
              </a:rPr>
              <a:t>đó</a:t>
            </a:r>
            <a:r>
              <a:rPr lang="vi-VN" dirty="0">
                <a:solidFill>
                  <a:srgbClr val="212529"/>
                </a:solidFill>
                <a:latin typeface="-apple-system"/>
              </a:rPr>
              <a:t> </a:t>
            </a:r>
            <a:r>
              <a:rPr lang="vi-VN" dirty="0" err="1">
                <a:solidFill>
                  <a:srgbClr val="212529"/>
                </a:solidFill>
                <a:latin typeface="-apple-system"/>
              </a:rPr>
              <a:t>có</a:t>
            </a:r>
            <a:r>
              <a:rPr lang="vi-VN" dirty="0">
                <a:solidFill>
                  <a:srgbClr val="212529"/>
                </a:solidFill>
                <a:latin typeface="-apple-system"/>
              </a:rPr>
              <a:t> công </a:t>
            </a:r>
            <a:r>
              <a:rPr lang="vi-VN" dirty="0" err="1">
                <a:solidFill>
                  <a:srgbClr val="212529"/>
                </a:solidFill>
                <a:latin typeface="-apple-system"/>
              </a:rPr>
              <a:t>nghiệp</a:t>
            </a:r>
            <a:r>
              <a:rPr lang="vi-VN" dirty="0">
                <a:solidFill>
                  <a:srgbClr val="212529"/>
                </a:solidFill>
                <a:latin typeface="-apple-system"/>
              </a:rPr>
              <a:t>.</a:t>
            </a:r>
          </a:p>
          <a:p>
            <a:pPr algn="just"/>
            <a:r>
              <a:rPr lang="vi-VN" dirty="0">
                <a:solidFill>
                  <a:srgbClr val="212529"/>
                </a:solidFill>
                <a:latin typeface="-apple-system"/>
              </a:rPr>
              <a:t>- Thu </a:t>
            </a:r>
            <a:r>
              <a:rPr lang="vi-VN" dirty="0" err="1">
                <a:solidFill>
                  <a:srgbClr val="212529"/>
                </a:solidFill>
                <a:latin typeface="-apple-system"/>
              </a:rPr>
              <a:t>hút</a:t>
            </a:r>
            <a:r>
              <a:rPr lang="vi-VN" dirty="0">
                <a:solidFill>
                  <a:srgbClr val="212529"/>
                </a:solidFill>
                <a:latin typeface="-apple-system"/>
              </a:rPr>
              <a:t> </a:t>
            </a:r>
            <a:r>
              <a:rPr lang="vi-VN" dirty="0" err="1">
                <a:solidFill>
                  <a:srgbClr val="212529"/>
                </a:solidFill>
                <a:latin typeface="-apple-system"/>
              </a:rPr>
              <a:t>đầu</a:t>
            </a:r>
            <a:r>
              <a:rPr lang="vi-VN" dirty="0">
                <a:solidFill>
                  <a:srgbClr val="212529"/>
                </a:solidFill>
                <a:latin typeface="-apple-system"/>
              </a:rPr>
              <a:t> tư, xây </a:t>
            </a:r>
            <a:r>
              <a:rPr lang="vi-VN" dirty="0" err="1">
                <a:solidFill>
                  <a:srgbClr val="212529"/>
                </a:solidFill>
                <a:latin typeface="-apple-system"/>
              </a:rPr>
              <a:t>dựng</a:t>
            </a:r>
            <a:r>
              <a:rPr lang="vi-VN" dirty="0">
                <a:solidFill>
                  <a:srgbClr val="212529"/>
                </a:solidFill>
                <a:latin typeface="-apple-system"/>
              </a:rPr>
              <a:t> </a:t>
            </a:r>
            <a:r>
              <a:rPr lang="vi-VN" dirty="0" err="1">
                <a:solidFill>
                  <a:srgbClr val="212529"/>
                </a:solidFill>
                <a:latin typeface="-apple-system"/>
              </a:rPr>
              <a:t>các</a:t>
            </a:r>
            <a:r>
              <a:rPr lang="vi-VN" dirty="0">
                <a:solidFill>
                  <a:srgbClr val="212529"/>
                </a:solidFill>
                <a:latin typeface="-apple-system"/>
              </a:rPr>
              <a:t> </a:t>
            </a:r>
            <a:r>
              <a:rPr lang="vi-VN" dirty="0" err="1">
                <a:solidFill>
                  <a:srgbClr val="212529"/>
                </a:solidFill>
                <a:latin typeface="-apple-system"/>
              </a:rPr>
              <a:t>xí</a:t>
            </a:r>
            <a:r>
              <a:rPr lang="vi-VN" dirty="0">
                <a:solidFill>
                  <a:srgbClr val="212529"/>
                </a:solidFill>
                <a:latin typeface="-apple-system"/>
              </a:rPr>
              <a:t> </a:t>
            </a:r>
            <a:r>
              <a:rPr lang="vi-VN" dirty="0" err="1">
                <a:solidFill>
                  <a:srgbClr val="212529"/>
                </a:solidFill>
                <a:latin typeface="-apple-system"/>
              </a:rPr>
              <a:t>nghiệp</a:t>
            </a:r>
            <a:r>
              <a:rPr lang="vi-VN" dirty="0">
                <a:solidFill>
                  <a:srgbClr val="212529"/>
                </a:solidFill>
                <a:latin typeface="-apple-system"/>
              </a:rPr>
              <a:t>, </a:t>
            </a:r>
            <a:r>
              <a:rPr lang="vi-VN" dirty="0" err="1">
                <a:solidFill>
                  <a:srgbClr val="212529"/>
                </a:solidFill>
                <a:latin typeface="-apple-system"/>
              </a:rPr>
              <a:t>nhà</a:t>
            </a:r>
            <a:r>
              <a:rPr lang="vi-VN" dirty="0">
                <a:solidFill>
                  <a:srgbClr val="212529"/>
                </a:solidFill>
                <a:latin typeface="-apple-system"/>
              </a:rPr>
              <a:t> </a:t>
            </a:r>
            <a:r>
              <a:rPr lang="vi-VN" dirty="0" err="1">
                <a:solidFill>
                  <a:srgbClr val="212529"/>
                </a:solidFill>
                <a:latin typeface="-apple-system"/>
              </a:rPr>
              <a:t>máy</a:t>
            </a:r>
            <a:r>
              <a:rPr lang="vi-VN" dirty="0">
                <a:solidFill>
                  <a:srgbClr val="212529"/>
                </a:solidFill>
                <a:latin typeface="-apple-system"/>
              </a:rPr>
              <a:t>, </a:t>
            </a:r>
            <a:r>
              <a:rPr lang="vi-VN" dirty="0" err="1">
                <a:solidFill>
                  <a:srgbClr val="212529"/>
                </a:solidFill>
                <a:latin typeface="-apple-system"/>
              </a:rPr>
              <a:t>các</a:t>
            </a:r>
            <a:r>
              <a:rPr lang="vi-VN" dirty="0">
                <a:solidFill>
                  <a:srgbClr val="212529"/>
                </a:solidFill>
                <a:latin typeface="-apple-system"/>
              </a:rPr>
              <a:t> khu công </a:t>
            </a:r>
            <a:r>
              <a:rPr lang="vi-VN" dirty="0" err="1">
                <a:solidFill>
                  <a:srgbClr val="212529"/>
                </a:solidFill>
                <a:latin typeface="-apple-system"/>
              </a:rPr>
              <a:t>nghiệp</a:t>
            </a:r>
            <a:r>
              <a:rPr lang="vi-VN" dirty="0">
                <a:solidFill>
                  <a:srgbClr val="212529"/>
                </a:solidFill>
                <a:latin typeface="-apple-system"/>
              </a:rPr>
              <a:t>.</a:t>
            </a:r>
          </a:p>
          <a:p>
            <a:pPr algn="just"/>
            <a:r>
              <a:rPr lang="vi-VN" dirty="0">
                <a:solidFill>
                  <a:srgbClr val="212529"/>
                </a:solidFill>
                <a:latin typeface="-apple-system"/>
              </a:rPr>
              <a:t>- Giao thông </a:t>
            </a:r>
            <a:r>
              <a:rPr lang="vi-VN" dirty="0" err="1">
                <a:solidFill>
                  <a:srgbClr val="212529"/>
                </a:solidFill>
                <a:latin typeface="-apple-system"/>
              </a:rPr>
              <a:t>phát</a:t>
            </a:r>
            <a:r>
              <a:rPr lang="vi-VN" dirty="0">
                <a:solidFill>
                  <a:srgbClr val="212529"/>
                </a:solidFill>
                <a:latin typeface="-apple-system"/>
              </a:rPr>
              <a:t> </a:t>
            </a:r>
            <a:r>
              <a:rPr lang="vi-VN" dirty="0" err="1">
                <a:solidFill>
                  <a:srgbClr val="212529"/>
                </a:solidFill>
                <a:latin typeface="-apple-system"/>
              </a:rPr>
              <a:t>triển</a:t>
            </a:r>
            <a:r>
              <a:rPr lang="vi-VN" dirty="0">
                <a:solidFill>
                  <a:srgbClr val="212529"/>
                </a:solidFill>
                <a:latin typeface="-apple-system"/>
              </a:rPr>
              <a:t>, </a:t>
            </a:r>
            <a:r>
              <a:rPr lang="vi-VN" dirty="0" err="1">
                <a:solidFill>
                  <a:srgbClr val="212529"/>
                </a:solidFill>
                <a:latin typeface="-apple-system"/>
              </a:rPr>
              <a:t>tạo</a:t>
            </a:r>
            <a:r>
              <a:rPr lang="vi-VN" dirty="0">
                <a:solidFill>
                  <a:srgbClr val="212529"/>
                </a:solidFill>
                <a:latin typeface="-apple-system"/>
              </a:rPr>
              <a:t> </a:t>
            </a:r>
            <a:r>
              <a:rPr lang="vi-VN" dirty="0" err="1">
                <a:solidFill>
                  <a:srgbClr val="212529"/>
                </a:solidFill>
                <a:latin typeface="-apple-system"/>
              </a:rPr>
              <a:t>điều</a:t>
            </a:r>
            <a:r>
              <a:rPr lang="vi-VN" dirty="0">
                <a:solidFill>
                  <a:srgbClr val="212529"/>
                </a:solidFill>
                <a:latin typeface="-apple-system"/>
              </a:rPr>
              <a:t> </a:t>
            </a:r>
            <a:r>
              <a:rPr lang="vi-VN" dirty="0" err="1">
                <a:solidFill>
                  <a:srgbClr val="212529"/>
                </a:solidFill>
                <a:latin typeface="-apple-system"/>
              </a:rPr>
              <a:t>kiện</a:t>
            </a:r>
            <a:r>
              <a:rPr lang="vi-VN" dirty="0">
                <a:solidFill>
                  <a:srgbClr val="212529"/>
                </a:solidFill>
                <a:latin typeface="-apple-system"/>
              </a:rPr>
              <a:t> </a:t>
            </a:r>
            <a:r>
              <a:rPr lang="vi-VN" dirty="0" err="1">
                <a:solidFill>
                  <a:srgbClr val="212529"/>
                </a:solidFill>
                <a:latin typeface="-apple-system"/>
              </a:rPr>
              <a:t>để</a:t>
            </a:r>
            <a:r>
              <a:rPr lang="vi-VN" dirty="0">
                <a:solidFill>
                  <a:srgbClr val="212529"/>
                </a:solidFill>
                <a:latin typeface="-apple-system"/>
              </a:rPr>
              <a:t> </a:t>
            </a:r>
            <a:r>
              <a:rPr lang="vi-VN" dirty="0" err="1">
                <a:solidFill>
                  <a:srgbClr val="212529"/>
                </a:solidFill>
                <a:latin typeface="-apple-system"/>
              </a:rPr>
              <a:t>sản</a:t>
            </a:r>
            <a:r>
              <a:rPr lang="vi-VN" dirty="0">
                <a:solidFill>
                  <a:srgbClr val="212529"/>
                </a:solidFill>
                <a:latin typeface="-apple-system"/>
              </a:rPr>
              <a:t> </a:t>
            </a:r>
            <a:r>
              <a:rPr lang="vi-VN" dirty="0" err="1">
                <a:solidFill>
                  <a:srgbClr val="212529"/>
                </a:solidFill>
                <a:latin typeface="-apple-system"/>
              </a:rPr>
              <a:t>phẩm</a:t>
            </a:r>
            <a:r>
              <a:rPr lang="vi-VN" dirty="0">
                <a:solidFill>
                  <a:srgbClr val="212529"/>
                </a:solidFill>
                <a:latin typeface="-apple-system"/>
              </a:rPr>
              <a:t> </a:t>
            </a:r>
            <a:r>
              <a:rPr lang="vi-VN" dirty="0" err="1">
                <a:solidFill>
                  <a:srgbClr val="212529"/>
                </a:solidFill>
                <a:latin typeface="-apple-system"/>
              </a:rPr>
              <a:t>hàng</a:t>
            </a:r>
            <a:r>
              <a:rPr lang="vi-VN" dirty="0">
                <a:solidFill>
                  <a:srgbClr val="212529"/>
                </a:solidFill>
                <a:latin typeface="-apple-system"/>
              </a:rPr>
              <a:t> </a:t>
            </a:r>
            <a:r>
              <a:rPr lang="vi-VN" dirty="0" err="1">
                <a:solidFill>
                  <a:srgbClr val="212529"/>
                </a:solidFill>
                <a:latin typeface="-apple-system"/>
              </a:rPr>
              <a:t>hóa</a:t>
            </a:r>
            <a:r>
              <a:rPr lang="vi-VN" dirty="0">
                <a:solidFill>
                  <a:srgbClr val="212529"/>
                </a:solidFill>
                <a:latin typeface="-apple-system"/>
              </a:rPr>
              <a:t> </a:t>
            </a:r>
            <a:r>
              <a:rPr lang="vi-VN" dirty="0" err="1">
                <a:solidFill>
                  <a:srgbClr val="212529"/>
                </a:solidFill>
                <a:latin typeface="-apple-system"/>
              </a:rPr>
              <a:t>đến</a:t>
            </a:r>
            <a:r>
              <a:rPr lang="vi-VN" dirty="0">
                <a:solidFill>
                  <a:srgbClr val="212529"/>
                </a:solidFill>
                <a:latin typeface="-apple-system"/>
              </a:rPr>
              <a:t> tay </a:t>
            </a:r>
            <a:r>
              <a:rPr lang="vi-VN" dirty="0" err="1">
                <a:solidFill>
                  <a:srgbClr val="212529"/>
                </a:solidFill>
                <a:latin typeface="-apple-system"/>
              </a:rPr>
              <a:t>người</a:t>
            </a:r>
            <a:r>
              <a:rPr lang="vi-VN" dirty="0">
                <a:solidFill>
                  <a:srgbClr val="212529"/>
                </a:solidFill>
                <a:latin typeface="-apple-system"/>
              </a:rPr>
              <a:t> tiêu </a:t>
            </a:r>
            <a:r>
              <a:rPr lang="vi-VN" dirty="0" err="1">
                <a:solidFill>
                  <a:srgbClr val="212529"/>
                </a:solidFill>
                <a:latin typeface="-apple-system"/>
              </a:rPr>
              <a:t>dùng</a:t>
            </a:r>
            <a:r>
              <a:rPr lang="vi-VN" dirty="0">
                <a:solidFill>
                  <a:srgbClr val="212529"/>
                </a:solidFill>
                <a:latin typeface="-apple-system"/>
              </a:rPr>
              <a:t> </a:t>
            </a:r>
            <a:r>
              <a:rPr lang="vi-VN" dirty="0" err="1">
                <a:solidFill>
                  <a:srgbClr val="212529"/>
                </a:solidFill>
                <a:latin typeface="-apple-system"/>
              </a:rPr>
              <a:t>dễ</a:t>
            </a:r>
            <a:r>
              <a:rPr lang="vi-VN" dirty="0">
                <a:solidFill>
                  <a:srgbClr val="212529"/>
                </a:solidFill>
                <a:latin typeface="-apple-system"/>
              </a:rPr>
              <a:t> </a:t>
            </a:r>
            <a:r>
              <a:rPr lang="vi-VN" dirty="0" err="1">
                <a:solidFill>
                  <a:srgbClr val="212529"/>
                </a:solidFill>
                <a:latin typeface="-apple-system"/>
              </a:rPr>
              <a:t>dàng</a:t>
            </a:r>
            <a:r>
              <a:rPr lang="vi-VN" dirty="0">
                <a:solidFill>
                  <a:srgbClr val="212529"/>
                </a:solidFill>
                <a:latin typeface="-apple-system"/>
              </a:rPr>
              <a:t> hơn, </a:t>
            </a:r>
            <a:r>
              <a:rPr lang="vi-VN" dirty="0" err="1">
                <a:solidFill>
                  <a:srgbClr val="212529"/>
                </a:solidFill>
                <a:latin typeface="-apple-system"/>
              </a:rPr>
              <a:t>thúc</a:t>
            </a:r>
            <a:r>
              <a:rPr lang="vi-VN" dirty="0">
                <a:solidFill>
                  <a:srgbClr val="212529"/>
                </a:solidFill>
                <a:latin typeface="-apple-system"/>
              </a:rPr>
              <a:t> </a:t>
            </a:r>
            <a:r>
              <a:rPr lang="vi-VN" dirty="0" err="1">
                <a:solidFill>
                  <a:srgbClr val="212529"/>
                </a:solidFill>
                <a:latin typeface="-apple-system"/>
              </a:rPr>
              <a:t>đẩy</a:t>
            </a:r>
            <a:r>
              <a:rPr lang="vi-VN" dirty="0">
                <a:solidFill>
                  <a:srgbClr val="212529"/>
                </a:solidFill>
                <a:latin typeface="-apple-system"/>
              </a:rPr>
              <a:t> tiêu </a:t>
            </a:r>
            <a:r>
              <a:rPr lang="vi-VN" dirty="0" err="1">
                <a:solidFill>
                  <a:srgbClr val="212529"/>
                </a:solidFill>
                <a:latin typeface="-apple-system"/>
              </a:rPr>
              <a:t>thụ</a:t>
            </a:r>
            <a:r>
              <a:rPr lang="vi-VN" dirty="0">
                <a:solidFill>
                  <a:srgbClr val="212529"/>
                </a:solidFill>
                <a:latin typeface="-apple-system"/>
              </a:rPr>
              <a:t> </a:t>
            </a:r>
            <a:r>
              <a:rPr lang="vi-VN" dirty="0" err="1">
                <a:solidFill>
                  <a:srgbClr val="212529"/>
                </a:solidFill>
                <a:latin typeface="-apple-system"/>
              </a:rPr>
              <a:t>và</a:t>
            </a:r>
            <a:r>
              <a:rPr lang="vi-VN" dirty="0">
                <a:solidFill>
                  <a:srgbClr val="212529"/>
                </a:solidFill>
                <a:latin typeface="-apple-system"/>
              </a:rPr>
              <a:t> </a:t>
            </a:r>
            <a:r>
              <a:rPr lang="vi-VN" dirty="0" err="1">
                <a:solidFill>
                  <a:srgbClr val="212529"/>
                </a:solidFill>
                <a:latin typeface="-apple-system"/>
              </a:rPr>
              <a:t>sản</a:t>
            </a:r>
            <a:r>
              <a:rPr lang="vi-VN" dirty="0">
                <a:solidFill>
                  <a:srgbClr val="212529"/>
                </a:solidFill>
                <a:latin typeface="-apple-system"/>
              </a:rPr>
              <a:t> </a:t>
            </a:r>
            <a:r>
              <a:rPr lang="vi-VN" dirty="0" err="1">
                <a:solidFill>
                  <a:srgbClr val="212529"/>
                </a:solidFill>
                <a:latin typeface="-apple-system"/>
              </a:rPr>
              <a:t>xuất</a:t>
            </a:r>
            <a:r>
              <a:rPr lang="vi-VN" dirty="0">
                <a:solidFill>
                  <a:srgbClr val="212529"/>
                </a:solidFill>
                <a:latin typeface="-apple-system"/>
              </a:rPr>
              <a:t> </a:t>
            </a:r>
            <a:r>
              <a:rPr lang="vi-VN" dirty="0" err="1">
                <a:solidFill>
                  <a:srgbClr val="212529"/>
                </a:solidFill>
                <a:latin typeface="-apple-system"/>
              </a:rPr>
              <a:t>phát</a:t>
            </a:r>
            <a:r>
              <a:rPr lang="vi-VN" dirty="0">
                <a:solidFill>
                  <a:srgbClr val="212529"/>
                </a:solidFill>
                <a:latin typeface="-apple-system"/>
              </a:rPr>
              <a:t> </a:t>
            </a:r>
            <a:r>
              <a:rPr lang="vi-VN" dirty="0" err="1">
                <a:solidFill>
                  <a:srgbClr val="212529"/>
                </a:solidFill>
                <a:latin typeface="-apple-system"/>
              </a:rPr>
              <a:t>triển</a:t>
            </a:r>
            <a:r>
              <a:rPr lang="vi-VN" dirty="0">
                <a:solidFill>
                  <a:srgbClr val="212529"/>
                </a:solidFill>
                <a:latin typeface="-apple-system"/>
              </a:rPr>
              <a:t>;  </a:t>
            </a:r>
            <a:r>
              <a:rPr lang="vi-VN" dirty="0" err="1">
                <a:solidFill>
                  <a:srgbClr val="212529"/>
                </a:solidFill>
                <a:latin typeface="-apple-system"/>
              </a:rPr>
              <a:t>mặt</a:t>
            </a:r>
            <a:r>
              <a:rPr lang="vi-VN" dirty="0">
                <a:solidFill>
                  <a:srgbClr val="212529"/>
                </a:solidFill>
                <a:latin typeface="-apple-system"/>
              </a:rPr>
              <a:t> </a:t>
            </a:r>
            <a:r>
              <a:rPr lang="vi-VN" dirty="0" err="1">
                <a:solidFill>
                  <a:srgbClr val="212529"/>
                </a:solidFill>
                <a:latin typeface="-apple-system"/>
              </a:rPr>
              <a:t>khác</a:t>
            </a:r>
            <a:r>
              <a:rPr lang="vi-VN" dirty="0">
                <a:solidFill>
                  <a:srgbClr val="212529"/>
                </a:solidFill>
                <a:latin typeface="-apple-system"/>
              </a:rPr>
              <a:t> </a:t>
            </a:r>
            <a:r>
              <a:rPr lang="vi-VN" dirty="0" err="1">
                <a:solidFill>
                  <a:srgbClr val="212529"/>
                </a:solidFill>
                <a:latin typeface="-apple-system"/>
              </a:rPr>
              <a:t>rút</a:t>
            </a:r>
            <a:r>
              <a:rPr lang="vi-VN" dirty="0">
                <a:solidFill>
                  <a:srgbClr val="212529"/>
                </a:solidFill>
                <a:latin typeface="-apple-system"/>
              </a:rPr>
              <a:t> </a:t>
            </a:r>
            <a:r>
              <a:rPr lang="vi-VN" dirty="0" err="1">
                <a:solidFill>
                  <a:srgbClr val="212529"/>
                </a:solidFill>
                <a:latin typeface="-apple-system"/>
              </a:rPr>
              <a:t>ngắn</a:t>
            </a:r>
            <a:r>
              <a:rPr lang="vi-VN" dirty="0">
                <a:solidFill>
                  <a:srgbClr val="212529"/>
                </a:solidFill>
                <a:latin typeface="-apple-system"/>
              </a:rPr>
              <a:t> </a:t>
            </a:r>
            <a:r>
              <a:rPr lang="vi-VN" dirty="0" err="1">
                <a:solidFill>
                  <a:srgbClr val="212529"/>
                </a:solidFill>
                <a:latin typeface="-apple-system"/>
              </a:rPr>
              <a:t>khoảng</a:t>
            </a:r>
            <a:r>
              <a:rPr lang="vi-VN" dirty="0">
                <a:solidFill>
                  <a:srgbClr val="212529"/>
                </a:solidFill>
                <a:latin typeface="-apple-system"/>
              </a:rPr>
              <a:t> </a:t>
            </a:r>
            <a:r>
              <a:rPr lang="vi-VN" dirty="0" err="1">
                <a:solidFill>
                  <a:srgbClr val="212529"/>
                </a:solidFill>
                <a:latin typeface="-apple-system"/>
              </a:rPr>
              <a:t>cách</a:t>
            </a:r>
            <a:r>
              <a:rPr lang="vi-VN" dirty="0">
                <a:solidFill>
                  <a:srgbClr val="212529"/>
                </a:solidFill>
                <a:latin typeface="-apple-system"/>
              </a:rPr>
              <a:t> </a:t>
            </a:r>
            <a:r>
              <a:rPr lang="vi-VN" dirty="0" err="1">
                <a:solidFill>
                  <a:srgbClr val="212529"/>
                </a:solidFill>
                <a:latin typeface="-apple-system"/>
              </a:rPr>
              <a:t>vận</a:t>
            </a:r>
            <a:r>
              <a:rPr lang="vi-VN" dirty="0">
                <a:solidFill>
                  <a:srgbClr val="212529"/>
                </a:solidFill>
                <a:latin typeface="-apple-system"/>
              </a:rPr>
              <a:t> </a:t>
            </a:r>
            <a:r>
              <a:rPr lang="vi-VN" dirty="0" err="1">
                <a:solidFill>
                  <a:srgbClr val="212529"/>
                </a:solidFill>
                <a:latin typeface="-apple-system"/>
              </a:rPr>
              <a:t>chuyển</a:t>
            </a:r>
            <a:r>
              <a:rPr lang="vi-VN" dirty="0">
                <a:solidFill>
                  <a:srgbClr val="212529"/>
                </a:solidFill>
                <a:latin typeface="-apple-system"/>
              </a:rPr>
              <a:t> nguyên </a:t>
            </a:r>
            <a:r>
              <a:rPr lang="vi-VN" dirty="0" err="1">
                <a:solidFill>
                  <a:srgbClr val="212529"/>
                </a:solidFill>
                <a:latin typeface="-apple-system"/>
              </a:rPr>
              <a:t>vật</a:t>
            </a:r>
            <a:r>
              <a:rPr lang="vi-VN" dirty="0">
                <a:solidFill>
                  <a:srgbClr val="212529"/>
                </a:solidFill>
                <a:latin typeface="-apple-system"/>
              </a:rPr>
              <a:t> </a:t>
            </a:r>
            <a:r>
              <a:rPr lang="vi-VN" dirty="0" err="1">
                <a:solidFill>
                  <a:srgbClr val="212529"/>
                </a:solidFill>
                <a:latin typeface="-apple-system"/>
              </a:rPr>
              <a:t>liệu</a:t>
            </a:r>
            <a:r>
              <a:rPr lang="vi-VN" dirty="0">
                <a:solidFill>
                  <a:srgbClr val="212529"/>
                </a:solidFill>
                <a:latin typeface="-apple-system"/>
              </a:rPr>
              <a:t> </a:t>
            </a:r>
            <a:r>
              <a:rPr lang="vi-VN" dirty="0" err="1">
                <a:solidFill>
                  <a:srgbClr val="212529"/>
                </a:solidFill>
                <a:latin typeface="-apple-system"/>
              </a:rPr>
              <a:t>từ</a:t>
            </a:r>
            <a:r>
              <a:rPr lang="vi-VN" dirty="0">
                <a:solidFill>
                  <a:srgbClr val="212529"/>
                </a:solidFill>
                <a:latin typeface="-apple-system"/>
              </a:rPr>
              <a:t> nơi khai </a:t>
            </a:r>
            <a:r>
              <a:rPr lang="vi-VN" dirty="0" err="1">
                <a:solidFill>
                  <a:srgbClr val="212529"/>
                </a:solidFill>
                <a:latin typeface="-apple-system"/>
              </a:rPr>
              <a:t>thác</a:t>
            </a:r>
            <a:r>
              <a:rPr lang="vi-VN" dirty="0">
                <a:solidFill>
                  <a:srgbClr val="212529"/>
                </a:solidFill>
                <a:latin typeface="-apple-system"/>
              </a:rPr>
              <a:t> </a:t>
            </a:r>
            <a:r>
              <a:rPr lang="vi-VN" dirty="0" err="1">
                <a:solidFill>
                  <a:srgbClr val="212529"/>
                </a:solidFill>
                <a:latin typeface="-apple-system"/>
              </a:rPr>
              <a:t>đến</a:t>
            </a:r>
            <a:r>
              <a:rPr lang="vi-VN" dirty="0">
                <a:solidFill>
                  <a:srgbClr val="212529"/>
                </a:solidFill>
                <a:latin typeface="-apple-system"/>
              </a:rPr>
              <a:t> nơi </a:t>
            </a:r>
            <a:r>
              <a:rPr lang="vi-VN" dirty="0" err="1">
                <a:solidFill>
                  <a:srgbClr val="212529"/>
                </a:solidFill>
                <a:latin typeface="-apple-system"/>
              </a:rPr>
              <a:t>sản</a:t>
            </a:r>
            <a:r>
              <a:rPr lang="vi-VN" dirty="0">
                <a:solidFill>
                  <a:srgbClr val="212529"/>
                </a:solidFill>
                <a:latin typeface="-apple-system"/>
              </a:rPr>
              <a:t> </a:t>
            </a:r>
            <a:r>
              <a:rPr lang="vi-VN" dirty="0" err="1">
                <a:solidFill>
                  <a:srgbClr val="212529"/>
                </a:solidFill>
                <a:latin typeface="-apple-system"/>
              </a:rPr>
              <a:t>xuất</a:t>
            </a:r>
            <a:r>
              <a:rPr lang="vi-VN" dirty="0">
                <a:solidFill>
                  <a:srgbClr val="212529"/>
                </a:solidFill>
                <a:latin typeface="-apple-system"/>
              </a:rPr>
              <a:t>, </a:t>
            </a:r>
            <a:r>
              <a:rPr lang="vi-VN" dirty="0" err="1">
                <a:solidFill>
                  <a:srgbClr val="212529"/>
                </a:solidFill>
                <a:latin typeface="-apple-system"/>
              </a:rPr>
              <a:t>giảm</a:t>
            </a:r>
            <a:r>
              <a:rPr lang="vi-VN" dirty="0">
                <a:solidFill>
                  <a:srgbClr val="212529"/>
                </a:solidFill>
                <a:latin typeface="-apple-system"/>
              </a:rPr>
              <a:t> </a:t>
            </a:r>
            <a:r>
              <a:rPr lang="vi-VN" dirty="0" err="1">
                <a:solidFill>
                  <a:srgbClr val="212529"/>
                </a:solidFill>
                <a:latin typeface="-apple-system"/>
              </a:rPr>
              <a:t>thiểu</a:t>
            </a:r>
            <a:r>
              <a:rPr lang="vi-VN" dirty="0">
                <a:solidFill>
                  <a:srgbClr val="212529"/>
                </a:solidFill>
                <a:latin typeface="-apple-system"/>
              </a:rPr>
              <a:t> </a:t>
            </a:r>
            <a:r>
              <a:rPr lang="vi-VN" dirty="0" err="1">
                <a:solidFill>
                  <a:srgbClr val="212529"/>
                </a:solidFill>
                <a:latin typeface="-apple-system"/>
              </a:rPr>
              <a:t>rủi</a:t>
            </a:r>
            <a:r>
              <a:rPr lang="vi-VN" dirty="0">
                <a:solidFill>
                  <a:srgbClr val="212529"/>
                </a:solidFill>
                <a:latin typeface="-apple-system"/>
              </a:rPr>
              <a:t> ro </a:t>
            </a:r>
            <a:r>
              <a:rPr lang="vi-VN" dirty="0" err="1">
                <a:solidFill>
                  <a:srgbClr val="212529"/>
                </a:solidFill>
                <a:latin typeface="-apple-system"/>
              </a:rPr>
              <a:t>và</a:t>
            </a:r>
            <a:r>
              <a:rPr lang="vi-VN" dirty="0">
                <a:solidFill>
                  <a:srgbClr val="212529"/>
                </a:solidFill>
                <a:latin typeface="-apple-system"/>
              </a:rPr>
              <a:t> chi </a:t>
            </a:r>
            <a:r>
              <a:rPr lang="vi-VN" dirty="0" err="1">
                <a:solidFill>
                  <a:srgbClr val="212529"/>
                </a:solidFill>
                <a:latin typeface="-apple-system"/>
              </a:rPr>
              <a:t>phí</a:t>
            </a:r>
            <a:r>
              <a:rPr lang="vi-VN" dirty="0">
                <a:solidFill>
                  <a:srgbClr val="212529"/>
                </a:solidFill>
                <a:latin typeface="-apple-system"/>
              </a:rPr>
              <a:t> </a:t>
            </a:r>
            <a:r>
              <a:rPr lang="vi-VN" dirty="0" err="1">
                <a:solidFill>
                  <a:srgbClr val="212529"/>
                </a:solidFill>
                <a:latin typeface="-apple-system"/>
              </a:rPr>
              <a:t>vận</a:t>
            </a:r>
            <a:r>
              <a:rPr lang="vi-VN" dirty="0">
                <a:solidFill>
                  <a:srgbClr val="212529"/>
                </a:solidFill>
                <a:latin typeface="-apple-system"/>
              </a:rPr>
              <a:t> </a:t>
            </a:r>
            <a:r>
              <a:rPr lang="vi-VN" dirty="0" err="1">
                <a:solidFill>
                  <a:srgbClr val="212529"/>
                </a:solidFill>
                <a:latin typeface="-apple-system"/>
              </a:rPr>
              <a:t>chuyển</a:t>
            </a:r>
            <a:r>
              <a:rPr lang="vi-VN" dirty="0">
                <a:solidFill>
                  <a:srgbClr val="212529"/>
                </a:solidFill>
                <a:latin typeface="-apple-system"/>
              </a:rPr>
              <a:t>.</a:t>
            </a:r>
          </a:p>
          <a:p>
            <a:pPr algn="just"/>
            <a:r>
              <a:rPr lang="vi-VN" dirty="0">
                <a:solidFill>
                  <a:srgbClr val="212529"/>
                </a:solidFill>
                <a:latin typeface="-apple-system"/>
              </a:rPr>
              <a:t>- Thu </a:t>
            </a:r>
            <a:r>
              <a:rPr lang="vi-VN" dirty="0" err="1">
                <a:solidFill>
                  <a:srgbClr val="212529"/>
                </a:solidFill>
                <a:latin typeface="-apple-system"/>
              </a:rPr>
              <a:t>hút</a:t>
            </a:r>
            <a:r>
              <a:rPr lang="vi-VN" dirty="0">
                <a:solidFill>
                  <a:srgbClr val="212529"/>
                </a:solidFill>
                <a:latin typeface="-apple-system"/>
              </a:rPr>
              <a:t> dân cư </a:t>
            </a:r>
            <a:r>
              <a:rPr lang="vi-VN" dirty="0" err="1">
                <a:solidFill>
                  <a:srgbClr val="212529"/>
                </a:solidFill>
                <a:latin typeface="-apple-system"/>
              </a:rPr>
              <a:t>và</a:t>
            </a:r>
            <a:r>
              <a:rPr lang="vi-VN" dirty="0">
                <a:solidFill>
                  <a:srgbClr val="212529"/>
                </a:solidFill>
                <a:latin typeface="-apple-system"/>
              </a:rPr>
              <a:t> </a:t>
            </a:r>
            <a:r>
              <a:rPr lang="vi-VN" dirty="0" err="1">
                <a:solidFill>
                  <a:srgbClr val="212529"/>
                </a:solidFill>
                <a:latin typeface="-apple-system"/>
              </a:rPr>
              <a:t>nguồn</a:t>
            </a:r>
            <a:r>
              <a:rPr lang="vi-VN" dirty="0">
                <a:solidFill>
                  <a:srgbClr val="212529"/>
                </a:solidFill>
                <a:latin typeface="-apple-system"/>
              </a:rPr>
              <a:t> lao </a:t>
            </a:r>
            <a:r>
              <a:rPr lang="vi-VN" dirty="0" err="1">
                <a:solidFill>
                  <a:srgbClr val="212529"/>
                </a:solidFill>
                <a:latin typeface="-apple-system"/>
              </a:rPr>
              <a:t>động</a:t>
            </a:r>
            <a:r>
              <a:rPr lang="vi-VN" dirty="0">
                <a:solidFill>
                  <a:srgbClr val="212529"/>
                </a:solidFill>
                <a:latin typeface="-apple-system"/>
              </a:rPr>
              <a:t>, </a:t>
            </a:r>
            <a:r>
              <a:rPr lang="vi-VN" dirty="0" err="1">
                <a:solidFill>
                  <a:srgbClr val="212529"/>
                </a:solidFill>
                <a:latin typeface="-apple-system"/>
              </a:rPr>
              <a:t>là</a:t>
            </a:r>
            <a:r>
              <a:rPr lang="vi-VN" dirty="0">
                <a:solidFill>
                  <a:srgbClr val="212529"/>
                </a:solidFill>
                <a:latin typeface="-apple-system"/>
              </a:rPr>
              <a:t> </a:t>
            </a:r>
            <a:r>
              <a:rPr lang="vi-VN" dirty="0" err="1">
                <a:solidFill>
                  <a:srgbClr val="212529"/>
                </a:solidFill>
                <a:latin typeface="-apple-system"/>
              </a:rPr>
              <a:t>lực</a:t>
            </a:r>
            <a:r>
              <a:rPr lang="vi-VN" dirty="0">
                <a:solidFill>
                  <a:srgbClr val="212529"/>
                </a:solidFill>
                <a:latin typeface="-apple-system"/>
              </a:rPr>
              <a:t> </a:t>
            </a:r>
            <a:r>
              <a:rPr lang="vi-VN" dirty="0" err="1">
                <a:solidFill>
                  <a:srgbClr val="212529"/>
                </a:solidFill>
                <a:latin typeface="-apple-system"/>
              </a:rPr>
              <a:t>lượng</a:t>
            </a:r>
            <a:r>
              <a:rPr lang="vi-VN" dirty="0">
                <a:solidFill>
                  <a:srgbClr val="212529"/>
                </a:solidFill>
                <a:latin typeface="-apple-system"/>
              </a:rPr>
              <a:t> </a:t>
            </a:r>
            <a:r>
              <a:rPr lang="vi-VN" dirty="0" err="1">
                <a:solidFill>
                  <a:srgbClr val="212529"/>
                </a:solidFill>
                <a:latin typeface="-apple-system"/>
              </a:rPr>
              <a:t>sản</a:t>
            </a:r>
            <a:r>
              <a:rPr lang="vi-VN" dirty="0">
                <a:solidFill>
                  <a:srgbClr val="212529"/>
                </a:solidFill>
                <a:latin typeface="-apple-system"/>
              </a:rPr>
              <a:t> </a:t>
            </a:r>
            <a:r>
              <a:rPr lang="vi-VN" dirty="0" err="1">
                <a:solidFill>
                  <a:srgbClr val="212529"/>
                </a:solidFill>
                <a:latin typeface="-apple-system"/>
              </a:rPr>
              <a:t>xuất</a:t>
            </a:r>
            <a:r>
              <a:rPr lang="vi-VN" dirty="0">
                <a:solidFill>
                  <a:srgbClr val="212529"/>
                </a:solidFill>
                <a:latin typeface="-apple-system"/>
              </a:rPr>
              <a:t> </a:t>
            </a:r>
            <a:r>
              <a:rPr lang="vi-VN" dirty="0" err="1">
                <a:solidFill>
                  <a:srgbClr val="212529"/>
                </a:solidFill>
                <a:latin typeface="-apple-system"/>
              </a:rPr>
              <a:t>và</a:t>
            </a:r>
            <a:r>
              <a:rPr lang="vi-VN" dirty="0">
                <a:solidFill>
                  <a:srgbClr val="212529"/>
                </a:solidFill>
                <a:latin typeface="-apple-system"/>
              </a:rPr>
              <a:t> tiêu </a:t>
            </a:r>
            <a:r>
              <a:rPr lang="vi-VN" dirty="0" err="1">
                <a:solidFill>
                  <a:srgbClr val="212529"/>
                </a:solidFill>
                <a:latin typeface="-apple-system"/>
              </a:rPr>
              <a:t>thụ</a:t>
            </a:r>
            <a:r>
              <a:rPr lang="vi-VN" dirty="0">
                <a:solidFill>
                  <a:srgbClr val="212529"/>
                </a:solidFill>
                <a:latin typeface="-apple-system"/>
              </a:rPr>
              <a:t> quan </a:t>
            </a:r>
            <a:r>
              <a:rPr lang="vi-VN" dirty="0" err="1">
                <a:solidFill>
                  <a:srgbClr val="212529"/>
                </a:solidFill>
                <a:latin typeface="-apple-system"/>
              </a:rPr>
              <a:t>trọng</a:t>
            </a:r>
            <a:r>
              <a:rPr lang="vi-VN" dirty="0">
                <a:solidFill>
                  <a:srgbClr val="212529"/>
                </a:solidFill>
                <a:latin typeface="-apple-system"/>
              </a:rPr>
              <a:t> </a:t>
            </a:r>
            <a:r>
              <a:rPr lang="vi-VN" dirty="0" err="1">
                <a:solidFill>
                  <a:srgbClr val="212529"/>
                </a:solidFill>
                <a:latin typeface="-apple-system"/>
              </a:rPr>
              <a:t>của</a:t>
            </a:r>
            <a:r>
              <a:rPr lang="vi-VN" dirty="0">
                <a:solidFill>
                  <a:srgbClr val="212529"/>
                </a:solidFill>
                <a:latin typeface="-apple-system"/>
              </a:rPr>
              <a:t> </a:t>
            </a:r>
            <a:r>
              <a:rPr lang="vi-VN" dirty="0" err="1">
                <a:solidFill>
                  <a:srgbClr val="212529"/>
                </a:solidFill>
                <a:latin typeface="-apple-system"/>
              </a:rPr>
              <a:t>các</a:t>
            </a:r>
            <a:r>
              <a:rPr lang="vi-VN" dirty="0">
                <a:solidFill>
                  <a:srgbClr val="212529"/>
                </a:solidFill>
                <a:latin typeface="-apple-system"/>
              </a:rPr>
              <a:t> </a:t>
            </a:r>
            <a:r>
              <a:rPr lang="vi-VN" dirty="0" err="1">
                <a:solidFill>
                  <a:srgbClr val="212529"/>
                </a:solidFill>
                <a:latin typeface="-apple-system"/>
              </a:rPr>
              <a:t>ngành</a:t>
            </a:r>
            <a:r>
              <a:rPr lang="vi-VN" dirty="0">
                <a:solidFill>
                  <a:srgbClr val="212529"/>
                </a:solidFill>
                <a:latin typeface="-apple-system"/>
              </a:rPr>
              <a:t> công </a:t>
            </a:r>
            <a:r>
              <a:rPr lang="vi-VN" dirty="0" err="1">
                <a:solidFill>
                  <a:srgbClr val="212529"/>
                </a:solidFill>
                <a:latin typeface="-apple-system"/>
              </a:rPr>
              <a:t>nghiệp</a:t>
            </a:r>
            <a:r>
              <a:rPr lang="vi-VN" dirty="0">
                <a:solidFill>
                  <a:srgbClr val="212529"/>
                </a:solidFill>
                <a:latin typeface="-apple-system"/>
              </a:rPr>
              <a:t>.</a:t>
            </a:r>
            <a:endParaRPr lang="vi-VN" b="0" i="0" dirty="0">
              <a:solidFill>
                <a:srgbClr val="212529"/>
              </a:solidFill>
              <a:effectLst/>
              <a:latin typeface="-apple-system"/>
            </a:endParaRPr>
          </a:p>
        </p:txBody>
      </p:sp>
      <p:pic>
        <p:nvPicPr>
          <p:cNvPr id="6" name="Hình ảnh 5">
            <a:extLst>
              <a:ext uri="{FF2B5EF4-FFF2-40B4-BE49-F238E27FC236}">
                <a16:creationId xmlns="" xmlns:a16="http://schemas.microsoft.com/office/drawing/2014/main" id="{8B409758-5106-45C1-ACE9-B31FCE2AFF2B}"/>
              </a:ext>
            </a:extLst>
          </p:cNvPr>
          <p:cNvPicPr>
            <a:picLocks noChangeAspect="1"/>
          </p:cNvPicPr>
          <p:nvPr/>
        </p:nvPicPr>
        <p:blipFill>
          <a:blip r:embed="rId2"/>
          <a:stretch>
            <a:fillRect/>
          </a:stretch>
        </p:blipFill>
        <p:spPr>
          <a:xfrm>
            <a:off x="750374" y="1558336"/>
            <a:ext cx="4950823" cy="2991339"/>
          </a:xfrm>
          <a:prstGeom prst="rect">
            <a:avLst/>
          </a:prstGeom>
        </p:spPr>
      </p:pic>
      <p:pic>
        <p:nvPicPr>
          <p:cNvPr id="7" name="Hình ảnh 6">
            <a:extLst>
              <a:ext uri="{FF2B5EF4-FFF2-40B4-BE49-F238E27FC236}">
                <a16:creationId xmlns="" xmlns:a16="http://schemas.microsoft.com/office/drawing/2014/main" id="{1A9468E7-1B2B-42E9-A012-3D740F997977}"/>
              </a:ext>
            </a:extLst>
          </p:cNvPr>
          <p:cNvPicPr>
            <a:picLocks noChangeAspect="1"/>
          </p:cNvPicPr>
          <p:nvPr/>
        </p:nvPicPr>
        <p:blipFill>
          <a:blip r:embed="rId3"/>
          <a:stretch>
            <a:fillRect/>
          </a:stretch>
        </p:blipFill>
        <p:spPr>
          <a:xfrm>
            <a:off x="5859388" y="1558337"/>
            <a:ext cx="5303793" cy="2991339"/>
          </a:xfrm>
          <a:prstGeom prst="rect">
            <a:avLst/>
          </a:prstGeom>
        </p:spPr>
      </p:pic>
    </p:spTree>
    <p:extLst>
      <p:ext uri="{BB962C8B-B14F-4D97-AF65-F5344CB8AC3E}">
        <p14:creationId xmlns:p14="http://schemas.microsoft.com/office/powerpoint/2010/main" val="247427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p:nvPr>
        </p:nvSpPr>
        <p:spPr>
          <a:xfrm>
            <a:off x="5715000" y="1143000"/>
            <a:ext cx="4800600" cy="5715000"/>
          </a:xfrm>
          <a:ln w="19050">
            <a:solidFill>
              <a:schemeClr val="tx1"/>
            </a:solidFill>
            <a:miter lim="800000"/>
            <a:headEnd/>
            <a:tailEnd/>
          </a:ln>
        </p:spPr>
        <p:txBody>
          <a:bodyPr/>
          <a:lstStyle/>
          <a:p>
            <a:pPr algn="just" eaLnBrk="1" hangingPunct="1">
              <a:buFont typeface="Arial" panose="020B0604020202020204" pitchFamily="34" charset="0"/>
              <a:buNone/>
            </a:pPr>
            <a:r>
              <a:rPr lang="en-US" altLang="en-US" sz="2400" dirty="0" err="1" smtClean="0">
                <a:latin typeface="Times New Roman" panose="02020603050405020304" pitchFamily="18" charset="0"/>
                <a:cs typeface="Times New Roman" panose="02020603050405020304" pitchFamily="18" charset="0"/>
              </a:rPr>
              <a:t>trở</a:t>
            </a:r>
            <a:r>
              <a:rPr lang="en-US" altLang="en-US" sz="2400" dirty="0" smtClean="0">
                <a:latin typeface="Times New Roman" panose="02020603050405020304" pitchFamily="18" charset="0"/>
                <a:cs typeface="Times New Roman" panose="02020603050405020304" pitchFamily="18" charset="0"/>
              </a:rPr>
              <a:t>      </a:t>
            </a:r>
          </a:p>
          <a:p>
            <a:pPr algn="just" eaLnBrk="1" hangingPunct="1">
              <a:buFont typeface="Arial" panose="020B0604020202020204" pitchFamily="34" charset="0"/>
              <a:buNone/>
            </a:pPr>
            <a:r>
              <a:rPr lang="en-US" altLang="en-US" sz="2400" dirty="0" err="1" smtClean="0">
                <a:latin typeface="Times New Roman" panose="02020603050405020304" pitchFamily="18" charset="0"/>
                <a:cs typeface="Times New Roman" panose="02020603050405020304" pitchFamily="18" charset="0"/>
              </a:rPr>
              <a:t>Chính</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sách</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phát</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triển</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công</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nghiệp</a:t>
            </a:r>
            <a:r>
              <a:rPr lang="en-US" altLang="en-US" sz="2400" dirty="0" smtClean="0">
                <a:latin typeface="Times New Roman" panose="02020603050405020304" pitchFamily="18" charset="0"/>
                <a:cs typeface="Times New Roman" panose="02020603050405020304" pitchFamily="18" charset="0"/>
              </a:rPr>
              <a:t> ở </a:t>
            </a:r>
            <a:r>
              <a:rPr lang="en-US" altLang="en-US" sz="2400" dirty="0" err="1" smtClean="0">
                <a:latin typeface="Times New Roman" panose="02020603050405020304" pitchFamily="18" charset="0"/>
                <a:cs typeface="Times New Roman" panose="02020603050405020304" pitchFamily="18" charset="0"/>
              </a:rPr>
              <a:t>nước</a:t>
            </a:r>
            <a:r>
              <a:rPr lang="en-US" altLang="en-US" sz="2400" dirty="0" smtClean="0">
                <a:latin typeface="Times New Roman" panose="02020603050405020304" pitchFamily="18" charset="0"/>
                <a:cs typeface="Times New Roman" panose="02020603050405020304" pitchFamily="18" charset="0"/>
              </a:rPr>
              <a:t> ta </a:t>
            </a:r>
            <a:r>
              <a:rPr lang="en-US" altLang="en-US" sz="2400" dirty="0" err="1" smtClean="0">
                <a:latin typeface="Times New Roman" panose="02020603050405020304" pitchFamily="18" charset="0"/>
                <a:cs typeface="Times New Roman" panose="02020603050405020304" pitchFamily="18" charset="0"/>
              </a:rPr>
              <a:t>thay</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đổi</a:t>
            </a:r>
            <a:r>
              <a:rPr lang="en-US" altLang="en-US" sz="2400" dirty="0" smtClean="0">
                <a:latin typeface="Times New Roman" panose="02020603050405020304" pitchFamily="18" charset="0"/>
                <a:cs typeface="Times New Roman" panose="02020603050405020304" pitchFamily="18" charset="0"/>
              </a:rPr>
              <a:t> qua </a:t>
            </a:r>
            <a:r>
              <a:rPr lang="en-US" altLang="en-US" sz="2400" dirty="0" err="1" smtClean="0">
                <a:latin typeface="Times New Roman" panose="02020603050405020304" pitchFamily="18" charset="0"/>
                <a:cs typeface="Times New Roman" panose="02020603050405020304" pitchFamily="18" charset="0"/>
              </a:rPr>
              <a:t>các</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thời</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kì</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lịch</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sử</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có</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ảnh</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hưởng</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lâu</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dài</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tới</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sự</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phát</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triển</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và</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phân</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bố</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công</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nghiệp</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Trước</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hết</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là</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chính</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sách</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công</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nghiệp</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hóa</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và</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chính</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sách</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đầu</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tư</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phát</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triển</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công</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nghiệp</a:t>
            </a:r>
            <a:r>
              <a:rPr lang="en-US" altLang="en-US" sz="2400" dirty="0" smtClean="0">
                <a:latin typeface="Times New Roman" panose="02020603050405020304" pitchFamily="18" charset="0"/>
                <a:cs typeface="Times New Roman" panose="02020603050405020304" pitchFamily="18" charset="0"/>
              </a:rPr>
              <a:t>.</a:t>
            </a:r>
          </a:p>
          <a:p>
            <a:pPr algn="just" eaLnBrk="1" hangingPunct="1">
              <a:buFont typeface="Arial" panose="020B0604020202020204" pitchFamily="34" charset="0"/>
              <a:buNone/>
            </a:pPr>
            <a:r>
              <a:rPr lang="en-US" altLang="en-US" sz="2400" dirty="0" err="1" smtClean="0">
                <a:latin typeface="Times New Roman" panose="02020603050405020304" pitchFamily="18" charset="0"/>
                <a:cs typeface="Times New Roman" panose="02020603050405020304" pitchFamily="18" charset="0"/>
              </a:rPr>
              <a:t>Trong</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giai</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đoạn</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hiện</a:t>
            </a:r>
            <a:r>
              <a:rPr lang="en-US" altLang="en-US" sz="2400" dirty="0" smtClean="0">
                <a:latin typeface="Times New Roman" panose="02020603050405020304" pitchFamily="18" charset="0"/>
                <a:cs typeface="Times New Roman" panose="02020603050405020304" pitchFamily="18" charset="0"/>
              </a:rPr>
              <a:t> nay, </a:t>
            </a:r>
            <a:r>
              <a:rPr lang="en-US" altLang="en-US" sz="2400" dirty="0" err="1" smtClean="0">
                <a:latin typeface="Times New Roman" panose="02020603050405020304" pitchFamily="18" charset="0"/>
                <a:cs typeface="Times New Roman" panose="02020603050405020304" pitchFamily="18" charset="0"/>
              </a:rPr>
              <a:t>chính</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sách</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công</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nghiệp</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đã</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gắn</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liền</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với</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việc</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phát</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triển</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kinh</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tế</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nhiều</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thành</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phần</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khuyến</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khích</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đầu</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tư</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ngoài</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nước</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và</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trong</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nước</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đổi</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mới</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cơ</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chế</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quản</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lí</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kinh</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tế</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đổi</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mới</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chính</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sách</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kinh</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tế</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đối</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ngoại</a:t>
            </a:r>
            <a:endParaRPr lang="en-US" altLang="en-US" sz="2200" dirty="0">
              <a:latin typeface="Times New Roman" panose="02020603050405020304" pitchFamily="18" charset="0"/>
              <a:cs typeface="Times New Roman" panose="02020603050405020304" pitchFamily="18" charset="0"/>
            </a:endParaRPr>
          </a:p>
        </p:txBody>
      </p:sp>
      <p:sp>
        <p:nvSpPr>
          <p:cNvPr id="3" name="Rectangle 2"/>
          <p:cNvSpPr/>
          <p:nvPr/>
        </p:nvSpPr>
        <p:spPr>
          <a:xfrm>
            <a:off x="5562600" y="1143000"/>
            <a:ext cx="914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Địa</a:t>
            </a:r>
            <a:r>
              <a:rPr lang="en-US" dirty="0"/>
              <a:t> </a:t>
            </a:r>
            <a:r>
              <a:rPr lang="en-US" dirty="0" err="1"/>
              <a:t>lí</a:t>
            </a:r>
            <a:r>
              <a:rPr lang="en-US" dirty="0"/>
              <a:t> 9</a:t>
            </a:r>
          </a:p>
        </p:txBody>
      </p:sp>
      <p:sp>
        <p:nvSpPr>
          <p:cNvPr id="39940" name="TextBox 3"/>
          <p:cNvSpPr txBox="1">
            <a:spLocks noChangeArrowheads="1"/>
          </p:cNvSpPr>
          <p:nvPr/>
        </p:nvSpPr>
        <p:spPr bwMode="auto">
          <a:xfrm>
            <a:off x="5416452" y="687248"/>
            <a:ext cx="5218095"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smtClean="0">
                <a:solidFill>
                  <a:schemeClr val="tx2"/>
                </a:solidFill>
              </a:rPr>
              <a:t>3. </a:t>
            </a:r>
            <a:r>
              <a:rPr lang="en-US" altLang="en-US" sz="2400" dirty="0" err="1" smtClean="0">
                <a:solidFill>
                  <a:schemeClr val="tx2"/>
                </a:solidFill>
              </a:rPr>
              <a:t>Chính</a:t>
            </a:r>
            <a:r>
              <a:rPr lang="en-US" altLang="en-US" sz="2400" dirty="0" smtClean="0">
                <a:solidFill>
                  <a:schemeClr val="tx2"/>
                </a:solidFill>
              </a:rPr>
              <a:t> </a:t>
            </a:r>
            <a:r>
              <a:rPr lang="en-US" altLang="en-US" sz="2400" dirty="0" err="1" smtClean="0">
                <a:solidFill>
                  <a:schemeClr val="tx2"/>
                </a:solidFill>
              </a:rPr>
              <a:t>sách</a:t>
            </a:r>
            <a:r>
              <a:rPr lang="en-US" altLang="en-US" sz="2400" dirty="0" smtClean="0">
                <a:solidFill>
                  <a:schemeClr val="tx2"/>
                </a:solidFill>
              </a:rPr>
              <a:t> </a:t>
            </a:r>
            <a:r>
              <a:rPr lang="en-US" altLang="en-US" sz="2400" dirty="0" err="1" smtClean="0">
                <a:solidFill>
                  <a:schemeClr val="tx2"/>
                </a:solidFill>
              </a:rPr>
              <a:t>phát</a:t>
            </a:r>
            <a:r>
              <a:rPr lang="en-US" altLang="en-US" sz="2400" dirty="0" smtClean="0">
                <a:solidFill>
                  <a:schemeClr val="tx2"/>
                </a:solidFill>
              </a:rPr>
              <a:t> </a:t>
            </a:r>
            <a:r>
              <a:rPr lang="en-US" altLang="en-US" sz="2400" dirty="0" err="1" smtClean="0">
                <a:solidFill>
                  <a:schemeClr val="tx2"/>
                </a:solidFill>
              </a:rPr>
              <a:t>triển</a:t>
            </a:r>
            <a:r>
              <a:rPr lang="en-US" altLang="en-US" sz="2400" dirty="0" smtClean="0">
                <a:solidFill>
                  <a:schemeClr val="tx2"/>
                </a:solidFill>
              </a:rPr>
              <a:t> </a:t>
            </a:r>
            <a:r>
              <a:rPr lang="en-US" altLang="en-US" sz="2400" dirty="0" err="1" smtClean="0">
                <a:solidFill>
                  <a:schemeClr val="tx2"/>
                </a:solidFill>
              </a:rPr>
              <a:t>công</a:t>
            </a:r>
            <a:r>
              <a:rPr lang="en-US" altLang="en-US" sz="2400" dirty="0" smtClean="0">
                <a:solidFill>
                  <a:schemeClr val="tx2"/>
                </a:solidFill>
              </a:rPr>
              <a:t> </a:t>
            </a:r>
            <a:r>
              <a:rPr lang="en-US" altLang="en-US" sz="2400" dirty="0" err="1" smtClean="0">
                <a:solidFill>
                  <a:schemeClr val="tx2"/>
                </a:solidFill>
              </a:rPr>
              <a:t>nghiệp</a:t>
            </a:r>
            <a:endParaRPr lang="en-US" altLang="en-US" sz="2400" dirty="0">
              <a:solidFill>
                <a:schemeClr val="tx2"/>
              </a:solidFill>
            </a:endParaRPr>
          </a:p>
        </p:txBody>
      </p:sp>
      <p:pic>
        <p:nvPicPr>
          <p:cNvPr id="39941" name="Picture 2" descr="Đọc Báo Việt Nam APK 1.3.3 - download free apk from APKS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5" y="984764"/>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lowchart: Punched Tape 6"/>
          <p:cNvSpPr/>
          <p:nvPr/>
        </p:nvSpPr>
        <p:spPr>
          <a:xfrm>
            <a:off x="576330" y="2056327"/>
            <a:ext cx="4071870" cy="4801673"/>
          </a:xfrm>
          <a:prstGeom prst="flowChartPunchedTape">
            <a:avLst/>
          </a:prstGeom>
        </p:spPr>
        <p:style>
          <a:lnRef idx="3">
            <a:schemeClr val="lt1"/>
          </a:lnRef>
          <a:fillRef idx="1">
            <a:schemeClr val="accent6"/>
          </a:fillRef>
          <a:effectRef idx="1">
            <a:schemeClr val="accent6"/>
          </a:effectRef>
          <a:fontRef idx="minor">
            <a:schemeClr val="lt1"/>
          </a:fontRef>
        </p:style>
        <p:txBody>
          <a:bodyPr anchor="ctr"/>
          <a:lstStyle/>
          <a:p>
            <a:pPr>
              <a:defRPr/>
            </a:pPr>
            <a:r>
              <a:rPr lang="en-US" sz="2400" b="1" dirty="0" err="1">
                <a:ln w="18415" cmpd="sng">
                  <a:noFill/>
                  <a:prstDash val="solid"/>
                </a:ln>
                <a:solidFill>
                  <a:schemeClr val="bg1"/>
                </a:solidFill>
                <a:latin typeface="Times New Roman" pitchFamily="18" charset="0"/>
                <a:cs typeface="Times New Roman" pitchFamily="18" charset="0"/>
              </a:rPr>
              <a:t>Xin</a:t>
            </a:r>
            <a:r>
              <a:rPr lang="en-US" sz="2400" b="1" dirty="0">
                <a:ln w="18415" cmpd="sng">
                  <a:noFill/>
                  <a:prstDash val="solid"/>
                </a:ln>
                <a:solidFill>
                  <a:schemeClr val="bg1"/>
                </a:solidFill>
                <a:latin typeface="Times New Roman" pitchFamily="18" charset="0"/>
                <a:cs typeface="Times New Roman" pitchFamily="18" charset="0"/>
              </a:rPr>
              <a:t> </a:t>
            </a:r>
            <a:r>
              <a:rPr lang="en-US" sz="2400" b="1" dirty="0" err="1">
                <a:ln w="18415" cmpd="sng">
                  <a:noFill/>
                  <a:prstDash val="solid"/>
                </a:ln>
                <a:solidFill>
                  <a:schemeClr val="bg1"/>
                </a:solidFill>
                <a:latin typeface="Times New Roman" pitchFamily="18" charset="0"/>
                <a:cs typeface="Times New Roman" pitchFamily="18" charset="0"/>
              </a:rPr>
              <a:t>mời</a:t>
            </a:r>
            <a:r>
              <a:rPr lang="en-US" sz="2400" b="1" dirty="0">
                <a:ln w="18415" cmpd="sng">
                  <a:noFill/>
                  <a:prstDash val="solid"/>
                </a:ln>
                <a:solidFill>
                  <a:schemeClr val="bg1"/>
                </a:solidFill>
                <a:latin typeface="Times New Roman" pitchFamily="18" charset="0"/>
                <a:cs typeface="Times New Roman" pitchFamily="18" charset="0"/>
              </a:rPr>
              <a:t> </a:t>
            </a:r>
            <a:r>
              <a:rPr lang="en-US" sz="2400" b="1" dirty="0" err="1">
                <a:ln w="18415" cmpd="sng">
                  <a:noFill/>
                  <a:prstDash val="solid"/>
                </a:ln>
                <a:solidFill>
                  <a:schemeClr val="bg1"/>
                </a:solidFill>
                <a:latin typeface="Times New Roman" pitchFamily="18" charset="0"/>
                <a:cs typeface="Times New Roman" pitchFamily="18" charset="0"/>
              </a:rPr>
              <a:t>các</a:t>
            </a:r>
            <a:r>
              <a:rPr lang="en-US" sz="2400" b="1" dirty="0">
                <a:ln w="18415" cmpd="sng">
                  <a:noFill/>
                  <a:prstDash val="solid"/>
                </a:ln>
                <a:solidFill>
                  <a:schemeClr val="bg1"/>
                </a:solidFill>
                <a:latin typeface="Times New Roman" pitchFamily="18" charset="0"/>
                <a:cs typeface="Times New Roman" pitchFamily="18" charset="0"/>
              </a:rPr>
              <a:t> </a:t>
            </a:r>
            <a:r>
              <a:rPr lang="en-US" sz="2400" b="1" dirty="0" err="1">
                <a:ln w="18415" cmpd="sng">
                  <a:noFill/>
                  <a:prstDash val="solid"/>
                </a:ln>
                <a:solidFill>
                  <a:schemeClr val="bg1"/>
                </a:solidFill>
                <a:latin typeface="Times New Roman" pitchFamily="18" charset="0"/>
                <a:cs typeface="Times New Roman" pitchFamily="18" charset="0"/>
              </a:rPr>
              <a:t>bạn</a:t>
            </a:r>
            <a:r>
              <a:rPr lang="en-US" sz="2400" b="1" dirty="0">
                <a:ln w="18415" cmpd="sng">
                  <a:noFill/>
                  <a:prstDash val="solid"/>
                </a:ln>
                <a:solidFill>
                  <a:schemeClr val="bg1"/>
                </a:solidFill>
                <a:latin typeface="Times New Roman" pitchFamily="18" charset="0"/>
                <a:cs typeface="Times New Roman" pitchFamily="18" charset="0"/>
              </a:rPr>
              <a:t> </a:t>
            </a:r>
            <a:r>
              <a:rPr lang="en-US" sz="2400" b="1" dirty="0" err="1">
                <a:ln w="18415" cmpd="sng">
                  <a:noFill/>
                  <a:prstDash val="solid"/>
                </a:ln>
                <a:solidFill>
                  <a:schemeClr val="bg1"/>
                </a:solidFill>
                <a:latin typeface="Times New Roman" pitchFamily="18" charset="0"/>
                <a:cs typeface="Times New Roman" pitchFamily="18" charset="0"/>
              </a:rPr>
              <a:t>đọc</a:t>
            </a:r>
            <a:r>
              <a:rPr lang="en-US" sz="2400" b="1" dirty="0">
                <a:ln w="18415" cmpd="sng">
                  <a:noFill/>
                  <a:prstDash val="solid"/>
                </a:ln>
                <a:solidFill>
                  <a:schemeClr val="bg1"/>
                </a:solidFill>
                <a:latin typeface="Times New Roman" pitchFamily="18" charset="0"/>
                <a:cs typeface="Times New Roman" pitchFamily="18" charset="0"/>
              </a:rPr>
              <a:t> </a:t>
            </a:r>
            <a:r>
              <a:rPr lang="en-US" sz="2400" b="1" dirty="0" err="1">
                <a:ln w="18415" cmpd="sng">
                  <a:noFill/>
                  <a:prstDash val="solid"/>
                </a:ln>
                <a:solidFill>
                  <a:schemeClr val="bg1"/>
                </a:solidFill>
                <a:latin typeface="Times New Roman" pitchFamily="18" charset="0"/>
                <a:cs typeface="Times New Roman" pitchFamily="18" charset="0"/>
              </a:rPr>
              <a:t>báo</a:t>
            </a:r>
            <a:r>
              <a:rPr lang="en-US" sz="2400" b="1" dirty="0">
                <a:ln w="18415" cmpd="sng">
                  <a:noFill/>
                  <a:prstDash val="solid"/>
                </a:ln>
                <a:solidFill>
                  <a:schemeClr val="bg1"/>
                </a:solidFill>
                <a:latin typeface="Times New Roman" pitchFamily="18" charset="0"/>
                <a:cs typeface="Times New Roman" pitchFamily="18" charset="0"/>
              </a:rPr>
              <a:t> </a:t>
            </a:r>
            <a:r>
              <a:rPr lang="en-US" sz="2400" b="1" dirty="0" err="1">
                <a:ln w="18415" cmpd="sng">
                  <a:noFill/>
                  <a:prstDash val="solid"/>
                </a:ln>
                <a:solidFill>
                  <a:schemeClr val="bg1"/>
                </a:solidFill>
                <a:latin typeface="Times New Roman" pitchFamily="18" charset="0"/>
                <a:cs typeface="Times New Roman" pitchFamily="18" charset="0"/>
              </a:rPr>
              <a:t>và</a:t>
            </a:r>
            <a:r>
              <a:rPr lang="en-US" sz="2400" b="1" dirty="0">
                <a:ln w="18415" cmpd="sng">
                  <a:noFill/>
                  <a:prstDash val="solid"/>
                </a:ln>
                <a:solidFill>
                  <a:schemeClr val="bg1"/>
                </a:solidFill>
                <a:latin typeface="Times New Roman" pitchFamily="18" charset="0"/>
                <a:cs typeface="Times New Roman" pitchFamily="18" charset="0"/>
              </a:rPr>
              <a:t> </a:t>
            </a:r>
            <a:r>
              <a:rPr lang="en-US" sz="2400" b="1" dirty="0" err="1">
                <a:ln w="18415" cmpd="sng">
                  <a:noFill/>
                  <a:prstDash val="solid"/>
                </a:ln>
                <a:solidFill>
                  <a:schemeClr val="bg1"/>
                </a:solidFill>
                <a:latin typeface="Times New Roman" pitchFamily="18" charset="0"/>
                <a:cs typeface="Times New Roman" pitchFamily="18" charset="0"/>
              </a:rPr>
              <a:t>trả</a:t>
            </a:r>
            <a:r>
              <a:rPr lang="en-US" sz="2400" b="1" dirty="0">
                <a:ln w="18415" cmpd="sng">
                  <a:noFill/>
                  <a:prstDash val="solid"/>
                </a:ln>
                <a:solidFill>
                  <a:schemeClr val="bg1"/>
                </a:solidFill>
                <a:latin typeface="Times New Roman" pitchFamily="18" charset="0"/>
                <a:cs typeface="Times New Roman" pitchFamily="18" charset="0"/>
              </a:rPr>
              <a:t> </a:t>
            </a:r>
            <a:r>
              <a:rPr lang="en-US" sz="2400" b="1" dirty="0" err="1">
                <a:ln w="18415" cmpd="sng">
                  <a:noFill/>
                  <a:prstDash val="solid"/>
                </a:ln>
                <a:solidFill>
                  <a:schemeClr val="bg1"/>
                </a:solidFill>
                <a:latin typeface="Times New Roman" pitchFamily="18" charset="0"/>
                <a:cs typeface="Times New Roman" pitchFamily="18" charset="0"/>
              </a:rPr>
              <a:t>lời</a:t>
            </a:r>
            <a:r>
              <a:rPr lang="en-US" sz="2400" b="1" dirty="0">
                <a:ln w="18415" cmpd="sng">
                  <a:noFill/>
                  <a:prstDash val="solid"/>
                </a:ln>
                <a:solidFill>
                  <a:schemeClr val="bg1"/>
                </a:solidFill>
                <a:latin typeface="Times New Roman" pitchFamily="18" charset="0"/>
                <a:cs typeface="Times New Roman" pitchFamily="18" charset="0"/>
              </a:rPr>
              <a:t> </a:t>
            </a:r>
            <a:r>
              <a:rPr lang="en-US" sz="2400" b="1" dirty="0" err="1">
                <a:ln w="18415" cmpd="sng">
                  <a:noFill/>
                  <a:prstDash val="solid"/>
                </a:ln>
                <a:solidFill>
                  <a:schemeClr val="bg1"/>
                </a:solidFill>
                <a:latin typeface="Times New Roman" pitchFamily="18" charset="0"/>
                <a:cs typeface="Times New Roman" pitchFamily="18" charset="0"/>
              </a:rPr>
              <a:t>câu</a:t>
            </a:r>
            <a:r>
              <a:rPr lang="en-US" sz="2400" b="1" dirty="0">
                <a:ln w="18415" cmpd="sng">
                  <a:noFill/>
                  <a:prstDash val="solid"/>
                </a:ln>
                <a:solidFill>
                  <a:schemeClr val="bg1"/>
                </a:solidFill>
                <a:latin typeface="Times New Roman" pitchFamily="18" charset="0"/>
                <a:cs typeface="Times New Roman" pitchFamily="18" charset="0"/>
              </a:rPr>
              <a:t> </a:t>
            </a:r>
            <a:r>
              <a:rPr lang="en-US" sz="2400" b="1" dirty="0" err="1">
                <a:ln w="18415" cmpd="sng">
                  <a:noFill/>
                  <a:prstDash val="solid"/>
                </a:ln>
                <a:solidFill>
                  <a:schemeClr val="bg1"/>
                </a:solidFill>
                <a:latin typeface="Times New Roman" pitchFamily="18" charset="0"/>
                <a:cs typeface="Times New Roman" pitchFamily="18" charset="0"/>
              </a:rPr>
              <a:t>hỏi</a:t>
            </a:r>
            <a:r>
              <a:rPr lang="en-US" sz="2400" b="1" dirty="0">
                <a:ln w="18415" cmpd="sng">
                  <a:noFill/>
                  <a:prstDash val="solid"/>
                </a:ln>
                <a:solidFill>
                  <a:schemeClr val="bg1"/>
                </a:solidFill>
                <a:latin typeface="Times New Roman" pitchFamily="18" charset="0"/>
                <a:cs typeface="Times New Roman" pitchFamily="18" charset="0"/>
              </a:rPr>
              <a:t>:</a:t>
            </a:r>
          </a:p>
          <a:p>
            <a:pPr>
              <a:defRPr/>
            </a:pPr>
            <a:r>
              <a:rPr lang="en-US" sz="2400" b="1" dirty="0">
                <a:ln w="18415" cmpd="sng">
                  <a:noFill/>
                  <a:prstDash val="solid"/>
                </a:ln>
                <a:solidFill>
                  <a:schemeClr val="bg1"/>
                </a:solidFill>
                <a:latin typeface="Times New Roman" pitchFamily="18" charset="0"/>
                <a:cs typeface="Times New Roman" pitchFamily="18" charset="0"/>
              </a:rPr>
              <a:t> ? </a:t>
            </a:r>
            <a:r>
              <a:rPr lang="en-US" sz="2400" b="1" dirty="0" err="1">
                <a:ln w="18415" cmpd="sng">
                  <a:noFill/>
                  <a:prstDash val="solid"/>
                </a:ln>
                <a:solidFill>
                  <a:schemeClr val="bg1"/>
                </a:solidFill>
                <a:latin typeface="Times New Roman" pitchFamily="18" charset="0"/>
                <a:cs typeface="Times New Roman" pitchFamily="18" charset="0"/>
              </a:rPr>
              <a:t>Nội</a:t>
            </a:r>
            <a:r>
              <a:rPr lang="en-US" sz="2400" b="1" dirty="0">
                <a:ln w="18415" cmpd="sng">
                  <a:noFill/>
                  <a:prstDash val="solid"/>
                </a:ln>
                <a:solidFill>
                  <a:schemeClr val="bg1"/>
                </a:solidFill>
                <a:latin typeface="Times New Roman" pitchFamily="18" charset="0"/>
                <a:cs typeface="Times New Roman" pitchFamily="18" charset="0"/>
              </a:rPr>
              <a:t> dung </a:t>
            </a:r>
            <a:r>
              <a:rPr lang="en-US" sz="2400" b="1" dirty="0" err="1">
                <a:ln w="18415" cmpd="sng">
                  <a:noFill/>
                  <a:prstDash val="solid"/>
                </a:ln>
                <a:solidFill>
                  <a:schemeClr val="bg1"/>
                </a:solidFill>
                <a:latin typeface="Times New Roman" pitchFamily="18" charset="0"/>
                <a:cs typeface="Times New Roman" pitchFamily="18" charset="0"/>
              </a:rPr>
              <a:t>bài</a:t>
            </a:r>
            <a:r>
              <a:rPr lang="en-US" sz="2400" b="1" dirty="0">
                <a:ln w="18415" cmpd="sng">
                  <a:noFill/>
                  <a:prstDash val="solid"/>
                </a:ln>
                <a:solidFill>
                  <a:schemeClr val="bg1"/>
                </a:solidFill>
                <a:latin typeface="Times New Roman" pitchFamily="18" charset="0"/>
                <a:cs typeface="Times New Roman" pitchFamily="18" charset="0"/>
              </a:rPr>
              <a:t> </a:t>
            </a:r>
            <a:r>
              <a:rPr lang="en-US" sz="2400" b="1" dirty="0" err="1">
                <a:ln w="18415" cmpd="sng">
                  <a:noFill/>
                  <a:prstDash val="solid"/>
                </a:ln>
                <a:solidFill>
                  <a:schemeClr val="bg1"/>
                </a:solidFill>
                <a:latin typeface="Times New Roman" pitchFamily="18" charset="0"/>
                <a:cs typeface="Times New Roman" pitchFamily="18" charset="0"/>
              </a:rPr>
              <a:t>báo</a:t>
            </a:r>
            <a:r>
              <a:rPr lang="en-US" sz="2400" b="1" dirty="0">
                <a:ln w="18415" cmpd="sng">
                  <a:noFill/>
                  <a:prstDash val="solid"/>
                </a:ln>
                <a:solidFill>
                  <a:schemeClr val="bg1"/>
                </a:solidFill>
                <a:latin typeface="Times New Roman" pitchFamily="18" charset="0"/>
                <a:cs typeface="Times New Roman" pitchFamily="18" charset="0"/>
              </a:rPr>
              <a:t> </a:t>
            </a:r>
            <a:r>
              <a:rPr lang="en-US" sz="2400" b="1" dirty="0" err="1">
                <a:ln w="18415" cmpd="sng">
                  <a:noFill/>
                  <a:prstDash val="solid"/>
                </a:ln>
                <a:solidFill>
                  <a:schemeClr val="bg1"/>
                </a:solidFill>
                <a:latin typeface="Times New Roman" pitchFamily="18" charset="0"/>
                <a:cs typeface="Times New Roman" pitchFamily="18" charset="0"/>
              </a:rPr>
              <a:t>viết</a:t>
            </a:r>
            <a:r>
              <a:rPr lang="en-US" sz="2400" b="1" dirty="0">
                <a:ln w="18415" cmpd="sng">
                  <a:noFill/>
                  <a:prstDash val="solid"/>
                </a:ln>
                <a:solidFill>
                  <a:schemeClr val="bg1"/>
                </a:solidFill>
                <a:latin typeface="Times New Roman" pitchFamily="18" charset="0"/>
                <a:cs typeface="Times New Roman" pitchFamily="18" charset="0"/>
              </a:rPr>
              <a:t> </a:t>
            </a:r>
            <a:r>
              <a:rPr lang="en-US" sz="2400" b="1" dirty="0" err="1">
                <a:ln w="18415" cmpd="sng">
                  <a:noFill/>
                  <a:prstDash val="solid"/>
                </a:ln>
                <a:solidFill>
                  <a:schemeClr val="bg1"/>
                </a:solidFill>
                <a:latin typeface="Times New Roman" pitchFamily="18" charset="0"/>
                <a:cs typeface="Times New Roman" pitchFamily="18" charset="0"/>
              </a:rPr>
              <a:t>về</a:t>
            </a:r>
            <a:r>
              <a:rPr lang="en-US" sz="2400" b="1" dirty="0">
                <a:ln w="18415" cmpd="sng">
                  <a:noFill/>
                  <a:prstDash val="solid"/>
                </a:ln>
                <a:solidFill>
                  <a:schemeClr val="bg1"/>
                </a:solidFill>
                <a:latin typeface="Times New Roman" pitchFamily="18" charset="0"/>
                <a:cs typeface="Times New Roman" pitchFamily="18" charset="0"/>
              </a:rPr>
              <a:t> </a:t>
            </a:r>
            <a:r>
              <a:rPr lang="en-US" sz="2400" b="1" dirty="0" err="1">
                <a:ln w="18415" cmpd="sng">
                  <a:noFill/>
                  <a:prstDash val="solid"/>
                </a:ln>
                <a:solidFill>
                  <a:schemeClr val="bg1"/>
                </a:solidFill>
                <a:latin typeface="Times New Roman" pitchFamily="18" charset="0"/>
                <a:cs typeface="Times New Roman" pitchFamily="18" charset="0"/>
              </a:rPr>
              <a:t>vấn</a:t>
            </a:r>
            <a:r>
              <a:rPr lang="en-US" sz="2400" b="1" dirty="0">
                <a:ln w="18415" cmpd="sng">
                  <a:noFill/>
                  <a:prstDash val="solid"/>
                </a:ln>
                <a:solidFill>
                  <a:schemeClr val="bg1"/>
                </a:solidFill>
                <a:latin typeface="Times New Roman" pitchFamily="18" charset="0"/>
                <a:cs typeface="Times New Roman" pitchFamily="18" charset="0"/>
              </a:rPr>
              <a:t> </a:t>
            </a:r>
            <a:r>
              <a:rPr lang="en-US" sz="2400" b="1" dirty="0" err="1">
                <a:ln w="18415" cmpd="sng">
                  <a:noFill/>
                  <a:prstDash val="solid"/>
                </a:ln>
                <a:solidFill>
                  <a:schemeClr val="bg1"/>
                </a:solidFill>
                <a:latin typeface="Times New Roman" pitchFamily="18" charset="0"/>
                <a:cs typeface="Times New Roman" pitchFamily="18" charset="0"/>
              </a:rPr>
              <a:t>đề</a:t>
            </a:r>
            <a:r>
              <a:rPr lang="en-US" sz="2400" b="1" dirty="0">
                <a:ln w="18415" cmpd="sng">
                  <a:noFill/>
                  <a:prstDash val="solid"/>
                </a:ln>
                <a:solidFill>
                  <a:schemeClr val="bg1"/>
                </a:solidFill>
                <a:latin typeface="Times New Roman" pitchFamily="18" charset="0"/>
                <a:cs typeface="Times New Roman" pitchFamily="18" charset="0"/>
              </a:rPr>
              <a:t> </a:t>
            </a:r>
            <a:r>
              <a:rPr lang="en-US" sz="2400" b="1" dirty="0" err="1">
                <a:ln w="18415" cmpd="sng">
                  <a:noFill/>
                  <a:prstDash val="solid"/>
                </a:ln>
                <a:solidFill>
                  <a:schemeClr val="bg1"/>
                </a:solidFill>
                <a:latin typeface="Times New Roman" pitchFamily="18" charset="0"/>
                <a:cs typeface="Times New Roman" pitchFamily="18" charset="0"/>
              </a:rPr>
              <a:t>gì</a:t>
            </a:r>
            <a:r>
              <a:rPr lang="en-US" sz="2400" b="1" dirty="0">
                <a:ln w="18415" cmpd="sng">
                  <a:noFill/>
                  <a:prstDash val="solid"/>
                </a:ln>
                <a:solidFill>
                  <a:schemeClr val="bg1"/>
                </a:solidFill>
                <a:latin typeface="Times New Roman" pitchFamily="18" charset="0"/>
                <a:cs typeface="Times New Roman" pitchFamily="18" charset="0"/>
              </a:rPr>
              <a:t>?</a:t>
            </a:r>
          </a:p>
          <a:p>
            <a:pPr>
              <a:defRPr/>
            </a:pPr>
            <a:r>
              <a:rPr lang="en-US" sz="2400" b="1" dirty="0">
                <a:ln w="18415" cmpd="sng">
                  <a:noFill/>
                  <a:prstDash val="solid"/>
                </a:ln>
                <a:solidFill>
                  <a:schemeClr val="bg1"/>
                </a:solidFill>
                <a:latin typeface="Times New Roman" pitchFamily="18" charset="0"/>
                <a:cs typeface="Times New Roman" pitchFamily="18" charset="0"/>
              </a:rPr>
              <a:t>? </a:t>
            </a:r>
            <a:r>
              <a:rPr lang="en-US" sz="2400" b="1" dirty="0" err="1" smtClean="0">
                <a:ln w="18415" cmpd="sng">
                  <a:noFill/>
                  <a:prstDash val="solid"/>
                </a:ln>
                <a:solidFill>
                  <a:schemeClr val="bg1"/>
                </a:solidFill>
                <a:latin typeface="Times New Roman" pitchFamily="18" charset="0"/>
                <a:cs typeface="Times New Roman" pitchFamily="18" charset="0"/>
              </a:rPr>
              <a:t>Nước</a:t>
            </a:r>
            <a:r>
              <a:rPr lang="en-US" sz="2400" b="1" dirty="0" smtClean="0">
                <a:ln w="18415" cmpd="sng">
                  <a:noFill/>
                  <a:prstDash val="solid"/>
                </a:ln>
                <a:solidFill>
                  <a:schemeClr val="bg1"/>
                </a:solidFill>
                <a:latin typeface="Times New Roman" pitchFamily="18" charset="0"/>
                <a:cs typeface="Times New Roman" pitchFamily="18" charset="0"/>
              </a:rPr>
              <a:t> ta </a:t>
            </a:r>
            <a:r>
              <a:rPr lang="en-US" sz="2400" b="1" dirty="0" err="1" smtClean="0">
                <a:ln w="18415" cmpd="sng">
                  <a:noFill/>
                  <a:prstDash val="solid"/>
                </a:ln>
                <a:solidFill>
                  <a:schemeClr val="bg1"/>
                </a:solidFill>
                <a:latin typeface="Times New Roman" pitchFamily="18" charset="0"/>
                <a:cs typeface="Times New Roman" pitchFamily="18" charset="0"/>
              </a:rPr>
              <a:t>có</a:t>
            </a:r>
            <a:r>
              <a:rPr lang="en-US" sz="2400" b="1" dirty="0" smtClean="0">
                <a:ln w="18415" cmpd="sng">
                  <a:noFill/>
                  <a:prstDash val="solid"/>
                </a:ln>
                <a:solidFill>
                  <a:schemeClr val="bg1"/>
                </a:solidFill>
                <a:latin typeface="Times New Roman" pitchFamily="18" charset="0"/>
                <a:cs typeface="Times New Roman" pitchFamily="18" charset="0"/>
              </a:rPr>
              <a:t> </a:t>
            </a:r>
            <a:r>
              <a:rPr lang="en-US" sz="2400" b="1" dirty="0" err="1" smtClean="0">
                <a:ln w="18415" cmpd="sng">
                  <a:noFill/>
                  <a:prstDash val="solid"/>
                </a:ln>
                <a:solidFill>
                  <a:schemeClr val="bg1"/>
                </a:solidFill>
                <a:latin typeface="Times New Roman" pitchFamily="18" charset="0"/>
                <a:cs typeface="Times New Roman" pitchFamily="18" charset="0"/>
              </a:rPr>
              <a:t>những</a:t>
            </a:r>
            <a:r>
              <a:rPr lang="en-US" sz="2400" b="1" dirty="0" smtClean="0">
                <a:ln w="18415" cmpd="sng">
                  <a:noFill/>
                  <a:prstDash val="solid"/>
                </a:ln>
                <a:solidFill>
                  <a:schemeClr val="bg1"/>
                </a:solidFill>
                <a:latin typeface="Times New Roman" pitchFamily="18" charset="0"/>
                <a:cs typeface="Times New Roman" pitchFamily="18" charset="0"/>
              </a:rPr>
              <a:t> </a:t>
            </a:r>
            <a:r>
              <a:rPr lang="en-US" sz="2400" b="1" dirty="0" err="1" smtClean="0">
                <a:ln w="18415" cmpd="sng">
                  <a:noFill/>
                  <a:prstDash val="solid"/>
                </a:ln>
                <a:solidFill>
                  <a:schemeClr val="bg1"/>
                </a:solidFill>
                <a:latin typeface="Times New Roman" pitchFamily="18" charset="0"/>
                <a:cs typeface="Times New Roman" pitchFamily="18" charset="0"/>
              </a:rPr>
              <a:t>những</a:t>
            </a:r>
            <a:r>
              <a:rPr lang="en-US" sz="2400" b="1" dirty="0" smtClean="0">
                <a:ln w="18415" cmpd="sng">
                  <a:noFill/>
                  <a:prstDash val="solid"/>
                </a:ln>
                <a:solidFill>
                  <a:schemeClr val="bg1"/>
                </a:solidFill>
                <a:latin typeface="Times New Roman" pitchFamily="18" charset="0"/>
                <a:cs typeface="Times New Roman" pitchFamily="18" charset="0"/>
              </a:rPr>
              <a:t> </a:t>
            </a:r>
            <a:r>
              <a:rPr lang="en-US" sz="2400" b="1" dirty="0" err="1" smtClean="0">
                <a:ln w="18415" cmpd="sng">
                  <a:noFill/>
                  <a:prstDash val="solid"/>
                </a:ln>
                <a:solidFill>
                  <a:schemeClr val="bg1"/>
                </a:solidFill>
                <a:latin typeface="Times New Roman" pitchFamily="18" charset="0"/>
                <a:cs typeface="Times New Roman" pitchFamily="18" charset="0"/>
              </a:rPr>
              <a:t>chính</a:t>
            </a:r>
            <a:r>
              <a:rPr lang="en-US" sz="2400" b="1" dirty="0" smtClean="0">
                <a:ln w="18415" cmpd="sng">
                  <a:noFill/>
                  <a:prstDash val="solid"/>
                </a:ln>
                <a:solidFill>
                  <a:schemeClr val="bg1"/>
                </a:solidFill>
                <a:latin typeface="Times New Roman" pitchFamily="18" charset="0"/>
                <a:cs typeface="Times New Roman" pitchFamily="18" charset="0"/>
              </a:rPr>
              <a:t> </a:t>
            </a:r>
            <a:r>
              <a:rPr lang="en-US" sz="2400" b="1" dirty="0" err="1" smtClean="0">
                <a:ln w="18415" cmpd="sng">
                  <a:noFill/>
                  <a:prstDash val="solid"/>
                </a:ln>
                <a:solidFill>
                  <a:schemeClr val="bg1"/>
                </a:solidFill>
                <a:latin typeface="Times New Roman" pitchFamily="18" charset="0"/>
                <a:cs typeface="Times New Roman" pitchFamily="18" charset="0"/>
              </a:rPr>
              <a:t>sách</a:t>
            </a:r>
            <a:r>
              <a:rPr lang="en-US" sz="2400" b="1" dirty="0" smtClean="0">
                <a:ln w="18415" cmpd="sng">
                  <a:noFill/>
                  <a:prstDash val="solid"/>
                </a:ln>
                <a:solidFill>
                  <a:schemeClr val="bg1"/>
                </a:solidFill>
                <a:latin typeface="Times New Roman" pitchFamily="18" charset="0"/>
                <a:cs typeface="Times New Roman" pitchFamily="18" charset="0"/>
              </a:rPr>
              <a:t> </a:t>
            </a:r>
            <a:r>
              <a:rPr lang="en-US" sz="2400" b="1" dirty="0" err="1" smtClean="0">
                <a:ln w="18415" cmpd="sng">
                  <a:noFill/>
                  <a:prstDash val="solid"/>
                </a:ln>
                <a:solidFill>
                  <a:schemeClr val="bg1"/>
                </a:solidFill>
                <a:latin typeface="Times New Roman" pitchFamily="18" charset="0"/>
                <a:cs typeface="Times New Roman" pitchFamily="18" charset="0"/>
              </a:rPr>
              <a:t>gì</a:t>
            </a:r>
            <a:r>
              <a:rPr lang="en-US" sz="2400" b="1" dirty="0" smtClean="0">
                <a:ln w="18415" cmpd="sng">
                  <a:noFill/>
                  <a:prstDash val="solid"/>
                </a:ln>
                <a:solidFill>
                  <a:schemeClr val="bg1"/>
                </a:solidFill>
                <a:latin typeface="Times New Roman" pitchFamily="18" charset="0"/>
                <a:cs typeface="Times New Roman" pitchFamily="18" charset="0"/>
              </a:rPr>
              <a:t> </a:t>
            </a:r>
            <a:r>
              <a:rPr lang="en-US" sz="2400" b="1" dirty="0" err="1" smtClean="0">
                <a:ln w="18415" cmpd="sng">
                  <a:noFill/>
                  <a:prstDash val="solid"/>
                </a:ln>
                <a:solidFill>
                  <a:schemeClr val="bg1"/>
                </a:solidFill>
                <a:latin typeface="Times New Roman" pitchFamily="18" charset="0"/>
                <a:cs typeface="Times New Roman" pitchFamily="18" charset="0"/>
              </a:rPr>
              <a:t>để</a:t>
            </a:r>
            <a:r>
              <a:rPr lang="en-US" sz="2400" b="1" dirty="0" smtClean="0">
                <a:ln w="18415" cmpd="sng">
                  <a:noFill/>
                  <a:prstDash val="solid"/>
                </a:ln>
                <a:solidFill>
                  <a:schemeClr val="bg1"/>
                </a:solidFill>
                <a:latin typeface="Times New Roman" pitchFamily="18" charset="0"/>
                <a:cs typeface="Times New Roman" pitchFamily="18" charset="0"/>
              </a:rPr>
              <a:t> </a:t>
            </a:r>
            <a:r>
              <a:rPr lang="en-US" sz="2400" b="1" dirty="0" err="1" smtClean="0">
                <a:ln w="18415" cmpd="sng">
                  <a:noFill/>
                  <a:prstDash val="solid"/>
                </a:ln>
                <a:solidFill>
                  <a:schemeClr val="bg1"/>
                </a:solidFill>
                <a:latin typeface="Times New Roman" pitchFamily="18" charset="0"/>
                <a:cs typeface="Times New Roman" pitchFamily="18" charset="0"/>
              </a:rPr>
              <a:t>phát</a:t>
            </a:r>
            <a:r>
              <a:rPr lang="en-US" sz="2400" b="1" dirty="0" smtClean="0">
                <a:ln w="18415" cmpd="sng">
                  <a:noFill/>
                  <a:prstDash val="solid"/>
                </a:ln>
                <a:solidFill>
                  <a:schemeClr val="bg1"/>
                </a:solidFill>
                <a:latin typeface="Times New Roman" pitchFamily="18" charset="0"/>
                <a:cs typeface="Times New Roman" pitchFamily="18" charset="0"/>
              </a:rPr>
              <a:t> </a:t>
            </a:r>
            <a:r>
              <a:rPr lang="en-US" sz="2400" b="1" dirty="0" err="1" smtClean="0">
                <a:ln w="18415" cmpd="sng">
                  <a:noFill/>
                  <a:prstDash val="solid"/>
                </a:ln>
                <a:solidFill>
                  <a:schemeClr val="bg1"/>
                </a:solidFill>
                <a:latin typeface="Times New Roman" pitchFamily="18" charset="0"/>
                <a:cs typeface="Times New Roman" pitchFamily="18" charset="0"/>
              </a:rPr>
              <a:t>triển</a:t>
            </a:r>
            <a:r>
              <a:rPr lang="en-US" sz="2400" b="1" dirty="0" smtClean="0">
                <a:ln w="18415" cmpd="sng">
                  <a:noFill/>
                  <a:prstDash val="solid"/>
                </a:ln>
                <a:solidFill>
                  <a:schemeClr val="bg1"/>
                </a:solidFill>
                <a:latin typeface="Times New Roman" pitchFamily="18" charset="0"/>
                <a:cs typeface="Times New Roman" pitchFamily="18" charset="0"/>
              </a:rPr>
              <a:t> </a:t>
            </a:r>
            <a:r>
              <a:rPr lang="en-US" sz="2400" b="1" dirty="0" err="1" smtClean="0">
                <a:ln w="18415" cmpd="sng">
                  <a:noFill/>
                  <a:prstDash val="solid"/>
                </a:ln>
                <a:solidFill>
                  <a:schemeClr val="bg1"/>
                </a:solidFill>
                <a:latin typeface="Times New Roman" pitchFamily="18" charset="0"/>
                <a:cs typeface="Times New Roman" pitchFamily="18" charset="0"/>
              </a:rPr>
              <a:t>công</a:t>
            </a:r>
            <a:r>
              <a:rPr lang="en-US" sz="2400" b="1" dirty="0" smtClean="0">
                <a:ln w="18415" cmpd="sng">
                  <a:noFill/>
                  <a:prstDash val="solid"/>
                </a:ln>
                <a:solidFill>
                  <a:schemeClr val="bg1"/>
                </a:solidFill>
                <a:latin typeface="Times New Roman" pitchFamily="18" charset="0"/>
                <a:cs typeface="Times New Roman" pitchFamily="18" charset="0"/>
              </a:rPr>
              <a:t> </a:t>
            </a:r>
            <a:r>
              <a:rPr lang="en-US" sz="2400" b="1" dirty="0" err="1" smtClean="0">
                <a:ln w="18415" cmpd="sng">
                  <a:noFill/>
                  <a:prstDash val="solid"/>
                </a:ln>
                <a:solidFill>
                  <a:schemeClr val="bg1"/>
                </a:solidFill>
                <a:latin typeface="Times New Roman" pitchFamily="18" charset="0"/>
                <a:cs typeface="Times New Roman" pitchFamily="18" charset="0"/>
              </a:rPr>
              <a:t>nghiệp</a:t>
            </a:r>
            <a:r>
              <a:rPr lang="en-US" sz="2400" b="1" dirty="0" smtClean="0">
                <a:ln w="18415" cmpd="sng">
                  <a:noFill/>
                  <a:prstDash val="solid"/>
                </a:ln>
                <a:solidFill>
                  <a:schemeClr val="bg1"/>
                </a:solidFill>
                <a:latin typeface="Times New Roman" pitchFamily="18" charset="0"/>
                <a:cs typeface="Times New Roman" pitchFamily="18" charset="0"/>
              </a:rPr>
              <a:t>?</a:t>
            </a:r>
            <a:endParaRPr lang="en-US" sz="2400" b="1" dirty="0">
              <a:ln w="18415" cmpd="sng">
                <a:noFill/>
                <a:prstDash val="solid"/>
              </a:ln>
              <a:solidFill>
                <a:schemeClr val="bg1"/>
              </a:solidFill>
              <a:latin typeface="Times New Roman" pitchFamily="18" charset="0"/>
              <a:cs typeface="Times New Roman" pitchFamily="18" charset="0"/>
            </a:endParaRPr>
          </a:p>
        </p:txBody>
      </p:sp>
      <p:sp>
        <p:nvSpPr>
          <p:cNvPr id="8" name="TextBox 7"/>
          <p:cNvSpPr txBox="1"/>
          <p:nvPr/>
        </p:nvSpPr>
        <p:spPr>
          <a:xfrm>
            <a:off x="0" y="147638"/>
            <a:ext cx="7868992"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II. </a:t>
            </a:r>
            <a:r>
              <a:rPr lang="en-US" sz="2800" b="1" dirty="0" smtClean="0">
                <a:solidFill>
                  <a:srgbClr val="FF0000"/>
                </a:solidFill>
                <a:latin typeface="Times New Roman" panose="02020603050405020304" pitchFamily="18" charset="0"/>
                <a:cs typeface="Times New Roman" panose="02020603050405020304" pitchFamily="18" charset="0"/>
              </a:rPr>
              <a:t>CÁC NHÂN TỐ KINH TẾ - XÃ HỘI</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4189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2">
            <a:extLst>
              <a:ext uri="{FF2B5EF4-FFF2-40B4-BE49-F238E27FC236}">
                <a16:creationId xmlns="" xmlns:a16="http://schemas.microsoft.com/office/drawing/2014/main" id="{1383E9CE-5556-4D86-A789-FC34A68EE785}"/>
              </a:ext>
            </a:extLst>
          </p:cNvPr>
          <p:cNvSpPr/>
          <p:nvPr/>
        </p:nvSpPr>
        <p:spPr>
          <a:xfrm>
            <a:off x="383177" y="770391"/>
            <a:ext cx="11425646" cy="1754326"/>
          </a:xfrm>
          <a:prstGeom prst="rect">
            <a:avLst/>
          </a:prstGeom>
        </p:spPr>
        <p:txBody>
          <a:bodyPr wrap="square">
            <a:spAutoFit/>
          </a:bodyPr>
          <a:lstStyle/>
          <a:p>
            <a:pPr algn="just"/>
            <a:r>
              <a:rPr lang="vi-VN" dirty="0" err="1">
                <a:solidFill>
                  <a:srgbClr val="000000"/>
                </a:solidFill>
                <a:latin typeface="OpenSans"/>
              </a:rPr>
              <a:t>Thị</a:t>
            </a:r>
            <a:r>
              <a:rPr lang="vi-VN" dirty="0">
                <a:solidFill>
                  <a:srgbClr val="000000"/>
                </a:solidFill>
                <a:latin typeface="OpenSans"/>
              </a:rPr>
              <a:t> </a:t>
            </a:r>
            <a:r>
              <a:rPr lang="vi-VN" dirty="0" err="1">
                <a:solidFill>
                  <a:srgbClr val="000000"/>
                </a:solidFill>
                <a:latin typeface="OpenSans"/>
              </a:rPr>
              <a:t>trường</a:t>
            </a:r>
            <a:r>
              <a:rPr lang="vi-VN" dirty="0">
                <a:solidFill>
                  <a:srgbClr val="000000"/>
                </a:solidFill>
                <a:latin typeface="OpenSans"/>
              </a:rPr>
              <a:t> </a:t>
            </a:r>
            <a:r>
              <a:rPr lang="vi-VN" dirty="0" err="1">
                <a:solidFill>
                  <a:srgbClr val="000000"/>
                </a:solidFill>
                <a:latin typeface="OpenSans"/>
              </a:rPr>
              <a:t>có</a:t>
            </a:r>
            <a:r>
              <a:rPr lang="vi-VN" dirty="0">
                <a:solidFill>
                  <a:srgbClr val="000000"/>
                </a:solidFill>
                <a:latin typeface="OpenSans"/>
              </a:rPr>
              <a:t> vai </a:t>
            </a:r>
            <a:r>
              <a:rPr lang="vi-VN" dirty="0" err="1">
                <a:solidFill>
                  <a:srgbClr val="000000"/>
                </a:solidFill>
                <a:latin typeface="OpenSans"/>
              </a:rPr>
              <a:t>trò</a:t>
            </a:r>
            <a:r>
              <a:rPr lang="vi-VN" dirty="0">
                <a:solidFill>
                  <a:srgbClr val="000000"/>
                </a:solidFill>
                <a:latin typeface="OpenSans"/>
              </a:rPr>
              <a:t> "</a:t>
            </a:r>
            <a:r>
              <a:rPr lang="vi-VN" dirty="0" err="1">
                <a:solidFill>
                  <a:srgbClr val="000000"/>
                </a:solidFill>
                <a:latin typeface="OpenSans"/>
              </a:rPr>
              <a:t>đòn</a:t>
            </a:r>
            <a:r>
              <a:rPr lang="vi-VN" dirty="0">
                <a:solidFill>
                  <a:srgbClr val="000000"/>
                </a:solidFill>
                <a:latin typeface="OpenSans"/>
              </a:rPr>
              <a:t> </a:t>
            </a:r>
            <a:r>
              <a:rPr lang="vi-VN" dirty="0" err="1">
                <a:solidFill>
                  <a:srgbClr val="000000"/>
                </a:solidFill>
                <a:latin typeface="OpenSans"/>
              </a:rPr>
              <a:t>bẩy</a:t>
            </a:r>
            <a:r>
              <a:rPr lang="vi-VN" dirty="0">
                <a:solidFill>
                  <a:srgbClr val="000000"/>
                </a:solidFill>
                <a:latin typeface="OpenSans"/>
              </a:rPr>
              <a:t>" </a:t>
            </a:r>
            <a:r>
              <a:rPr lang="vi-VN" dirty="0" err="1">
                <a:solidFill>
                  <a:srgbClr val="000000"/>
                </a:solidFill>
                <a:latin typeface="OpenSans"/>
              </a:rPr>
              <a:t>đối</a:t>
            </a:r>
            <a:r>
              <a:rPr lang="vi-VN" dirty="0">
                <a:solidFill>
                  <a:srgbClr val="000000"/>
                </a:solidFill>
                <a:latin typeface="OpenSans"/>
              </a:rPr>
              <a:t> </a:t>
            </a:r>
            <a:r>
              <a:rPr lang="vi-VN" dirty="0" err="1">
                <a:solidFill>
                  <a:srgbClr val="000000"/>
                </a:solidFill>
                <a:latin typeface="OpenSans"/>
              </a:rPr>
              <a:t>với</a:t>
            </a:r>
            <a:r>
              <a:rPr lang="vi-VN" dirty="0">
                <a:solidFill>
                  <a:srgbClr val="000000"/>
                </a:solidFill>
                <a:latin typeface="OpenSans"/>
              </a:rPr>
              <a:t> </a:t>
            </a:r>
            <a:r>
              <a:rPr lang="vi-VN" dirty="0" err="1">
                <a:solidFill>
                  <a:srgbClr val="000000"/>
                </a:solidFill>
                <a:latin typeface="OpenSans"/>
              </a:rPr>
              <a:t>sự</a:t>
            </a:r>
            <a:r>
              <a:rPr lang="vi-VN" dirty="0">
                <a:solidFill>
                  <a:srgbClr val="000000"/>
                </a:solidFill>
                <a:latin typeface="OpenSans"/>
              </a:rPr>
              <a:t> </a:t>
            </a:r>
            <a:r>
              <a:rPr lang="vi-VN" dirty="0" err="1">
                <a:solidFill>
                  <a:srgbClr val="000000"/>
                </a:solidFill>
                <a:latin typeface="OpenSans"/>
              </a:rPr>
              <a:t>phát</a:t>
            </a:r>
            <a:r>
              <a:rPr lang="vi-VN" dirty="0">
                <a:solidFill>
                  <a:srgbClr val="000000"/>
                </a:solidFill>
                <a:latin typeface="OpenSans"/>
              </a:rPr>
              <a:t> </a:t>
            </a:r>
            <a:r>
              <a:rPr lang="vi-VN" dirty="0" err="1">
                <a:solidFill>
                  <a:srgbClr val="000000"/>
                </a:solidFill>
                <a:latin typeface="OpenSans"/>
              </a:rPr>
              <a:t>triển</a:t>
            </a:r>
            <a:r>
              <a:rPr lang="vi-VN" dirty="0">
                <a:solidFill>
                  <a:srgbClr val="000000"/>
                </a:solidFill>
                <a:latin typeface="OpenSans"/>
              </a:rPr>
              <a:t>, phân </a:t>
            </a:r>
            <a:r>
              <a:rPr lang="vi-VN" dirty="0" err="1">
                <a:solidFill>
                  <a:srgbClr val="000000"/>
                </a:solidFill>
                <a:latin typeface="OpenSans"/>
              </a:rPr>
              <a:t>bố</a:t>
            </a:r>
            <a:r>
              <a:rPr lang="vi-VN" dirty="0">
                <a:solidFill>
                  <a:srgbClr val="000000"/>
                </a:solidFill>
                <a:latin typeface="OpenSans"/>
              </a:rPr>
              <a:t> </a:t>
            </a:r>
            <a:r>
              <a:rPr lang="vi-VN" dirty="0" err="1">
                <a:solidFill>
                  <a:srgbClr val="000000"/>
                </a:solidFill>
                <a:latin typeface="OpenSans"/>
              </a:rPr>
              <a:t>và</a:t>
            </a:r>
            <a:r>
              <a:rPr lang="vi-VN" dirty="0">
                <a:solidFill>
                  <a:srgbClr val="000000"/>
                </a:solidFill>
                <a:latin typeface="OpenSans"/>
              </a:rPr>
              <a:t> cơ </a:t>
            </a:r>
            <a:r>
              <a:rPr lang="vi-VN" dirty="0" err="1">
                <a:solidFill>
                  <a:srgbClr val="000000"/>
                </a:solidFill>
                <a:latin typeface="OpenSans"/>
              </a:rPr>
              <a:t>cấu</a:t>
            </a:r>
            <a:r>
              <a:rPr lang="vi-VN" dirty="0">
                <a:solidFill>
                  <a:srgbClr val="000000"/>
                </a:solidFill>
                <a:latin typeface="OpenSans"/>
              </a:rPr>
              <a:t> </a:t>
            </a:r>
            <a:r>
              <a:rPr lang="vi-VN" dirty="0" err="1">
                <a:solidFill>
                  <a:srgbClr val="000000"/>
                </a:solidFill>
                <a:latin typeface="OpenSans"/>
              </a:rPr>
              <a:t>lại</a:t>
            </a:r>
            <a:r>
              <a:rPr lang="vi-VN" dirty="0">
                <a:solidFill>
                  <a:srgbClr val="000000"/>
                </a:solidFill>
                <a:latin typeface="OpenSans"/>
              </a:rPr>
              <a:t> </a:t>
            </a:r>
            <a:r>
              <a:rPr lang="vi-VN" dirty="0" err="1">
                <a:solidFill>
                  <a:srgbClr val="000000"/>
                </a:solidFill>
                <a:latin typeface="OpenSans"/>
              </a:rPr>
              <a:t>ngành</a:t>
            </a:r>
            <a:r>
              <a:rPr lang="vi-VN" dirty="0">
                <a:solidFill>
                  <a:srgbClr val="000000"/>
                </a:solidFill>
                <a:latin typeface="OpenSans"/>
              </a:rPr>
              <a:t> công </a:t>
            </a:r>
            <a:r>
              <a:rPr lang="vi-VN" dirty="0" err="1">
                <a:solidFill>
                  <a:srgbClr val="000000"/>
                </a:solidFill>
                <a:latin typeface="OpenSans"/>
              </a:rPr>
              <a:t>nghiệp</a:t>
            </a:r>
            <a:r>
              <a:rPr lang="vi-VN" dirty="0">
                <a:solidFill>
                  <a:srgbClr val="000000"/>
                </a:solidFill>
                <a:latin typeface="OpenSans"/>
              </a:rPr>
              <a:t> </a:t>
            </a:r>
            <a:r>
              <a:rPr lang="vi-VN" dirty="0" err="1">
                <a:solidFill>
                  <a:srgbClr val="000000"/>
                </a:solidFill>
                <a:latin typeface="OpenSans"/>
              </a:rPr>
              <a:t>nước</a:t>
            </a:r>
            <a:r>
              <a:rPr lang="vi-VN" dirty="0">
                <a:solidFill>
                  <a:srgbClr val="000000"/>
                </a:solidFill>
                <a:latin typeface="OpenSans"/>
              </a:rPr>
              <a:t> ta.</a:t>
            </a:r>
          </a:p>
          <a:p>
            <a:pPr algn="just"/>
            <a:r>
              <a:rPr lang="vi-VN" dirty="0">
                <a:solidFill>
                  <a:srgbClr val="000000"/>
                </a:solidFill>
                <a:latin typeface="OpenSans"/>
              </a:rPr>
              <a:t>- </a:t>
            </a:r>
            <a:r>
              <a:rPr lang="vi-VN" dirty="0" err="1">
                <a:solidFill>
                  <a:srgbClr val="000000"/>
                </a:solidFill>
                <a:latin typeface="OpenSans"/>
              </a:rPr>
              <a:t>Thị</a:t>
            </a:r>
            <a:r>
              <a:rPr lang="vi-VN" dirty="0">
                <a:solidFill>
                  <a:srgbClr val="000000"/>
                </a:solidFill>
                <a:latin typeface="OpenSans"/>
              </a:rPr>
              <a:t> </a:t>
            </a:r>
            <a:r>
              <a:rPr lang="vi-VN" dirty="0" err="1">
                <a:solidFill>
                  <a:srgbClr val="000000"/>
                </a:solidFill>
                <a:latin typeface="OpenSans"/>
              </a:rPr>
              <a:t>trường</a:t>
            </a:r>
            <a:r>
              <a:rPr lang="vi-VN" dirty="0">
                <a:solidFill>
                  <a:srgbClr val="000000"/>
                </a:solidFill>
                <a:latin typeface="OpenSans"/>
              </a:rPr>
              <a:t> trong </a:t>
            </a:r>
            <a:r>
              <a:rPr lang="vi-VN" dirty="0" err="1">
                <a:solidFill>
                  <a:srgbClr val="000000"/>
                </a:solidFill>
                <a:latin typeface="OpenSans"/>
              </a:rPr>
              <a:t>và</a:t>
            </a:r>
            <a:r>
              <a:rPr lang="vi-VN" dirty="0">
                <a:solidFill>
                  <a:srgbClr val="000000"/>
                </a:solidFill>
                <a:latin typeface="OpenSans"/>
              </a:rPr>
              <a:t> </a:t>
            </a:r>
            <a:r>
              <a:rPr lang="vi-VN" dirty="0" err="1">
                <a:solidFill>
                  <a:srgbClr val="000000"/>
                </a:solidFill>
                <a:latin typeface="OpenSans"/>
              </a:rPr>
              <a:t>ngoài</a:t>
            </a:r>
            <a:r>
              <a:rPr lang="vi-VN" dirty="0">
                <a:solidFill>
                  <a:srgbClr val="000000"/>
                </a:solidFill>
                <a:latin typeface="OpenSans"/>
              </a:rPr>
              <a:t> </a:t>
            </a:r>
            <a:r>
              <a:rPr lang="vi-VN" dirty="0" err="1">
                <a:solidFill>
                  <a:srgbClr val="000000"/>
                </a:solidFill>
                <a:latin typeface="OpenSans"/>
              </a:rPr>
              <a:t>nước</a:t>
            </a:r>
            <a:r>
              <a:rPr lang="vi-VN" dirty="0">
                <a:solidFill>
                  <a:srgbClr val="000000"/>
                </a:solidFill>
                <a:latin typeface="OpenSans"/>
              </a:rPr>
              <a:t> </a:t>
            </a:r>
            <a:r>
              <a:rPr lang="vi-VN" dirty="0" err="1">
                <a:solidFill>
                  <a:srgbClr val="000000"/>
                </a:solidFill>
                <a:latin typeface="OpenSans"/>
              </a:rPr>
              <a:t>mở</a:t>
            </a:r>
            <a:r>
              <a:rPr lang="vi-VN" dirty="0">
                <a:solidFill>
                  <a:srgbClr val="000000"/>
                </a:solidFill>
                <a:latin typeface="OpenSans"/>
              </a:rPr>
              <a:t> </a:t>
            </a:r>
            <a:r>
              <a:rPr lang="vi-VN" dirty="0" err="1">
                <a:solidFill>
                  <a:srgbClr val="000000"/>
                </a:solidFill>
                <a:latin typeface="OpenSans"/>
              </a:rPr>
              <a:t>rộng</a:t>
            </a:r>
            <a:r>
              <a:rPr lang="vi-VN" dirty="0">
                <a:solidFill>
                  <a:srgbClr val="000000"/>
                </a:solidFill>
                <a:latin typeface="OpenSans"/>
              </a:rPr>
              <a:t>, </a:t>
            </a:r>
            <a:r>
              <a:rPr lang="vi-VN" dirty="0" err="1">
                <a:solidFill>
                  <a:srgbClr val="000000"/>
                </a:solidFill>
                <a:latin typeface="OpenSans"/>
              </a:rPr>
              <a:t>hàng</a:t>
            </a:r>
            <a:r>
              <a:rPr lang="vi-VN" dirty="0">
                <a:solidFill>
                  <a:srgbClr val="000000"/>
                </a:solidFill>
                <a:latin typeface="OpenSans"/>
              </a:rPr>
              <a:t> </a:t>
            </a:r>
            <a:r>
              <a:rPr lang="vi-VN" dirty="0" err="1">
                <a:solidFill>
                  <a:srgbClr val="000000"/>
                </a:solidFill>
                <a:latin typeface="OpenSans"/>
              </a:rPr>
              <a:t>hóa</a:t>
            </a:r>
            <a:r>
              <a:rPr lang="vi-VN" dirty="0">
                <a:solidFill>
                  <a:srgbClr val="000000"/>
                </a:solidFill>
                <a:latin typeface="OpenSans"/>
              </a:rPr>
              <a:t> </a:t>
            </a:r>
            <a:r>
              <a:rPr lang="vi-VN" dirty="0" err="1">
                <a:solidFill>
                  <a:srgbClr val="000000"/>
                </a:solidFill>
                <a:latin typeface="OpenSans"/>
              </a:rPr>
              <a:t>được</a:t>
            </a:r>
            <a:r>
              <a:rPr lang="vi-VN" dirty="0">
                <a:solidFill>
                  <a:srgbClr val="000000"/>
                </a:solidFill>
                <a:latin typeface="OpenSans"/>
              </a:rPr>
              <a:t> tiêu </a:t>
            </a:r>
            <a:r>
              <a:rPr lang="vi-VN" dirty="0" err="1">
                <a:solidFill>
                  <a:srgbClr val="000000"/>
                </a:solidFill>
                <a:latin typeface="OpenSans"/>
              </a:rPr>
              <a:t>thụ</a:t>
            </a:r>
            <a:r>
              <a:rPr lang="vi-VN" dirty="0">
                <a:solidFill>
                  <a:srgbClr val="000000"/>
                </a:solidFill>
                <a:latin typeface="OpenSans"/>
              </a:rPr>
              <a:t> </a:t>
            </a:r>
            <a:r>
              <a:rPr lang="vi-VN" dirty="0" err="1">
                <a:solidFill>
                  <a:srgbClr val="000000"/>
                </a:solidFill>
                <a:latin typeface="OpenSans"/>
              </a:rPr>
              <a:t>mạnh</a:t>
            </a:r>
            <a:r>
              <a:rPr lang="vi-VN" dirty="0">
                <a:solidFill>
                  <a:srgbClr val="000000"/>
                </a:solidFill>
                <a:latin typeface="OpenSans"/>
              </a:rPr>
              <a:t> </a:t>
            </a:r>
            <a:r>
              <a:rPr lang="vi-VN" dirty="0" err="1">
                <a:solidFill>
                  <a:srgbClr val="000000"/>
                </a:solidFill>
                <a:latin typeface="OpenSans"/>
              </a:rPr>
              <a:t>mẽ</a:t>
            </a:r>
            <a:r>
              <a:rPr lang="vi-VN" dirty="0">
                <a:solidFill>
                  <a:srgbClr val="000000"/>
                </a:solidFill>
                <a:latin typeface="OpenSans"/>
              </a:rPr>
              <a:t>, </a:t>
            </a:r>
            <a:r>
              <a:rPr lang="vi-VN" dirty="0" err="1">
                <a:solidFill>
                  <a:srgbClr val="000000"/>
                </a:solidFill>
                <a:latin typeface="OpenSans"/>
              </a:rPr>
              <a:t>sẽ</a:t>
            </a:r>
            <a:r>
              <a:rPr lang="vi-VN" dirty="0">
                <a:solidFill>
                  <a:srgbClr val="000000"/>
                </a:solidFill>
                <a:latin typeface="OpenSans"/>
              </a:rPr>
              <a:t> </a:t>
            </a:r>
            <a:r>
              <a:rPr lang="vi-VN" dirty="0" err="1">
                <a:solidFill>
                  <a:srgbClr val="000000"/>
                </a:solidFill>
                <a:latin typeface="OpenSans"/>
              </a:rPr>
              <a:t>thúc</a:t>
            </a:r>
            <a:r>
              <a:rPr lang="vi-VN" dirty="0">
                <a:solidFill>
                  <a:srgbClr val="000000"/>
                </a:solidFill>
                <a:latin typeface="OpenSans"/>
              </a:rPr>
              <a:t> </a:t>
            </a:r>
            <a:r>
              <a:rPr lang="vi-VN" dirty="0" err="1">
                <a:solidFill>
                  <a:srgbClr val="000000"/>
                </a:solidFill>
                <a:latin typeface="OpenSans"/>
              </a:rPr>
              <a:t>đẩy</a:t>
            </a:r>
            <a:r>
              <a:rPr lang="vi-VN" dirty="0">
                <a:solidFill>
                  <a:srgbClr val="000000"/>
                </a:solidFill>
                <a:latin typeface="OpenSans"/>
              </a:rPr>
              <a:t> </a:t>
            </a:r>
            <a:r>
              <a:rPr lang="vi-VN" dirty="0" err="1">
                <a:solidFill>
                  <a:srgbClr val="000000"/>
                </a:solidFill>
                <a:latin typeface="OpenSans"/>
              </a:rPr>
              <a:t>sản</a:t>
            </a:r>
            <a:r>
              <a:rPr lang="vi-VN" dirty="0">
                <a:solidFill>
                  <a:srgbClr val="000000"/>
                </a:solidFill>
                <a:latin typeface="OpenSans"/>
              </a:rPr>
              <a:t> </a:t>
            </a:r>
            <a:r>
              <a:rPr lang="vi-VN" dirty="0" err="1">
                <a:solidFill>
                  <a:srgbClr val="000000"/>
                </a:solidFill>
                <a:latin typeface="OpenSans"/>
              </a:rPr>
              <a:t>xuất</a:t>
            </a:r>
            <a:r>
              <a:rPr lang="vi-VN" dirty="0">
                <a:solidFill>
                  <a:srgbClr val="000000"/>
                </a:solidFill>
                <a:latin typeface="OpenSans"/>
              </a:rPr>
              <a:t> </a:t>
            </a:r>
            <a:r>
              <a:rPr lang="vi-VN" dirty="0" err="1">
                <a:solidFill>
                  <a:srgbClr val="000000"/>
                </a:solidFill>
                <a:latin typeface="OpenSans"/>
              </a:rPr>
              <a:t>phát</a:t>
            </a:r>
            <a:r>
              <a:rPr lang="vi-VN" dirty="0">
                <a:solidFill>
                  <a:srgbClr val="000000"/>
                </a:solidFill>
                <a:latin typeface="OpenSans"/>
              </a:rPr>
              <a:t> </a:t>
            </a:r>
            <a:r>
              <a:rPr lang="vi-VN" dirty="0" err="1">
                <a:solidFill>
                  <a:srgbClr val="000000"/>
                </a:solidFill>
                <a:latin typeface="OpenSans"/>
              </a:rPr>
              <a:t>triển</a:t>
            </a:r>
            <a:r>
              <a:rPr lang="vi-VN" dirty="0">
                <a:solidFill>
                  <a:srgbClr val="000000"/>
                </a:solidFill>
                <a:latin typeface="OpenSans"/>
              </a:rPr>
              <a:t>, </a:t>
            </a:r>
            <a:r>
              <a:rPr lang="vi-VN" dirty="0" err="1">
                <a:solidFill>
                  <a:srgbClr val="000000"/>
                </a:solidFill>
                <a:latin typeface="OpenSans"/>
              </a:rPr>
              <a:t>mở</a:t>
            </a:r>
            <a:r>
              <a:rPr lang="vi-VN" dirty="0">
                <a:solidFill>
                  <a:srgbClr val="000000"/>
                </a:solidFill>
                <a:latin typeface="OpenSans"/>
              </a:rPr>
              <a:t> </a:t>
            </a:r>
            <a:r>
              <a:rPr lang="vi-VN" dirty="0" err="1">
                <a:solidFill>
                  <a:srgbClr val="000000"/>
                </a:solidFill>
                <a:latin typeface="OpenSans"/>
              </a:rPr>
              <a:t>rộng</a:t>
            </a:r>
            <a:r>
              <a:rPr lang="vi-VN" dirty="0">
                <a:solidFill>
                  <a:srgbClr val="000000"/>
                </a:solidFill>
                <a:latin typeface="OpenSans"/>
              </a:rPr>
              <a:t> quy mô.</a:t>
            </a:r>
          </a:p>
          <a:p>
            <a:pPr algn="just"/>
            <a:r>
              <a:rPr lang="vi-VN" dirty="0">
                <a:solidFill>
                  <a:srgbClr val="000000"/>
                </a:solidFill>
                <a:latin typeface="OpenSans"/>
              </a:rPr>
              <a:t>- </a:t>
            </a:r>
            <a:r>
              <a:rPr lang="vi-VN" dirty="0" err="1">
                <a:solidFill>
                  <a:srgbClr val="000000"/>
                </a:solidFill>
                <a:latin typeface="OpenSans"/>
              </a:rPr>
              <a:t>Sức</a:t>
            </a:r>
            <a:r>
              <a:rPr lang="vi-VN" dirty="0">
                <a:solidFill>
                  <a:srgbClr val="000000"/>
                </a:solidFill>
                <a:latin typeface="OpenSans"/>
              </a:rPr>
              <a:t> </a:t>
            </a:r>
            <a:r>
              <a:rPr lang="vi-VN" dirty="0" err="1">
                <a:solidFill>
                  <a:srgbClr val="000000"/>
                </a:solidFill>
                <a:latin typeface="OpenSans"/>
              </a:rPr>
              <a:t>ép</a:t>
            </a:r>
            <a:r>
              <a:rPr lang="vi-VN" dirty="0">
                <a:solidFill>
                  <a:srgbClr val="000000"/>
                </a:solidFill>
                <a:latin typeface="OpenSans"/>
              </a:rPr>
              <a:t> </a:t>
            </a:r>
            <a:r>
              <a:rPr lang="vi-VN" dirty="0" err="1">
                <a:solidFill>
                  <a:srgbClr val="000000"/>
                </a:solidFill>
                <a:latin typeface="OpenSans"/>
              </a:rPr>
              <a:t>của</a:t>
            </a:r>
            <a:r>
              <a:rPr lang="vi-VN" dirty="0">
                <a:solidFill>
                  <a:srgbClr val="000000"/>
                </a:solidFill>
                <a:latin typeface="OpenSans"/>
              </a:rPr>
              <a:t> </a:t>
            </a:r>
            <a:r>
              <a:rPr lang="vi-VN" dirty="0" err="1">
                <a:solidFill>
                  <a:srgbClr val="000000"/>
                </a:solidFill>
                <a:latin typeface="OpenSans"/>
              </a:rPr>
              <a:t>thị</a:t>
            </a:r>
            <a:r>
              <a:rPr lang="vi-VN" dirty="0">
                <a:solidFill>
                  <a:srgbClr val="000000"/>
                </a:solidFill>
                <a:latin typeface="OpenSans"/>
              </a:rPr>
              <a:t> </a:t>
            </a:r>
            <a:r>
              <a:rPr lang="vi-VN" dirty="0" err="1">
                <a:solidFill>
                  <a:srgbClr val="000000"/>
                </a:solidFill>
                <a:latin typeface="OpenSans"/>
              </a:rPr>
              <a:t>trường</a:t>
            </a:r>
            <a:r>
              <a:rPr lang="vi-VN" dirty="0">
                <a:solidFill>
                  <a:srgbClr val="000000"/>
                </a:solidFill>
                <a:latin typeface="OpenSans"/>
              </a:rPr>
              <a:t> (</a:t>
            </a:r>
            <a:r>
              <a:rPr lang="vi-VN" dirty="0" err="1">
                <a:solidFill>
                  <a:srgbClr val="000000"/>
                </a:solidFill>
                <a:latin typeface="OpenSans"/>
              </a:rPr>
              <a:t>đặc</a:t>
            </a:r>
            <a:r>
              <a:rPr lang="vi-VN" dirty="0">
                <a:solidFill>
                  <a:srgbClr val="000000"/>
                </a:solidFill>
                <a:latin typeface="OpenSans"/>
              </a:rPr>
              <a:t> </a:t>
            </a:r>
            <a:r>
              <a:rPr lang="vi-VN" dirty="0" err="1">
                <a:solidFill>
                  <a:srgbClr val="000000"/>
                </a:solidFill>
                <a:latin typeface="OpenSans"/>
              </a:rPr>
              <a:t>biệt</a:t>
            </a:r>
            <a:r>
              <a:rPr lang="vi-VN" dirty="0">
                <a:solidFill>
                  <a:srgbClr val="000000"/>
                </a:solidFill>
                <a:latin typeface="OpenSans"/>
              </a:rPr>
              <a:t> </a:t>
            </a:r>
            <a:r>
              <a:rPr lang="vi-VN" dirty="0" err="1">
                <a:solidFill>
                  <a:srgbClr val="000000"/>
                </a:solidFill>
                <a:latin typeface="OpenSans"/>
              </a:rPr>
              <a:t>là</a:t>
            </a:r>
            <a:r>
              <a:rPr lang="vi-VN" dirty="0">
                <a:solidFill>
                  <a:srgbClr val="000000"/>
                </a:solidFill>
                <a:latin typeface="OpenSans"/>
              </a:rPr>
              <a:t> </a:t>
            </a:r>
            <a:r>
              <a:rPr lang="vi-VN" dirty="0" err="1">
                <a:solidFill>
                  <a:srgbClr val="000000"/>
                </a:solidFill>
                <a:latin typeface="OpenSans"/>
              </a:rPr>
              <a:t>thị</a:t>
            </a:r>
            <a:r>
              <a:rPr lang="vi-VN" dirty="0">
                <a:solidFill>
                  <a:srgbClr val="000000"/>
                </a:solidFill>
                <a:latin typeface="OpenSans"/>
              </a:rPr>
              <a:t> </a:t>
            </a:r>
            <a:r>
              <a:rPr lang="vi-VN" dirty="0" err="1">
                <a:solidFill>
                  <a:srgbClr val="000000"/>
                </a:solidFill>
                <a:latin typeface="OpenSans"/>
              </a:rPr>
              <a:t>trường</a:t>
            </a:r>
            <a:r>
              <a:rPr lang="vi-VN" dirty="0">
                <a:solidFill>
                  <a:srgbClr val="000000"/>
                </a:solidFill>
                <a:latin typeface="OpenSans"/>
              </a:rPr>
              <a:t> </a:t>
            </a:r>
            <a:r>
              <a:rPr lang="vi-VN" dirty="0" err="1">
                <a:solidFill>
                  <a:srgbClr val="000000"/>
                </a:solidFill>
                <a:latin typeface="OpenSans"/>
              </a:rPr>
              <a:t>nước</a:t>
            </a:r>
            <a:r>
              <a:rPr lang="vi-VN" dirty="0">
                <a:solidFill>
                  <a:srgbClr val="000000"/>
                </a:solidFill>
                <a:latin typeface="OpenSans"/>
              </a:rPr>
              <a:t> </a:t>
            </a:r>
            <a:r>
              <a:rPr lang="vi-VN" dirty="0" err="1">
                <a:solidFill>
                  <a:srgbClr val="000000"/>
                </a:solidFill>
                <a:latin typeface="OpenSans"/>
              </a:rPr>
              <a:t>ngoài</a:t>
            </a:r>
            <a:r>
              <a:rPr lang="vi-VN" dirty="0">
                <a:solidFill>
                  <a:srgbClr val="000000"/>
                </a:solidFill>
                <a:latin typeface="OpenSans"/>
              </a:rPr>
              <a:t>) </a:t>
            </a:r>
            <a:r>
              <a:rPr lang="vi-VN" dirty="0" err="1">
                <a:solidFill>
                  <a:srgbClr val="000000"/>
                </a:solidFill>
                <a:latin typeface="OpenSans"/>
              </a:rPr>
              <a:t>sẽ</a:t>
            </a:r>
            <a:r>
              <a:rPr lang="vi-VN" dirty="0">
                <a:solidFill>
                  <a:srgbClr val="000000"/>
                </a:solidFill>
                <a:latin typeface="OpenSans"/>
              </a:rPr>
              <a:t> </a:t>
            </a:r>
            <a:r>
              <a:rPr lang="vi-VN" dirty="0" err="1">
                <a:solidFill>
                  <a:srgbClr val="000000"/>
                </a:solidFill>
                <a:latin typeface="OpenSans"/>
              </a:rPr>
              <a:t>tạo</a:t>
            </a:r>
            <a:r>
              <a:rPr lang="vi-VN" dirty="0">
                <a:solidFill>
                  <a:srgbClr val="000000"/>
                </a:solidFill>
                <a:latin typeface="OpenSans"/>
              </a:rPr>
              <a:t> </a:t>
            </a:r>
            <a:r>
              <a:rPr lang="vi-VN" dirty="0" err="1">
                <a:solidFill>
                  <a:srgbClr val="000000"/>
                </a:solidFill>
                <a:latin typeface="OpenSans"/>
              </a:rPr>
              <a:t>động</a:t>
            </a:r>
            <a:r>
              <a:rPr lang="vi-VN" dirty="0">
                <a:solidFill>
                  <a:srgbClr val="000000"/>
                </a:solidFill>
                <a:latin typeface="OpenSans"/>
              </a:rPr>
              <a:t> </a:t>
            </a:r>
            <a:r>
              <a:rPr lang="vi-VN" dirty="0" err="1">
                <a:solidFill>
                  <a:srgbClr val="000000"/>
                </a:solidFill>
                <a:latin typeface="OpenSans"/>
              </a:rPr>
              <a:t>lực</a:t>
            </a:r>
            <a:r>
              <a:rPr lang="vi-VN" dirty="0">
                <a:solidFill>
                  <a:srgbClr val="000000"/>
                </a:solidFill>
                <a:latin typeface="OpenSans"/>
              </a:rPr>
              <a:t> cho </a:t>
            </a:r>
            <a:r>
              <a:rPr lang="vi-VN" dirty="0" err="1">
                <a:solidFill>
                  <a:srgbClr val="000000"/>
                </a:solidFill>
                <a:latin typeface="OpenSans"/>
              </a:rPr>
              <a:t>việc</a:t>
            </a:r>
            <a:r>
              <a:rPr lang="vi-VN" dirty="0">
                <a:solidFill>
                  <a:srgbClr val="000000"/>
                </a:solidFill>
                <a:latin typeface="OpenSans"/>
              </a:rPr>
              <a:t> đa </a:t>
            </a:r>
            <a:r>
              <a:rPr lang="vi-VN" dirty="0" err="1">
                <a:solidFill>
                  <a:srgbClr val="000000"/>
                </a:solidFill>
                <a:latin typeface="OpenSans"/>
              </a:rPr>
              <a:t>dạng</a:t>
            </a:r>
            <a:r>
              <a:rPr lang="vi-VN" dirty="0">
                <a:solidFill>
                  <a:srgbClr val="000000"/>
                </a:solidFill>
                <a:latin typeface="OpenSans"/>
              </a:rPr>
              <a:t> </a:t>
            </a:r>
            <a:r>
              <a:rPr lang="vi-VN" dirty="0" err="1">
                <a:solidFill>
                  <a:srgbClr val="000000"/>
                </a:solidFill>
                <a:latin typeface="OpenSans"/>
              </a:rPr>
              <a:t>hóa</a:t>
            </a:r>
            <a:r>
              <a:rPr lang="vi-VN" dirty="0">
                <a:solidFill>
                  <a:srgbClr val="000000"/>
                </a:solidFill>
                <a:latin typeface="OpenSans"/>
              </a:rPr>
              <a:t> </a:t>
            </a:r>
            <a:r>
              <a:rPr lang="vi-VN" dirty="0" err="1">
                <a:solidFill>
                  <a:srgbClr val="000000"/>
                </a:solidFill>
                <a:latin typeface="OpenSans"/>
              </a:rPr>
              <a:t>sản</a:t>
            </a:r>
            <a:r>
              <a:rPr lang="vi-VN" dirty="0">
                <a:solidFill>
                  <a:srgbClr val="000000"/>
                </a:solidFill>
                <a:latin typeface="OpenSans"/>
              </a:rPr>
              <a:t> </a:t>
            </a:r>
            <a:r>
              <a:rPr lang="vi-VN" dirty="0" err="1">
                <a:solidFill>
                  <a:srgbClr val="000000"/>
                </a:solidFill>
                <a:latin typeface="OpenSans"/>
              </a:rPr>
              <a:t>phẩm</a:t>
            </a:r>
            <a:r>
              <a:rPr lang="vi-VN" dirty="0">
                <a:solidFill>
                  <a:srgbClr val="000000"/>
                </a:solidFill>
                <a:latin typeface="OpenSans"/>
              </a:rPr>
              <a:t>, nâng cao </a:t>
            </a:r>
            <a:r>
              <a:rPr lang="vi-VN" dirty="0" err="1">
                <a:solidFill>
                  <a:srgbClr val="000000"/>
                </a:solidFill>
                <a:latin typeface="OpenSans"/>
              </a:rPr>
              <a:t>chất</a:t>
            </a:r>
            <a:r>
              <a:rPr lang="vi-VN" dirty="0">
                <a:solidFill>
                  <a:srgbClr val="000000"/>
                </a:solidFill>
                <a:latin typeface="OpenSans"/>
              </a:rPr>
              <a:t> </a:t>
            </a:r>
            <a:r>
              <a:rPr lang="vi-VN" dirty="0" err="1">
                <a:solidFill>
                  <a:srgbClr val="000000"/>
                </a:solidFill>
                <a:latin typeface="OpenSans"/>
              </a:rPr>
              <a:t>lượng</a:t>
            </a:r>
            <a:r>
              <a:rPr lang="vi-VN" dirty="0">
                <a:solidFill>
                  <a:srgbClr val="000000"/>
                </a:solidFill>
                <a:latin typeface="OpenSans"/>
              </a:rPr>
              <a:t>, </a:t>
            </a:r>
            <a:r>
              <a:rPr lang="vi-VN" dirty="0" err="1">
                <a:solidFill>
                  <a:srgbClr val="000000"/>
                </a:solidFill>
                <a:latin typeface="OpenSans"/>
              </a:rPr>
              <a:t>mẫu</a:t>
            </a:r>
            <a:r>
              <a:rPr lang="vi-VN" dirty="0">
                <a:solidFill>
                  <a:srgbClr val="000000"/>
                </a:solidFill>
                <a:latin typeface="OpenSans"/>
              </a:rPr>
              <a:t> </a:t>
            </a:r>
            <a:r>
              <a:rPr lang="vi-VN" dirty="0" err="1">
                <a:solidFill>
                  <a:srgbClr val="000000"/>
                </a:solidFill>
                <a:latin typeface="OpenSans"/>
              </a:rPr>
              <a:t>mã</a:t>
            </a:r>
            <a:r>
              <a:rPr lang="vi-VN" dirty="0">
                <a:solidFill>
                  <a:srgbClr val="000000"/>
                </a:solidFill>
                <a:latin typeface="OpenSans"/>
              </a:rPr>
              <a:t> </a:t>
            </a:r>
            <a:r>
              <a:rPr lang="vi-VN" dirty="0" err="1">
                <a:solidFill>
                  <a:srgbClr val="000000"/>
                </a:solidFill>
                <a:latin typeface="OpenSans"/>
              </a:rPr>
              <a:t>sản</a:t>
            </a:r>
            <a:r>
              <a:rPr lang="vi-VN" dirty="0">
                <a:solidFill>
                  <a:srgbClr val="000000"/>
                </a:solidFill>
                <a:latin typeface="OpenSans"/>
              </a:rPr>
              <a:t> </a:t>
            </a:r>
            <a:r>
              <a:rPr lang="vi-VN" dirty="0" err="1">
                <a:solidFill>
                  <a:srgbClr val="000000"/>
                </a:solidFill>
                <a:latin typeface="OpenSans"/>
              </a:rPr>
              <a:t>phẩm</a:t>
            </a:r>
            <a:r>
              <a:rPr lang="vi-VN" dirty="0">
                <a:solidFill>
                  <a:srgbClr val="000000"/>
                </a:solidFill>
                <a:latin typeface="OpenSans"/>
              </a:rPr>
              <a:t> ⟶ cơ </a:t>
            </a:r>
            <a:r>
              <a:rPr lang="vi-VN" dirty="0" err="1">
                <a:solidFill>
                  <a:srgbClr val="000000"/>
                </a:solidFill>
                <a:latin typeface="OpenSans"/>
              </a:rPr>
              <a:t>cấu</a:t>
            </a:r>
            <a:r>
              <a:rPr lang="vi-VN" dirty="0">
                <a:solidFill>
                  <a:srgbClr val="000000"/>
                </a:solidFill>
                <a:latin typeface="OpenSans"/>
              </a:rPr>
              <a:t> công </a:t>
            </a:r>
            <a:r>
              <a:rPr lang="vi-VN" dirty="0" err="1">
                <a:solidFill>
                  <a:srgbClr val="000000"/>
                </a:solidFill>
                <a:latin typeface="OpenSans"/>
              </a:rPr>
              <a:t>nghiệp</a:t>
            </a:r>
            <a:r>
              <a:rPr lang="vi-VN" dirty="0">
                <a:solidFill>
                  <a:srgbClr val="000000"/>
                </a:solidFill>
                <a:latin typeface="OpenSans"/>
              </a:rPr>
              <a:t> </a:t>
            </a:r>
            <a:r>
              <a:rPr lang="vi-VN" dirty="0" err="1">
                <a:solidFill>
                  <a:srgbClr val="000000"/>
                </a:solidFill>
                <a:latin typeface="OpenSans"/>
              </a:rPr>
              <a:t>trở</a:t>
            </a:r>
            <a:r>
              <a:rPr lang="vi-VN" dirty="0">
                <a:solidFill>
                  <a:srgbClr val="000000"/>
                </a:solidFill>
                <a:latin typeface="OpenSans"/>
              </a:rPr>
              <a:t> nên đa </a:t>
            </a:r>
            <a:r>
              <a:rPr lang="vi-VN" dirty="0" err="1">
                <a:solidFill>
                  <a:srgbClr val="000000"/>
                </a:solidFill>
                <a:latin typeface="OpenSans"/>
              </a:rPr>
              <a:t>dạng</a:t>
            </a:r>
            <a:r>
              <a:rPr lang="vi-VN" dirty="0">
                <a:solidFill>
                  <a:srgbClr val="000000"/>
                </a:solidFill>
                <a:latin typeface="OpenSans"/>
              </a:rPr>
              <a:t> hơn, </a:t>
            </a:r>
            <a:r>
              <a:rPr lang="vi-VN" dirty="0" err="1">
                <a:solidFill>
                  <a:srgbClr val="000000"/>
                </a:solidFill>
                <a:latin typeface="OpenSans"/>
              </a:rPr>
              <a:t>các</a:t>
            </a:r>
            <a:r>
              <a:rPr lang="vi-VN" dirty="0">
                <a:solidFill>
                  <a:srgbClr val="000000"/>
                </a:solidFill>
                <a:latin typeface="OpenSans"/>
              </a:rPr>
              <a:t> </a:t>
            </a:r>
            <a:r>
              <a:rPr lang="vi-VN" dirty="0" err="1">
                <a:solidFill>
                  <a:srgbClr val="000000"/>
                </a:solidFill>
                <a:latin typeface="OpenSans"/>
              </a:rPr>
              <a:t>sản</a:t>
            </a:r>
            <a:r>
              <a:rPr lang="vi-VN" dirty="0">
                <a:solidFill>
                  <a:srgbClr val="000000"/>
                </a:solidFill>
                <a:latin typeface="OpenSans"/>
              </a:rPr>
              <a:t> </a:t>
            </a:r>
            <a:r>
              <a:rPr lang="vi-VN" dirty="0" err="1">
                <a:solidFill>
                  <a:srgbClr val="000000"/>
                </a:solidFill>
                <a:latin typeface="OpenSans"/>
              </a:rPr>
              <a:t>phẩm</a:t>
            </a:r>
            <a:r>
              <a:rPr lang="vi-VN" dirty="0">
                <a:solidFill>
                  <a:srgbClr val="000000"/>
                </a:solidFill>
                <a:latin typeface="OpenSans"/>
              </a:rPr>
              <a:t> </a:t>
            </a:r>
            <a:r>
              <a:rPr lang="vi-VN" dirty="0" err="1">
                <a:solidFill>
                  <a:srgbClr val="000000"/>
                </a:solidFill>
                <a:latin typeface="OpenSans"/>
              </a:rPr>
              <a:t>đáp</a:t>
            </a:r>
            <a:r>
              <a:rPr lang="vi-VN" dirty="0">
                <a:solidFill>
                  <a:srgbClr val="000000"/>
                </a:solidFill>
                <a:latin typeface="OpenSans"/>
              </a:rPr>
              <a:t> </a:t>
            </a:r>
            <a:r>
              <a:rPr lang="vi-VN" dirty="0" err="1">
                <a:solidFill>
                  <a:srgbClr val="000000"/>
                </a:solidFill>
                <a:latin typeface="OpenSans"/>
              </a:rPr>
              <a:t>ứng</a:t>
            </a:r>
            <a:r>
              <a:rPr lang="vi-VN" dirty="0">
                <a:solidFill>
                  <a:srgbClr val="000000"/>
                </a:solidFill>
                <a:latin typeface="OpenSans"/>
              </a:rPr>
              <a:t> </a:t>
            </a:r>
            <a:r>
              <a:rPr lang="vi-VN" dirty="0" err="1">
                <a:solidFill>
                  <a:srgbClr val="000000"/>
                </a:solidFill>
                <a:latin typeface="OpenSans"/>
              </a:rPr>
              <a:t>chất</a:t>
            </a:r>
            <a:r>
              <a:rPr lang="vi-VN" dirty="0">
                <a:solidFill>
                  <a:srgbClr val="000000"/>
                </a:solidFill>
                <a:latin typeface="OpenSans"/>
              </a:rPr>
              <a:t> </a:t>
            </a:r>
            <a:r>
              <a:rPr lang="vi-VN" dirty="0" err="1">
                <a:solidFill>
                  <a:srgbClr val="000000"/>
                </a:solidFill>
                <a:latin typeface="OpenSans"/>
              </a:rPr>
              <a:t>lượng</a:t>
            </a:r>
            <a:r>
              <a:rPr lang="vi-VN" dirty="0">
                <a:solidFill>
                  <a:srgbClr val="000000"/>
                </a:solidFill>
                <a:latin typeface="OpenSans"/>
              </a:rPr>
              <a:t> </a:t>
            </a:r>
            <a:r>
              <a:rPr lang="vi-VN" dirty="0" err="1">
                <a:solidFill>
                  <a:srgbClr val="000000"/>
                </a:solidFill>
                <a:latin typeface="OpenSans"/>
              </a:rPr>
              <a:t>người</a:t>
            </a:r>
            <a:r>
              <a:rPr lang="vi-VN" dirty="0">
                <a:solidFill>
                  <a:srgbClr val="000000"/>
                </a:solidFill>
                <a:latin typeface="OpenSans"/>
              </a:rPr>
              <a:t> tiêu </a:t>
            </a:r>
            <a:r>
              <a:rPr lang="vi-VN" dirty="0" err="1">
                <a:solidFill>
                  <a:srgbClr val="000000"/>
                </a:solidFill>
                <a:latin typeface="OpenSans"/>
              </a:rPr>
              <a:t>dùng</a:t>
            </a:r>
            <a:endParaRPr lang="vi-VN" dirty="0">
              <a:solidFill>
                <a:srgbClr val="000000"/>
              </a:solidFill>
              <a:latin typeface="OpenSans"/>
            </a:endParaRPr>
          </a:p>
        </p:txBody>
      </p:sp>
      <p:pic>
        <p:nvPicPr>
          <p:cNvPr id="4" name="Hình ảnh 3">
            <a:extLst>
              <a:ext uri="{FF2B5EF4-FFF2-40B4-BE49-F238E27FC236}">
                <a16:creationId xmlns="" xmlns:a16="http://schemas.microsoft.com/office/drawing/2014/main" id="{EC53F80C-532D-4863-B7D7-B52C44B0F888}"/>
              </a:ext>
            </a:extLst>
          </p:cNvPr>
          <p:cNvPicPr>
            <a:picLocks noChangeAspect="1"/>
          </p:cNvPicPr>
          <p:nvPr/>
        </p:nvPicPr>
        <p:blipFill>
          <a:blip r:embed="rId2"/>
          <a:stretch>
            <a:fillRect/>
          </a:stretch>
        </p:blipFill>
        <p:spPr>
          <a:xfrm>
            <a:off x="475569" y="2629537"/>
            <a:ext cx="5807665" cy="3864737"/>
          </a:xfrm>
          <a:prstGeom prst="rect">
            <a:avLst/>
          </a:prstGeom>
        </p:spPr>
      </p:pic>
      <p:pic>
        <p:nvPicPr>
          <p:cNvPr id="5" name="Hình ảnh 4">
            <a:extLst>
              <a:ext uri="{FF2B5EF4-FFF2-40B4-BE49-F238E27FC236}">
                <a16:creationId xmlns="" xmlns:a16="http://schemas.microsoft.com/office/drawing/2014/main" id="{971B46D7-19AD-4C54-8CAA-9FCEACA81DF3}"/>
              </a:ext>
            </a:extLst>
          </p:cNvPr>
          <p:cNvPicPr>
            <a:picLocks noChangeAspect="1"/>
          </p:cNvPicPr>
          <p:nvPr/>
        </p:nvPicPr>
        <p:blipFill>
          <a:blip r:embed="rId3"/>
          <a:stretch>
            <a:fillRect/>
          </a:stretch>
        </p:blipFill>
        <p:spPr>
          <a:xfrm>
            <a:off x="6407663" y="2747778"/>
            <a:ext cx="5648403" cy="3745137"/>
          </a:xfrm>
          <a:prstGeom prst="rect">
            <a:avLst/>
          </a:prstGeom>
        </p:spPr>
      </p:pic>
      <p:sp>
        <p:nvSpPr>
          <p:cNvPr id="7" name="TextBox 6"/>
          <p:cNvSpPr txBox="1"/>
          <p:nvPr/>
        </p:nvSpPr>
        <p:spPr>
          <a:xfrm>
            <a:off x="92358" y="0"/>
            <a:ext cx="8394819"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II. </a:t>
            </a:r>
            <a:r>
              <a:rPr lang="en-US" sz="2400" b="1" dirty="0" smtClean="0">
                <a:solidFill>
                  <a:srgbClr val="FF0000"/>
                </a:solidFill>
                <a:latin typeface="Times New Roman" panose="02020603050405020304" pitchFamily="18" charset="0"/>
                <a:cs typeface="Times New Roman" panose="02020603050405020304" pitchFamily="18" charset="0"/>
              </a:rPr>
              <a:t>CÁC NHÂN TỐ KINH TẾ - XÃ HỘI</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92358" y="316497"/>
            <a:ext cx="10552707" cy="461665"/>
          </a:xfrm>
          <a:prstGeom prst="rect">
            <a:avLst/>
          </a:prstGeom>
          <a:noFill/>
        </p:spPr>
        <p:txBody>
          <a:bodyPr wrap="square" rtlCol="0">
            <a:spAutoFit/>
          </a:bodyPr>
          <a:lstStyle/>
          <a:p>
            <a:r>
              <a:rPr lang="en-US" sz="2400" dirty="0">
                <a:solidFill>
                  <a:srgbClr val="002060"/>
                </a:solidFill>
                <a:latin typeface="Times New Roman" panose="02020603050405020304" pitchFamily="18" charset="0"/>
                <a:cs typeface="Times New Roman" panose="02020603050405020304" pitchFamily="18" charset="0"/>
              </a:rPr>
              <a:t>4</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Thị</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trường</a:t>
            </a:r>
            <a:endParaRPr 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772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1441" y="904493"/>
            <a:ext cx="5564777" cy="461665"/>
          </a:xfrm>
          <a:prstGeom prst="rect">
            <a:avLst/>
          </a:prstGeom>
          <a:noFill/>
        </p:spPr>
        <p:txBody>
          <a:bodyPr wrap="square" rtlCol="0">
            <a:spAutoFit/>
          </a:bodyPr>
          <a:lstStyle/>
          <a:p>
            <a:r>
              <a:rPr lang="en-US" sz="2400" dirty="0" smtClean="0">
                <a:solidFill>
                  <a:srgbClr val="002060"/>
                </a:solidFill>
                <a:latin typeface="Times New Roman" panose="02020603050405020304" pitchFamily="18" charset="0"/>
                <a:cs typeface="Times New Roman" panose="02020603050405020304" pitchFamily="18" charset="0"/>
              </a:rPr>
              <a:t>1. </a:t>
            </a:r>
            <a:r>
              <a:rPr lang="en-US" sz="2400" dirty="0" err="1" smtClean="0">
                <a:solidFill>
                  <a:srgbClr val="002060"/>
                </a:solidFill>
                <a:latin typeface="Times New Roman" panose="02020603050405020304" pitchFamily="18" charset="0"/>
                <a:cs typeface="Times New Roman" panose="02020603050405020304" pitchFamily="18" charset="0"/>
              </a:rPr>
              <a:t>Dân</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cư</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và</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nguồn</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lao</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động</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433343" y="1334019"/>
            <a:ext cx="11758657"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eaLnBrk="1" hangingPunct="1">
              <a:buFontTx/>
              <a:buChar char="-"/>
            </a:pPr>
            <a:r>
              <a:rPr lang="en-US" altLang="en-US" sz="2400" dirty="0" err="1" smtClean="0">
                <a:latin typeface="Times New Roman" panose="02020603050405020304" pitchFamily="18" charset="0"/>
                <a:cs typeface="Times New Roman" panose="02020603050405020304" pitchFamily="18" charset="0"/>
              </a:rPr>
              <a:t>Dân</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số</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đông</a:t>
            </a:r>
            <a:r>
              <a:rPr lang="en-US" altLang="en-US" sz="2400" dirty="0">
                <a:latin typeface="Times New Roman" panose="02020603050405020304" pitchFamily="18" charset="0"/>
                <a:cs typeface="Times New Roman" panose="02020603050405020304" pitchFamily="18" charset="0"/>
              </a:rPr>
              <a:t> =&gt; </a:t>
            </a:r>
            <a:r>
              <a:rPr lang="en-US" altLang="en-US" sz="2400" dirty="0" err="1" smtClean="0">
                <a:latin typeface="Times New Roman" panose="02020603050405020304" pitchFamily="18" charset="0"/>
                <a:cs typeface="Times New Roman" panose="02020603050405020304" pitchFamily="18" charset="0"/>
              </a:rPr>
              <a:t>Thị</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trường</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rộng</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lớn</a:t>
            </a:r>
            <a:r>
              <a:rPr lang="en-US" altLang="en-US" sz="2400" dirty="0" smtClean="0">
                <a:latin typeface="Times New Roman" panose="02020603050405020304" pitchFamily="18" charset="0"/>
                <a:cs typeface="Times New Roman" panose="02020603050405020304" pitchFamily="18" charset="0"/>
              </a:rPr>
              <a:t> </a:t>
            </a:r>
          </a:p>
          <a:p>
            <a:pPr marL="457200" indent="-457200" algn="just" eaLnBrk="1" hangingPunct="1">
              <a:buFontTx/>
              <a:buChar char="-"/>
            </a:pPr>
            <a:r>
              <a:rPr lang="en-US" altLang="en-US" sz="2400" b="1" dirty="0" err="1" smtClean="0">
                <a:latin typeface="Times New Roman" panose="02020603050405020304" pitchFamily="18" charset="0"/>
                <a:cs typeface="Times New Roman" panose="02020603050405020304" pitchFamily="18" charset="0"/>
              </a:rPr>
              <a:t>Nguồn</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lao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động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dồi</a:t>
            </a:r>
            <a:r>
              <a:rPr lang="en-US" altLang="en-US" sz="2400" b="1" dirty="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dào</a:t>
            </a:r>
            <a:r>
              <a:rPr lang="en-US" altLang="en-US" sz="2400" b="1" dirty="0" smtClean="0">
                <a:latin typeface="Times New Roman" panose="02020603050405020304" pitchFamily="18" charset="0"/>
                <a:cs typeface="Times New Roman" panose="02020603050405020304" pitchFamily="18" charset="0"/>
              </a:rPr>
              <a:t> =&gt; </a:t>
            </a:r>
            <a:r>
              <a:rPr lang="en-US" altLang="en-US" sz="2400" dirty="0" err="1">
                <a:latin typeface="Times New Roman" panose="02020603050405020304" pitchFamily="18" charset="0"/>
                <a:cs typeface="Times New Roman" panose="02020603050405020304" pitchFamily="18" charset="0"/>
              </a:rPr>
              <a:t>Tiếp</a:t>
            </a:r>
            <a:r>
              <a:rPr lang="en-US" altLang="en-US" sz="2400" dirty="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thu</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nhanh</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khoa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học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kĩ</a:t>
            </a:r>
            <a:r>
              <a:rPr lang="en-US" altLang="en-US" sz="2400" dirty="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thuật</a:t>
            </a:r>
            <a:r>
              <a:rPr lang="en-US" altLang="en-US" sz="2400" dirty="0" smtClean="0">
                <a:latin typeface="Times New Roman" panose="02020603050405020304" pitchFamily="18" charset="0"/>
                <a:cs typeface="Times New Roman" panose="02020603050405020304" pitchFamily="18" charset="0"/>
              </a:rPr>
              <a:t> =&gt; </a:t>
            </a:r>
            <a:r>
              <a:rPr lang="en-US" altLang="en-US" sz="2400" dirty="0" err="1" smtClean="0">
                <a:latin typeface="Times New Roman" panose="02020603050405020304" pitchFamily="18" charset="0"/>
                <a:cs typeface="Times New Roman" panose="02020603050405020304" pitchFamily="18" charset="0"/>
              </a:rPr>
              <a:t>nhân</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công</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giá</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rẻ</a:t>
            </a:r>
            <a:r>
              <a:rPr lang="en-US" altLang="en-US" sz="2400" dirty="0" smtClean="0">
                <a:latin typeface="Times New Roman" panose="02020603050405020304" pitchFamily="18" charset="0"/>
                <a:cs typeface="Times New Roman" panose="02020603050405020304" pitchFamily="18" charset="0"/>
              </a:rPr>
              <a:t> </a:t>
            </a:r>
            <a:endParaRPr lang="en-US" altLang="en-US" sz="2400" b="1" dirty="0">
              <a:latin typeface="Times New Roman" panose="02020603050405020304" pitchFamily="18" charset="0"/>
              <a:cs typeface="Times New Roman" panose="02020603050405020304" pitchFamily="18" charset="0"/>
            </a:endParaRPr>
          </a:p>
        </p:txBody>
      </p:sp>
      <p:sp>
        <p:nvSpPr>
          <p:cNvPr id="5" name="Rectangle 1">
            <a:extLst>
              <a:ext uri="{FF2B5EF4-FFF2-40B4-BE49-F238E27FC236}">
                <a16:creationId xmlns="" xmlns:a16="http://schemas.microsoft.com/office/drawing/2014/main" id="{00012F60-B4D4-4FD7-B4A3-CC7DD6C97970}"/>
              </a:ext>
            </a:extLst>
          </p:cNvPr>
          <p:cNvSpPr>
            <a:spLocks noGrp="1" noChangeArrowheads="1"/>
          </p:cNvSpPr>
          <p:nvPr>
            <p:ph type="title"/>
          </p:nvPr>
        </p:nvSpPr>
        <p:spPr bwMode="auto">
          <a:xfrm>
            <a:off x="433343" y="2729593"/>
            <a:ext cx="11230378" cy="7386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Trình</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độ</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công</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nghệ</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thấp</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hiệu</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quả</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sử</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dụng</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chưa</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cao</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effectLst/>
                <a:latin typeface="Times New Roman" panose="02020603050405020304" pitchFamily="18" charset="0"/>
                <a:cs typeface="Times New Roman" panose="02020603050405020304" pitchFamily="18" charset="0"/>
              </a:rPr>
              <a:t>cơ</a:t>
            </a:r>
            <a:r>
              <a:rPr kumimoji="0" lang="en-US" altLang="en-US" sz="2400" b="0" i="0" u="none" strike="noStrike" cap="none" normalizeH="0" dirty="0" smtClean="0">
                <a:ln>
                  <a:noFill/>
                </a:ln>
                <a:effectLst/>
                <a:latin typeface="Times New Roman" panose="02020603050405020304" pitchFamily="18" charset="0"/>
                <a:cs typeface="Times New Roman" panose="02020603050405020304" pitchFamily="18" charset="0"/>
              </a:rPr>
              <a:t> </a:t>
            </a:r>
            <a:r>
              <a:rPr kumimoji="0" lang="en-US" altLang="en-US" sz="2400" b="0" i="0" u="none" strike="noStrike" cap="none" normalizeH="0" dirty="0" err="1" smtClean="0">
                <a:ln>
                  <a:noFill/>
                </a:ln>
                <a:effectLst/>
                <a:latin typeface="Times New Roman" panose="02020603050405020304" pitchFamily="18" charset="0"/>
                <a:cs typeface="Times New Roman" panose="02020603050405020304" pitchFamily="18" charset="0"/>
              </a:rPr>
              <a:t>sở</a:t>
            </a:r>
            <a:r>
              <a:rPr kumimoji="0" lang="en-US" altLang="en-US" sz="2400" b="0" i="0" u="none" strike="noStrike" cap="none" normalizeH="0" dirty="0" smtClean="0">
                <a:ln>
                  <a:noFill/>
                </a:ln>
                <a:effectLst/>
                <a:latin typeface="Times New Roman" panose="02020603050405020304" pitchFamily="18" charset="0"/>
                <a:cs typeface="Times New Roman" panose="02020603050405020304" pitchFamily="18" charset="0"/>
              </a:rPr>
              <a:t> </a:t>
            </a:r>
            <a:r>
              <a:rPr kumimoji="0" lang="en-US" altLang="en-US" sz="2400" b="0" i="0" u="none" strike="noStrike" cap="none" normalizeH="0" dirty="0" err="1" smtClean="0">
                <a:ln>
                  <a:noFill/>
                </a:ln>
                <a:effectLst/>
                <a:latin typeface="Times New Roman" panose="02020603050405020304" pitchFamily="18" charset="0"/>
                <a:cs typeface="Times New Roman" panose="02020603050405020304" pitchFamily="18" charset="0"/>
              </a:rPr>
              <a:t>vật</a:t>
            </a:r>
            <a:r>
              <a:rPr kumimoji="0" lang="en-US" altLang="en-US" sz="2400" b="0" i="0" u="none" strike="noStrike" cap="none" normalizeH="0" dirty="0" smtClean="0">
                <a:ln>
                  <a:noFill/>
                </a:ln>
                <a:effectLst/>
                <a:latin typeface="Times New Roman" panose="02020603050405020304" pitchFamily="18" charset="0"/>
                <a:cs typeface="Times New Roman" panose="02020603050405020304" pitchFamily="18" charset="0"/>
              </a:rPr>
              <a:t> </a:t>
            </a:r>
            <a:r>
              <a:rPr kumimoji="0" lang="en-US" altLang="en-US" sz="2400" b="0" i="0" u="none" strike="noStrike" cap="none" normalizeH="0" dirty="0" err="1" smtClean="0">
                <a:ln>
                  <a:noFill/>
                </a:ln>
                <a:effectLst/>
                <a:latin typeface="Times New Roman" panose="02020603050405020304" pitchFamily="18" charset="0"/>
                <a:cs typeface="Times New Roman" panose="02020603050405020304" pitchFamily="18" charset="0"/>
              </a:rPr>
              <a:t>chất</a:t>
            </a:r>
            <a:r>
              <a:rPr kumimoji="0" lang="en-US" altLang="en-US" sz="2400" b="0" i="0" u="none" strike="noStrike" cap="none" normalizeH="0" dirty="0" smtClean="0">
                <a:ln>
                  <a:noFill/>
                </a:ln>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effectLst/>
                <a:latin typeface="Times New Roman" panose="02020603050405020304" pitchFamily="18" charset="0"/>
                <a:cs typeface="Times New Roman" panose="02020603050405020304" pitchFamily="18" charset="0"/>
              </a:rPr>
              <a:t>chưa</a:t>
            </a:r>
            <a:r>
              <a:rPr kumimoji="0" lang="en-US" altLang="en-US" sz="24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đồng</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effectLst/>
                <a:latin typeface="Times New Roman" panose="02020603050405020304" pitchFamily="18" charset="0"/>
                <a:cs typeface="Times New Roman" panose="02020603050405020304" pitchFamily="18" charset="0"/>
              </a:rPr>
              <a:t>bộ</a:t>
            </a:r>
            <a:r>
              <a:rPr kumimoji="0" lang="en-US" altLang="en-US" sz="2400" b="0" i="0" u="none" strike="noStrike" cap="none" normalizeH="0" baseline="0" dirty="0" smtClean="0">
                <a:ln>
                  <a:noFill/>
                </a:ln>
                <a:effectLst/>
                <a:latin typeface="Times New Roman" panose="02020603050405020304" pitchFamily="18" charset="0"/>
                <a:cs typeface="Times New Roman" panose="02020603050405020304" pitchFamily="18" charset="0"/>
              </a:rPr>
              <a:t/>
            </a:r>
            <a:br>
              <a:rPr kumimoji="0" lang="en-US" altLang="en-US" sz="2400" b="0" i="0" u="none" strike="noStrike" cap="none" normalizeH="0" baseline="0" dirty="0" smtClean="0">
                <a:ln>
                  <a:noFill/>
                </a:ln>
                <a:effectLst/>
                <a:latin typeface="Times New Roman" panose="02020603050405020304" pitchFamily="18" charset="0"/>
                <a:cs typeface="Times New Roman" panose="02020603050405020304" pitchFamily="18" charset="0"/>
              </a:rPr>
            </a:br>
            <a:r>
              <a:rPr kumimoji="0" lang="en-US" altLang="en-US" sz="24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Cơ</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sở</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hạ</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tầng</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đang</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từng</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bước</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được</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cải</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thiện</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a:t>
            </a:r>
          </a:p>
        </p:txBody>
      </p:sp>
      <p:sp>
        <p:nvSpPr>
          <p:cNvPr id="6" name="Rectangle 9"/>
          <p:cNvSpPr>
            <a:spLocks noChangeArrowheads="1"/>
          </p:cNvSpPr>
          <p:nvPr/>
        </p:nvSpPr>
        <p:spPr bwMode="auto">
          <a:xfrm>
            <a:off x="-17417" y="0"/>
            <a:ext cx="12067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dirty="0" smtClean="0">
                <a:solidFill>
                  <a:srgbClr val="FF0000"/>
                </a:solidFill>
              </a:rPr>
              <a:t>TIẾT:11-BÀI11</a:t>
            </a:r>
            <a:r>
              <a:rPr lang="en-US" altLang="en-US" sz="2000" b="1" dirty="0" smtClean="0">
                <a:solidFill>
                  <a:srgbClr val="FF0000"/>
                </a:solidFill>
              </a:rPr>
              <a:t>: </a:t>
            </a:r>
            <a:r>
              <a:rPr lang="en-US" altLang="en-US" sz="2000" b="1" dirty="0" smtClean="0">
                <a:solidFill>
                  <a:srgbClr val="00B050"/>
                </a:solidFill>
              </a:rPr>
              <a:t>CÁC </a:t>
            </a:r>
            <a:r>
              <a:rPr lang="en-US" altLang="en-US" sz="2000" b="1" dirty="0">
                <a:solidFill>
                  <a:srgbClr val="00B050"/>
                </a:solidFill>
              </a:rPr>
              <a:t>NHÂN TỐ ẢNH HƯỞNG ĐẾN SỰ </a:t>
            </a:r>
            <a:r>
              <a:rPr lang="en-US" altLang="en-US" sz="2000" b="1" dirty="0" smtClean="0">
                <a:solidFill>
                  <a:srgbClr val="00B050"/>
                </a:solidFill>
              </a:rPr>
              <a:t>PHÁT </a:t>
            </a:r>
            <a:r>
              <a:rPr lang="en-US" altLang="en-US" sz="2000" b="1" dirty="0">
                <a:solidFill>
                  <a:srgbClr val="00B050"/>
                </a:solidFill>
              </a:rPr>
              <a:t>TRIỂN VÀ PHÂN BỐ CÔNG NGHIỆP </a:t>
            </a:r>
          </a:p>
        </p:txBody>
      </p:sp>
      <p:sp>
        <p:nvSpPr>
          <p:cNvPr id="7" name="TextBox 6"/>
          <p:cNvSpPr txBox="1"/>
          <p:nvPr/>
        </p:nvSpPr>
        <p:spPr>
          <a:xfrm>
            <a:off x="156753" y="440824"/>
            <a:ext cx="8394819"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II. </a:t>
            </a:r>
            <a:r>
              <a:rPr lang="en-US" sz="2400" b="1" dirty="0" smtClean="0">
                <a:solidFill>
                  <a:srgbClr val="FF0000"/>
                </a:solidFill>
                <a:latin typeface="Times New Roman" panose="02020603050405020304" pitchFamily="18" charset="0"/>
                <a:cs typeface="Times New Roman" panose="02020603050405020304" pitchFamily="18" charset="0"/>
              </a:rPr>
              <a:t>CÁC NHÂN TỐ KINH TẾ - XÃ HỘI</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61441" y="2183358"/>
            <a:ext cx="10552707" cy="461665"/>
          </a:xfrm>
          <a:prstGeom prst="rect">
            <a:avLst/>
          </a:prstGeom>
          <a:noFill/>
        </p:spPr>
        <p:txBody>
          <a:bodyPr wrap="square" rtlCol="0">
            <a:spAutoFit/>
          </a:bodyPr>
          <a:lstStyle/>
          <a:p>
            <a:r>
              <a:rPr lang="en-US" sz="2400" dirty="0">
                <a:solidFill>
                  <a:srgbClr val="002060"/>
                </a:solidFill>
                <a:latin typeface="Times New Roman" panose="02020603050405020304" pitchFamily="18" charset="0"/>
                <a:cs typeface="Times New Roman" panose="02020603050405020304" pitchFamily="18" charset="0"/>
              </a:rPr>
              <a:t>2</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Cơ</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sở</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vật</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chất</a:t>
            </a:r>
            <a:r>
              <a:rPr lang="en-US" sz="2400" dirty="0" smtClean="0">
                <a:solidFill>
                  <a:srgbClr val="002060"/>
                </a:solidFill>
                <a:latin typeface="Times New Roman" panose="02020603050405020304" pitchFamily="18" charset="0"/>
                <a:cs typeface="Times New Roman" panose="02020603050405020304" pitchFamily="18" charset="0"/>
              </a:rPr>
              <a:t> – </a:t>
            </a:r>
            <a:r>
              <a:rPr lang="en-US" sz="2400" dirty="0" err="1" smtClean="0">
                <a:solidFill>
                  <a:srgbClr val="002060"/>
                </a:solidFill>
                <a:latin typeface="Times New Roman" panose="02020603050405020304" pitchFamily="18" charset="0"/>
                <a:cs typeface="Times New Roman" panose="02020603050405020304" pitchFamily="18" charset="0"/>
              </a:rPr>
              <a:t>kĩ</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thuật</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trong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công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nghiệp</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và</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cơ</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sở</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hạ</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tầng</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61441" y="3567453"/>
            <a:ext cx="10552707" cy="461665"/>
          </a:xfrm>
          <a:prstGeom prst="rect">
            <a:avLst/>
          </a:prstGeom>
          <a:noFill/>
        </p:spPr>
        <p:txBody>
          <a:bodyPr wrap="square" rtlCol="0">
            <a:spAutoFit/>
          </a:bodyPr>
          <a:lstStyle/>
          <a:p>
            <a:r>
              <a:rPr lang="en-US" sz="2400" dirty="0" smtClean="0">
                <a:solidFill>
                  <a:srgbClr val="002060"/>
                </a:solidFill>
                <a:latin typeface="Times New Roman" panose="02020603050405020304" pitchFamily="18" charset="0"/>
                <a:cs typeface="Times New Roman" panose="02020603050405020304" pitchFamily="18" charset="0"/>
              </a:rPr>
              <a:t>3. </a:t>
            </a:r>
            <a:r>
              <a:rPr lang="en-US" sz="2400" dirty="0" err="1" smtClean="0">
                <a:solidFill>
                  <a:srgbClr val="002060"/>
                </a:solidFill>
                <a:latin typeface="Times New Roman" panose="02020603050405020304" pitchFamily="18" charset="0"/>
                <a:cs typeface="Times New Roman" panose="02020603050405020304" pitchFamily="18" charset="0"/>
              </a:rPr>
              <a:t>Chính</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sách</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phát</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triển</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công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nghiệp</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33343" y="3974639"/>
            <a:ext cx="8873543" cy="830997"/>
          </a:xfrm>
          <a:prstGeom prst="rect">
            <a:avLst/>
          </a:prstGeom>
          <a:noFill/>
        </p:spPr>
        <p:txBody>
          <a:bodyPr wrap="square" rtlCol="0">
            <a:spAutoFit/>
          </a:bodyPr>
          <a:lstStyle/>
          <a:p>
            <a:pPr marL="285750" indent="-285750">
              <a:buFontTx/>
              <a:buChar char="-"/>
            </a:pPr>
            <a:r>
              <a:rPr lang="en-US" sz="2400" dirty="0" err="1" smtClean="0">
                <a:latin typeface="Times New Roman" panose="02020603050405020304" pitchFamily="18" charset="0"/>
                <a:cs typeface="Times New Roman" panose="02020603050405020304" pitchFamily="18" charset="0"/>
              </a:rPr>
              <a:t>Chính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endParaRPr lang="en-US" sz="2400" dirty="0" smtClean="0">
              <a:latin typeface="Times New Roman" panose="02020603050405020304" pitchFamily="18" charset="0"/>
              <a:cs typeface="Times New Roman" panose="02020603050405020304" pitchFamily="18" charset="0"/>
            </a:endParaRPr>
          </a:p>
          <a:p>
            <a:pPr marL="285750" indent="-285750">
              <a:buFontTx/>
              <a:buChar char="-"/>
            </a:pPr>
            <a:r>
              <a:rPr lang="en-US" sz="2400" dirty="0" err="1" smtClean="0">
                <a:latin typeface="Times New Roman" panose="02020603050405020304" pitchFamily="18" charset="0"/>
                <a:cs typeface="Times New Roman" panose="02020603050405020304" pitchFamily="18" charset="0"/>
              </a:rPr>
              <a:t>Chính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khuyến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ngoài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61441" y="4805636"/>
            <a:ext cx="10552707" cy="461665"/>
          </a:xfrm>
          <a:prstGeom prst="rect">
            <a:avLst/>
          </a:prstGeom>
          <a:noFill/>
        </p:spPr>
        <p:txBody>
          <a:bodyPr wrap="square" rtlCol="0">
            <a:spAutoFit/>
          </a:bodyPr>
          <a:lstStyle/>
          <a:p>
            <a:r>
              <a:rPr lang="en-US" sz="2400" dirty="0">
                <a:solidFill>
                  <a:srgbClr val="002060"/>
                </a:solidFill>
                <a:latin typeface="Times New Roman" panose="02020603050405020304" pitchFamily="18" charset="0"/>
                <a:cs typeface="Times New Roman" panose="02020603050405020304" pitchFamily="18" charset="0"/>
              </a:rPr>
              <a:t>4</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Thị</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trường</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61441" y="5267301"/>
            <a:ext cx="10144689" cy="1200329"/>
          </a:xfrm>
          <a:prstGeom prst="rect">
            <a:avLst/>
          </a:prstGeom>
          <a:noFill/>
        </p:spPr>
        <p:txBody>
          <a:bodyPr wrap="square" rtlCol="0">
            <a:spAutoFit/>
          </a:bodyPr>
          <a:lstStyle/>
          <a:p>
            <a:pPr marL="285750" indent="-285750">
              <a:buFontTx/>
              <a:buChar char="-"/>
            </a:pP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lớn</a:t>
            </a:r>
            <a:endParaRPr lang="en-US" sz="2400" dirty="0" smtClean="0">
              <a:latin typeface="Times New Roman" panose="02020603050405020304" pitchFamily="18" charset="0"/>
              <a:cs typeface="Times New Roman" panose="02020603050405020304" pitchFamily="18" charset="0"/>
            </a:endParaRPr>
          </a:p>
          <a:p>
            <a:pPr marL="285750" indent="-285750">
              <a:buFontTx/>
              <a:buChar char="-"/>
            </a:pPr>
            <a:r>
              <a:rPr lang="en-US" sz="2400" dirty="0" err="1" smtClean="0">
                <a:latin typeface="Times New Roman" panose="02020603050405020304" pitchFamily="18" charset="0"/>
                <a:cs typeface="Times New Roman" panose="02020603050405020304" pitchFamily="18" charset="0"/>
              </a:rPr>
              <a:t>Đang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tranh</a:t>
            </a:r>
            <a:endParaRPr lang="en-US" sz="2400" dirty="0" smtClean="0">
              <a:latin typeface="Times New Roman" panose="02020603050405020304" pitchFamily="18" charset="0"/>
              <a:cs typeface="Times New Roman" panose="02020603050405020304" pitchFamily="18" charset="0"/>
            </a:endParaRPr>
          </a:p>
          <a:p>
            <a:pPr marL="285750" indent="-285750">
              <a:buFontTx/>
              <a:buChar char="-"/>
            </a:pPr>
            <a:r>
              <a:rPr lang="en-US" sz="2400" dirty="0" err="1" smtClean="0">
                <a:latin typeface="Times New Roman" panose="02020603050405020304" pitchFamily="18" charset="0"/>
                <a:cs typeface="Times New Roman" panose="02020603050405020304" pitchFamily="18" charset="0"/>
              </a:rPr>
              <a:t>Sức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ép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nghiệp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hoạt</a:t>
            </a:r>
            <a:endParaRPr lang="en-US" sz="2400" dirty="0">
              <a:latin typeface="Times New Roman" panose="02020603050405020304" pitchFamily="18" charset="0"/>
              <a:cs typeface="Times New Roman" panose="02020603050405020304" pitchFamily="18" charset="0"/>
            </a:endParaRPr>
          </a:p>
        </p:txBody>
      </p:sp>
      <p:sp>
        <p:nvSpPr>
          <p:cNvPr id="13" name="Rectangle 12"/>
          <p:cNvSpPr/>
          <p:nvPr/>
        </p:nvSpPr>
        <p:spPr>
          <a:xfrm>
            <a:off x="7143480" y="702155"/>
            <a:ext cx="2369713" cy="51515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NỘI DUNG GHI BÀI</a:t>
            </a:r>
            <a:endParaRPr lang="en-US" sz="2000" b="1" dirty="0">
              <a:solidFill>
                <a:schemeClr val="tx1"/>
              </a:solidFill>
            </a:endParaRPr>
          </a:p>
        </p:txBody>
      </p:sp>
    </p:spTree>
    <p:extLst>
      <p:ext uri="{BB962C8B-B14F-4D97-AF65-F5344CB8AC3E}">
        <p14:creationId xmlns:p14="http://schemas.microsoft.com/office/powerpoint/2010/main" val="416089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3"/>
          <p:cNvSpPr txBox="1">
            <a:spLocks noChangeArrowheads="1"/>
          </p:cNvSpPr>
          <p:nvPr/>
        </p:nvSpPr>
        <p:spPr bwMode="auto">
          <a:xfrm>
            <a:off x="1754747" y="1555124"/>
            <a:ext cx="80772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marL="457200" indent="-457200" algn="just" eaLnBrk="1" hangingPunct="1">
              <a:spcBef>
                <a:spcPct val="50000"/>
              </a:spcBef>
              <a:buClrTx/>
              <a:buFontTx/>
              <a:buChar char="-"/>
            </a:pPr>
            <a:r>
              <a:rPr lang="en-US" altLang="en-US" sz="2800" b="1" dirty="0" smtClean="0">
                <a:latin typeface="Times New Roman" panose="02020603050405020304" pitchFamily="18" charset="0"/>
              </a:rPr>
              <a:t>HS </a:t>
            </a:r>
            <a:r>
              <a:rPr lang="en-US" altLang="en-US" sz="2800" b="1" dirty="0" err="1" smtClean="0">
                <a:latin typeface="Times New Roman" panose="02020603050405020304" pitchFamily="18" charset="0"/>
              </a:rPr>
              <a:t>xem</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bài</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giảng</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và</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chép</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nội</a:t>
            </a:r>
            <a:r>
              <a:rPr lang="en-US" altLang="en-US" sz="2800" b="1" dirty="0" smtClean="0">
                <a:latin typeface="Times New Roman" panose="02020603050405020304" pitchFamily="18" charset="0"/>
              </a:rPr>
              <a:t> dung </a:t>
            </a:r>
            <a:r>
              <a:rPr lang="en-US" altLang="en-US" sz="2800" b="1" dirty="0" err="1" smtClean="0">
                <a:latin typeface="Times New Roman" panose="02020603050405020304" pitchFamily="18" charset="0"/>
              </a:rPr>
              <a:t>ghi</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bài</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vào</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tập</a:t>
            </a:r>
            <a:endParaRPr lang="en-US" altLang="en-US" sz="2800" b="1" dirty="0" smtClean="0">
              <a:latin typeface="Times New Roman" panose="02020603050405020304" pitchFamily="18" charset="0"/>
            </a:endParaRPr>
          </a:p>
          <a:p>
            <a:pPr marL="457200" indent="-457200" algn="just" eaLnBrk="1" hangingPunct="1">
              <a:spcBef>
                <a:spcPct val="50000"/>
              </a:spcBef>
              <a:buClrTx/>
              <a:buFontTx/>
              <a:buChar char="-"/>
            </a:pPr>
            <a:r>
              <a:rPr lang="en-US" altLang="en-US" sz="2800" b="1" dirty="0" err="1" smtClean="0">
                <a:latin typeface="Times New Roman" panose="02020603050405020304" pitchFamily="18" charset="0"/>
              </a:rPr>
              <a:t>Làm</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bài</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tập</a:t>
            </a:r>
            <a:r>
              <a:rPr lang="en-US" altLang="en-US" sz="2800" b="1" dirty="0" smtClean="0">
                <a:latin typeface="Times New Roman" panose="02020603050405020304" pitchFamily="18" charset="0"/>
              </a:rPr>
              <a:t> 1/ </a:t>
            </a:r>
            <a:r>
              <a:rPr lang="en-US" altLang="en-US" sz="2800" b="1" dirty="0" err="1" smtClean="0">
                <a:latin typeface="Times New Roman" panose="02020603050405020304" pitchFamily="18" charset="0"/>
              </a:rPr>
              <a:t>trang</a:t>
            </a:r>
            <a:r>
              <a:rPr lang="en-US" altLang="en-US" sz="2800" b="1" smtClean="0">
                <a:latin typeface="Times New Roman" panose="02020603050405020304" pitchFamily="18" charset="0"/>
              </a:rPr>
              <a:t> 41</a:t>
            </a:r>
            <a:endParaRPr lang="en-US" altLang="en-US" sz="2800" b="1" dirty="0" smtClean="0">
              <a:latin typeface="Times New Roman" panose="02020603050405020304" pitchFamily="18" charset="0"/>
            </a:endParaRPr>
          </a:p>
          <a:p>
            <a:pPr algn="just" eaLnBrk="1" hangingPunct="1">
              <a:spcBef>
                <a:spcPct val="50000"/>
              </a:spcBef>
              <a:buClrTx/>
              <a:buFontTx/>
              <a:buNone/>
            </a:pPr>
            <a:r>
              <a:rPr lang="en-US" altLang="en-US" sz="2800" b="1" dirty="0" smtClean="0">
                <a:latin typeface="Times New Roman" panose="02020603050405020304" pitchFamily="18" charset="0"/>
              </a:rPr>
              <a:t> - </a:t>
            </a:r>
            <a:r>
              <a:rPr lang="en-US" altLang="en-US" sz="2800" b="1" dirty="0" err="1" smtClean="0">
                <a:latin typeface="Times New Roman" panose="02020603050405020304" pitchFamily="18" charset="0"/>
              </a:rPr>
              <a:t>Chuẩn</a:t>
            </a:r>
            <a:r>
              <a:rPr lang="en-US" altLang="en-US" sz="2800" b="1" dirty="0" smtClean="0">
                <a:latin typeface="Times New Roman" panose="02020603050405020304" pitchFamily="18" charset="0"/>
              </a:rPr>
              <a:t> </a:t>
            </a:r>
            <a:r>
              <a:rPr lang="en-US" altLang="en-US" sz="2800" b="1" dirty="0" err="1">
                <a:latin typeface="Times New Roman" panose="02020603050405020304" pitchFamily="18" charset="0"/>
              </a:rPr>
              <a:t>bị</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bài</a:t>
            </a:r>
            <a:r>
              <a:rPr lang="en-US" altLang="en-US" sz="2800" b="1" dirty="0">
                <a:latin typeface="Times New Roman" panose="02020603050405020304" pitchFamily="18" charset="0"/>
              </a:rPr>
              <a:t> </a:t>
            </a:r>
            <a:r>
              <a:rPr lang="en-US" altLang="en-US" sz="2800" b="1" dirty="0" smtClean="0">
                <a:latin typeface="Times New Roman" panose="02020603050405020304" pitchFamily="18" charset="0"/>
              </a:rPr>
              <a:t>13, 14</a:t>
            </a:r>
            <a:endParaRPr lang="en-US" altLang="en-US" sz="2800" b="1" dirty="0">
              <a:latin typeface="Times New Roman" panose="02020603050405020304" pitchFamily="18" charset="0"/>
            </a:endParaRPr>
          </a:p>
        </p:txBody>
      </p:sp>
      <p:sp>
        <p:nvSpPr>
          <p:cNvPr id="5" name="TextBox 2"/>
          <p:cNvSpPr txBox="1">
            <a:spLocks noChangeArrowheads="1"/>
          </p:cNvSpPr>
          <p:nvPr/>
        </p:nvSpPr>
        <p:spPr bwMode="auto">
          <a:xfrm>
            <a:off x="2133600" y="381000"/>
            <a:ext cx="754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eaLnBrk="1" hangingPunct="1">
              <a:spcBef>
                <a:spcPct val="0"/>
              </a:spcBef>
              <a:buClrTx/>
              <a:buFontTx/>
              <a:buNone/>
            </a:pPr>
            <a:r>
              <a:rPr lang="en-US" altLang="en-US" b="1">
                <a:solidFill>
                  <a:srgbClr val="FF0000"/>
                </a:solidFill>
                <a:latin typeface="Times New Roman" panose="02020603050405020304" pitchFamily="18" charset="0"/>
                <a:cs typeface="Times New Roman" panose="02020603050405020304" pitchFamily="18" charset="0"/>
              </a:rPr>
              <a:t>HƯỚNG DẪN BÀI TẬP VỀ NHÀ</a:t>
            </a:r>
          </a:p>
        </p:txBody>
      </p:sp>
    </p:spTree>
    <p:extLst>
      <p:ext uri="{BB962C8B-B14F-4D97-AF65-F5344CB8AC3E}">
        <p14:creationId xmlns:p14="http://schemas.microsoft.com/office/powerpoint/2010/main" val="53453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 xmlns:a16="http://schemas.microsoft.com/office/drawing/2014/main" id="{6D67FFEE-F64C-4846-ABE8-46F2B314ABB4}"/>
              </a:ext>
            </a:extLst>
          </p:cNvPr>
          <p:cNvPicPr>
            <a:picLocks noChangeAspect="1"/>
          </p:cNvPicPr>
          <p:nvPr/>
        </p:nvPicPr>
        <p:blipFill>
          <a:blip r:embed="rId2"/>
          <a:stretch>
            <a:fillRect/>
          </a:stretch>
        </p:blipFill>
        <p:spPr>
          <a:xfrm>
            <a:off x="1215013" y="239687"/>
            <a:ext cx="9234268" cy="6092052"/>
          </a:xfrm>
          <a:prstGeom prst="rect">
            <a:avLst/>
          </a:prstGeom>
        </p:spPr>
      </p:pic>
    </p:spTree>
    <p:extLst>
      <p:ext uri="{BB962C8B-B14F-4D97-AF65-F5344CB8AC3E}">
        <p14:creationId xmlns:p14="http://schemas.microsoft.com/office/powerpoint/2010/main" val="3634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7499C4A3-E40E-435D-8ECD-D1F84E184B10}"/>
              </a:ext>
            </a:extLst>
          </p:cNvPr>
          <p:cNvSpPr>
            <a:spLocks noGrp="1"/>
          </p:cNvSpPr>
          <p:nvPr>
            <p:ph type="ctrTitle"/>
          </p:nvPr>
        </p:nvSpPr>
        <p:spPr>
          <a:xfrm>
            <a:off x="795997" y="1350498"/>
            <a:ext cx="10600006" cy="1062184"/>
          </a:xfrm>
        </p:spPr>
        <p:txBody>
          <a:bodyPr>
            <a:normAutofit fontScale="90000"/>
          </a:bodyPr>
          <a:lstStyle/>
          <a:p>
            <a:r>
              <a:rPr lang="en-US" noProof="1" smtClean="0">
                <a:solidFill>
                  <a:schemeClr val="accent2">
                    <a:lumMod val="75000"/>
                  </a:schemeClr>
                </a:solidFill>
                <a:latin typeface="Times New Roman" panose="02020603050405020304" pitchFamily="18" charset="0"/>
                <a:cs typeface="Times New Roman" panose="02020603050405020304" pitchFamily="18" charset="0"/>
              </a:rPr>
              <a:t>Tiết11  </a:t>
            </a:r>
            <a:r>
              <a:rPr lang="en-US" noProof="1">
                <a:solidFill>
                  <a:schemeClr val="accent2">
                    <a:lumMod val="75000"/>
                  </a:schemeClr>
                </a:solidFill>
                <a:latin typeface="Times New Roman" panose="02020603050405020304" pitchFamily="18" charset="0"/>
                <a:cs typeface="Times New Roman" panose="02020603050405020304" pitchFamily="18" charset="0"/>
              </a:rPr>
              <a:t>– Bài 11 </a:t>
            </a:r>
            <a:br>
              <a:rPr lang="en-US" noProof="1">
                <a:solidFill>
                  <a:schemeClr val="accent2">
                    <a:lumMod val="75000"/>
                  </a:schemeClr>
                </a:solidFill>
                <a:latin typeface="Times New Roman" panose="02020603050405020304" pitchFamily="18" charset="0"/>
                <a:cs typeface="Times New Roman" panose="02020603050405020304" pitchFamily="18" charset="0"/>
              </a:rPr>
            </a:br>
            <a:r>
              <a:rPr lang="en-US" b="1" noProof="1">
                <a:solidFill>
                  <a:schemeClr val="accent2">
                    <a:lumMod val="75000"/>
                  </a:schemeClr>
                </a:solidFill>
                <a:latin typeface="Times New Roman" panose="02020603050405020304" pitchFamily="18" charset="0"/>
                <a:cs typeface="Times New Roman" panose="02020603050405020304" pitchFamily="18" charset="0"/>
              </a:rPr>
              <a:t>Các nhân tố ảnh hưởng đến sự phát triển và phân bố công nghiệp</a:t>
            </a:r>
          </a:p>
        </p:txBody>
      </p:sp>
      <p:sp>
        <p:nvSpPr>
          <p:cNvPr id="4" name="Hình chữ nhật 3">
            <a:extLst>
              <a:ext uri="{FF2B5EF4-FFF2-40B4-BE49-F238E27FC236}">
                <a16:creationId xmlns="" xmlns:a16="http://schemas.microsoft.com/office/drawing/2014/main" id="{D350A6FB-5257-4E96-9396-77BC39B3940A}"/>
              </a:ext>
            </a:extLst>
          </p:cNvPr>
          <p:cNvSpPr/>
          <p:nvPr/>
        </p:nvSpPr>
        <p:spPr>
          <a:xfrm>
            <a:off x="159434" y="-271824"/>
            <a:ext cx="2729132" cy="954107"/>
          </a:xfrm>
          <a:prstGeom prst="rect">
            <a:avLst/>
          </a:prstGeom>
        </p:spPr>
        <p:txBody>
          <a:bodyPr wrap="square">
            <a:spAutoFit/>
          </a:bodyPr>
          <a:lstStyle/>
          <a:p>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ĐỊA LÍ 9</a:t>
            </a:r>
          </a:p>
        </p:txBody>
      </p:sp>
      <p:sp>
        <p:nvSpPr>
          <p:cNvPr id="5" name="Hình chữ nhật 4">
            <a:extLst>
              <a:ext uri="{FF2B5EF4-FFF2-40B4-BE49-F238E27FC236}">
                <a16:creationId xmlns="" xmlns:a16="http://schemas.microsoft.com/office/drawing/2014/main" id="{C34915A9-37EF-4EE6-A12D-ED7FC1DB4DF4}"/>
              </a:ext>
            </a:extLst>
          </p:cNvPr>
          <p:cNvSpPr/>
          <p:nvPr/>
        </p:nvSpPr>
        <p:spPr>
          <a:xfrm>
            <a:off x="0" y="6027003"/>
            <a:ext cx="6096000" cy="830997"/>
          </a:xfrm>
          <a:prstGeom prst="rect">
            <a:avLst/>
          </a:prstGeom>
        </p:spPr>
        <p:txBody>
          <a:bodyPr>
            <a:spAutoFit/>
          </a:bodyPr>
          <a:lstStyle/>
          <a:p>
            <a:endParaRPr lang="en-US" sz="2400" b="1" dirty="0">
              <a:solidFill>
                <a:srgbClr val="002060"/>
              </a:solidFill>
              <a:latin typeface="Times New Roman" panose="02020603050405020304" pitchFamily="18" charset="0"/>
              <a:cs typeface="Times New Roman" panose="02020603050405020304" pitchFamily="18" charset="0"/>
            </a:endParaRPr>
          </a:p>
          <a:p>
            <a:r>
              <a:rPr lang="en-US" sz="2400" b="1" dirty="0" smtClean="0">
                <a:solidFill>
                  <a:srgbClr val="002060"/>
                </a:solidFill>
                <a:latin typeface="Times New Roman" panose="02020603050405020304" pitchFamily="18" charset="0"/>
                <a:cs typeface="Times New Roman" panose="02020603050405020304" pitchFamily="18" charset="0"/>
              </a:rPr>
              <a:t>GVBM: NGUYỄN MỸ LINH</a:t>
            </a:r>
            <a:endParaRPr lang="en-US" sz="2400" b="1" dirty="0">
              <a:solidFill>
                <a:srgbClr val="002060"/>
              </a:solidFill>
              <a:latin typeface="Times New Roman" panose="02020603050405020304" pitchFamily="18" charset="0"/>
              <a:cs typeface="Times New Roman" panose="02020603050405020304" pitchFamily="18" charset="0"/>
            </a:endParaRPr>
          </a:p>
        </p:txBody>
      </p:sp>
      <p:pic>
        <p:nvPicPr>
          <p:cNvPr id="7" name="Hình ảnh 6">
            <a:extLst>
              <a:ext uri="{FF2B5EF4-FFF2-40B4-BE49-F238E27FC236}">
                <a16:creationId xmlns="" xmlns:a16="http://schemas.microsoft.com/office/drawing/2014/main" id="{51CC293F-55EA-4E69-8F26-A692C4BFF3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2775" y="2507758"/>
            <a:ext cx="4314548" cy="32359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5285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10" fill="hold">
                            <p:stCondLst>
                              <p:cond delay="500"/>
                            </p:stCondLst>
                            <p:childTnLst>
                              <p:par>
                                <p:cTn id="11" presetID="45"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2000"/>
                                        <p:tgtEl>
                                          <p:spTgt spid="4">
                                            <p:txEl>
                                              <p:pRg st="1" end="1"/>
                                            </p:txEl>
                                          </p:spTgt>
                                        </p:tgtEl>
                                      </p:cBhvr>
                                    </p:animEffect>
                                    <p:anim calcmode="lin" valueType="num">
                                      <p:cBhvr>
                                        <p:cTn id="14"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5"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3000"/>
                            </p:stCondLst>
                            <p:childTnLst>
                              <p:par>
                                <p:cTn id="23" presetID="24" presetClass="emph" presetSubtype="0" fill="hold" grpId="1" nodeType="afterEffect">
                                  <p:stCondLst>
                                    <p:cond delay="0"/>
                                  </p:stCondLst>
                                  <p:childTnLst>
                                    <p:animClr clrSpc="hsl" dir="cw">
                                      <p:cBhvr override="childStyle">
                                        <p:cTn id="24" dur="500" fill="hold"/>
                                        <p:tgtEl>
                                          <p:spTgt spid="2"/>
                                        </p:tgtEl>
                                        <p:attrNameLst>
                                          <p:attrName>style.color</p:attrName>
                                        </p:attrNameLst>
                                      </p:cBhvr>
                                      <p:by>
                                        <p:hsl h="0" s="-12549" l="-25098"/>
                                      </p:by>
                                    </p:animClr>
                                    <p:animClr clrSpc="hsl" dir="cw">
                                      <p:cBhvr>
                                        <p:cTn id="25" dur="500" fill="hold"/>
                                        <p:tgtEl>
                                          <p:spTgt spid="2"/>
                                        </p:tgtEl>
                                        <p:attrNameLst>
                                          <p:attrName>fillcolor</p:attrName>
                                        </p:attrNameLst>
                                      </p:cBhvr>
                                      <p:by>
                                        <p:hsl h="0" s="-12549" l="-25098"/>
                                      </p:by>
                                    </p:animClr>
                                    <p:animClr clrSpc="hsl" dir="cw">
                                      <p:cBhvr>
                                        <p:cTn id="26" dur="500" fill="hold"/>
                                        <p:tgtEl>
                                          <p:spTgt spid="2"/>
                                        </p:tgtEl>
                                        <p:attrNameLst>
                                          <p:attrName>stroke.color</p:attrName>
                                        </p:attrNameLst>
                                      </p:cBhvr>
                                      <p:by>
                                        <p:hsl h="0" s="-12549" l="-25098"/>
                                      </p:by>
                                    </p:animClr>
                                    <p:set>
                                      <p:cBhvr>
                                        <p:cTn id="27" dur="500" fill="hold"/>
                                        <p:tgtEl>
                                          <p:spTgt spid="2"/>
                                        </p:tgtEl>
                                        <p:attrNameLst>
                                          <p:attrName>fill.type</p:attrName>
                                        </p:attrNameLst>
                                      </p:cBhvr>
                                      <p:to>
                                        <p:strVal val="solid"/>
                                      </p:to>
                                    </p:set>
                                  </p:childTnLst>
                                </p:cTn>
                              </p:par>
                            </p:childTnLst>
                          </p:cTn>
                        </p:par>
                        <p:par>
                          <p:cTn id="28" fill="hold">
                            <p:stCondLst>
                              <p:cond delay="3500"/>
                            </p:stCondLst>
                            <p:childTnLst>
                              <p:par>
                                <p:cTn id="29" presetID="16" presetClass="entr" presetSubtype="21"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par>
                          <p:cTn id="32" fill="hold">
                            <p:stCondLst>
                              <p:cond delay="4000"/>
                            </p:stCondLst>
                            <p:childTnLst>
                              <p:par>
                                <p:cTn id="33" presetID="22" presetClass="emph" presetSubtype="0" fill="hold" grpId="2" nodeType="afterEffect">
                                  <p:stCondLst>
                                    <p:cond delay="0"/>
                                  </p:stCondLst>
                                  <p:childTnLst>
                                    <p:animClr clrSpc="hsl" dir="cw">
                                      <p:cBhvr override="childStyle">
                                        <p:cTn id="34" dur="500" fill="hold"/>
                                        <p:tgtEl>
                                          <p:spTgt spid="2"/>
                                        </p:tgtEl>
                                        <p:attrNameLst>
                                          <p:attrName>style.color</p:attrName>
                                        </p:attrNameLst>
                                      </p:cBhvr>
                                      <p:by>
                                        <p:hsl h="-7200000" s="0" l="0"/>
                                      </p:by>
                                    </p:animClr>
                                    <p:animClr clrSpc="hsl" dir="cw">
                                      <p:cBhvr>
                                        <p:cTn id="35" dur="500" fill="hold"/>
                                        <p:tgtEl>
                                          <p:spTgt spid="2"/>
                                        </p:tgtEl>
                                        <p:attrNameLst>
                                          <p:attrName>fillcolor</p:attrName>
                                        </p:attrNameLst>
                                      </p:cBhvr>
                                      <p:by>
                                        <p:hsl h="-7200000" s="0" l="0"/>
                                      </p:by>
                                    </p:animClr>
                                    <p:animClr clrSpc="hsl" dir="cw">
                                      <p:cBhvr>
                                        <p:cTn id="36" dur="500" fill="hold"/>
                                        <p:tgtEl>
                                          <p:spTgt spid="2"/>
                                        </p:tgtEl>
                                        <p:attrNameLst>
                                          <p:attrName>stroke.color</p:attrName>
                                        </p:attrNameLst>
                                      </p:cBhvr>
                                      <p:by>
                                        <p:hsl h="-7200000" s="0" l="0"/>
                                      </p:by>
                                    </p:animClr>
                                    <p:set>
                                      <p:cBhvr>
                                        <p:cTn id="37"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4" grpId="0" build="allAtOnce"/>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133603" y="2794000"/>
          <a:ext cx="811847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39" name="Picture 7" descr="n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V="1">
            <a:off x="1524000" y="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9" descr="n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1847850" y="3371850"/>
            <a:ext cx="685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4"/>
          <p:cNvSpPr>
            <a:spLocks noChangeArrowheads="1"/>
          </p:cNvSpPr>
          <p:nvPr/>
        </p:nvSpPr>
        <p:spPr bwMode="auto">
          <a:xfrm>
            <a:off x="2133601" y="533400"/>
            <a:ext cx="8316913" cy="1816100"/>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sz="3200" b="1">
              <a:solidFill>
                <a:srgbClr val="00B050"/>
              </a:solidFill>
            </a:endParaRPr>
          </a:p>
          <a:p>
            <a:pPr algn="ctr" eaLnBrk="1" fontAlgn="base" hangingPunct="1">
              <a:spcBef>
                <a:spcPct val="0"/>
              </a:spcBef>
              <a:spcAft>
                <a:spcPct val="0"/>
              </a:spcAft>
            </a:pPr>
            <a:endParaRPr lang="en-US" altLang="en-US" sz="2800" b="1">
              <a:solidFill>
                <a:srgbClr val="00B050"/>
              </a:solidFill>
            </a:endParaRPr>
          </a:p>
          <a:p>
            <a:pPr algn="ctr" eaLnBrk="1" fontAlgn="base" hangingPunct="1">
              <a:spcBef>
                <a:spcPct val="0"/>
              </a:spcBef>
              <a:spcAft>
                <a:spcPct val="0"/>
              </a:spcAft>
            </a:pPr>
            <a:r>
              <a:rPr lang="en-US" altLang="en-US" sz="2800" b="1">
                <a:solidFill>
                  <a:srgbClr val="0000FF"/>
                </a:solidFill>
              </a:rPr>
              <a:t> </a:t>
            </a:r>
          </a:p>
          <a:p>
            <a:pPr algn="ctr" eaLnBrk="1" fontAlgn="base" hangingPunct="1">
              <a:spcBef>
                <a:spcPct val="0"/>
              </a:spcBef>
              <a:spcAft>
                <a:spcPct val="0"/>
              </a:spcAft>
            </a:pPr>
            <a:endParaRPr lang="en-US" altLang="en-US" sz="2400" b="1">
              <a:solidFill>
                <a:srgbClr val="0000FF"/>
              </a:solidFill>
            </a:endParaRPr>
          </a:p>
        </p:txBody>
      </p:sp>
      <p:sp>
        <p:nvSpPr>
          <p:cNvPr id="14342" name="Rectangle 9"/>
          <p:cNvSpPr>
            <a:spLocks noChangeArrowheads="1"/>
          </p:cNvSpPr>
          <p:nvPr/>
        </p:nvSpPr>
        <p:spPr bwMode="auto">
          <a:xfrm>
            <a:off x="2133601" y="609601"/>
            <a:ext cx="82295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b="1" dirty="0" smtClean="0">
                <a:solidFill>
                  <a:srgbClr val="FF0000"/>
                </a:solidFill>
              </a:rPr>
              <a:t>TIẾT:11 _ BÀI 11: </a:t>
            </a:r>
            <a:r>
              <a:rPr lang="en-US" altLang="en-US" sz="2400" b="1" dirty="0" smtClean="0">
                <a:solidFill>
                  <a:srgbClr val="00B050"/>
                </a:solidFill>
              </a:rPr>
              <a:t>CÁC </a:t>
            </a:r>
            <a:r>
              <a:rPr lang="en-US" altLang="en-US" sz="2400" b="1" dirty="0">
                <a:solidFill>
                  <a:srgbClr val="00B050"/>
                </a:solidFill>
              </a:rPr>
              <a:t>NHÂN TỐ ẢNH HƯỞNG ĐẾN SỰ </a:t>
            </a:r>
          </a:p>
          <a:p>
            <a:pPr algn="ctr" eaLnBrk="1" fontAlgn="base" hangingPunct="1">
              <a:spcBef>
                <a:spcPct val="0"/>
              </a:spcBef>
              <a:spcAft>
                <a:spcPct val="0"/>
              </a:spcAft>
            </a:pPr>
            <a:r>
              <a:rPr lang="en-US" altLang="en-US" sz="2400" b="1" dirty="0">
                <a:solidFill>
                  <a:srgbClr val="00B050"/>
                </a:solidFill>
              </a:rPr>
              <a:t>PHÁT TRIỂN VÀ PHÂN BỐ CÔNG NGHIỆP </a:t>
            </a:r>
          </a:p>
        </p:txBody>
      </p:sp>
    </p:spTree>
    <p:extLst>
      <p:ext uri="{BB962C8B-B14F-4D97-AF65-F5344CB8AC3E}">
        <p14:creationId xmlns:p14="http://schemas.microsoft.com/office/powerpoint/2010/main" val="17400549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graphicEl>
                                              <a:dgm id="{694A94B5-F720-4CB9-AFAF-B71E061DFA25}"/>
                                            </p:graphicEl>
                                          </p:spTgt>
                                        </p:tgtEl>
                                        <p:attrNameLst>
                                          <p:attrName>style.visibility</p:attrName>
                                        </p:attrNameLst>
                                      </p:cBhvr>
                                      <p:to>
                                        <p:strVal val="visible"/>
                                      </p:to>
                                    </p:set>
                                    <p:animEffect transition="in" filter="barn(inVertical)">
                                      <p:cBhvr>
                                        <p:cTn id="7" dur="500"/>
                                        <p:tgtEl>
                                          <p:spTgt spid="4">
                                            <p:graphicEl>
                                              <a:dgm id="{694A94B5-F720-4CB9-AFAF-B71E061DFA25}"/>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graphicEl>
                                              <a:dgm id="{7C693EF3-367C-40EB-9CA4-A0D3F4ABA371}"/>
                                            </p:graphicEl>
                                          </p:spTgt>
                                        </p:tgtEl>
                                        <p:attrNameLst>
                                          <p:attrName>style.visibility</p:attrName>
                                        </p:attrNameLst>
                                      </p:cBhvr>
                                      <p:to>
                                        <p:strVal val="visible"/>
                                      </p:to>
                                    </p:set>
                                    <p:animEffect transition="in" filter="barn(inVertical)">
                                      <p:cBhvr>
                                        <p:cTn id="10" dur="500"/>
                                        <p:tgtEl>
                                          <p:spTgt spid="4">
                                            <p:graphicEl>
                                              <a:dgm id="{7C693EF3-367C-40EB-9CA4-A0D3F4ABA371}"/>
                                            </p:graphic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graphicEl>
                                              <a:dgm id="{F4545583-A246-479D-AD57-F40EAB5FF920}"/>
                                            </p:graphicEl>
                                          </p:spTgt>
                                        </p:tgtEl>
                                        <p:attrNameLst>
                                          <p:attrName>style.visibility</p:attrName>
                                        </p:attrNameLst>
                                      </p:cBhvr>
                                      <p:to>
                                        <p:strVal val="visible"/>
                                      </p:to>
                                    </p:set>
                                    <p:animEffect transition="in" filter="barn(inVertical)">
                                      <p:cBhvr>
                                        <p:cTn id="13" dur="500"/>
                                        <p:tgtEl>
                                          <p:spTgt spid="4">
                                            <p:graphicEl>
                                              <a:dgm id="{F4545583-A246-479D-AD57-F40EAB5FF920}"/>
                                            </p:graphic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graphicEl>
                                              <a:dgm id="{0C0A3669-E010-4488-9FCA-F0C6F6BBECA4}"/>
                                            </p:graphicEl>
                                          </p:spTgt>
                                        </p:tgtEl>
                                        <p:attrNameLst>
                                          <p:attrName>style.visibility</p:attrName>
                                        </p:attrNameLst>
                                      </p:cBhvr>
                                      <p:to>
                                        <p:strVal val="visible"/>
                                      </p:to>
                                    </p:set>
                                    <p:animEffect transition="in" filter="barn(inVertical)">
                                      <p:cBhvr>
                                        <p:cTn id="16" dur="500"/>
                                        <p:tgtEl>
                                          <p:spTgt spid="4">
                                            <p:graphicEl>
                                              <a:dgm id="{0C0A3669-E010-4488-9FCA-F0C6F6BBECA4}"/>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4">
                                            <p:graphicEl>
                                              <a:dgm id="{694A94B5-F720-4CB9-AFAF-B71E061DFA25}"/>
                                            </p:graphicEl>
                                          </p:spTgt>
                                        </p:tgtEl>
                                        <p:attrNameLst>
                                          <p:attrName>ppt_x</p:attrName>
                                        </p:attrNameLst>
                                      </p:cBhvr>
                                      <p:tavLst>
                                        <p:tav tm="0">
                                          <p:val>
                                            <p:strVal val="ppt_x"/>
                                          </p:val>
                                        </p:tav>
                                        <p:tav tm="100000">
                                          <p:val>
                                            <p:strVal val="ppt_x"/>
                                          </p:val>
                                        </p:tav>
                                      </p:tavLst>
                                    </p:anim>
                                    <p:anim calcmode="lin" valueType="num">
                                      <p:cBhvr additive="base">
                                        <p:cTn id="21" dur="500"/>
                                        <p:tgtEl>
                                          <p:spTgt spid="4">
                                            <p:graphicEl>
                                              <a:dgm id="{694A94B5-F720-4CB9-AFAF-B71E061DFA25}"/>
                                            </p:graphicEl>
                                          </p:spTgt>
                                        </p:tgtEl>
                                        <p:attrNameLst>
                                          <p:attrName>ppt_y</p:attrName>
                                        </p:attrNameLst>
                                      </p:cBhvr>
                                      <p:tavLst>
                                        <p:tav tm="0">
                                          <p:val>
                                            <p:strVal val="ppt_y"/>
                                          </p:val>
                                        </p:tav>
                                        <p:tav tm="100000">
                                          <p:val>
                                            <p:strVal val="1+ppt_h/2"/>
                                          </p:val>
                                        </p:tav>
                                      </p:tavLst>
                                    </p:anim>
                                    <p:set>
                                      <p:cBhvr>
                                        <p:cTn id="22" dur="1" fill="hold">
                                          <p:stCondLst>
                                            <p:cond delay="499"/>
                                          </p:stCondLst>
                                        </p:cTn>
                                        <p:tgtEl>
                                          <p:spTgt spid="4">
                                            <p:graphicEl>
                                              <a:dgm id="{694A94B5-F720-4CB9-AFAF-B71E061DFA25}"/>
                                            </p:graphicEl>
                                          </p:spTgt>
                                        </p:tgtEl>
                                        <p:attrNameLst>
                                          <p:attrName>style.visibility</p:attrName>
                                        </p:attrNameLst>
                                      </p:cBhvr>
                                      <p:to>
                                        <p:strVal val="hidden"/>
                                      </p:to>
                                    </p:set>
                                  </p:childTnLst>
                                </p:cTn>
                              </p:par>
                              <p:par>
                                <p:cTn id="23" presetID="2" presetClass="exit" presetSubtype="4" fill="hold" grpId="1" nodeType="withEffect">
                                  <p:stCondLst>
                                    <p:cond delay="0"/>
                                  </p:stCondLst>
                                  <p:childTnLst>
                                    <p:anim calcmode="lin" valueType="num">
                                      <p:cBhvr additive="base">
                                        <p:cTn id="24" dur="500"/>
                                        <p:tgtEl>
                                          <p:spTgt spid="4">
                                            <p:graphicEl>
                                              <a:dgm id="{7C693EF3-367C-40EB-9CA4-A0D3F4ABA371}"/>
                                            </p:graphicEl>
                                          </p:spTgt>
                                        </p:tgtEl>
                                        <p:attrNameLst>
                                          <p:attrName>ppt_x</p:attrName>
                                        </p:attrNameLst>
                                      </p:cBhvr>
                                      <p:tavLst>
                                        <p:tav tm="0">
                                          <p:val>
                                            <p:strVal val="ppt_x"/>
                                          </p:val>
                                        </p:tav>
                                        <p:tav tm="100000">
                                          <p:val>
                                            <p:strVal val="ppt_x"/>
                                          </p:val>
                                        </p:tav>
                                      </p:tavLst>
                                    </p:anim>
                                    <p:anim calcmode="lin" valueType="num">
                                      <p:cBhvr additive="base">
                                        <p:cTn id="25" dur="500"/>
                                        <p:tgtEl>
                                          <p:spTgt spid="4">
                                            <p:graphicEl>
                                              <a:dgm id="{7C693EF3-367C-40EB-9CA4-A0D3F4ABA371}"/>
                                            </p:graphicEl>
                                          </p:spTgt>
                                        </p:tgtEl>
                                        <p:attrNameLst>
                                          <p:attrName>ppt_y</p:attrName>
                                        </p:attrNameLst>
                                      </p:cBhvr>
                                      <p:tavLst>
                                        <p:tav tm="0">
                                          <p:val>
                                            <p:strVal val="ppt_y"/>
                                          </p:val>
                                        </p:tav>
                                        <p:tav tm="100000">
                                          <p:val>
                                            <p:strVal val="1+ppt_h/2"/>
                                          </p:val>
                                        </p:tav>
                                      </p:tavLst>
                                    </p:anim>
                                    <p:set>
                                      <p:cBhvr>
                                        <p:cTn id="26" dur="1" fill="hold">
                                          <p:stCondLst>
                                            <p:cond delay="499"/>
                                          </p:stCondLst>
                                        </p:cTn>
                                        <p:tgtEl>
                                          <p:spTgt spid="4">
                                            <p:graphicEl>
                                              <a:dgm id="{7C693EF3-367C-40EB-9CA4-A0D3F4ABA371}"/>
                                            </p:graphicEl>
                                          </p:spTgt>
                                        </p:tgtEl>
                                        <p:attrNameLst>
                                          <p:attrName>style.visibility</p:attrName>
                                        </p:attrNameLst>
                                      </p:cBhvr>
                                      <p:to>
                                        <p:strVal val="hidden"/>
                                      </p:to>
                                    </p:set>
                                  </p:childTnLst>
                                </p:cTn>
                              </p:par>
                              <p:par>
                                <p:cTn id="27" presetID="2" presetClass="exit" presetSubtype="4" fill="hold" grpId="1" nodeType="withEffect">
                                  <p:stCondLst>
                                    <p:cond delay="0"/>
                                  </p:stCondLst>
                                  <p:childTnLst>
                                    <p:anim calcmode="lin" valueType="num">
                                      <p:cBhvr additive="base">
                                        <p:cTn id="28" dur="500"/>
                                        <p:tgtEl>
                                          <p:spTgt spid="4">
                                            <p:graphicEl>
                                              <a:dgm id="{F4545583-A246-479D-AD57-F40EAB5FF920}"/>
                                            </p:graphicEl>
                                          </p:spTgt>
                                        </p:tgtEl>
                                        <p:attrNameLst>
                                          <p:attrName>ppt_x</p:attrName>
                                        </p:attrNameLst>
                                      </p:cBhvr>
                                      <p:tavLst>
                                        <p:tav tm="0">
                                          <p:val>
                                            <p:strVal val="ppt_x"/>
                                          </p:val>
                                        </p:tav>
                                        <p:tav tm="100000">
                                          <p:val>
                                            <p:strVal val="ppt_x"/>
                                          </p:val>
                                        </p:tav>
                                      </p:tavLst>
                                    </p:anim>
                                    <p:anim calcmode="lin" valueType="num">
                                      <p:cBhvr additive="base">
                                        <p:cTn id="29" dur="500"/>
                                        <p:tgtEl>
                                          <p:spTgt spid="4">
                                            <p:graphicEl>
                                              <a:dgm id="{F4545583-A246-479D-AD57-F40EAB5FF920}"/>
                                            </p:graphicEl>
                                          </p:spTgt>
                                        </p:tgtEl>
                                        <p:attrNameLst>
                                          <p:attrName>ppt_y</p:attrName>
                                        </p:attrNameLst>
                                      </p:cBhvr>
                                      <p:tavLst>
                                        <p:tav tm="0">
                                          <p:val>
                                            <p:strVal val="ppt_y"/>
                                          </p:val>
                                        </p:tav>
                                        <p:tav tm="100000">
                                          <p:val>
                                            <p:strVal val="1+ppt_h/2"/>
                                          </p:val>
                                        </p:tav>
                                      </p:tavLst>
                                    </p:anim>
                                    <p:set>
                                      <p:cBhvr>
                                        <p:cTn id="30" dur="1" fill="hold">
                                          <p:stCondLst>
                                            <p:cond delay="499"/>
                                          </p:stCondLst>
                                        </p:cTn>
                                        <p:tgtEl>
                                          <p:spTgt spid="4">
                                            <p:graphicEl>
                                              <a:dgm id="{F4545583-A246-479D-AD57-F40EAB5FF920}"/>
                                            </p:graphicEl>
                                          </p:spTgt>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4">
                                            <p:graphicEl>
                                              <a:dgm id="{0C0A3669-E010-4488-9FCA-F0C6F6BBECA4}"/>
                                            </p:graphicEl>
                                          </p:spTgt>
                                        </p:tgtEl>
                                        <p:attrNameLst>
                                          <p:attrName>ppt_x</p:attrName>
                                        </p:attrNameLst>
                                      </p:cBhvr>
                                      <p:tavLst>
                                        <p:tav tm="0">
                                          <p:val>
                                            <p:strVal val="ppt_x"/>
                                          </p:val>
                                        </p:tav>
                                        <p:tav tm="100000">
                                          <p:val>
                                            <p:strVal val="ppt_x"/>
                                          </p:val>
                                        </p:tav>
                                      </p:tavLst>
                                    </p:anim>
                                    <p:anim calcmode="lin" valueType="num">
                                      <p:cBhvr additive="base">
                                        <p:cTn id="33" dur="500"/>
                                        <p:tgtEl>
                                          <p:spTgt spid="4">
                                            <p:graphicEl>
                                              <a:dgm id="{0C0A3669-E010-4488-9FCA-F0C6F6BBECA4}"/>
                                            </p:graphicEl>
                                          </p:spTgt>
                                        </p:tgtEl>
                                        <p:attrNameLst>
                                          <p:attrName>ppt_y</p:attrName>
                                        </p:attrNameLst>
                                      </p:cBhvr>
                                      <p:tavLst>
                                        <p:tav tm="0">
                                          <p:val>
                                            <p:strVal val="ppt_y"/>
                                          </p:val>
                                        </p:tav>
                                        <p:tav tm="100000">
                                          <p:val>
                                            <p:strVal val="1+ppt_h/2"/>
                                          </p:val>
                                        </p:tav>
                                      </p:tavLst>
                                    </p:anim>
                                    <p:set>
                                      <p:cBhvr>
                                        <p:cTn id="34" dur="1" fill="hold">
                                          <p:stCondLst>
                                            <p:cond delay="499"/>
                                          </p:stCondLst>
                                        </p:cTn>
                                        <p:tgtEl>
                                          <p:spTgt spid="4">
                                            <p:graphicEl>
                                              <a:dgm id="{0C0A3669-E010-4488-9FCA-F0C6F6BBECA4}"/>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Graphic spid="4" grpId="1">
        <p:bldSub>
          <a:bldDgm/>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rot="-5400000">
            <a:off x="1917127" y="2373687"/>
            <a:ext cx="3127375" cy="674688"/>
          </a:xfrm>
          <a:prstGeom prst="rect">
            <a:avLst/>
          </a:prstGeom>
          <a:solidFill>
            <a:srgbClr val="FF0000"/>
          </a:solidFill>
          <a:ln w="9525">
            <a:solidFill>
              <a:srgbClr val="33330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spcBef>
                <a:spcPct val="50000"/>
              </a:spcBef>
            </a:pPr>
            <a:r>
              <a:rPr lang="en-US" altLang="en-US" b="1"/>
              <a:t>Khoáng sản</a:t>
            </a:r>
          </a:p>
          <a:p>
            <a:pPr algn="ctr">
              <a:lnSpc>
                <a:spcPct val="80000"/>
              </a:lnSpc>
              <a:spcBef>
                <a:spcPct val="50000"/>
              </a:spcBef>
            </a:pPr>
            <a:r>
              <a:rPr lang="en-US" altLang="en-US" b="1"/>
              <a:t>(Một số loại chủ yếu)</a:t>
            </a:r>
          </a:p>
        </p:txBody>
      </p:sp>
      <p:sp>
        <p:nvSpPr>
          <p:cNvPr id="16387" name="Text Box 3"/>
          <p:cNvSpPr txBox="1">
            <a:spLocks noChangeArrowheads="1"/>
          </p:cNvSpPr>
          <p:nvPr/>
        </p:nvSpPr>
        <p:spPr bwMode="auto">
          <a:xfrm>
            <a:off x="4130895" y="1150518"/>
            <a:ext cx="2514600" cy="5842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solidFill>
                  <a:srgbClr val="333300"/>
                </a:solidFill>
              </a:rPr>
              <a:t>Nhiên liệu: Than, dầu khí</a:t>
            </a:r>
          </a:p>
        </p:txBody>
      </p:sp>
      <p:sp>
        <p:nvSpPr>
          <p:cNvPr id="16388" name="Text Box 4"/>
          <p:cNvSpPr txBox="1">
            <a:spLocks noChangeArrowheads="1"/>
          </p:cNvSpPr>
          <p:nvPr/>
        </p:nvSpPr>
        <p:spPr bwMode="auto">
          <a:xfrm>
            <a:off x="4130895" y="1988719"/>
            <a:ext cx="2514600" cy="581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solidFill>
                  <a:srgbClr val="333300"/>
                </a:solidFill>
              </a:rPr>
              <a:t>Kim loại: sắt, mangan, crôm, thiếc, chì, kẽm...</a:t>
            </a:r>
          </a:p>
        </p:txBody>
      </p:sp>
      <p:sp>
        <p:nvSpPr>
          <p:cNvPr id="16389" name="Text Box 5"/>
          <p:cNvSpPr txBox="1">
            <a:spLocks noChangeArrowheads="1"/>
          </p:cNvSpPr>
          <p:nvPr/>
        </p:nvSpPr>
        <p:spPr bwMode="auto">
          <a:xfrm>
            <a:off x="4130895" y="2903119"/>
            <a:ext cx="2514600" cy="581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solidFill>
                  <a:srgbClr val="333300"/>
                </a:solidFill>
              </a:rPr>
              <a:t>Phi kim loại</a:t>
            </a:r>
            <a:br>
              <a:rPr lang="en-US" altLang="en-US" sz="1600" b="1">
                <a:solidFill>
                  <a:srgbClr val="333300"/>
                </a:solidFill>
              </a:rPr>
            </a:br>
            <a:r>
              <a:rPr lang="en-US" altLang="en-US" sz="1600" b="1">
                <a:solidFill>
                  <a:srgbClr val="333300"/>
                </a:solidFill>
              </a:rPr>
              <a:t>(apatit, pirit, photphorit)</a:t>
            </a:r>
          </a:p>
        </p:txBody>
      </p:sp>
      <p:sp>
        <p:nvSpPr>
          <p:cNvPr id="16390" name="Text Box 6"/>
          <p:cNvSpPr txBox="1">
            <a:spLocks noChangeArrowheads="1"/>
          </p:cNvSpPr>
          <p:nvPr/>
        </p:nvSpPr>
        <p:spPr bwMode="auto">
          <a:xfrm>
            <a:off x="4130895" y="3741319"/>
            <a:ext cx="2514600" cy="581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solidFill>
                  <a:srgbClr val="333300"/>
                </a:solidFill>
              </a:rPr>
              <a:t>Vật liệu xây dựng</a:t>
            </a:r>
            <a:br>
              <a:rPr lang="en-US" altLang="en-US" sz="1600" b="1">
                <a:solidFill>
                  <a:srgbClr val="333300"/>
                </a:solidFill>
              </a:rPr>
            </a:br>
            <a:r>
              <a:rPr lang="en-US" altLang="en-US" sz="1600" b="1">
                <a:solidFill>
                  <a:srgbClr val="333300"/>
                </a:solidFill>
              </a:rPr>
              <a:t>(sét, đá vôi, ...)</a:t>
            </a:r>
          </a:p>
        </p:txBody>
      </p:sp>
      <p:sp>
        <p:nvSpPr>
          <p:cNvPr id="16391" name="Text Box 7"/>
          <p:cNvSpPr txBox="1">
            <a:spLocks noChangeArrowheads="1"/>
          </p:cNvSpPr>
          <p:nvPr/>
        </p:nvSpPr>
        <p:spPr bwMode="auto">
          <a:xfrm>
            <a:off x="3140295" y="4731918"/>
            <a:ext cx="3505200" cy="5476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solidFill>
                  <a:srgbClr val="333300"/>
                </a:solidFill>
              </a:rPr>
              <a:t>Thủy năng của sông suối</a:t>
            </a:r>
          </a:p>
        </p:txBody>
      </p:sp>
      <p:sp>
        <p:nvSpPr>
          <p:cNvPr id="16392" name="Text Box 8"/>
          <p:cNvSpPr txBox="1">
            <a:spLocks noChangeArrowheads="1"/>
          </p:cNvSpPr>
          <p:nvPr/>
        </p:nvSpPr>
        <p:spPr bwMode="auto">
          <a:xfrm>
            <a:off x="3105371" y="5570119"/>
            <a:ext cx="3540125" cy="581025"/>
          </a:xfrm>
          <a:prstGeom prst="rect">
            <a:avLst/>
          </a:prstGeom>
          <a:solidFill>
            <a:srgbClr val="C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solidFill>
                  <a:srgbClr val="333300"/>
                </a:solidFill>
              </a:rPr>
              <a:t>Tài nguyên đất, nước, khí hậu, rừng, nguồn lợi sinh vật biển</a:t>
            </a:r>
          </a:p>
        </p:txBody>
      </p:sp>
      <p:sp>
        <p:nvSpPr>
          <p:cNvPr id="7177" name="Text Box 9"/>
          <p:cNvSpPr txBox="1">
            <a:spLocks noChangeArrowheads="1"/>
          </p:cNvSpPr>
          <p:nvPr/>
        </p:nvSpPr>
        <p:spPr bwMode="auto">
          <a:xfrm>
            <a:off x="7178895" y="5570119"/>
            <a:ext cx="1371600" cy="58102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solidFill>
                  <a:srgbClr val="333300"/>
                </a:solidFill>
              </a:rPr>
              <a:t>Nông, lâm, ngư nghiệp</a:t>
            </a:r>
          </a:p>
        </p:txBody>
      </p:sp>
      <p:sp>
        <p:nvSpPr>
          <p:cNvPr id="7178" name="Text Box 10"/>
          <p:cNvSpPr txBox="1">
            <a:spLocks noChangeArrowheads="1"/>
          </p:cNvSpPr>
          <p:nvPr/>
        </p:nvSpPr>
        <p:spPr bwMode="auto">
          <a:xfrm>
            <a:off x="9007695" y="1150518"/>
            <a:ext cx="2514600" cy="547688"/>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a:solidFill>
                  <a:srgbClr val="333300"/>
                </a:solidFill>
              </a:rPr>
              <a:t>Công nghiệp năng lượng, hóa chất</a:t>
            </a:r>
          </a:p>
        </p:txBody>
      </p:sp>
      <p:sp>
        <p:nvSpPr>
          <p:cNvPr id="7179" name="Text Box 11"/>
          <p:cNvSpPr txBox="1">
            <a:spLocks noChangeArrowheads="1"/>
          </p:cNvSpPr>
          <p:nvPr/>
        </p:nvSpPr>
        <p:spPr bwMode="auto">
          <a:xfrm>
            <a:off x="9007695" y="1988718"/>
            <a:ext cx="2514600" cy="547688"/>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a:solidFill>
                  <a:srgbClr val="333300"/>
                </a:solidFill>
              </a:rPr>
              <a:t>Công nghiệp luyện kim đen, luyện kim màu</a:t>
            </a:r>
          </a:p>
        </p:txBody>
      </p:sp>
      <p:sp>
        <p:nvSpPr>
          <p:cNvPr id="7180" name="Text Box 12"/>
          <p:cNvSpPr txBox="1">
            <a:spLocks noChangeArrowheads="1"/>
          </p:cNvSpPr>
          <p:nvPr/>
        </p:nvSpPr>
        <p:spPr bwMode="auto">
          <a:xfrm>
            <a:off x="9007695" y="2888832"/>
            <a:ext cx="2514600" cy="547687"/>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a:solidFill>
                  <a:srgbClr val="333300"/>
                </a:solidFill>
              </a:rPr>
              <a:t>Công nghiệp hóa chất</a:t>
            </a:r>
          </a:p>
        </p:txBody>
      </p:sp>
      <p:sp>
        <p:nvSpPr>
          <p:cNvPr id="7181" name="Text Box 13"/>
          <p:cNvSpPr txBox="1">
            <a:spLocks noChangeArrowheads="1"/>
          </p:cNvSpPr>
          <p:nvPr/>
        </p:nvSpPr>
        <p:spPr bwMode="auto">
          <a:xfrm>
            <a:off x="9007695" y="3727032"/>
            <a:ext cx="2514600" cy="547687"/>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a:solidFill>
                  <a:srgbClr val="333300"/>
                </a:solidFill>
              </a:rPr>
              <a:t>Công nghiệp vật liệu xây dựng</a:t>
            </a:r>
          </a:p>
        </p:txBody>
      </p:sp>
      <p:sp>
        <p:nvSpPr>
          <p:cNvPr id="7182" name="Text Box 14"/>
          <p:cNvSpPr txBox="1">
            <a:spLocks noChangeArrowheads="1"/>
          </p:cNvSpPr>
          <p:nvPr/>
        </p:nvSpPr>
        <p:spPr bwMode="auto">
          <a:xfrm>
            <a:off x="9007695" y="4655718"/>
            <a:ext cx="2514600" cy="547688"/>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a:solidFill>
                  <a:srgbClr val="333300"/>
                </a:solidFill>
              </a:rPr>
              <a:t>Công nghiệp năng lượng (thủy điện)</a:t>
            </a:r>
          </a:p>
        </p:txBody>
      </p:sp>
      <p:sp>
        <p:nvSpPr>
          <p:cNvPr id="7183" name="Text Box 15"/>
          <p:cNvSpPr txBox="1">
            <a:spLocks noChangeArrowheads="1"/>
          </p:cNvSpPr>
          <p:nvPr/>
        </p:nvSpPr>
        <p:spPr bwMode="auto">
          <a:xfrm>
            <a:off x="9007695" y="5570118"/>
            <a:ext cx="2514600" cy="547688"/>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a:solidFill>
                  <a:srgbClr val="333300"/>
                </a:solidFill>
              </a:rPr>
              <a:t>Công nghiệp chế biến nông, lâm, thủy sản</a:t>
            </a:r>
          </a:p>
        </p:txBody>
      </p:sp>
      <p:sp>
        <p:nvSpPr>
          <p:cNvPr id="7184" name="Line 16"/>
          <p:cNvSpPr>
            <a:spLocks noChangeShapeType="1"/>
          </p:cNvSpPr>
          <p:nvPr/>
        </p:nvSpPr>
        <p:spPr bwMode="auto">
          <a:xfrm>
            <a:off x="6721695" y="1379118"/>
            <a:ext cx="2209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5" name="Line 17"/>
          <p:cNvSpPr>
            <a:spLocks noChangeShapeType="1"/>
          </p:cNvSpPr>
          <p:nvPr/>
        </p:nvSpPr>
        <p:spPr bwMode="auto">
          <a:xfrm>
            <a:off x="6721695" y="2217318"/>
            <a:ext cx="2209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6" name="Line 18"/>
          <p:cNvSpPr>
            <a:spLocks noChangeShapeType="1"/>
          </p:cNvSpPr>
          <p:nvPr/>
        </p:nvSpPr>
        <p:spPr bwMode="auto">
          <a:xfrm>
            <a:off x="6721695" y="3131718"/>
            <a:ext cx="2209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7" name="Line 19"/>
          <p:cNvSpPr>
            <a:spLocks noChangeShapeType="1"/>
          </p:cNvSpPr>
          <p:nvPr/>
        </p:nvSpPr>
        <p:spPr bwMode="auto">
          <a:xfrm>
            <a:off x="6721695" y="3969918"/>
            <a:ext cx="2209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8" name="Line 20"/>
          <p:cNvSpPr>
            <a:spLocks noChangeShapeType="1"/>
          </p:cNvSpPr>
          <p:nvPr/>
        </p:nvSpPr>
        <p:spPr bwMode="auto">
          <a:xfrm>
            <a:off x="6721695" y="4960518"/>
            <a:ext cx="2209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9" name="Line 21"/>
          <p:cNvSpPr>
            <a:spLocks noChangeShapeType="1"/>
          </p:cNvSpPr>
          <p:nvPr/>
        </p:nvSpPr>
        <p:spPr bwMode="auto">
          <a:xfrm>
            <a:off x="6721695" y="5868568"/>
            <a:ext cx="381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90" name="Line 22"/>
          <p:cNvSpPr>
            <a:spLocks noChangeShapeType="1"/>
          </p:cNvSpPr>
          <p:nvPr/>
        </p:nvSpPr>
        <p:spPr bwMode="auto">
          <a:xfrm>
            <a:off x="8591770" y="5874918"/>
            <a:ext cx="381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7" name="Line 23"/>
          <p:cNvSpPr>
            <a:spLocks noChangeShapeType="1"/>
          </p:cNvSpPr>
          <p:nvPr/>
        </p:nvSpPr>
        <p:spPr bwMode="auto">
          <a:xfrm flipH="1">
            <a:off x="3749895" y="1455318"/>
            <a:ext cx="304800" cy="1219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8" name="Line 24"/>
          <p:cNvSpPr>
            <a:spLocks noChangeShapeType="1"/>
          </p:cNvSpPr>
          <p:nvPr/>
        </p:nvSpPr>
        <p:spPr bwMode="auto">
          <a:xfrm flipH="1" flipV="1">
            <a:off x="3749895" y="2750718"/>
            <a:ext cx="304800" cy="1219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9" name="Line 25"/>
          <p:cNvSpPr>
            <a:spLocks noChangeShapeType="1"/>
          </p:cNvSpPr>
          <p:nvPr/>
        </p:nvSpPr>
        <p:spPr bwMode="auto">
          <a:xfrm flipH="1" flipV="1">
            <a:off x="3749895" y="2750718"/>
            <a:ext cx="30480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0" name="Line 26"/>
          <p:cNvSpPr>
            <a:spLocks noChangeShapeType="1"/>
          </p:cNvSpPr>
          <p:nvPr/>
        </p:nvSpPr>
        <p:spPr bwMode="auto">
          <a:xfrm flipH="1">
            <a:off x="3749895" y="2293518"/>
            <a:ext cx="38100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1" name="TextBox 27"/>
          <p:cNvSpPr txBox="1">
            <a:spLocks noChangeArrowheads="1"/>
          </p:cNvSpPr>
          <p:nvPr/>
        </p:nvSpPr>
        <p:spPr bwMode="auto">
          <a:xfrm>
            <a:off x="-257581" y="6103641"/>
            <a:ext cx="121919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err="1"/>
              <a:t>Hình</a:t>
            </a:r>
            <a:r>
              <a:rPr lang="en-US" altLang="en-US" sz="2000" dirty="0"/>
              <a:t> 11.1 </a:t>
            </a:r>
            <a:r>
              <a:rPr lang="en-US" altLang="en-US" sz="2000" dirty="0" err="1"/>
              <a:t>Sơ</a:t>
            </a:r>
            <a:r>
              <a:rPr lang="en-US" altLang="en-US" sz="2000" dirty="0"/>
              <a:t> </a:t>
            </a:r>
            <a:r>
              <a:rPr lang="en-US" altLang="en-US" sz="2000" dirty="0" err="1"/>
              <a:t>đồ</a:t>
            </a:r>
            <a:r>
              <a:rPr lang="en-US" altLang="en-US" sz="2000" dirty="0"/>
              <a:t> </a:t>
            </a:r>
            <a:r>
              <a:rPr lang="en-US" altLang="en-US" sz="2000" dirty="0" err="1"/>
              <a:t>về</a:t>
            </a:r>
            <a:r>
              <a:rPr lang="en-US" altLang="en-US" sz="2000" dirty="0"/>
              <a:t> </a:t>
            </a:r>
            <a:r>
              <a:rPr lang="en-US" altLang="en-US" sz="2000" dirty="0" err="1"/>
              <a:t>vai</a:t>
            </a:r>
            <a:r>
              <a:rPr lang="en-US" altLang="en-US" sz="2000" dirty="0"/>
              <a:t> </a:t>
            </a:r>
            <a:r>
              <a:rPr lang="en-US" altLang="en-US" sz="2000" dirty="0" err="1"/>
              <a:t>trò</a:t>
            </a:r>
            <a:r>
              <a:rPr lang="en-US" altLang="en-US" sz="2000" dirty="0"/>
              <a:t> </a:t>
            </a:r>
            <a:r>
              <a:rPr lang="en-US" altLang="en-US" sz="2000" dirty="0" err="1"/>
              <a:t>của</a:t>
            </a:r>
            <a:r>
              <a:rPr lang="en-US" altLang="en-US" sz="2000" dirty="0"/>
              <a:t> </a:t>
            </a:r>
            <a:r>
              <a:rPr lang="en-US" altLang="en-US" sz="2000" dirty="0" err="1"/>
              <a:t>các</a:t>
            </a:r>
            <a:r>
              <a:rPr lang="en-US" altLang="en-US" sz="2000" dirty="0"/>
              <a:t> </a:t>
            </a:r>
            <a:r>
              <a:rPr lang="en-US" altLang="en-US" sz="2000" dirty="0" err="1"/>
              <a:t>nguồn</a:t>
            </a:r>
            <a:r>
              <a:rPr lang="en-US" altLang="en-US" sz="2000" dirty="0"/>
              <a:t> </a:t>
            </a:r>
            <a:r>
              <a:rPr lang="en-US" altLang="en-US" sz="2000" dirty="0" err="1"/>
              <a:t>tài</a:t>
            </a:r>
            <a:r>
              <a:rPr lang="en-US" altLang="en-US" sz="2000" dirty="0"/>
              <a:t> </a:t>
            </a:r>
            <a:r>
              <a:rPr lang="en-US" altLang="en-US" sz="2000" dirty="0" err="1"/>
              <a:t>nguyên</a:t>
            </a:r>
            <a:r>
              <a:rPr lang="en-US" altLang="en-US" sz="2000" dirty="0"/>
              <a:t> </a:t>
            </a:r>
            <a:r>
              <a:rPr lang="en-US" altLang="en-US" sz="2000" dirty="0" err="1"/>
              <a:t>thiên</a:t>
            </a:r>
            <a:r>
              <a:rPr lang="en-US" altLang="en-US" sz="2000" dirty="0"/>
              <a:t> </a:t>
            </a:r>
            <a:r>
              <a:rPr lang="en-US" altLang="en-US" sz="2000" dirty="0" err="1"/>
              <a:t>nhiên</a:t>
            </a:r>
            <a:r>
              <a:rPr lang="en-US" altLang="en-US" sz="2000" dirty="0"/>
              <a:t> </a:t>
            </a:r>
            <a:r>
              <a:rPr lang="en-US" altLang="en-US" sz="2000" dirty="0" err="1" smtClean="0"/>
              <a:t>đối</a:t>
            </a:r>
            <a:r>
              <a:rPr lang="en-US" altLang="en-US" sz="2000" dirty="0" smtClean="0"/>
              <a:t> </a:t>
            </a:r>
            <a:r>
              <a:rPr lang="en-US" altLang="en-US" sz="2000" dirty="0" err="1"/>
              <a:t>với</a:t>
            </a:r>
            <a:r>
              <a:rPr lang="en-US" altLang="en-US" sz="2000" dirty="0"/>
              <a:t> </a:t>
            </a:r>
            <a:r>
              <a:rPr lang="en-US" altLang="en-US" sz="2000" dirty="0" err="1"/>
              <a:t>sự</a:t>
            </a:r>
            <a:r>
              <a:rPr lang="en-US" altLang="en-US" sz="2000" dirty="0"/>
              <a:t> </a:t>
            </a:r>
            <a:r>
              <a:rPr lang="en-US" altLang="en-US" sz="2000" dirty="0" err="1"/>
              <a:t>phát</a:t>
            </a:r>
            <a:r>
              <a:rPr lang="en-US" altLang="en-US" sz="2000" dirty="0"/>
              <a:t> </a:t>
            </a:r>
            <a:r>
              <a:rPr lang="en-US" altLang="en-US" sz="2000" dirty="0" err="1"/>
              <a:t>triển</a:t>
            </a:r>
            <a:r>
              <a:rPr lang="en-US" altLang="en-US" sz="2000" dirty="0"/>
              <a:t> 1 </a:t>
            </a:r>
            <a:r>
              <a:rPr lang="en-US" altLang="en-US" sz="2000" dirty="0" err="1"/>
              <a:t>số</a:t>
            </a:r>
            <a:r>
              <a:rPr lang="en-US" altLang="en-US" sz="2000" dirty="0"/>
              <a:t> </a:t>
            </a:r>
            <a:r>
              <a:rPr lang="en-US" altLang="en-US" sz="2000" dirty="0" err="1"/>
              <a:t>ngành</a:t>
            </a:r>
            <a:r>
              <a:rPr lang="en-US" altLang="en-US" sz="2000" dirty="0"/>
              <a:t> </a:t>
            </a:r>
            <a:r>
              <a:rPr lang="en-US" altLang="en-US" sz="2000" dirty="0" err="1"/>
              <a:t>công</a:t>
            </a:r>
            <a:r>
              <a:rPr lang="en-US" altLang="en-US" sz="2000" dirty="0"/>
              <a:t> </a:t>
            </a:r>
            <a:r>
              <a:rPr lang="en-US" altLang="en-US" sz="2000" dirty="0" err="1"/>
              <a:t>nghiệp</a:t>
            </a:r>
            <a:r>
              <a:rPr lang="en-US" altLang="en-US" sz="2000" dirty="0"/>
              <a:t> </a:t>
            </a:r>
            <a:r>
              <a:rPr lang="en-US" altLang="en-US" sz="2000" dirty="0" err="1"/>
              <a:t>trọng</a:t>
            </a:r>
            <a:r>
              <a:rPr lang="en-US" altLang="en-US" sz="2000" dirty="0"/>
              <a:t> </a:t>
            </a:r>
            <a:r>
              <a:rPr lang="en-US" altLang="en-US" sz="2000" dirty="0" err="1"/>
              <a:t>điểm</a:t>
            </a:r>
            <a:r>
              <a:rPr lang="en-US" altLang="en-US" sz="2000" dirty="0"/>
              <a:t> </a:t>
            </a:r>
            <a:r>
              <a:rPr lang="en-US" altLang="en-US" sz="2000" dirty="0" err="1"/>
              <a:t>nước</a:t>
            </a:r>
            <a:r>
              <a:rPr lang="en-US" altLang="en-US" sz="2000" dirty="0"/>
              <a:t> ta</a:t>
            </a:r>
          </a:p>
        </p:txBody>
      </p:sp>
      <p:sp>
        <p:nvSpPr>
          <p:cNvPr id="30" name="Rectangle 29">
            <a:extLst>
              <a:ext uri="{FF2B5EF4-FFF2-40B4-BE49-F238E27FC236}">
                <a16:creationId xmlns="" xmlns:a16="http://schemas.microsoft.com/office/drawing/2014/main" id="{EB970348-49A8-4061-A9EC-7B160EF93C5E}"/>
              </a:ext>
            </a:extLst>
          </p:cNvPr>
          <p:cNvSpPr>
            <a:spLocks noChangeArrowheads="1"/>
          </p:cNvSpPr>
          <p:nvPr/>
        </p:nvSpPr>
        <p:spPr bwMode="auto">
          <a:xfrm>
            <a:off x="173213" y="970734"/>
            <a:ext cx="2389683" cy="47397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1" i="1" u="none" strike="noStrike" cap="none" normalizeH="0" baseline="0" dirty="0" err="1" smtClean="0">
                <a:ln>
                  <a:noFill/>
                </a:ln>
                <a:solidFill>
                  <a:srgbClr val="00B050"/>
                </a:solidFill>
                <a:effectLst/>
                <a:latin typeface="SFMono-Regular"/>
              </a:rPr>
              <a:t>Yếu</a:t>
            </a:r>
            <a:r>
              <a:rPr kumimoji="0" lang="en-US" altLang="en-US" sz="2800" b="1" i="1" u="none" strike="noStrike" cap="none" normalizeH="0" dirty="0" smtClean="0">
                <a:ln>
                  <a:noFill/>
                </a:ln>
                <a:solidFill>
                  <a:srgbClr val="00B050"/>
                </a:solidFill>
                <a:effectLst/>
                <a:latin typeface="SFMono-Regular"/>
              </a:rPr>
              <a:t> </a:t>
            </a:r>
            <a:r>
              <a:rPr kumimoji="0" lang="en-US" altLang="en-US" sz="2800" b="1" i="1" u="none" strike="noStrike" cap="none" normalizeH="0" baseline="0" dirty="0" err="1" smtClean="0">
                <a:ln>
                  <a:noFill/>
                </a:ln>
                <a:solidFill>
                  <a:srgbClr val="00B050"/>
                </a:solidFill>
                <a:effectLst/>
                <a:latin typeface="SFMono-Regular"/>
              </a:rPr>
              <a:t>Tố</a:t>
            </a:r>
            <a:r>
              <a:rPr kumimoji="0" lang="en-US" altLang="en-US" sz="2800" b="1" i="1" u="none" strike="noStrike" cap="none" normalizeH="0" baseline="0" dirty="0" smtClean="0">
                <a:ln>
                  <a:noFill/>
                </a:ln>
                <a:solidFill>
                  <a:srgbClr val="00B050"/>
                </a:solidFill>
                <a:effectLst/>
                <a:latin typeface="SFMono-Regular"/>
              </a:rPr>
              <a:t>: </a:t>
            </a:r>
            <a:r>
              <a:rPr kumimoji="0" lang="en-US" altLang="en-US" sz="2800" b="0" i="0" u="none" strike="noStrike" cap="none" normalizeH="0" baseline="0" dirty="0" err="1" smtClean="0">
                <a:ln>
                  <a:noFill/>
                </a:ln>
                <a:solidFill>
                  <a:srgbClr val="00B050"/>
                </a:solidFill>
                <a:effectLst/>
                <a:latin typeface="SFMono-Regular"/>
              </a:rPr>
              <a:t>khoáng</a:t>
            </a:r>
            <a:r>
              <a:rPr kumimoji="0" lang="en-US" altLang="en-US" sz="2800" b="0" i="0" u="none" strike="noStrike" cap="none" normalizeH="0" baseline="0" dirty="0" smtClean="0">
                <a:ln>
                  <a:noFill/>
                </a:ln>
                <a:solidFill>
                  <a:srgbClr val="00B050"/>
                </a:solidFill>
                <a:effectLst/>
                <a:latin typeface="SFMono-Regular"/>
              </a:rPr>
              <a:t> </a:t>
            </a:r>
            <a:r>
              <a:rPr kumimoji="0" lang="en-US" altLang="en-US" sz="2800" b="0" i="0" u="none" strike="noStrike" cap="none" normalizeH="0" baseline="0" dirty="0" err="1">
                <a:ln>
                  <a:noFill/>
                </a:ln>
                <a:solidFill>
                  <a:srgbClr val="00B050"/>
                </a:solidFill>
                <a:effectLst/>
                <a:latin typeface="SFMono-Regular"/>
              </a:rPr>
              <a:t>sản</a:t>
            </a:r>
            <a:r>
              <a:rPr kumimoji="0" lang="en-US" altLang="en-US" sz="2800" b="0" i="0" u="none" strike="noStrike" cap="none" normalizeH="0" baseline="0" dirty="0">
                <a:ln>
                  <a:noFill/>
                </a:ln>
                <a:solidFill>
                  <a:srgbClr val="00B050"/>
                </a:solidFill>
                <a:effectLst/>
                <a:latin typeface="SFMono-Regular"/>
              </a:rPr>
              <a:t>, </a:t>
            </a:r>
            <a:r>
              <a:rPr kumimoji="0" lang="en-US" altLang="en-US" sz="2800" b="0" i="0" u="none" strike="noStrike" cap="none" normalizeH="0" baseline="0" dirty="0" err="1">
                <a:ln>
                  <a:noFill/>
                </a:ln>
                <a:solidFill>
                  <a:srgbClr val="00B050"/>
                </a:solidFill>
                <a:effectLst/>
                <a:latin typeface="SFMono-Regular"/>
              </a:rPr>
              <a:t>thủy</a:t>
            </a:r>
            <a:r>
              <a:rPr kumimoji="0" lang="en-US" altLang="en-US" sz="2800" b="0" i="0" u="none" strike="noStrike" cap="none" normalizeH="0" baseline="0" dirty="0">
                <a:ln>
                  <a:noFill/>
                </a:ln>
                <a:solidFill>
                  <a:srgbClr val="00B050"/>
                </a:solidFill>
                <a:effectLst/>
                <a:latin typeface="SFMono-Regular"/>
              </a:rPr>
              <a:t> </a:t>
            </a:r>
            <a:r>
              <a:rPr kumimoji="0" lang="en-US" altLang="en-US" sz="2800" b="0" i="0" u="none" strike="noStrike" cap="none" normalizeH="0" baseline="0" dirty="0" err="1">
                <a:ln>
                  <a:noFill/>
                </a:ln>
                <a:solidFill>
                  <a:srgbClr val="00B050"/>
                </a:solidFill>
                <a:effectLst/>
                <a:latin typeface="SFMono-Regular"/>
              </a:rPr>
              <a:t>năng</a:t>
            </a:r>
            <a:r>
              <a:rPr kumimoji="0" lang="en-US" altLang="en-US" sz="2800" b="0" i="0" u="none" strike="noStrike" cap="none" normalizeH="0" baseline="0" dirty="0">
                <a:ln>
                  <a:noFill/>
                </a:ln>
                <a:solidFill>
                  <a:srgbClr val="00B050"/>
                </a:solidFill>
                <a:effectLst/>
                <a:latin typeface="SFMono-Regular"/>
              </a:rPr>
              <a:t>, </a:t>
            </a:r>
            <a:r>
              <a:rPr kumimoji="0" lang="en-US" altLang="en-US" sz="2800" b="0" i="0" u="none" strike="noStrike" cap="none" normalizeH="0" baseline="0" dirty="0" err="1">
                <a:ln>
                  <a:noFill/>
                </a:ln>
                <a:solidFill>
                  <a:srgbClr val="00B050"/>
                </a:solidFill>
                <a:effectLst/>
                <a:latin typeface="SFMono-Regular"/>
              </a:rPr>
              <a:t>tài</a:t>
            </a:r>
            <a:r>
              <a:rPr kumimoji="0" lang="en-US" altLang="en-US" sz="2800" b="0" i="0" u="none" strike="noStrike" cap="none" normalizeH="0" baseline="0" dirty="0">
                <a:ln>
                  <a:noFill/>
                </a:ln>
                <a:solidFill>
                  <a:srgbClr val="00B050"/>
                </a:solidFill>
                <a:effectLst/>
                <a:latin typeface="SFMono-Regular"/>
              </a:rPr>
              <a:t> </a:t>
            </a:r>
            <a:r>
              <a:rPr kumimoji="0" lang="en-US" altLang="en-US" sz="2800" b="0" i="0" u="none" strike="noStrike" cap="none" normalizeH="0" baseline="0" dirty="0" err="1">
                <a:ln>
                  <a:noFill/>
                </a:ln>
                <a:solidFill>
                  <a:srgbClr val="00B050"/>
                </a:solidFill>
                <a:effectLst/>
                <a:latin typeface="SFMono-Regular"/>
              </a:rPr>
              <a:t>nguyên</a:t>
            </a:r>
            <a:r>
              <a:rPr kumimoji="0" lang="en-US" altLang="en-US" sz="2800" b="0" i="0" u="none" strike="noStrike" cap="none" normalizeH="0" baseline="0" dirty="0">
                <a:ln>
                  <a:noFill/>
                </a:ln>
                <a:solidFill>
                  <a:srgbClr val="00B050"/>
                </a:solidFill>
                <a:effectLst/>
                <a:latin typeface="SFMono-Regular"/>
              </a:rPr>
              <a:t> </a:t>
            </a:r>
            <a:r>
              <a:rPr kumimoji="0" lang="en-US" altLang="en-US" sz="2800" b="0" i="0" u="none" strike="noStrike" cap="none" normalizeH="0" baseline="0" dirty="0" err="1">
                <a:ln>
                  <a:noFill/>
                </a:ln>
                <a:solidFill>
                  <a:srgbClr val="00B050"/>
                </a:solidFill>
                <a:effectLst/>
                <a:latin typeface="SFMono-Regular"/>
              </a:rPr>
              <a:t>đất</a:t>
            </a:r>
            <a:r>
              <a:rPr kumimoji="0" lang="en-US" altLang="en-US" sz="2800" b="0" i="0" u="none" strike="noStrike" cap="none" normalizeH="0" baseline="0" dirty="0">
                <a:ln>
                  <a:noFill/>
                </a:ln>
                <a:solidFill>
                  <a:srgbClr val="00B050"/>
                </a:solidFill>
                <a:effectLst/>
                <a:latin typeface="SFMono-Regular"/>
              </a:rPr>
              <a:t>, </a:t>
            </a:r>
            <a:r>
              <a:rPr kumimoji="0" lang="en-US" altLang="en-US" sz="2800" b="0" i="0" u="none" strike="noStrike" cap="none" normalizeH="0" baseline="0" dirty="0" err="1">
                <a:ln>
                  <a:noFill/>
                </a:ln>
                <a:solidFill>
                  <a:srgbClr val="00B050"/>
                </a:solidFill>
                <a:effectLst/>
                <a:latin typeface="SFMono-Regular"/>
              </a:rPr>
              <a:t>nước</a:t>
            </a:r>
            <a:r>
              <a:rPr kumimoji="0" lang="en-US" altLang="en-US" sz="2800" b="0" i="0" u="none" strike="noStrike" cap="none" normalizeH="0" baseline="0" dirty="0">
                <a:ln>
                  <a:noFill/>
                </a:ln>
                <a:solidFill>
                  <a:srgbClr val="00B050"/>
                </a:solidFill>
                <a:effectLst/>
                <a:latin typeface="SFMono-Regular"/>
              </a:rPr>
              <a:t>, </a:t>
            </a:r>
            <a:r>
              <a:rPr kumimoji="0" lang="en-US" altLang="en-US" sz="2800" b="0" i="0" u="none" strike="noStrike" cap="none" normalizeH="0" baseline="0" dirty="0" err="1">
                <a:ln>
                  <a:noFill/>
                </a:ln>
                <a:solidFill>
                  <a:srgbClr val="00B050"/>
                </a:solidFill>
                <a:effectLst/>
                <a:latin typeface="SFMono-Regular"/>
              </a:rPr>
              <a:t>khí</a:t>
            </a:r>
            <a:r>
              <a:rPr kumimoji="0" lang="en-US" altLang="en-US" sz="2800" b="0" i="0" u="none" strike="noStrike" cap="none" normalizeH="0" baseline="0" dirty="0">
                <a:ln>
                  <a:noFill/>
                </a:ln>
                <a:solidFill>
                  <a:srgbClr val="00B050"/>
                </a:solidFill>
                <a:effectLst/>
                <a:latin typeface="SFMono-Regular"/>
              </a:rPr>
              <a:t> </a:t>
            </a:r>
            <a:r>
              <a:rPr kumimoji="0" lang="en-US" altLang="en-US" sz="2800" b="0" i="0" u="none" strike="noStrike" cap="none" normalizeH="0" baseline="0" dirty="0" err="1">
                <a:ln>
                  <a:noFill/>
                </a:ln>
                <a:solidFill>
                  <a:srgbClr val="00B050"/>
                </a:solidFill>
                <a:effectLst/>
                <a:latin typeface="SFMono-Regular"/>
              </a:rPr>
              <a:t>hậu</a:t>
            </a:r>
            <a:r>
              <a:rPr kumimoji="0" lang="en-US" altLang="en-US" sz="2800" b="0" i="0" u="none" strike="noStrike" cap="none" normalizeH="0" baseline="0" dirty="0">
                <a:ln>
                  <a:noFill/>
                </a:ln>
                <a:solidFill>
                  <a:srgbClr val="00B050"/>
                </a:solidFill>
                <a:effectLst/>
                <a:latin typeface="SFMono-Regular"/>
              </a:rPr>
              <a:t>,...</a:t>
            </a:r>
            <a:r>
              <a:rPr kumimoji="0" lang="en-US" altLang="en-US" sz="2800" b="0" i="0" u="none" strike="noStrike" cap="none" normalizeH="0" baseline="0" dirty="0" err="1">
                <a:ln>
                  <a:noFill/>
                </a:ln>
                <a:solidFill>
                  <a:srgbClr val="00B050"/>
                </a:solidFill>
                <a:effectLst/>
                <a:latin typeface="SFMono-Regular"/>
              </a:rPr>
              <a:t>ảnh</a:t>
            </a:r>
            <a:r>
              <a:rPr kumimoji="0" lang="en-US" altLang="en-US" sz="2800" b="0" i="0" u="none" strike="noStrike" cap="none" normalizeH="0" baseline="0" dirty="0">
                <a:ln>
                  <a:noFill/>
                </a:ln>
                <a:solidFill>
                  <a:srgbClr val="00B050"/>
                </a:solidFill>
                <a:effectLst/>
                <a:latin typeface="SFMono-Regular"/>
              </a:rPr>
              <a:t> </a:t>
            </a:r>
            <a:r>
              <a:rPr kumimoji="0" lang="en-US" altLang="en-US" sz="2800" b="0" i="0" u="none" strike="noStrike" cap="none" normalizeH="0" baseline="0" dirty="0" err="1">
                <a:ln>
                  <a:noFill/>
                </a:ln>
                <a:solidFill>
                  <a:srgbClr val="00B050"/>
                </a:solidFill>
                <a:effectLst/>
                <a:latin typeface="SFMono-Regular"/>
              </a:rPr>
              <a:t>hưởng</a:t>
            </a:r>
            <a:r>
              <a:rPr kumimoji="0" lang="en-US" altLang="en-US" sz="2800" b="0" i="0" u="none" strike="noStrike" cap="none" normalizeH="0" baseline="0" dirty="0">
                <a:ln>
                  <a:noFill/>
                </a:ln>
                <a:solidFill>
                  <a:srgbClr val="00B050"/>
                </a:solidFill>
                <a:effectLst/>
                <a:latin typeface="SFMono-Regular"/>
              </a:rPr>
              <a:t> </a:t>
            </a:r>
            <a:r>
              <a:rPr kumimoji="0" lang="en-US" altLang="en-US" sz="2800" b="0" i="0" u="none" strike="noStrike" cap="none" normalizeH="0" baseline="0" dirty="0" err="1">
                <a:ln>
                  <a:noFill/>
                </a:ln>
                <a:solidFill>
                  <a:srgbClr val="00B050"/>
                </a:solidFill>
                <a:effectLst/>
                <a:latin typeface="SFMono-Regular"/>
              </a:rPr>
              <a:t>tới</a:t>
            </a:r>
            <a:r>
              <a:rPr kumimoji="0" lang="en-US" altLang="en-US" sz="2800" b="0" i="0" u="none" strike="noStrike" cap="none" normalizeH="0" baseline="0" dirty="0">
                <a:ln>
                  <a:noFill/>
                </a:ln>
                <a:solidFill>
                  <a:srgbClr val="00B050"/>
                </a:solidFill>
                <a:effectLst/>
                <a:latin typeface="SFMono-Regular"/>
              </a:rPr>
              <a:t> </a:t>
            </a:r>
            <a:r>
              <a:rPr kumimoji="0" lang="en-US" altLang="en-US" sz="2800" b="0" i="0" u="none" strike="noStrike" cap="none" normalizeH="0" baseline="0" dirty="0" err="1">
                <a:ln>
                  <a:noFill/>
                </a:ln>
                <a:solidFill>
                  <a:srgbClr val="00B050"/>
                </a:solidFill>
                <a:effectLst/>
                <a:latin typeface="SFMono-Regular"/>
              </a:rPr>
              <a:t>một</a:t>
            </a:r>
            <a:r>
              <a:rPr kumimoji="0" lang="en-US" altLang="en-US" sz="2800" b="0" i="0" u="none" strike="noStrike" cap="none" normalizeH="0" baseline="0" dirty="0">
                <a:ln>
                  <a:noFill/>
                </a:ln>
                <a:solidFill>
                  <a:srgbClr val="00B050"/>
                </a:solidFill>
                <a:effectLst/>
                <a:latin typeface="SFMono-Regular"/>
              </a:rPr>
              <a:t> </a:t>
            </a:r>
            <a:r>
              <a:rPr kumimoji="0" lang="en-US" altLang="en-US" sz="2800" b="0" i="0" u="none" strike="noStrike" cap="none" normalizeH="0" baseline="0" dirty="0" err="1">
                <a:ln>
                  <a:noFill/>
                </a:ln>
                <a:solidFill>
                  <a:srgbClr val="00B050"/>
                </a:solidFill>
                <a:effectLst/>
                <a:latin typeface="SFMono-Regular"/>
              </a:rPr>
              <a:t>số</a:t>
            </a:r>
            <a:r>
              <a:rPr kumimoji="0" lang="en-US" altLang="en-US" sz="2800" b="0" i="0" u="none" strike="noStrike" cap="none" normalizeH="0" baseline="0" dirty="0">
                <a:ln>
                  <a:noFill/>
                </a:ln>
                <a:solidFill>
                  <a:srgbClr val="00B050"/>
                </a:solidFill>
                <a:effectLst/>
                <a:latin typeface="SFMono-Regular"/>
              </a:rPr>
              <a:t> </a:t>
            </a:r>
            <a:r>
              <a:rPr kumimoji="0" lang="en-US" altLang="en-US" sz="2800" b="0" i="0" u="none" strike="noStrike" cap="none" normalizeH="0" baseline="0" dirty="0" err="1">
                <a:ln>
                  <a:noFill/>
                </a:ln>
                <a:solidFill>
                  <a:srgbClr val="00B050"/>
                </a:solidFill>
                <a:effectLst/>
                <a:latin typeface="SFMono-Regular"/>
              </a:rPr>
              <a:t>ngành</a:t>
            </a:r>
            <a:r>
              <a:rPr kumimoji="0" lang="en-US" altLang="en-US" sz="2800" b="0" i="0" u="none" strike="noStrike" cap="none" normalizeH="0" baseline="0" dirty="0">
                <a:ln>
                  <a:noFill/>
                </a:ln>
                <a:solidFill>
                  <a:srgbClr val="00B050"/>
                </a:solidFill>
                <a:effectLst/>
                <a:latin typeface="SFMono-Regular"/>
              </a:rPr>
              <a:t> </a:t>
            </a:r>
            <a:r>
              <a:rPr kumimoji="0" lang="en-US" altLang="en-US" sz="2800" b="0" i="0" u="none" strike="noStrike" cap="none" normalizeH="0" baseline="0" dirty="0" err="1">
                <a:ln>
                  <a:noFill/>
                </a:ln>
                <a:solidFill>
                  <a:srgbClr val="00B050"/>
                </a:solidFill>
                <a:effectLst/>
                <a:latin typeface="SFMono-Regular"/>
              </a:rPr>
              <a:t>công</a:t>
            </a:r>
            <a:r>
              <a:rPr kumimoji="0" lang="en-US" altLang="en-US" sz="2800" b="0" i="0" u="none" strike="noStrike" cap="none" normalizeH="0" baseline="0" dirty="0">
                <a:ln>
                  <a:noFill/>
                </a:ln>
                <a:solidFill>
                  <a:srgbClr val="00B050"/>
                </a:solidFill>
                <a:effectLst/>
                <a:latin typeface="SFMono-Regular"/>
              </a:rPr>
              <a:t> </a:t>
            </a:r>
            <a:r>
              <a:rPr kumimoji="0" lang="en-US" altLang="en-US" sz="2800" b="0" i="0" u="none" strike="noStrike" cap="none" normalizeH="0" baseline="0" dirty="0" err="1">
                <a:ln>
                  <a:noFill/>
                </a:ln>
                <a:solidFill>
                  <a:srgbClr val="00B050"/>
                </a:solidFill>
                <a:effectLst/>
                <a:latin typeface="SFMono-Regular"/>
              </a:rPr>
              <a:t>nghiệp</a:t>
            </a:r>
            <a:r>
              <a:rPr kumimoji="0" lang="en-US" altLang="en-US" sz="2800" b="0" i="0" u="none" strike="noStrike" cap="none" normalizeH="0" baseline="0" dirty="0">
                <a:ln>
                  <a:noFill/>
                </a:ln>
                <a:solidFill>
                  <a:srgbClr val="00B050"/>
                </a:solidFill>
                <a:effectLst/>
                <a:latin typeface="SFMono-Regular"/>
              </a:rPr>
              <a:t> </a:t>
            </a:r>
            <a:r>
              <a:rPr kumimoji="0" lang="en-US" altLang="en-US" sz="2800" b="0" i="0" u="none" strike="noStrike" cap="none" normalizeH="0" baseline="0" dirty="0" err="1">
                <a:ln>
                  <a:noFill/>
                </a:ln>
                <a:solidFill>
                  <a:srgbClr val="00B050"/>
                </a:solidFill>
                <a:effectLst/>
                <a:latin typeface="SFMono-Regular"/>
              </a:rPr>
              <a:t>trọng</a:t>
            </a:r>
            <a:r>
              <a:rPr kumimoji="0" lang="en-US" altLang="en-US" sz="2800" b="0" i="0" u="none" strike="noStrike" cap="none" normalizeH="0" baseline="0" dirty="0">
                <a:ln>
                  <a:noFill/>
                </a:ln>
                <a:solidFill>
                  <a:srgbClr val="00B050"/>
                </a:solidFill>
                <a:effectLst/>
                <a:latin typeface="SFMono-Regular"/>
              </a:rPr>
              <a:t> </a:t>
            </a:r>
            <a:r>
              <a:rPr kumimoji="0" lang="en-US" altLang="en-US" sz="2800" b="0" i="0" u="none" strike="noStrike" cap="none" normalizeH="0" baseline="0" dirty="0" err="1">
                <a:ln>
                  <a:noFill/>
                </a:ln>
                <a:solidFill>
                  <a:srgbClr val="00B050"/>
                </a:solidFill>
                <a:effectLst/>
                <a:latin typeface="SFMono-Regular"/>
              </a:rPr>
              <a:t>điểm</a:t>
            </a:r>
            <a:r>
              <a:rPr kumimoji="0" lang="en-US" altLang="en-US" sz="2800" b="0" i="0" u="none" strike="noStrike" cap="none" normalizeH="0" baseline="0" dirty="0">
                <a:ln>
                  <a:noFill/>
                </a:ln>
                <a:solidFill>
                  <a:srgbClr val="00B050"/>
                </a:solidFill>
                <a:effectLst/>
                <a:latin typeface="SFMono-Regular"/>
              </a:rPr>
              <a:t> </a:t>
            </a:r>
            <a:r>
              <a:rPr kumimoji="0" lang="en-US" altLang="en-US" sz="2800" b="0" i="0" u="none" strike="noStrike" cap="none" normalizeH="0" baseline="0" dirty="0" err="1">
                <a:ln>
                  <a:noFill/>
                </a:ln>
                <a:solidFill>
                  <a:srgbClr val="00B050"/>
                </a:solidFill>
                <a:effectLst/>
                <a:latin typeface="SFMono-Regular"/>
              </a:rPr>
              <a:t>của</a:t>
            </a:r>
            <a:r>
              <a:rPr kumimoji="0" lang="en-US" altLang="en-US" sz="2800" b="0" i="0" u="none" strike="noStrike" cap="none" normalizeH="0" baseline="0" dirty="0">
                <a:ln>
                  <a:noFill/>
                </a:ln>
                <a:solidFill>
                  <a:srgbClr val="00B050"/>
                </a:solidFill>
                <a:effectLst/>
                <a:latin typeface="SFMono-Regular"/>
              </a:rPr>
              <a:t> </a:t>
            </a:r>
            <a:r>
              <a:rPr kumimoji="0" lang="en-US" altLang="en-US" sz="2800" b="0" i="0" u="none" strike="noStrike" cap="none" normalizeH="0" baseline="0" dirty="0" err="1">
                <a:ln>
                  <a:noFill/>
                </a:ln>
                <a:solidFill>
                  <a:srgbClr val="00B050"/>
                </a:solidFill>
                <a:effectLst/>
                <a:latin typeface="SFMono-Regular"/>
              </a:rPr>
              <a:t>nước</a:t>
            </a:r>
            <a:r>
              <a:rPr kumimoji="0" lang="en-US" altLang="en-US" sz="2800" b="0" i="0" u="none" strike="noStrike" cap="none" normalizeH="0" baseline="0" dirty="0">
                <a:ln>
                  <a:noFill/>
                </a:ln>
                <a:solidFill>
                  <a:srgbClr val="00B050"/>
                </a:solidFill>
                <a:effectLst/>
                <a:latin typeface="SFMono-Regular"/>
              </a:rPr>
              <a:t> ta.</a:t>
            </a:r>
            <a:r>
              <a:rPr kumimoji="0" lang="en-US" altLang="en-US" sz="2800" b="0" i="0" u="none" strike="noStrike" cap="none" normalizeH="0" baseline="0" dirty="0">
                <a:ln>
                  <a:noFill/>
                </a:ln>
                <a:solidFill>
                  <a:srgbClr val="00B050"/>
                </a:solidFill>
                <a:effectLst/>
              </a:rPr>
              <a:t> </a:t>
            </a:r>
            <a:endParaRPr kumimoji="0" lang="en-US" altLang="en-US" sz="2800" b="0" i="0" u="none" strike="noStrike" cap="none" normalizeH="0" baseline="0" dirty="0">
              <a:ln>
                <a:noFill/>
              </a:ln>
              <a:solidFill>
                <a:srgbClr val="00B050"/>
              </a:solidFill>
              <a:effectLst/>
              <a:latin typeface="Arial" panose="020B0604020202020204" pitchFamily="34" charset="0"/>
            </a:endParaRPr>
          </a:p>
        </p:txBody>
      </p:sp>
      <p:sp>
        <p:nvSpPr>
          <p:cNvPr id="32" name="TextBox 31"/>
          <p:cNvSpPr txBox="1"/>
          <p:nvPr/>
        </p:nvSpPr>
        <p:spPr>
          <a:xfrm>
            <a:off x="0" y="175127"/>
            <a:ext cx="4676503"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I. CÁC NHÂN TỐ TỰ NHIÊN</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4682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84"/>
                                        </p:tgtEl>
                                        <p:attrNameLst>
                                          <p:attrName>style.visibility</p:attrName>
                                        </p:attrNameLst>
                                      </p:cBhvr>
                                      <p:to>
                                        <p:strVal val="visible"/>
                                      </p:to>
                                    </p:set>
                                    <p:animEffect transition="in" filter="checkerboard(across)">
                                      <p:cBhvr>
                                        <p:cTn id="7" dur="500"/>
                                        <p:tgtEl>
                                          <p:spTgt spid="7184"/>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7178"/>
                                        </p:tgtEl>
                                        <p:attrNameLst>
                                          <p:attrName>style.visibility</p:attrName>
                                        </p:attrNameLst>
                                      </p:cBhvr>
                                      <p:to>
                                        <p:strVal val="visible"/>
                                      </p:to>
                                    </p:set>
                                    <p:anim calcmode="lin" valueType="num">
                                      <p:cBhvr>
                                        <p:cTn id="10" dur="1000" fill="hold"/>
                                        <p:tgtEl>
                                          <p:spTgt spid="7178"/>
                                        </p:tgtEl>
                                        <p:attrNameLst>
                                          <p:attrName>ppt_w</p:attrName>
                                        </p:attrNameLst>
                                      </p:cBhvr>
                                      <p:tavLst>
                                        <p:tav tm="0">
                                          <p:val>
                                            <p:strVal val="#ppt_w*0.70"/>
                                          </p:val>
                                        </p:tav>
                                        <p:tav tm="100000">
                                          <p:val>
                                            <p:strVal val="#ppt_w"/>
                                          </p:val>
                                        </p:tav>
                                      </p:tavLst>
                                    </p:anim>
                                    <p:anim calcmode="lin" valueType="num">
                                      <p:cBhvr>
                                        <p:cTn id="11" dur="1000" fill="hold"/>
                                        <p:tgtEl>
                                          <p:spTgt spid="7178"/>
                                        </p:tgtEl>
                                        <p:attrNameLst>
                                          <p:attrName>ppt_h</p:attrName>
                                        </p:attrNameLst>
                                      </p:cBhvr>
                                      <p:tavLst>
                                        <p:tav tm="0">
                                          <p:val>
                                            <p:strVal val="#ppt_h"/>
                                          </p:val>
                                        </p:tav>
                                        <p:tav tm="100000">
                                          <p:val>
                                            <p:strVal val="#ppt_h"/>
                                          </p:val>
                                        </p:tav>
                                      </p:tavLst>
                                    </p:anim>
                                    <p:animEffect transition="in" filter="fade">
                                      <p:cBhvr>
                                        <p:cTn id="12" dur="1000"/>
                                        <p:tgtEl>
                                          <p:spTgt spid="71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185"/>
                                        </p:tgtEl>
                                        <p:attrNameLst>
                                          <p:attrName>style.visibility</p:attrName>
                                        </p:attrNameLst>
                                      </p:cBhvr>
                                      <p:to>
                                        <p:strVal val="visible"/>
                                      </p:to>
                                    </p:set>
                                    <p:animEffect transition="in" filter="checkerboard(across)">
                                      <p:cBhvr>
                                        <p:cTn id="17" dur="500"/>
                                        <p:tgtEl>
                                          <p:spTgt spid="7185"/>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7179"/>
                                        </p:tgtEl>
                                        <p:attrNameLst>
                                          <p:attrName>style.visibility</p:attrName>
                                        </p:attrNameLst>
                                      </p:cBhvr>
                                      <p:to>
                                        <p:strVal val="visible"/>
                                      </p:to>
                                    </p:set>
                                    <p:anim calcmode="lin" valueType="num">
                                      <p:cBhvr>
                                        <p:cTn id="20" dur="1000" fill="hold"/>
                                        <p:tgtEl>
                                          <p:spTgt spid="7179"/>
                                        </p:tgtEl>
                                        <p:attrNameLst>
                                          <p:attrName>ppt_w</p:attrName>
                                        </p:attrNameLst>
                                      </p:cBhvr>
                                      <p:tavLst>
                                        <p:tav tm="0">
                                          <p:val>
                                            <p:strVal val="#ppt_w*0.70"/>
                                          </p:val>
                                        </p:tav>
                                        <p:tav tm="100000">
                                          <p:val>
                                            <p:strVal val="#ppt_w"/>
                                          </p:val>
                                        </p:tav>
                                      </p:tavLst>
                                    </p:anim>
                                    <p:anim calcmode="lin" valueType="num">
                                      <p:cBhvr>
                                        <p:cTn id="21" dur="1000" fill="hold"/>
                                        <p:tgtEl>
                                          <p:spTgt spid="7179"/>
                                        </p:tgtEl>
                                        <p:attrNameLst>
                                          <p:attrName>ppt_h</p:attrName>
                                        </p:attrNameLst>
                                      </p:cBhvr>
                                      <p:tavLst>
                                        <p:tav tm="0">
                                          <p:val>
                                            <p:strVal val="#ppt_h"/>
                                          </p:val>
                                        </p:tav>
                                        <p:tav tm="100000">
                                          <p:val>
                                            <p:strVal val="#ppt_h"/>
                                          </p:val>
                                        </p:tav>
                                      </p:tavLst>
                                    </p:anim>
                                    <p:animEffect transition="in" filter="fade">
                                      <p:cBhvr>
                                        <p:cTn id="22" dur="1000"/>
                                        <p:tgtEl>
                                          <p:spTgt spid="717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186"/>
                                        </p:tgtEl>
                                        <p:attrNameLst>
                                          <p:attrName>style.visibility</p:attrName>
                                        </p:attrNameLst>
                                      </p:cBhvr>
                                      <p:to>
                                        <p:strVal val="visible"/>
                                      </p:to>
                                    </p:set>
                                    <p:animEffect transition="in" filter="checkerboard(across)">
                                      <p:cBhvr>
                                        <p:cTn id="27" dur="500"/>
                                        <p:tgtEl>
                                          <p:spTgt spid="7186"/>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7180"/>
                                        </p:tgtEl>
                                        <p:attrNameLst>
                                          <p:attrName>style.visibility</p:attrName>
                                        </p:attrNameLst>
                                      </p:cBhvr>
                                      <p:to>
                                        <p:strVal val="visible"/>
                                      </p:to>
                                    </p:set>
                                    <p:anim calcmode="lin" valueType="num">
                                      <p:cBhvr>
                                        <p:cTn id="30" dur="1000" fill="hold"/>
                                        <p:tgtEl>
                                          <p:spTgt spid="7180"/>
                                        </p:tgtEl>
                                        <p:attrNameLst>
                                          <p:attrName>ppt_w</p:attrName>
                                        </p:attrNameLst>
                                      </p:cBhvr>
                                      <p:tavLst>
                                        <p:tav tm="0">
                                          <p:val>
                                            <p:strVal val="#ppt_w*0.70"/>
                                          </p:val>
                                        </p:tav>
                                        <p:tav tm="100000">
                                          <p:val>
                                            <p:strVal val="#ppt_w"/>
                                          </p:val>
                                        </p:tav>
                                      </p:tavLst>
                                    </p:anim>
                                    <p:anim calcmode="lin" valueType="num">
                                      <p:cBhvr>
                                        <p:cTn id="31" dur="1000" fill="hold"/>
                                        <p:tgtEl>
                                          <p:spTgt spid="7180"/>
                                        </p:tgtEl>
                                        <p:attrNameLst>
                                          <p:attrName>ppt_h</p:attrName>
                                        </p:attrNameLst>
                                      </p:cBhvr>
                                      <p:tavLst>
                                        <p:tav tm="0">
                                          <p:val>
                                            <p:strVal val="#ppt_h"/>
                                          </p:val>
                                        </p:tav>
                                        <p:tav tm="100000">
                                          <p:val>
                                            <p:strVal val="#ppt_h"/>
                                          </p:val>
                                        </p:tav>
                                      </p:tavLst>
                                    </p:anim>
                                    <p:animEffect transition="in" filter="fade">
                                      <p:cBhvr>
                                        <p:cTn id="32" dur="1000"/>
                                        <p:tgtEl>
                                          <p:spTgt spid="718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7187"/>
                                        </p:tgtEl>
                                        <p:attrNameLst>
                                          <p:attrName>style.visibility</p:attrName>
                                        </p:attrNameLst>
                                      </p:cBhvr>
                                      <p:to>
                                        <p:strVal val="visible"/>
                                      </p:to>
                                    </p:set>
                                    <p:animEffect transition="in" filter="checkerboard(across)">
                                      <p:cBhvr>
                                        <p:cTn id="37" dur="500"/>
                                        <p:tgtEl>
                                          <p:spTgt spid="7187"/>
                                        </p:tgtEl>
                                      </p:cBhvr>
                                    </p:animEffect>
                                  </p:childTnLst>
                                </p:cTn>
                              </p:par>
                              <p:par>
                                <p:cTn id="38" presetID="55" presetClass="entr" presetSubtype="0" fill="hold" grpId="0" nodeType="withEffect">
                                  <p:stCondLst>
                                    <p:cond delay="0"/>
                                  </p:stCondLst>
                                  <p:childTnLst>
                                    <p:set>
                                      <p:cBhvr>
                                        <p:cTn id="39" dur="1" fill="hold">
                                          <p:stCondLst>
                                            <p:cond delay="0"/>
                                          </p:stCondLst>
                                        </p:cTn>
                                        <p:tgtEl>
                                          <p:spTgt spid="7181"/>
                                        </p:tgtEl>
                                        <p:attrNameLst>
                                          <p:attrName>style.visibility</p:attrName>
                                        </p:attrNameLst>
                                      </p:cBhvr>
                                      <p:to>
                                        <p:strVal val="visible"/>
                                      </p:to>
                                    </p:set>
                                    <p:anim calcmode="lin" valueType="num">
                                      <p:cBhvr>
                                        <p:cTn id="40" dur="1000" fill="hold"/>
                                        <p:tgtEl>
                                          <p:spTgt spid="7181"/>
                                        </p:tgtEl>
                                        <p:attrNameLst>
                                          <p:attrName>ppt_w</p:attrName>
                                        </p:attrNameLst>
                                      </p:cBhvr>
                                      <p:tavLst>
                                        <p:tav tm="0">
                                          <p:val>
                                            <p:strVal val="#ppt_w*0.70"/>
                                          </p:val>
                                        </p:tav>
                                        <p:tav tm="100000">
                                          <p:val>
                                            <p:strVal val="#ppt_w"/>
                                          </p:val>
                                        </p:tav>
                                      </p:tavLst>
                                    </p:anim>
                                    <p:anim calcmode="lin" valueType="num">
                                      <p:cBhvr>
                                        <p:cTn id="41" dur="1000" fill="hold"/>
                                        <p:tgtEl>
                                          <p:spTgt spid="7181"/>
                                        </p:tgtEl>
                                        <p:attrNameLst>
                                          <p:attrName>ppt_h</p:attrName>
                                        </p:attrNameLst>
                                      </p:cBhvr>
                                      <p:tavLst>
                                        <p:tav tm="0">
                                          <p:val>
                                            <p:strVal val="#ppt_h"/>
                                          </p:val>
                                        </p:tav>
                                        <p:tav tm="100000">
                                          <p:val>
                                            <p:strVal val="#ppt_h"/>
                                          </p:val>
                                        </p:tav>
                                      </p:tavLst>
                                    </p:anim>
                                    <p:animEffect transition="in" filter="fade">
                                      <p:cBhvr>
                                        <p:cTn id="42" dur="1000"/>
                                        <p:tgtEl>
                                          <p:spTgt spid="718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7188"/>
                                        </p:tgtEl>
                                        <p:attrNameLst>
                                          <p:attrName>style.visibility</p:attrName>
                                        </p:attrNameLst>
                                      </p:cBhvr>
                                      <p:to>
                                        <p:strVal val="visible"/>
                                      </p:to>
                                    </p:set>
                                    <p:animEffect transition="in" filter="checkerboard(across)">
                                      <p:cBhvr>
                                        <p:cTn id="47" dur="500"/>
                                        <p:tgtEl>
                                          <p:spTgt spid="7188"/>
                                        </p:tgtEl>
                                      </p:cBhvr>
                                    </p:animEffect>
                                  </p:childTnLst>
                                </p:cTn>
                              </p:par>
                              <p:par>
                                <p:cTn id="48" presetID="55" presetClass="entr" presetSubtype="0" fill="hold" grpId="0" nodeType="withEffect">
                                  <p:stCondLst>
                                    <p:cond delay="0"/>
                                  </p:stCondLst>
                                  <p:childTnLst>
                                    <p:set>
                                      <p:cBhvr>
                                        <p:cTn id="49" dur="1" fill="hold">
                                          <p:stCondLst>
                                            <p:cond delay="0"/>
                                          </p:stCondLst>
                                        </p:cTn>
                                        <p:tgtEl>
                                          <p:spTgt spid="7182"/>
                                        </p:tgtEl>
                                        <p:attrNameLst>
                                          <p:attrName>style.visibility</p:attrName>
                                        </p:attrNameLst>
                                      </p:cBhvr>
                                      <p:to>
                                        <p:strVal val="visible"/>
                                      </p:to>
                                    </p:set>
                                    <p:anim calcmode="lin" valueType="num">
                                      <p:cBhvr>
                                        <p:cTn id="50" dur="1000" fill="hold"/>
                                        <p:tgtEl>
                                          <p:spTgt spid="7182"/>
                                        </p:tgtEl>
                                        <p:attrNameLst>
                                          <p:attrName>ppt_w</p:attrName>
                                        </p:attrNameLst>
                                      </p:cBhvr>
                                      <p:tavLst>
                                        <p:tav tm="0">
                                          <p:val>
                                            <p:strVal val="#ppt_w*0.70"/>
                                          </p:val>
                                        </p:tav>
                                        <p:tav tm="100000">
                                          <p:val>
                                            <p:strVal val="#ppt_w"/>
                                          </p:val>
                                        </p:tav>
                                      </p:tavLst>
                                    </p:anim>
                                    <p:anim calcmode="lin" valueType="num">
                                      <p:cBhvr>
                                        <p:cTn id="51" dur="1000" fill="hold"/>
                                        <p:tgtEl>
                                          <p:spTgt spid="7182"/>
                                        </p:tgtEl>
                                        <p:attrNameLst>
                                          <p:attrName>ppt_h</p:attrName>
                                        </p:attrNameLst>
                                      </p:cBhvr>
                                      <p:tavLst>
                                        <p:tav tm="0">
                                          <p:val>
                                            <p:strVal val="#ppt_h"/>
                                          </p:val>
                                        </p:tav>
                                        <p:tav tm="100000">
                                          <p:val>
                                            <p:strVal val="#ppt_h"/>
                                          </p:val>
                                        </p:tav>
                                      </p:tavLst>
                                    </p:anim>
                                    <p:animEffect transition="in" filter="fade">
                                      <p:cBhvr>
                                        <p:cTn id="52" dur="1000"/>
                                        <p:tgtEl>
                                          <p:spTgt spid="718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7189"/>
                                        </p:tgtEl>
                                        <p:attrNameLst>
                                          <p:attrName>style.visibility</p:attrName>
                                        </p:attrNameLst>
                                      </p:cBhvr>
                                      <p:to>
                                        <p:strVal val="visible"/>
                                      </p:to>
                                    </p:set>
                                    <p:animEffect transition="in" filter="checkerboard(across)">
                                      <p:cBhvr>
                                        <p:cTn id="57" dur="500"/>
                                        <p:tgtEl>
                                          <p:spTgt spid="7189"/>
                                        </p:tgtEl>
                                      </p:cBhvr>
                                    </p:animEffect>
                                  </p:childTnLst>
                                </p:cTn>
                              </p:par>
                            </p:childTnLst>
                          </p:cTn>
                        </p:par>
                        <p:par>
                          <p:cTn id="58" fill="hold" nodeType="afterGroup">
                            <p:stCondLst>
                              <p:cond delay="500"/>
                            </p:stCondLst>
                            <p:childTnLst>
                              <p:par>
                                <p:cTn id="59" presetID="55" presetClass="entr" presetSubtype="0" fill="hold" grpId="0" nodeType="afterEffect">
                                  <p:stCondLst>
                                    <p:cond delay="0"/>
                                  </p:stCondLst>
                                  <p:childTnLst>
                                    <p:set>
                                      <p:cBhvr>
                                        <p:cTn id="60" dur="1" fill="hold">
                                          <p:stCondLst>
                                            <p:cond delay="0"/>
                                          </p:stCondLst>
                                        </p:cTn>
                                        <p:tgtEl>
                                          <p:spTgt spid="7177"/>
                                        </p:tgtEl>
                                        <p:attrNameLst>
                                          <p:attrName>style.visibility</p:attrName>
                                        </p:attrNameLst>
                                      </p:cBhvr>
                                      <p:to>
                                        <p:strVal val="visible"/>
                                      </p:to>
                                    </p:set>
                                    <p:anim calcmode="lin" valueType="num">
                                      <p:cBhvr>
                                        <p:cTn id="61" dur="1000" fill="hold"/>
                                        <p:tgtEl>
                                          <p:spTgt spid="7177"/>
                                        </p:tgtEl>
                                        <p:attrNameLst>
                                          <p:attrName>ppt_w</p:attrName>
                                        </p:attrNameLst>
                                      </p:cBhvr>
                                      <p:tavLst>
                                        <p:tav tm="0">
                                          <p:val>
                                            <p:strVal val="#ppt_w*0.70"/>
                                          </p:val>
                                        </p:tav>
                                        <p:tav tm="100000">
                                          <p:val>
                                            <p:strVal val="#ppt_w"/>
                                          </p:val>
                                        </p:tav>
                                      </p:tavLst>
                                    </p:anim>
                                    <p:anim calcmode="lin" valueType="num">
                                      <p:cBhvr>
                                        <p:cTn id="62" dur="1000" fill="hold"/>
                                        <p:tgtEl>
                                          <p:spTgt spid="7177"/>
                                        </p:tgtEl>
                                        <p:attrNameLst>
                                          <p:attrName>ppt_h</p:attrName>
                                        </p:attrNameLst>
                                      </p:cBhvr>
                                      <p:tavLst>
                                        <p:tav tm="0">
                                          <p:val>
                                            <p:strVal val="#ppt_h"/>
                                          </p:val>
                                        </p:tav>
                                        <p:tav tm="100000">
                                          <p:val>
                                            <p:strVal val="#ppt_h"/>
                                          </p:val>
                                        </p:tav>
                                      </p:tavLst>
                                    </p:anim>
                                    <p:animEffect transition="in" filter="fade">
                                      <p:cBhvr>
                                        <p:cTn id="63" dur="1000"/>
                                        <p:tgtEl>
                                          <p:spTgt spid="7177"/>
                                        </p:tgtEl>
                                      </p:cBhvr>
                                    </p:animEffect>
                                  </p:childTnLst>
                                </p:cTn>
                              </p:par>
                            </p:childTnLst>
                          </p:cTn>
                        </p:par>
                        <p:par>
                          <p:cTn id="64" fill="hold" nodeType="afterGroup">
                            <p:stCondLst>
                              <p:cond delay="1500"/>
                            </p:stCondLst>
                            <p:childTnLst>
                              <p:par>
                                <p:cTn id="65" presetID="5" presetClass="entr" presetSubtype="10" fill="hold" grpId="0" nodeType="afterEffect">
                                  <p:stCondLst>
                                    <p:cond delay="0"/>
                                  </p:stCondLst>
                                  <p:childTnLst>
                                    <p:set>
                                      <p:cBhvr>
                                        <p:cTn id="66" dur="1" fill="hold">
                                          <p:stCondLst>
                                            <p:cond delay="0"/>
                                          </p:stCondLst>
                                        </p:cTn>
                                        <p:tgtEl>
                                          <p:spTgt spid="7190"/>
                                        </p:tgtEl>
                                        <p:attrNameLst>
                                          <p:attrName>style.visibility</p:attrName>
                                        </p:attrNameLst>
                                      </p:cBhvr>
                                      <p:to>
                                        <p:strVal val="visible"/>
                                      </p:to>
                                    </p:set>
                                    <p:animEffect transition="in" filter="checkerboard(across)">
                                      <p:cBhvr>
                                        <p:cTn id="67" dur="500"/>
                                        <p:tgtEl>
                                          <p:spTgt spid="7190"/>
                                        </p:tgtEl>
                                      </p:cBhvr>
                                    </p:animEffect>
                                  </p:childTnLst>
                                </p:cTn>
                              </p:par>
                            </p:childTnLst>
                          </p:cTn>
                        </p:par>
                        <p:par>
                          <p:cTn id="68" fill="hold" nodeType="afterGroup">
                            <p:stCondLst>
                              <p:cond delay="2000"/>
                            </p:stCondLst>
                            <p:childTnLst>
                              <p:par>
                                <p:cTn id="69" presetID="55" presetClass="entr" presetSubtype="0" fill="hold" grpId="0" nodeType="afterEffect">
                                  <p:stCondLst>
                                    <p:cond delay="0"/>
                                  </p:stCondLst>
                                  <p:childTnLst>
                                    <p:set>
                                      <p:cBhvr>
                                        <p:cTn id="70" dur="1" fill="hold">
                                          <p:stCondLst>
                                            <p:cond delay="0"/>
                                          </p:stCondLst>
                                        </p:cTn>
                                        <p:tgtEl>
                                          <p:spTgt spid="7183"/>
                                        </p:tgtEl>
                                        <p:attrNameLst>
                                          <p:attrName>style.visibility</p:attrName>
                                        </p:attrNameLst>
                                      </p:cBhvr>
                                      <p:to>
                                        <p:strVal val="visible"/>
                                      </p:to>
                                    </p:set>
                                    <p:anim calcmode="lin" valueType="num">
                                      <p:cBhvr>
                                        <p:cTn id="71" dur="1000" fill="hold"/>
                                        <p:tgtEl>
                                          <p:spTgt spid="7183"/>
                                        </p:tgtEl>
                                        <p:attrNameLst>
                                          <p:attrName>ppt_w</p:attrName>
                                        </p:attrNameLst>
                                      </p:cBhvr>
                                      <p:tavLst>
                                        <p:tav tm="0">
                                          <p:val>
                                            <p:strVal val="#ppt_w*0.70"/>
                                          </p:val>
                                        </p:tav>
                                        <p:tav tm="100000">
                                          <p:val>
                                            <p:strVal val="#ppt_w"/>
                                          </p:val>
                                        </p:tav>
                                      </p:tavLst>
                                    </p:anim>
                                    <p:anim calcmode="lin" valueType="num">
                                      <p:cBhvr>
                                        <p:cTn id="72" dur="1000" fill="hold"/>
                                        <p:tgtEl>
                                          <p:spTgt spid="7183"/>
                                        </p:tgtEl>
                                        <p:attrNameLst>
                                          <p:attrName>ppt_h</p:attrName>
                                        </p:attrNameLst>
                                      </p:cBhvr>
                                      <p:tavLst>
                                        <p:tav tm="0">
                                          <p:val>
                                            <p:strVal val="#ppt_h"/>
                                          </p:val>
                                        </p:tav>
                                        <p:tav tm="100000">
                                          <p:val>
                                            <p:strVal val="#ppt_h"/>
                                          </p:val>
                                        </p:tav>
                                      </p:tavLst>
                                    </p:anim>
                                    <p:animEffect transition="in" filter="fade">
                                      <p:cBhvr>
                                        <p:cTn id="73" dur="1000"/>
                                        <p:tgtEl>
                                          <p:spTgt spid="718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animBg="1"/>
      <p:bldP spid="7178" grpId="0" animBg="1"/>
      <p:bldP spid="7179" grpId="0" animBg="1"/>
      <p:bldP spid="7180" grpId="0" animBg="1"/>
      <p:bldP spid="7181" grpId="0" animBg="1"/>
      <p:bldP spid="7182" grpId="0" animBg="1"/>
      <p:bldP spid="7183" grpId="0" animBg="1"/>
      <p:bldP spid="7184" grpId="0" animBg="1"/>
      <p:bldP spid="7185" grpId="0" animBg="1"/>
      <p:bldP spid="7186" grpId="0" animBg="1"/>
      <p:bldP spid="7187" grpId="0" animBg="1"/>
      <p:bldP spid="7188" grpId="0" animBg="1"/>
      <p:bldP spid="7189" grpId="0" animBg="1"/>
      <p:bldP spid="7190"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49" y="152400"/>
            <a:ext cx="47244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2"/>
          <p:cNvSpPr>
            <a:spLocks noChangeArrowheads="1"/>
          </p:cNvSpPr>
          <p:nvPr/>
        </p:nvSpPr>
        <p:spPr bwMode="auto">
          <a:xfrm>
            <a:off x="1461749" y="914400"/>
            <a:ext cx="609600" cy="615950"/>
          </a:xfrm>
          <a:prstGeom prst="flowChartConnector">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Calibri" panose="020F0502020204030204" pitchFamily="34" charset="0"/>
            </a:endParaRPr>
          </a:p>
        </p:txBody>
      </p:sp>
      <p:sp>
        <p:nvSpPr>
          <p:cNvPr id="6" name="AutoShape 13"/>
          <p:cNvSpPr>
            <a:spLocks noChangeArrowheads="1"/>
          </p:cNvSpPr>
          <p:nvPr/>
        </p:nvSpPr>
        <p:spPr bwMode="auto">
          <a:xfrm>
            <a:off x="2223749" y="1066800"/>
            <a:ext cx="609600" cy="533400"/>
          </a:xfrm>
          <a:prstGeom prst="flowChartConnector">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Calibri" panose="020F0502020204030204" pitchFamily="34" charset="0"/>
            </a:endParaRPr>
          </a:p>
        </p:txBody>
      </p:sp>
      <p:sp>
        <p:nvSpPr>
          <p:cNvPr id="8" name="AutoShape 14"/>
          <p:cNvSpPr>
            <a:spLocks noChangeArrowheads="1"/>
          </p:cNvSpPr>
          <p:nvPr/>
        </p:nvSpPr>
        <p:spPr bwMode="auto">
          <a:xfrm>
            <a:off x="2299949" y="5257800"/>
            <a:ext cx="838200" cy="762000"/>
          </a:xfrm>
          <a:prstGeom prst="flowChartConnector">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Calibri" panose="020F0502020204030204" pitchFamily="34" charset="0"/>
            </a:endParaRPr>
          </a:p>
        </p:txBody>
      </p:sp>
      <p:sp>
        <p:nvSpPr>
          <p:cNvPr id="9" name="AutoShape 13"/>
          <p:cNvSpPr>
            <a:spLocks noChangeArrowheads="1"/>
          </p:cNvSpPr>
          <p:nvPr/>
        </p:nvSpPr>
        <p:spPr bwMode="auto">
          <a:xfrm>
            <a:off x="2680949" y="3810000"/>
            <a:ext cx="533400" cy="457200"/>
          </a:xfrm>
          <a:prstGeom prst="flowChartConnector">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Calibri" panose="020F0502020204030204" pitchFamily="34" charset="0"/>
            </a:endParaRPr>
          </a:p>
        </p:txBody>
      </p:sp>
      <p:sp>
        <p:nvSpPr>
          <p:cNvPr id="7" name="AutoShape 5"/>
          <p:cNvSpPr>
            <a:spLocks noChangeArrowheads="1"/>
          </p:cNvSpPr>
          <p:nvPr/>
        </p:nvSpPr>
        <p:spPr bwMode="auto">
          <a:xfrm>
            <a:off x="4585949" y="838200"/>
            <a:ext cx="2514600" cy="685800"/>
          </a:xfrm>
          <a:prstGeom prst="wedgeRoundRectCallout">
            <a:avLst>
              <a:gd name="adj1" fmla="val -139111"/>
              <a:gd name="adj2" fmla="val 28718"/>
              <a:gd name="adj3" fmla="val 16667"/>
            </a:avLst>
          </a:prstGeom>
          <a:solidFill>
            <a:srgbClr val="33CC33"/>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chemeClr val="bg1"/>
                </a:solidFill>
              </a:rPr>
              <a:t>Sắt, đồng, chì, kẽm</a:t>
            </a:r>
          </a:p>
          <a:p>
            <a:pPr algn="ctr"/>
            <a:r>
              <a:rPr lang="en-US" altLang="en-US" b="1">
                <a:solidFill>
                  <a:schemeClr val="bg1"/>
                </a:solidFill>
              </a:rPr>
              <a:t>apatis, than đá ...</a:t>
            </a:r>
          </a:p>
        </p:txBody>
      </p:sp>
      <p:sp>
        <p:nvSpPr>
          <p:cNvPr id="10" name="AutoShape 6"/>
          <p:cNvSpPr>
            <a:spLocks noChangeArrowheads="1"/>
          </p:cNvSpPr>
          <p:nvPr/>
        </p:nvSpPr>
        <p:spPr bwMode="auto">
          <a:xfrm>
            <a:off x="4738349" y="1828800"/>
            <a:ext cx="1905000" cy="914400"/>
          </a:xfrm>
          <a:prstGeom prst="wedgeRoundRectCallout">
            <a:avLst>
              <a:gd name="adj1" fmla="val -202347"/>
              <a:gd name="adj2" fmla="val -27005"/>
              <a:gd name="adj3" fmla="val 16667"/>
            </a:avLst>
          </a:prstGeom>
          <a:solidFill>
            <a:srgbClr val="33CC33"/>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chemeClr val="bg1"/>
                </a:solidFill>
              </a:rPr>
              <a:t>Đá vôi</a:t>
            </a:r>
          </a:p>
          <a:p>
            <a:pPr algn="ctr"/>
            <a:r>
              <a:rPr lang="en-US" altLang="en-US" b="1">
                <a:solidFill>
                  <a:schemeClr val="bg1"/>
                </a:solidFill>
              </a:rPr>
              <a:t>Thiếc, crôm</a:t>
            </a:r>
          </a:p>
        </p:txBody>
      </p:sp>
      <p:sp>
        <p:nvSpPr>
          <p:cNvPr id="11" name="AutoShape 3"/>
          <p:cNvSpPr>
            <a:spLocks noChangeArrowheads="1"/>
          </p:cNvSpPr>
          <p:nvPr/>
        </p:nvSpPr>
        <p:spPr bwMode="auto">
          <a:xfrm>
            <a:off x="5805149" y="3886200"/>
            <a:ext cx="1295400" cy="533400"/>
          </a:xfrm>
          <a:prstGeom prst="wedgeRoundRectCallout">
            <a:avLst>
              <a:gd name="adj1" fmla="val -273306"/>
              <a:gd name="adj2" fmla="val -13171"/>
              <a:gd name="adj3" fmla="val 16667"/>
            </a:avLst>
          </a:prstGeom>
          <a:solidFill>
            <a:srgbClr val="33CC33"/>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chemeClr val="bg1"/>
                </a:solidFill>
              </a:rPr>
              <a:t>Bô xít</a:t>
            </a:r>
          </a:p>
        </p:txBody>
      </p:sp>
      <p:sp>
        <p:nvSpPr>
          <p:cNvPr id="12" name="AutoShape 13"/>
          <p:cNvSpPr>
            <a:spLocks noChangeArrowheads="1"/>
          </p:cNvSpPr>
          <p:nvPr/>
        </p:nvSpPr>
        <p:spPr bwMode="auto">
          <a:xfrm>
            <a:off x="1537949" y="1828800"/>
            <a:ext cx="533400" cy="457200"/>
          </a:xfrm>
          <a:prstGeom prst="flowChartConnector">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Calibri" panose="020F0502020204030204" pitchFamily="34" charset="0"/>
            </a:endParaRPr>
          </a:p>
        </p:txBody>
      </p:sp>
      <p:sp>
        <p:nvSpPr>
          <p:cNvPr id="13" name="AutoShape 3"/>
          <p:cNvSpPr>
            <a:spLocks noChangeArrowheads="1"/>
          </p:cNvSpPr>
          <p:nvPr/>
        </p:nvSpPr>
        <p:spPr bwMode="auto">
          <a:xfrm>
            <a:off x="5805149" y="5257800"/>
            <a:ext cx="1295400" cy="762000"/>
          </a:xfrm>
          <a:prstGeom prst="wedgeRoundRectCallout">
            <a:avLst>
              <a:gd name="adj1" fmla="val -290245"/>
              <a:gd name="adj2" fmla="val 13153"/>
              <a:gd name="adj3" fmla="val 16667"/>
            </a:avLst>
          </a:prstGeom>
          <a:solidFill>
            <a:srgbClr val="33CC33"/>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chemeClr val="bg1"/>
                </a:solidFill>
              </a:rPr>
              <a:t>Dầu mỏ</a:t>
            </a:r>
          </a:p>
          <a:p>
            <a:pPr algn="ctr"/>
            <a:r>
              <a:rPr lang="en-US" altLang="en-US" b="1">
                <a:solidFill>
                  <a:schemeClr val="bg1"/>
                </a:solidFill>
              </a:rPr>
              <a:t>Khí đốt</a:t>
            </a:r>
          </a:p>
        </p:txBody>
      </p:sp>
      <p:sp>
        <p:nvSpPr>
          <p:cNvPr id="2" name="Rectangle 1"/>
          <p:cNvSpPr/>
          <p:nvPr/>
        </p:nvSpPr>
        <p:spPr>
          <a:xfrm>
            <a:off x="7228264" y="243512"/>
            <a:ext cx="4773769" cy="5262979"/>
          </a:xfrm>
          <a:prstGeom prst="rect">
            <a:avLst/>
          </a:prstGeom>
        </p:spPr>
        <p:txBody>
          <a:bodyPr wrap="square">
            <a:spAutoFit/>
          </a:bodyPr>
          <a:lstStyle/>
          <a:p>
            <a:pPr algn="just" eaLnBrk="0" fontAlgn="base" hangingPunct="0">
              <a:spcBef>
                <a:spcPct val="0"/>
              </a:spcBef>
              <a:spcAft>
                <a:spcPct val="0"/>
              </a:spcAft>
            </a:pPr>
            <a:r>
              <a:rPr lang="en-US" altLang="en-US" sz="2400" b="1" dirty="0">
                <a:solidFill>
                  <a:srgbClr val="333333"/>
                </a:solidFill>
                <a:latin typeface="OpenSans"/>
              </a:rPr>
              <a:t>- </a:t>
            </a:r>
            <a:r>
              <a:rPr lang="en-US" altLang="en-US" sz="2400" b="1" dirty="0" err="1">
                <a:solidFill>
                  <a:srgbClr val="333333"/>
                </a:solidFill>
                <a:latin typeface="OpenSans"/>
              </a:rPr>
              <a:t>Khoáng</a:t>
            </a:r>
            <a:r>
              <a:rPr lang="en-US" altLang="en-US" sz="2400" b="1" dirty="0">
                <a:solidFill>
                  <a:srgbClr val="333333"/>
                </a:solidFill>
                <a:latin typeface="OpenSans"/>
              </a:rPr>
              <a:t> </a:t>
            </a:r>
            <a:r>
              <a:rPr lang="en-US" altLang="en-US" sz="2400" b="1" dirty="0" err="1">
                <a:solidFill>
                  <a:srgbClr val="333333"/>
                </a:solidFill>
                <a:latin typeface="OpenSans"/>
              </a:rPr>
              <a:t>sản</a:t>
            </a:r>
            <a:r>
              <a:rPr lang="en-US" altLang="en-US" sz="2400" b="1" dirty="0">
                <a:solidFill>
                  <a:srgbClr val="333333"/>
                </a:solidFill>
                <a:latin typeface="OpenSans"/>
              </a:rPr>
              <a:t> </a:t>
            </a:r>
            <a:r>
              <a:rPr lang="en-US" altLang="en-US" sz="2400" b="1" dirty="0" err="1">
                <a:solidFill>
                  <a:srgbClr val="333333"/>
                </a:solidFill>
                <a:latin typeface="OpenSans"/>
              </a:rPr>
              <a:t>nhiên</a:t>
            </a:r>
            <a:r>
              <a:rPr lang="en-US" altLang="en-US" sz="2400" b="1" dirty="0">
                <a:solidFill>
                  <a:srgbClr val="333333"/>
                </a:solidFill>
                <a:latin typeface="OpenSans"/>
              </a:rPr>
              <a:t> </a:t>
            </a:r>
            <a:r>
              <a:rPr lang="en-US" altLang="en-US" sz="2400" b="1" dirty="0" err="1">
                <a:solidFill>
                  <a:srgbClr val="333333"/>
                </a:solidFill>
                <a:latin typeface="OpenSans"/>
              </a:rPr>
              <a:t>liệu</a:t>
            </a:r>
            <a:r>
              <a:rPr lang="en-US" altLang="en-US" sz="2400" b="1" dirty="0">
                <a:solidFill>
                  <a:srgbClr val="333333"/>
                </a:solidFill>
                <a:latin typeface="OpenSans"/>
              </a:rPr>
              <a:t>: than, </a:t>
            </a:r>
            <a:r>
              <a:rPr lang="en-US" altLang="en-US" sz="2400" b="1" dirty="0" err="1">
                <a:solidFill>
                  <a:srgbClr val="333333"/>
                </a:solidFill>
                <a:latin typeface="OpenSans"/>
              </a:rPr>
              <a:t>dầu</a:t>
            </a:r>
            <a:r>
              <a:rPr lang="en-US" altLang="en-US" sz="2400" b="1" dirty="0">
                <a:solidFill>
                  <a:srgbClr val="333333"/>
                </a:solidFill>
                <a:latin typeface="OpenSans"/>
              </a:rPr>
              <a:t>, </a:t>
            </a:r>
            <a:r>
              <a:rPr lang="en-US" altLang="en-US" sz="2400" b="1" dirty="0" err="1">
                <a:solidFill>
                  <a:srgbClr val="333333"/>
                </a:solidFill>
                <a:latin typeface="OpenSans"/>
              </a:rPr>
              <a:t>khí</a:t>
            </a:r>
            <a:r>
              <a:rPr lang="en-US" altLang="en-US" sz="2400" b="1" dirty="0">
                <a:solidFill>
                  <a:srgbClr val="333333"/>
                </a:solidFill>
                <a:latin typeface="OpenSans"/>
              </a:rPr>
              <a:t> ⟶ </a:t>
            </a:r>
            <a:r>
              <a:rPr lang="en-US" altLang="en-US" sz="2400" b="1" dirty="0" err="1">
                <a:solidFill>
                  <a:srgbClr val="333333"/>
                </a:solidFill>
                <a:latin typeface="OpenSans"/>
              </a:rPr>
              <a:t>phát</a:t>
            </a:r>
            <a:r>
              <a:rPr lang="en-US" altLang="en-US" sz="2400" b="1" dirty="0">
                <a:solidFill>
                  <a:srgbClr val="333333"/>
                </a:solidFill>
                <a:latin typeface="OpenSans"/>
              </a:rPr>
              <a:t> </a:t>
            </a:r>
            <a:r>
              <a:rPr lang="en-US" altLang="en-US" sz="2400" b="1" dirty="0" err="1">
                <a:solidFill>
                  <a:srgbClr val="333333"/>
                </a:solidFill>
                <a:latin typeface="OpenSans"/>
              </a:rPr>
              <a:t>triển</a:t>
            </a:r>
            <a:r>
              <a:rPr lang="en-US" altLang="en-US" sz="2400" b="1" dirty="0">
                <a:solidFill>
                  <a:srgbClr val="333333"/>
                </a:solidFill>
                <a:latin typeface="OpenSans"/>
              </a:rPr>
              <a:t> </a:t>
            </a:r>
            <a:r>
              <a:rPr lang="en-US" altLang="en-US" sz="2400" b="1" dirty="0" err="1">
                <a:solidFill>
                  <a:srgbClr val="333333"/>
                </a:solidFill>
                <a:latin typeface="OpenSans"/>
              </a:rPr>
              <a:t>công</a:t>
            </a:r>
            <a:r>
              <a:rPr lang="en-US" altLang="en-US" sz="2400" b="1" dirty="0">
                <a:solidFill>
                  <a:srgbClr val="333333"/>
                </a:solidFill>
                <a:latin typeface="OpenSans"/>
              </a:rPr>
              <a:t> </a:t>
            </a:r>
            <a:r>
              <a:rPr lang="en-US" altLang="en-US" sz="2400" b="1" dirty="0" err="1">
                <a:solidFill>
                  <a:srgbClr val="333333"/>
                </a:solidFill>
                <a:latin typeface="OpenSans"/>
              </a:rPr>
              <a:t>nghiệp</a:t>
            </a:r>
            <a:r>
              <a:rPr lang="en-US" altLang="en-US" sz="2400" b="1" dirty="0">
                <a:solidFill>
                  <a:srgbClr val="333333"/>
                </a:solidFill>
                <a:latin typeface="OpenSans"/>
              </a:rPr>
              <a:t> </a:t>
            </a:r>
            <a:r>
              <a:rPr lang="en-US" altLang="en-US" sz="2400" b="1" dirty="0" err="1">
                <a:solidFill>
                  <a:srgbClr val="333333"/>
                </a:solidFill>
                <a:latin typeface="OpenSans"/>
              </a:rPr>
              <a:t>năng</a:t>
            </a:r>
            <a:r>
              <a:rPr lang="en-US" altLang="en-US" sz="2400" b="1" dirty="0">
                <a:solidFill>
                  <a:srgbClr val="333333"/>
                </a:solidFill>
                <a:latin typeface="OpenSans"/>
              </a:rPr>
              <a:t> </a:t>
            </a:r>
            <a:r>
              <a:rPr lang="en-US" altLang="en-US" sz="2400" b="1" dirty="0" err="1">
                <a:solidFill>
                  <a:srgbClr val="333333"/>
                </a:solidFill>
                <a:latin typeface="OpenSans"/>
              </a:rPr>
              <a:t>lượng</a:t>
            </a:r>
            <a:r>
              <a:rPr lang="en-US" altLang="en-US" sz="2400" b="1" dirty="0">
                <a:solidFill>
                  <a:srgbClr val="333333"/>
                </a:solidFill>
                <a:latin typeface="OpenSans"/>
              </a:rPr>
              <a:t>, </a:t>
            </a:r>
            <a:r>
              <a:rPr lang="en-US" altLang="en-US" sz="2400" b="1" dirty="0" err="1">
                <a:solidFill>
                  <a:srgbClr val="333333"/>
                </a:solidFill>
                <a:latin typeface="OpenSans"/>
              </a:rPr>
              <a:t>hóa</a:t>
            </a:r>
            <a:r>
              <a:rPr lang="en-US" altLang="en-US" sz="2400" b="1" dirty="0">
                <a:solidFill>
                  <a:srgbClr val="333333"/>
                </a:solidFill>
                <a:latin typeface="OpenSans"/>
              </a:rPr>
              <a:t> </a:t>
            </a:r>
            <a:r>
              <a:rPr lang="en-US" altLang="en-US" sz="2400" b="1" dirty="0" err="1">
                <a:solidFill>
                  <a:srgbClr val="333333"/>
                </a:solidFill>
                <a:latin typeface="OpenSans"/>
              </a:rPr>
              <a:t>chất</a:t>
            </a:r>
            <a:r>
              <a:rPr lang="en-US" altLang="en-US" sz="2400" b="1" dirty="0">
                <a:solidFill>
                  <a:srgbClr val="333333"/>
                </a:solidFill>
                <a:latin typeface="OpenSans"/>
              </a:rPr>
              <a:t>.</a:t>
            </a:r>
            <a:endParaRPr lang="en-US" altLang="en-US" sz="2400" b="1" dirty="0"/>
          </a:p>
          <a:p>
            <a:pPr lvl="0" algn="just" eaLnBrk="0" fontAlgn="base" hangingPunct="0">
              <a:spcBef>
                <a:spcPct val="0"/>
              </a:spcBef>
              <a:spcAft>
                <a:spcPct val="0"/>
              </a:spcAft>
            </a:pPr>
            <a:r>
              <a:rPr lang="en-US" altLang="en-US" sz="2400" dirty="0" smtClean="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Than: </a:t>
            </a:r>
            <a:r>
              <a:rPr lang="en-US" altLang="en-US" sz="2400" dirty="0" err="1">
                <a:latin typeface="Times New Roman" panose="02020603050405020304" pitchFamily="18" charset="0"/>
                <a:cs typeface="Times New Roman" panose="02020603050405020304" pitchFamily="18" charset="0"/>
              </a:rPr>
              <a:t>phân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bố</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chủ</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yếu</a:t>
            </a:r>
            <a:r>
              <a:rPr lang="en-US" altLang="en-US" sz="2400" dirty="0">
                <a:latin typeface="Times New Roman" panose="02020603050405020304" pitchFamily="18" charset="0"/>
                <a:cs typeface="Times New Roman" panose="02020603050405020304" pitchFamily="18" charset="0"/>
              </a:rPr>
              <a:t> ở </a:t>
            </a:r>
            <a:r>
              <a:rPr lang="en-US" altLang="en-US" sz="2400" dirty="0" err="1">
                <a:latin typeface="Times New Roman" panose="02020603050405020304" pitchFamily="18" charset="0"/>
                <a:cs typeface="Times New Roman" panose="02020603050405020304" pitchFamily="18" charset="0"/>
              </a:rPr>
              <a:t>vùng</a:t>
            </a:r>
            <a:r>
              <a:rPr lang="en-US" altLang="en-US" sz="2400" dirty="0">
                <a:latin typeface="Times New Roman" panose="02020603050405020304" pitchFamily="18" charset="0"/>
                <a:cs typeface="Times New Roman" panose="02020603050405020304" pitchFamily="18" charset="0"/>
              </a:rPr>
              <a:t> than </a:t>
            </a:r>
            <a:r>
              <a:rPr lang="en-US" altLang="en-US" sz="2400" dirty="0" err="1">
                <a:latin typeface="Times New Roman" panose="02020603050405020304" pitchFamily="18" charset="0"/>
                <a:cs typeface="Times New Roman" panose="02020603050405020304" pitchFamily="18" charset="0"/>
              </a:rPr>
              <a:t>Quảng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Ninh</a:t>
            </a:r>
            <a:r>
              <a:rPr lang="en-US" altLang="en-US" sz="2400" dirty="0">
                <a:latin typeface="Times New Roman" panose="02020603050405020304" pitchFamily="18" charset="0"/>
                <a:cs typeface="Times New Roman" panose="02020603050405020304" pitchFamily="18" charset="0"/>
              </a:rPr>
              <a:t> </a:t>
            </a:r>
            <a:r>
              <a:rPr lang="en-US" altLang="en-US" sz="2400" i="1" dirty="0" smtClean="0">
                <a:solidFill>
                  <a:srgbClr val="FF0000"/>
                </a:solidFill>
                <a:latin typeface="Times New Roman" panose="02020603050405020304" pitchFamily="18" charset="0"/>
                <a:cs typeface="Times New Roman" panose="02020603050405020304" pitchFamily="18" charset="0"/>
              </a:rPr>
              <a:t>(</a:t>
            </a:r>
            <a:r>
              <a:rPr lang="en-US" altLang="en-US" sz="2400" i="1" dirty="0" err="1" smtClean="0">
                <a:solidFill>
                  <a:srgbClr val="FF0000"/>
                </a:solidFill>
                <a:latin typeface="Times New Roman" panose="02020603050405020304" pitchFamily="18" charset="0"/>
                <a:cs typeface="Times New Roman" panose="02020603050405020304" pitchFamily="18" charset="0"/>
              </a:rPr>
              <a:t>nhà</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máy</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nhiệt</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điện</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lớn</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như</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Phả</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Lại</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Uông</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Bí</a:t>
            </a:r>
            <a:r>
              <a:rPr lang="en-US" altLang="en-US" sz="2400" i="1" dirty="0" smtClean="0">
                <a:solidFill>
                  <a:srgbClr val="FF0000"/>
                </a:solidFill>
                <a:latin typeface="Times New Roman" panose="02020603050405020304" pitchFamily="18" charset="0"/>
                <a:cs typeface="Times New Roman" panose="02020603050405020304" pitchFamily="18" charset="0"/>
              </a:rPr>
              <a:t>, Na </a:t>
            </a:r>
            <a:r>
              <a:rPr lang="en-US" altLang="en-US" sz="2400" i="1" dirty="0" err="1" smtClean="0">
                <a:solidFill>
                  <a:srgbClr val="FF0000"/>
                </a:solidFill>
                <a:latin typeface="Times New Roman" panose="02020603050405020304" pitchFamily="18" charset="0"/>
                <a:cs typeface="Times New Roman" panose="02020603050405020304" pitchFamily="18" charset="0"/>
              </a:rPr>
              <a:t>Dương</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gắn</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với</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các</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mỏ</a:t>
            </a:r>
            <a:r>
              <a:rPr lang="en-US" altLang="en-US" sz="2400" i="1" dirty="0" smtClean="0">
                <a:solidFill>
                  <a:srgbClr val="FF0000"/>
                </a:solidFill>
                <a:latin typeface="Times New Roman" panose="02020603050405020304" pitchFamily="18" charset="0"/>
                <a:cs typeface="Times New Roman" panose="02020603050405020304" pitchFamily="18" charset="0"/>
              </a:rPr>
              <a:t> than).</a:t>
            </a:r>
          </a:p>
          <a:p>
            <a:pPr lvl="0" algn="just" eaLnBrk="0" fontAlgn="base" hangingPunct="0">
              <a:spcBef>
                <a:spcPct val="0"/>
              </a:spcBef>
              <a:spcAft>
                <a:spcPct val="0"/>
              </a:spcAft>
            </a:pP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Dầu</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khí</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phân</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bố</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chủ</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yếu</a:t>
            </a:r>
            <a:r>
              <a:rPr lang="en-US" altLang="en-US" sz="2400" dirty="0" smtClean="0">
                <a:latin typeface="Times New Roman" panose="02020603050405020304" pitchFamily="18" charset="0"/>
                <a:cs typeface="Times New Roman" panose="02020603050405020304" pitchFamily="18" charset="0"/>
              </a:rPr>
              <a:t> ở </a:t>
            </a:r>
            <a:r>
              <a:rPr lang="en-US" altLang="en-US" sz="2400" dirty="0" err="1" smtClean="0">
                <a:latin typeface="Times New Roman" panose="02020603050405020304" pitchFamily="18" charset="0"/>
                <a:cs typeface="Times New Roman" panose="02020603050405020304" pitchFamily="18" charset="0"/>
              </a:rPr>
              <a:t>thềm</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lục</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địa</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phía</a:t>
            </a:r>
            <a:r>
              <a:rPr lang="en-US" altLang="en-US" sz="2400" dirty="0" smtClean="0">
                <a:latin typeface="Times New Roman" panose="02020603050405020304" pitchFamily="18" charset="0"/>
                <a:cs typeface="Times New Roman" panose="02020603050405020304" pitchFamily="18" charset="0"/>
              </a:rPr>
              <a:t> Nam </a:t>
            </a:r>
            <a:r>
              <a:rPr lang="en-US" altLang="en-US" sz="2400" i="1" dirty="0" smtClean="0">
                <a:solidFill>
                  <a:srgbClr val="FF0000"/>
                </a:solidFill>
                <a:latin typeface="Times New Roman" panose="02020603050405020304" pitchFamily="18" charset="0"/>
                <a:cs typeface="Times New Roman" panose="02020603050405020304" pitchFamily="18" charset="0"/>
              </a:rPr>
              <a:t>(</a:t>
            </a:r>
            <a:r>
              <a:rPr lang="en-US" altLang="en-US" sz="2400" i="1" dirty="0" err="1" smtClean="0">
                <a:solidFill>
                  <a:srgbClr val="FF0000"/>
                </a:solidFill>
                <a:latin typeface="Times New Roman" panose="02020603050405020304" pitchFamily="18" charset="0"/>
                <a:cs typeface="Times New Roman" panose="02020603050405020304" pitchFamily="18" charset="0"/>
              </a:rPr>
              <a:t>xí</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nghiệp</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lọc</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hóa</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dầu</a:t>
            </a:r>
            <a:r>
              <a:rPr lang="en-US" altLang="en-US" sz="2400" i="1" dirty="0" smtClean="0">
                <a:solidFill>
                  <a:srgbClr val="FF0000"/>
                </a:solidFill>
                <a:latin typeface="Times New Roman" panose="02020603050405020304" pitchFamily="18" charset="0"/>
                <a:cs typeface="Times New Roman" panose="02020603050405020304" pitchFamily="18" charset="0"/>
              </a:rPr>
              <a:t> Dung </a:t>
            </a:r>
            <a:r>
              <a:rPr lang="en-US" altLang="en-US" sz="2400" i="1" dirty="0" err="1" smtClean="0">
                <a:solidFill>
                  <a:srgbClr val="FF0000"/>
                </a:solidFill>
                <a:latin typeface="Times New Roman" panose="02020603050405020304" pitchFamily="18" charset="0"/>
                <a:cs typeface="Times New Roman" panose="02020603050405020304" pitchFamily="18" charset="0"/>
              </a:rPr>
              <a:t>Quất</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các</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nhà</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máy</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nhiệt</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điện</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chạy</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bằng</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khí</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như</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Phú</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Mỹ</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Bà</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Rịa</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công</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nghiệp</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hóa</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chất</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cũng</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phát</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triển</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mạnh</a:t>
            </a:r>
            <a:r>
              <a:rPr lang="en-US" altLang="en-US" sz="2400" i="1" dirty="0" smtClean="0">
                <a:solidFill>
                  <a:srgbClr val="FF0000"/>
                </a:solidFill>
                <a:latin typeface="Times New Roman" panose="02020603050405020304" pitchFamily="18" charset="0"/>
                <a:cs typeface="Times New Roman" panose="02020603050405020304" pitchFamily="18" charset="0"/>
              </a:rPr>
              <a:t> ở </a:t>
            </a:r>
            <a:r>
              <a:rPr lang="en-US" altLang="en-US" sz="2400" i="1" dirty="0" err="1" smtClean="0">
                <a:solidFill>
                  <a:srgbClr val="FF0000"/>
                </a:solidFill>
                <a:latin typeface="Times New Roman" panose="02020603050405020304" pitchFamily="18" charset="0"/>
                <a:cs typeface="Times New Roman" panose="02020603050405020304" pitchFamily="18" charset="0"/>
              </a:rPr>
              <a:t>các</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trung</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tâm</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công</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nghiệp</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thuộc</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cs typeface="Times New Roman" panose="02020603050405020304" pitchFamily="18" charset="0"/>
              </a:rPr>
              <a:t>Đông</a:t>
            </a:r>
            <a:r>
              <a:rPr lang="en-US" altLang="en-US" sz="2400" i="1" dirty="0" smtClean="0">
                <a:solidFill>
                  <a:srgbClr val="FF0000"/>
                </a:solidFill>
                <a:latin typeface="Times New Roman" panose="02020603050405020304" pitchFamily="18" charset="0"/>
                <a:cs typeface="Times New Roman" panose="02020603050405020304" pitchFamily="18" charset="0"/>
              </a:rPr>
              <a:t> Nam </a:t>
            </a:r>
            <a:r>
              <a:rPr lang="en-US" altLang="en-US" sz="2400" i="1" dirty="0" err="1" smtClean="0">
                <a:solidFill>
                  <a:srgbClr val="FF0000"/>
                </a:solidFill>
                <a:latin typeface="Times New Roman" panose="02020603050405020304" pitchFamily="18" charset="0"/>
                <a:cs typeface="Times New Roman" panose="02020603050405020304" pitchFamily="18" charset="0"/>
              </a:rPr>
              <a:t>Bộ</a:t>
            </a:r>
            <a:r>
              <a:rPr lang="en-US" altLang="en-US" sz="2400" i="1" dirty="0" smtClean="0">
                <a:solidFill>
                  <a:srgbClr val="FF0000"/>
                </a:solidFill>
                <a:latin typeface="Times New Roman" panose="02020603050405020304" pitchFamily="18" charset="0"/>
                <a:cs typeface="Times New Roman" panose="02020603050405020304" pitchFamily="18" charset="0"/>
              </a:rPr>
              <a:t>).</a:t>
            </a:r>
            <a:endParaRPr lang="en-US" altLang="en-US" sz="24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7577063"/>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down)">
                                      <p:cBhvr>
                                        <p:cTn id="42" dur="500"/>
                                        <p:tgtEl>
                                          <p:spTgt spid="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Effect transition="in" filter="wipe(down)">
                                      <p:cBhvr>
                                        <p:cTn id="47" dur="500"/>
                                        <p:tgtEl>
                                          <p:spTgt spid="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
                                            <p:txEl>
                                              <p:pRg st="2" end="2"/>
                                            </p:txEl>
                                          </p:spTgt>
                                        </p:tgtEl>
                                        <p:attrNameLst>
                                          <p:attrName>style.visibility</p:attrName>
                                        </p:attrNameLst>
                                      </p:cBhvr>
                                      <p:to>
                                        <p:strVal val="visible"/>
                                      </p:to>
                                    </p:set>
                                    <p:animEffect transition="in" filter="wipe(down)">
                                      <p:cBhvr>
                                        <p:cTn id="5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7"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49" y="152400"/>
            <a:ext cx="47244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2"/>
          <p:cNvSpPr>
            <a:spLocks noChangeArrowheads="1"/>
          </p:cNvSpPr>
          <p:nvPr/>
        </p:nvSpPr>
        <p:spPr bwMode="auto">
          <a:xfrm>
            <a:off x="1461749" y="914400"/>
            <a:ext cx="609600" cy="615950"/>
          </a:xfrm>
          <a:prstGeom prst="flowChartConnector">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Calibri" panose="020F0502020204030204" pitchFamily="34" charset="0"/>
            </a:endParaRPr>
          </a:p>
        </p:txBody>
      </p:sp>
      <p:sp>
        <p:nvSpPr>
          <p:cNvPr id="6" name="AutoShape 13"/>
          <p:cNvSpPr>
            <a:spLocks noChangeArrowheads="1"/>
          </p:cNvSpPr>
          <p:nvPr/>
        </p:nvSpPr>
        <p:spPr bwMode="auto">
          <a:xfrm>
            <a:off x="2223749" y="1066800"/>
            <a:ext cx="609600" cy="533400"/>
          </a:xfrm>
          <a:prstGeom prst="flowChartConnector">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Calibri" panose="020F0502020204030204" pitchFamily="34" charset="0"/>
            </a:endParaRPr>
          </a:p>
        </p:txBody>
      </p:sp>
      <p:sp>
        <p:nvSpPr>
          <p:cNvPr id="8" name="AutoShape 14"/>
          <p:cNvSpPr>
            <a:spLocks noChangeArrowheads="1"/>
          </p:cNvSpPr>
          <p:nvPr/>
        </p:nvSpPr>
        <p:spPr bwMode="auto">
          <a:xfrm>
            <a:off x="2299949" y="5257800"/>
            <a:ext cx="838200" cy="762000"/>
          </a:xfrm>
          <a:prstGeom prst="flowChartConnector">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Calibri" panose="020F0502020204030204" pitchFamily="34" charset="0"/>
            </a:endParaRPr>
          </a:p>
        </p:txBody>
      </p:sp>
      <p:sp>
        <p:nvSpPr>
          <p:cNvPr id="9" name="AutoShape 13"/>
          <p:cNvSpPr>
            <a:spLocks noChangeArrowheads="1"/>
          </p:cNvSpPr>
          <p:nvPr/>
        </p:nvSpPr>
        <p:spPr bwMode="auto">
          <a:xfrm>
            <a:off x="2680949" y="3810000"/>
            <a:ext cx="533400" cy="457200"/>
          </a:xfrm>
          <a:prstGeom prst="flowChartConnector">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Calibri" panose="020F0502020204030204" pitchFamily="34" charset="0"/>
            </a:endParaRPr>
          </a:p>
        </p:txBody>
      </p:sp>
      <p:sp>
        <p:nvSpPr>
          <p:cNvPr id="7" name="AutoShape 5"/>
          <p:cNvSpPr>
            <a:spLocks noChangeArrowheads="1"/>
          </p:cNvSpPr>
          <p:nvPr/>
        </p:nvSpPr>
        <p:spPr bwMode="auto">
          <a:xfrm>
            <a:off x="4585949" y="838200"/>
            <a:ext cx="2514600" cy="685800"/>
          </a:xfrm>
          <a:prstGeom prst="wedgeRoundRectCallout">
            <a:avLst>
              <a:gd name="adj1" fmla="val -139111"/>
              <a:gd name="adj2" fmla="val 28718"/>
              <a:gd name="adj3" fmla="val 16667"/>
            </a:avLst>
          </a:prstGeom>
          <a:solidFill>
            <a:srgbClr val="33CC33"/>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chemeClr val="bg1"/>
                </a:solidFill>
              </a:rPr>
              <a:t>Sắt, đồng, chì, kẽm</a:t>
            </a:r>
          </a:p>
          <a:p>
            <a:pPr algn="ctr"/>
            <a:r>
              <a:rPr lang="en-US" altLang="en-US" b="1">
                <a:solidFill>
                  <a:schemeClr val="bg1"/>
                </a:solidFill>
              </a:rPr>
              <a:t>apatis, than đá ...</a:t>
            </a:r>
          </a:p>
        </p:txBody>
      </p:sp>
      <p:sp>
        <p:nvSpPr>
          <p:cNvPr id="10" name="AutoShape 6"/>
          <p:cNvSpPr>
            <a:spLocks noChangeArrowheads="1"/>
          </p:cNvSpPr>
          <p:nvPr/>
        </p:nvSpPr>
        <p:spPr bwMode="auto">
          <a:xfrm>
            <a:off x="4738349" y="1828800"/>
            <a:ext cx="1905000" cy="914400"/>
          </a:xfrm>
          <a:prstGeom prst="wedgeRoundRectCallout">
            <a:avLst>
              <a:gd name="adj1" fmla="val -202347"/>
              <a:gd name="adj2" fmla="val -27005"/>
              <a:gd name="adj3" fmla="val 16667"/>
            </a:avLst>
          </a:prstGeom>
          <a:solidFill>
            <a:srgbClr val="33CC33"/>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chemeClr val="bg1"/>
                </a:solidFill>
              </a:rPr>
              <a:t>Đá vôi</a:t>
            </a:r>
          </a:p>
          <a:p>
            <a:pPr algn="ctr"/>
            <a:r>
              <a:rPr lang="en-US" altLang="en-US" b="1">
                <a:solidFill>
                  <a:schemeClr val="bg1"/>
                </a:solidFill>
              </a:rPr>
              <a:t>Thiếc, crôm</a:t>
            </a:r>
          </a:p>
        </p:txBody>
      </p:sp>
      <p:sp>
        <p:nvSpPr>
          <p:cNvPr id="11" name="AutoShape 3"/>
          <p:cNvSpPr>
            <a:spLocks noChangeArrowheads="1"/>
          </p:cNvSpPr>
          <p:nvPr/>
        </p:nvSpPr>
        <p:spPr bwMode="auto">
          <a:xfrm>
            <a:off x="5805149" y="3886200"/>
            <a:ext cx="1295400" cy="533400"/>
          </a:xfrm>
          <a:prstGeom prst="wedgeRoundRectCallout">
            <a:avLst>
              <a:gd name="adj1" fmla="val -273306"/>
              <a:gd name="adj2" fmla="val -13171"/>
              <a:gd name="adj3" fmla="val 16667"/>
            </a:avLst>
          </a:prstGeom>
          <a:solidFill>
            <a:srgbClr val="33CC33"/>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chemeClr val="bg1"/>
                </a:solidFill>
              </a:rPr>
              <a:t>Bô xít</a:t>
            </a:r>
          </a:p>
        </p:txBody>
      </p:sp>
      <p:sp>
        <p:nvSpPr>
          <p:cNvPr id="12" name="AutoShape 13"/>
          <p:cNvSpPr>
            <a:spLocks noChangeArrowheads="1"/>
          </p:cNvSpPr>
          <p:nvPr/>
        </p:nvSpPr>
        <p:spPr bwMode="auto">
          <a:xfrm>
            <a:off x="1537949" y="1828800"/>
            <a:ext cx="533400" cy="457200"/>
          </a:xfrm>
          <a:prstGeom prst="flowChartConnector">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Calibri" panose="020F0502020204030204" pitchFamily="34" charset="0"/>
            </a:endParaRPr>
          </a:p>
        </p:txBody>
      </p:sp>
      <p:sp>
        <p:nvSpPr>
          <p:cNvPr id="13" name="AutoShape 3"/>
          <p:cNvSpPr>
            <a:spLocks noChangeArrowheads="1"/>
          </p:cNvSpPr>
          <p:nvPr/>
        </p:nvSpPr>
        <p:spPr bwMode="auto">
          <a:xfrm>
            <a:off x="5805149" y="5257800"/>
            <a:ext cx="1295400" cy="762000"/>
          </a:xfrm>
          <a:prstGeom prst="wedgeRoundRectCallout">
            <a:avLst>
              <a:gd name="adj1" fmla="val -290245"/>
              <a:gd name="adj2" fmla="val 13153"/>
              <a:gd name="adj3" fmla="val 16667"/>
            </a:avLst>
          </a:prstGeom>
          <a:solidFill>
            <a:srgbClr val="33CC33"/>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chemeClr val="bg1"/>
                </a:solidFill>
              </a:rPr>
              <a:t>Dầu mỏ</a:t>
            </a:r>
          </a:p>
          <a:p>
            <a:pPr algn="ctr"/>
            <a:r>
              <a:rPr lang="en-US" altLang="en-US" b="1">
                <a:solidFill>
                  <a:schemeClr val="bg1"/>
                </a:solidFill>
              </a:rPr>
              <a:t>Khí đốt</a:t>
            </a:r>
          </a:p>
        </p:txBody>
      </p:sp>
      <p:sp>
        <p:nvSpPr>
          <p:cNvPr id="3" name="Rectangle 2"/>
          <p:cNvSpPr/>
          <p:nvPr/>
        </p:nvSpPr>
        <p:spPr>
          <a:xfrm>
            <a:off x="7412323" y="0"/>
            <a:ext cx="4405651" cy="4524315"/>
          </a:xfrm>
          <a:prstGeom prst="rect">
            <a:avLst/>
          </a:prstGeom>
        </p:spPr>
        <p:txBody>
          <a:bodyPr wrap="square">
            <a:spAutoFit/>
          </a:bodyPr>
          <a:lstStyle/>
          <a:p>
            <a:pPr lvl="0" algn="just" eaLnBrk="0" fontAlgn="base" hangingPunct="0">
              <a:spcBef>
                <a:spcPct val="0"/>
              </a:spcBef>
              <a:spcAft>
                <a:spcPct val="0"/>
              </a:spcAft>
            </a:pP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Khoáng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sản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kim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loại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sắt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mangan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crom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thiếc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chì</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kẽm</a:t>
            </a:r>
            <a:r>
              <a:rPr lang="en-US" altLang="en-US" sz="2400" b="1" dirty="0">
                <a:latin typeface="Times New Roman" panose="02020603050405020304" pitchFamily="18" charset="0"/>
                <a:cs typeface="Times New Roman" panose="02020603050405020304" pitchFamily="18" charset="0"/>
              </a:rPr>
              <a:t>... ⟶ </a:t>
            </a:r>
            <a:r>
              <a:rPr lang="en-US" altLang="en-US" sz="2400" b="1" dirty="0" err="1">
                <a:latin typeface="Times New Roman" panose="02020603050405020304" pitchFamily="18" charset="0"/>
                <a:cs typeface="Times New Roman" panose="02020603050405020304" pitchFamily="18" charset="0"/>
              </a:rPr>
              <a:t>phát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triển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nghiệp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luyện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kim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đen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luyện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kim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màu</a:t>
            </a:r>
            <a:r>
              <a:rPr lang="en-US" altLang="en-US" sz="2400" dirty="0">
                <a:latin typeface="Times New Roman" panose="02020603050405020304" pitchFamily="18" charset="0"/>
                <a:cs typeface="Times New Roman" panose="02020603050405020304" pitchFamily="18" charset="0"/>
              </a:rPr>
              <a:t>.</a:t>
            </a:r>
          </a:p>
          <a:p>
            <a:pPr lvl="0" algn="just" eaLnBrk="0" fontAlgn="base" hangingPunct="0">
              <a:spcBef>
                <a:spcPct val="0"/>
              </a:spcBef>
              <a:spcAft>
                <a:spcPct val="0"/>
              </a:spcAft>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mỏ</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sắt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thiếc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đồng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chì</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kẽm</a:t>
            </a:r>
            <a:r>
              <a:rPr lang="en-US" altLang="en-US" sz="2400" dirty="0">
                <a:latin typeface="Times New Roman" panose="02020603050405020304" pitchFamily="18" charset="0"/>
                <a:cs typeface="Times New Roman" panose="02020603050405020304" pitchFamily="18" charset="0"/>
              </a:rPr>
              <a:t>…</a:t>
            </a:r>
            <a:r>
              <a:rPr lang="en-US" altLang="en-US" sz="2400" dirty="0" err="1">
                <a:latin typeface="Times New Roman" panose="02020603050405020304" pitchFamily="18" charset="0"/>
                <a:cs typeface="Times New Roman" panose="02020603050405020304" pitchFamily="18" charset="0"/>
              </a:rPr>
              <a:t>tập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trung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chủ</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yếu</a:t>
            </a:r>
            <a:r>
              <a:rPr lang="en-US" altLang="en-US" sz="2400" dirty="0">
                <a:latin typeface="Times New Roman" panose="02020603050405020304" pitchFamily="18" charset="0"/>
                <a:cs typeface="Times New Roman" panose="02020603050405020304" pitchFamily="18" charset="0"/>
              </a:rPr>
              <a:t> ở </a:t>
            </a:r>
            <a:r>
              <a:rPr lang="en-US" altLang="en-US" sz="2400" dirty="0" err="1">
                <a:latin typeface="Times New Roman" panose="02020603050405020304" pitchFamily="18" charset="0"/>
                <a:cs typeface="Times New Roman" panose="02020603050405020304" pitchFamily="18" charset="0"/>
              </a:rPr>
              <a:t>vùng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Trung</a:t>
            </a:r>
            <a:r>
              <a:rPr lang="en-US" altLang="en-US" sz="2400" dirty="0">
                <a:latin typeface="Times New Roman" panose="02020603050405020304" pitchFamily="18" charset="0"/>
                <a:cs typeface="Times New Roman" panose="02020603050405020304" pitchFamily="18" charset="0"/>
              </a:rPr>
              <a:t> du </a:t>
            </a:r>
            <a:r>
              <a:rPr lang="en-US" altLang="en-US" sz="2400" dirty="0" err="1">
                <a:latin typeface="Times New Roman" panose="02020603050405020304" pitchFamily="18" charset="0"/>
                <a:cs typeface="Times New Roman" panose="02020603050405020304" pitchFamily="18" charset="0"/>
              </a:rPr>
              <a:t>miền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núi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phía</a:t>
            </a:r>
            <a:r>
              <a:rPr lang="en-US" altLang="en-US" sz="2400" dirty="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Bắc</a:t>
            </a:r>
            <a:r>
              <a:rPr lang="en-US" altLang="en-US" sz="2400" dirty="0" smtClean="0">
                <a:latin typeface="Times New Roman" panose="02020603050405020304" pitchFamily="18" charset="0"/>
                <a:cs typeface="Times New Roman" panose="02020603050405020304" pitchFamily="18" charset="0"/>
              </a:rPr>
              <a:t> </a:t>
            </a:r>
            <a:r>
              <a:rPr lang="en-US" altLang="en-US" sz="2400" i="1" dirty="0" smtClean="0">
                <a:solidFill>
                  <a:srgbClr val="FF0000"/>
                </a:solidFill>
                <a:latin typeface="Times New Roman" panose="02020603050405020304" pitchFamily="18" charset="0"/>
                <a:cs typeface="Times New Roman" panose="02020603050405020304" pitchFamily="18" charset="0"/>
              </a:rPr>
              <a:t>(</a:t>
            </a:r>
            <a:r>
              <a:rPr lang="en-US" altLang="en-US" sz="2400" i="1" dirty="0" err="1" smtClean="0">
                <a:solidFill>
                  <a:srgbClr val="FF0000"/>
                </a:solidFill>
                <a:latin typeface="Times New Roman" panose="02020603050405020304" pitchFamily="18" charset="0"/>
                <a:cs typeface="Times New Roman" panose="02020603050405020304" pitchFamily="18" charset="0"/>
              </a:rPr>
              <a:t>ngành</a:t>
            </a:r>
            <a:r>
              <a:rPr lang="en-US" altLang="en-US" sz="2400" i="1" dirty="0" smtClean="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luyện</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kim</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với</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nhiều</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điểm</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công</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nghiệp</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như</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Thái</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Nguyên</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sắt</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Tuyên</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Quang</a:t>
            </a:r>
            <a:r>
              <a:rPr lang="en-US" altLang="en-US" sz="2400" i="1" dirty="0">
                <a:solidFill>
                  <a:srgbClr val="FF0000"/>
                </a:solidFill>
                <a:latin typeface="Times New Roman" panose="02020603050405020304" pitchFamily="18" charset="0"/>
                <a:cs typeface="Times New Roman" panose="02020603050405020304" pitchFamily="18" charset="0"/>
              </a:rPr>
              <a:t>, Cao </a:t>
            </a:r>
            <a:r>
              <a:rPr lang="en-US" altLang="en-US" sz="2400" i="1" dirty="0" err="1">
                <a:solidFill>
                  <a:srgbClr val="FF0000"/>
                </a:solidFill>
                <a:latin typeface="Times New Roman" panose="02020603050405020304" pitchFamily="18" charset="0"/>
                <a:cs typeface="Times New Roman" panose="02020603050405020304" pitchFamily="18" charset="0"/>
              </a:rPr>
              <a:t>Bằng</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thiếc</a:t>
            </a:r>
            <a:r>
              <a:rPr lang="en-US" altLang="en-US" sz="2400" i="1" dirty="0" smtClean="0">
                <a:solidFill>
                  <a:srgbClr val="FF0000"/>
                </a:solidFill>
                <a:latin typeface="Times New Roman" panose="02020603050405020304" pitchFamily="18" charset="0"/>
                <a:cs typeface="Times New Roman" panose="02020603050405020304" pitchFamily="18" charset="0"/>
              </a:rPr>
              <a:t>)…)</a:t>
            </a:r>
            <a:endParaRPr lang="en-US" altLang="en-US" sz="2400" i="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7412323" y="4524315"/>
            <a:ext cx="4640690" cy="2308324"/>
          </a:xfrm>
          <a:prstGeom prst="rect">
            <a:avLst/>
          </a:prstGeom>
        </p:spPr>
        <p:txBody>
          <a:bodyPr wrap="square">
            <a:spAutoFit/>
          </a:bodyPr>
          <a:lstStyle/>
          <a:p>
            <a:pPr lvl="0" algn="just" eaLnBrk="0" fontAlgn="base" hangingPunct="0">
              <a:spcBef>
                <a:spcPct val="0"/>
              </a:spcBef>
              <a:spcAft>
                <a:spcPct val="0"/>
              </a:spcAft>
            </a:pP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Khoáng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sản</a:t>
            </a:r>
            <a:r>
              <a:rPr lang="en-US" altLang="en-US" sz="2400" b="1" dirty="0">
                <a:latin typeface="Times New Roman" panose="02020603050405020304" pitchFamily="18" charset="0"/>
                <a:cs typeface="Times New Roman" panose="02020603050405020304" pitchFamily="18" charset="0"/>
              </a:rPr>
              <a:t> phi </a:t>
            </a:r>
            <a:r>
              <a:rPr lang="en-US" altLang="en-US" sz="2400" b="1" dirty="0" err="1">
                <a:latin typeface="Times New Roman" panose="02020603050405020304" pitchFamily="18" charset="0"/>
                <a:cs typeface="Times New Roman" panose="02020603050405020304" pitchFamily="18" charset="0"/>
              </a:rPr>
              <a:t>kim</a:t>
            </a:r>
            <a:r>
              <a:rPr lang="en-US" altLang="en-US" sz="2400" b="1" dirty="0">
                <a:latin typeface="Times New Roman" panose="02020603050405020304" pitchFamily="18" charset="0"/>
                <a:cs typeface="Times New Roman" panose="02020603050405020304" pitchFamily="18" charset="0"/>
              </a:rPr>
              <a:t> ⟶ </a:t>
            </a:r>
            <a:r>
              <a:rPr lang="en-US" altLang="en-US" sz="2400" b="1" dirty="0" err="1">
                <a:latin typeface="Times New Roman" panose="02020603050405020304" pitchFamily="18" charset="0"/>
                <a:cs typeface="Times New Roman" panose="02020603050405020304" pitchFamily="18" charset="0"/>
              </a:rPr>
              <a:t>phát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triển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nghiệp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hóa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chất</a:t>
            </a:r>
            <a:r>
              <a:rPr lang="en-US" altLang="en-US" sz="2400" dirty="0">
                <a:latin typeface="Times New Roman" panose="02020603050405020304" pitchFamily="18" charset="0"/>
                <a:cs typeface="Times New Roman" panose="02020603050405020304" pitchFamily="18" charset="0"/>
              </a:rPr>
              <a:t>.</a:t>
            </a:r>
          </a:p>
          <a:p>
            <a:pPr lvl="0" algn="just" eaLnBrk="0" fontAlgn="base" hangingPunct="0">
              <a:spcBef>
                <a:spcPct val="0"/>
              </a:spcBef>
              <a:spcAft>
                <a:spcPct val="0"/>
              </a:spcAft>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mỏ</a:t>
            </a:r>
            <a:r>
              <a:rPr lang="en-US" altLang="en-US" sz="2400" dirty="0">
                <a:latin typeface="Times New Roman" panose="02020603050405020304" pitchFamily="18" charset="0"/>
                <a:cs typeface="Times New Roman" panose="02020603050405020304" pitchFamily="18" charset="0"/>
              </a:rPr>
              <a:t> phi </a:t>
            </a:r>
            <a:r>
              <a:rPr lang="en-US" altLang="en-US" sz="2400" dirty="0" err="1">
                <a:latin typeface="Times New Roman" panose="02020603050405020304" pitchFamily="18" charset="0"/>
                <a:cs typeface="Times New Roman" panose="02020603050405020304" pitchFamily="18" charset="0"/>
              </a:rPr>
              <a:t>kim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apatit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Cai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pirit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Việt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Trì</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Huế</a:t>
            </a:r>
            <a:r>
              <a:rPr lang="en-US" altLang="en-US" sz="2400" dirty="0" smtClean="0">
                <a:latin typeface="Times New Roman" panose="02020603050405020304" pitchFamily="18" charset="0"/>
                <a:cs typeface="Times New Roman" panose="02020603050405020304" pitchFamily="18" charset="0"/>
              </a:rPr>
              <a:t>)</a:t>
            </a:r>
            <a:r>
              <a:rPr lang="en-US" altLang="en-US" sz="2400" i="1" dirty="0" smtClean="0">
                <a:solidFill>
                  <a:srgbClr val="FF0000"/>
                </a:solidFill>
                <a:latin typeface="Times New Roman" panose="02020603050405020304" pitchFamily="18" charset="0"/>
                <a:cs typeface="Times New Roman" panose="02020603050405020304" pitchFamily="18" charset="0"/>
              </a:rPr>
              <a:t>=&gt;( </a:t>
            </a:r>
            <a:r>
              <a:rPr lang="en-US" altLang="en-US" sz="2400" i="1" dirty="0" err="1">
                <a:solidFill>
                  <a:srgbClr val="FF0000"/>
                </a:solidFill>
                <a:latin typeface="Times New Roman" panose="02020603050405020304" pitchFamily="18" charset="0"/>
                <a:cs typeface="Times New Roman" panose="02020603050405020304" pitchFamily="18" charset="0"/>
              </a:rPr>
              <a:t>nhà</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máy</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hóa</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chất</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như</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sản</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xuất</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phân</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bón</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Lâm</a:t>
            </a:r>
            <a:r>
              <a:rPr lang="en-US" altLang="en-US" sz="2400" i="1" dirty="0">
                <a:solidFill>
                  <a:srgbClr val="FF0000"/>
                </a:solidFill>
                <a:latin typeface="Times New Roman" panose="02020603050405020304" pitchFamily="18" charset="0"/>
                <a:cs typeface="Times New Roman" panose="02020603050405020304" pitchFamily="18" charset="0"/>
              </a:rPr>
              <a:t> Thao (</a:t>
            </a:r>
            <a:r>
              <a:rPr lang="en-US" altLang="en-US" sz="2400" i="1" dirty="0" err="1">
                <a:solidFill>
                  <a:srgbClr val="FF0000"/>
                </a:solidFill>
                <a:latin typeface="Times New Roman" panose="02020603050405020304" pitchFamily="18" charset="0"/>
                <a:cs typeface="Times New Roman" panose="02020603050405020304" pitchFamily="18" charset="0"/>
              </a:rPr>
              <a:t>Việt</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Trì</a:t>
            </a:r>
            <a:r>
              <a:rPr lang="en-US" altLang="en-US" sz="2400" i="1" dirty="0" smtClean="0">
                <a:solidFill>
                  <a:srgbClr val="FF0000"/>
                </a:solidFill>
                <a:latin typeface="Times New Roman" panose="02020603050405020304" pitchFamily="18" charset="0"/>
                <a:cs typeface="Times New Roman" panose="02020603050405020304" pitchFamily="18" charset="0"/>
              </a:rPr>
              <a:t>)...)</a:t>
            </a:r>
            <a:endParaRPr lang="en-US" altLang="en-US" sz="24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0594907"/>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par>
                                <p:cTn id="18" presetID="5" presetClass="exit" presetSubtype="10" fill="hold" nodeType="withEffect">
                                  <p:stCondLst>
                                    <p:cond delay="0"/>
                                  </p:stCondLst>
                                  <p:childTnLst>
                                    <p:animEffect transition="out" filter="checkerboard(across)">
                                      <p:cBhvr>
                                        <p:cTn id="19" dur="500"/>
                                        <p:tgtEl>
                                          <p:spTgt spid="3">
                                            <p:txEl>
                                              <p:pRg st="1" end="1"/>
                                            </p:txEl>
                                          </p:spTgt>
                                        </p:tgtEl>
                                      </p:cBhvr>
                                    </p:animEffect>
                                    <p:set>
                                      <p:cBhvr>
                                        <p:cTn id="20"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down)">
                                      <p:cBhvr>
                                        <p:cTn id="3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49" y="152400"/>
            <a:ext cx="47244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2"/>
          <p:cNvSpPr>
            <a:spLocks noChangeArrowheads="1"/>
          </p:cNvSpPr>
          <p:nvPr/>
        </p:nvSpPr>
        <p:spPr bwMode="auto">
          <a:xfrm>
            <a:off x="1461749" y="914400"/>
            <a:ext cx="609600" cy="615950"/>
          </a:xfrm>
          <a:prstGeom prst="flowChartConnector">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Calibri" panose="020F0502020204030204" pitchFamily="34" charset="0"/>
            </a:endParaRPr>
          </a:p>
        </p:txBody>
      </p:sp>
      <p:sp>
        <p:nvSpPr>
          <p:cNvPr id="6" name="AutoShape 13"/>
          <p:cNvSpPr>
            <a:spLocks noChangeArrowheads="1"/>
          </p:cNvSpPr>
          <p:nvPr/>
        </p:nvSpPr>
        <p:spPr bwMode="auto">
          <a:xfrm>
            <a:off x="2223749" y="1066800"/>
            <a:ext cx="609600" cy="533400"/>
          </a:xfrm>
          <a:prstGeom prst="flowChartConnector">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Calibri" panose="020F0502020204030204" pitchFamily="34" charset="0"/>
            </a:endParaRPr>
          </a:p>
        </p:txBody>
      </p:sp>
      <p:sp>
        <p:nvSpPr>
          <p:cNvPr id="8" name="AutoShape 14"/>
          <p:cNvSpPr>
            <a:spLocks noChangeArrowheads="1"/>
          </p:cNvSpPr>
          <p:nvPr/>
        </p:nvSpPr>
        <p:spPr bwMode="auto">
          <a:xfrm>
            <a:off x="2299949" y="5257800"/>
            <a:ext cx="838200" cy="762000"/>
          </a:xfrm>
          <a:prstGeom prst="flowChartConnector">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Calibri" panose="020F0502020204030204" pitchFamily="34" charset="0"/>
            </a:endParaRPr>
          </a:p>
        </p:txBody>
      </p:sp>
      <p:sp>
        <p:nvSpPr>
          <p:cNvPr id="9" name="AutoShape 13"/>
          <p:cNvSpPr>
            <a:spLocks noChangeArrowheads="1"/>
          </p:cNvSpPr>
          <p:nvPr/>
        </p:nvSpPr>
        <p:spPr bwMode="auto">
          <a:xfrm>
            <a:off x="2680949" y="3810000"/>
            <a:ext cx="533400" cy="457200"/>
          </a:xfrm>
          <a:prstGeom prst="flowChartConnector">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Calibri" panose="020F0502020204030204" pitchFamily="34" charset="0"/>
            </a:endParaRPr>
          </a:p>
        </p:txBody>
      </p:sp>
      <p:sp>
        <p:nvSpPr>
          <p:cNvPr id="7" name="AutoShape 5"/>
          <p:cNvSpPr>
            <a:spLocks noChangeArrowheads="1"/>
          </p:cNvSpPr>
          <p:nvPr/>
        </p:nvSpPr>
        <p:spPr bwMode="auto">
          <a:xfrm>
            <a:off x="4585949" y="838200"/>
            <a:ext cx="2514600" cy="685800"/>
          </a:xfrm>
          <a:prstGeom prst="wedgeRoundRectCallout">
            <a:avLst>
              <a:gd name="adj1" fmla="val -139111"/>
              <a:gd name="adj2" fmla="val 28718"/>
              <a:gd name="adj3" fmla="val 16667"/>
            </a:avLst>
          </a:prstGeom>
          <a:solidFill>
            <a:srgbClr val="33CC33"/>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chemeClr val="bg1"/>
                </a:solidFill>
              </a:rPr>
              <a:t>Sắt, đồng, chì, kẽm</a:t>
            </a:r>
          </a:p>
          <a:p>
            <a:pPr algn="ctr"/>
            <a:r>
              <a:rPr lang="en-US" altLang="en-US" b="1">
                <a:solidFill>
                  <a:schemeClr val="bg1"/>
                </a:solidFill>
              </a:rPr>
              <a:t>apatis, than đá ...</a:t>
            </a:r>
          </a:p>
        </p:txBody>
      </p:sp>
      <p:sp>
        <p:nvSpPr>
          <p:cNvPr id="10" name="AutoShape 6"/>
          <p:cNvSpPr>
            <a:spLocks noChangeArrowheads="1"/>
          </p:cNvSpPr>
          <p:nvPr/>
        </p:nvSpPr>
        <p:spPr bwMode="auto">
          <a:xfrm>
            <a:off x="4738349" y="1828800"/>
            <a:ext cx="1905000" cy="914400"/>
          </a:xfrm>
          <a:prstGeom prst="wedgeRoundRectCallout">
            <a:avLst>
              <a:gd name="adj1" fmla="val -202347"/>
              <a:gd name="adj2" fmla="val -27005"/>
              <a:gd name="adj3" fmla="val 16667"/>
            </a:avLst>
          </a:prstGeom>
          <a:solidFill>
            <a:srgbClr val="33CC33"/>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chemeClr val="bg1"/>
                </a:solidFill>
              </a:rPr>
              <a:t>Đá vôi</a:t>
            </a:r>
          </a:p>
          <a:p>
            <a:pPr algn="ctr"/>
            <a:r>
              <a:rPr lang="en-US" altLang="en-US" b="1">
                <a:solidFill>
                  <a:schemeClr val="bg1"/>
                </a:solidFill>
              </a:rPr>
              <a:t>Thiếc, crôm</a:t>
            </a:r>
          </a:p>
        </p:txBody>
      </p:sp>
      <p:sp>
        <p:nvSpPr>
          <p:cNvPr id="11" name="AutoShape 3"/>
          <p:cNvSpPr>
            <a:spLocks noChangeArrowheads="1"/>
          </p:cNvSpPr>
          <p:nvPr/>
        </p:nvSpPr>
        <p:spPr bwMode="auto">
          <a:xfrm>
            <a:off x="5805149" y="3886200"/>
            <a:ext cx="1295400" cy="533400"/>
          </a:xfrm>
          <a:prstGeom prst="wedgeRoundRectCallout">
            <a:avLst>
              <a:gd name="adj1" fmla="val -273306"/>
              <a:gd name="adj2" fmla="val -13171"/>
              <a:gd name="adj3" fmla="val 16667"/>
            </a:avLst>
          </a:prstGeom>
          <a:solidFill>
            <a:srgbClr val="33CC33"/>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chemeClr val="bg1"/>
                </a:solidFill>
              </a:rPr>
              <a:t>Bô xít</a:t>
            </a:r>
          </a:p>
        </p:txBody>
      </p:sp>
      <p:sp>
        <p:nvSpPr>
          <p:cNvPr id="12" name="AutoShape 13"/>
          <p:cNvSpPr>
            <a:spLocks noChangeArrowheads="1"/>
          </p:cNvSpPr>
          <p:nvPr/>
        </p:nvSpPr>
        <p:spPr bwMode="auto">
          <a:xfrm>
            <a:off x="1537949" y="1828800"/>
            <a:ext cx="533400" cy="457200"/>
          </a:xfrm>
          <a:prstGeom prst="flowChartConnector">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Calibri" panose="020F0502020204030204" pitchFamily="34" charset="0"/>
            </a:endParaRPr>
          </a:p>
        </p:txBody>
      </p:sp>
      <p:sp>
        <p:nvSpPr>
          <p:cNvPr id="13" name="AutoShape 3"/>
          <p:cNvSpPr>
            <a:spLocks noChangeArrowheads="1"/>
          </p:cNvSpPr>
          <p:nvPr/>
        </p:nvSpPr>
        <p:spPr bwMode="auto">
          <a:xfrm>
            <a:off x="5805149" y="5257800"/>
            <a:ext cx="1295400" cy="762000"/>
          </a:xfrm>
          <a:prstGeom prst="wedgeRoundRectCallout">
            <a:avLst>
              <a:gd name="adj1" fmla="val -290245"/>
              <a:gd name="adj2" fmla="val 13153"/>
              <a:gd name="adj3" fmla="val 16667"/>
            </a:avLst>
          </a:prstGeom>
          <a:solidFill>
            <a:srgbClr val="33CC33"/>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chemeClr val="bg1"/>
                </a:solidFill>
              </a:rPr>
              <a:t>Dầu mỏ</a:t>
            </a:r>
          </a:p>
          <a:p>
            <a:pPr algn="ctr"/>
            <a:r>
              <a:rPr lang="en-US" altLang="en-US" b="1">
                <a:solidFill>
                  <a:schemeClr val="bg1"/>
                </a:solidFill>
              </a:rPr>
              <a:t>Khí đốt</a:t>
            </a:r>
          </a:p>
        </p:txBody>
      </p:sp>
      <p:sp>
        <p:nvSpPr>
          <p:cNvPr id="2" name="Rectangle 1"/>
          <p:cNvSpPr/>
          <p:nvPr/>
        </p:nvSpPr>
        <p:spPr>
          <a:xfrm>
            <a:off x="7412323" y="1066800"/>
            <a:ext cx="4405651" cy="4154984"/>
          </a:xfrm>
          <a:prstGeom prst="rect">
            <a:avLst/>
          </a:prstGeom>
        </p:spPr>
        <p:txBody>
          <a:bodyPr wrap="square">
            <a:spAutoFit/>
          </a:bodyPr>
          <a:lstStyle/>
          <a:p>
            <a:pPr lvl="0" algn="just" eaLnBrk="0" fontAlgn="base" hangingPunct="0">
              <a:spcBef>
                <a:spcPct val="0"/>
              </a:spcBef>
              <a:spcAft>
                <a:spcPct val="0"/>
              </a:spcAft>
            </a:pPr>
            <a:r>
              <a:rPr lang="en-US" altLang="en-US" sz="2400"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Vật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liệu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xây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dựng</a:t>
            </a:r>
            <a:r>
              <a:rPr lang="en-US" altLang="en-US" sz="2400" b="1" dirty="0">
                <a:latin typeface="Times New Roman" panose="02020603050405020304" pitchFamily="18" charset="0"/>
                <a:cs typeface="Times New Roman" panose="02020603050405020304" pitchFamily="18" charset="0"/>
              </a:rPr>
              <a:t> ⟶ </a:t>
            </a:r>
            <a:r>
              <a:rPr lang="en-US" altLang="en-US" sz="2400" b="1" dirty="0" err="1">
                <a:latin typeface="Times New Roman" panose="02020603050405020304" pitchFamily="18" charset="0"/>
                <a:cs typeface="Times New Roman" panose="02020603050405020304" pitchFamily="18" charset="0"/>
              </a:rPr>
              <a:t>phát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triển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nghiệp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vật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liệu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xây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dựng</a:t>
            </a:r>
            <a:r>
              <a:rPr lang="en-US" altLang="en-US" sz="2400" dirty="0">
                <a:latin typeface="Times New Roman" panose="02020603050405020304" pitchFamily="18" charset="0"/>
                <a:cs typeface="Times New Roman" panose="02020603050405020304" pitchFamily="18" charset="0"/>
              </a:rPr>
              <a:t>.</a:t>
            </a:r>
          </a:p>
          <a:p>
            <a:pPr lvl="0" algn="just" eaLnBrk="0" fontAlgn="base" hangingPunct="0">
              <a:spcBef>
                <a:spcPct val="0"/>
              </a:spcBef>
              <a:spcAft>
                <a:spcPct val="0"/>
              </a:spcAft>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vùng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tập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trung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loại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vật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liệu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xây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dựng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như</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vôi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sét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cao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lanh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như</a:t>
            </a:r>
            <a:r>
              <a:rPr lang="en-US" altLang="en-US" sz="2400" dirty="0">
                <a:latin typeface="Times New Roman" panose="02020603050405020304" pitchFamily="18" charset="0"/>
                <a:cs typeface="Times New Roman" panose="02020603050405020304" pitchFamily="18" charset="0"/>
              </a:rPr>
              <a:t> Thanh </a:t>
            </a:r>
            <a:r>
              <a:rPr lang="en-US" altLang="en-US" sz="2400" dirty="0" err="1">
                <a:latin typeface="Times New Roman" panose="02020603050405020304" pitchFamily="18" charset="0"/>
                <a:cs typeface="Times New Roman" panose="02020603050405020304" pitchFamily="18" charset="0"/>
              </a:rPr>
              <a:t>Hóa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Ninh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Bình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Nghệ</a:t>
            </a:r>
            <a:r>
              <a:rPr lang="en-US" altLang="en-US" sz="2400" dirty="0">
                <a:latin typeface="Times New Roman" panose="02020603050405020304" pitchFamily="18" charset="0"/>
                <a:cs typeface="Times New Roman" panose="02020603050405020304" pitchFamily="18" charset="0"/>
              </a:rPr>
              <a:t> An, </a:t>
            </a:r>
            <a:r>
              <a:rPr lang="en-US" altLang="en-US" sz="2400" dirty="0" err="1">
                <a:latin typeface="Times New Roman" panose="02020603050405020304" pitchFamily="18" charset="0"/>
                <a:cs typeface="Times New Roman" panose="02020603050405020304" pitchFamily="18" charset="0"/>
              </a:rPr>
              <a:t>Sơn</a:t>
            </a:r>
            <a:r>
              <a:rPr lang="en-US" altLang="en-US" sz="2400" dirty="0">
                <a:latin typeface="Times New Roman" panose="02020603050405020304" pitchFamily="18" charset="0"/>
                <a:cs typeface="Times New Roman" panose="02020603050405020304" pitchFamily="18" charset="0"/>
              </a:rPr>
              <a:t> La, </a:t>
            </a:r>
            <a:r>
              <a:rPr lang="en-US" altLang="en-US" sz="2400" dirty="0" err="1">
                <a:latin typeface="Times New Roman" panose="02020603050405020304" pitchFamily="18" charset="0"/>
                <a:cs typeface="Times New Roman" panose="02020603050405020304" pitchFamily="18" charset="0"/>
              </a:rPr>
              <a:t>Quảng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Bình</a:t>
            </a:r>
            <a:r>
              <a:rPr lang="en-US" altLang="en-US" sz="2400" dirty="0">
                <a:latin typeface="Times New Roman" panose="02020603050405020304" pitchFamily="18" charset="0"/>
                <a:cs typeface="Times New Roman" panose="02020603050405020304" pitchFamily="18" charset="0"/>
              </a:rPr>
              <a:t>… </a:t>
            </a:r>
            <a:r>
              <a:rPr lang="en-US" altLang="en-US" sz="2400" i="1" dirty="0" smtClean="0">
                <a:solidFill>
                  <a:srgbClr val="FF0000"/>
                </a:solidFill>
                <a:latin typeface="Times New Roman" panose="02020603050405020304" pitchFamily="18" charset="0"/>
                <a:cs typeface="Times New Roman" panose="02020603050405020304" pitchFamily="18" charset="0"/>
              </a:rPr>
              <a:t>=&gt;( </a:t>
            </a:r>
            <a:r>
              <a:rPr lang="en-US" altLang="en-US" sz="2400" i="1" dirty="0" err="1">
                <a:solidFill>
                  <a:srgbClr val="FF0000"/>
                </a:solidFill>
                <a:latin typeface="Times New Roman" panose="02020603050405020304" pitchFamily="18" charset="0"/>
                <a:cs typeface="Times New Roman" panose="02020603050405020304" pitchFamily="18" charset="0"/>
              </a:rPr>
              <a:t>nhà</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máy</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sản</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xuất</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vật</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liệu</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xây</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dựng</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như</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nhà</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máy</a:t>
            </a:r>
            <a:r>
              <a:rPr lang="en-US" altLang="en-US" sz="2400" i="1" dirty="0">
                <a:solidFill>
                  <a:srgbClr val="FF0000"/>
                </a:solidFill>
                <a:latin typeface="Times New Roman" panose="02020603050405020304" pitchFamily="18" charset="0"/>
                <a:cs typeface="Times New Roman" panose="02020603050405020304" pitchFamily="18" charset="0"/>
              </a:rPr>
              <a:t> xi </a:t>
            </a:r>
            <a:r>
              <a:rPr lang="en-US" altLang="en-US" sz="2400" i="1" dirty="0" err="1">
                <a:solidFill>
                  <a:srgbClr val="FF0000"/>
                </a:solidFill>
                <a:latin typeface="Times New Roman" panose="02020603050405020304" pitchFamily="18" charset="0"/>
                <a:cs typeface="Times New Roman" panose="02020603050405020304" pitchFamily="18" charset="0"/>
              </a:rPr>
              <a:t>măng</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Bỉm</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Sơn</a:t>
            </a:r>
            <a:r>
              <a:rPr lang="en-US" altLang="en-US" sz="2400" i="1" dirty="0">
                <a:solidFill>
                  <a:srgbClr val="FF0000"/>
                </a:solidFill>
                <a:latin typeface="Times New Roman" panose="02020603050405020304" pitchFamily="18" charset="0"/>
                <a:cs typeface="Times New Roman" panose="02020603050405020304" pitchFamily="18" charset="0"/>
              </a:rPr>
              <a:t> (Thanh </a:t>
            </a:r>
            <a:r>
              <a:rPr lang="en-US" altLang="en-US" sz="2400" i="1" dirty="0" err="1">
                <a:solidFill>
                  <a:srgbClr val="FF0000"/>
                </a:solidFill>
                <a:latin typeface="Times New Roman" panose="02020603050405020304" pitchFamily="18" charset="0"/>
                <a:cs typeface="Times New Roman" panose="02020603050405020304" pitchFamily="18" charset="0"/>
              </a:rPr>
              <a:t>Hóa</a:t>
            </a:r>
            <a:r>
              <a:rPr lang="en-US" altLang="en-US" sz="2400" i="1" dirty="0">
                <a:solidFill>
                  <a:srgbClr val="FF0000"/>
                </a:solidFill>
                <a:latin typeface="Times New Roman" panose="02020603050405020304" pitchFamily="18" charset="0"/>
                <a:cs typeface="Times New Roman" panose="02020603050405020304" pitchFamily="18" charset="0"/>
              </a:rPr>
              <a:t>), xi </a:t>
            </a:r>
            <a:r>
              <a:rPr lang="en-US" altLang="en-US" sz="2400" i="1" dirty="0" err="1">
                <a:solidFill>
                  <a:srgbClr val="FF0000"/>
                </a:solidFill>
                <a:latin typeface="Times New Roman" panose="02020603050405020304" pitchFamily="18" charset="0"/>
                <a:cs typeface="Times New Roman" panose="02020603050405020304" pitchFamily="18" charset="0"/>
              </a:rPr>
              <a:t>măng</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Hoàng</a:t>
            </a:r>
            <a:r>
              <a:rPr lang="en-US" altLang="en-US" sz="2400" i="1" dirty="0">
                <a:solidFill>
                  <a:srgbClr val="FF0000"/>
                </a:solidFill>
                <a:latin typeface="Times New Roman" panose="02020603050405020304" pitchFamily="18" charset="0"/>
                <a:cs typeface="Times New Roman" panose="02020603050405020304" pitchFamily="18" charset="0"/>
              </a:rPr>
              <a:t> Mai (</a:t>
            </a:r>
            <a:r>
              <a:rPr lang="en-US" altLang="en-US" sz="2400" i="1" dirty="0" err="1">
                <a:solidFill>
                  <a:srgbClr val="FF0000"/>
                </a:solidFill>
                <a:latin typeface="Times New Roman" panose="02020603050405020304" pitchFamily="18" charset="0"/>
                <a:cs typeface="Times New Roman" panose="02020603050405020304" pitchFamily="18" charset="0"/>
              </a:rPr>
              <a:t>Nghệ</a:t>
            </a:r>
            <a:r>
              <a:rPr lang="en-US" altLang="en-US" sz="2400" i="1" dirty="0">
                <a:solidFill>
                  <a:srgbClr val="FF0000"/>
                </a:solidFill>
                <a:latin typeface="Times New Roman" panose="02020603050405020304" pitchFamily="18" charset="0"/>
                <a:cs typeface="Times New Roman" panose="02020603050405020304" pitchFamily="18" charset="0"/>
              </a:rPr>
              <a:t> An</a:t>
            </a:r>
            <a:r>
              <a:rPr lang="en-US" altLang="en-US" sz="2400" i="1" dirty="0" smtClean="0">
                <a:solidFill>
                  <a:srgbClr val="FF0000"/>
                </a:solidFill>
                <a:latin typeface="Times New Roman" panose="02020603050405020304" pitchFamily="18" charset="0"/>
                <a:cs typeface="Times New Roman" panose="02020603050405020304" pitchFamily="18" charset="0"/>
              </a:rPr>
              <a:t>)…)</a:t>
            </a:r>
            <a:endParaRPr lang="en-US" altLang="en-US" sz="24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275434"/>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875763" y="1626154"/>
            <a:ext cx="9830873" cy="4572000"/>
          </a:xfrm>
          <a:ln>
            <a:solidFill>
              <a:srgbClr val="FF0000"/>
            </a:solidFill>
          </a:ln>
        </p:spPr>
        <p:txBody>
          <a:bodyPr rtlCol="0">
            <a:normAutofit/>
          </a:bodyPr>
          <a:lstStyle/>
          <a:p>
            <a:pPr marL="0" indent="0">
              <a:buNone/>
              <a:defRPr/>
            </a:pPr>
            <a:endParaRPr lang="en-US" dirty="0" smtClean="0">
              <a:latin typeface="Times New Roman" pitchFamily="18" charset="0"/>
            </a:endParaRPr>
          </a:p>
          <a:p>
            <a:pPr>
              <a:buFontTx/>
              <a:buChar char="-"/>
              <a:defRPr/>
            </a:pPr>
            <a:r>
              <a:rPr lang="en-US" dirty="0" err="1" smtClean="0">
                <a:latin typeface="Times New Roman" pitchFamily="18" charset="0"/>
              </a:rPr>
              <a:t>Tài</a:t>
            </a:r>
            <a:r>
              <a:rPr lang="en-US" dirty="0" smtClean="0">
                <a:latin typeface="Times New Roman" pitchFamily="18" charset="0"/>
              </a:rPr>
              <a:t> </a:t>
            </a:r>
            <a:r>
              <a:rPr lang="en-US" dirty="0" err="1" smtClean="0">
                <a:latin typeface="Times New Roman" pitchFamily="18" charset="0"/>
              </a:rPr>
              <a:t>nguyên</a:t>
            </a:r>
            <a:r>
              <a:rPr lang="en-US" dirty="0" smtClean="0">
                <a:latin typeface="Times New Roman" pitchFamily="18" charset="0"/>
              </a:rPr>
              <a:t> </a:t>
            </a:r>
            <a:r>
              <a:rPr lang="en-US" dirty="0" err="1" smtClean="0">
                <a:latin typeface="Times New Roman" pitchFamily="18" charset="0"/>
              </a:rPr>
              <a:t>thiên</a:t>
            </a:r>
            <a:r>
              <a:rPr lang="en-US" dirty="0" smtClean="0">
                <a:latin typeface="Times New Roman" pitchFamily="18" charset="0"/>
              </a:rPr>
              <a:t> </a:t>
            </a:r>
            <a:r>
              <a:rPr lang="en-US" dirty="0" err="1" smtClean="0">
                <a:latin typeface="Times New Roman" pitchFamily="18" charset="0"/>
              </a:rPr>
              <a:t>nhiên</a:t>
            </a:r>
            <a:r>
              <a:rPr lang="en-US" dirty="0" smtClean="0">
                <a:latin typeface="Times New Roman" pitchFamily="18" charset="0"/>
              </a:rPr>
              <a:t> </a:t>
            </a:r>
            <a:r>
              <a:rPr lang="en-US" dirty="0" err="1" smtClean="0">
                <a:latin typeface="Times New Roman" pitchFamily="18" charset="0"/>
              </a:rPr>
              <a:t>đa</a:t>
            </a:r>
            <a:r>
              <a:rPr lang="en-US" dirty="0" smtClean="0">
                <a:latin typeface="Times New Roman" pitchFamily="18" charset="0"/>
              </a:rPr>
              <a:t> </a:t>
            </a:r>
            <a:r>
              <a:rPr lang="en-US" dirty="0" err="1" smtClean="0">
                <a:latin typeface="Times New Roman" pitchFamily="18" charset="0"/>
              </a:rPr>
              <a:t>dạng</a:t>
            </a:r>
            <a:r>
              <a:rPr lang="en-US" dirty="0" smtClean="0">
                <a:latin typeface="Times New Roman" pitchFamily="18" charset="0"/>
              </a:rPr>
              <a:t> </a:t>
            </a:r>
            <a:r>
              <a:rPr lang="en-US" dirty="0" err="1" smtClean="0">
                <a:latin typeface="Times New Roman" pitchFamily="18" charset="0"/>
              </a:rPr>
              <a:t>là</a:t>
            </a:r>
            <a:r>
              <a:rPr lang="en-US" dirty="0" smtClean="0">
                <a:latin typeface="Times New Roman" pitchFamily="18" charset="0"/>
              </a:rPr>
              <a:t> </a:t>
            </a:r>
            <a:r>
              <a:rPr lang="en-US" dirty="0" err="1" smtClean="0">
                <a:latin typeface="Times New Roman" pitchFamily="18" charset="0"/>
              </a:rPr>
              <a:t>cơ</a:t>
            </a:r>
            <a:r>
              <a:rPr lang="en-US" dirty="0" smtClean="0">
                <a:latin typeface="Times New Roman" pitchFamily="18" charset="0"/>
              </a:rPr>
              <a:t> </a:t>
            </a:r>
            <a:r>
              <a:rPr lang="en-US" dirty="0" err="1" smtClean="0">
                <a:latin typeface="Times New Roman" pitchFamily="18" charset="0"/>
              </a:rPr>
              <a:t>sở</a:t>
            </a:r>
            <a:r>
              <a:rPr lang="en-US" dirty="0" smtClean="0">
                <a:latin typeface="Times New Roman" pitchFamily="18" charset="0"/>
              </a:rPr>
              <a:t> </a:t>
            </a:r>
            <a:r>
              <a:rPr lang="en-US" dirty="0" err="1" smtClean="0">
                <a:latin typeface="Times New Roman" pitchFamily="18" charset="0"/>
              </a:rPr>
              <a:t>nguyên</a:t>
            </a:r>
            <a:r>
              <a:rPr lang="en-US" dirty="0" smtClean="0">
                <a:latin typeface="Times New Roman" pitchFamily="18" charset="0"/>
              </a:rPr>
              <a:t> </a:t>
            </a:r>
            <a:r>
              <a:rPr lang="en-US" dirty="0" err="1" smtClean="0">
                <a:latin typeface="Times New Roman" pitchFamily="18" charset="0"/>
              </a:rPr>
              <a:t>liệu</a:t>
            </a:r>
            <a:r>
              <a:rPr lang="en-US" dirty="0" smtClean="0">
                <a:latin typeface="Times New Roman" pitchFamily="18" charset="0"/>
              </a:rPr>
              <a:t>, </a:t>
            </a:r>
            <a:r>
              <a:rPr lang="en-US" dirty="0" err="1" smtClean="0">
                <a:latin typeface="Times New Roman" pitchFamily="18" charset="0"/>
              </a:rPr>
              <a:t>nhiên</a:t>
            </a:r>
            <a:r>
              <a:rPr lang="en-US" dirty="0" smtClean="0">
                <a:latin typeface="Times New Roman" pitchFamily="18" charset="0"/>
              </a:rPr>
              <a:t> </a:t>
            </a:r>
            <a:r>
              <a:rPr lang="en-US" dirty="0" err="1" smtClean="0">
                <a:latin typeface="Times New Roman" pitchFamily="18" charset="0"/>
              </a:rPr>
              <a:t>liệu</a:t>
            </a:r>
            <a:r>
              <a:rPr lang="en-US" dirty="0" smtClean="0">
                <a:latin typeface="Times New Roman" pitchFamily="18" charset="0"/>
              </a:rPr>
              <a:t> </a:t>
            </a:r>
            <a:r>
              <a:rPr lang="en-US" dirty="0" err="1" smtClean="0">
                <a:latin typeface="Times New Roman" pitchFamily="18" charset="0"/>
              </a:rPr>
              <a:t>và</a:t>
            </a:r>
            <a:r>
              <a:rPr lang="en-US" dirty="0" smtClean="0">
                <a:latin typeface="Times New Roman" pitchFamily="18" charset="0"/>
              </a:rPr>
              <a:t> </a:t>
            </a:r>
            <a:r>
              <a:rPr lang="en-US" dirty="0" err="1" smtClean="0">
                <a:latin typeface="Times New Roman" pitchFamily="18" charset="0"/>
              </a:rPr>
              <a:t>năng</a:t>
            </a:r>
            <a:r>
              <a:rPr lang="en-US" dirty="0" smtClean="0">
                <a:latin typeface="Times New Roman" pitchFamily="18" charset="0"/>
              </a:rPr>
              <a:t> </a:t>
            </a:r>
            <a:r>
              <a:rPr lang="en-US" dirty="0" err="1" smtClean="0">
                <a:latin typeface="Times New Roman" pitchFamily="18" charset="0"/>
              </a:rPr>
              <a:t>lượng</a:t>
            </a:r>
            <a:r>
              <a:rPr lang="en-US" dirty="0" smtClean="0">
                <a:latin typeface="Times New Roman" pitchFamily="18" charset="0"/>
              </a:rPr>
              <a:t> </a:t>
            </a:r>
            <a:r>
              <a:rPr lang="en-US" dirty="0" err="1" smtClean="0">
                <a:latin typeface="Times New Roman" pitchFamily="18" charset="0"/>
              </a:rPr>
              <a:t>để</a:t>
            </a:r>
            <a:r>
              <a:rPr lang="en-US" dirty="0" smtClean="0">
                <a:latin typeface="Times New Roman" pitchFamily="18" charset="0"/>
              </a:rPr>
              <a:t> </a:t>
            </a:r>
            <a:r>
              <a:rPr lang="en-US" dirty="0" err="1" smtClean="0">
                <a:latin typeface="Times New Roman" pitchFamily="18" charset="0"/>
              </a:rPr>
              <a:t>phát</a:t>
            </a:r>
            <a:r>
              <a:rPr lang="en-US" dirty="0" smtClean="0">
                <a:latin typeface="Times New Roman" pitchFamily="18" charset="0"/>
              </a:rPr>
              <a:t> </a:t>
            </a:r>
            <a:r>
              <a:rPr lang="en-US" dirty="0" err="1" smtClean="0">
                <a:latin typeface="Times New Roman" pitchFamily="18" charset="0"/>
              </a:rPr>
              <a:t>triển</a:t>
            </a:r>
            <a:r>
              <a:rPr lang="en-US" dirty="0" smtClean="0">
                <a:latin typeface="Times New Roman" pitchFamily="18" charset="0"/>
              </a:rPr>
              <a:t> </a:t>
            </a:r>
            <a:r>
              <a:rPr lang="en-US" dirty="0" err="1" smtClean="0">
                <a:latin typeface="Times New Roman" pitchFamily="18" charset="0"/>
              </a:rPr>
              <a:t>cơ</a:t>
            </a:r>
            <a:r>
              <a:rPr lang="en-US" dirty="0" smtClean="0">
                <a:latin typeface="Times New Roman" pitchFamily="18" charset="0"/>
              </a:rPr>
              <a:t> </a:t>
            </a:r>
            <a:r>
              <a:rPr lang="en-US" dirty="0" err="1" smtClean="0">
                <a:latin typeface="Times New Roman" pitchFamily="18" charset="0"/>
              </a:rPr>
              <a:t>cấu</a:t>
            </a:r>
            <a:r>
              <a:rPr lang="en-US" dirty="0" smtClean="0">
                <a:latin typeface="Times New Roman" pitchFamily="18" charset="0"/>
              </a:rPr>
              <a:t> </a:t>
            </a:r>
            <a:r>
              <a:rPr lang="en-US" dirty="0" err="1" smtClean="0">
                <a:latin typeface="Times New Roman" pitchFamily="18" charset="0"/>
              </a:rPr>
              <a:t>công</a:t>
            </a:r>
            <a:r>
              <a:rPr lang="en-US" dirty="0" smtClean="0">
                <a:latin typeface="Times New Roman" pitchFamily="18" charset="0"/>
              </a:rPr>
              <a:t> </a:t>
            </a:r>
            <a:r>
              <a:rPr lang="en-US" dirty="0" err="1" smtClean="0">
                <a:latin typeface="Times New Roman" pitchFamily="18" charset="0"/>
              </a:rPr>
              <a:t>nghiệp</a:t>
            </a:r>
            <a:r>
              <a:rPr lang="en-US" dirty="0" smtClean="0">
                <a:latin typeface="Times New Roman" pitchFamily="18" charset="0"/>
              </a:rPr>
              <a:t> </a:t>
            </a:r>
            <a:r>
              <a:rPr lang="en-US" dirty="0" err="1" smtClean="0">
                <a:latin typeface="Times New Roman" pitchFamily="18" charset="0"/>
              </a:rPr>
              <a:t>đa</a:t>
            </a:r>
            <a:r>
              <a:rPr lang="en-US" dirty="0" smtClean="0">
                <a:latin typeface="Times New Roman" pitchFamily="18" charset="0"/>
              </a:rPr>
              <a:t> </a:t>
            </a:r>
            <a:r>
              <a:rPr lang="en-US" dirty="0" err="1" smtClean="0">
                <a:latin typeface="Times New Roman" pitchFamily="18" charset="0"/>
              </a:rPr>
              <a:t>ngành</a:t>
            </a:r>
            <a:r>
              <a:rPr lang="en-US" dirty="0" smtClean="0">
                <a:latin typeface="Times New Roman" pitchFamily="18" charset="0"/>
              </a:rPr>
              <a:t>.</a:t>
            </a:r>
            <a:endParaRPr lang="en-US" dirty="0">
              <a:latin typeface="Times New Roman" pitchFamily="18" charset="0"/>
            </a:endParaRPr>
          </a:p>
          <a:p>
            <a:pPr>
              <a:buFontTx/>
              <a:buChar char="-"/>
              <a:defRPr/>
            </a:pP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trữ</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lượng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lớn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triển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ngành</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công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nghiệp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trọng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điểm</a:t>
            </a:r>
            <a:endParaRPr lang="en-US" dirty="0" smtClean="0">
              <a:latin typeface="Times New Roman" pitchFamily="18" charset="0"/>
              <a:cs typeface="Times New Roman" pitchFamily="18" charset="0"/>
            </a:endParaRPr>
          </a:p>
          <a:p>
            <a:pPr>
              <a:buNone/>
              <a:defRPr/>
            </a:pP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err="1" smtClean="0">
                <a:latin typeface="Times New Roman" pitchFamily="18" charset="0"/>
              </a:rPr>
              <a:t>Sự</a:t>
            </a:r>
            <a:r>
              <a:rPr lang="en-US" dirty="0" smtClean="0">
                <a:latin typeface="Times New Roman" pitchFamily="18" charset="0"/>
              </a:rPr>
              <a:t> </a:t>
            </a:r>
            <a:r>
              <a:rPr lang="en-US" dirty="0" err="1" smtClean="0">
                <a:latin typeface="Times New Roman" pitchFamily="18" charset="0"/>
              </a:rPr>
              <a:t>phân</a:t>
            </a:r>
            <a:r>
              <a:rPr lang="en-US" dirty="0" smtClean="0">
                <a:latin typeface="Times New Roman" pitchFamily="18" charset="0"/>
              </a:rPr>
              <a:t> </a:t>
            </a:r>
            <a:r>
              <a:rPr lang="en-US" dirty="0" err="1" smtClean="0">
                <a:latin typeface="Times New Roman" pitchFamily="18" charset="0"/>
              </a:rPr>
              <a:t>bố</a:t>
            </a:r>
            <a:r>
              <a:rPr lang="en-US" dirty="0" smtClean="0">
                <a:latin typeface="Times New Roman" pitchFamily="18" charset="0"/>
              </a:rPr>
              <a:t> </a:t>
            </a:r>
            <a:r>
              <a:rPr lang="en-US" dirty="0" err="1" smtClean="0">
                <a:latin typeface="Times New Roman" pitchFamily="18" charset="0"/>
              </a:rPr>
              <a:t>tài</a:t>
            </a:r>
            <a:r>
              <a:rPr lang="en-US" dirty="0" smtClean="0">
                <a:latin typeface="Times New Roman" pitchFamily="18" charset="0"/>
              </a:rPr>
              <a:t> </a:t>
            </a:r>
            <a:r>
              <a:rPr lang="en-US" dirty="0" err="1" smtClean="0">
                <a:latin typeface="Times New Roman" pitchFamily="18" charset="0"/>
              </a:rPr>
              <a:t>nguyên</a:t>
            </a:r>
            <a:r>
              <a:rPr lang="en-US" dirty="0" smtClean="0">
                <a:latin typeface="Times New Roman" pitchFamily="18" charset="0"/>
              </a:rPr>
              <a:t> </a:t>
            </a:r>
            <a:r>
              <a:rPr lang="en-US" dirty="0" err="1" smtClean="0">
                <a:latin typeface="Times New Roman" pitchFamily="18" charset="0"/>
              </a:rPr>
              <a:t>trên</a:t>
            </a:r>
            <a:r>
              <a:rPr lang="en-US" dirty="0" smtClean="0">
                <a:latin typeface="Times New Roman" pitchFamily="18" charset="0"/>
              </a:rPr>
              <a:t> </a:t>
            </a:r>
            <a:r>
              <a:rPr lang="en-US" dirty="0" err="1" smtClean="0">
                <a:latin typeface="Times New Roman" pitchFamily="18" charset="0"/>
              </a:rPr>
              <a:t>lãnh</a:t>
            </a:r>
            <a:r>
              <a:rPr lang="en-US" dirty="0" smtClean="0">
                <a:latin typeface="Times New Roman" pitchFamily="18" charset="0"/>
              </a:rPr>
              <a:t> </a:t>
            </a:r>
            <a:r>
              <a:rPr lang="en-US" dirty="0" err="1" smtClean="0">
                <a:latin typeface="Times New Roman" pitchFamily="18" charset="0"/>
              </a:rPr>
              <a:t>thổ</a:t>
            </a:r>
            <a:r>
              <a:rPr lang="en-US" dirty="0" smtClean="0">
                <a:latin typeface="Times New Roman" pitchFamily="18" charset="0"/>
              </a:rPr>
              <a:t> </a:t>
            </a:r>
            <a:r>
              <a:rPr lang="en-US" dirty="0" err="1" smtClean="0">
                <a:latin typeface="Times New Roman" pitchFamily="18" charset="0"/>
              </a:rPr>
              <a:t>tạo</a:t>
            </a:r>
            <a:r>
              <a:rPr lang="en-US" dirty="0" smtClean="0">
                <a:latin typeface="Times New Roman" pitchFamily="18" charset="0"/>
              </a:rPr>
              <a:t> </a:t>
            </a:r>
            <a:r>
              <a:rPr lang="en-US" dirty="0" err="1" smtClean="0">
                <a:latin typeface="Times New Roman" pitchFamily="18" charset="0"/>
              </a:rPr>
              <a:t>các</a:t>
            </a:r>
            <a:r>
              <a:rPr lang="en-US" dirty="0">
                <a:latin typeface="Times New Roman" pitchFamily="18" charset="0"/>
              </a:rPr>
              <a:t> </a:t>
            </a:r>
            <a:r>
              <a:rPr lang="en-US" dirty="0" err="1" smtClean="0">
                <a:latin typeface="Times New Roman" pitchFamily="18" charset="0"/>
              </a:rPr>
              <a:t>thế</a:t>
            </a:r>
            <a:r>
              <a:rPr lang="en-US" dirty="0" smtClean="0">
                <a:latin typeface="Times New Roman" pitchFamily="18" charset="0"/>
              </a:rPr>
              <a:t> </a:t>
            </a:r>
            <a:r>
              <a:rPr lang="en-US" dirty="0" err="1" smtClean="0">
                <a:latin typeface="Times New Roman" pitchFamily="18" charset="0"/>
              </a:rPr>
              <a:t>mạnh</a:t>
            </a:r>
            <a:r>
              <a:rPr lang="en-US" dirty="0" smtClean="0">
                <a:latin typeface="Times New Roman" pitchFamily="18" charset="0"/>
              </a:rPr>
              <a:t> </a:t>
            </a:r>
            <a:r>
              <a:rPr lang="en-US" dirty="0" err="1" smtClean="0">
                <a:latin typeface="Times New Roman" pitchFamily="18" charset="0"/>
              </a:rPr>
              <a:t>khác</a:t>
            </a:r>
            <a:r>
              <a:rPr lang="en-US" dirty="0" smtClean="0">
                <a:latin typeface="Times New Roman" pitchFamily="18" charset="0"/>
              </a:rPr>
              <a:t> </a:t>
            </a:r>
            <a:r>
              <a:rPr lang="en-US" dirty="0" err="1" smtClean="0">
                <a:latin typeface="Times New Roman" pitchFamily="18" charset="0"/>
              </a:rPr>
              <a:t>nhau</a:t>
            </a:r>
            <a:r>
              <a:rPr lang="en-US" dirty="0" smtClean="0">
                <a:latin typeface="Times New Roman" pitchFamily="18" charset="0"/>
              </a:rPr>
              <a:t> </a:t>
            </a:r>
            <a:r>
              <a:rPr lang="en-US" dirty="0" err="1" smtClean="0">
                <a:latin typeface="Times New Roman" pitchFamily="18" charset="0"/>
              </a:rPr>
              <a:t>của</a:t>
            </a:r>
            <a:r>
              <a:rPr lang="en-US" dirty="0" smtClean="0">
                <a:latin typeface="Times New Roman" pitchFamily="18" charset="0"/>
              </a:rPr>
              <a:t> </a:t>
            </a:r>
            <a:r>
              <a:rPr lang="en-US" dirty="0" err="1" smtClean="0">
                <a:latin typeface="Times New Roman" pitchFamily="18" charset="0"/>
              </a:rPr>
              <a:t>các</a:t>
            </a:r>
            <a:r>
              <a:rPr lang="en-US" dirty="0" smtClean="0">
                <a:latin typeface="Times New Roman" pitchFamily="18" charset="0"/>
              </a:rPr>
              <a:t> </a:t>
            </a:r>
            <a:r>
              <a:rPr lang="en-US" dirty="0" err="1" smtClean="0">
                <a:latin typeface="Times New Roman" pitchFamily="18" charset="0"/>
              </a:rPr>
              <a:t>vùng</a:t>
            </a:r>
            <a:r>
              <a:rPr lang="en-US" dirty="0" smtClean="0">
                <a:latin typeface="Times New Roman" pitchFamily="18" charset="0"/>
              </a:rPr>
              <a:t>. </a:t>
            </a:r>
            <a:endParaRPr lang="en-US" dirty="0" smtClean="0">
              <a:latin typeface="Times New Roman" pitchFamily="18" charset="0"/>
              <a:cs typeface="Times New Roman" pitchFamily="18" charset="0"/>
            </a:endParaRPr>
          </a:p>
        </p:txBody>
      </p:sp>
      <p:sp>
        <p:nvSpPr>
          <p:cNvPr id="13" name="Rectangle 9"/>
          <p:cNvSpPr>
            <a:spLocks noChangeArrowheads="1"/>
          </p:cNvSpPr>
          <p:nvPr/>
        </p:nvSpPr>
        <p:spPr bwMode="auto">
          <a:xfrm>
            <a:off x="-17417" y="0"/>
            <a:ext cx="12067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b="1" dirty="0" smtClean="0">
                <a:solidFill>
                  <a:srgbClr val="FF0000"/>
                </a:solidFill>
              </a:rPr>
              <a:t>TIẾT:11  _ BÀI11: </a:t>
            </a:r>
            <a:r>
              <a:rPr lang="en-US" altLang="en-US" sz="2400" b="1" dirty="0" smtClean="0">
                <a:solidFill>
                  <a:srgbClr val="00B050"/>
                </a:solidFill>
              </a:rPr>
              <a:t>CÁC </a:t>
            </a:r>
            <a:r>
              <a:rPr lang="en-US" altLang="en-US" sz="2400" b="1" dirty="0">
                <a:solidFill>
                  <a:srgbClr val="00B050"/>
                </a:solidFill>
              </a:rPr>
              <a:t>NHÂN TỐ ẢNH HƯỞNG ĐẾN SỰ </a:t>
            </a:r>
            <a:r>
              <a:rPr lang="en-US" altLang="en-US" sz="2400" b="1" dirty="0" smtClean="0">
                <a:solidFill>
                  <a:srgbClr val="00B050"/>
                </a:solidFill>
              </a:rPr>
              <a:t>PHÁT </a:t>
            </a:r>
            <a:r>
              <a:rPr lang="en-US" altLang="en-US" sz="2400" b="1" dirty="0">
                <a:solidFill>
                  <a:srgbClr val="00B050"/>
                </a:solidFill>
              </a:rPr>
              <a:t>TRIỂN VÀ PHÂN BỐ CÔNG NGHIỆP </a:t>
            </a:r>
          </a:p>
        </p:txBody>
      </p:sp>
      <p:sp>
        <p:nvSpPr>
          <p:cNvPr id="2" name="TextBox 1"/>
          <p:cNvSpPr txBox="1"/>
          <p:nvPr/>
        </p:nvSpPr>
        <p:spPr>
          <a:xfrm>
            <a:off x="156753" y="764978"/>
            <a:ext cx="4676503"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I. CÁC NHÂN TỐ TỰ NHIÊN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6342" y="6198154"/>
            <a:ext cx="2369713" cy="51515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NỘI DUNG GHI BÀI</a:t>
            </a:r>
            <a:endParaRPr lang="en-US" sz="2000" b="1" dirty="0">
              <a:solidFill>
                <a:schemeClr val="tx1"/>
              </a:solidFill>
            </a:endParaRPr>
          </a:p>
        </p:txBody>
      </p:sp>
    </p:spTree>
    <p:extLst>
      <p:ext uri="{BB962C8B-B14F-4D97-AF65-F5344CB8AC3E}">
        <p14:creationId xmlns:p14="http://schemas.microsoft.com/office/powerpoint/2010/main" val="3642235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17417" y="0"/>
            <a:ext cx="12067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b="1" dirty="0" smtClean="0">
                <a:solidFill>
                  <a:srgbClr val="FF0000"/>
                </a:solidFill>
              </a:rPr>
              <a:t>TIẾT:11  _ BÀI11: </a:t>
            </a:r>
            <a:r>
              <a:rPr lang="en-US" altLang="en-US" sz="2400" b="1" dirty="0" smtClean="0">
                <a:solidFill>
                  <a:srgbClr val="00B050"/>
                </a:solidFill>
              </a:rPr>
              <a:t>CÁC </a:t>
            </a:r>
            <a:r>
              <a:rPr lang="en-US" altLang="en-US" sz="2400" b="1" dirty="0">
                <a:solidFill>
                  <a:srgbClr val="00B050"/>
                </a:solidFill>
              </a:rPr>
              <a:t>NHÂN TỐ ẢNH HƯỞNG ĐẾN SỰ </a:t>
            </a:r>
            <a:r>
              <a:rPr lang="en-US" altLang="en-US" sz="2400" b="1" dirty="0" smtClean="0">
                <a:solidFill>
                  <a:srgbClr val="00B050"/>
                </a:solidFill>
              </a:rPr>
              <a:t>PHÁT </a:t>
            </a:r>
            <a:r>
              <a:rPr lang="en-US" altLang="en-US" sz="2400" b="1" dirty="0">
                <a:solidFill>
                  <a:srgbClr val="00B050"/>
                </a:solidFill>
              </a:rPr>
              <a:t>TRIỂN VÀ PHÂN BỐ CÔNG NGHIỆP </a:t>
            </a:r>
          </a:p>
        </p:txBody>
      </p:sp>
      <p:sp>
        <p:nvSpPr>
          <p:cNvPr id="5" name="TextBox 4"/>
          <p:cNvSpPr txBox="1"/>
          <p:nvPr/>
        </p:nvSpPr>
        <p:spPr>
          <a:xfrm>
            <a:off x="156753" y="840073"/>
            <a:ext cx="6309135"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II. </a:t>
            </a:r>
            <a:r>
              <a:rPr lang="en-US" sz="2800" dirty="0" smtClean="0">
                <a:solidFill>
                  <a:srgbClr val="FF0000"/>
                </a:solidFill>
                <a:latin typeface="Times New Roman" panose="02020603050405020304" pitchFamily="18" charset="0"/>
                <a:cs typeface="Times New Roman" panose="02020603050405020304" pitchFamily="18" charset="0"/>
              </a:rPr>
              <a:t>CÁC NHÂN TỐ KINH TẾ - XÃ HỘI</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74319" y="1372369"/>
            <a:ext cx="5564777" cy="523220"/>
          </a:xfrm>
          <a:prstGeom prst="rect">
            <a:avLst/>
          </a:prstGeom>
          <a:noFill/>
        </p:spPr>
        <p:txBody>
          <a:bodyPr wrap="square" rtlCol="0">
            <a:spAutoFit/>
          </a:bodyPr>
          <a:lstStyle/>
          <a:p>
            <a:r>
              <a:rPr lang="en-US" sz="2800" dirty="0" smtClean="0">
                <a:solidFill>
                  <a:srgbClr val="002060"/>
                </a:solidFill>
                <a:latin typeface="Times New Roman" panose="02020603050405020304" pitchFamily="18" charset="0"/>
                <a:cs typeface="Times New Roman" panose="02020603050405020304" pitchFamily="18" charset="0"/>
              </a:rPr>
              <a:t>1. </a:t>
            </a:r>
            <a:r>
              <a:rPr lang="en-US" sz="2800" dirty="0" err="1" smtClean="0">
                <a:solidFill>
                  <a:srgbClr val="002060"/>
                </a:solidFill>
                <a:latin typeface="Times New Roman" panose="02020603050405020304" pitchFamily="18" charset="0"/>
                <a:cs typeface="Times New Roman" panose="02020603050405020304" pitchFamily="18" charset="0"/>
              </a:rPr>
              <a:t>Dân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cư</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và</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nguồn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lao</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động</a:t>
            </a:r>
            <a:endParaRPr lang="en-US" sz="2800" dirty="0">
              <a:solidFill>
                <a:srgbClr val="002060"/>
              </a:solidFill>
              <a:latin typeface="Times New Roman" panose="02020603050405020304" pitchFamily="18" charset="0"/>
              <a:cs typeface="Times New Roman" panose="02020603050405020304" pitchFamily="18" charset="0"/>
            </a:endParaRPr>
          </a:p>
        </p:txBody>
      </p:sp>
      <p:pic>
        <p:nvPicPr>
          <p:cNvPr id="7" name="Picture 2" descr="Nơi hội tụ trí tuệ, chất xám khoa học công nghệ dầu khí hiện đại Năng lượng  Việt Nam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5378" y="2106662"/>
            <a:ext cx="3959065" cy="321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Diễn đàn Cạnh tranh Quốc gia :. | Nghị định mới về phân phối hàng hóa phải  mới | canhtranhquocgia.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7750" y="2203254"/>
            <a:ext cx="3983075" cy="3048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0" y="2106662"/>
            <a:ext cx="3912071" cy="3144593"/>
          </a:xfrm>
          <a:prstGeom prst="rect">
            <a:avLst/>
          </a:prstGeom>
        </p:spPr>
      </p:pic>
      <p:sp>
        <p:nvSpPr>
          <p:cNvPr id="10" name="Rectangle 9"/>
          <p:cNvSpPr>
            <a:spLocks noChangeArrowheads="1"/>
          </p:cNvSpPr>
          <p:nvPr/>
        </p:nvSpPr>
        <p:spPr bwMode="auto">
          <a:xfrm>
            <a:off x="280721" y="5281627"/>
            <a:ext cx="11403874" cy="12926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eaLnBrk="1" hangingPunct="1">
              <a:buFontTx/>
              <a:buChar char="-"/>
            </a:pPr>
            <a:r>
              <a:rPr lang="en-US" altLang="en-US" sz="2600" dirty="0" err="1" smtClean="0">
                <a:solidFill>
                  <a:srgbClr val="000066"/>
                </a:solidFill>
                <a:latin typeface="Times New Roman" panose="02020603050405020304" pitchFamily="18" charset="0"/>
                <a:cs typeface="Times New Roman" panose="02020603050405020304" pitchFamily="18" charset="0"/>
              </a:rPr>
              <a:t>Dân</a:t>
            </a:r>
            <a:r>
              <a:rPr lang="en-US" altLang="en-US" sz="2600" dirty="0" smtClean="0">
                <a:solidFill>
                  <a:srgbClr val="000066"/>
                </a:solidFill>
                <a:latin typeface="Times New Roman" panose="02020603050405020304" pitchFamily="18" charset="0"/>
                <a:cs typeface="Times New Roman" panose="02020603050405020304" pitchFamily="18" charset="0"/>
              </a:rPr>
              <a:t> </a:t>
            </a:r>
            <a:r>
              <a:rPr lang="en-US" altLang="en-US" sz="2600" dirty="0" err="1">
                <a:solidFill>
                  <a:srgbClr val="000066"/>
                </a:solidFill>
                <a:latin typeface="Times New Roman" panose="02020603050405020304" pitchFamily="18" charset="0"/>
                <a:cs typeface="Times New Roman" panose="02020603050405020304" pitchFamily="18" charset="0"/>
              </a:rPr>
              <a:t>số</a:t>
            </a:r>
            <a:r>
              <a:rPr lang="en-US" altLang="en-US" sz="2600" dirty="0">
                <a:solidFill>
                  <a:srgbClr val="000066"/>
                </a:solidFill>
                <a:latin typeface="Times New Roman" panose="02020603050405020304" pitchFamily="18" charset="0"/>
                <a:cs typeface="Times New Roman" panose="02020603050405020304" pitchFamily="18" charset="0"/>
              </a:rPr>
              <a:t> </a:t>
            </a:r>
            <a:r>
              <a:rPr lang="en-US" altLang="en-US" sz="2600" dirty="0" err="1">
                <a:solidFill>
                  <a:srgbClr val="000066"/>
                </a:solidFill>
                <a:latin typeface="Times New Roman" panose="02020603050405020304" pitchFamily="18" charset="0"/>
                <a:cs typeface="Times New Roman" panose="02020603050405020304" pitchFamily="18" charset="0"/>
              </a:rPr>
              <a:t>đông</a:t>
            </a:r>
            <a:r>
              <a:rPr lang="en-US" altLang="en-US" sz="2600" dirty="0">
                <a:solidFill>
                  <a:srgbClr val="000066"/>
                </a:solidFill>
                <a:latin typeface="Times New Roman" panose="02020603050405020304" pitchFamily="18" charset="0"/>
                <a:cs typeface="Times New Roman" panose="02020603050405020304" pitchFamily="18" charset="0"/>
              </a:rPr>
              <a:t> =&gt; </a:t>
            </a:r>
            <a:r>
              <a:rPr lang="en-US" altLang="en-US" sz="2600" dirty="0" err="1" smtClean="0">
                <a:solidFill>
                  <a:srgbClr val="000066"/>
                </a:solidFill>
                <a:latin typeface="Times New Roman" panose="02020603050405020304" pitchFamily="18" charset="0"/>
                <a:cs typeface="Times New Roman" panose="02020603050405020304" pitchFamily="18" charset="0"/>
              </a:rPr>
              <a:t>Thị</a:t>
            </a:r>
            <a:r>
              <a:rPr lang="en-US" altLang="en-US" sz="2600" dirty="0" smtClean="0">
                <a:solidFill>
                  <a:srgbClr val="000066"/>
                </a:solidFill>
                <a:latin typeface="Times New Roman" panose="02020603050405020304" pitchFamily="18" charset="0"/>
                <a:cs typeface="Times New Roman" panose="02020603050405020304" pitchFamily="18" charset="0"/>
              </a:rPr>
              <a:t> </a:t>
            </a:r>
            <a:r>
              <a:rPr lang="en-US" altLang="en-US" sz="2600" dirty="0" err="1" smtClean="0">
                <a:solidFill>
                  <a:srgbClr val="000066"/>
                </a:solidFill>
                <a:latin typeface="Times New Roman" panose="02020603050405020304" pitchFamily="18" charset="0"/>
                <a:cs typeface="Times New Roman" panose="02020603050405020304" pitchFamily="18" charset="0"/>
              </a:rPr>
              <a:t>trường</a:t>
            </a:r>
            <a:r>
              <a:rPr lang="en-US" altLang="en-US" sz="2600" dirty="0" smtClean="0">
                <a:solidFill>
                  <a:srgbClr val="000066"/>
                </a:solidFill>
                <a:latin typeface="Times New Roman" panose="02020603050405020304" pitchFamily="18" charset="0"/>
                <a:cs typeface="Times New Roman" panose="02020603050405020304" pitchFamily="18" charset="0"/>
              </a:rPr>
              <a:t> </a:t>
            </a:r>
            <a:r>
              <a:rPr lang="en-US" altLang="en-US" sz="2600" dirty="0" err="1" smtClean="0">
                <a:solidFill>
                  <a:srgbClr val="000066"/>
                </a:solidFill>
                <a:latin typeface="Times New Roman" panose="02020603050405020304" pitchFamily="18" charset="0"/>
                <a:cs typeface="Times New Roman" panose="02020603050405020304" pitchFamily="18" charset="0"/>
              </a:rPr>
              <a:t>rộng</a:t>
            </a:r>
            <a:r>
              <a:rPr lang="en-US" altLang="en-US" sz="2600" dirty="0" smtClean="0">
                <a:solidFill>
                  <a:srgbClr val="000066"/>
                </a:solidFill>
                <a:latin typeface="Times New Roman" panose="02020603050405020304" pitchFamily="18" charset="0"/>
                <a:cs typeface="Times New Roman" panose="02020603050405020304" pitchFamily="18" charset="0"/>
              </a:rPr>
              <a:t> </a:t>
            </a:r>
            <a:r>
              <a:rPr lang="en-US" altLang="en-US" sz="2600" dirty="0" err="1" smtClean="0">
                <a:solidFill>
                  <a:srgbClr val="000066"/>
                </a:solidFill>
                <a:latin typeface="Times New Roman" panose="02020603050405020304" pitchFamily="18" charset="0"/>
                <a:cs typeface="Times New Roman" panose="02020603050405020304" pitchFamily="18" charset="0"/>
              </a:rPr>
              <a:t>lớn</a:t>
            </a:r>
            <a:r>
              <a:rPr lang="en-US" altLang="en-US" sz="2600" dirty="0" smtClean="0">
                <a:solidFill>
                  <a:srgbClr val="000066"/>
                </a:solidFill>
                <a:latin typeface="Times New Roman" panose="02020603050405020304" pitchFamily="18" charset="0"/>
                <a:cs typeface="Times New Roman" panose="02020603050405020304" pitchFamily="18" charset="0"/>
              </a:rPr>
              <a:t> </a:t>
            </a:r>
          </a:p>
          <a:p>
            <a:pPr marL="457200" indent="-457200" algn="just" eaLnBrk="1" hangingPunct="1">
              <a:buFontTx/>
              <a:buChar char="-"/>
            </a:pPr>
            <a:r>
              <a:rPr lang="en-US" altLang="en-US" sz="2600" b="1" dirty="0" err="1" smtClean="0">
                <a:solidFill>
                  <a:srgbClr val="000066"/>
                </a:solidFill>
                <a:latin typeface="Times New Roman" panose="02020603050405020304" pitchFamily="18" charset="0"/>
                <a:cs typeface="Times New Roman" panose="02020603050405020304" pitchFamily="18" charset="0"/>
              </a:rPr>
              <a:t>Nguồn</a:t>
            </a:r>
            <a:r>
              <a:rPr lang="en-US" altLang="en-US" sz="2600" b="1" dirty="0" smtClean="0">
                <a:solidFill>
                  <a:srgbClr val="000066"/>
                </a:solidFill>
                <a:latin typeface="Times New Roman" panose="02020603050405020304" pitchFamily="18" charset="0"/>
                <a:cs typeface="Times New Roman" panose="02020603050405020304" pitchFamily="18" charset="0"/>
              </a:rPr>
              <a:t> </a:t>
            </a:r>
            <a:r>
              <a:rPr lang="en-US" altLang="en-US" sz="2600" b="1" dirty="0" err="1">
                <a:solidFill>
                  <a:srgbClr val="000066"/>
                </a:solidFill>
                <a:latin typeface="Times New Roman" panose="02020603050405020304" pitchFamily="18" charset="0"/>
                <a:cs typeface="Times New Roman" panose="02020603050405020304" pitchFamily="18" charset="0"/>
              </a:rPr>
              <a:t>lao</a:t>
            </a:r>
            <a:r>
              <a:rPr lang="en-US" altLang="en-US" sz="2600" b="1" dirty="0">
                <a:solidFill>
                  <a:srgbClr val="000066"/>
                </a:solidFill>
                <a:latin typeface="Times New Roman" panose="02020603050405020304" pitchFamily="18" charset="0"/>
                <a:cs typeface="Times New Roman" panose="02020603050405020304" pitchFamily="18" charset="0"/>
              </a:rPr>
              <a:t> </a:t>
            </a:r>
            <a:r>
              <a:rPr lang="en-US" altLang="en-US" sz="2600" b="1" dirty="0" err="1">
                <a:solidFill>
                  <a:srgbClr val="000066"/>
                </a:solidFill>
                <a:latin typeface="Times New Roman" panose="02020603050405020304" pitchFamily="18" charset="0"/>
                <a:cs typeface="Times New Roman" panose="02020603050405020304" pitchFamily="18" charset="0"/>
              </a:rPr>
              <a:t>động</a:t>
            </a:r>
            <a:r>
              <a:rPr lang="en-US" altLang="en-US" sz="2600" b="1" dirty="0">
                <a:solidFill>
                  <a:srgbClr val="000066"/>
                </a:solidFill>
                <a:latin typeface="Times New Roman" panose="02020603050405020304" pitchFamily="18" charset="0"/>
                <a:cs typeface="Times New Roman" panose="02020603050405020304" pitchFamily="18" charset="0"/>
              </a:rPr>
              <a:t> </a:t>
            </a:r>
            <a:r>
              <a:rPr lang="en-US" altLang="en-US" sz="2600" b="1" dirty="0" err="1">
                <a:solidFill>
                  <a:srgbClr val="000066"/>
                </a:solidFill>
                <a:latin typeface="Times New Roman" panose="02020603050405020304" pitchFamily="18" charset="0"/>
                <a:cs typeface="Times New Roman" panose="02020603050405020304" pitchFamily="18" charset="0"/>
              </a:rPr>
              <a:t>dồi</a:t>
            </a:r>
            <a:r>
              <a:rPr lang="en-US" altLang="en-US" sz="2600" b="1" dirty="0">
                <a:solidFill>
                  <a:srgbClr val="000066"/>
                </a:solidFill>
                <a:latin typeface="Times New Roman" panose="02020603050405020304" pitchFamily="18" charset="0"/>
                <a:cs typeface="Times New Roman" panose="02020603050405020304" pitchFamily="18" charset="0"/>
              </a:rPr>
              <a:t> </a:t>
            </a:r>
            <a:r>
              <a:rPr lang="en-US" altLang="en-US" sz="2600" b="1" dirty="0" err="1" smtClean="0">
                <a:solidFill>
                  <a:srgbClr val="000066"/>
                </a:solidFill>
                <a:latin typeface="Times New Roman" panose="02020603050405020304" pitchFamily="18" charset="0"/>
                <a:cs typeface="Times New Roman" panose="02020603050405020304" pitchFamily="18" charset="0"/>
              </a:rPr>
              <a:t>dào</a:t>
            </a:r>
            <a:r>
              <a:rPr lang="en-US" altLang="en-US" sz="2600" b="1" dirty="0" smtClean="0">
                <a:solidFill>
                  <a:srgbClr val="000066"/>
                </a:solidFill>
                <a:latin typeface="Times New Roman" panose="02020603050405020304" pitchFamily="18" charset="0"/>
                <a:cs typeface="Times New Roman" panose="02020603050405020304" pitchFamily="18" charset="0"/>
              </a:rPr>
              <a:t> =&gt; </a:t>
            </a:r>
            <a:r>
              <a:rPr lang="en-US" altLang="en-US" sz="2600" dirty="0" err="1">
                <a:latin typeface="Times New Roman" panose="02020603050405020304" pitchFamily="18" charset="0"/>
                <a:cs typeface="Times New Roman" panose="02020603050405020304" pitchFamily="18" charset="0"/>
              </a:rPr>
              <a:t>Tiếp</a:t>
            </a:r>
            <a:r>
              <a:rPr lang="en-US" altLang="en-US" sz="2600" dirty="0">
                <a:latin typeface="Times New Roman" panose="02020603050405020304" pitchFamily="18" charset="0"/>
                <a:cs typeface="Times New Roman" panose="02020603050405020304" pitchFamily="18" charset="0"/>
              </a:rPr>
              <a:t> </a:t>
            </a:r>
            <a:r>
              <a:rPr lang="en-US" altLang="en-US" sz="2600" dirty="0" err="1" smtClean="0">
                <a:latin typeface="Times New Roman" panose="02020603050405020304" pitchFamily="18" charset="0"/>
                <a:cs typeface="Times New Roman" panose="02020603050405020304" pitchFamily="18" charset="0"/>
              </a:rPr>
              <a:t>thu</a:t>
            </a:r>
            <a:r>
              <a:rPr lang="en-US" altLang="en-US" sz="2600" dirty="0" smtClean="0">
                <a:latin typeface="Times New Roman" panose="02020603050405020304" pitchFamily="18" charset="0"/>
                <a:cs typeface="Times New Roman" panose="02020603050405020304" pitchFamily="18" charset="0"/>
              </a:rPr>
              <a:t> </a:t>
            </a:r>
            <a:r>
              <a:rPr lang="en-US" altLang="en-US" sz="2600" dirty="0" err="1" smtClean="0">
                <a:latin typeface="Times New Roman" panose="02020603050405020304" pitchFamily="18" charset="0"/>
                <a:cs typeface="Times New Roman" panose="02020603050405020304" pitchFamily="18" charset="0"/>
              </a:rPr>
              <a:t>nhanh</a:t>
            </a:r>
            <a:r>
              <a:rPr lang="en-US" altLang="en-US" sz="2600" dirty="0" smtClean="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khoa</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học</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kĩ</a:t>
            </a:r>
            <a:r>
              <a:rPr lang="en-US" altLang="en-US" sz="2600" dirty="0">
                <a:latin typeface="Times New Roman" panose="02020603050405020304" pitchFamily="18" charset="0"/>
                <a:cs typeface="Times New Roman" panose="02020603050405020304" pitchFamily="18" charset="0"/>
              </a:rPr>
              <a:t> </a:t>
            </a:r>
            <a:r>
              <a:rPr lang="en-US" altLang="en-US" sz="2600" dirty="0" err="1" smtClean="0">
                <a:latin typeface="Times New Roman" panose="02020603050405020304" pitchFamily="18" charset="0"/>
                <a:cs typeface="Times New Roman" panose="02020603050405020304" pitchFamily="18" charset="0"/>
              </a:rPr>
              <a:t>thuật</a:t>
            </a:r>
            <a:r>
              <a:rPr lang="en-US" altLang="en-US" sz="2600" dirty="0" smtClean="0">
                <a:latin typeface="Times New Roman" panose="02020603050405020304" pitchFamily="18" charset="0"/>
                <a:cs typeface="Times New Roman" panose="02020603050405020304" pitchFamily="18" charset="0"/>
              </a:rPr>
              <a:t> =&gt; </a:t>
            </a:r>
            <a:r>
              <a:rPr lang="en-US" altLang="en-US" sz="2600" dirty="0" err="1" smtClean="0">
                <a:latin typeface="Times New Roman" panose="02020603050405020304" pitchFamily="18" charset="0"/>
                <a:cs typeface="Times New Roman" panose="02020603050405020304" pitchFamily="18" charset="0"/>
              </a:rPr>
              <a:t>nhân</a:t>
            </a:r>
            <a:r>
              <a:rPr lang="en-US" altLang="en-US" sz="2600" dirty="0" smtClean="0">
                <a:latin typeface="Times New Roman" panose="02020603050405020304" pitchFamily="18" charset="0"/>
                <a:cs typeface="Times New Roman" panose="02020603050405020304" pitchFamily="18" charset="0"/>
              </a:rPr>
              <a:t> </a:t>
            </a:r>
            <a:r>
              <a:rPr lang="en-US" altLang="en-US" sz="2600" dirty="0" err="1" smtClean="0">
                <a:latin typeface="Times New Roman" panose="02020603050405020304" pitchFamily="18" charset="0"/>
                <a:cs typeface="Times New Roman" panose="02020603050405020304" pitchFamily="18" charset="0"/>
              </a:rPr>
              <a:t>công</a:t>
            </a:r>
            <a:r>
              <a:rPr lang="en-US" altLang="en-US" sz="2600" dirty="0" smtClean="0">
                <a:latin typeface="Times New Roman" panose="02020603050405020304" pitchFamily="18" charset="0"/>
                <a:cs typeface="Times New Roman" panose="02020603050405020304" pitchFamily="18" charset="0"/>
              </a:rPr>
              <a:t> </a:t>
            </a:r>
            <a:r>
              <a:rPr lang="en-US" altLang="en-US" sz="2600" dirty="0" err="1" smtClean="0">
                <a:latin typeface="Times New Roman" panose="02020603050405020304" pitchFamily="18" charset="0"/>
                <a:cs typeface="Times New Roman" panose="02020603050405020304" pitchFamily="18" charset="0"/>
              </a:rPr>
              <a:t>giá</a:t>
            </a:r>
            <a:r>
              <a:rPr lang="en-US" altLang="en-US" sz="2600" dirty="0" smtClean="0">
                <a:latin typeface="Times New Roman" panose="02020603050405020304" pitchFamily="18" charset="0"/>
                <a:cs typeface="Times New Roman" panose="02020603050405020304" pitchFamily="18" charset="0"/>
              </a:rPr>
              <a:t> </a:t>
            </a:r>
            <a:r>
              <a:rPr lang="en-US" altLang="en-US" sz="2600" dirty="0" err="1" smtClean="0">
                <a:latin typeface="Times New Roman" panose="02020603050405020304" pitchFamily="18" charset="0"/>
                <a:cs typeface="Times New Roman" panose="02020603050405020304" pitchFamily="18" charset="0"/>
              </a:rPr>
              <a:t>rẻ</a:t>
            </a:r>
            <a:r>
              <a:rPr lang="en-US" altLang="en-US" sz="2600" dirty="0" smtClean="0">
                <a:latin typeface="Times New Roman" panose="02020603050405020304" pitchFamily="18" charset="0"/>
                <a:cs typeface="Times New Roman" panose="02020603050405020304" pitchFamily="18" charset="0"/>
              </a:rPr>
              <a:t> </a:t>
            </a:r>
            <a:endParaRPr lang="en-US" altLang="en-US" sz="2600" b="1" dirty="0">
              <a:solidFill>
                <a:srgbClr val="00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387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ox(i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 trình bày1" id="{CF332768-EC74-4854-B80D-ED35130648D1}" vid="{A1E842FE-D828-4E94-8F93-7F7B3B34E520}"/>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373</TotalTime>
  <Words>1150</Words>
  <Application>Microsoft Office PowerPoint</Application>
  <PresentationFormat>Widescreen</PresentationFormat>
  <Paragraphs>125</Paragraphs>
  <Slides>16</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-apple-system</vt:lpstr>
      <vt:lpstr>Arial</vt:lpstr>
      <vt:lpstr>Calibri</vt:lpstr>
      <vt:lpstr>Calibri Light</vt:lpstr>
      <vt:lpstr>Menlo</vt:lpstr>
      <vt:lpstr>OpenSans</vt:lpstr>
      <vt:lpstr>SFMono-Regular</vt:lpstr>
      <vt:lpstr>Times New Roman</vt:lpstr>
      <vt:lpstr>Chủ đề Office</vt:lpstr>
      <vt:lpstr>5_Office Theme</vt:lpstr>
      <vt:lpstr>PowerPoint Presentation</vt:lpstr>
      <vt:lpstr>Tiết11  – Bài 11  Các nhân tố ảnh hưởng đến sự phát triển và phân bố công nghiệp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2.Cơ sở vật chất kĩ thuật trong công nghiệp và cơ sở hạ tầng. </vt:lpstr>
      <vt:lpstr>PowerPoint Presentation</vt:lpstr>
      <vt:lpstr>PowerPoint Presentation</vt:lpstr>
      <vt:lpstr>-Trình độ công nghệ thấp, hiệu quả sử dụng chưa cao, cơ sở vật chất chưa đồng bộ - Cơ sở hạ tầng đang từng bước được cải thiện.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11 – Bài 11  Các nhân tố ảnh hưởng đến sự phát triển và phân bố công nghiệp</dc:title>
  <dc:creator>Tien Nguyen</dc:creator>
  <cp:lastModifiedBy>My Linh</cp:lastModifiedBy>
  <cp:revision>43</cp:revision>
  <dcterms:created xsi:type="dcterms:W3CDTF">2020-10-12T23:18:34Z</dcterms:created>
  <dcterms:modified xsi:type="dcterms:W3CDTF">2021-10-09T02:05:34Z</dcterms:modified>
</cp:coreProperties>
</file>