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64" r:id="rId3"/>
    <p:sldId id="276" r:id="rId4"/>
    <p:sldId id="285" r:id="rId5"/>
    <p:sldId id="280" r:id="rId6"/>
    <p:sldId id="288" r:id="rId7"/>
    <p:sldId id="279" r:id="rId8"/>
    <p:sldId id="274" r:id="rId9"/>
    <p:sldId id="289" r:id="rId10"/>
    <p:sldId id="286" r:id="rId11"/>
    <p:sldId id="281" r:id="rId12"/>
    <p:sldId id="283" r:id="rId13"/>
    <p:sldId id="284" r:id="rId14"/>
    <p:sldId id="287" r:id="rId15"/>
    <p:sldId id="261" r:id="rId16"/>
    <p:sldId id="275"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1" autoAdjust="0"/>
    <p:restoredTop sz="94660"/>
  </p:normalViewPr>
  <p:slideViewPr>
    <p:cSldViewPr>
      <p:cViewPr varScale="1">
        <p:scale>
          <a:sx n="80" d="100"/>
          <a:sy n="80" d="100"/>
        </p:scale>
        <p:origin x="-14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08/01/2022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08/01/2022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08/01/2022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08/01/2022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08/01/2022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08/01/2022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t>08/01/2022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t>08/01/2022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t>08/01/2022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08/01/2022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08/01/2022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08/01/2022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08/01/2022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ài tập của chíp\hinh-nen-powerpoint-mo-d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04800"/>
            <a:ext cx="86868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TIẾT 21.  TRANG PHỤC (T3)</a:t>
            </a:r>
            <a:endParaRPr lang="en-US" sz="3200" b="1" dirty="0">
              <a:solidFill>
                <a:srgbClr val="FF0000"/>
              </a:solidFill>
              <a:latin typeface="Times New Roman" pitchFamily="18" charset="0"/>
              <a:cs typeface="Times New Roman" pitchFamily="18" charset="0"/>
            </a:endParaRPr>
          </a:p>
        </p:txBody>
      </p:sp>
      <p:pic>
        <p:nvPicPr>
          <p:cNvPr id="3074" name="Picture 2" descr="C:\Users\USER\Pictures\Cac-loai-trang-phuc-truyen-thong-cua-nguoi-Viet-N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82018"/>
            <a:ext cx="4419600" cy="509498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Pictures\phoi-quan-ao-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382018"/>
            <a:ext cx="4076700" cy="509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48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4525963"/>
          </a:xfrm>
        </p:spPr>
        <p:txBody>
          <a:bodyPr>
            <a:normAutofit fontScale="77500" lnSpcReduction="20000"/>
          </a:bodyPr>
          <a:lstStyle/>
          <a:p>
            <a:pPr marL="0" indent="0">
              <a:buNone/>
            </a:pPr>
            <a:r>
              <a:rPr lang="en-US" b="1" dirty="0" smtClean="0"/>
              <a:t>IV/ </a:t>
            </a:r>
            <a:r>
              <a:rPr lang="en-US" b="1" dirty="0" err="1"/>
              <a:t>Sử</a:t>
            </a:r>
            <a:r>
              <a:rPr lang="en-US" b="1" dirty="0"/>
              <a:t> </a:t>
            </a:r>
            <a:r>
              <a:rPr lang="en-US" b="1" dirty="0" err="1"/>
              <a:t>dụng</a:t>
            </a:r>
            <a:r>
              <a:rPr lang="en-US" b="1" dirty="0"/>
              <a:t> </a:t>
            </a:r>
            <a:r>
              <a:rPr lang="en-US" b="1" dirty="0" err="1"/>
              <a:t>và</a:t>
            </a:r>
            <a:r>
              <a:rPr lang="en-US" b="1" dirty="0"/>
              <a:t> </a:t>
            </a:r>
            <a:r>
              <a:rPr lang="en-US" b="1" dirty="0" err="1"/>
              <a:t>bảo</a:t>
            </a:r>
            <a:r>
              <a:rPr lang="en-US" b="1" dirty="0"/>
              <a:t> </a:t>
            </a:r>
            <a:r>
              <a:rPr lang="en-US" b="1" dirty="0" err="1"/>
              <a:t>quản</a:t>
            </a:r>
            <a:r>
              <a:rPr lang="en-US" b="1" dirty="0"/>
              <a:t> </a:t>
            </a:r>
            <a:r>
              <a:rPr lang="en-US" b="1" dirty="0" err="1"/>
              <a:t>trang</a:t>
            </a:r>
            <a:r>
              <a:rPr lang="en-US" b="1" dirty="0"/>
              <a:t> </a:t>
            </a:r>
            <a:r>
              <a:rPr lang="en-US" b="1" dirty="0" err="1"/>
              <a:t>phục</a:t>
            </a:r>
            <a:endParaRPr lang="vi-VN" dirty="0"/>
          </a:p>
          <a:p>
            <a:pPr marL="0" indent="0">
              <a:buNone/>
            </a:pPr>
            <a:r>
              <a:rPr lang="en-US" b="1" dirty="0" smtClean="0"/>
              <a:t>1/ </a:t>
            </a:r>
            <a:r>
              <a:rPr lang="en-US" b="1" dirty="0" err="1"/>
              <a:t>Giặt</a:t>
            </a:r>
            <a:r>
              <a:rPr lang="en-US" b="1" dirty="0"/>
              <a:t>, </a:t>
            </a:r>
            <a:r>
              <a:rPr lang="en-US" b="1" dirty="0" err="1"/>
              <a:t>phơi</a:t>
            </a:r>
            <a:endParaRPr lang="vi-VN" dirty="0"/>
          </a:p>
          <a:p>
            <a:pPr marL="0" indent="0">
              <a:buNone/>
            </a:pPr>
            <a:r>
              <a:rPr lang="en-US" dirty="0"/>
              <a:t>- </a:t>
            </a:r>
            <a:r>
              <a:rPr lang="en-US" dirty="0" err="1"/>
              <a:t>B1</a:t>
            </a:r>
            <a:r>
              <a:rPr lang="en-US" dirty="0"/>
              <a:t>: </a:t>
            </a:r>
            <a:r>
              <a:rPr lang="en-US" dirty="0" err="1"/>
              <a:t>Chuẩn</a:t>
            </a:r>
            <a:r>
              <a:rPr lang="en-US" dirty="0"/>
              <a:t> </a:t>
            </a:r>
            <a:r>
              <a:rPr lang="en-US" dirty="0" err="1"/>
              <a:t>bị</a:t>
            </a:r>
            <a:endParaRPr lang="vi-VN" dirty="0"/>
          </a:p>
          <a:p>
            <a:pPr marL="0" indent="0">
              <a:buNone/>
            </a:pPr>
            <a:r>
              <a:rPr lang="en-US" dirty="0"/>
              <a:t>- </a:t>
            </a:r>
            <a:r>
              <a:rPr lang="en-US" dirty="0" err="1"/>
              <a:t>B2</a:t>
            </a:r>
            <a:r>
              <a:rPr lang="en-US" dirty="0"/>
              <a:t>: </a:t>
            </a:r>
            <a:r>
              <a:rPr lang="en-US" dirty="0" err="1"/>
              <a:t>Tiến</a:t>
            </a:r>
            <a:r>
              <a:rPr lang="en-US" dirty="0"/>
              <a:t> </a:t>
            </a:r>
            <a:r>
              <a:rPr lang="en-US" dirty="0" err="1"/>
              <a:t>hành</a:t>
            </a:r>
            <a:r>
              <a:rPr lang="en-US" dirty="0"/>
              <a:t> </a:t>
            </a:r>
            <a:r>
              <a:rPr lang="en-US" dirty="0" err="1"/>
              <a:t>giặt</a:t>
            </a:r>
            <a:endParaRPr lang="vi-VN" dirty="0"/>
          </a:p>
          <a:p>
            <a:pPr marL="0" indent="0">
              <a:buNone/>
            </a:pPr>
            <a:r>
              <a:rPr lang="en-US" dirty="0"/>
              <a:t>- </a:t>
            </a:r>
            <a:r>
              <a:rPr lang="en-US" dirty="0" err="1"/>
              <a:t>B3</a:t>
            </a:r>
            <a:r>
              <a:rPr lang="en-US" dirty="0"/>
              <a:t>: </a:t>
            </a:r>
            <a:r>
              <a:rPr lang="en-US" dirty="0" err="1"/>
              <a:t>Phơi</a:t>
            </a:r>
            <a:r>
              <a:rPr lang="en-US" b="1" dirty="0"/>
              <a:t> </a:t>
            </a:r>
            <a:endParaRPr lang="vi-VN" dirty="0"/>
          </a:p>
          <a:p>
            <a:pPr marL="0" indent="0">
              <a:buNone/>
            </a:pPr>
            <a:r>
              <a:rPr lang="en-US" b="1" dirty="0" smtClean="0"/>
              <a:t>2/ </a:t>
            </a:r>
            <a:r>
              <a:rPr lang="en-US" b="1" dirty="0" err="1"/>
              <a:t>Là</a:t>
            </a:r>
            <a:r>
              <a:rPr lang="en-US" b="1" dirty="0"/>
              <a:t> (</a:t>
            </a:r>
            <a:r>
              <a:rPr lang="en-US" b="1" dirty="0" err="1"/>
              <a:t>ủi</a:t>
            </a:r>
            <a:r>
              <a:rPr lang="en-US" b="1" dirty="0"/>
              <a:t>)</a:t>
            </a:r>
            <a:endParaRPr lang="vi-VN" dirty="0"/>
          </a:p>
          <a:p>
            <a:pPr marL="0" indent="0">
              <a:buNone/>
            </a:pPr>
            <a:r>
              <a:rPr lang="en-US" dirty="0" err="1"/>
              <a:t>Là</a:t>
            </a:r>
            <a:r>
              <a:rPr lang="en-US" dirty="0"/>
              <a:t> </a:t>
            </a:r>
            <a:r>
              <a:rPr lang="en-US" dirty="0" err="1"/>
              <a:t>quần</a:t>
            </a:r>
            <a:r>
              <a:rPr lang="en-US" dirty="0"/>
              <a:t> </a:t>
            </a:r>
            <a:r>
              <a:rPr lang="en-US" dirty="0" err="1"/>
              <a:t>áo</a:t>
            </a:r>
            <a:r>
              <a:rPr lang="en-US" dirty="0"/>
              <a:t> </a:t>
            </a:r>
            <a:r>
              <a:rPr lang="en-US" dirty="0" err="1"/>
              <a:t>là</a:t>
            </a:r>
            <a:r>
              <a:rPr lang="en-US" dirty="0"/>
              <a:t> </a:t>
            </a:r>
            <a:r>
              <a:rPr lang="en-US" dirty="0" err="1"/>
              <a:t>công</a:t>
            </a:r>
            <a:r>
              <a:rPr lang="en-US" dirty="0"/>
              <a:t> </a:t>
            </a:r>
            <a:r>
              <a:rPr lang="en-US" dirty="0" err="1"/>
              <a:t>việc</a:t>
            </a:r>
            <a:r>
              <a:rPr lang="en-US" dirty="0"/>
              <a:t> </a:t>
            </a:r>
            <a:r>
              <a:rPr lang="en-US" dirty="0" err="1"/>
              <a:t>cần</a:t>
            </a:r>
            <a:r>
              <a:rPr lang="en-US" dirty="0"/>
              <a:t> </a:t>
            </a:r>
            <a:r>
              <a:rPr lang="en-US" dirty="0" err="1"/>
              <a:t>thiết</a:t>
            </a:r>
            <a:r>
              <a:rPr lang="en-US" dirty="0"/>
              <a:t> </a:t>
            </a:r>
            <a:r>
              <a:rPr lang="en-US" dirty="0" err="1"/>
              <a:t>để</a:t>
            </a:r>
            <a:r>
              <a:rPr lang="en-US" dirty="0"/>
              <a:t> </a:t>
            </a:r>
            <a:r>
              <a:rPr lang="en-US" dirty="0" err="1"/>
              <a:t>làm</a:t>
            </a:r>
            <a:r>
              <a:rPr lang="en-US" dirty="0"/>
              <a:t> </a:t>
            </a:r>
            <a:r>
              <a:rPr lang="en-US" dirty="0" err="1"/>
              <a:t>phẳng</a:t>
            </a:r>
            <a:r>
              <a:rPr lang="en-US" dirty="0"/>
              <a:t> </a:t>
            </a:r>
            <a:r>
              <a:rPr lang="en-US" dirty="0" err="1"/>
              <a:t>áo</a:t>
            </a:r>
            <a:r>
              <a:rPr lang="en-US" dirty="0"/>
              <a:t> </a:t>
            </a:r>
            <a:r>
              <a:rPr lang="en-US" dirty="0" err="1"/>
              <a:t>quần</a:t>
            </a:r>
            <a:r>
              <a:rPr lang="en-US" dirty="0"/>
              <a:t> </a:t>
            </a:r>
            <a:r>
              <a:rPr lang="en-US" dirty="0" err="1"/>
              <a:t>sau</a:t>
            </a:r>
            <a:r>
              <a:rPr lang="en-US" dirty="0"/>
              <a:t> </a:t>
            </a:r>
            <a:r>
              <a:rPr lang="en-US" dirty="0" err="1"/>
              <a:t>khi</a:t>
            </a:r>
            <a:r>
              <a:rPr lang="en-US" dirty="0"/>
              <a:t> </a:t>
            </a:r>
            <a:r>
              <a:rPr lang="en-US" dirty="0" err="1"/>
              <a:t>giặt</a:t>
            </a:r>
            <a:r>
              <a:rPr lang="en-US" dirty="0"/>
              <a:t> </a:t>
            </a:r>
            <a:r>
              <a:rPr lang="en-US" dirty="0" err="1"/>
              <a:t>sạch</a:t>
            </a:r>
            <a:r>
              <a:rPr lang="en-US" dirty="0"/>
              <a:t>. </a:t>
            </a:r>
            <a:r>
              <a:rPr lang="en-US" dirty="0" err="1"/>
              <a:t>Dụng</a:t>
            </a:r>
            <a:r>
              <a:rPr lang="en-US" dirty="0"/>
              <a:t> </a:t>
            </a:r>
            <a:r>
              <a:rPr lang="en-US" dirty="0" err="1"/>
              <a:t>cụ</a:t>
            </a:r>
            <a:r>
              <a:rPr lang="en-US" dirty="0"/>
              <a:t> </a:t>
            </a:r>
            <a:r>
              <a:rPr lang="en-US" dirty="0" err="1"/>
              <a:t>là</a:t>
            </a:r>
            <a:r>
              <a:rPr lang="en-US" dirty="0"/>
              <a:t> </a:t>
            </a:r>
            <a:r>
              <a:rPr lang="en-US" dirty="0" err="1"/>
              <a:t>gồm</a:t>
            </a:r>
            <a:r>
              <a:rPr lang="en-US" dirty="0"/>
              <a:t>: </a:t>
            </a:r>
            <a:r>
              <a:rPr lang="en-US" dirty="0" err="1"/>
              <a:t>bàn</a:t>
            </a:r>
            <a:r>
              <a:rPr lang="en-US" dirty="0"/>
              <a:t> </a:t>
            </a:r>
            <a:r>
              <a:rPr lang="en-US" dirty="0" err="1"/>
              <a:t>là</a:t>
            </a:r>
            <a:r>
              <a:rPr lang="en-US" dirty="0"/>
              <a:t>, </a:t>
            </a:r>
            <a:r>
              <a:rPr lang="en-US" dirty="0" err="1"/>
              <a:t>bình</a:t>
            </a:r>
            <a:r>
              <a:rPr lang="en-US" dirty="0"/>
              <a:t> </a:t>
            </a:r>
            <a:r>
              <a:rPr lang="en-US" dirty="0" err="1"/>
              <a:t>phun</a:t>
            </a:r>
            <a:r>
              <a:rPr lang="en-US" dirty="0"/>
              <a:t> </a:t>
            </a:r>
            <a:r>
              <a:rPr lang="en-US" dirty="0" err="1"/>
              <a:t>nước</a:t>
            </a:r>
            <a:r>
              <a:rPr lang="en-US" dirty="0"/>
              <a:t> </a:t>
            </a:r>
            <a:r>
              <a:rPr lang="en-US" dirty="0" err="1"/>
              <a:t>và</a:t>
            </a:r>
            <a:r>
              <a:rPr lang="en-US" dirty="0"/>
              <a:t> </a:t>
            </a:r>
            <a:r>
              <a:rPr lang="en-US" dirty="0" err="1"/>
              <a:t>cầu</a:t>
            </a:r>
            <a:r>
              <a:rPr lang="en-US" dirty="0"/>
              <a:t> </a:t>
            </a:r>
            <a:r>
              <a:rPr lang="en-US" dirty="0" err="1" smtClean="0"/>
              <a:t>là</a:t>
            </a:r>
            <a:endParaRPr lang="en-US" dirty="0"/>
          </a:p>
          <a:p>
            <a:pPr marL="0" indent="0">
              <a:buNone/>
            </a:pPr>
            <a:r>
              <a:rPr lang="en-US" b="1" dirty="0" smtClean="0"/>
              <a:t>3/</a:t>
            </a:r>
            <a:r>
              <a:rPr lang="en-US" b="1" dirty="0" err="1" smtClean="0"/>
              <a:t>Cất</a:t>
            </a:r>
            <a:r>
              <a:rPr lang="en-US" b="1" dirty="0" smtClean="0"/>
              <a:t> </a:t>
            </a:r>
            <a:r>
              <a:rPr lang="en-US" b="1" dirty="0" err="1"/>
              <a:t>giữ</a:t>
            </a:r>
            <a:endParaRPr lang="vi-VN" dirty="0"/>
          </a:p>
          <a:p>
            <a:pPr marL="0" indent="0">
              <a:buNone/>
            </a:pPr>
            <a:r>
              <a:rPr lang="en-US" dirty="0" err="1"/>
              <a:t>Quần</a:t>
            </a:r>
            <a:r>
              <a:rPr lang="en-US" dirty="0"/>
              <a:t> </a:t>
            </a:r>
            <a:r>
              <a:rPr lang="en-US" dirty="0" err="1"/>
              <a:t>áo</a:t>
            </a:r>
            <a:r>
              <a:rPr lang="en-US" dirty="0"/>
              <a:t> </a:t>
            </a:r>
            <a:r>
              <a:rPr lang="en-US" dirty="0" err="1"/>
              <a:t>sau</a:t>
            </a:r>
            <a:r>
              <a:rPr lang="en-US" dirty="0"/>
              <a:t> </a:t>
            </a:r>
            <a:r>
              <a:rPr lang="en-US" dirty="0" err="1"/>
              <a:t>khi</a:t>
            </a:r>
            <a:r>
              <a:rPr lang="en-US" dirty="0"/>
              <a:t> </a:t>
            </a:r>
            <a:r>
              <a:rPr lang="en-US" dirty="0" err="1"/>
              <a:t>giặt</a:t>
            </a:r>
            <a:r>
              <a:rPr lang="en-US" dirty="0"/>
              <a:t> </a:t>
            </a:r>
            <a:r>
              <a:rPr lang="en-US" dirty="0" err="1"/>
              <a:t>sạch</a:t>
            </a:r>
            <a:r>
              <a:rPr lang="en-US" dirty="0"/>
              <a:t>, </a:t>
            </a:r>
            <a:r>
              <a:rPr lang="en-US" dirty="0" err="1"/>
              <a:t>phơi</a:t>
            </a:r>
            <a:r>
              <a:rPr lang="en-US" dirty="0"/>
              <a:t> </a:t>
            </a:r>
            <a:r>
              <a:rPr lang="en-US" dirty="0" err="1"/>
              <a:t>khô</a:t>
            </a:r>
            <a:r>
              <a:rPr lang="en-US" dirty="0"/>
              <a:t> </a:t>
            </a:r>
            <a:r>
              <a:rPr lang="en-US" dirty="0" err="1"/>
              <a:t>và</a:t>
            </a:r>
            <a:r>
              <a:rPr lang="en-US" dirty="0"/>
              <a:t> </a:t>
            </a:r>
            <a:r>
              <a:rPr lang="en-US" dirty="0" err="1"/>
              <a:t>ủi</a:t>
            </a:r>
            <a:r>
              <a:rPr lang="en-US" dirty="0"/>
              <a:t> </a:t>
            </a:r>
            <a:r>
              <a:rPr lang="en-US" dirty="0" err="1"/>
              <a:t>phẳng</a:t>
            </a:r>
            <a:r>
              <a:rPr lang="en-US" dirty="0"/>
              <a:t> </a:t>
            </a:r>
            <a:r>
              <a:rPr lang="en-US" dirty="0" err="1"/>
              <a:t>cần</a:t>
            </a:r>
            <a:r>
              <a:rPr lang="en-US" dirty="0"/>
              <a:t> </a:t>
            </a:r>
            <a:r>
              <a:rPr lang="en-US" dirty="0" err="1"/>
              <a:t>cất</a:t>
            </a:r>
            <a:r>
              <a:rPr lang="en-US" dirty="0"/>
              <a:t> </a:t>
            </a:r>
            <a:r>
              <a:rPr lang="en-US" dirty="0" err="1"/>
              <a:t>giữ</a:t>
            </a:r>
            <a:r>
              <a:rPr lang="en-US" dirty="0"/>
              <a:t> </a:t>
            </a:r>
            <a:r>
              <a:rPr lang="en-US" dirty="0" err="1"/>
              <a:t>nơi</a:t>
            </a:r>
            <a:r>
              <a:rPr lang="en-US" dirty="0"/>
              <a:t> </a:t>
            </a:r>
            <a:r>
              <a:rPr lang="en-US" dirty="0" err="1"/>
              <a:t>khô</a:t>
            </a:r>
            <a:r>
              <a:rPr lang="en-US" dirty="0"/>
              <a:t> </a:t>
            </a:r>
            <a:r>
              <a:rPr lang="en-US" dirty="0" err="1"/>
              <a:t>ráo</a:t>
            </a:r>
            <a:r>
              <a:rPr lang="en-US" dirty="0"/>
              <a:t>, </a:t>
            </a:r>
            <a:r>
              <a:rPr lang="en-US" dirty="0" err="1"/>
              <a:t>sạch</a:t>
            </a:r>
            <a:r>
              <a:rPr lang="en-US" dirty="0"/>
              <a:t> </a:t>
            </a:r>
            <a:r>
              <a:rPr lang="en-US" dirty="0" err="1"/>
              <a:t>sẽ</a:t>
            </a:r>
            <a:r>
              <a:rPr lang="en-US" dirty="0"/>
              <a:t> </a:t>
            </a:r>
            <a:r>
              <a:rPr lang="en-US" dirty="0" err="1"/>
              <a:t>và</a:t>
            </a:r>
            <a:r>
              <a:rPr lang="en-US" dirty="0"/>
              <a:t> </a:t>
            </a:r>
            <a:r>
              <a:rPr lang="en-US" dirty="0" err="1"/>
              <a:t>treo</a:t>
            </a:r>
            <a:r>
              <a:rPr lang="en-US" dirty="0"/>
              <a:t> </a:t>
            </a:r>
            <a:r>
              <a:rPr lang="en-US" dirty="0" err="1"/>
              <a:t>bằng</a:t>
            </a:r>
            <a:r>
              <a:rPr lang="en-US" dirty="0"/>
              <a:t> </a:t>
            </a:r>
            <a:r>
              <a:rPr lang="en-US" dirty="0" err="1"/>
              <a:t>mắc</a:t>
            </a:r>
            <a:r>
              <a:rPr lang="en-US" dirty="0"/>
              <a:t> </a:t>
            </a:r>
            <a:r>
              <a:rPr lang="en-US" dirty="0" err="1"/>
              <a:t>áo</a:t>
            </a:r>
            <a:r>
              <a:rPr lang="en-US" dirty="0"/>
              <a:t> </a:t>
            </a:r>
            <a:endParaRPr lang="vi-VN" dirty="0"/>
          </a:p>
        </p:txBody>
      </p:sp>
      <p:pic>
        <p:nvPicPr>
          <p:cNvPr id="4" name="Picture 13" descr="loih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 y="297180"/>
            <a:ext cx="914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8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circle(in)">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ircle(in)">
                                      <p:cBhvr>
                                        <p:cTn id="50" dur="2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circle(in)">
                                      <p:cBhvr>
                                        <p:cTn id="5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3" name="Cloud Callout 2"/>
          <p:cNvSpPr/>
          <p:nvPr/>
        </p:nvSpPr>
        <p:spPr>
          <a:xfrm>
            <a:off x="76201" y="457200"/>
            <a:ext cx="3124199" cy="6172201"/>
          </a:xfrm>
          <a:prstGeom prst="cloudCallout">
            <a:avLst>
              <a:gd name="adj1" fmla="val 55592"/>
              <a:gd name="adj2" fmla="val 41121"/>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Trên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loại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có</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ghi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thành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sợi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dệt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hiệu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trình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giặt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có</a:t>
            </a:r>
            <a:r>
              <a:rPr lang="en-US" sz="2400" b="1" dirty="0">
                <a:solidFill>
                  <a:srgbClr val="0000FF"/>
                </a:solidFill>
                <a:latin typeface="Arial" pitchFamily="34" charset="0"/>
                <a:cs typeface="Arial" pitchFamily="34" charset="0"/>
              </a:rPr>
              <a:t> ý </a:t>
            </a:r>
            <a:r>
              <a:rPr lang="en-US" sz="2400" b="1" dirty="0" err="1">
                <a:solidFill>
                  <a:srgbClr val="0000FF"/>
                </a:solidFill>
                <a:latin typeface="Arial" pitchFamily="34" charset="0"/>
                <a:cs typeface="Arial" pitchFamily="34" charset="0"/>
              </a:rPr>
              <a:t>nghĩa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như</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thế</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nào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trong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dụng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bảo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quản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trang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phục</a:t>
            </a:r>
            <a:endParaRPr lang="en-US" sz="2400" b="1" dirty="0">
              <a:solidFill>
                <a:srgbClr val="0000FF"/>
              </a:solidFill>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descr="C:\Users\USER\Desktop\anh_chup_man_hinh_2021-03-12_luc_20.14.51.png"/>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
            <a:ext cx="5486400" cy="3124200"/>
          </a:xfrm>
          <a:prstGeom prst="rect">
            <a:avLst/>
          </a:prstGeom>
          <a:noFill/>
          <a:ln>
            <a:noFill/>
          </a:ln>
        </p:spPr>
      </p:pic>
      <p:pic>
        <p:nvPicPr>
          <p:cNvPr id="8" name="Picture 7" descr="C:\Users\USER\Desktop\cac-ky-hieu-giat-ui-quan-ao.jpg"/>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84007"/>
            <a:ext cx="5410200" cy="3069193"/>
          </a:xfrm>
          <a:prstGeom prst="rect">
            <a:avLst/>
          </a:prstGeom>
          <a:noFill/>
          <a:ln>
            <a:noFill/>
          </a:ln>
        </p:spPr>
      </p:pic>
    </p:spTree>
    <p:extLst>
      <p:ext uri="{BB962C8B-B14F-4D97-AF65-F5344CB8AC3E}">
        <p14:creationId xmlns:p14="http://schemas.microsoft.com/office/powerpoint/2010/main" val="4707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76200"/>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85825"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PHIẾU HỌC TẬP SỐ 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5825" algn="l"/>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hãy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hoàn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thành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nội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dung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54125074"/>
              </p:ext>
            </p:extLst>
          </p:nvPr>
        </p:nvGraphicFramePr>
        <p:xfrm>
          <a:off x="457200" y="1219200"/>
          <a:ext cx="8305800" cy="1755648"/>
        </p:xfrm>
        <a:graphic>
          <a:graphicData uri="http://schemas.openxmlformats.org/drawingml/2006/table">
            <a:tbl>
              <a:tblPr firstRow="1" firstCol="1" bandRow="1">
                <a:tableStyleId>{5C22544A-7EE6-4342-B048-85BDC9FD1C3A}</a:tableStyleId>
              </a:tblPr>
              <a:tblGrid>
                <a:gridCol w="807017"/>
                <a:gridCol w="3345041"/>
                <a:gridCol w="1789071"/>
                <a:gridCol w="2364671"/>
              </a:tblGrid>
              <a:tr h="0">
                <a:tc>
                  <a:txBody>
                    <a:bodyPr/>
                    <a:lstStyle/>
                    <a:p>
                      <a:pPr algn="ctr">
                        <a:lnSpc>
                          <a:spcPct val="120000"/>
                        </a:lnSpc>
                        <a:spcAft>
                          <a:spcPts val="0"/>
                        </a:spcAft>
                        <a:tabLst>
                          <a:tab pos="885825" algn="l"/>
                        </a:tabLst>
                      </a:pPr>
                      <a:r>
                        <a:rPr lang="en-US" sz="2400" dirty="0" smtClean="0">
                          <a:effectLst/>
                          <a:latin typeface="Arial" pitchFamily="34" charset="0"/>
                          <a:cs typeface="Arial" pitchFamily="34" charset="0"/>
                        </a:rPr>
                        <a:t>STT</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dirty="0" err="1" smtClean="0">
                          <a:effectLst/>
                          <a:latin typeface="Arial" pitchFamily="34" charset="0"/>
                          <a:cs typeface="Arial" pitchFamily="34" charset="0"/>
                        </a:rPr>
                        <a:t>Các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bước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thực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hiện</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đọc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nhãn</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hướng</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dẫn</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a:effectLst/>
                          <a:latin typeface="Arial" pitchFamily="34" charset="0"/>
                          <a:cs typeface="Arial" pitchFamily="34" charset="0"/>
                        </a:rPr>
                        <a:t>Chi tiết và hình ảnh minh họa</a:t>
                      </a:r>
                      <a:endParaRPr lang="en-US" sz="240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dirty="0" err="1">
                          <a:effectLst/>
                          <a:latin typeface="Arial" pitchFamily="34" charset="0"/>
                          <a:cs typeface="Arial" pitchFamily="34" charset="0"/>
                        </a:rPr>
                        <a:t>Yêu</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cầu</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cần</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đạt</a:t>
                      </a:r>
                      <a:endParaRPr lang="en-US" sz="2400" dirty="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a:effectLst/>
                          <a:latin typeface="Arial" pitchFamily="34" charset="0"/>
                          <a:cs typeface="Arial" pitchFamily="34" charset="0"/>
                        </a:rPr>
                        <a:t> </a:t>
                      </a:r>
                      <a:endParaRPr lang="en-US" sz="240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2478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27741000"/>
              </p:ext>
            </p:extLst>
          </p:nvPr>
        </p:nvGraphicFramePr>
        <p:xfrm>
          <a:off x="152400" y="907197"/>
          <a:ext cx="8839199" cy="5705856"/>
        </p:xfrm>
        <a:graphic>
          <a:graphicData uri="http://schemas.openxmlformats.org/drawingml/2006/table">
            <a:tbl>
              <a:tblPr firstRow="1" firstCol="1" bandRow="1">
                <a:tableStyleId>{5C22544A-7EE6-4342-B048-85BDC9FD1C3A}</a:tableStyleId>
              </a:tblPr>
              <a:tblGrid>
                <a:gridCol w="858843"/>
                <a:gridCol w="3179757"/>
                <a:gridCol w="2057400"/>
                <a:gridCol w="2743199"/>
              </a:tblGrid>
              <a:tr h="0">
                <a:tc>
                  <a:txBody>
                    <a:bodyPr/>
                    <a:lstStyle/>
                    <a:p>
                      <a:pPr algn="ctr">
                        <a:lnSpc>
                          <a:spcPct val="120000"/>
                        </a:lnSpc>
                        <a:spcAft>
                          <a:spcPts val="0"/>
                        </a:spcAft>
                        <a:tabLst>
                          <a:tab pos="885825" algn="l"/>
                        </a:tabLst>
                      </a:pPr>
                      <a:r>
                        <a:rPr lang="en-US" sz="2400" dirty="0" smtClean="0">
                          <a:effectLst/>
                          <a:latin typeface="Arial" pitchFamily="34" charset="0"/>
                          <a:cs typeface="Arial" pitchFamily="34" charset="0"/>
                        </a:rPr>
                        <a:t>STT</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dirty="0" err="1" smtClean="0">
                          <a:effectLst/>
                          <a:latin typeface="Arial" pitchFamily="34" charset="0"/>
                          <a:cs typeface="Arial" pitchFamily="34" charset="0"/>
                        </a:rPr>
                        <a:t>Các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bước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thực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hiện</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đọc</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nhãn</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hướng</a:t>
                      </a:r>
                      <a:r>
                        <a:rPr lang="en-US" sz="2400" dirty="0" smtClean="0">
                          <a:effectLst/>
                          <a:latin typeface="Arial" pitchFamily="34" charset="0"/>
                          <a:cs typeface="Arial" pitchFamily="34" charset="0"/>
                        </a:rPr>
                        <a:t> </a:t>
                      </a:r>
                      <a:r>
                        <a:rPr lang="en-US" sz="2400" dirty="0" err="1" smtClean="0">
                          <a:effectLst/>
                          <a:latin typeface="Arial" pitchFamily="34" charset="0"/>
                          <a:cs typeface="Arial" pitchFamily="34" charset="0"/>
                        </a:rPr>
                        <a:t>dẫn</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a:effectLst/>
                          <a:latin typeface="Arial" pitchFamily="34" charset="0"/>
                          <a:cs typeface="Arial" pitchFamily="34" charset="0"/>
                        </a:rPr>
                        <a:t>Chi tiết và hình ảnh minh họa</a:t>
                      </a:r>
                      <a:endParaRPr lang="en-US" sz="240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dirty="0" err="1">
                          <a:effectLst/>
                          <a:latin typeface="Arial" pitchFamily="34" charset="0"/>
                          <a:cs typeface="Arial" pitchFamily="34" charset="0"/>
                        </a:rPr>
                        <a:t>Yêu</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cầu</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cần</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đạt</a:t>
                      </a:r>
                      <a:endParaRPr lang="en-US" sz="2400" dirty="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r>
                        <a:rPr lang="en-US" sz="2400" dirty="0" smtClean="0">
                          <a:effectLst/>
                          <a:latin typeface="Arial" pitchFamily="34" charset="0"/>
                          <a:cs typeface="Arial" pitchFamily="34" charset="0"/>
                        </a:rPr>
                        <a:t>1</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r>
                        <a:rPr lang="en-US" sz="2400" dirty="0" err="1" smtClean="0">
                          <a:effectLst/>
                          <a:latin typeface="Arial" pitchFamily="34" charset="0"/>
                          <a:cs typeface="Arial" pitchFamily="34" charset="0"/>
                        </a:rPr>
                        <a:t>Xác</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định</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loại</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trang</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phục</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được</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gắn</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nhãn</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cs typeface="Arial" pitchFamily="34" charset="0"/>
                        </a:rPr>
                        <a:t>Áo</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ngắn</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váy</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đầm</a:t>
                      </a:r>
                      <a:r>
                        <a:rPr lang="en-US" sz="2400" baseline="0" dirty="0" smtClean="0">
                          <a:effectLst/>
                          <a:latin typeface="Arial" pitchFamily="34" charset="0"/>
                          <a:cs typeface="Arial" pitchFamily="34" charset="0"/>
                        </a:rPr>
                        <a:t>..</a:t>
                      </a: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cs typeface="Arial" pitchFamily="34" charset="0"/>
                        </a:rPr>
                        <a:t>Nhận</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biết</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được</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loại</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trang</a:t>
                      </a:r>
                      <a:r>
                        <a:rPr lang="en-US" sz="2400" baseline="0" dirty="0" smtClean="0">
                          <a:effectLst/>
                          <a:latin typeface="Arial" pitchFamily="34" charset="0"/>
                          <a:cs typeface="Arial" pitchFamily="34" charset="0"/>
                        </a:rPr>
                        <a:t> </a:t>
                      </a:r>
                      <a:r>
                        <a:rPr lang="en-US" sz="2400" baseline="0" dirty="0" err="1" smtClean="0">
                          <a:effectLst/>
                          <a:latin typeface="Arial" pitchFamily="34" charset="0"/>
                          <a:cs typeface="Arial" pitchFamily="34" charset="0"/>
                        </a:rPr>
                        <a:t>phục</a:t>
                      </a: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smtClean="0">
                          <a:effectLst/>
                          <a:latin typeface="Arial" pitchFamily="34" charset="0"/>
                          <a:ea typeface="Times New Roman"/>
                          <a:cs typeface="Arial" pitchFamily="34" charset="0"/>
                        </a:rPr>
                        <a:t>2</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ea typeface="Times New Roman"/>
                          <a:cs typeface="Arial" pitchFamily="34" charset="0"/>
                        </a:rPr>
                        <a:t>Đọc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thành</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phần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sợi</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dệt</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trên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nhãn</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ea typeface="Times New Roman"/>
                          <a:cs typeface="Arial" pitchFamily="34" charset="0"/>
                        </a:rPr>
                        <a:t>Nhận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biết</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được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thành</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phần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sợi</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dệt</a:t>
                      </a:r>
                      <a:endParaRPr lang="en-US" sz="2400" dirty="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smtClean="0">
                          <a:effectLst/>
                          <a:latin typeface="Arial" pitchFamily="34" charset="0"/>
                          <a:ea typeface="Times New Roman"/>
                          <a:cs typeface="Arial" pitchFamily="34" charset="0"/>
                        </a:rPr>
                        <a:t>3</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ea typeface="Times New Roman"/>
                          <a:cs typeface="Arial" pitchFamily="34" charset="0"/>
                        </a:rPr>
                        <a:t>Đọc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các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kí</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hiệu</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sử</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dụng</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và</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bảo</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quản</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ea typeface="Times New Roman"/>
                          <a:cs typeface="Arial" pitchFamily="34" charset="0"/>
                        </a:rPr>
                        <a:t>Nhận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biết</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được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các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kí</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hiệu</a:t>
                      </a:r>
                      <a:endParaRPr lang="en-US" sz="2400" dirty="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smtClean="0">
                          <a:effectLst/>
                          <a:latin typeface="Arial" pitchFamily="34" charset="0"/>
                          <a:ea typeface="Times New Roman"/>
                          <a:cs typeface="Arial" pitchFamily="34" charset="0"/>
                        </a:rPr>
                        <a:t>4</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ea typeface="Times New Roman"/>
                          <a:cs typeface="Arial" pitchFamily="34" charset="0"/>
                        </a:rPr>
                        <a:t>Ghi</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nhận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cách</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sử</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dụng</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và</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bảo</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quản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trang</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phục</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err="1" smtClean="0">
                          <a:effectLst/>
                          <a:latin typeface="Arial" pitchFamily="34" charset="0"/>
                          <a:ea typeface="Times New Roman"/>
                          <a:cs typeface="Arial" pitchFamily="34" charset="0"/>
                        </a:rPr>
                        <a:t>Vẽ</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và</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giải</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thích</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các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kí</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hiệu</a:t>
                      </a:r>
                      <a:endParaRPr lang="en-US" sz="2400" dirty="0">
                        <a:effectLst/>
                        <a:latin typeface="Arial" pitchFamily="34" charset="0"/>
                        <a:ea typeface="Times New Roman"/>
                        <a:cs typeface="Arial" pitchFamily="34" charset="0"/>
                      </a:endParaRPr>
                    </a:p>
                  </a:txBody>
                  <a:tcPr marL="68580" marR="68580" marT="0" marB="0"/>
                </a:tc>
                <a:tc>
                  <a:txBody>
                    <a:bodyPr/>
                    <a:lstStyle/>
                    <a:p>
                      <a:pPr marL="342900" indent="-342900">
                        <a:lnSpc>
                          <a:spcPct val="120000"/>
                        </a:lnSpc>
                        <a:spcAft>
                          <a:spcPts val="0"/>
                        </a:spcAft>
                        <a:buFontTx/>
                        <a:buChar char="-"/>
                        <a:tabLst>
                          <a:tab pos="885825" algn="l"/>
                        </a:tabLst>
                      </a:pPr>
                      <a:r>
                        <a:rPr lang="en-US" sz="2400" dirty="0" err="1" smtClean="0">
                          <a:effectLst/>
                          <a:latin typeface="Arial" pitchFamily="34" charset="0"/>
                          <a:ea typeface="Times New Roman"/>
                          <a:cs typeface="Arial" pitchFamily="34" charset="0"/>
                        </a:rPr>
                        <a:t>Cách</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giặt</a:t>
                      </a:r>
                      <a:endParaRPr lang="en-US" sz="2400" baseline="0" dirty="0" smtClean="0">
                        <a:effectLst/>
                        <a:latin typeface="Arial" pitchFamily="34" charset="0"/>
                        <a:ea typeface="Times New Roman"/>
                        <a:cs typeface="Arial" pitchFamily="34" charset="0"/>
                      </a:endParaRPr>
                    </a:p>
                    <a:p>
                      <a:pPr marL="342900" indent="-342900">
                        <a:lnSpc>
                          <a:spcPct val="120000"/>
                        </a:lnSpc>
                        <a:spcAft>
                          <a:spcPts val="0"/>
                        </a:spcAft>
                        <a:buFontTx/>
                        <a:buChar char="-"/>
                        <a:tabLst>
                          <a:tab pos="885825" algn="l"/>
                        </a:tabLst>
                      </a:pPr>
                      <a:r>
                        <a:rPr lang="en-US" sz="2400" baseline="0" dirty="0" err="1" smtClean="0">
                          <a:effectLst/>
                          <a:latin typeface="Arial" pitchFamily="34" charset="0"/>
                          <a:ea typeface="Times New Roman"/>
                          <a:cs typeface="Arial" pitchFamily="34" charset="0"/>
                        </a:rPr>
                        <a:t>Cách</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là</a:t>
                      </a:r>
                      <a:endParaRPr lang="en-US" sz="2400" baseline="0" dirty="0" smtClean="0">
                        <a:effectLst/>
                        <a:latin typeface="Arial" pitchFamily="34" charset="0"/>
                        <a:ea typeface="Times New Roman"/>
                        <a:cs typeface="Arial" pitchFamily="34" charset="0"/>
                      </a:endParaRPr>
                    </a:p>
                    <a:p>
                      <a:pPr marL="342900" indent="-342900">
                        <a:lnSpc>
                          <a:spcPct val="120000"/>
                        </a:lnSpc>
                        <a:spcAft>
                          <a:spcPts val="0"/>
                        </a:spcAft>
                        <a:buFontTx/>
                        <a:buChar char="-"/>
                        <a:tabLst>
                          <a:tab pos="885825" algn="l"/>
                        </a:tabLst>
                      </a:pPr>
                      <a:r>
                        <a:rPr lang="en-US" sz="2400" baseline="0" dirty="0" err="1" smtClean="0">
                          <a:effectLst/>
                          <a:latin typeface="Arial" pitchFamily="34" charset="0"/>
                          <a:ea typeface="Times New Roman"/>
                          <a:cs typeface="Arial" pitchFamily="34" charset="0"/>
                        </a:rPr>
                        <a:t>Các</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hướng</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dẫn</a:t>
                      </a:r>
                      <a:r>
                        <a:rPr lang="en-US" sz="2400" baseline="0" dirty="0" smtClean="0">
                          <a:effectLst/>
                          <a:latin typeface="Arial" pitchFamily="34" charset="0"/>
                          <a:ea typeface="Times New Roman"/>
                          <a:cs typeface="Arial" pitchFamily="34" charset="0"/>
                        </a:rPr>
                        <a:t> </a:t>
                      </a:r>
                      <a:r>
                        <a:rPr lang="en-US" sz="2400" baseline="0" dirty="0" err="1" smtClean="0">
                          <a:effectLst/>
                          <a:latin typeface="Arial" pitchFamily="34" charset="0"/>
                          <a:ea typeface="Times New Roman"/>
                          <a:cs typeface="Arial" pitchFamily="34" charset="0"/>
                        </a:rPr>
                        <a:t>khác</a:t>
                      </a:r>
                      <a:endParaRPr lang="en-US" sz="2400" dirty="0">
                        <a:effectLst/>
                        <a:latin typeface="Arial" pitchFamily="34" charset="0"/>
                        <a:ea typeface="Times New Roman"/>
                        <a:cs typeface="Arial" pitchFamily="34" charset="0"/>
                      </a:endParaRPr>
                    </a:p>
                  </a:txBody>
                  <a:tcPr marL="68580" marR="68580" marT="0" marB="0"/>
                </a:tc>
              </a:tr>
            </a:tbl>
          </a:graphicData>
        </a:graphic>
      </p:graphicFrame>
      <p:sp>
        <p:nvSpPr>
          <p:cNvPr id="5" name="Rectangle 1"/>
          <p:cNvSpPr>
            <a:spLocks noChangeArrowheads="1"/>
          </p:cNvSpPr>
          <p:nvPr/>
        </p:nvSpPr>
        <p:spPr bwMode="auto">
          <a:xfrm>
            <a:off x="152400" y="76200"/>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85825"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PHIẾU HỌC TẬP SỐ 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5825" algn="l"/>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hãy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hoàn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thành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nội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dung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084" y="3200400"/>
            <a:ext cx="18669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114802"/>
            <a:ext cx="1769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5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1000"/>
                                        <p:tgtEl>
                                          <p:spTgt spid="9218"/>
                                        </p:tgtEl>
                                      </p:cBhvr>
                                    </p:animEffect>
                                    <p:anim calcmode="lin" valueType="num">
                                      <p:cBhvr>
                                        <p:cTn id="18" dur="1000" fill="hold"/>
                                        <p:tgtEl>
                                          <p:spTgt spid="9218"/>
                                        </p:tgtEl>
                                        <p:attrNameLst>
                                          <p:attrName>ppt_x</p:attrName>
                                        </p:attrNameLst>
                                      </p:cBhvr>
                                      <p:tavLst>
                                        <p:tav tm="0">
                                          <p:val>
                                            <p:strVal val="#ppt_x"/>
                                          </p:val>
                                        </p:tav>
                                        <p:tav tm="100000">
                                          <p:val>
                                            <p:strVal val="#ppt_x"/>
                                          </p:val>
                                        </p:tav>
                                      </p:tavLst>
                                    </p:anim>
                                    <p:anim calcmode="lin" valueType="num">
                                      <p:cBhvr>
                                        <p:cTn id="19" dur="1000" fill="hold"/>
                                        <p:tgtEl>
                                          <p:spTgt spid="92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1000"/>
                                        <p:tgtEl>
                                          <p:spTgt spid="11266"/>
                                        </p:tgtEl>
                                      </p:cBhvr>
                                    </p:animEffect>
                                    <p:anim calcmode="lin" valueType="num">
                                      <p:cBhvr>
                                        <p:cTn id="23" dur="1000" fill="hold"/>
                                        <p:tgtEl>
                                          <p:spTgt spid="11266"/>
                                        </p:tgtEl>
                                        <p:attrNameLst>
                                          <p:attrName>ppt_x</p:attrName>
                                        </p:attrNameLst>
                                      </p:cBhvr>
                                      <p:tavLst>
                                        <p:tav tm="0">
                                          <p:val>
                                            <p:strVal val="#ppt_x"/>
                                          </p:val>
                                        </p:tav>
                                        <p:tav tm="100000">
                                          <p:val>
                                            <p:strVal val="#ppt_x"/>
                                          </p:val>
                                        </p:tav>
                                      </p:tavLst>
                                    </p:anim>
                                    <p:anim calcmode="lin" valueType="num">
                                      <p:cBhvr>
                                        <p:cTn id="2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V/</a:t>
            </a:r>
            <a:r>
              <a:rPr lang="en-US" b="1" dirty="0" err="1" smtClean="0"/>
              <a:t>Đọc</a:t>
            </a:r>
            <a:r>
              <a:rPr lang="en-US" b="1" dirty="0" smtClean="0"/>
              <a:t> </a:t>
            </a:r>
            <a:r>
              <a:rPr lang="en-US" b="1" dirty="0" err="1"/>
              <a:t>nhãn</a:t>
            </a:r>
            <a:r>
              <a:rPr lang="en-US" b="1" dirty="0"/>
              <a:t> </a:t>
            </a:r>
            <a:r>
              <a:rPr lang="en-US" b="1" dirty="0" err="1"/>
              <a:t>hướng</a:t>
            </a:r>
            <a:r>
              <a:rPr lang="en-US" b="1" dirty="0"/>
              <a:t> </a:t>
            </a:r>
            <a:r>
              <a:rPr lang="en-US" b="1" dirty="0" err="1"/>
              <a:t>dẫn</a:t>
            </a:r>
            <a:r>
              <a:rPr lang="en-US" b="1" dirty="0"/>
              <a:t> </a:t>
            </a:r>
            <a:r>
              <a:rPr lang="en-US" b="1" dirty="0" err="1"/>
              <a:t>sử</a:t>
            </a:r>
            <a:r>
              <a:rPr lang="en-US" b="1" dirty="0"/>
              <a:t> </a:t>
            </a:r>
            <a:r>
              <a:rPr lang="en-US" b="1" dirty="0" err="1"/>
              <a:t>dụng</a:t>
            </a:r>
            <a:r>
              <a:rPr lang="en-US" b="1" dirty="0"/>
              <a:t> </a:t>
            </a:r>
            <a:r>
              <a:rPr lang="en-US" b="1" dirty="0" err="1"/>
              <a:t>và</a:t>
            </a:r>
            <a:r>
              <a:rPr lang="en-US" b="1" dirty="0"/>
              <a:t> </a:t>
            </a:r>
            <a:r>
              <a:rPr lang="en-US" b="1" dirty="0" err="1"/>
              <a:t>bảo</a:t>
            </a:r>
            <a:r>
              <a:rPr lang="en-US" b="1" dirty="0"/>
              <a:t> </a:t>
            </a:r>
            <a:r>
              <a:rPr lang="en-US" b="1" dirty="0" err="1"/>
              <a:t>quản</a:t>
            </a:r>
            <a:r>
              <a:rPr lang="en-US" b="1" dirty="0"/>
              <a:t> </a:t>
            </a:r>
            <a:r>
              <a:rPr lang="en-US" b="1" dirty="0" err="1"/>
              <a:t>trang</a:t>
            </a:r>
            <a:r>
              <a:rPr lang="en-US" b="1" dirty="0"/>
              <a:t> </a:t>
            </a:r>
            <a:r>
              <a:rPr lang="en-US" b="1" dirty="0" err="1"/>
              <a:t>phục</a:t>
            </a:r>
            <a:endParaRPr lang="vi-VN" dirty="0"/>
          </a:p>
          <a:p>
            <a:r>
              <a:rPr lang="en-US" dirty="0"/>
              <a:t>- </a:t>
            </a:r>
            <a:r>
              <a:rPr lang="en-US" dirty="0" err="1"/>
              <a:t>Bảng</a:t>
            </a:r>
            <a:r>
              <a:rPr lang="en-US" dirty="0"/>
              <a:t> 7.3 </a:t>
            </a:r>
            <a:r>
              <a:rPr lang="en-US" dirty="0" err="1"/>
              <a:t>trong</a:t>
            </a:r>
            <a:r>
              <a:rPr lang="en-US" dirty="0"/>
              <a:t> </a:t>
            </a:r>
            <a:r>
              <a:rPr lang="en-US" dirty="0" err="1"/>
              <a:t>SGK</a:t>
            </a:r>
            <a:endParaRPr lang="vi-VN" dirty="0"/>
          </a:p>
          <a:p>
            <a:r>
              <a:rPr lang="en-US" dirty="0"/>
              <a:t>- </a:t>
            </a:r>
            <a:r>
              <a:rPr lang="en-US" dirty="0" err="1"/>
              <a:t>Bảng</a:t>
            </a:r>
            <a:r>
              <a:rPr lang="en-US" dirty="0"/>
              <a:t> 7.4 </a:t>
            </a:r>
            <a:r>
              <a:rPr lang="en-US" dirty="0" err="1"/>
              <a:t>trong</a:t>
            </a:r>
            <a:r>
              <a:rPr lang="en-US" dirty="0"/>
              <a:t> </a:t>
            </a:r>
            <a:r>
              <a:rPr lang="en-US" dirty="0" err="1"/>
              <a:t>SGK</a:t>
            </a:r>
            <a:endParaRPr lang="vi-VN" dirty="0"/>
          </a:p>
        </p:txBody>
      </p:sp>
      <p:pic>
        <p:nvPicPr>
          <p:cNvPr id="4" name="Picture 13" descr="loih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6745"/>
            <a:ext cx="914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8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174382" y="599420"/>
            <a:ext cx="8686800" cy="601093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539368" y="838200"/>
            <a:ext cx="8065264" cy="1938992"/>
          </a:xfrm>
          <a:prstGeom prst="rect">
            <a:avLst/>
          </a:prstGeom>
          <a:noFill/>
        </p:spPr>
        <p:txBody>
          <a:bodyPr wrap="square" rtlCol="0">
            <a:spAutoFit/>
          </a:bodyPr>
          <a:lstStyle/>
          <a:p>
            <a:r>
              <a:rPr lang="vi-VN" sz="2400" b="1" dirty="0">
                <a:solidFill>
                  <a:srgbClr val="00B0F0"/>
                </a:solidFill>
                <a:latin typeface="Arial" pitchFamily="34" charset="0"/>
                <a:cs typeface="Arial" pitchFamily="34" charset="0"/>
              </a:rPr>
              <a:t>Bài tập 1. </a:t>
            </a:r>
            <a:r>
              <a:rPr lang="en-US" sz="2400" dirty="0" smtClean="0"/>
              <a:t> </a:t>
            </a:r>
            <a:r>
              <a:rPr lang="en-US" sz="2400" b="1" dirty="0" err="1">
                <a:solidFill>
                  <a:srgbClr val="00B0F0"/>
                </a:solidFill>
                <a:latin typeface="Arial" pitchFamily="34" charset="0"/>
                <a:cs typeface="Arial" pitchFamily="34" charset="0"/>
              </a:rPr>
              <a:t>Dựa</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vào</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các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thang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nhiệt</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trên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bàn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là</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và</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kí</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hiệu</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là</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trong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hình</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bền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em</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hãy</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cho</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biết</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các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loại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vải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sau</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đây</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được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là</a:t>
            </a:r>
            <a:r>
              <a:rPr lang="en-US" sz="2400" b="1" dirty="0">
                <a:solidFill>
                  <a:srgbClr val="00B0F0"/>
                </a:solidFill>
                <a:latin typeface="Arial" pitchFamily="34" charset="0"/>
                <a:cs typeface="Arial" pitchFamily="34" charset="0"/>
              </a:rPr>
              <a:t> ở </a:t>
            </a:r>
            <a:r>
              <a:rPr lang="en-US" sz="2400" b="1" dirty="0" err="1">
                <a:solidFill>
                  <a:srgbClr val="00B0F0"/>
                </a:solidFill>
                <a:latin typeface="Arial" pitchFamily="34" charset="0"/>
                <a:cs typeface="Arial" pitchFamily="34" charset="0"/>
              </a:rPr>
              <a:t>vị</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trí</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mức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nhiệt</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nào</a:t>
            </a:r>
            <a:r>
              <a:rPr lang="en-US" sz="2400" b="1" dirty="0">
                <a:solidFill>
                  <a:srgbClr val="00B0F0"/>
                </a:solidFill>
                <a:latin typeface="Arial" pitchFamily="34" charset="0"/>
                <a:cs typeface="Arial" pitchFamily="34" charset="0"/>
              </a:rPr>
              <a:t>?</a:t>
            </a:r>
          </a:p>
          <a:p>
            <a:r>
              <a:rPr lang="en-US" sz="2400" b="1" dirty="0">
                <a:solidFill>
                  <a:srgbClr val="00B0F0"/>
                </a:solidFill>
                <a:latin typeface="Arial" pitchFamily="34" charset="0"/>
                <a:cs typeface="Arial" pitchFamily="34" charset="0"/>
              </a:rPr>
              <a:t>Nylon, </a:t>
            </a:r>
            <a:r>
              <a:rPr lang="en-US" sz="2400" b="1" dirty="0" err="1">
                <a:solidFill>
                  <a:srgbClr val="00B0F0"/>
                </a:solidFill>
                <a:latin typeface="Arial" pitchFamily="34" charset="0"/>
                <a:cs typeface="Arial" pitchFamily="34" charset="0"/>
              </a:rPr>
              <a:t>lụa</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tơ</a:t>
            </a:r>
            <a:r>
              <a:rPr lang="en-US" sz="2400" b="1" dirty="0">
                <a:solidFill>
                  <a:srgbClr val="00B0F0"/>
                </a:solidFill>
                <a:latin typeface="Arial" pitchFamily="34" charset="0"/>
                <a:cs typeface="Arial" pitchFamily="34" charset="0"/>
              </a:rPr>
              <a:t> </a:t>
            </a:r>
            <a:r>
              <a:rPr lang="en-US" sz="2400" b="1" dirty="0" err="1" smtClean="0">
                <a:solidFill>
                  <a:srgbClr val="00B0F0"/>
                </a:solidFill>
                <a:latin typeface="Arial" pitchFamily="34" charset="0"/>
                <a:cs typeface="Arial" pitchFamily="34" charset="0"/>
              </a:rPr>
              <a:t>tằm</a:t>
            </a:r>
            <a:r>
              <a:rPr lang="en-US" sz="2400" b="1" dirty="0" smtClean="0">
                <a:solidFill>
                  <a:srgbClr val="00B0F0"/>
                </a:solidFill>
                <a:latin typeface="Arial" pitchFamily="34" charset="0"/>
                <a:cs typeface="Arial" pitchFamily="34" charset="0"/>
              </a:rPr>
              <a:t> </a:t>
            </a:r>
            <a:r>
              <a:rPr lang="en-US" sz="2400" b="1" dirty="0">
                <a:solidFill>
                  <a:srgbClr val="00B0F0"/>
                </a:solidFill>
                <a:latin typeface="Arial" pitchFamily="34" charset="0"/>
                <a:cs typeface="Arial" pitchFamily="34" charset="0"/>
              </a:rPr>
              <a:t>(</a:t>
            </a:r>
            <a:r>
              <a:rPr lang="en-US" sz="2400" b="1" dirty="0" err="1">
                <a:solidFill>
                  <a:srgbClr val="00B0F0"/>
                </a:solidFill>
                <a:latin typeface="Arial" pitchFamily="34" charset="0"/>
                <a:cs typeface="Arial" pitchFamily="34" charset="0"/>
              </a:rPr>
              <a:t>soie</a:t>
            </a:r>
            <a:r>
              <a:rPr lang="en-US" sz="2400" b="1" dirty="0">
                <a:solidFill>
                  <a:srgbClr val="00B0F0"/>
                </a:solidFill>
                <a:latin typeface="Arial" pitchFamily="34" charset="0"/>
                <a:cs typeface="Arial" pitchFamily="34" charset="0"/>
              </a:rPr>
              <a:t>/silk), </a:t>
            </a:r>
            <a:r>
              <a:rPr lang="en-US" sz="2400" b="1" dirty="0" err="1">
                <a:solidFill>
                  <a:srgbClr val="00B0F0"/>
                </a:solidFill>
                <a:latin typeface="Arial" pitchFamily="34" charset="0"/>
                <a:cs typeface="Arial" pitchFamily="34" charset="0"/>
              </a:rPr>
              <a:t>len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laine</a:t>
            </a:r>
            <a:r>
              <a:rPr lang="en-US" sz="2400" b="1" dirty="0">
                <a:solidFill>
                  <a:srgbClr val="00B0F0"/>
                </a:solidFill>
                <a:latin typeface="Arial" pitchFamily="34" charset="0"/>
                <a:cs typeface="Arial" pitchFamily="34" charset="0"/>
              </a:rPr>
              <a:t>/wool), </a:t>
            </a:r>
            <a:r>
              <a:rPr lang="en-US" sz="2400" b="1" dirty="0" err="1">
                <a:solidFill>
                  <a:srgbClr val="00B0F0"/>
                </a:solidFill>
                <a:latin typeface="Arial" pitchFamily="34" charset="0"/>
                <a:cs typeface="Arial" pitchFamily="34" charset="0"/>
              </a:rPr>
              <a:t>lanh</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lin</a:t>
            </a:r>
            <a:r>
              <a:rPr lang="en-US" sz="2400" b="1" dirty="0">
                <a:solidFill>
                  <a:srgbClr val="00B0F0"/>
                </a:solidFill>
                <a:latin typeface="Arial" pitchFamily="34" charset="0"/>
                <a:cs typeface="Arial" pitchFamily="34" charset="0"/>
              </a:rPr>
              <a:t>/linen), </a:t>
            </a:r>
            <a:r>
              <a:rPr lang="en-US" sz="2400" b="1" dirty="0" err="1">
                <a:solidFill>
                  <a:srgbClr val="00B0F0"/>
                </a:solidFill>
                <a:latin typeface="Arial" pitchFamily="34" charset="0"/>
                <a:cs typeface="Arial" pitchFamily="34" charset="0"/>
              </a:rPr>
              <a:t>Bông</a:t>
            </a:r>
            <a:r>
              <a:rPr lang="en-US" sz="2400" b="1" dirty="0">
                <a:solidFill>
                  <a:srgbClr val="00B0F0"/>
                </a:solidFill>
                <a:latin typeface="Arial" pitchFamily="34" charset="0"/>
                <a:cs typeface="Arial" pitchFamily="34" charset="0"/>
              </a:rPr>
              <a:t> ( </a:t>
            </a:r>
            <a:r>
              <a:rPr lang="en-US" sz="2400" b="1" dirty="0" err="1">
                <a:solidFill>
                  <a:srgbClr val="00B0F0"/>
                </a:solidFill>
                <a:latin typeface="Arial" pitchFamily="34" charset="0"/>
                <a:cs typeface="Arial" pitchFamily="34" charset="0"/>
              </a:rPr>
              <a:t>contton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conton</a:t>
            </a:r>
            <a:r>
              <a:rPr lang="en-US" sz="2400" b="1" dirty="0">
                <a:solidFill>
                  <a:srgbClr val="00B0F0"/>
                </a:solidFill>
                <a:latin typeface="Arial" pitchFamily="34" charset="0"/>
                <a:cs typeface="Arial" pitchFamily="34" charset="0"/>
              </a:rPr>
              <a:t>)</a:t>
            </a: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8"/>
          <p:cNvSpPr>
            <a:spLocks noChangeArrowheads="1"/>
          </p:cNvSpPr>
          <p:nvPr/>
        </p:nvSpPr>
        <p:spPr bwMode="auto">
          <a:xfrm>
            <a:off x="0" y="105822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070225" algn="ctr"/>
                <a:tab pos="3305175" algn="l"/>
              </a:tabLst>
            </a:pP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đường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nét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hoạ</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tiết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kiểu</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dáng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4" descr="https://tech12h.com/sites/default/files/styles/inbody400/public/anh_chup_man_hinh_2021-03-12_luc_22.20.29.png?itok=W2sXuc6c"/>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77192"/>
            <a:ext cx="7467600" cy="3623608"/>
          </a:xfrm>
          <a:prstGeom prst="rect">
            <a:avLst/>
          </a:prstGeom>
          <a:noFill/>
          <a:ln>
            <a:noFill/>
          </a:ln>
        </p:spPr>
      </p:pic>
    </p:spTree>
    <p:extLst>
      <p:ext uri="{BB962C8B-B14F-4D97-AF65-F5344CB8AC3E}">
        <p14:creationId xmlns:p14="http://schemas.microsoft.com/office/powerpoint/2010/main" val="25161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174382" y="599420"/>
            <a:ext cx="8686800" cy="601093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474133" y="588131"/>
            <a:ext cx="8065264" cy="830997"/>
          </a:xfrm>
          <a:prstGeom prst="rect">
            <a:avLst/>
          </a:prstGeom>
          <a:noFill/>
        </p:spPr>
        <p:txBody>
          <a:bodyPr wrap="square" rtlCol="0">
            <a:spAutoFit/>
          </a:bodyPr>
          <a:lstStyle/>
          <a:p>
            <a:r>
              <a:rPr lang="vi-VN" sz="2400" b="1" dirty="0">
                <a:solidFill>
                  <a:srgbClr val="00B0F0"/>
                </a:solidFill>
                <a:latin typeface="Arial" pitchFamily="34" charset="0"/>
                <a:cs typeface="Arial" pitchFamily="34" charset="0"/>
              </a:rPr>
              <a:t>Bài tập </a:t>
            </a:r>
            <a:r>
              <a:rPr lang="en-US" sz="2400" b="1" dirty="0" smtClean="0">
                <a:solidFill>
                  <a:srgbClr val="00B0F0"/>
                </a:solidFill>
                <a:latin typeface="Arial" pitchFamily="34" charset="0"/>
                <a:cs typeface="Arial" pitchFamily="34" charset="0"/>
              </a:rPr>
              <a:t>2</a:t>
            </a:r>
            <a:r>
              <a:rPr lang="vi-VN" sz="2400" b="1" dirty="0" smtClean="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Dựa</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vào</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bảng</a:t>
            </a:r>
            <a:r>
              <a:rPr lang="en-US" sz="2400" b="1" dirty="0">
                <a:solidFill>
                  <a:srgbClr val="00B0F0"/>
                </a:solidFill>
                <a:latin typeface="Arial" pitchFamily="34" charset="0"/>
                <a:cs typeface="Arial" pitchFamily="34" charset="0"/>
              </a:rPr>
              <a:t> </a:t>
            </a:r>
            <a:r>
              <a:rPr lang="en-US" sz="2400" b="1" dirty="0" smtClean="0">
                <a:solidFill>
                  <a:srgbClr val="00B0F0"/>
                </a:solidFill>
                <a:latin typeface="Arial" pitchFamily="34" charset="0"/>
                <a:cs typeface="Arial" pitchFamily="34" charset="0"/>
              </a:rPr>
              <a:t>5.1 </a:t>
            </a:r>
            <a:r>
              <a:rPr lang="en-US" sz="2400" b="1" dirty="0" err="1" smtClean="0">
                <a:solidFill>
                  <a:srgbClr val="00B0F0"/>
                </a:solidFill>
                <a:latin typeface="Arial" pitchFamily="34" charset="0"/>
                <a:cs typeface="Arial" pitchFamily="34" charset="0"/>
              </a:rPr>
              <a:t>cho</a:t>
            </a:r>
            <a:r>
              <a:rPr lang="en-US" sz="2400" b="1" dirty="0" smtClean="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biết</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thông</a:t>
            </a:r>
            <a:r>
              <a:rPr lang="en-US" sz="2400" b="1" dirty="0">
                <a:solidFill>
                  <a:srgbClr val="00B0F0"/>
                </a:solidFill>
                <a:latin typeface="Arial" pitchFamily="34" charset="0"/>
                <a:cs typeface="Arial" pitchFamily="34" charset="0"/>
              </a:rPr>
              <a:t> tin </a:t>
            </a:r>
            <a:r>
              <a:rPr lang="en-US" sz="2400" b="1" dirty="0" err="1">
                <a:solidFill>
                  <a:srgbClr val="00B0F0"/>
                </a:solidFill>
                <a:latin typeface="Arial" pitchFamily="34" charset="0"/>
                <a:cs typeface="Arial" pitchFamily="34" charset="0"/>
              </a:rPr>
              <a:t>bảo</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quản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sản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phẩm</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trên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nhãn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quần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áo</a:t>
            </a:r>
            <a:r>
              <a:rPr lang="en-US" sz="2400" b="1" dirty="0">
                <a:solidFill>
                  <a:srgbClr val="00B0F0"/>
                </a:solidFill>
                <a:latin typeface="Arial" pitchFamily="34" charset="0"/>
                <a:cs typeface="Arial" pitchFamily="34" charset="0"/>
              </a:rPr>
              <a:t> a, b</a:t>
            </a: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8"/>
          <p:cNvSpPr>
            <a:spLocks noChangeArrowheads="1"/>
          </p:cNvSpPr>
          <p:nvPr/>
        </p:nvSpPr>
        <p:spPr bwMode="auto">
          <a:xfrm>
            <a:off x="0" y="105822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070225" algn="ctr"/>
                <a:tab pos="3305175" algn="l"/>
              </a:tabLst>
            </a:pP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đường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nét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hoạ</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tiết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kiểu</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dáng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6682854"/>
              </p:ext>
            </p:extLst>
          </p:nvPr>
        </p:nvGraphicFramePr>
        <p:xfrm>
          <a:off x="474133" y="1524000"/>
          <a:ext cx="8212667" cy="4800600"/>
        </p:xfrm>
        <a:graphic>
          <a:graphicData uri="http://schemas.openxmlformats.org/presentationml/2006/ole">
            <mc:AlternateContent xmlns:mc="http://schemas.openxmlformats.org/markup-compatibility/2006">
              <mc:Choice xmlns:v="urn:schemas-microsoft-com:vml" Requires="v">
                <p:oleObj spid="_x0000_s6172" name="Bitmap Image" r:id="rId3" imgW="4525007" imgH="1580952" progId="Paint.Picture">
                  <p:embed/>
                </p:oleObj>
              </mc:Choice>
              <mc:Fallback>
                <p:oleObj name="Bitmap Image" r:id="rId3" imgW="4525007" imgH="1580952"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33" y="1524000"/>
                        <a:ext cx="8212667" cy="4800600"/>
                      </a:xfrm>
                      <a:prstGeom prst="rect">
                        <a:avLst/>
                      </a:prstGeom>
                      <a:noFill/>
                    </p:spPr>
                  </p:pic>
                </p:oleObj>
              </mc:Fallback>
            </mc:AlternateContent>
          </a:graphicData>
        </a:graphic>
      </p:graphicFrame>
    </p:spTree>
    <p:extLst>
      <p:ext uri="{BB962C8B-B14F-4D97-AF65-F5344CB8AC3E}">
        <p14:creationId xmlns:p14="http://schemas.microsoft.com/office/powerpoint/2010/main" val="2488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VẬN DỤNG</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304800" y="914400"/>
            <a:ext cx="8686800" cy="2667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1. </a:t>
            </a:r>
            <a:r>
              <a:rPr lang="en-US" sz="2400" b="1" dirty="0" err="1">
                <a:solidFill>
                  <a:srgbClr val="0000FF"/>
                </a:solidFill>
                <a:latin typeface="Arial" pitchFamily="34" charset="0"/>
                <a:cs typeface="Arial" pitchFamily="34" charset="0"/>
              </a:rPr>
              <a:t>Tủ</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của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em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đã</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được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sắp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xếp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như</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thế</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nào</a:t>
            </a:r>
            <a:r>
              <a:rPr lang="en-US" sz="2400" b="1" dirty="0">
                <a:solidFill>
                  <a:srgbClr val="0000FF"/>
                </a:solidFill>
                <a:latin typeface="Arial" pitchFamily="34" charset="0"/>
                <a:cs typeface="Arial" pitchFamily="34" charset="0"/>
              </a:rPr>
              <a:t>?</a:t>
            </a:r>
          </a:p>
          <a:p>
            <a:r>
              <a:rPr lang="en-US" sz="2400" b="1" dirty="0">
                <a:solidFill>
                  <a:srgbClr val="0000FF"/>
                </a:solidFill>
                <a:latin typeface="Arial" pitchFamily="34" charset="0"/>
                <a:cs typeface="Arial" pitchFamily="34" charset="0"/>
              </a:rPr>
              <a:t>2. </a:t>
            </a:r>
            <a:r>
              <a:rPr lang="en-US" sz="2400" b="1" dirty="0" err="1">
                <a:solidFill>
                  <a:srgbClr val="0000FF"/>
                </a:solidFill>
                <a:latin typeface="Arial" pitchFamily="34" charset="0"/>
                <a:cs typeface="Arial" pitchFamily="34" charset="0"/>
              </a:rPr>
              <a:t>Em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hãy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quan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sát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nhãn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hướng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dẫn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dụng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bảo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quản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đính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trên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của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mình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để</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nhận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định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về</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dụng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bảo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quản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của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bản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thân</a:t>
            </a:r>
            <a:r>
              <a:rPr lang="en-US" sz="2400" b="1" dirty="0">
                <a:solidFill>
                  <a:srgbClr val="0000FF"/>
                </a:solidFill>
                <a:latin typeface="Arial" pitchFamily="34" charset="0"/>
                <a:cs typeface="Arial" pitchFamily="34" charset="0"/>
              </a:rPr>
              <a:t>.</a:t>
            </a:r>
          </a:p>
          <a:p>
            <a:r>
              <a:rPr lang="en-US" sz="2400" b="1" dirty="0" err="1" smtClean="0">
                <a:solidFill>
                  <a:srgbClr val="0000FF"/>
                </a:solidFill>
                <a:latin typeface="Arial" pitchFamily="34" charset="0"/>
                <a:cs typeface="Arial" pitchFamily="34" charset="0"/>
              </a:rPr>
              <a:t>cho</a:t>
            </a:r>
            <a:r>
              <a:rPr lang="en-US" sz="2400" b="1" dirty="0" smtClean="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hợp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ngăn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nắp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gọn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gàng</a:t>
            </a:r>
            <a:r>
              <a:rPr lang="en-US" sz="2400" b="1" dirty="0">
                <a:solidFill>
                  <a:srgbClr val="0000FF"/>
                </a:solidFill>
                <a:latin typeface="Arial" pitchFamily="34" charset="0"/>
                <a:cs typeface="Arial" pitchFamily="34" charset="0"/>
              </a:rPr>
              <a:t>.</a:t>
            </a:r>
          </a:p>
          <a:p>
            <a:r>
              <a:rPr lang="vi-VN" sz="2400" b="1" dirty="0" smtClean="0">
                <a:solidFill>
                  <a:srgbClr val="0000FF"/>
                </a:solidFill>
                <a:latin typeface="Arial" pitchFamily="34" charset="0"/>
                <a:cs typeface="Arial" pitchFamily="34" charset="0"/>
              </a:rPr>
              <a:t>Ghi </a:t>
            </a:r>
            <a:r>
              <a:rPr lang="vi-VN" sz="2400" b="1" dirty="0">
                <a:solidFill>
                  <a:srgbClr val="0000FF"/>
                </a:solidFill>
                <a:latin typeface="Arial" pitchFamily="34" charset="0"/>
                <a:cs typeface="Arial" pitchFamily="34" charset="0"/>
              </a:rPr>
              <a:t>trên giấy A4. Giờ sau nộp lại cho GV.</a:t>
            </a:r>
          </a:p>
        </p:txBody>
      </p:sp>
    </p:spTree>
    <p:extLst>
      <p:ext uri="{BB962C8B-B14F-4D97-AF65-F5344CB8AC3E}">
        <p14:creationId xmlns:p14="http://schemas.microsoft.com/office/powerpoint/2010/main" val="27955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TextBox 1"/>
          <p:cNvSpPr txBox="1"/>
          <p:nvPr/>
        </p:nvSpPr>
        <p:spPr>
          <a:xfrm>
            <a:off x="3648420" y="174434"/>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KHỞI ĐỘNG</a:t>
            </a:r>
            <a:endParaRPr lang="en-US" sz="2800" b="1" dirty="0">
              <a:solidFill>
                <a:srgbClr val="FF0000"/>
              </a:solidFill>
              <a:latin typeface="Arial" pitchFamily="34" charset="0"/>
              <a:cs typeface="Arial" pitchFamily="34" charset="0"/>
            </a:endParaRPr>
          </a:p>
        </p:txBody>
      </p:sp>
      <p:sp>
        <p:nvSpPr>
          <p:cNvPr id="3" name="Cloud Callout 2"/>
          <p:cNvSpPr/>
          <p:nvPr/>
        </p:nvSpPr>
        <p:spPr>
          <a:xfrm>
            <a:off x="76201" y="914399"/>
            <a:ext cx="3047999" cy="5715001"/>
          </a:xfrm>
          <a:prstGeom prst="cloudCallout">
            <a:avLst>
              <a:gd name="adj1" fmla="val 55592"/>
              <a:gd name="adj2" fmla="val 4112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Để</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áo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luôn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mới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bền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đẹp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thì</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chúng</a:t>
            </a:r>
            <a:r>
              <a:rPr lang="en-US" sz="2400" b="1" dirty="0">
                <a:solidFill>
                  <a:schemeClr val="tx1"/>
                </a:solidFill>
                <a:latin typeface="Arial" pitchFamily="34" charset="0"/>
                <a:cs typeface="Arial" pitchFamily="34" charset="0"/>
              </a:rPr>
              <a:t> ta </a:t>
            </a:r>
            <a:r>
              <a:rPr lang="en-US" sz="2400" b="1" dirty="0" err="1">
                <a:solidFill>
                  <a:schemeClr val="tx1"/>
                </a:solidFill>
                <a:latin typeface="Arial" pitchFamily="34" charset="0"/>
                <a:cs typeface="Arial" pitchFamily="34" charset="0"/>
              </a:rPr>
              <a:t>cần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phải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làm</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thể</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nào</a:t>
            </a:r>
            <a:endParaRPr lang="en-US" sz="2400" b="1" dirty="0">
              <a:solidFill>
                <a:schemeClr val="tx1"/>
              </a:solidFill>
              <a:latin typeface="Arial" pitchFamily="34" charset="0"/>
              <a:cs typeface="Arial" pitchFamily="34" charset="0"/>
            </a:endParaRPr>
          </a:p>
          <a:p>
            <a:endParaRPr lang="en-US" sz="2400" b="1" dirty="0">
              <a:solidFill>
                <a:schemeClr val="tx1"/>
              </a:solidFill>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descr="C:\Users\USER\Desktop\cach-tay-vet-ban-tren-quan-ao-do-thuc-an-e1506901709663.jpg"/>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14400"/>
            <a:ext cx="5638800" cy="5715000"/>
          </a:xfrm>
          <a:prstGeom prst="rect">
            <a:avLst/>
          </a:prstGeom>
          <a:noFill/>
          <a:ln>
            <a:noFill/>
          </a:ln>
        </p:spPr>
      </p:pic>
    </p:spTree>
    <p:extLst>
      <p:ext uri="{BB962C8B-B14F-4D97-AF65-F5344CB8AC3E}">
        <p14:creationId xmlns:p14="http://schemas.microsoft.com/office/powerpoint/2010/main" val="27218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09600" y="4419600"/>
            <a:ext cx="8305800" cy="22098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Hãy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sắp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xếp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công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việc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giặt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theo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trình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thích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hợp</a:t>
            </a:r>
            <a:r>
              <a:rPr lang="en-US" sz="2400" b="1" dirty="0">
                <a:solidFill>
                  <a:srgbClr val="0000FF"/>
                </a:solidFill>
                <a:latin typeface="Arial" pitchFamily="34" charset="0"/>
                <a:cs typeface="Arial" pitchFamily="34" charset="0"/>
              </a:rPr>
              <a:t>.</a:t>
            </a:r>
          </a:p>
          <a:p>
            <a:r>
              <a:rPr lang="en-US" sz="2400" b="1" dirty="0">
                <a:solidFill>
                  <a:srgbClr val="0000FF"/>
                </a:solidFill>
                <a:latin typeface="Arial" pitchFamily="34" charset="0"/>
                <a:cs typeface="Arial" pitchFamily="34" charset="0"/>
              </a:rPr>
              <a:t> ? </a:t>
            </a:r>
            <a:r>
              <a:rPr lang="en-US" sz="2400" b="1" dirty="0" err="1">
                <a:solidFill>
                  <a:srgbClr val="0000FF"/>
                </a:solidFill>
                <a:latin typeface="Arial" pitchFamily="34" charset="0"/>
                <a:cs typeface="Arial" pitchFamily="34" charset="0"/>
              </a:rPr>
              <a:t>Nếu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dụng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máy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giặt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thì</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trình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giặt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có</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điếm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gì</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khác</a:t>
            </a:r>
            <a:r>
              <a:rPr lang="en-US" sz="2400" b="1" dirty="0">
                <a:solidFill>
                  <a:srgbClr val="0000FF"/>
                </a:solidFill>
                <a:latin typeface="Arial" pitchFamily="34" charset="0"/>
                <a:cs typeface="Arial" pitchFamily="34" charset="0"/>
              </a:rPr>
              <a:t> so </a:t>
            </a:r>
            <a:r>
              <a:rPr lang="en-US" sz="2400" b="1" dirty="0" err="1">
                <a:solidFill>
                  <a:srgbClr val="0000FF"/>
                </a:solidFill>
                <a:latin typeface="Arial" pitchFamily="34" charset="0"/>
                <a:cs typeface="Arial" pitchFamily="34" charset="0"/>
              </a:rPr>
              <a:t>với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giặt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bằng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tay</a:t>
            </a:r>
            <a:endParaRPr lang="en-US" sz="2400" b="1" dirty="0">
              <a:solidFill>
                <a:srgbClr val="0000FF"/>
              </a:solidFill>
              <a:latin typeface="Arial" pitchFamily="34" charset="0"/>
              <a:cs typeface="Arial" pitchFamily="34" charset="0"/>
            </a:endParaRPr>
          </a:p>
          <a:p>
            <a:pPr algn="ct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0071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4880423"/>
              </p:ext>
            </p:extLst>
          </p:nvPr>
        </p:nvGraphicFramePr>
        <p:xfrm>
          <a:off x="533400" y="4495800"/>
          <a:ext cx="5535168" cy="1920240"/>
        </p:xfrm>
        <a:graphic>
          <a:graphicData uri="http://schemas.openxmlformats.org/drawingml/2006/table">
            <a:tbl>
              <a:tblPr/>
              <a:tblGrid>
                <a:gridCol w="1026773"/>
                <a:gridCol w="4508395"/>
              </a:tblGrid>
              <a:tr h="45720">
                <a:tc>
                  <a:txBody>
                    <a:bodyPr/>
                    <a:lstStyle/>
                    <a:p>
                      <a:pPr algn="just" fontAlgn="t"/>
                      <a:r>
                        <a:rPr lang="vi-VN" b="1" dirty="0">
                          <a:solidFill>
                            <a:srgbClr val="000000"/>
                          </a:solidFill>
                          <a:effectLst/>
                        </a:rPr>
                        <a:t>TT</a:t>
                      </a:r>
                      <a:endParaRPr lang="vi-VN" dirty="0">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b="1">
                          <a:solidFill>
                            <a:srgbClr val="000000"/>
                          </a:solidFill>
                          <a:effectLst/>
                        </a:rPr>
                        <a:t>Công việc</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Phân loại quần 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dirty="0">
                          <a:solidFill>
                            <a:srgbClr val="000000"/>
                          </a:solidFill>
                          <a:effectLst/>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Tẩy vết bẩn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Vò với xà phòng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Ngâm xà phòng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Xả với nước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Vắt bớt nước và phơi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6024064"/>
              </p:ext>
            </p:extLst>
          </p:nvPr>
        </p:nvGraphicFramePr>
        <p:xfrm>
          <a:off x="609600" y="1447800"/>
          <a:ext cx="5535168" cy="2743200"/>
        </p:xfrm>
        <a:graphic>
          <a:graphicData uri="http://schemas.openxmlformats.org/drawingml/2006/table">
            <a:tbl>
              <a:tblPr/>
              <a:tblGrid>
                <a:gridCol w="485114"/>
                <a:gridCol w="2272376"/>
                <a:gridCol w="2777678"/>
              </a:tblGrid>
              <a:tr h="0">
                <a:tc>
                  <a:txBody>
                    <a:bodyPr/>
                    <a:lstStyle/>
                    <a:p>
                      <a:pPr algn="just" fontAlgn="t"/>
                      <a:r>
                        <a:rPr lang="vi-VN" b="1" dirty="0">
                          <a:solidFill>
                            <a:srgbClr val="000000"/>
                          </a:solidFill>
                          <a:effectLst/>
                        </a:rPr>
                        <a:t>TT</a:t>
                      </a:r>
                      <a:endParaRPr lang="vi-VN" dirty="0">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b="1">
                          <a:solidFill>
                            <a:srgbClr val="000000"/>
                          </a:solidFill>
                          <a:effectLst/>
                        </a:rPr>
                        <a:t>Giặt máy</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b="1">
                          <a:solidFill>
                            <a:srgbClr val="000000"/>
                          </a:solidFill>
                          <a:effectLst/>
                        </a:rPr>
                        <a:t>Giặt tay</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Chọn mực nước và chế độ giặt phù hợp với quần 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Ngâm quần áo trong nước xà phòng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dirty="0">
                          <a:solidFill>
                            <a:srgbClr val="000000"/>
                          </a:solidFill>
                          <a:effectLst/>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Cho xà phòng và nước xả vải vào khoang giặt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Vò với xà phòng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Khởi động máy để bắt đầu quá trình giặt, sấy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Xả với nước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28600" y="317213"/>
            <a:ext cx="6934200" cy="584775"/>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Open Sans"/>
                <a:cs typeface="Arial" pitchFamily="34" charset="0"/>
              </a:rPr>
              <a:t>Các công việc giặt, phơi quần áo được sắp xếp theo trình tự sau:</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Open Sans"/>
                <a:cs typeface="Arial" pitchFamily="34" charset="0"/>
              </a:rPr>
              <a:t>- Nếu sử dụng máy giặt thì quy trình giặt, phơi khác giặt tay ở chỗ:</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030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3820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09600" y="4419600"/>
            <a:ext cx="8305800" cy="22098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Kể</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tên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dụng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cụ</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a:t>
            </a:r>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Vì</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sao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loại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theo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chất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liệu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vải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trước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a:t>
            </a:r>
            <a:r>
              <a:rPr lang="en-US" sz="2400" b="1" dirty="0">
                <a:solidFill>
                  <a:srgbClr val="0000FF"/>
                </a:solidFill>
                <a:latin typeface="Arial" pitchFamily="34" charset="0"/>
                <a:cs typeface="Arial" pitchFamily="34" charset="0"/>
              </a:rPr>
              <a:t>?</a:t>
            </a:r>
          </a:p>
          <a:p>
            <a:r>
              <a:rPr lang="en-US" sz="2400" b="1" dirty="0">
                <a:solidFill>
                  <a:srgbClr val="0000FF"/>
                </a:solidFill>
                <a:latin typeface="Arial" pitchFamily="34" charset="0"/>
                <a:cs typeface="Arial" pitchFamily="34" charset="0"/>
              </a:rPr>
              <a:t> ? </a:t>
            </a:r>
            <a:r>
              <a:rPr lang="en-US" sz="2400" b="1" dirty="0" err="1">
                <a:solidFill>
                  <a:srgbClr val="0000FF"/>
                </a:solidFill>
                <a:latin typeface="Arial" pitchFamily="34" charset="0"/>
                <a:cs typeface="Arial" pitchFamily="34" charset="0"/>
              </a:rPr>
              <a:t>Sau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loại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nên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áo</a:t>
            </a:r>
            <a:r>
              <a:rPr lang="en-US" sz="2400" b="1" dirty="0">
                <a:solidFill>
                  <a:srgbClr val="0000FF"/>
                </a:solidFill>
                <a:latin typeface="Arial" pitchFamily="34" charset="0"/>
                <a:cs typeface="Arial" pitchFamily="34" charset="0"/>
              </a:rPr>
              <a:t> may </a:t>
            </a:r>
            <a:r>
              <a:rPr lang="en-US" sz="2400" b="1" dirty="0" err="1">
                <a:solidFill>
                  <a:srgbClr val="0000FF"/>
                </a:solidFill>
                <a:latin typeface="Arial" pitchFamily="34" charset="0"/>
                <a:cs typeface="Arial" pitchFamily="34" charset="0"/>
              </a:rPr>
              <a:t>bằng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loại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vải</a:t>
            </a:r>
            <a:r>
              <a:rPr lang="en-US" sz="2400" b="1" dirty="0">
                <a:solidFill>
                  <a:srgbClr val="0000FF"/>
                </a:solidFill>
                <a:latin typeface="Arial" pitchFamily="34" charset="0"/>
                <a:cs typeface="Arial" pitchFamily="34" charset="0"/>
              </a:rPr>
              <a:t> </a:t>
            </a:r>
            <a:r>
              <a:rPr lang="en-US" sz="2400" b="1" dirty="0" err="1" smtClean="0">
                <a:solidFill>
                  <a:srgbClr val="0000FF"/>
                </a:solidFill>
                <a:latin typeface="Arial" pitchFamily="34" charset="0"/>
                <a:cs typeface="Arial" pitchFamily="34" charset="0"/>
              </a:rPr>
              <a:t>nào</a:t>
            </a:r>
            <a:r>
              <a:rPr lang="en-US" sz="2400" b="1" dirty="0" smtClean="0">
                <a:solidFill>
                  <a:srgbClr val="0000FF"/>
                </a:solidFill>
                <a:latin typeface="Arial" pitchFamily="34" charset="0"/>
                <a:cs typeface="Arial" pitchFamily="34" charset="0"/>
              </a:rPr>
              <a:t> </a:t>
            </a:r>
            <a:r>
              <a:rPr lang="en-US" sz="2400" b="1" dirty="0" err="1" smtClean="0">
                <a:solidFill>
                  <a:srgbClr val="0000FF"/>
                </a:solidFill>
                <a:latin typeface="Arial" pitchFamily="34" charset="0"/>
                <a:cs typeface="Arial" pitchFamily="34" charset="0"/>
              </a:rPr>
              <a:t>trước</a:t>
            </a:r>
            <a:endParaRPr lang="en-US" sz="2400" b="1" dirty="0">
              <a:solidFill>
                <a:srgbClr val="0000FF"/>
              </a:solidFill>
              <a:latin typeface="Arial" pitchFamily="34" charset="0"/>
              <a:cs typeface="Arial" pitchFamily="34" charset="0"/>
            </a:endParaRPr>
          </a:p>
          <a:p>
            <a:pPr algn="ct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60453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vi-VN" dirty="0"/>
              <a:t>-</a:t>
            </a:r>
            <a:r>
              <a:rPr lang="vi-VN" dirty="0" smtClean="0"/>
              <a:t> </a:t>
            </a:r>
            <a:r>
              <a:rPr lang="vi-VN" dirty="0"/>
              <a:t>Cần phân loại quần áo theo chất liệu vải trước khi là vì: Phân loại quần áo để là quân áo may bằng các loại vải khác nhau phù hợp với nhiệt độ là cũng như chất liệu để tránh bị nhiệt độ quá cao gây hỏng vải.</a:t>
            </a:r>
          </a:p>
          <a:p>
            <a:pPr marL="0" indent="0">
              <a:buNone/>
            </a:pPr>
            <a:r>
              <a:rPr lang="vi-VN" dirty="0"/>
              <a:t>-</a:t>
            </a:r>
            <a:r>
              <a:rPr lang="vi-VN" dirty="0" smtClean="0"/>
              <a:t>Sau </a:t>
            </a:r>
            <a:r>
              <a:rPr lang="vi-VN" dirty="0"/>
              <a:t>khi phân loại, nên là quần áo may bằng loại vải có yêu cầu nhiệt độ thập trước.</a:t>
            </a:r>
          </a:p>
        </p:txBody>
      </p:sp>
    </p:spTree>
    <p:extLst>
      <p:ext uri="{BB962C8B-B14F-4D97-AF65-F5344CB8AC3E}">
        <p14:creationId xmlns:p14="http://schemas.microsoft.com/office/powerpoint/2010/main" val="3586057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539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697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76200" y="0"/>
            <a:ext cx="8458200" cy="830997"/>
          </a:xfrm>
          <a:prstGeom prst="rect">
            <a:avLst/>
          </a:prstGeom>
          <a:noFill/>
        </p:spPr>
        <p:txBody>
          <a:bodyPr wrap="square" rtlCol="0">
            <a:spAutoFit/>
          </a:bodyPr>
          <a:lstStyle/>
          <a:p>
            <a:r>
              <a:rPr lang="pt-BR" sz="2400" b="1" dirty="0" smtClean="0">
                <a:latin typeface="Arial" pitchFamily="34" charset="0"/>
                <a:cs typeface="Arial" pitchFamily="34" charset="0"/>
              </a:rPr>
              <a:t>Em </a:t>
            </a:r>
            <a:r>
              <a:rPr lang="pt-BR" sz="2400" b="1" dirty="0">
                <a:latin typeface="Arial" pitchFamily="34" charset="0"/>
                <a:cs typeface="Arial" pitchFamily="34" charset="0"/>
              </a:rPr>
              <a:t>hãy nối nội dung của cột A với nội dung của cột B sao cho phù </a:t>
            </a:r>
            <a:r>
              <a:rPr lang="pt-BR" sz="2400" b="1" dirty="0" smtClean="0">
                <a:latin typeface="Arial" pitchFamily="34" charset="0"/>
                <a:cs typeface="Arial" pitchFamily="34" charset="0"/>
              </a:rPr>
              <a:t>hợp</a:t>
            </a:r>
            <a:endParaRPr lang="en-US" sz="24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45428756"/>
              </p:ext>
            </p:extLst>
          </p:nvPr>
        </p:nvGraphicFramePr>
        <p:xfrm>
          <a:off x="152400" y="780644"/>
          <a:ext cx="8382000" cy="6001157"/>
        </p:xfrm>
        <a:graphic>
          <a:graphicData uri="http://schemas.openxmlformats.org/drawingml/2006/table">
            <a:tbl>
              <a:tblPr firstRow="1" firstCol="1" bandRow="1">
                <a:tableStyleId>{5C22544A-7EE6-4342-B048-85BDC9FD1C3A}</a:tableStyleId>
              </a:tblPr>
              <a:tblGrid>
                <a:gridCol w="4190999"/>
                <a:gridCol w="4191001"/>
              </a:tblGrid>
              <a:tr h="453065">
                <a:tc>
                  <a:txBody>
                    <a:bodyPr/>
                    <a:lstStyle/>
                    <a:p>
                      <a:pPr algn="ctr">
                        <a:lnSpc>
                          <a:spcPct val="120000"/>
                        </a:lnSpc>
                        <a:spcAft>
                          <a:spcPts val="0"/>
                        </a:spcAft>
                      </a:pPr>
                      <a:r>
                        <a:rPr lang="pt-BR" sz="1800" dirty="0">
                          <a:effectLst/>
                          <a:latin typeface="Arial" pitchFamily="34" charset="0"/>
                          <a:cs typeface="Arial" pitchFamily="34" charset="0"/>
                        </a:rPr>
                        <a:t>Cột A</a:t>
                      </a:r>
                      <a:endParaRPr lang="en-US" sz="18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pt-BR" sz="1800" dirty="0">
                          <a:effectLst/>
                          <a:latin typeface="Arial" pitchFamily="34" charset="0"/>
                          <a:cs typeface="Arial" pitchFamily="34" charset="0"/>
                        </a:rPr>
                        <a:t>Cột B</a:t>
                      </a:r>
                      <a:endParaRPr lang="en-US" sz="1800" dirty="0">
                        <a:effectLst/>
                        <a:latin typeface="Arial" pitchFamily="34" charset="0"/>
                        <a:ea typeface="Times New Roman"/>
                        <a:cs typeface="Arial" pitchFamily="34" charset="0"/>
                      </a:endParaRPr>
                    </a:p>
                  </a:txBody>
                  <a:tcPr marL="68580" marR="68580" marT="0" marB="0"/>
                </a:tc>
              </a:tr>
              <a:tr h="1349805">
                <a:tc>
                  <a:txBody>
                    <a:bodyPr/>
                    <a:lstStyle/>
                    <a:p>
                      <a:pPr>
                        <a:lnSpc>
                          <a:spcPct val="120000"/>
                        </a:lnSpc>
                        <a:spcAft>
                          <a:spcPts val="0"/>
                        </a:spcAft>
                      </a:pPr>
                      <a:endParaRPr lang="pt-BR" sz="1400">
                        <a:effectLst/>
                        <a:latin typeface="Times New Roman"/>
                        <a:ea typeface="Times New Roman"/>
                        <a:cs typeface="Times New Roman"/>
                      </a:endParaRPr>
                    </a:p>
                  </a:txBody>
                  <a:tcPr marL="68580" marR="68580" marT="0" marB="0"/>
                </a:tc>
                <a:tc>
                  <a:txBody>
                    <a:bodyPr/>
                    <a:lstStyle/>
                    <a:p>
                      <a:pPr>
                        <a:lnSpc>
                          <a:spcPct val="120000"/>
                        </a:lnSpc>
                        <a:spcAft>
                          <a:spcPts val="0"/>
                        </a:spcAft>
                      </a:pPr>
                      <a:r>
                        <a:rPr lang="pt-BR" sz="2000" b="1" dirty="0" smtClean="0">
                          <a:effectLst/>
                          <a:latin typeface="Arial" pitchFamily="34" charset="0"/>
                          <a:cs typeface="Arial" pitchFamily="34" charset="0"/>
                        </a:rPr>
                        <a:t>a.Điều </a:t>
                      </a:r>
                      <a:r>
                        <a:rPr lang="pt-BR" sz="2000" b="1" dirty="0">
                          <a:effectLst/>
                          <a:latin typeface="Arial" pitchFamily="34" charset="0"/>
                          <a:cs typeface="Arial" pitchFamily="34" charset="0"/>
                        </a:rPr>
                        <a:t>chỉnh nấc nhiệt độ của bàn là đối với từng loại vải.</a:t>
                      </a:r>
                      <a:endParaRPr lang="en-US" sz="2000" b="1" dirty="0">
                        <a:effectLst/>
                        <a:latin typeface="Arial" pitchFamily="34" charset="0"/>
                        <a:ea typeface="Times New Roman"/>
                        <a:cs typeface="Arial" pitchFamily="34" charset="0"/>
                      </a:endParaRPr>
                    </a:p>
                  </a:txBody>
                  <a:tcPr marL="68580" marR="68580" marT="0" marB="0"/>
                </a:tc>
              </a:tr>
              <a:tr h="1109199">
                <a:tc>
                  <a:txBody>
                    <a:bodyPr/>
                    <a:lstStyle/>
                    <a:p>
                      <a:pPr>
                        <a:lnSpc>
                          <a:spcPct val="120000"/>
                        </a:lnSpc>
                        <a:spcAft>
                          <a:spcPts val="0"/>
                        </a:spcAft>
                      </a:pPr>
                      <a:endParaRPr lang="pt-BR" sz="1400">
                        <a:effectLst/>
                        <a:latin typeface="Times New Roman"/>
                        <a:ea typeface="Times New Roman"/>
                        <a:cs typeface="Times New Roman"/>
                      </a:endParaRPr>
                    </a:p>
                  </a:txBody>
                  <a:tcPr marL="68580" marR="68580" marT="0" marB="0"/>
                </a:tc>
                <a:tc>
                  <a:txBody>
                    <a:bodyPr/>
                    <a:lstStyle/>
                    <a:p>
                      <a:pPr>
                        <a:lnSpc>
                          <a:spcPct val="120000"/>
                        </a:lnSpc>
                        <a:spcAft>
                          <a:spcPts val="0"/>
                        </a:spcAft>
                      </a:pPr>
                      <a:r>
                        <a:rPr lang="pt-BR" sz="2000" b="1" dirty="0">
                          <a:effectLst/>
                          <a:latin typeface="Arial" pitchFamily="34" charset="0"/>
                          <a:cs typeface="Arial" pitchFamily="34" charset="0"/>
                        </a:rPr>
                        <a:t>b. Khi là xong, rút phích cắm, dựng bàn là, chờ bàn là nguội, cất nơi quy định.</a:t>
                      </a:r>
                      <a:endParaRPr lang="en-US" sz="2000" b="1" dirty="0">
                        <a:effectLst/>
                        <a:latin typeface="Arial" pitchFamily="34" charset="0"/>
                        <a:ea typeface="Times New Roman"/>
                        <a:cs typeface="Arial" pitchFamily="34" charset="0"/>
                      </a:endParaRPr>
                    </a:p>
                  </a:txBody>
                  <a:tcPr marL="68580" marR="68580" marT="0" marB="0"/>
                </a:tc>
              </a:tr>
              <a:tr h="1188427">
                <a:tc>
                  <a:txBody>
                    <a:bodyPr/>
                    <a:lstStyle/>
                    <a:p>
                      <a:pPr>
                        <a:lnSpc>
                          <a:spcPct val="120000"/>
                        </a:lnSpc>
                        <a:spcAft>
                          <a:spcPts val="0"/>
                        </a:spcAft>
                      </a:pPr>
                      <a:endParaRPr lang="pt-BR" sz="1400">
                        <a:effectLst/>
                        <a:latin typeface="Times New Roman"/>
                        <a:ea typeface="Times New Roman"/>
                        <a:cs typeface="Times New Roman"/>
                      </a:endParaRPr>
                    </a:p>
                  </a:txBody>
                  <a:tcPr marL="68580" marR="68580" marT="0" marB="0"/>
                </a:tc>
                <a:tc>
                  <a:txBody>
                    <a:bodyPr/>
                    <a:lstStyle/>
                    <a:p>
                      <a:pPr>
                        <a:lnSpc>
                          <a:spcPct val="120000"/>
                        </a:lnSpc>
                        <a:spcAft>
                          <a:spcPts val="0"/>
                        </a:spcAft>
                      </a:pPr>
                      <a:r>
                        <a:rPr lang="pt-BR" sz="2000" b="1" dirty="0">
                          <a:effectLst/>
                          <a:latin typeface="Arial" pitchFamily="34" charset="0"/>
                          <a:cs typeface="Arial" pitchFamily="34" charset="0"/>
                        </a:rPr>
                        <a:t>c. Chuẩn bị bàn là, cầu là, bình phun nước</a:t>
                      </a:r>
                      <a:endParaRPr lang="en-US" sz="2000" b="1" dirty="0">
                        <a:effectLst/>
                        <a:latin typeface="Arial" pitchFamily="34" charset="0"/>
                        <a:ea typeface="Times New Roman"/>
                        <a:cs typeface="Arial" pitchFamily="34" charset="0"/>
                      </a:endParaRPr>
                    </a:p>
                  </a:txBody>
                  <a:tcPr marL="68580" marR="68580" marT="0" marB="0"/>
                </a:tc>
              </a:tr>
              <a:tr h="1109199">
                <a:tc>
                  <a:txBody>
                    <a:bodyPr/>
                    <a:lstStyle/>
                    <a:p>
                      <a:pPr>
                        <a:lnSpc>
                          <a:spcPct val="120000"/>
                        </a:lnSpc>
                        <a:spcAft>
                          <a:spcPts val="0"/>
                        </a:spcAft>
                      </a:pPr>
                      <a:endParaRPr lang="pt-BR" sz="1400">
                        <a:effectLst/>
                        <a:latin typeface="Times New Roman"/>
                        <a:ea typeface="Times New Roman"/>
                        <a:cs typeface="Times New Roman"/>
                      </a:endParaRPr>
                    </a:p>
                  </a:txBody>
                  <a:tcPr marL="68580" marR="68580" marT="0" marB="0"/>
                </a:tc>
                <a:tc>
                  <a:txBody>
                    <a:bodyPr/>
                    <a:lstStyle/>
                    <a:p>
                      <a:pPr>
                        <a:lnSpc>
                          <a:spcPct val="120000"/>
                        </a:lnSpc>
                        <a:spcAft>
                          <a:spcPts val="0"/>
                        </a:spcAft>
                      </a:pPr>
                      <a:r>
                        <a:rPr lang="pt-BR" sz="2000" b="1" dirty="0">
                          <a:effectLst/>
                          <a:latin typeface="Arial" pitchFamily="34" charset="0"/>
                          <a:cs typeface="Arial" pitchFamily="34" charset="0"/>
                        </a:rPr>
                        <a:t>d. Là theo chiều dọc vải.</a:t>
                      </a:r>
                      <a:endParaRPr lang="en-US" sz="2000" b="1" dirty="0">
                        <a:effectLst/>
                        <a:latin typeface="Arial" pitchFamily="34" charset="0"/>
                        <a:ea typeface="Times New Roman"/>
                        <a:cs typeface="Arial" pitchFamily="34" charset="0"/>
                      </a:endParaRPr>
                    </a:p>
                  </a:txBody>
                  <a:tcPr marL="68580" marR="68580" marT="0" marB="0"/>
                </a:tc>
              </a:tr>
              <a:tr h="791462">
                <a:tc>
                  <a:txBody>
                    <a:bodyPr/>
                    <a:lstStyle/>
                    <a:p>
                      <a:pPr>
                        <a:lnSpc>
                          <a:spcPct val="120000"/>
                        </a:lnSpc>
                        <a:spcAft>
                          <a:spcPts val="0"/>
                        </a:spcAft>
                      </a:pPr>
                      <a:endParaRPr lang="pt-BR" sz="1400" dirty="0">
                        <a:effectLst/>
                        <a:latin typeface="Times New Roman"/>
                        <a:ea typeface="Times New Roman"/>
                        <a:cs typeface="Times New Roman"/>
                      </a:endParaRPr>
                    </a:p>
                  </a:txBody>
                  <a:tcPr marL="68580" marR="68580" marT="0" marB="0"/>
                </a:tc>
                <a:tc>
                  <a:txBody>
                    <a:bodyPr/>
                    <a:lstStyle/>
                    <a:p>
                      <a:pPr>
                        <a:lnSpc>
                          <a:spcPct val="120000"/>
                        </a:lnSpc>
                        <a:spcAft>
                          <a:spcPts val="0"/>
                        </a:spcAft>
                      </a:pPr>
                      <a:r>
                        <a:rPr lang="pt-BR" sz="2000" b="1" dirty="0">
                          <a:effectLst/>
                          <a:latin typeface="Arial" pitchFamily="34" charset="0"/>
                          <a:cs typeface="Arial" pitchFamily="34" charset="0"/>
                        </a:rPr>
                        <a:t>e. Trước khi là cần phun ẩm quần áo.</a:t>
                      </a:r>
                      <a:endParaRPr lang="en-US" sz="2000" b="1" dirty="0">
                        <a:effectLst/>
                        <a:latin typeface="Arial" pitchFamily="34" charset="0"/>
                        <a:ea typeface="Times New Roman"/>
                        <a:cs typeface="Arial" pitchFamily="34" charset="0"/>
                      </a:endParaRPr>
                    </a:p>
                  </a:txBody>
                  <a:tcPr marL="68580" marR="68580" marT="0" marB="0"/>
                </a:tc>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76275460"/>
              </p:ext>
            </p:extLst>
          </p:nvPr>
        </p:nvGraphicFramePr>
        <p:xfrm>
          <a:off x="381000" y="1371600"/>
          <a:ext cx="3657600" cy="1143000"/>
        </p:xfrm>
        <a:graphic>
          <a:graphicData uri="http://schemas.openxmlformats.org/presentationml/2006/ole">
            <mc:AlternateContent xmlns:mc="http://schemas.openxmlformats.org/markup-compatibility/2006">
              <mc:Choice xmlns:v="urn:schemas-microsoft-com:vml" Requires="v">
                <p:oleObj spid="_x0000_s3223" name="Bitmap Image" r:id="rId3" imgW="2685714" imgH="1991003" progId="Paint.Picture">
                  <p:embed/>
                </p:oleObj>
              </mc:Choice>
              <mc:Fallback>
                <p:oleObj name="Bitmap Image" r:id="rId3" imgW="2685714" imgH="1991003"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3657600" cy="114300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18001942"/>
              </p:ext>
            </p:extLst>
          </p:nvPr>
        </p:nvGraphicFramePr>
        <p:xfrm>
          <a:off x="400280" y="2667000"/>
          <a:ext cx="3695700" cy="933450"/>
        </p:xfrm>
        <a:graphic>
          <a:graphicData uri="http://schemas.openxmlformats.org/presentationml/2006/ole">
            <mc:AlternateContent xmlns:mc="http://schemas.openxmlformats.org/markup-compatibility/2006">
              <mc:Choice xmlns:v="urn:schemas-microsoft-com:vml" Requires="v">
                <p:oleObj spid="_x0000_s3224" name="Bitmap Image" r:id="rId5" imgW="2572109" imgH="1876190" progId="Paint.Picture">
                  <p:embed/>
                </p:oleObj>
              </mc:Choice>
              <mc:Fallback>
                <p:oleObj name="Bitmap Image" r:id="rId5" imgW="2572109" imgH="1876190"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280" y="2667000"/>
                        <a:ext cx="3695700" cy="93345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152704"/>
              </p:ext>
            </p:extLst>
          </p:nvPr>
        </p:nvGraphicFramePr>
        <p:xfrm>
          <a:off x="381000" y="3800475"/>
          <a:ext cx="3810000" cy="990600"/>
        </p:xfrm>
        <a:graphic>
          <a:graphicData uri="http://schemas.openxmlformats.org/presentationml/2006/ole">
            <mc:AlternateContent xmlns:mc="http://schemas.openxmlformats.org/markup-compatibility/2006">
              <mc:Choice xmlns:v="urn:schemas-microsoft-com:vml" Requires="v">
                <p:oleObj spid="_x0000_s3225" name="Bitmap Image" r:id="rId7" imgW="2572109" imgH="1771429" progId="Paint.Picture">
                  <p:embed/>
                </p:oleObj>
              </mc:Choice>
              <mc:Fallback>
                <p:oleObj name="Bitmap Image" r:id="rId7" imgW="2572109" imgH="1771429" progId="Paint.Picture">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00475"/>
                        <a:ext cx="3810000" cy="99060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75183897"/>
              </p:ext>
            </p:extLst>
          </p:nvPr>
        </p:nvGraphicFramePr>
        <p:xfrm>
          <a:off x="381000" y="4953000"/>
          <a:ext cx="3705225" cy="990600"/>
        </p:xfrm>
        <a:graphic>
          <a:graphicData uri="http://schemas.openxmlformats.org/presentationml/2006/ole">
            <mc:AlternateContent xmlns:mc="http://schemas.openxmlformats.org/markup-compatibility/2006">
              <mc:Choice xmlns:v="urn:schemas-microsoft-com:vml" Requires="v">
                <p:oleObj spid="_x0000_s3226" name="Bitmap Image" r:id="rId9" imgW="2666667" imgH="1857143" progId="Paint.Picture">
                  <p:embed/>
                </p:oleObj>
              </mc:Choice>
              <mc:Fallback>
                <p:oleObj name="Bitmap Image" r:id="rId9" imgW="2666667" imgH="1857143" progId="Paint.Picture">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953000"/>
                        <a:ext cx="3705225" cy="99060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00537442"/>
              </p:ext>
            </p:extLst>
          </p:nvPr>
        </p:nvGraphicFramePr>
        <p:xfrm>
          <a:off x="381000" y="6096000"/>
          <a:ext cx="3657600" cy="609600"/>
        </p:xfrm>
        <a:graphic>
          <a:graphicData uri="http://schemas.openxmlformats.org/presentationml/2006/ole">
            <mc:AlternateContent xmlns:mc="http://schemas.openxmlformats.org/markup-compatibility/2006">
              <mc:Choice xmlns:v="urn:schemas-microsoft-com:vml" Requires="v">
                <p:oleObj spid="_x0000_s3227" name="Bitmap Image" r:id="rId11" imgW="2419048" imgH="1838095" progId="Paint.Picture">
                  <p:embed/>
                </p:oleObj>
              </mc:Choice>
              <mc:Fallback>
                <p:oleObj name="Bitmap Image" r:id="rId11" imgW="2419048" imgH="1838095" progId="Paint.Picture">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6096000"/>
                        <a:ext cx="3657600" cy="609600"/>
                      </a:xfrm>
                      <a:prstGeom prst="rect">
                        <a:avLst/>
                      </a:prstGeom>
                      <a:noFill/>
                    </p:spPr>
                  </p:pic>
                </p:oleObj>
              </mc:Fallback>
            </mc:AlternateContent>
          </a:graphicData>
        </a:graphic>
      </p:graphicFrame>
    </p:spTree>
    <p:extLst>
      <p:ext uri="{BB962C8B-B14F-4D97-AF65-F5344CB8AC3E}">
        <p14:creationId xmlns:p14="http://schemas.microsoft.com/office/powerpoint/2010/main" val="32945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5" grpId="0"/>
      <p:bldP spid="8"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3" name="Cloud Callout 2"/>
          <p:cNvSpPr/>
          <p:nvPr/>
        </p:nvSpPr>
        <p:spPr>
          <a:xfrm>
            <a:off x="76201" y="457200"/>
            <a:ext cx="2209799" cy="6172201"/>
          </a:xfrm>
          <a:prstGeom prst="cloudCallout">
            <a:avLst>
              <a:gd name="adj1" fmla="val 55592"/>
              <a:gd name="adj2" fmla="val 4112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1. </a:t>
            </a:r>
            <a:r>
              <a:rPr lang="en-US" sz="2400" b="1" dirty="0" err="1">
                <a:solidFill>
                  <a:schemeClr val="tx1"/>
                </a:solidFill>
                <a:latin typeface="Arial" pitchFamily="34" charset="0"/>
                <a:cs typeface="Arial" pitchFamily="34" charset="0"/>
              </a:rPr>
              <a:t>Loại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áo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nào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nên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treo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vào</a:t>
            </a:r>
            <a:r>
              <a:rPr lang="en-US" sz="2400" b="1" dirty="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móc</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a:p>
            <a:r>
              <a:rPr lang="en-US" sz="2400" b="1" dirty="0" smtClean="0">
                <a:solidFill>
                  <a:schemeClr val="tx1"/>
                </a:solidFill>
                <a:latin typeface="Arial" pitchFamily="34" charset="0"/>
                <a:cs typeface="Arial" pitchFamily="34" charset="0"/>
              </a:rPr>
              <a:t>2. </a:t>
            </a:r>
            <a:r>
              <a:rPr lang="en-US" sz="2400" b="1" dirty="0" err="1">
                <a:solidFill>
                  <a:schemeClr val="tx1"/>
                </a:solidFill>
                <a:latin typeface="Arial" pitchFamily="34" charset="0"/>
                <a:cs typeface="Arial" pitchFamily="34" charset="0"/>
              </a:rPr>
              <a:t>Loại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áo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nào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nên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gấp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gọn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trong</a:t>
            </a:r>
            <a:r>
              <a:rPr lang="en-US" sz="2400" b="1" dirty="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tủ</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12" descr="C:\Users\USER\AppData\Local\Temp\FineReader11.00\media\image81.jpeg"/>
          <p:cNvPicPr/>
          <p:nvPr/>
        </p:nvPicPr>
        <p:blipFill>
          <a:blip r:embed="rId2">
            <a:extLst>
              <a:ext uri="{28A0092B-C50C-407E-A947-70E740481C1C}">
                <a14:useLocalDpi xmlns:a14="http://schemas.microsoft.com/office/drawing/2010/main" val="0"/>
              </a:ext>
            </a:extLst>
          </a:blip>
          <a:srcRect/>
          <a:stretch>
            <a:fillRect/>
          </a:stretch>
        </p:blipFill>
        <p:spPr bwMode="auto">
          <a:xfrm>
            <a:off x="2438401" y="457200"/>
            <a:ext cx="6248400" cy="6172201"/>
          </a:xfrm>
          <a:prstGeom prst="rect">
            <a:avLst/>
          </a:prstGeom>
          <a:noFill/>
          <a:ln>
            <a:noFill/>
          </a:ln>
        </p:spPr>
      </p:pic>
    </p:spTree>
    <p:extLst>
      <p:ext uri="{BB962C8B-B14F-4D97-AF65-F5344CB8AC3E}">
        <p14:creationId xmlns:p14="http://schemas.microsoft.com/office/powerpoint/2010/main" val="26513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vi-VN" dirty="0" smtClean="0"/>
              <a:t>-</a:t>
            </a:r>
            <a:r>
              <a:rPr lang="vi-VN" dirty="0"/>
              <a:t> Loại quần áo nên treo bằng móc: là những quần áo thường xuyên mặc, quần áo đi làm, áo khoác, quần áo dễ bị nhăn.</a:t>
            </a:r>
          </a:p>
          <a:p>
            <a:pPr marL="0" indent="0">
              <a:buNone/>
            </a:pPr>
            <a:r>
              <a:rPr lang="vi-VN" dirty="0"/>
              <a:t>-</a:t>
            </a:r>
            <a:r>
              <a:rPr lang="vi-VN" dirty="0" smtClean="0"/>
              <a:t> </a:t>
            </a:r>
            <a:r>
              <a:rPr lang="vi-VN" dirty="0"/>
              <a:t>Loại quần áo nên gấp gọn gàng: là những quần áo thường xuyên mặc, quần áo ngủ, quần áo ít bị nhăn.</a:t>
            </a:r>
          </a:p>
          <a:p>
            <a:pPr marL="0" indent="0">
              <a:buNone/>
            </a:pPr>
            <a:r>
              <a:rPr lang="vi-VN" dirty="0"/>
              <a:t>-</a:t>
            </a:r>
            <a:r>
              <a:rPr lang="vi-VN" dirty="0" smtClean="0"/>
              <a:t> </a:t>
            </a:r>
            <a:r>
              <a:rPr lang="vi-VN" dirty="0"/>
              <a:t>Những quần áo ít sử dụng (chỉ dùng dịp đặc biệt) nên gói trong túi nilon để tránh ẩm mốc và gián, côn trùng làm hư hỏng.</a:t>
            </a:r>
          </a:p>
          <a:p>
            <a:endParaRPr lang="vi-VN" dirty="0"/>
          </a:p>
        </p:txBody>
      </p:sp>
    </p:spTree>
    <p:extLst>
      <p:ext uri="{BB962C8B-B14F-4D97-AF65-F5344CB8AC3E}">
        <p14:creationId xmlns:p14="http://schemas.microsoft.com/office/powerpoint/2010/main" val="1533694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883</Words>
  <Application>Microsoft Office PowerPoint</Application>
  <PresentationFormat>On-screen Show (4:3)</PresentationFormat>
  <Paragraphs>109</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Win10-Pro</cp:lastModifiedBy>
  <cp:revision>224</cp:revision>
  <dcterms:created xsi:type="dcterms:W3CDTF">2021-07-12T08:18:51Z</dcterms:created>
  <dcterms:modified xsi:type="dcterms:W3CDTF">2022-01-08T10:16:34Z</dcterms:modified>
</cp:coreProperties>
</file>