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6" r:id="rId2"/>
    <p:sldId id="264" r:id="rId3"/>
    <p:sldId id="256" r:id="rId4"/>
    <p:sldId id="279" r:id="rId5"/>
    <p:sldId id="268" r:id="rId6"/>
    <p:sldId id="278" r:id="rId7"/>
    <p:sldId id="271" r:id="rId8"/>
    <p:sldId id="280" r:id="rId9"/>
    <p:sldId id="272" r:id="rId10"/>
    <p:sldId id="269" r:id="rId11"/>
    <p:sldId id="270" r:id="rId12"/>
    <p:sldId id="273" r:id="rId13"/>
    <p:sldId id="281" r:id="rId14"/>
    <p:sldId id="275" r:id="rId15"/>
    <p:sldId id="261" r:id="rId16"/>
    <p:sldId id="277" r:id="rId17"/>
    <p:sldId id="276" r:id="rId18"/>
    <p:sldId id="26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1" autoAdjust="0"/>
    <p:restoredTop sz="94660"/>
  </p:normalViewPr>
  <p:slideViewPr>
    <p:cSldViewPr>
      <p:cViewPr varScale="1">
        <p:scale>
          <a:sx n="80" d="100"/>
          <a:sy n="80" d="100"/>
        </p:scale>
        <p:origin x="-8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6E955-CCB4-469B-BD77-A051D4915BE8}" type="datetimeFigureOut">
              <a:rPr lang="en-US" smtClean="0"/>
              <a:t>08/01/2022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3B84F-D49B-4253-A14A-5A14AC600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27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  <a:t>08/01/2022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28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  <a:t>08/01/2022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65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  <a:t>08/01/2022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90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  <a:t>08/01/2022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  <a:t>08/01/2022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77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  <a:t>08/01/2022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0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  <a:t>08/01/2022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60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  <a:t>08/01/2022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52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  <a:t>08/01/2022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78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  <a:t>08/01/2022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5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  <a:t>08/01/2022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04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860D8-DD4B-48B9-9263-6DE88EF6044B}" type="datetimeFigureOut">
              <a:rPr lang="en-US" smtClean="0"/>
              <a:t>08/01/2022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49181-C268-4009-976D-7B59A9EB0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42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bài tập của chíp\hinh-nen-powerpoint-mo-d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3048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19. TRANG PHỤC(T1)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USER\Pictures\bao_quan_thuc_ph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37338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Pictures\NguyenBinhVTV-150221020224-AodaiNon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191000" cy="532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Pictures\7897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200"/>
            <a:ext cx="4343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84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Ribbon 3"/>
          <p:cNvSpPr/>
          <p:nvPr/>
        </p:nvSpPr>
        <p:spPr>
          <a:xfrm>
            <a:off x="838200" y="914400"/>
            <a:ext cx="7391400" cy="5105400"/>
          </a:xfrm>
          <a:prstGeom prst="ribbon2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GV chia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(8HS/1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GV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sắp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phục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thời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giới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lứa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Thời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gian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thảo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luận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phút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121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4953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Flowchart: Alternate Process 13"/>
          <p:cNvSpPr/>
          <p:nvPr/>
        </p:nvSpPr>
        <p:spPr>
          <a:xfrm>
            <a:off x="114300" y="465463"/>
            <a:ext cx="8915400" cy="563880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2295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4250" y="533400"/>
            <a:ext cx="186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Arial" pitchFamily="34" charset="0"/>
                <a:cs typeface="Arial" pitchFamily="34" charset="0"/>
              </a:rPr>
              <a:t>Trang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phục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5" name="Picture 14" descr="image1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94" y="1016431"/>
            <a:ext cx="8458200" cy="313586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95300" y="4491335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GV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yêu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cầu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nhóm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lên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dán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ý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kiến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mình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lên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bảng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tương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ứng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từng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cách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phân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chia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trang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phục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10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  <p:bldP spid="3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II/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loại</a:t>
            </a:r>
            <a:r>
              <a:rPr lang="en-US" b="1" dirty="0"/>
              <a:t> </a:t>
            </a:r>
            <a:r>
              <a:rPr lang="en-US" b="1" dirty="0" err="1"/>
              <a:t>trang</a:t>
            </a:r>
            <a:r>
              <a:rPr lang="en-US" b="1" dirty="0"/>
              <a:t> </a:t>
            </a:r>
            <a:r>
              <a:rPr lang="en-US" b="1" dirty="0" err="1"/>
              <a:t>phục</a:t>
            </a:r>
            <a:endParaRPr lang="vi-VN" dirty="0"/>
          </a:p>
          <a:p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phục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 </a:t>
            </a:r>
            <a:r>
              <a:rPr lang="en-US" dirty="0" err="1"/>
              <a:t>dáng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liệu</a:t>
            </a:r>
            <a:endParaRPr lang="vi-VN" dirty="0"/>
          </a:p>
          <a:p>
            <a:r>
              <a:rPr lang="en-US" dirty="0" err="1"/>
              <a:t>Có</a:t>
            </a:r>
            <a:r>
              <a:rPr lang="en-US" dirty="0"/>
              <a:t> 4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phục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  <a:endParaRPr lang="vi-VN" dirty="0"/>
          </a:p>
          <a:p>
            <a:pPr lvl="0"/>
            <a:r>
              <a:rPr lang="en-US" dirty="0"/>
              <a:t>Theo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: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phục</a:t>
            </a:r>
            <a:r>
              <a:rPr lang="en-US" dirty="0"/>
              <a:t> </a:t>
            </a:r>
            <a:r>
              <a:rPr lang="en-US" dirty="0" err="1"/>
              <a:t>mùa</a:t>
            </a:r>
            <a:r>
              <a:rPr lang="en-US" dirty="0"/>
              <a:t> </a:t>
            </a:r>
            <a:r>
              <a:rPr lang="en-US" dirty="0" err="1"/>
              <a:t>đông</a:t>
            </a:r>
            <a:r>
              <a:rPr lang="en-US" dirty="0"/>
              <a:t>,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phục</a:t>
            </a:r>
            <a:r>
              <a:rPr lang="en-US" dirty="0"/>
              <a:t> </a:t>
            </a:r>
            <a:r>
              <a:rPr lang="en-US" dirty="0" err="1"/>
              <a:t>mùa</a:t>
            </a:r>
            <a:r>
              <a:rPr lang="en-US" dirty="0"/>
              <a:t> </a:t>
            </a:r>
            <a:r>
              <a:rPr lang="en-US" dirty="0" err="1"/>
              <a:t>hè</a:t>
            </a:r>
            <a:r>
              <a:rPr lang="en-US" dirty="0"/>
              <a:t>,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phục</a:t>
            </a:r>
            <a:r>
              <a:rPr lang="en-US" dirty="0"/>
              <a:t> </a:t>
            </a:r>
            <a:r>
              <a:rPr lang="en-US" dirty="0" err="1"/>
              <a:t>mùa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,....</a:t>
            </a:r>
            <a:endParaRPr lang="vi-VN" dirty="0"/>
          </a:p>
          <a:p>
            <a:pPr lvl="0"/>
            <a:r>
              <a:rPr lang="en-US" dirty="0"/>
              <a:t>Theo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: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phục</a:t>
            </a:r>
            <a:r>
              <a:rPr lang="en-US" dirty="0"/>
              <a:t>,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phục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,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phục</a:t>
            </a:r>
            <a:r>
              <a:rPr lang="en-US" dirty="0"/>
              <a:t> </a:t>
            </a:r>
            <a:r>
              <a:rPr lang="en-US" dirty="0" err="1"/>
              <a:t>lễ</a:t>
            </a:r>
            <a:r>
              <a:rPr lang="en-US" dirty="0"/>
              <a:t> </a:t>
            </a:r>
            <a:r>
              <a:rPr lang="en-US" dirty="0" err="1"/>
              <a:t>hội</a:t>
            </a:r>
            <a:r>
              <a:rPr lang="en-US" dirty="0"/>
              <a:t>,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phục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thao</a:t>
            </a:r>
            <a:r>
              <a:rPr lang="en-US" dirty="0"/>
              <a:t>,...</a:t>
            </a:r>
            <a:endParaRPr lang="vi-VN" dirty="0"/>
          </a:p>
          <a:p>
            <a:pPr lvl="0"/>
            <a:r>
              <a:rPr lang="en-US" dirty="0"/>
              <a:t>Theo </a:t>
            </a:r>
            <a:r>
              <a:rPr lang="en-US" dirty="0" err="1"/>
              <a:t>lứa</a:t>
            </a:r>
            <a:r>
              <a:rPr lang="en-US" dirty="0"/>
              <a:t> </a:t>
            </a:r>
            <a:r>
              <a:rPr lang="en-US" dirty="0" err="1"/>
              <a:t>tuổi</a:t>
            </a:r>
            <a:r>
              <a:rPr lang="en-US" dirty="0"/>
              <a:t>: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phục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,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phục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em</a:t>
            </a:r>
            <a:endParaRPr lang="vi-VN" dirty="0"/>
          </a:p>
          <a:p>
            <a:r>
              <a:rPr lang="en-US" dirty="0"/>
              <a:t>Theo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: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phục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,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phục</a:t>
            </a:r>
            <a:r>
              <a:rPr lang="en-US" dirty="0"/>
              <a:t> </a:t>
            </a:r>
            <a:r>
              <a:rPr lang="en-US" dirty="0" err="1"/>
              <a:t>nữ</a:t>
            </a:r>
            <a:r>
              <a:rPr lang="en-US" dirty="0"/>
              <a:t>.</a:t>
            </a:r>
            <a:endParaRPr lang="vi-VN" dirty="0"/>
          </a:p>
        </p:txBody>
      </p:sp>
      <p:pic>
        <p:nvPicPr>
          <p:cNvPr id="4" name="Picture 13" descr="loih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0075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73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1"/>
            <a:ext cx="707197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3352800"/>
            <a:ext cx="7391400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dirty="0"/>
              <a:t>Vóc dáng của người mặc khi sử dụng trang phục có cùng kiểu may nhưng khác màu sắc và hoa văn là: </a:t>
            </a:r>
          </a:p>
          <a:p>
            <a:r>
              <a:rPr lang="vi-VN" dirty="0"/>
              <a:t>- Hình 7.4a:  Mặc áo sơ mi xanh đậm khiến người gầy đi, còn sơ mi xanh nhạt khiến người đầy đặn hơn.</a:t>
            </a:r>
          </a:p>
          <a:p>
            <a:r>
              <a:rPr lang="vi-VN" dirty="0"/>
              <a:t>- Hình 7.4b: Mặc váy kẻ tối khiến người thon gọn hơn, còn kẻ to sáng khiến người trở lên đầy đặn hơn.</a:t>
            </a:r>
          </a:p>
        </p:txBody>
      </p:sp>
    </p:spTree>
    <p:extLst>
      <p:ext uri="{BB962C8B-B14F-4D97-AF65-F5344CB8AC3E}">
        <p14:creationId xmlns:p14="http://schemas.microsoft.com/office/powerpoint/2010/main" val="184761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III/ </a:t>
            </a:r>
            <a:r>
              <a:rPr lang="en-US" b="1" dirty="0" err="1"/>
              <a:t>Lựa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trang</a:t>
            </a:r>
            <a:r>
              <a:rPr lang="en-US" b="1" dirty="0"/>
              <a:t> </a:t>
            </a:r>
            <a:r>
              <a:rPr lang="en-US" b="1" dirty="0" err="1"/>
              <a:t>phục</a:t>
            </a:r>
            <a:endParaRPr lang="vi-VN" dirty="0"/>
          </a:p>
          <a:p>
            <a:r>
              <a:rPr lang="en-US" b="1" dirty="0" smtClean="0"/>
              <a:t>1/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trang</a:t>
            </a:r>
            <a:r>
              <a:rPr lang="en-US" b="1" dirty="0"/>
              <a:t> </a:t>
            </a:r>
            <a:r>
              <a:rPr lang="en-US" b="1" dirty="0" err="1"/>
              <a:t>phục</a:t>
            </a:r>
            <a:r>
              <a:rPr lang="en-US" b="1" dirty="0"/>
              <a:t> </a:t>
            </a:r>
            <a:r>
              <a:rPr lang="en-US" b="1" dirty="0" err="1"/>
              <a:t>phù</a:t>
            </a:r>
            <a:r>
              <a:rPr lang="en-US" b="1" dirty="0"/>
              <a:t> </a:t>
            </a:r>
            <a:r>
              <a:rPr lang="en-US" b="1" dirty="0" err="1"/>
              <a:t>hợp</a:t>
            </a:r>
            <a:r>
              <a:rPr lang="en-US" b="1" dirty="0"/>
              <a:t> </a:t>
            </a:r>
            <a:r>
              <a:rPr lang="en-US" b="1" dirty="0" err="1"/>
              <a:t>với</a:t>
            </a:r>
            <a:r>
              <a:rPr lang="en-US" b="1" dirty="0"/>
              <a:t> </a:t>
            </a:r>
            <a:r>
              <a:rPr lang="en-US" b="1" dirty="0" err="1"/>
              <a:t>vóc</a:t>
            </a:r>
            <a:r>
              <a:rPr lang="en-US" b="1" dirty="0"/>
              <a:t> </a:t>
            </a:r>
            <a:r>
              <a:rPr lang="en-US" b="1" dirty="0" err="1"/>
              <a:t>dáng</a:t>
            </a:r>
            <a:r>
              <a:rPr lang="en-US" b="1" dirty="0"/>
              <a:t> </a:t>
            </a:r>
            <a:r>
              <a:rPr lang="en-US" b="1" dirty="0" err="1"/>
              <a:t>cơ</a:t>
            </a:r>
            <a:r>
              <a:rPr lang="en-US" b="1" dirty="0"/>
              <a:t> </a:t>
            </a:r>
            <a:r>
              <a:rPr lang="en-US" b="1" dirty="0" err="1"/>
              <a:t>thể</a:t>
            </a:r>
            <a:endParaRPr lang="vi-VN" dirty="0"/>
          </a:p>
          <a:p>
            <a:r>
              <a:rPr lang="en-US" dirty="0"/>
              <a:t>Con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vóc</a:t>
            </a:r>
            <a:r>
              <a:rPr lang="en-US" dirty="0"/>
              <a:t> </a:t>
            </a:r>
            <a:r>
              <a:rPr lang="en-US" dirty="0" err="1"/>
              <a:t>dáng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: Thon </a:t>
            </a:r>
            <a:r>
              <a:rPr lang="en-US" dirty="0" err="1"/>
              <a:t>gọn</a:t>
            </a:r>
            <a:r>
              <a:rPr lang="en-US" dirty="0"/>
              <a:t>, </a:t>
            </a:r>
            <a:r>
              <a:rPr lang="en-US" dirty="0" err="1"/>
              <a:t>tròn</a:t>
            </a:r>
            <a:r>
              <a:rPr lang="en-US" dirty="0"/>
              <a:t>, </a:t>
            </a:r>
            <a:r>
              <a:rPr lang="en-US" dirty="0" err="1"/>
              <a:t>đầy</a:t>
            </a:r>
            <a:r>
              <a:rPr lang="en-US" dirty="0"/>
              <a:t>,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thấp</a:t>
            </a:r>
            <a:r>
              <a:rPr lang="en-US" dirty="0"/>
              <a:t>,...</a:t>
            </a:r>
            <a:endParaRPr lang="vi-VN" dirty="0"/>
          </a:p>
          <a:p>
            <a:r>
              <a:rPr lang="en-US" dirty="0"/>
              <a:t>1/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,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vải</a:t>
            </a:r>
            <a:endParaRPr lang="vi-VN" dirty="0"/>
          </a:p>
          <a:p>
            <a:r>
              <a:rPr lang="en-US" dirty="0" err="1"/>
              <a:t>Bảng</a:t>
            </a:r>
            <a:r>
              <a:rPr lang="en-US" dirty="0"/>
              <a:t> 7.1: </a:t>
            </a:r>
            <a:r>
              <a:rPr lang="en-US" dirty="0" err="1"/>
              <a:t>SGK</a:t>
            </a:r>
            <a:r>
              <a:rPr lang="en-US" dirty="0"/>
              <a:t>  </a:t>
            </a:r>
            <a:r>
              <a:rPr lang="en-US" dirty="0" err="1"/>
              <a:t>tr</a:t>
            </a:r>
            <a:r>
              <a:rPr lang="en-US" dirty="0"/>
              <a:t> 50</a:t>
            </a:r>
            <a:endParaRPr lang="vi-VN" dirty="0"/>
          </a:p>
          <a:p>
            <a:r>
              <a:rPr lang="en-US" dirty="0"/>
              <a:t>2/ </a:t>
            </a:r>
            <a:r>
              <a:rPr lang="en-US" dirty="0" err="1"/>
              <a:t>Kiểu</a:t>
            </a:r>
            <a:r>
              <a:rPr lang="en-US" dirty="0"/>
              <a:t> may</a:t>
            </a:r>
            <a:endParaRPr lang="vi-VN" dirty="0"/>
          </a:p>
          <a:p>
            <a:r>
              <a:rPr lang="en-US" dirty="0" err="1"/>
              <a:t>Bảng</a:t>
            </a:r>
            <a:r>
              <a:rPr lang="en-US" dirty="0"/>
              <a:t> 7.2: </a:t>
            </a:r>
            <a:r>
              <a:rPr lang="en-US" dirty="0" err="1"/>
              <a:t>SGK</a:t>
            </a:r>
            <a:r>
              <a:rPr lang="en-US" dirty="0"/>
              <a:t> </a:t>
            </a:r>
            <a:r>
              <a:rPr lang="en-US" dirty="0" err="1"/>
              <a:t>tr</a:t>
            </a:r>
            <a:r>
              <a:rPr lang="en-US" dirty="0"/>
              <a:t> 51</a:t>
            </a:r>
            <a:endParaRPr lang="vi-VN" dirty="0"/>
          </a:p>
          <a:p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: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,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,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vải</a:t>
            </a:r>
            <a:r>
              <a:rPr lang="en-US" dirty="0"/>
              <a:t>, </a:t>
            </a:r>
            <a:r>
              <a:rPr lang="en-US" dirty="0" err="1"/>
              <a:t>kiểu</a:t>
            </a:r>
            <a:r>
              <a:rPr lang="en-US" dirty="0"/>
              <a:t> may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mặc</a:t>
            </a:r>
            <a:r>
              <a:rPr lang="en-US" dirty="0"/>
              <a:t> thon </a:t>
            </a:r>
            <a:r>
              <a:rPr lang="en-US" dirty="0" err="1"/>
              <a:t>gọn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,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đầy</a:t>
            </a:r>
            <a:r>
              <a:rPr lang="en-US" dirty="0"/>
              <a:t>, </a:t>
            </a:r>
            <a:r>
              <a:rPr lang="en-US" dirty="0" err="1"/>
              <a:t>thấp</a:t>
            </a:r>
            <a:r>
              <a:rPr lang="en-US" dirty="0"/>
              <a:t> </a:t>
            </a:r>
            <a:r>
              <a:rPr lang="en-US" dirty="0" err="1"/>
              <a:t>xuống</a:t>
            </a:r>
            <a:endParaRPr lang="vi-VN" dirty="0"/>
          </a:p>
        </p:txBody>
      </p:sp>
      <p:pic>
        <p:nvPicPr>
          <p:cNvPr id="4" name="Picture 13" descr="loih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0075"/>
            <a:ext cx="9144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37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76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 TẬP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599420"/>
            <a:ext cx="8686800" cy="62585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599420"/>
            <a:ext cx="8065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Bài tập 1. </a:t>
            </a:r>
            <a:r>
              <a:rPr lang="en-US" sz="24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phục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từng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2886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https://tech12h.com/sites/default/files/styles/inbody400/public/anh_chup_man_hinh_2021-03-12_luc_22.07.22.png?itok=-Vrfoltz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3820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611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Trả lời: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vi-VN" dirty="0"/>
              <a:t>-  Những vật dụng là trang phục đó là: Khăn quàng đỏ, ba lô, cà vạt, điện thoại di động.</a:t>
            </a:r>
          </a:p>
          <a:p>
            <a:r>
              <a:rPr lang="vi-VN" dirty="0"/>
              <a:t>- Vai trò của các loại vật dụng trên là:</a:t>
            </a:r>
          </a:p>
          <a:p>
            <a:r>
              <a:rPr lang="vi-VN" dirty="0"/>
              <a:t>+ Trang phục học sinh bao: khăn quàng, ba lô</a:t>
            </a:r>
          </a:p>
          <a:p>
            <a:r>
              <a:rPr lang="vi-VN" dirty="0"/>
              <a:t>+ Trang phục đi làm: cà vạt, điện thoại di động</a:t>
            </a:r>
            <a:r>
              <a:rPr lang="vi-VN" dirty="0" smtClean="0"/>
              <a:t>.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3386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dirty="0" smtClean="0"/>
              <a:t>Câu hỏi: Trang phục bao gồm những vật dung nào sau đây?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 smtClean="0"/>
              <a:t>A. Khăn quàng, giày</a:t>
            </a:r>
          </a:p>
          <a:p>
            <a:r>
              <a:rPr lang="vi-VN" dirty="0" smtClean="0"/>
              <a:t>B. Áo quần</a:t>
            </a:r>
          </a:p>
          <a:p>
            <a:r>
              <a:rPr lang="vi-VN" dirty="0" smtClean="0"/>
              <a:t>C. Mũ, giày , tất.</a:t>
            </a:r>
          </a:p>
          <a:p>
            <a:r>
              <a:rPr lang="vi-VN" dirty="0" smtClean="0"/>
              <a:t>D. Áo quần, và các vật dụng đi kèm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59220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94822" y="134957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VẬN DỤNG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914400"/>
            <a:ext cx="8686800" cy="16764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kể </a:t>
            </a: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bộ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phục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phục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dục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vi-VN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Ghi </a:t>
            </a:r>
            <a:r>
              <a:rPr lang="vi-VN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trên giấy A4. Giờ sau nộp lại cho GV.</a:t>
            </a:r>
          </a:p>
        </p:txBody>
      </p:sp>
    </p:spTree>
    <p:extLst>
      <p:ext uri="{BB962C8B-B14F-4D97-AF65-F5344CB8AC3E}">
        <p14:creationId xmlns:p14="http://schemas.microsoft.com/office/powerpoint/2010/main" val="279553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4953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648420" y="174434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KHỞI ĐỘNG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76201" y="762000"/>
            <a:ext cx="2362199" cy="5791199"/>
          </a:xfrm>
          <a:prstGeom prst="cloudCallout">
            <a:avLst>
              <a:gd name="adj1" fmla="val 63273"/>
              <a:gd name="adj2" fmla="val 36392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đẹp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lụa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7981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Hình C                                                         Hình 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380047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C:\Users\USER\Desktop\tải xuống (2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87" y="762001"/>
            <a:ext cx="3165513" cy="5638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USER\Desktop\584688451373015140816451620245388615877187n-1564740077607186202383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068" y="739454"/>
            <a:ext cx="3052131" cy="5661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185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4953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2295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C:\Users\USER\Desktop\image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703" y="152400"/>
            <a:ext cx="4571999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USER\Desktop\653929248943441175659631606517132495945728n-15621497387731469914021-15621499578571902342119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197" y="3727966"/>
            <a:ext cx="4571999" cy="297763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Callout 3"/>
          <p:cNvSpPr/>
          <p:nvPr/>
        </p:nvSpPr>
        <p:spPr>
          <a:xfrm>
            <a:off x="76200" y="2019300"/>
            <a:ext cx="2057400" cy="3848100"/>
          </a:xfrm>
          <a:prstGeom prst="wedgeEllipseCallout">
            <a:avLst>
              <a:gd name="adj1" fmla="val 56811"/>
              <a:gd name="adj2" fmla="val -3985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Kể tên những vật dụng có trên người mẫu trên?</a:t>
            </a:r>
            <a:endParaRPr lang="en-US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7075583" y="685800"/>
            <a:ext cx="1916017" cy="3848100"/>
          </a:xfrm>
          <a:prstGeom prst="wedgeEllipseCallout">
            <a:avLst>
              <a:gd name="adj1" fmla="val -58852"/>
              <a:gd name="adj2" fmla="val 6665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Vật dụng nào là quan trọng nhất?</a:t>
            </a:r>
            <a:endParaRPr lang="en-US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60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5858973"/>
              </p:ext>
            </p:extLst>
          </p:nvPr>
        </p:nvGraphicFramePr>
        <p:xfrm>
          <a:off x="533400" y="3124200"/>
          <a:ext cx="7315200" cy="2286000"/>
        </p:xfrm>
        <a:graphic>
          <a:graphicData uri="http://schemas.openxmlformats.org/drawingml/2006/table">
            <a:tbl>
              <a:tblPr/>
              <a:tblGrid>
                <a:gridCol w="1635301"/>
                <a:gridCol w="5679899"/>
              </a:tblGrid>
              <a:tr h="304800">
                <a:tc>
                  <a:txBody>
                    <a:bodyPr/>
                    <a:lstStyle/>
                    <a:p>
                      <a:pPr algn="just" fontAlgn="t"/>
                      <a:r>
                        <a:rPr lang="vi-VN" b="1" dirty="0">
                          <a:solidFill>
                            <a:srgbClr val="000000"/>
                          </a:solidFill>
                          <a:effectLst/>
                        </a:rPr>
                        <a:t>Người mẫu</a:t>
                      </a:r>
                      <a:endParaRPr lang="vi-VN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b="1">
                          <a:solidFill>
                            <a:srgbClr val="000000"/>
                          </a:solidFill>
                          <a:effectLst/>
                        </a:rPr>
                        <a:t>Vật dụng</a:t>
                      </a:r>
                      <a:endParaRPr lang="vi-VN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just" fontAlgn="t"/>
                      <a:r>
                        <a:rPr lang="vi-VN" b="1">
                          <a:solidFill>
                            <a:srgbClr val="000000"/>
                          </a:solidFill>
                          <a:effectLst/>
                        </a:rPr>
                        <a:t>Mẫu nam</a:t>
                      </a:r>
                      <a:endParaRPr lang="vi-VN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dirty="0">
                          <a:solidFill>
                            <a:srgbClr val="000000"/>
                          </a:solidFill>
                          <a:effectLst/>
                        </a:rPr>
                        <a:t>Quần, áo sơ mi, cà vạt, thắt lưng, đồng hồ, tất.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just" fontAlgn="t"/>
                      <a:r>
                        <a:rPr lang="vi-VN" b="1">
                          <a:solidFill>
                            <a:srgbClr val="000000"/>
                          </a:solidFill>
                          <a:effectLst/>
                        </a:rPr>
                        <a:t>Mẫu nữ</a:t>
                      </a:r>
                      <a:endParaRPr lang="vi-VN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dirty="0">
                          <a:solidFill>
                            <a:srgbClr val="000000"/>
                          </a:solidFill>
                          <a:effectLst/>
                        </a:rPr>
                        <a:t>Ô, vát dân tộc, đai chân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81000" y="1835944"/>
            <a:ext cx="8077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Những vật dụng trong các bộ trang phục người mẫu mặc và mang trên người là:</a:t>
            </a:r>
            <a:endParaRPr kumimoji="0" lang="vi-VN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- Những vật dụng khác mà chúng ta thường mang trên người như: mũ, găng tay, vòng tay, áo khoác, …</a:t>
            </a:r>
            <a:endParaRPr kumimoji="0" lang="vi-VN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- Các vật dụng được gọi là trang phục là: quần, áo, mũ, giày, tất, khăn choàng, …</a:t>
            </a:r>
            <a:endParaRPr kumimoji="0" lang="vi-VN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79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81548"/>
              </p:ext>
            </p:extLst>
          </p:nvPr>
        </p:nvGraphicFramePr>
        <p:xfrm>
          <a:off x="457200" y="3962400"/>
          <a:ext cx="8001000" cy="274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7609"/>
                <a:gridCol w="3176391"/>
                <a:gridCol w="266700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endParaRPr lang="en-US" sz="2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Loại trang phục</a:t>
                      </a:r>
                      <a:endParaRPr lang="en-US" sz="2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Vai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trò</a:t>
                      </a:r>
                      <a:endParaRPr lang="en-US" sz="2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2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sz="2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en-US" sz="2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en-US" sz="2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en-US" sz="2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endParaRPr lang="en-US" sz="2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en-US" sz="2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  <a:endParaRPr lang="en-US" sz="2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85825" algn="l"/>
                        </a:tabLs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075" name="Picture 22" descr="Description: C:\Users\USER\AppData\Local\Temp\FineReader11.00\media\image6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" y="764598"/>
            <a:ext cx="3719513" cy="243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6" descr="Description: C:\Users\USER\Desktop\photo-1-15607688259001355046869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89997"/>
            <a:ext cx="1447800" cy="241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27" descr="Description: image1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764596"/>
            <a:ext cx="3276600" cy="243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8575" y="-77688"/>
            <a:ext cx="48482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Phiếu học tập 1.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Cho các loại trang phục sau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439863" y="6142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439863" y="89138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5825" algn="l"/>
              </a:tabLst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5825" algn="l"/>
              </a:tabLst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E                                        G          H               I                   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5825" algn="l"/>
              </a:tabLst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Em hãy hoàn thành nội dung bảng sau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582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509" y="3438754"/>
            <a:ext cx="5472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hãy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hoàn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nội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dung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bảng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sau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32004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73163" y="32004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85987" y="32004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24200" y="32004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19600" y="32004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36507" y="3234267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24600" y="3242846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86600" y="3265424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82406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2241177"/>
              </p:ext>
            </p:extLst>
          </p:nvPr>
        </p:nvGraphicFramePr>
        <p:xfrm>
          <a:off x="457200" y="1371600"/>
          <a:ext cx="7848600" cy="4571999"/>
        </p:xfrm>
        <a:graphic>
          <a:graphicData uri="http://schemas.openxmlformats.org/drawingml/2006/table">
            <a:tbl>
              <a:tblPr/>
              <a:tblGrid>
                <a:gridCol w="2993450"/>
                <a:gridCol w="4855150"/>
              </a:tblGrid>
              <a:tr h="800099">
                <a:tc>
                  <a:txBody>
                    <a:bodyPr/>
                    <a:lstStyle/>
                    <a:p>
                      <a:pPr algn="just" fontAlgn="t"/>
                      <a:r>
                        <a:rPr lang="vi-VN" b="1" dirty="0">
                          <a:solidFill>
                            <a:srgbClr val="000000"/>
                          </a:solidFill>
                          <a:effectLst/>
                        </a:rPr>
                        <a:t>Trang phục</a:t>
                      </a:r>
                      <a:endParaRPr lang="vi-VN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b="1">
                          <a:solidFill>
                            <a:srgbClr val="000000"/>
                          </a:solidFill>
                          <a:effectLst/>
                        </a:rPr>
                        <a:t>Tác dụng</a:t>
                      </a:r>
                      <a:endParaRPr lang="vi-VN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algn="just" fontAlgn="t"/>
                      <a:r>
                        <a:rPr lang="vi-VN" dirty="0">
                          <a:solidFill>
                            <a:srgbClr val="000000"/>
                          </a:solidFill>
                          <a:effectLst/>
                        </a:rPr>
                        <a:t>Trang phục đi </a:t>
                      </a:r>
                      <a:r>
                        <a:rPr lang="vi-VN" dirty="0" smtClean="0">
                          <a:solidFill>
                            <a:srgbClr val="000000"/>
                          </a:solidFill>
                          <a:effectLst/>
                        </a:rPr>
                        <a:t>mưa (A)</a:t>
                      </a:r>
                      <a:endParaRPr lang="vi-VN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>
                          <a:solidFill>
                            <a:srgbClr val="000000"/>
                          </a:solidFill>
                          <a:effectLst/>
                        </a:rPr>
                        <a:t>Giúp che mưa, tránh bị cảm do bị mưa ướt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300">
                <a:tc>
                  <a:txBody>
                    <a:bodyPr/>
                    <a:lstStyle/>
                    <a:p>
                      <a:pPr algn="just" fontAlgn="t"/>
                      <a:r>
                        <a:rPr lang="vi-VN" dirty="0">
                          <a:solidFill>
                            <a:srgbClr val="000000"/>
                          </a:solidFill>
                          <a:effectLst/>
                        </a:rPr>
                        <a:t>Trang phục chống </a:t>
                      </a:r>
                      <a:r>
                        <a:rPr lang="vi-VN" dirty="0" smtClean="0">
                          <a:solidFill>
                            <a:srgbClr val="000000"/>
                          </a:solidFill>
                          <a:effectLst/>
                        </a:rPr>
                        <a:t>nắng (B)</a:t>
                      </a:r>
                      <a:endParaRPr lang="vi-VN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>
                          <a:solidFill>
                            <a:srgbClr val="000000"/>
                          </a:solidFill>
                          <a:effectLst/>
                        </a:rPr>
                        <a:t>Giúp che nắng, tránh sự ảnh hưởng của các tia cực tím có hại cho da, tránh vị cảm nắng.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algn="just" fontAlgn="t"/>
                      <a:r>
                        <a:rPr lang="vi-VN" dirty="0">
                          <a:solidFill>
                            <a:srgbClr val="000000"/>
                          </a:solidFill>
                          <a:effectLst/>
                        </a:rPr>
                        <a:t>Trang phục mùa </a:t>
                      </a:r>
                      <a:r>
                        <a:rPr lang="vi-VN" dirty="0" smtClean="0">
                          <a:solidFill>
                            <a:srgbClr val="000000"/>
                          </a:solidFill>
                          <a:effectLst/>
                        </a:rPr>
                        <a:t>đông ( C)</a:t>
                      </a:r>
                      <a:endParaRPr lang="vi-VN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>
                          <a:solidFill>
                            <a:srgbClr val="000000"/>
                          </a:solidFill>
                          <a:effectLst/>
                        </a:rPr>
                        <a:t>Giúp giữ ấm, tránh bị cảm lạnh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algn="just" fontAlgn="t"/>
                      <a:r>
                        <a:rPr lang="vi-VN" dirty="0">
                          <a:solidFill>
                            <a:srgbClr val="000000"/>
                          </a:solidFill>
                          <a:effectLst/>
                        </a:rPr>
                        <a:t>Trang phục ngày lễ, </a:t>
                      </a:r>
                      <a:r>
                        <a:rPr lang="vi-VN" dirty="0" smtClean="0">
                          <a:solidFill>
                            <a:srgbClr val="000000"/>
                          </a:solidFill>
                          <a:effectLst/>
                        </a:rPr>
                        <a:t>tết (D)</a:t>
                      </a:r>
                      <a:endParaRPr lang="vi-VN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dirty="0">
                          <a:solidFill>
                            <a:srgbClr val="000000"/>
                          </a:solidFill>
                          <a:effectLst/>
                        </a:rPr>
                        <a:t>Giúp làm đẹp, tạo sự trang trọng trong ngày lễ, tết.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vi-VN" dirty="0" smtClean="0">
                <a:latin typeface="+mj-lt"/>
              </a:rPr>
              <a:t>I. Trang phục và vai trò của trang phục:</a:t>
            </a:r>
          </a:p>
          <a:p>
            <a:pPr marL="0" indent="0">
              <a:buNone/>
            </a:pPr>
            <a:r>
              <a:rPr lang="vi-VN" dirty="0" smtClean="0">
                <a:latin typeface="+mj-lt"/>
              </a:rPr>
              <a:t>1/ Trang phục là gì?</a:t>
            </a:r>
          </a:p>
          <a:p>
            <a:r>
              <a:rPr lang="fr-FR" dirty="0">
                <a:latin typeface="Time newws New Roman"/>
              </a:rPr>
              <a:t>- </a:t>
            </a:r>
            <a:r>
              <a:rPr lang="fr-FR" dirty="0" err="1">
                <a:latin typeface="Time newws New Roman"/>
              </a:rPr>
              <a:t>Trang</a:t>
            </a:r>
            <a:r>
              <a:rPr lang="fr-FR" dirty="0">
                <a:latin typeface="Time newws New Roman"/>
              </a:rPr>
              <a:t> </a:t>
            </a:r>
            <a:r>
              <a:rPr lang="fr-FR" dirty="0" err="1">
                <a:latin typeface="Time newws New Roman"/>
              </a:rPr>
              <a:t>phục</a:t>
            </a:r>
            <a:r>
              <a:rPr lang="fr-FR" dirty="0">
                <a:latin typeface="Time newws New Roman"/>
              </a:rPr>
              <a:t> là </a:t>
            </a:r>
            <a:r>
              <a:rPr lang="fr-FR" dirty="0" err="1">
                <a:latin typeface="Time newws New Roman"/>
              </a:rPr>
              <a:t>các</a:t>
            </a:r>
            <a:r>
              <a:rPr lang="fr-FR" dirty="0">
                <a:latin typeface="Time newws New Roman"/>
              </a:rPr>
              <a:t> </a:t>
            </a:r>
            <a:r>
              <a:rPr lang="fr-FR" dirty="0" err="1">
                <a:latin typeface="Time newws New Roman"/>
              </a:rPr>
              <a:t>loại</a:t>
            </a:r>
            <a:r>
              <a:rPr lang="fr-FR" dirty="0">
                <a:latin typeface="Time newws New Roman"/>
              </a:rPr>
              <a:t> </a:t>
            </a:r>
            <a:r>
              <a:rPr lang="fr-FR" dirty="0" err="1">
                <a:latin typeface="Time newws New Roman"/>
              </a:rPr>
              <a:t>quần</a:t>
            </a:r>
            <a:r>
              <a:rPr lang="fr-FR" dirty="0">
                <a:latin typeface="Time newws New Roman"/>
              </a:rPr>
              <a:t> </a:t>
            </a:r>
            <a:r>
              <a:rPr lang="fr-FR" dirty="0" err="1">
                <a:latin typeface="Time newws New Roman"/>
              </a:rPr>
              <a:t>áo</a:t>
            </a:r>
            <a:r>
              <a:rPr lang="fr-FR" dirty="0">
                <a:latin typeface="Time newws New Roman"/>
              </a:rPr>
              <a:t> </a:t>
            </a:r>
            <a:r>
              <a:rPr lang="fr-FR" dirty="0" err="1">
                <a:latin typeface="Time newws New Roman"/>
              </a:rPr>
              <a:t>và</a:t>
            </a:r>
            <a:r>
              <a:rPr lang="fr-FR" dirty="0">
                <a:latin typeface="Time newws New Roman"/>
              </a:rPr>
              <a:t> </a:t>
            </a:r>
            <a:r>
              <a:rPr lang="fr-FR" dirty="0" err="1">
                <a:latin typeface="Time newws New Roman"/>
              </a:rPr>
              <a:t>một</a:t>
            </a:r>
            <a:r>
              <a:rPr lang="fr-FR" dirty="0">
                <a:latin typeface="Time newws New Roman"/>
              </a:rPr>
              <a:t> </a:t>
            </a:r>
            <a:r>
              <a:rPr lang="fr-FR" dirty="0" err="1">
                <a:latin typeface="Time newws New Roman"/>
              </a:rPr>
              <a:t>số</a:t>
            </a:r>
            <a:r>
              <a:rPr lang="fr-FR" dirty="0">
                <a:latin typeface="Time newws New Roman"/>
              </a:rPr>
              <a:t> </a:t>
            </a:r>
            <a:r>
              <a:rPr lang="fr-FR" dirty="0" err="1">
                <a:latin typeface="Time newws New Roman"/>
              </a:rPr>
              <a:t>vật</a:t>
            </a:r>
            <a:r>
              <a:rPr lang="fr-FR" dirty="0">
                <a:latin typeface="Time newws New Roman"/>
              </a:rPr>
              <a:t> </a:t>
            </a:r>
            <a:r>
              <a:rPr lang="fr-FR" dirty="0" err="1">
                <a:latin typeface="Time newws New Roman"/>
              </a:rPr>
              <a:t>dụng</a:t>
            </a:r>
            <a:r>
              <a:rPr lang="fr-FR" dirty="0">
                <a:latin typeface="Time newws New Roman"/>
              </a:rPr>
              <a:t> </a:t>
            </a:r>
            <a:r>
              <a:rPr lang="fr-FR" dirty="0" err="1">
                <a:latin typeface="Time newws New Roman"/>
              </a:rPr>
              <a:t>khác</a:t>
            </a:r>
            <a:r>
              <a:rPr lang="fr-FR" dirty="0">
                <a:latin typeface="Time newws New Roman"/>
              </a:rPr>
              <a:t> </a:t>
            </a:r>
            <a:r>
              <a:rPr lang="fr-FR" dirty="0" err="1">
                <a:latin typeface="Time newws New Roman"/>
              </a:rPr>
              <a:t>đi</a:t>
            </a:r>
            <a:r>
              <a:rPr lang="fr-FR" dirty="0">
                <a:latin typeface="Time newws New Roman"/>
              </a:rPr>
              <a:t> </a:t>
            </a:r>
            <a:r>
              <a:rPr lang="fr-FR" dirty="0" err="1">
                <a:latin typeface="Time newws New Roman"/>
              </a:rPr>
              <a:t>kèm</a:t>
            </a:r>
            <a:r>
              <a:rPr lang="fr-FR" dirty="0">
                <a:latin typeface="Time newws New Roman"/>
              </a:rPr>
              <a:t> </a:t>
            </a:r>
            <a:r>
              <a:rPr lang="fr-FR" dirty="0" err="1">
                <a:latin typeface="Time newws New Roman"/>
              </a:rPr>
              <a:t>như</a:t>
            </a:r>
            <a:r>
              <a:rPr lang="fr-FR" dirty="0">
                <a:latin typeface="Time newws New Roman"/>
              </a:rPr>
              <a:t>: </a:t>
            </a:r>
            <a:r>
              <a:rPr lang="fr-FR" dirty="0" err="1">
                <a:latin typeface="Time newws New Roman"/>
              </a:rPr>
              <a:t>mũ</a:t>
            </a:r>
            <a:r>
              <a:rPr lang="fr-FR" dirty="0">
                <a:latin typeface="Time newws New Roman"/>
              </a:rPr>
              <a:t>, </a:t>
            </a:r>
            <a:r>
              <a:rPr lang="fr-FR" dirty="0" err="1">
                <a:latin typeface="Time newws New Roman"/>
              </a:rPr>
              <a:t>giày</a:t>
            </a:r>
            <a:r>
              <a:rPr lang="fr-FR" dirty="0">
                <a:latin typeface="Time newws New Roman"/>
              </a:rPr>
              <a:t>, </a:t>
            </a:r>
            <a:r>
              <a:rPr lang="fr-FR" dirty="0" err="1">
                <a:latin typeface="Time newws New Roman"/>
              </a:rPr>
              <a:t>tất</a:t>
            </a:r>
            <a:r>
              <a:rPr lang="fr-FR" dirty="0">
                <a:latin typeface="Time newws New Roman"/>
              </a:rPr>
              <a:t> ( </a:t>
            </a:r>
            <a:r>
              <a:rPr lang="fr-FR" dirty="0" err="1">
                <a:latin typeface="Time newws New Roman"/>
              </a:rPr>
              <a:t>vớ</a:t>
            </a:r>
            <a:r>
              <a:rPr lang="fr-FR" dirty="0">
                <a:latin typeface="Time newws New Roman"/>
              </a:rPr>
              <a:t>), </a:t>
            </a:r>
            <a:r>
              <a:rPr lang="fr-FR" dirty="0" err="1">
                <a:latin typeface="Time newws New Roman"/>
              </a:rPr>
              <a:t>khăn</a:t>
            </a:r>
            <a:r>
              <a:rPr lang="fr-FR" dirty="0">
                <a:latin typeface="Time newws New Roman"/>
              </a:rPr>
              <a:t> </a:t>
            </a:r>
            <a:r>
              <a:rPr lang="fr-FR" dirty="0" err="1">
                <a:latin typeface="Time newws New Roman"/>
              </a:rPr>
              <a:t>choàng</a:t>
            </a:r>
            <a:r>
              <a:rPr lang="fr-FR" dirty="0">
                <a:latin typeface="Time newws New Roman"/>
              </a:rPr>
              <a:t>,... </a:t>
            </a:r>
            <a:r>
              <a:rPr lang="fr-FR" dirty="0" err="1">
                <a:latin typeface="Time newws New Roman"/>
              </a:rPr>
              <a:t>Trong</a:t>
            </a:r>
            <a:r>
              <a:rPr lang="fr-FR" dirty="0">
                <a:latin typeface="Time newws New Roman"/>
              </a:rPr>
              <a:t> </a:t>
            </a:r>
            <a:r>
              <a:rPr lang="fr-FR" dirty="0" err="1">
                <a:latin typeface="Time newws New Roman"/>
              </a:rPr>
              <a:t>đó</a:t>
            </a:r>
            <a:r>
              <a:rPr lang="fr-FR" dirty="0">
                <a:latin typeface="Time newws New Roman"/>
              </a:rPr>
              <a:t> </a:t>
            </a:r>
            <a:r>
              <a:rPr lang="fr-FR" dirty="0" err="1">
                <a:latin typeface="Time newws New Roman"/>
              </a:rPr>
              <a:t>quần</a:t>
            </a:r>
            <a:r>
              <a:rPr lang="fr-FR" dirty="0">
                <a:latin typeface="Time newws New Roman"/>
              </a:rPr>
              <a:t> </a:t>
            </a:r>
            <a:r>
              <a:rPr lang="fr-FR" dirty="0" err="1">
                <a:latin typeface="Time newws New Roman"/>
              </a:rPr>
              <a:t>áo</a:t>
            </a:r>
            <a:r>
              <a:rPr lang="fr-FR" dirty="0">
                <a:latin typeface="Time newws New Roman"/>
              </a:rPr>
              <a:t> là </a:t>
            </a:r>
            <a:r>
              <a:rPr lang="fr-FR" dirty="0" err="1">
                <a:latin typeface="Time newws New Roman"/>
              </a:rPr>
              <a:t>những</a:t>
            </a:r>
            <a:r>
              <a:rPr lang="fr-FR" dirty="0">
                <a:latin typeface="Time newws New Roman"/>
              </a:rPr>
              <a:t> </a:t>
            </a:r>
            <a:r>
              <a:rPr lang="fr-FR" dirty="0" err="1">
                <a:latin typeface="Time newws New Roman"/>
              </a:rPr>
              <a:t>vật</a:t>
            </a:r>
            <a:r>
              <a:rPr lang="fr-FR" dirty="0">
                <a:latin typeface="Time newws New Roman"/>
              </a:rPr>
              <a:t> </a:t>
            </a:r>
            <a:r>
              <a:rPr lang="fr-FR" dirty="0" err="1">
                <a:latin typeface="Time newws New Roman"/>
              </a:rPr>
              <a:t>dụng</a:t>
            </a:r>
            <a:r>
              <a:rPr lang="fr-FR" dirty="0">
                <a:latin typeface="Time newws New Roman"/>
              </a:rPr>
              <a:t> </a:t>
            </a:r>
            <a:r>
              <a:rPr lang="fr-FR" dirty="0" err="1">
                <a:latin typeface="Time newws New Roman"/>
              </a:rPr>
              <a:t>quan</a:t>
            </a:r>
            <a:r>
              <a:rPr lang="fr-FR" dirty="0">
                <a:latin typeface="Time newws New Roman"/>
              </a:rPr>
              <a:t> </a:t>
            </a:r>
            <a:r>
              <a:rPr lang="fr-FR" dirty="0" err="1">
                <a:latin typeface="Time newws New Roman"/>
              </a:rPr>
              <a:t>trọng</a:t>
            </a:r>
            <a:r>
              <a:rPr lang="fr-FR" dirty="0">
                <a:latin typeface="Time newws New Roman"/>
              </a:rPr>
              <a:t> </a:t>
            </a:r>
            <a:r>
              <a:rPr lang="fr-FR" dirty="0" err="1">
                <a:latin typeface="Time newws New Roman"/>
              </a:rPr>
              <a:t>nhất</a:t>
            </a:r>
            <a:endParaRPr lang="vi-VN" dirty="0">
              <a:latin typeface="Time newws New Roman"/>
            </a:endParaRPr>
          </a:p>
          <a:p>
            <a:r>
              <a:rPr lang="fr-FR" dirty="0">
                <a:latin typeface="Time newws New Roman"/>
              </a:rPr>
              <a:t>- </a:t>
            </a:r>
            <a:r>
              <a:rPr lang="fr-FR" dirty="0" err="1">
                <a:latin typeface="Time newws New Roman"/>
              </a:rPr>
              <a:t>Trang</a:t>
            </a:r>
            <a:r>
              <a:rPr lang="fr-FR" dirty="0">
                <a:latin typeface="Time newws New Roman"/>
              </a:rPr>
              <a:t> </a:t>
            </a:r>
            <a:r>
              <a:rPr lang="fr-FR" dirty="0" err="1">
                <a:latin typeface="Time newws New Roman"/>
              </a:rPr>
              <a:t>phục</a:t>
            </a:r>
            <a:r>
              <a:rPr lang="fr-FR" dirty="0">
                <a:latin typeface="Time newws New Roman"/>
              </a:rPr>
              <a:t> </a:t>
            </a:r>
            <a:r>
              <a:rPr lang="fr-FR" dirty="0" err="1">
                <a:latin typeface="Time newws New Roman"/>
              </a:rPr>
              <a:t>thay</a:t>
            </a:r>
            <a:r>
              <a:rPr lang="fr-FR" dirty="0">
                <a:latin typeface="Time newws New Roman"/>
              </a:rPr>
              <a:t> </a:t>
            </a:r>
            <a:r>
              <a:rPr lang="fr-FR" dirty="0" err="1">
                <a:latin typeface="Time newws New Roman"/>
              </a:rPr>
              <a:t>đổi</a:t>
            </a:r>
            <a:r>
              <a:rPr lang="fr-FR" dirty="0">
                <a:latin typeface="Time newws New Roman"/>
              </a:rPr>
              <a:t> </a:t>
            </a:r>
            <a:r>
              <a:rPr lang="fr-FR" dirty="0" err="1">
                <a:latin typeface="Time newws New Roman"/>
              </a:rPr>
              <a:t>theo</a:t>
            </a:r>
            <a:r>
              <a:rPr lang="fr-FR" dirty="0">
                <a:latin typeface="Time newws New Roman"/>
              </a:rPr>
              <a:t> </a:t>
            </a:r>
            <a:r>
              <a:rPr lang="fr-FR" dirty="0" err="1">
                <a:latin typeface="Time newws New Roman"/>
              </a:rPr>
              <a:t>sự</a:t>
            </a:r>
            <a:r>
              <a:rPr lang="fr-FR" dirty="0">
                <a:latin typeface="Time newws New Roman"/>
              </a:rPr>
              <a:t> </a:t>
            </a:r>
            <a:r>
              <a:rPr lang="fr-FR" dirty="0" err="1">
                <a:latin typeface="Time newws New Roman"/>
              </a:rPr>
              <a:t>phát</a:t>
            </a:r>
            <a:r>
              <a:rPr lang="fr-FR" dirty="0">
                <a:latin typeface="Time newws New Roman"/>
              </a:rPr>
              <a:t> </a:t>
            </a:r>
            <a:r>
              <a:rPr lang="fr-FR" dirty="0" err="1">
                <a:latin typeface="Time newws New Roman"/>
              </a:rPr>
              <a:t>triển</a:t>
            </a:r>
            <a:r>
              <a:rPr lang="fr-FR" dirty="0">
                <a:latin typeface="Time newws New Roman"/>
              </a:rPr>
              <a:t> </a:t>
            </a:r>
            <a:r>
              <a:rPr lang="fr-FR" dirty="0" err="1">
                <a:latin typeface="Time newws New Roman"/>
              </a:rPr>
              <a:t>của</a:t>
            </a:r>
            <a:r>
              <a:rPr lang="fr-FR" dirty="0">
                <a:latin typeface="Time newws New Roman"/>
              </a:rPr>
              <a:t> </a:t>
            </a:r>
            <a:r>
              <a:rPr lang="fr-FR" dirty="0" err="1">
                <a:latin typeface="Time newws New Roman"/>
              </a:rPr>
              <a:t>xã</a:t>
            </a:r>
            <a:r>
              <a:rPr lang="fr-FR" dirty="0">
                <a:latin typeface="Time newws New Roman"/>
              </a:rPr>
              <a:t> </a:t>
            </a:r>
            <a:r>
              <a:rPr lang="fr-FR" dirty="0" err="1">
                <a:latin typeface="Time newws New Roman"/>
              </a:rPr>
              <a:t>hội</a:t>
            </a:r>
            <a:r>
              <a:rPr lang="fr-FR" dirty="0">
                <a:latin typeface="Time newws New Roman"/>
              </a:rPr>
              <a:t>, </a:t>
            </a:r>
            <a:r>
              <a:rPr lang="fr-FR" dirty="0" err="1">
                <a:latin typeface="Time newws New Roman"/>
              </a:rPr>
              <a:t>ngày</a:t>
            </a:r>
            <a:r>
              <a:rPr lang="fr-FR" dirty="0">
                <a:latin typeface="Time newws New Roman"/>
              </a:rPr>
              <a:t> </a:t>
            </a:r>
            <a:r>
              <a:rPr lang="fr-FR" dirty="0" err="1">
                <a:latin typeface="Time newws New Roman"/>
              </a:rPr>
              <a:t>càng</a:t>
            </a:r>
            <a:r>
              <a:rPr lang="fr-FR" dirty="0">
                <a:latin typeface="Time newws New Roman"/>
              </a:rPr>
              <a:t> </a:t>
            </a:r>
            <a:r>
              <a:rPr lang="fr-FR" dirty="0" err="1">
                <a:latin typeface="Time newws New Roman"/>
              </a:rPr>
              <a:t>đa</a:t>
            </a:r>
            <a:r>
              <a:rPr lang="fr-FR" dirty="0">
                <a:latin typeface="Time newws New Roman"/>
              </a:rPr>
              <a:t> </a:t>
            </a:r>
            <a:r>
              <a:rPr lang="fr-FR" dirty="0" err="1">
                <a:latin typeface="Time newws New Roman"/>
              </a:rPr>
              <a:t>dạng</a:t>
            </a:r>
            <a:r>
              <a:rPr lang="fr-FR" dirty="0">
                <a:latin typeface="Time newws New Roman"/>
              </a:rPr>
              <a:t> </a:t>
            </a:r>
            <a:r>
              <a:rPr lang="fr-FR" dirty="0" err="1">
                <a:latin typeface="Time newws New Roman"/>
              </a:rPr>
              <a:t>và</a:t>
            </a:r>
            <a:r>
              <a:rPr lang="fr-FR" dirty="0">
                <a:latin typeface="Time newws New Roman"/>
              </a:rPr>
              <a:t> </a:t>
            </a:r>
            <a:r>
              <a:rPr lang="fr-FR" dirty="0" err="1">
                <a:latin typeface="Time newws New Roman"/>
              </a:rPr>
              <a:t>phong</a:t>
            </a:r>
            <a:r>
              <a:rPr lang="fr-FR" dirty="0">
                <a:latin typeface="Time newws New Roman"/>
              </a:rPr>
              <a:t> </a:t>
            </a:r>
            <a:r>
              <a:rPr lang="fr-FR" dirty="0" err="1">
                <a:latin typeface="Time newws New Roman"/>
              </a:rPr>
              <a:t>phú</a:t>
            </a:r>
            <a:r>
              <a:rPr lang="fr-FR" dirty="0">
                <a:latin typeface="Time newws New Roman"/>
              </a:rPr>
              <a:t> </a:t>
            </a:r>
            <a:r>
              <a:rPr lang="fr-FR" dirty="0" err="1">
                <a:latin typeface="Time newws New Roman"/>
              </a:rPr>
              <a:t>về</a:t>
            </a:r>
            <a:r>
              <a:rPr lang="fr-FR" dirty="0">
                <a:latin typeface="Time newws New Roman"/>
              </a:rPr>
              <a:t> </a:t>
            </a:r>
            <a:r>
              <a:rPr lang="fr-FR" dirty="0" err="1">
                <a:latin typeface="Time newws New Roman"/>
              </a:rPr>
              <a:t>kiểu</a:t>
            </a:r>
            <a:r>
              <a:rPr lang="fr-FR" dirty="0">
                <a:latin typeface="Time newws New Roman"/>
              </a:rPr>
              <a:t> </a:t>
            </a:r>
            <a:r>
              <a:rPr lang="fr-FR" dirty="0" err="1">
                <a:latin typeface="Time newws New Roman"/>
              </a:rPr>
              <a:t>dáng</a:t>
            </a:r>
            <a:r>
              <a:rPr lang="fr-FR" dirty="0">
                <a:latin typeface="Time newws New Roman"/>
              </a:rPr>
              <a:t>, </a:t>
            </a:r>
            <a:r>
              <a:rPr lang="fr-FR" dirty="0" err="1">
                <a:latin typeface="Time newws New Roman"/>
              </a:rPr>
              <a:t>mẫu</a:t>
            </a:r>
            <a:r>
              <a:rPr lang="fr-FR" dirty="0">
                <a:latin typeface="Time newws New Roman"/>
              </a:rPr>
              <a:t> </a:t>
            </a:r>
            <a:r>
              <a:rPr lang="fr-FR" dirty="0" err="1">
                <a:latin typeface="Time newws New Roman"/>
              </a:rPr>
              <a:t>mã</a:t>
            </a:r>
            <a:r>
              <a:rPr lang="fr-FR" dirty="0">
                <a:latin typeface="Time newws New Roman"/>
              </a:rPr>
              <a:t> </a:t>
            </a:r>
            <a:r>
              <a:rPr lang="fr-FR" dirty="0" err="1">
                <a:latin typeface="Time newws New Roman"/>
              </a:rPr>
              <a:t>để</a:t>
            </a:r>
            <a:r>
              <a:rPr lang="fr-FR" dirty="0">
                <a:latin typeface="Time newws New Roman"/>
              </a:rPr>
              <a:t> </a:t>
            </a:r>
            <a:r>
              <a:rPr lang="fr-FR" dirty="0" err="1">
                <a:latin typeface="Time newws New Roman"/>
              </a:rPr>
              <a:t>phục</a:t>
            </a:r>
            <a:r>
              <a:rPr lang="fr-FR" dirty="0">
                <a:latin typeface="Time newws New Roman"/>
              </a:rPr>
              <a:t> </a:t>
            </a:r>
            <a:r>
              <a:rPr lang="fr-FR" dirty="0" err="1">
                <a:latin typeface="Time newws New Roman"/>
              </a:rPr>
              <a:t>vụ</a:t>
            </a:r>
            <a:r>
              <a:rPr lang="fr-FR" dirty="0">
                <a:latin typeface="Time newws New Roman"/>
              </a:rPr>
              <a:t> </a:t>
            </a:r>
            <a:r>
              <a:rPr lang="fr-FR" dirty="0" err="1">
                <a:latin typeface="Time newws New Roman"/>
              </a:rPr>
              <a:t>cho</a:t>
            </a:r>
            <a:r>
              <a:rPr lang="fr-FR" dirty="0">
                <a:latin typeface="Time newws New Roman"/>
              </a:rPr>
              <a:t> </a:t>
            </a:r>
            <a:r>
              <a:rPr lang="fr-FR" dirty="0" err="1">
                <a:latin typeface="Time newws New Roman"/>
              </a:rPr>
              <a:t>nhu</a:t>
            </a:r>
            <a:r>
              <a:rPr lang="fr-FR" dirty="0">
                <a:latin typeface="Time newws New Roman"/>
              </a:rPr>
              <a:t> </a:t>
            </a:r>
            <a:r>
              <a:rPr lang="fr-FR" dirty="0" err="1">
                <a:latin typeface="Time newws New Roman"/>
              </a:rPr>
              <a:t>cầu</a:t>
            </a:r>
            <a:r>
              <a:rPr lang="fr-FR" dirty="0">
                <a:latin typeface="Time newws New Roman"/>
              </a:rPr>
              <a:t> </a:t>
            </a:r>
            <a:r>
              <a:rPr lang="fr-FR" dirty="0" err="1">
                <a:latin typeface="Time newws New Roman"/>
              </a:rPr>
              <a:t>may</a:t>
            </a:r>
            <a:r>
              <a:rPr lang="fr-FR" dirty="0">
                <a:latin typeface="Time newws New Roman"/>
              </a:rPr>
              <a:t> </a:t>
            </a:r>
            <a:r>
              <a:rPr lang="fr-FR" dirty="0" err="1">
                <a:latin typeface="Time newws New Roman"/>
              </a:rPr>
              <a:t>mặc</a:t>
            </a:r>
            <a:r>
              <a:rPr lang="fr-FR" dirty="0">
                <a:latin typeface="Time newws New Roman"/>
              </a:rPr>
              <a:t> </a:t>
            </a:r>
            <a:r>
              <a:rPr lang="fr-FR" dirty="0" err="1">
                <a:latin typeface="Time newws New Roman"/>
              </a:rPr>
              <a:t>của</a:t>
            </a:r>
            <a:r>
              <a:rPr lang="fr-FR" dirty="0">
                <a:latin typeface="Time newws New Roman"/>
              </a:rPr>
              <a:t> con </a:t>
            </a:r>
            <a:r>
              <a:rPr lang="fr-FR" dirty="0" err="1">
                <a:latin typeface="Time newws New Roman"/>
              </a:rPr>
              <a:t>người</a:t>
            </a:r>
            <a:endParaRPr lang="vi-VN" dirty="0">
              <a:latin typeface="Time newws New Roman"/>
            </a:endParaRPr>
          </a:p>
          <a:p>
            <a:pPr marL="0" indent="0">
              <a:buNone/>
            </a:pPr>
            <a:endParaRPr lang="vi-VN" dirty="0">
              <a:latin typeface="+mj-lt"/>
            </a:endParaRPr>
          </a:p>
        </p:txBody>
      </p:sp>
      <p:pic>
        <p:nvPicPr>
          <p:cNvPr id="4" name="Picture 13" descr="loih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0075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24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399"/>
            <a:ext cx="8310905" cy="239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749002"/>
              </p:ext>
            </p:extLst>
          </p:nvPr>
        </p:nvGraphicFramePr>
        <p:xfrm>
          <a:off x="1436205" y="4267200"/>
          <a:ext cx="5535168" cy="2468880"/>
        </p:xfrm>
        <a:graphic>
          <a:graphicData uri="http://schemas.openxmlformats.org/drawingml/2006/table">
            <a:tbl>
              <a:tblPr/>
              <a:tblGrid>
                <a:gridCol w="1537547"/>
                <a:gridCol w="3997621"/>
              </a:tblGrid>
              <a:tr h="246823">
                <a:tc>
                  <a:txBody>
                    <a:bodyPr/>
                    <a:lstStyle/>
                    <a:p>
                      <a:pPr algn="just" fontAlgn="t"/>
                      <a:r>
                        <a:rPr lang="vi-VN" dirty="0">
                          <a:solidFill>
                            <a:srgbClr val="000000"/>
                          </a:solidFill>
                          <a:effectLst/>
                        </a:rPr>
                        <a:t>Trang phục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dirty="0">
                          <a:solidFill>
                            <a:srgbClr val="000000"/>
                          </a:solidFill>
                          <a:effectLst/>
                        </a:rPr>
                        <a:t>Hoàn cảnh sử dụng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646">
                <a:tc>
                  <a:txBody>
                    <a:bodyPr/>
                    <a:lstStyle/>
                    <a:p>
                      <a:pPr algn="just" fontAlgn="t"/>
                      <a:r>
                        <a:rPr lang="vi-VN">
                          <a:solidFill>
                            <a:srgbClr val="000000"/>
                          </a:solidFill>
                          <a:effectLst/>
                        </a:rPr>
                        <a:t>Đồng phục học sinh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dirty="0">
                          <a:solidFill>
                            <a:srgbClr val="000000"/>
                          </a:solidFill>
                          <a:effectLst/>
                        </a:rPr>
                        <a:t>Dùng cho các bạn học sinh khi đến lớp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646">
                <a:tc>
                  <a:txBody>
                    <a:bodyPr/>
                    <a:lstStyle/>
                    <a:p>
                      <a:pPr algn="just" fontAlgn="t"/>
                      <a:r>
                        <a:rPr lang="vi-VN">
                          <a:solidFill>
                            <a:srgbClr val="000000"/>
                          </a:solidFill>
                          <a:effectLst/>
                        </a:rPr>
                        <a:t>Trang phục dạo phố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dirty="0">
                          <a:solidFill>
                            <a:srgbClr val="000000"/>
                          </a:solidFill>
                          <a:effectLst/>
                        </a:rPr>
                        <a:t>Dùng khi đi chơi, đi dạo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646">
                <a:tc>
                  <a:txBody>
                    <a:bodyPr/>
                    <a:lstStyle/>
                    <a:p>
                      <a:pPr algn="just" fontAlgn="t"/>
                      <a:r>
                        <a:rPr lang="vi-VN">
                          <a:solidFill>
                            <a:srgbClr val="000000"/>
                          </a:solidFill>
                          <a:effectLst/>
                        </a:rPr>
                        <a:t>Trang phục công sở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>
                          <a:solidFill>
                            <a:srgbClr val="000000"/>
                          </a:solidFill>
                          <a:effectLst/>
                        </a:rPr>
                        <a:t>Dùng khi đi làm tại cơ quan, trụ sở, công ty.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646">
                <a:tc>
                  <a:txBody>
                    <a:bodyPr/>
                    <a:lstStyle/>
                    <a:p>
                      <a:pPr algn="just" fontAlgn="t"/>
                      <a:r>
                        <a:rPr lang="vi-VN">
                          <a:solidFill>
                            <a:srgbClr val="000000"/>
                          </a:solidFill>
                          <a:effectLst/>
                        </a:rPr>
                        <a:t>Trang phục thể thao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dirty="0">
                          <a:solidFill>
                            <a:srgbClr val="000000"/>
                          </a:solidFill>
                          <a:effectLst/>
                        </a:rPr>
                        <a:t>Dùng khi luyện tập thể thao, rèn luyện sức khỏe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8600" y="3015318"/>
            <a:ext cx="859155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vi-V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Một số loại trang phục khác mà em biết như: trang phục</a:t>
            </a: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vi-V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 đi lễ chùa, trang phục đi tắm biển, trang phục đi ngủ, trang phục đi dự tiệc, …</a:t>
            </a:r>
            <a:endParaRPr kumimoji="0" lang="vi-V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+mj-lt"/>
                <a:cs typeface="Arial" pitchFamily="34" charset="0"/>
              </a:rPr>
              <a:t/>
            </a:r>
            <a:br>
              <a:rPr kumimoji="0" lang="vi-VN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+mj-lt"/>
                <a:cs typeface="Arial" pitchFamily="34" charset="0"/>
              </a:rPr>
            </a:br>
            <a:endParaRPr kumimoji="0" lang="vi-V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72880" y="2362200"/>
            <a:ext cx="5498493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vi-V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? Trang phục trên đây được sử dụng trong hoàn cảnh nào?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vi-V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Em hãy kể tên những loại trang phục mà em biết?</a:t>
            </a:r>
          </a:p>
        </p:txBody>
      </p:sp>
    </p:spTree>
    <p:extLst>
      <p:ext uri="{BB962C8B-B14F-4D97-AF65-F5344CB8AC3E}">
        <p14:creationId xmlns:p14="http://schemas.microsoft.com/office/powerpoint/2010/main" val="181149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b="1" dirty="0" smtClean="0"/>
              <a:t>2/</a:t>
            </a:r>
            <a:r>
              <a:rPr lang="fr-FR" b="1" dirty="0" err="1" smtClean="0"/>
              <a:t>Vai</a:t>
            </a:r>
            <a:r>
              <a:rPr lang="fr-FR" b="1" dirty="0" smtClean="0"/>
              <a:t> </a:t>
            </a:r>
            <a:r>
              <a:rPr lang="fr-FR" b="1" dirty="0" err="1"/>
              <a:t>trò</a:t>
            </a:r>
            <a:r>
              <a:rPr lang="fr-FR" b="1" dirty="0"/>
              <a:t> </a:t>
            </a:r>
            <a:r>
              <a:rPr lang="fr-FR" b="1" dirty="0" err="1"/>
              <a:t>của</a:t>
            </a:r>
            <a:r>
              <a:rPr lang="fr-FR" b="1" dirty="0"/>
              <a:t> </a:t>
            </a:r>
            <a:r>
              <a:rPr lang="fr-FR" b="1" dirty="0" err="1"/>
              <a:t>trang</a:t>
            </a:r>
            <a:r>
              <a:rPr lang="fr-FR" b="1" dirty="0"/>
              <a:t> </a:t>
            </a:r>
            <a:r>
              <a:rPr lang="fr-FR" b="1" dirty="0" err="1"/>
              <a:t>phục</a:t>
            </a:r>
            <a:endParaRPr lang="vi-VN" dirty="0"/>
          </a:p>
          <a:p>
            <a:r>
              <a:rPr lang="fr-FR" dirty="0"/>
              <a:t>-</a:t>
            </a:r>
            <a:r>
              <a:rPr lang="fr-FR" dirty="0" err="1"/>
              <a:t>Bảo</a:t>
            </a:r>
            <a:r>
              <a:rPr lang="fr-FR" dirty="0"/>
              <a:t> </a:t>
            </a:r>
            <a:r>
              <a:rPr lang="fr-FR" dirty="0" err="1"/>
              <a:t>vệ</a:t>
            </a:r>
            <a:r>
              <a:rPr lang="fr-FR" dirty="0"/>
              <a:t> </a:t>
            </a:r>
            <a:r>
              <a:rPr lang="fr-FR" dirty="0" err="1"/>
              <a:t>cơ</a:t>
            </a:r>
            <a:r>
              <a:rPr lang="fr-FR" dirty="0"/>
              <a:t> </a:t>
            </a:r>
            <a:r>
              <a:rPr lang="fr-FR" dirty="0" err="1"/>
              <a:t>thể</a:t>
            </a:r>
            <a:r>
              <a:rPr lang="fr-FR" dirty="0"/>
              <a:t> </a:t>
            </a:r>
            <a:r>
              <a:rPr lang="fr-FR" dirty="0" err="1"/>
              <a:t>chống</a:t>
            </a:r>
            <a:r>
              <a:rPr lang="fr-FR" dirty="0"/>
              <a:t> </a:t>
            </a:r>
            <a:r>
              <a:rPr lang="fr-FR" dirty="0" err="1"/>
              <a:t>lại</a:t>
            </a:r>
            <a:r>
              <a:rPr lang="fr-FR" dirty="0"/>
              <a:t> </a:t>
            </a:r>
            <a:r>
              <a:rPr lang="fr-FR" dirty="0" err="1"/>
              <a:t>những</a:t>
            </a:r>
            <a:r>
              <a:rPr lang="fr-FR" dirty="0"/>
              <a:t> </a:t>
            </a:r>
            <a:r>
              <a:rPr lang="fr-FR" dirty="0" err="1"/>
              <a:t>tác</a:t>
            </a:r>
            <a:r>
              <a:rPr lang="fr-FR" dirty="0"/>
              <a:t> </a:t>
            </a:r>
            <a:r>
              <a:rPr lang="fr-FR" dirty="0" err="1"/>
              <a:t>hại</a:t>
            </a:r>
            <a:r>
              <a:rPr lang="fr-FR" dirty="0"/>
              <a:t> </a:t>
            </a:r>
            <a:r>
              <a:rPr lang="fr-FR" dirty="0" err="1"/>
              <a:t>của</a:t>
            </a:r>
            <a:r>
              <a:rPr lang="fr-FR" dirty="0"/>
              <a:t> </a:t>
            </a:r>
            <a:r>
              <a:rPr lang="fr-FR" dirty="0" err="1"/>
              <a:t>môi</a:t>
            </a:r>
            <a:r>
              <a:rPr lang="fr-FR" dirty="0"/>
              <a:t> </a:t>
            </a:r>
            <a:r>
              <a:rPr lang="fr-FR" dirty="0" err="1"/>
              <a:t>trường</a:t>
            </a:r>
            <a:r>
              <a:rPr lang="fr-FR" dirty="0"/>
              <a:t> </a:t>
            </a:r>
            <a:r>
              <a:rPr lang="fr-FR" dirty="0" err="1"/>
              <a:t>như</a:t>
            </a:r>
            <a:r>
              <a:rPr lang="fr-FR" dirty="0"/>
              <a:t>: </a:t>
            </a:r>
            <a:r>
              <a:rPr lang="fr-FR" dirty="0" err="1"/>
              <a:t>nắng</a:t>
            </a:r>
            <a:r>
              <a:rPr lang="fr-FR" dirty="0"/>
              <a:t> </a:t>
            </a:r>
            <a:r>
              <a:rPr lang="fr-FR" dirty="0" err="1"/>
              <a:t>nóng</a:t>
            </a:r>
            <a:r>
              <a:rPr lang="fr-FR" dirty="0"/>
              <a:t>, </a:t>
            </a:r>
            <a:r>
              <a:rPr lang="fr-FR" dirty="0" err="1"/>
              <a:t>mưa</a:t>
            </a:r>
            <a:r>
              <a:rPr lang="fr-FR" dirty="0"/>
              <a:t> </a:t>
            </a:r>
            <a:r>
              <a:rPr lang="fr-FR" dirty="0" err="1"/>
              <a:t>bão</a:t>
            </a:r>
            <a:r>
              <a:rPr lang="fr-FR" dirty="0"/>
              <a:t>, </a:t>
            </a:r>
            <a:r>
              <a:rPr lang="fr-FR" dirty="0" err="1"/>
              <a:t>tuyết</a:t>
            </a:r>
            <a:r>
              <a:rPr lang="fr-FR" dirty="0"/>
              <a:t> </a:t>
            </a:r>
            <a:r>
              <a:rPr lang="fr-FR" dirty="0" err="1"/>
              <a:t>lạnh</a:t>
            </a:r>
            <a:r>
              <a:rPr lang="fr-FR" dirty="0"/>
              <a:t>, </a:t>
            </a:r>
            <a:r>
              <a:rPr lang="fr-FR" dirty="0" err="1"/>
              <a:t>không</a:t>
            </a:r>
            <a:r>
              <a:rPr lang="fr-FR" dirty="0"/>
              <a:t> </a:t>
            </a:r>
            <a:r>
              <a:rPr lang="fr-FR" dirty="0" err="1"/>
              <a:t>khí</a:t>
            </a:r>
            <a:r>
              <a:rPr lang="fr-FR" dirty="0"/>
              <a:t> ô </a:t>
            </a:r>
            <a:r>
              <a:rPr lang="fr-FR" dirty="0" err="1"/>
              <a:t>nhiễm</a:t>
            </a:r>
            <a:r>
              <a:rPr lang="fr-FR" dirty="0"/>
              <a:t>...</a:t>
            </a:r>
            <a:endParaRPr lang="vi-VN" dirty="0"/>
          </a:p>
          <a:p>
            <a:r>
              <a:rPr lang="fr-FR" dirty="0"/>
              <a:t>- </a:t>
            </a:r>
            <a:r>
              <a:rPr lang="fr-FR" dirty="0" err="1"/>
              <a:t>Làm</a:t>
            </a:r>
            <a:r>
              <a:rPr lang="fr-FR" dirty="0"/>
              <a:t> </a:t>
            </a:r>
            <a:r>
              <a:rPr lang="fr-FR" dirty="0" err="1"/>
              <a:t>đẹp</a:t>
            </a:r>
            <a:r>
              <a:rPr lang="fr-FR" dirty="0"/>
              <a:t> </a:t>
            </a:r>
            <a:r>
              <a:rPr lang="fr-FR" dirty="0" err="1"/>
              <a:t>cho</a:t>
            </a:r>
            <a:r>
              <a:rPr lang="fr-FR" dirty="0"/>
              <a:t> con </a:t>
            </a:r>
            <a:r>
              <a:rPr lang="fr-FR" dirty="0" err="1"/>
              <a:t>người</a:t>
            </a:r>
            <a:r>
              <a:rPr lang="fr-FR" dirty="0"/>
              <a:t> </a:t>
            </a:r>
            <a:r>
              <a:rPr lang="fr-FR" dirty="0" err="1"/>
              <a:t>trong</a:t>
            </a:r>
            <a:r>
              <a:rPr lang="fr-FR" dirty="0"/>
              <a:t> </a:t>
            </a:r>
            <a:r>
              <a:rPr lang="fr-FR" dirty="0" err="1"/>
              <a:t>mọi</a:t>
            </a:r>
            <a:r>
              <a:rPr lang="fr-FR" dirty="0"/>
              <a:t> </a:t>
            </a:r>
            <a:r>
              <a:rPr lang="fr-FR" dirty="0" err="1"/>
              <a:t>hoạt</a:t>
            </a:r>
            <a:r>
              <a:rPr lang="fr-FR" dirty="0"/>
              <a:t> </a:t>
            </a:r>
            <a:r>
              <a:rPr lang="fr-FR" dirty="0" err="1"/>
              <a:t>động</a:t>
            </a:r>
            <a:endParaRPr lang="vi-VN" dirty="0"/>
          </a:p>
        </p:txBody>
      </p:sp>
      <p:pic>
        <p:nvPicPr>
          <p:cNvPr id="4" name="Picture 13" descr="loih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0075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72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951</Words>
  <Application>Microsoft Office PowerPoint</Application>
  <PresentationFormat>On-screen Show (4:3)</PresentationFormat>
  <Paragraphs>125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Trả lời:</vt:lpstr>
      <vt:lpstr>Câu hỏi: Trang phục bao gồm những vật dung nào sau đây?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Win10-Pro</cp:lastModifiedBy>
  <cp:revision>138</cp:revision>
  <dcterms:created xsi:type="dcterms:W3CDTF">2021-07-12T08:18:51Z</dcterms:created>
  <dcterms:modified xsi:type="dcterms:W3CDTF">2022-01-08T09:34:30Z</dcterms:modified>
</cp:coreProperties>
</file>