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8" r:id="rId3"/>
  </p:sldMasterIdLst>
  <p:notesMasterIdLst>
    <p:notesMasterId r:id="rId40"/>
  </p:notesMasterIdLst>
  <p:sldIdLst>
    <p:sldId id="352" r:id="rId4"/>
    <p:sldId id="353" r:id="rId5"/>
    <p:sldId id="380" r:id="rId6"/>
    <p:sldId id="382" r:id="rId7"/>
    <p:sldId id="354" r:id="rId8"/>
    <p:sldId id="384" r:id="rId9"/>
    <p:sldId id="399" r:id="rId10"/>
    <p:sldId id="400" r:id="rId11"/>
    <p:sldId id="401" r:id="rId12"/>
    <p:sldId id="385" r:id="rId13"/>
    <p:sldId id="433" r:id="rId14"/>
    <p:sldId id="355" r:id="rId15"/>
    <p:sldId id="293" r:id="rId16"/>
    <p:sldId id="402" r:id="rId17"/>
    <p:sldId id="434" r:id="rId18"/>
    <p:sldId id="288" r:id="rId19"/>
    <p:sldId id="403" r:id="rId20"/>
    <p:sldId id="365" r:id="rId21"/>
    <p:sldId id="428" r:id="rId22"/>
    <p:sldId id="406" r:id="rId23"/>
    <p:sldId id="416" r:id="rId24"/>
    <p:sldId id="417" r:id="rId25"/>
    <p:sldId id="421" r:id="rId26"/>
    <p:sldId id="405" r:id="rId27"/>
    <p:sldId id="390" r:id="rId28"/>
    <p:sldId id="392" r:id="rId29"/>
    <p:sldId id="393" r:id="rId30"/>
    <p:sldId id="419" r:id="rId31"/>
    <p:sldId id="430" r:id="rId32"/>
    <p:sldId id="409" r:id="rId33"/>
    <p:sldId id="427" r:id="rId34"/>
    <p:sldId id="431" r:id="rId35"/>
    <p:sldId id="335" r:id="rId36"/>
    <p:sldId id="336" r:id="rId37"/>
    <p:sldId id="432" r:id="rId38"/>
    <p:sldId id="42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24" autoAdjust="0"/>
  </p:normalViewPr>
  <p:slideViewPr>
    <p:cSldViewPr>
      <p:cViewPr varScale="1">
        <p:scale>
          <a:sx n="63" d="100"/>
          <a:sy n="63" d="100"/>
        </p:scale>
        <p:origin x="15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0DFFB-1833-4BAE-B860-FE9D0932DD8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ECC11-9E4C-4D6A-B248-510B01C381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ECC11-9E4C-4D6A-B248-510B01C3814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6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ECC11-9E4C-4D6A-B248-510B01C3814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5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ECC11-9E4C-4D6A-B248-510B01C3814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13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ECC11-9E4C-4D6A-B248-510B01C3814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6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;p11"/>
          <p:cNvSpPr txBox="1">
            <a:spLocks noGrp="1"/>
          </p:cNvSpPr>
          <p:nvPr>
            <p:ph type="sldNum" idx="10"/>
          </p:nvPr>
        </p:nvSpPr>
        <p:spPr>
          <a:xfrm>
            <a:off x="8556625" y="6332538"/>
            <a:ext cx="549275" cy="525462"/>
          </a:xfrm>
        </p:spPr>
        <p:txBody>
          <a:bodyPr lIns="91425" tIns="91425" rIns="91425" bIns="91425">
            <a:noAutofit/>
          </a:bodyPr>
          <a:lstStyle>
            <a:lvl1pPr>
              <a:defRPr smtClean="0"/>
            </a:lvl1pPr>
          </a:lstStyle>
          <a:p>
            <a:pPr>
              <a:defRPr/>
            </a:pPr>
            <a:fld id="{109A1C05-6BE5-4E8D-AF1B-A149609B6F0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5A99-F3CD-468D-9AF8-24F092E6E3E1}" type="datetimeFigureOut">
              <a:rPr lang="en-US"/>
              <a:t>10/1/2021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56E3D-47C7-4970-8375-1E2AC3527A2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LÊ HỮU PHONG-PTDTNT MANG YANG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2A4568-72E0-481B-8B1A-C6FF264D402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;p11"/>
          <p:cNvSpPr txBox="1">
            <a:spLocks noGrp="1"/>
          </p:cNvSpPr>
          <p:nvPr>
            <p:ph type="sldNum" idx="10"/>
          </p:nvPr>
        </p:nvSpPr>
        <p:spPr>
          <a:xfrm>
            <a:off x="8556625" y="6332538"/>
            <a:ext cx="549275" cy="525462"/>
          </a:xfrm>
        </p:spPr>
        <p:txBody>
          <a:bodyPr lIns="91425" tIns="91425" rIns="91425" bIns="91425">
            <a:noAutofit/>
          </a:bodyPr>
          <a:lstStyle>
            <a:lvl1pPr>
              <a:defRPr smtClean="0"/>
            </a:lvl1pPr>
          </a:lstStyle>
          <a:p>
            <a:pPr>
              <a:defRPr/>
            </a:pPr>
            <a:fld id="{109A1C05-6BE5-4E8D-AF1B-A149609B6F0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1"/>
          <p:cNvSpPr>
            <a:spLocks noGrp="1" noChangeArrowheads="1"/>
          </p:cNvSpPr>
          <p:nvPr>
            <p:ph type="sldNum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80ADCA7-B9F9-4A22-B88F-84D6B2994F13}" type="slidenum"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1</a:t>
            </a:fld>
            <a:endParaRPr lang="en-US" altLang="en-US" sz="2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512" y="1114535"/>
            <a:ext cx="768076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CUỐI THẾ KỈ XVIII ĐẾN ĐẦU THẾ KỈ  XX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14313"/>
            <a:ext cx="2319866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0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4821238"/>
            <a:ext cx="3217862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Google Shape;610;p39"/>
          <p:cNvSpPr/>
          <p:nvPr/>
        </p:nvSpPr>
        <p:spPr bwMode="auto">
          <a:xfrm>
            <a:off x="6019800" y="214313"/>
            <a:ext cx="1296988" cy="677862"/>
          </a:xfrm>
          <a:custGeom>
            <a:avLst/>
            <a:gdLst>
              <a:gd name="T0" fmla="*/ 2147483646 w 19198"/>
              <a:gd name="T1" fmla="*/ 2147483646 h 10845"/>
              <a:gd name="T2" fmla="*/ 2147483646 w 19198"/>
              <a:gd name="T3" fmla="*/ 2147483646 h 10845"/>
              <a:gd name="T4" fmla="*/ 2147483646 w 19198"/>
              <a:gd name="T5" fmla="*/ 2147483646 h 10845"/>
              <a:gd name="T6" fmla="*/ 2147483646 w 19198"/>
              <a:gd name="T7" fmla="*/ 2147483646 h 10845"/>
              <a:gd name="T8" fmla="*/ 2147483646 w 19198"/>
              <a:gd name="T9" fmla="*/ 2147483646 h 10845"/>
              <a:gd name="T10" fmla="*/ 2147483646 w 19198"/>
              <a:gd name="T11" fmla="*/ 2147483646 h 10845"/>
              <a:gd name="T12" fmla="*/ 2147483646 w 19198"/>
              <a:gd name="T13" fmla="*/ 2147483646 h 10845"/>
              <a:gd name="T14" fmla="*/ 2147483646 w 19198"/>
              <a:gd name="T15" fmla="*/ 2147483646 h 10845"/>
              <a:gd name="T16" fmla="*/ 2147483646 w 19198"/>
              <a:gd name="T17" fmla="*/ 2147483646 h 10845"/>
              <a:gd name="T18" fmla="*/ 2147483646 w 19198"/>
              <a:gd name="T19" fmla="*/ 2147483646 h 10845"/>
              <a:gd name="T20" fmla="*/ 2147483646 w 19198"/>
              <a:gd name="T21" fmla="*/ 2147483646 h 10845"/>
              <a:gd name="T22" fmla="*/ 2147483646 w 19198"/>
              <a:gd name="T23" fmla="*/ 2147483646 h 10845"/>
              <a:gd name="T24" fmla="*/ 2147483646 w 19198"/>
              <a:gd name="T25" fmla="*/ 2147483646 h 10845"/>
              <a:gd name="T26" fmla="*/ 2147483646 w 19198"/>
              <a:gd name="T27" fmla="*/ 2147483646 h 10845"/>
              <a:gd name="T28" fmla="*/ 2147483646 w 19198"/>
              <a:gd name="T29" fmla="*/ 2147483646 h 10845"/>
              <a:gd name="T30" fmla="*/ 2147483646 w 19198"/>
              <a:gd name="T31" fmla="*/ 2147483646 h 10845"/>
              <a:gd name="T32" fmla="*/ 2147483646 w 19198"/>
              <a:gd name="T33" fmla="*/ 2147483646 h 10845"/>
              <a:gd name="T34" fmla="*/ 2147483646 w 19198"/>
              <a:gd name="T35" fmla="*/ 2147483646 h 10845"/>
              <a:gd name="T36" fmla="*/ 2147483646 w 19198"/>
              <a:gd name="T37" fmla="*/ 2147483646 h 10845"/>
              <a:gd name="T38" fmla="*/ 2147483646 w 19198"/>
              <a:gd name="T39" fmla="*/ 2147483646 h 10845"/>
              <a:gd name="T40" fmla="*/ 2147483646 w 19198"/>
              <a:gd name="T41" fmla="*/ 2147483646 h 10845"/>
              <a:gd name="T42" fmla="*/ 2147483646 w 19198"/>
              <a:gd name="T43" fmla="*/ 2147483646 h 10845"/>
              <a:gd name="T44" fmla="*/ 2147483646 w 19198"/>
              <a:gd name="T45" fmla="*/ 2147483646 h 10845"/>
              <a:gd name="T46" fmla="*/ 2147483646 w 19198"/>
              <a:gd name="T47" fmla="*/ 2147483646 h 10845"/>
              <a:gd name="T48" fmla="*/ 2147483646 w 19198"/>
              <a:gd name="T49" fmla="*/ 2147483646 h 10845"/>
              <a:gd name="T50" fmla="*/ 2147483646 w 19198"/>
              <a:gd name="T51" fmla="*/ 2147483646 h 10845"/>
              <a:gd name="T52" fmla="*/ 2147483646 w 19198"/>
              <a:gd name="T53" fmla="*/ 2147483646 h 10845"/>
              <a:gd name="T54" fmla="*/ 2147483646 w 19198"/>
              <a:gd name="T55" fmla="*/ 2147483646 h 10845"/>
              <a:gd name="T56" fmla="*/ 2147483646 w 19198"/>
              <a:gd name="T57" fmla="*/ 2147483646 h 10845"/>
              <a:gd name="T58" fmla="*/ 2147483646 w 19198"/>
              <a:gd name="T59" fmla="*/ 2147483646 h 10845"/>
              <a:gd name="T60" fmla="*/ 2147483646 w 19198"/>
              <a:gd name="T61" fmla="*/ 2147483646 h 10845"/>
              <a:gd name="T62" fmla="*/ 2147483646 w 19198"/>
              <a:gd name="T63" fmla="*/ 2147483646 h 10845"/>
              <a:gd name="T64" fmla="*/ 2147483646 w 19198"/>
              <a:gd name="T65" fmla="*/ 2147483646 h 10845"/>
              <a:gd name="T66" fmla="*/ 2147483646 w 19198"/>
              <a:gd name="T67" fmla="*/ 2147483646 h 10845"/>
              <a:gd name="T68" fmla="*/ 2147483646 w 19198"/>
              <a:gd name="T69" fmla="*/ 2147483646 h 10845"/>
              <a:gd name="T70" fmla="*/ 2147483646 w 19198"/>
              <a:gd name="T71" fmla="*/ 2147483646 h 10845"/>
              <a:gd name="T72" fmla="*/ 2147483646 w 19198"/>
              <a:gd name="T73" fmla="*/ 2147483646 h 10845"/>
              <a:gd name="T74" fmla="*/ 2147483646 w 19198"/>
              <a:gd name="T75" fmla="*/ 2147483646 h 10845"/>
              <a:gd name="T76" fmla="*/ 2147483646 w 19198"/>
              <a:gd name="T77" fmla="*/ 2147483646 h 10845"/>
              <a:gd name="T78" fmla="*/ 2147483646 w 19198"/>
              <a:gd name="T79" fmla="*/ 2147483646 h 10845"/>
              <a:gd name="T80" fmla="*/ 2147483646 w 19198"/>
              <a:gd name="T81" fmla="*/ 2147483646 h 10845"/>
              <a:gd name="T82" fmla="*/ 2147483646 w 19198"/>
              <a:gd name="T83" fmla="*/ 2147483646 h 10845"/>
              <a:gd name="T84" fmla="*/ 2147483646 w 19198"/>
              <a:gd name="T85" fmla="*/ 2147483646 h 10845"/>
              <a:gd name="T86" fmla="*/ 2147483646 w 19198"/>
              <a:gd name="T87" fmla="*/ 2147483646 h 10845"/>
              <a:gd name="T88" fmla="*/ 2147483646 w 19198"/>
              <a:gd name="T89" fmla="*/ 2147483646 h 10845"/>
              <a:gd name="T90" fmla="*/ 2147483646 w 19198"/>
              <a:gd name="T91" fmla="*/ 2147483646 h 10845"/>
              <a:gd name="T92" fmla="*/ 2147483646 w 19198"/>
              <a:gd name="T93" fmla="*/ 2147483646 h 10845"/>
              <a:gd name="T94" fmla="*/ 2147483646 w 19198"/>
              <a:gd name="T95" fmla="*/ 2147483646 h 10845"/>
              <a:gd name="T96" fmla="*/ 2147483646 w 19198"/>
              <a:gd name="T97" fmla="*/ 2147483646 h 10845"/>
              <a:gd name="T98" fmla="*/ 2147483646 w 19198"/>
              <a:gd name="T99" fmla="*/ 2147483646 h 10845"/>
              <a:gd name="T100" fmla="*/ 2147483646 w 19198"/>
              <a:gd name="T101" fmla="*/ 2147483646 h 10845"/>
              <a:gd name="T102" fmla="*/ 2147483646 w 19198"/>
              <a:gd name="T103" fmla="*/ 2147483646 h 10845"/>
              <a:gd name="T104" fmla="*/ 2147483646 w 19198"/>
              <a:gd name="T105" fmla="*/ 2147483646 h 10845"/>
              <a:gd name="T106" fmla="*/ 2147483646 w 19198"/>
              <a:gd name="T107" fmla="*/ 2147483646 h 10845"/>
              <a:gd name="T108" fmla="*/ 2147483646 w 19198"/>
              <a:gd name="T109" fmla="*/ 2147483646 h 10845"/>
              <a:gd name="T110" fmla="*/ 2147483646 w 19198"/>
              <a:gd name="T111" fmla="*/ 2147483646 h 10845"/>
              <a:gd name="T112" fmla="*/ 2147483646 w 19198"/>
              <a:gd name="T113" fmla="*/ 2147483646 h 10845"/>
              <a:gd name="T114" fmla="*/ 2147483646 w 19198"/>
              <a:gd name="T115" fmla="*/ 2147483646 h 10845"/>
              <a:gd name="T116" fmla="*/ 2147483646 w 19198"/>
              <a:gd name="T117" fmla="*/ 2147483646 h 108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7622" y="1045566"/>
            <a:ext cx="37257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b="1" i="1" dirty="0">
              <a:solidFill>
                <a:srgbClr val="0041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37622" y="1402881"/>
            <a:ext cx="4615378" cy="5232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ở Anh,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b-NO" alt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- Thức bãi công, đòi tăng lương, giảm giờ làm.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b-N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Thành lập các công đoàn.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8"/>
          <p:cNvSpPr>
            <a:spLocks noGrp="1" noChangeArrowheads="1"/>
          </p:cNvSpPr>
          <p:nvPr>
            <p:ph sz="half" idx="2"/>
          </p:nvPr>
        </p:nvSpPr>
        <p:spPr bwMode="auto">
          <a:xfrm>
            <a:off x="5410200" y="1444470"/>
            <a:ext cx="3276600" cy="4956330"/>
          </a:xfrm>
          <a:prstGeom prst="cloudCallout">
            <a:avLst>
              <a:gd name="adj1" fmla="val -73022"/>
              <a:gd name="adj2" fmla="val -4933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0" indent="0" algn="ctr">
              <a:spcBef>
                <a:spcPct val="30000"/>
              </a:spcBef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?/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018" y="-4689"/>
            <a:ext cx="8410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8E59E6A-4F21-4378-BFC0-AB389FF7BD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16" y="1332543"/>
            <a:ext cx="564738" cy="5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360569"/>
            <a:ext cx="8477250" cy="1216024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b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1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1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1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100" i="1" dirty="0">
              <a:solidFill>
                <a:srgbClr val="0041C4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sz="half" idx="1"/>
          </p:nvPr>
        </p:nvSpPr>
        <p:spPr>
          <a:xfrm>
            <a:off x="400050" y="2865436"/>
            <a:ext cx="8477250" cy="3970338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14-16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đứng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DD0A0-AD23-4A59-9E92-EEE51C30A6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649412"/>
            <a:ext cx="533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E521820B-CB39-42BB-BAC4-885FA88E6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7640" y="-38898"/>
            <a:ext cx="8763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CUỐI THẾ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KỈ XVIII ĐẾN ĐẦU THẾ KỈ XX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D3EB30-66D0-4F22-A7F0-64566937F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" y="4287616"/>
            <a:ext cx="37257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ct val="30000"/>
              </a:spcBef>
            </a:pPr>
            <a:r>
              <a:rPr 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b="1" i="1" dirty="0">
              <a:solidFill>
                <a:srgbClr val="0041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392FD7-10E9-4097-BDB9-02871CAFC63F}"/>
              </a:ext>
            </a:extLst>
          </p:cNvPr>
          <p:cNvSpPr txBox="1">
            <a:spLocks/>
          </p:cNvSpPr>
          <p:nvPr/>
        </p:nvSpPr>
        <p:spPr>
          <a:xfrm>
            <a:off x="266700" y="4637174"/>
            <a:ext cx="9025890" cy="34781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 3" panose="05040102010807070707" charset="2"/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ở Anh,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3" panose="05040102010807070707" charset="2"/>
              <a:buNone/>
            </a:pPr>
            <a:r>
              <a:rPr lang="nb-NO" altLang="vi-V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- Thức bãi công, đòi tăng lương, giảm giờ làm.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3" panose="05040102010807070707" charset="2"/>
              <a:buNone/>
            </a:pPr>
            <a:r>
              <a:rPr lang="nb-N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Thành lập các công đoàn.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Wingdings 3" panose="05040102010807070707" charset="2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95263" y="0"/>
            <a:ext cx="89487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1830-1840</a:t>
            </a:r>
            <a:endParaRPr lang="en-US" altLang="en-US" sz="2800" b="1" i="1" dirty="0">
              <a:solidFill>
                <a:srgbClr val="0041C4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488FCCB-4FF2-4E30-B229-2E2767A6D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88809"/>
              </p:ext>
            </p:extLst>
          </p:nvPr>
        </p:nvGraphicFramePr>
        <p:xfrm>
          <a:off x="381000" y="1143000"/>
          <a:ext cx="8458201" cy="5669809"/>
        </p:xfrm>
        <a:graphic>
          <a:graphicData uri="http://schemas.openxmlformats.org/drawingml/2006/table">
            <a:tbl>
              <a:tblPr firstRow="1" firstCol="1" bandRow="1"/>
              <a:tblGrid>
                <a:gridCol w="711783">
                  <a:extLst>
                    <a:ext uri="{9D8B030D-6E8A-4147-A177-3AD203B41FA5}">
                      <a16:colId xmlns:a16="http://schemas.microsoft.com/office/drawing/2014/main" val="1086207799"/>
                    </a:ext>
                  </a:extLst>
                </a:gridCol>
                <a:gridCol w="2338716">
                  <a:extLst>
                    <a:ext uri="{9D8B030D-6E8A-4147-A177-3AD203B41FA5}">
                      <a16:colId xmlns:a16="http://schemas.microsoft.com/office/drawing/2014/main" val="870932359"/>
                    </a:ext>
                  </a:extLst>
                </a:gridCol>
                <a:gridCol w="2703851">
                  <a:extLst>
                    <a:ext uri="{9D8B030D-6E8A-4147-A177-3AD203B41FA5}">
                      <a16:colId xmlns:a16="http://schemas.microsoft.com/office/drawing/2014/main" val="4198112503"/>
                    </a:ext>
                  </a:extLst>
                </a:gridCol>
                <a:gridCol w="2703851">
                  <a:extLst>
                    <a:ext uri="{9D8B030D-6E8A-4147-A177-3AD203B41FA5}">
                      <a16:colId xmlns:a16="http://schemas.microsoft.com/office/drawing/2014/main" val="1787941308"/>
                    </a:ext>
                  </a:extLst>
                </a:gridCol>
              </a:tblGrid>
              <a:tr h="761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 Phong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1830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 Phong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1848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1870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 Phong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TK XIX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927177"/>
                  </a:ext>
                </a:extLst>
              </a:tr>
              <a:tr h="9539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481309"/>
                  </a:ext>
                </a:extLst>
              </a:tr>
              <a:tr h="7567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Đức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129272"/>
                  </a:ext>
                </a:extLst>
              </a:tr>
              <a:tr h="9539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75096"/>
                  </a:ext>
                </a:extLst>
              </a:tr>
              <a:tr h="9539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Mĩ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418705"/>
                  </a:ext>
                </a:extLst>
              </a:tr>
              <a:tr h="9539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307154"/>
                  </a:ext>
                </a:extLst>
              </a:tr>
            </a:tbl>
          </a:graphicData>
        </a:graphic>
      </p:graphicFrame>
      <p:pic>
        <p:nvPicPr>
          <p:cNvPr id="7" name="Picture 3">
            <a:extLst>
              <a:ext uri="{FF2B5EF4-FFF2-40B4-BE49-F238E27FC236}">
                <a16:creationId xmlns:a16="http://schemas.microsoft.com/office/drawing/2014/main" id="{6C3429F4-53CC-4709-AE80-7980C90EDC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4" y="1143000"/>
            <a:ext cx="533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37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map_eu_countries_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7912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5772150" y="1295400"/>
            <a:ext cx="3352800" cy="1524000"/>
          </a:xfrm>
          <a:prstGeom prst="wedgeRectCallout">
            <a:avLst>
              <a:gd name="adj1" fmla="val -160559"/>
              <a:gd name="adj2" fmla="val 18333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2400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zh-CN" sz="2400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zh-CN" sz="2400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2400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1831 </a:t>
            </a:r>
            <a:r>
              <a:rPr lang="en-US" altLang="zh-CN" sz="2400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2400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1834 </a:t>
            </a:r>
            <a:r>
              <a:rPr lang="en-US" altLang="zh-CN" sz="2400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zh-CN" sz="2400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2400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Li </a:t>
            </a:r>
            <a:r>
              <a:rPr lang="en-US" altLang="zh-CN" sz="2400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zh-CN" sz="2400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altLang="zh-CN" sz="2400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altLang="zh-CN" sz="2400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2400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zh-CN" sz="2400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5734050" y="3429000"/>
            <a:ext cx="3429000" cy="1524000"/>
          </a:xfrm>
          <a:prstGeom prst="wedgeRectCallout">
            <a:avLst>
              <a:gd name="adj1" fmla="val -135189"/>
              <a:gd name="adj2" fmla="val 22664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1844,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din.</a:t>
            </a:r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5734050" y="5257800"/>
            <a:ext cx="3429000" cy="1524000"/>
          </a:xfrm>
          <a:prstGeom prst="wedgeRectCallout">
            <a:avLst>
              <a:gd name="adj1" fmla="val -165438"/>
              <a:gd name="adj2" fmla="val -119089"/>
            </a:avLst>
          </a:prstGeom>
          <a:noFill/>
          <a:ln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2400" noProof="1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2400" b="0" noProof="1">
                <a:solidFill>
                  <a:srgbClr val="7030A0"/>
                </a:solidFill>
                <a:cs typeface="Times New Roman" panose="02020603050405020304" pitchFamily="18" charset="0"/>
                <a:sym typeface="+mn-ea"/>
              </a:rPr>
              <a:t>Tại Anh: Từ n</a:t>
            </a:r>
            <a:r>
              <a:rPr lang="vi-VN" sz="2400" b="0" noProof="1">
                <a:solidFill>
                  <a:srgbClr val="7030A0"/>
                </a:solidFill>
                <a:cs typeface="Times New Roman" panose="02020603050405020304" pitchFamily="18" charset="0"/>
                <a:sym typeface="+mn-ea"/>
              </a:rPr>
              <a:t>ăm 1836 đến năm 1847, bùng nổ “Phong trào Hiến chương”</a:t>
            </a:r>
            <a:r>
              <a:rPr lang="en-US" sz="2400" b="0" noProof="1">
                <a:solidFill>
                  <a:srgbClr val="7030A0"/>
                </a:solidFill>
                <a:cs typeface="Times New Roman" panose="02020603050405020304" pitchFamily="18" charset="0"/>
                <a:sym typeface="+mn-ea"/>
              </a:rPr>
              <a:t>.</a:t>
            </a:r>
            <a:r>
              <a:rPr lang="vi-VN" sz="2400" b="0" noProof="1">
                <a:solidFill>
                  <a:srgbClr val="7030A0"/>
                </a:solidFill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508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Hãy xác định trên lược đồ Châu Âu những nước có phong trào công nhân phát triển trong thời kỳ này?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790575"/>
            <a:ext cx="7470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nl-NL" altLang="en-US" sz="2400" b="1">
                <a:latin typeface="Times New Roman" panose="02020603050405020304" pitchFamily="18" charset="0"/>
              </a:rPr>
              <a:t>- Cuộc đấu tranh nổ ra ở Anh, sau đó là Pháp, Đức, Bỉ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/>
      <p:bldP spid="61449" grpId="0" animBg="1"/>
      <p:bldP spid="61450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3A589A-D534-43E9-A350-ADDF756B9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460716"/>
              </p:ext>
            </p:extLst>
          </p:nvPr>
        </p:nvGraphicFramePr>
        <p:xfrm>
          <a:off x="571501" y="274320"/>
          <a:ext cx="8000998" cy="6316079"/>
        </p:xfrm>
        <a:graphic>
          <a:graphicData uri="http://schemas.openxmlformats.org/drawingml/2006/table">
            <a:tbl>
              <a:tblPr firstRow="1" firstCol="1" bandRow="1"/>
              <a:tblGrid>
                <a:gridCol w="673308">
                  <a:extLst>
                    <a:ext uri="{9D8B030D-6E8A-4147-A177-3AD203B41FA5}">
                      <a16:colId xmlns:a16="http://schemas.microsoft.com/office/drawing/2014/main" val="1086207799"/>
                    </a:ext>
                  </a:extLst>
                </a:gridCol>
                <a:gridCol w="2212298">
                  <a:extLst>
                    <a:ext uri="{9D8B030D-6E8A-4147-A177-3AD203B41FA5}">
                      <a16:colId xmlns:a16="http://schemas.microsoft.com/office/drawing/2014/main" val="870932359"/>
                    </a:ext>
                  </a:extLst>
                </a:gridCol>
                <a:gridCol w="2557696">
                  <a:extLst>
                    <a:ext uri="{9D8B030D-6E8A-4147-A177-3AD203B41FA5}">
                      <a16:colId xmlns:a16="http://schemas.microsoft.com/office/drawing/2014/main" val="4198112503"/>
                    </a:ext>
                  </a:extLst>
                </a:gridCol>
                <a:gridCol w="2557696">
                  <a:extLst>
                    <a:ext uri="{9D8B030D-6E8A-4147-A177-3AD203B41FA5}">
                      <a16:colId xmlns:a16="http://schemas.microsoft.com/office/drawing/2014/main" val="1787941308"/>
                    </a:ext>
                  </a:extLst>
                </a:gridCol>
              </a:tblGrid>
              <a:tr h="7732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 Phong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1830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 Phong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1848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1870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 Phong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TK XIX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927177"/>
                  </a:ext>
                </a:extLst>
              </a:tr>
              <a:tr h="1030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1831- 1834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Li -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hòa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481309"/>
                  </a:ext>
                </a:extLst>
              </a:tr>
              <a:tr h="8178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Đức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1844- CN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dệt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Seledin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xưởng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129272"/>
                  </a:ext>
                </a:extLst>
              </a:tr>
              <a:tr h="1030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1836: Phong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Mittinh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75096"/>
                  </a:ext>
                </a:extLst>
              </a:tr>
              <a:tr h="1030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Mĩ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418705"/>
                  </a:ext>
                </a:extLst>
              </a:tr>
              <a:tr h="1030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307154"/>
                  </a:ext>
                </a:extLst>
              </a:tr>
            </a:tbl>
          </a:graphicData>
        </a:graphic>
      </p:graphicFrame>
      <p:pic>
        <p:nvPicPr>
          <p:cNvPr id="5" name="Picture 3">
            <a:extLst>
              <a:ext uri="{FF2B5EF4-FFF2-40B4-BE49-F238E27FC236}">
                <a16:creationId xmlns:a16="http://schemas.microsoft.com/office/drawing/2014/main" id="{C0A7F892-12F8-4064-BF28-C3A76FCB90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533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"/>
          <p:cNvGrpSpPr/>
          <p:nvPr/>
        </p:nvGrpSpPr>
        <p:grpSpPr bwMode="auto">
          <a:xfrm>
            <a:off x="0" y="0"/>
            <a:ext cx="9144000" cy="6824308"/>
            <a:chOff x="0" y="0"/>
            <a:chExt cx="5760" cy="3952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3" name="Text Box 6"/>
            <p:cNvSpPr txBox="1">
              <a:spLocks noChangeArrowheads="1"/>
            </p:cNvSpPr>
            <p:nvPr/>
          </p:nvSpPr>
          <p:spPr bwMode="auto">
            <a:xfrm>
              <a:off x="1008" y="3685"/>
              <a:ext cx="4224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Anh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Hiến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019352"/>
      </p:ext>
    </p:extLst>
  </p:cSld>
  <p:clrMapOvr>
    <a:masterClrMapping/>
  </p:clrMapOvr>
  <p:transition spd="slow" advTm="5884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6"/>
          <p:cNvSpPr txBox="1">
            <a:spLocks noChangeArrowheads="1"/>
          </p:cNvSpPr>
          <p:nvPr/>
        </p:nvSpPr>
        <p:spPr bwMode="auto">
          <a:xfrm>
            <a:off x="152400" y="239713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1848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1870. 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95300" y="3429000"/>
            <a:ext cx="42291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AutoShape 60"/>
          <p:cNvSpPr>
            <a:spLocks noChangeArrowheads="1"/>
          </p:cNvSpPr>
          <p:nvPr/>
        </p:nvSpPr>
        <p:spPr bwMode="auto">
          <a:xfrm>
            <a:off x="304800" y="914866"/>
            <a:ext cx="5638800" cy="2361733"/>
          </a:xfrm>
          <a:prstGeom prst="cloudCallout">
            <a:avLst>
              <a:gd name="adj1" fmla="val 20433"/>
              <a:gd name="adj2" fmla="val 51510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  <a:rou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1848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1870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11">
            <a:extLst>
              <a:ext uri="{FF2B5EF4-FFF2-40B4-BE49-F238E27FC236}">
                <a16:creationId xmlns:a16="http://schemas.microsoft.com/office/drawing/2014/main" id="{07309F8D-B7CB-4E7E-BF58-4ADDAF115FFE}"/>
              </a:ext>
            </a:extLst>
          </p:cNvPr>
          <p:cNvSpPr/>
          <p:nvPr/>
        </p:nvSpPr>
        <p:spPr>
          <a:xfrm>
            <a:off x="5343378" y="1676400"/>
            <a:ext cx="3657600" cy="3200400"/>
          </a:xfrm>
          <a:prstGeom prst="cloudCallout">
            <a:avLst>
              <a:gd name="adj1" fmla="val -54891"/>
              <a:gd name="adj2" fmla="val 78313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spd="slow" advTm="270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35848" grpId="0"/>
      <p:bldP spid="8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3A589A-D534-43E9-A350-ADDF756B9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93816"/>
              </p:ext>
            </p:extLst>
          </p:nvPr>
        </p:nvGraphicFramePr>
        <p:xfrm>
          <a:off x="571500" y="274319"/>
          <a:ext cx="8191499" cy="6457832"/>
        </p:xfrm>
        <a:graphic>
          <a:graphicData uri="http://schemas.openxmlformats.org/drawingml/2006/table">
            <a:tbl>
              <a:tblPr firstRow="1" firstCol="1" bandRow="1"/>
              <a:tblGrid>
                <a:gridCol w="689339">
                  <a:extLst>
                    <a:ext uri="{9D8B030D-6E8A-4147-A177-3AD203B41FA5}">
                      <a16:colId xmlns:a16="http://schemas.microsoft.com/office/drawing/2014/main" val="1086207799"/>
                    </a:ext>
                  </a:extLst>
                </a:gridCol>
                <a:gridCol w="2264972">
                  <a:extLst>
                    <a:ext uri="{9D8B030D-6E8A-4147-A177-3AD203B41FA5}">
                      <a16:colId xmlns:a16="http://schemas.microsoft.com/office/drawing/2014/main" val="870932359"/>
                    </a:ext>
                  </a:extLst>
                </a:gridCol>
                <a:gridCol w="2618594">
                  <a:extLst>
                    <a:ext uri="{9D8B030D-6E8A-4147-A177-3AD203B41FA5}">
                      <a16:colId xmlns:a16="http://schemas.microsoft.com/office/drawing/2014/main" val="4198112503"/>
                    </a:ext>
                  </a:extLst>
                </a:gridCol>
                <a:gridCol w="2618594">
                  <a:extLst>
                    <a:ext uri="{9D8B030D-6E8A-4147-A177-3AD203B41FA5}">
                      <a16:colId xmlns:a16="http://schemas.microsoft.com/office/drawing/2014/main" val="1787941308"/>
                    </a:ext>
                  </a:extLst>
                </a:gridCol>
              </a:tblGrid>
              <a:tr h="12247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 Phong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1830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 Phong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1848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1870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 Phong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TK XIX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927177"/>
                  </a:ext>
                </a:extLst>
              </a:tr>
              <a:tr h="12247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1831- 1834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Li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hòa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481309"/>
                  </a:ext>
                </a:extLst>
              </a:tr>
              <a:tr h="9185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Đức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1844- CN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dệt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Seledin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xưởng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129272"/>
                  </a:ext>
                </a:extLst>
              </a:tr>
              <a:tr h="1380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1836: Phong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tang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Mittinh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75096"/>
                  </a:ext>
                </a:extLst>
              </a:tr>
              <a:tr h="558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Mĩ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418705"/>
                  </a:ext>
                </a:extLst>
              </a:tr>
              <a:tr h="11507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307154"/>
                  </a:ext>
                </a:extLst>
              </a:tr>
            </a:tbl>
          </a:graphicData>
        </a:graphic>
      </p:graphicFrame>
      <p:sp>
        <p:nvSpPr>
          <p:cNvPr id="3" name="Text Box 96">
            <a:extLst>
              <a:ext uri="{FF2B5EF4-FFF2-40B4-BE49-F238E27FC236}">
                <a16:creationId xmlns:a16="http://schemas.microsoft.com/office/drawing/2014/main" id="{FD795477-D5A0-4110-B13E-D976FE9E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562600"/>
            <a:ext cx="4648200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bại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endParaRPr lang="en-US" altLang="zh-C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96">
            <a:extLst>
              <a:ext uri="{FF2B5EF4-FFF2-40B4-BE49-F238E27FC236}">
                <a16:creationId xmlns:a16="http://schemas.microsoft.com/office/drawing/2014/main" id="{75FA67E7-215A-4F8C-9FBB-B4FD05ACD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600200"/>
            <a:ext cx="28627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6/1848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Pari KN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6">
            <a:extLst>
              <a:ext uri="{FF2B5EF4-FFF2-40B4-BE49-F238E27FC236}">
                <a16:creationId xmlns:a16="http://schemas.microsoft.com/office/drawing/2014/main" id="{68882978-9E27-48AC-89AB-3478D0793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302" y="3735641"/>
            <a:ext cx="269015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1868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6">
            <a:extLst>
              <a:ext uri="{FF2B5EF4-FFF2-40B4-BE49-F238E27FC236}">
                <a16:creationId xmlns:a16="http://schemas.microsoft.com/office/drawing/2014/main" id="{E36A8789-3940-464D-A0D7-D754836A1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302" y="2769751"/>
            <a:ext cx="269015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87E5E73-760D-452A-8E15-A7035326D3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62000"/>
            <a:ext cx="533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A4C304-C380-4113-B5A3-D63FCF5B97BE}" type="slidenum">
              <a:rPr lang="en-US" altLang="en-US" sz="1200" smtClean="0">
                <a:solidFill>
                  <a:srgbClr val="898989"/>
                </a:solidFill>
              </a:r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486400" y="1023959"/>
            <a:ext cx="3657600" cy="2654280"/>
          </a:xfrm>
          <a:prstGeom prst="cloudCallout">
            <a:avLst>
              <a:gd name="adj1" fmla="val -54891"/>
              <a:gd name="adj2" fmla="val 78313"/>
            </a:avLst>
          </a:prstGeom>
          <a:solidFill>
            <a:schemeClr val="bg1"/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94" y="69851"/>
            <a:ext cx="834866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Phong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 XIX</a:t>
            </a:r>
          </a:p>
          <a:p>
            <a:pPr eaLnBrk="1" hangingPunct="1">
              <a:defRPr/>
            </a:pPr>
            <a:endParaRPr lang="en-US" alt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49" name="Group 7"/>
          <p:cNvGrpSpPr/>
          <p:nvPr/>
        </p:nvGrpSpPr>
        <p:grpSpPr bwMode="auto">
          <a:xfrm>
            <a:off x="138113" y="1676400"/>
            <a:ext cx="5224462" cy="4953000"/>
            <a:chOff x="3072" y="912"/>
            <a:chExt cx="2688" cy="3408"/>
          </a:xfrm>
        </p:grpSpPr>
        <p:pic>
          <p:nvPicPr>
            <p:cNvPr id="6152" name="Picture 13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912"/>
              <a:ext cx="2663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4"/>
            <p:cNvSpPr txBox="1">
              <a:spLocks noChangeArrowheads="1"/>
            </p:cNvSpPr>
            <p:nvPr/>
          </p:nvSpPr>
          <p:spPr bwMode="auto">
            <a:xfrm>
              <a:off x="3456" y="3889"/>
              <a:ext cx="2304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 biểu tình của công nhân Niu Oóc năm 1882</a:t>
              </a:r>
            </a:p>
          </p:txBody>
        </p:sp>
      </p:grpSp>
      <p:sp>
        <p:nvSpPr>
          <p:cNvPr id="6150" name="TextBox 13"/>
          <p:cNvSpPr txBox="1">
            <a:spLocks noChangeArrowheads="1"/>
          </p:cNvSpPr>
          <p:nvPr/>
        </p:nvSpPr>
        <p:spPr bwMode="auto">
          <a:xfrm>
            <a:off x="5356713" y="3982159"/>
            <a:ext cx="38369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1-5-1886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857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3A589A-D534-43E9-A350-ADDF756B9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54683"/>
              </p:ext>
            </p:extLst>
          </p:nvPr>
        </p:nvGraphicFramePr>
        <p:xfrm>
          <a:off x="101111" y="91438"/>
          <a:ext cx="8839199" cy="6772403"/>
        </p:xfrm>
        <a:graphic>
          <a:graphicData uri="http://schemas.openxmlformats.org/drawingml/2006/table">
            <a:tbl>
              <a:tblPr firstRow="1" firstCol="1" bandRow="1"/>
              <a:tblGrid>
                <a:gridCol w="743844">
                  <a:extLst>
                    <a:ext uri="{9D8B030D-6E8A-4147-A177-3AD203B41FA5}">
                      <a16:colId xmlns:a16="http://schemas.microsoft.com/office/drawing/2014/main" val="1086207799"/>
                    </a:ext>
                  </a:extLst>
                </a:gridCol>
                <a:gridCol w="2444063">
                  <a:extLst>
                    <a:ext uri="{9D8B030D-6E8A-4147-A177-3AD203B41FA5}">
                      <a16:colId xmlns:a16="http://schemas.microsoft.com/office/drawing/2014/main" val="870932359"/>
                    </a:ext>
                  </a:extLst>
                </a:gridCol>
                <a:gridCol w="2825646">
                  <a:extLst>
                    <a:ext uri="{9D8B030D-6E8A-4147-A177-3AD203B41FA5}">
                      <a16:colId xmlns:a16="http://schemas.microsoft.com/office/drawing/2014/main" val="4198112503"/>
                    </a:ext>
                  </a:extLst>
                </a:gridCol>
                <a:gridCol w="2825646">
                  <a:extLst>
                    <a:ext uri="{9D8B030D-6E8A-4147-A177-3AD203B41FA5}">
                      <a16:colId xmlns:a16="http://schemas.microsoft.com/office/drawing/2014/main" val="1787941308"/>
                    </a:ext>
                  </a:extLst>
                </a:gridCol>
              </a:tblGrid>
              <a:tr h="9433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 Phong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1830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 Phong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1848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1870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 Phong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TK XIX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927177"/>
                  </a:ext>
                </a:extLst>
              </a:tr>
              <a:tr h="1222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1831- 1834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Li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hòa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481309"/>
                  </a:ext>
                </a:extLst>
              </a:tr>
              <a:tr h="9170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Đức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1844- CN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dệt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Seledin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xưởng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129272"/>
                  </a:ext>
                </a:extLst>
              </a:tr>
              <a:tr h="13779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1836: Phong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Mittinh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775096"/>
                  </a:ext>
                </a:extLst>
              </a:tr>
              <a:tr h="1162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Mĩ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418705"/>
                  </a:ext>
                </a:extLst>
              </a:tr>
              <a:tr h="11488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307154"/>
                  </a:ext>
                </a:extLst>
              </a:tr>
            </a:tbl>
          </a:graphicData>
        </a:graphic>
      </p:graphicFrame>
      <p:sp>
        <p:nvSpPr>
          <p:cNvPr id="3" name="Text Box 96">
            <a:extLst>
              <a:ext uri="{FF2B5EF4-FFF2-40B4-BE49-F238E27FC236}">
                <a16:creationId xmlns:a16="http://schemas.microsoft.com/office/drawing/2014/main" id="{FD795477-D5A0-4110-B13E-D976FE9E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251" y="5776394"/>
            <a:ext cx="46482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bại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endParaRPr lang="en-US" altLang="zh-C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96">
            <a:extLst>
              <a:ext uri="{FF2B5EF4-FFF2-40B4-BE49-F238E27FC236}">
                <a16:creationId xmlns:a16="http://schemas.microsoft.com/office/drawing/2014/main" id="{75FA67E7-215A-4F8C-9FBB-B4FD05ACD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989" y="1264236"/>
            <a:ext cx="28627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6/1848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Pari KN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6">
            <a:extLst>
              <a:ext uri="{FF2B5EF4-FFF2-40B4-BE49-F238E27FC236}">
                <a16:creationId xmlns:a16="http://schemas.microsoft.com/office/drawing/2014/main" id="{68882978-9E27-48AC-89AB-3478D0793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989" y="3153251"/>
            <a:ext cx="269015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1868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6">
            <a:extLst>
              <a:ext uri="{FF2B5EF4-FFF2-40B4-BE49-F238E27FC236}">
                <a16:creationId xmlns:a16="http://schemas.microsoft.com/office/drawing/2014/main" id="{E36A8789-3940-464D-A0D7-D754836A1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351" y="2317209"/>
            <a:ext cx="269015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96">
            <a:extLst>
              <a:ext uri="{FF2B5EF4-FFF2-40B4-BE49-F238E27FC236}">
                <a16:creationId xmlns:a16="http://schemas.microsoft.com/office/drawing/2014/main" id="{05EFD64F-F7AA-4D5F-B991-92A7E9969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764" y="1171363"/>
            <a:ext cx="2862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1893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6">
            <a:extLst>
              <a:ext uri="{FF2B5EF4-FFF2-40B4-BE49-F238E27FC236}">
                <a16:creationId xmlns:a16="http://schemas.microsoft.com/office/drawing/2014/main" id="{96F0D2DC-D156-4269-BC90-99B3E281D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572" y="2498626"/>
            <a:ext cx="2862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1875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XHDC ra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6">
            <a:extLst>
              <a:ext uri="{FF2B5EF4-FFF2-40B4-BE49-F238E27FC236}">
                <a16:creationId xmlns:a16="http://schemas.microsoft.com/office/drawing/2014/main" id="{E03D97FE-C88A-4EB4-93A8-4FC2DF909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913" y="3405273"/>
            <a:ext cx="26667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1899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6">
            <a:extLst>
              <a:ext uri="{FF2B5EF4-FFF2-40B4-BE49-F238E27FC236}">
                <a16:creationId xmlns:a16="http://schemas.microsoft.com/office/drawing/2014/main" id="{AE15C207-E7DA-408F-8CE9-F167CF702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950" y="5863924"/>
            <a:ext cx="286277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HĐ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6">
            <a:extLst>
              <a:ext uri="{FF2B5EF4-FFF2-40B4-BE49-F238E27FC236}">
                <a16:creationId xmlns:a16="http://schemas.microsoft.com/office/drawing/2014/main" id="{4E3F1CFF-B6BC-4095-9B05-CD799DF58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871" y="4539734"/>
            <a:ext cx="26667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1/5/1886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Si-ca-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gô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đòi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(8h).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F3ECE306-BEDD-4BEC-9753-E0B5B3CA6F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0" y="381000"/>
            <a:ext cx="533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ChangeArrowheads="1"/>
          </p:cNvSpPr>
          <p:nvPr/>
        </p:nvSpPr>
        <p:spPr bwMode="auto">
          <a:xfrm>
            <a:off x="-152400" y="754595"/>
            <a:ext cx="91440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</a:p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CUỐI THẾ</a:t>
            </a:r>
          </a:p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KỈ XVIII ĐẾN ĐẦU THẾ KỈ XX</a:t>
            </a: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52400" y="2395231"/>
            <a:ext cx="8839200" cy="24006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1914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>
            <a:spLocks noChangeArrowheads="1"/>
          </p:cNvSpPr>
          <p:nvPr/>
        </p:nvSpPr>
        <p:spPr bwMode="auto">
          <a:xfrm>
            <a:off x="260932" y="930129"/>
            <a:ext cx="5791200" cy="2413000"/>
          </a:xfrm>
          <a:prstGeom prst="cloudCallout">
            <a:avLst>
              <a:gd name="adj1" fmla="val -16014"/>
              <a:gd name="adj2" fmla="val 89213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nl-NL" sz="2800" b="1" i="1" dirty="0">
                <a:solidFill>
                  <a:srgbClr val="FF3300"/>
                </a:solidFill>
                <a:latin typeface="Times New Roman" pitchFamily="18" charset="0"/>
              </a:rPr>
              <a:t>?/ Nguyên nhân n</a:t>
            </a:r>
            <a:r>
              <a:rPr lang="nl-NL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nl-NL" sz="2800" b="1" i="1" dirty="0">
                <a:solidFill>
                  <a:srgbClr val="FF3300"/>
                </a:solidFill>
                <a:latin typeface="Times New Roman" pitchFamily="18" charset="0"/>
              </a:rPr>
              <a:t>o dẫn đến cuộc cách mạng Nga 1905-1907?</a:t>
            </a:r>
            <a:endParaRPr lang="nl-NL" sz="28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4038600" y="2222500"/>
            <a:ext cx="990600" cy="355600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50302" y="1776224"/>
            <a:ext cx="4038600" cy="8925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lang="nl-NL" altLang="x-none" sz="2600" noProof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TK XX: Nga lâm v</a:t>
            </a:r>
            <a:r>
              <a:rPr lang="nl-NL" altLang="x-none" sz="2600" noProof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nl-NL" altLang="x-none" sz="2600" noProof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tình trạng khủng hoảng.</a:t>
            </a:r>
            <a:endParaRPr lang="nl-NL" altLang="x-none" sz="2600" noProof="1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1" y="5409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l-NL">
              <a:latin typeface="Times New Roman" pitchFamily="18" charset="0"/>
            </a:endParaRPr>
          </a:p>
        </p:txBody>
      </p:sp>
      <p:sp>
        <p:nvSpPr>
          <p:cNvPr id="14343" name="Rectangle 1"/>
          <p:cNvSpPr>
            <a:spLocks noChangeArrowheads="1"/>
          </p:cNvSpPr>
          <p:nvPr/>
        </p:nvSpPr>
        <p:spPr bwMode="auto">
          <a:xfrm>
            <a:off x="1" y="5409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l-NL">
              <a:latin typeface="Times New Roman" pitchFamily="18" charset="0"/>
            </a:endParaRPr>
          </a:p>
        </p:txBody>
      </p:sp>
      <p:sp>
        <p:nvSpPr>
          <p:cNvPr id="14344" name="Rectangle 2"/>
          <p:cNvSpPr>
            <a:spLocks noChangeArrowheads="1"/>
          </p:cNvSpPr>
          <p:nvPr/>
        </p:nvSpPr>
        <p:spPr bwMode="auto">
          <a:xfrm>
            <a:off x="1" y="5409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l-NL"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-28575" y="2705366"/>
            <a:ext cx="419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Nhân dân  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&gt;&lt;   ch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ế độ PK           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 lao động             Nga Ho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ng</a:t>
            </a:r>
            <a:endParaRPr lang="en-US" altLang="zh-C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9098" y="4216137"/>
            <a:ext cx="33762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Chiến tranh Nga - Nhật </a:t>
            </a:r>
          </a:p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(1904 - 1905)</a:t>
            </a:r>
            <a:r>
              <a:rPr lang="en-US" altLang="zh-CN" sz="2400" b="1">
                <a:latin typeface="Times New Roman" pitchFamily="18" charset="0"/>
                <a:sym typeface="Symbol" pitchFamily="18" charset="2"/>
              </a:rPr>
              <a:t> </a:t>
            </a:r>
            <a:endParaRPr lang="en-US" altLang="zh-CN" sz="2400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1285876" y="3680091"/>
            <a:ext cx="10160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Content Placeholder 2"/>
          <p:cNvSpPr txBox="1">
            <a:spLocks noChangeArrowheads="1"/>
          </p:cNvSpPr>
          <p:nvPr/>
        </p:nvSpPr>
        <p:spPr bwMode="auto">
          <a:xfrm>
            <a:off x="260932" y="136111"/>
            <a:ext cx="8229600" cy="77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zh-CN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zh-C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altLang="zh-C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(1905-1907)</a:t>
            </a:r>
            <a:endParaRPr lang="vi-VN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853770" y="3203747"/>
            <a:ext cx="4191000" cy="129266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lang="nl-NL" altLang="x-none" sz="2600" noProof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1905 – 1907 Nga ho</a:t>
            </a:r>
            <a:r>
              <a:rPr lang="nl-NL" altLang="x-none" sz="2600" noProof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nl-NL" altLang="x-none" sz="2600" noProof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đẩy nhân dân Nga v</a:t>
            </a:r>
            <a:r>
              <a:rPr lang="nl-NL" altLang="x-none" sz="2600" noProof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nl-NL" altLang="x-none" sz="2600" noProof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cuộc chiến tranh Nga- Nhật.</a:t>
            </a:r>
            <a:endParaRPr lang="nl-NL" altLang="x-none" sz="2600" noProof="1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006170" y="4723968"/>
            <a:ext cx="4038600" cy="8925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lang="nl-NL" altLang="x-none" sz="2600" noProof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năm 1904 nhiều cuộc bãi công nổ ra.</a:t>
            </a:r>
            <a:endParaRPr lang="nl-NL" altLang="x-none" sz="2600" noProof="1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7454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" grpId="0" bldLvl="0" animBg="1"/>
      <p:bldP spid="12" grpId="0"/>
      <p:bldP spid="13" grpId="0"/>
      <p:bldP spid="2" grpId="0" bldLvl="0" animBg="1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44450" y="5651501"/>
            <a:ext cx="4191000" cy="39952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đế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Nicholas 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3" descr="D:\BAI GIANG SU 8\7 PTCN 19      20 CM 05     07\Nicholas_II_by_Boissonnas_&amp;_Eggler_c1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98500"/>
            <a:ext cx="3930650" cy="497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D:\BAI GIANG SU 8\7 PTCN 19      20 CM 05     07\800px-Meiji_tenn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2" y="689240"/>
            <a:ext cx="4373563" cy="498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5420705" y="5776304"/>
            <a:ext cx="2371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72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242886"/>
              </p:ext>
            </p:extLst>
          </p:nvPr>
        </p:nvGraphicFramePr>
        <p:xfrm>
          <a:off x="1219200" y="5270500"/>
          <a:ext cx="6553200" cy="609866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933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17" marB="381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33">
                <a:tc>
                  <a:txBody>
                    <a:bodyPr/>
                    <a:lstStyle/>
                    <a:p>
                      <a:pPr algn="ctr"/>
                      <a:r>
                        <a:rPr lang="vi-VN" sz="15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vẽ trận hải chiến giữa hai hạm đội Nga - Nhật. </a:t>
                      </a:r>
                      <a:endParaRPr lang="vi-V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17" marB="381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09" name="Picture 2" descr="https://media.laodong.vn/Uploaded/nguyenquoclong/2013_08_06/haichienluthuan_KTO_470_BXG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9000"/>
            <a:ext cx="7696200" cy="447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68372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5D82A2-7F0C-4E0F-B761-47FA35F44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429394"/>
              </p:ext>
            </p:extLst>
          </p:nvPr>
        </p:nvGraphicFramePr>
        <p:xfrm>
          <a:off x="0" y="1"/>
          <a:ext cx="9143999" cy="6823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6390">
                  <a:extLst>
                    <a:ext uri="{9D8B030D-6E8A-4147-A177-3AD203B41FA5}">
                      <a16:colId xmlns:a16="http://schemas.microsoft.com/office/drawing/2014/main" val="3468922946"/>
                    </a:ext>
                  </a:extLst>
                </a:gridCol>
                <a:gridCol w="3892841">
                  <a:extLst>
                    <a:ext uri="{9D8B030D-6E8A-4147-A177-3AD203B41FA5}">
                      <a16:colId xmlns:a16="http://schemas.microsoft.com/office/drawing/2014/main" val="1268337037"/>
                    </a:ext>
                  </a:extLst>
                </a:gridCol>
                <a:gridCol w="3854768">
                  <a:extLst>
                    <a:ext uri="{9D8B030D-6E8A-4147-A177-3AD203B41FA5}">
                      <a16:colId xmlns:a16="http://schemas.microsoft.com/office/drawing/2014/main" val="4216391890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 </a:t>
                      </a: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 Nga 1905-1907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 </a:t>
                      </a: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trào CM 1918-1923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extLst>
                  <a:ext uri="{0D108BD9-81ED-4DB2-BD59-A6C34878D82A}">
                    <a16:rowId xmlns:a16="http://schemas.microsoft.com/office/drawing/2014/main" val="1907874000"/>
                  </a:ext>
                </a:extLst>
              </a:tr>
              <a:tr h="1706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822"/>
                  </a:ext>
                </a:extLst>
              </a:tr>
              <a:tr h="22174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biến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42582"/>
                  </a:ext>
                </a:extLst>
              </a:tr>
              <a:tr h="21677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- Ý nghĩa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46564"/>
                  </a:ext>
                </a:extLst>
              </a:tr>
            </a:tbl>
          </a:graphicData>
        </a:graphic>
      </p:graphicFrame>
      <p:pic>
        <p:nvPicPr>
          <p:cNvPr id="5" name="Picture 3">
            <a:extLst>
              <a:ext uri="{FF2B5EF4-FFF2-40B4-BE49-F238E27FC236}">
                <a16:creationId xmlns:a16="http://schemas.microsoft.com/office/drawing/2014/main" id="{7C5F9543-BEBA-4D1E-86AF-8C765AED8E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33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6">
            <a:extLst>
              <a:ext uri="{FF2B5EF4-FFF2-40B4-BE49-F238E27FC236}">
                <a16:creationId xmlns:a16="http://schemas.microsoft.com/office/drawing/2014/main" id="{0488233F-27C4-4559-8EDB-240B4864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38200"/>
            <a:ext cx="3657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lâm vào khủng hoảng nghiêm trọng (KT-CT-XH)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Mâu thuẫn XH gay gắt, nhân dân căm ghét chế độ Nga hoàng.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4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5D82A2-7F0C-4E0F-B761-47FA35F44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126642"/>
              </p:ext>
            </p:extLst>
          </p:nvPr>
        </p:nvGraphicFramePr>
        <p:xfrm>
          <a:off x="0" y="222568"/>
          <a:ext cx="9407768" cy="7348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4868">
                  <a:extLst>
                    <a:ext uri="{9D8B030D-6E8A-4147-A177-3AD203B41FA5}">
                      <a16:colId xmlns:a16="http://schemas.microsoft.com/office/drawing/2014/main" val="3468922946"/>
                    </a:ext>
                  </a:extLst>
                </a:gridCol>
                <a:gridCol w="4532532">
                  <a:extLst>
                    <a:ext uri="{9D8B030D-6E8A-4147-A177-3AD203B41FA5}">
                      <a16:colId xmlns:a16="http://schemas.microsoft.com/office/drawing/2014/main" val="1268337037"/>
                    </a:ext>
                  </a:extLst>
                </a:gridCol>
                <a:gridCol w="3540368">
                  <a:extLst>
                    <a:ext uri="{9D8B030D-6E8A-4147-A177-3AD203B41FA5}">
                      <a16:colId xmlns:a16="http://schemas.microsoft.com/office/drawing/2014/main" val="4216391890"/>
                    </a:ext>
                  </a:extLst>
                </a:gridCol>
              </a:tblGrid>
              <a:tr h="513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 </a:t>
                      </a: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 Nga 1905-1907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 </a:t>
                      </a: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trào CM 1918-1923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extLst>
                  <a:ext uri="{0D108BD9-81ED-4DB2-BD59-A6C34878D82A}">
                    <a16:rowId xmlns:a16="http://schemas.microsoft.com/office/drawing/2014/main" val="1907874000"/>
                  </a:ext>
                </a:extLst>
              </a:tr>
              <a:tr h="1244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822"/>
                  </a:ext>
                </a:extLst>
              </a:tr>
              <a:tr h="3276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biến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42582"/>
                  </a:ext>
                </a:extLst>
              </a:tr>
              <a:tr h="23128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- Ý nghĩa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46564"/>
                  </a:ext>
                </a:extLst>
              </a:tr>
            </a:tbl>
          </a:graphicData>
        </a:graphic>
      </p:graphicFrame>
      <p:sp>
        <p:nvSpPr>
          <p:cNvPr id="4" name="Text Box 96">
            <a:extLst>
              <a:ext uri="{FF2B5EF4-FFF2-40B4-BE49-F238E27FC236}">
                <a16:creationId xmlns:a16="http://schemas.microsoft.com/office/drawing/2014/main" id="{389E5E89-D496-4219-8235-7494B679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907158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=&gt; </a:t>
            </a:r>
            <a:r>
              <a:rPr lang="en-US" altLang="zh-CN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itchFamily="18" charset="0"/>
              </a:rPr>
              <a:t>mạng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altLang="zh-C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48B6C9E-ECFA-4B45-9074-C493EE2DE8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0"/>
            <a:ext cx="533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6">
            <a:extLst>
              <a:ext uri="{FF2B5EF4-FFF2-40B4-BE49-F238E27FC236}">
                <a16:creationId xmlns:a16="http://schemas.microsoft.com/office/drawing/2014/main" id="{73FD068D-3837-4BE8-97D5-EFEFCF415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85800"/>
            <a:ext cx="3657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lâm vào khủng hoảng nghiêm trọng (KT-CT-XH)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Mâu thuẫn XH gay gắt, nhân dân căm ghét chế độ Nga hoàng.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6">
            <a:extLst>
              <a:ext uri="{FF2B5EF4-FFF2-40B4-BE49-F238E27FC236}">
                <a16:creationId xmlns:a16="http://schemas.microsoft.com/office/drawing/2014/main" id="{CA7841E7-04EE-4B7C-BBD6-6C27B77AA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50842"/>
            <a:ext cx="4267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9/1/1905, 14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Pê-téc-bua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5/1905,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6/1905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Tháng 12/1905, KN vũ trang bùng nổ ở Mát-xcơ-va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1907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chấ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dứt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9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pPr algn="r"/>
            <a:fld id="{00000000-1234-1234-1234-123412341234}" type="slidenum">
              <a:rPr lang="en-GB" smtClean="0"/>
              <a:t>25</a:t>
            </a:fld>
            <a:endParaRPr lang="en-GB"/>
          </a:p>
        </p:txBody>
      </p:sp>
      <p:pic>
        <p:nvPicPr>
          <p:cNvPr id="2050" name="Picture 2" descr="The Russian revolution of 1905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9" y="-9378"/>
            <a:ext cx="4150895" cy="67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1905 Russian Revolution – Comrade&amp;#39;s Cr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78"/>
            <a:ext cx="4954589" cy="686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pPr algn="r"/>
            <a:fld id="{00000000-1234-1234-1234-123412341234}" type="slidenum">
              <a:rPr lang="en-GB" smtClean="0"/>
              <a:t>26</a:t>
            </a:fld>
            <a:endParaRPr lang="en-GB"/>
          </a:p>
        </p:txBody>
      </p:sp>
      <p:pic>
        <p:nvPicPr>
          <p:cNvPr id="3074" name="Picture 2" descr="The Russian Revolutions of 1905 and 19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" y="0"/>
            <a:ext cx="9105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pPr algn="r"/>
            <a:fld id="{00000000-1234-1234-1234-123412341234}" type="slidenum">
              <a:rPr lang="en-GB" smtClean="0"/>
              <a:t>27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49" t="1872" r="1043" b="10877"/>
          <a:stretch>
            <a:fillRect/>
          </a:stretch>
        </p:blipFill>
        <p:spPr>
          <a:xfrm>
            <a:off x="0" y="0"/>
            <a:ext cx="3561348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832" y="-50"/>
            <a:ext cx="5582652" cy="3448681"/>
          </a:xfrm>
          <a:prstGeom prst="rect">
            <a:avLst/>
          </a:prstGeom>
        </p:spPr>
      </p:pic>
      <p:pic>
        <p:nvPicPr>
          <p:cNvPr id="5" name="Picture 2" descr="HÃ¬nh áº£nh cÃ³ liÃªn quan">
            <a:extLst>
              <a:ext uri="{FF2B5EF4-FFF2-40B4-BE49-F238E27FC236}">
                <a16:creationId xmlns:a16="http://schemas.microsoft.com/office/drawing/2014/main" id="{1F2E2494-7A05-4B9C-947F-D8983CD71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48" y="3448632"/>
            <a:ext cx="5544135" cy="32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19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365070" y="5867400"/>
            <a:ext cx="39180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 err="1">
                <a:solidFill>
                  <a:srgbClr val="0000FF"/>
                </a:solidFill>
                <a:latin typeface="Times New Roman" pitchFamily="18" charset="0"/>
              </a:rPr>
              <a:t>Thủy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itchFamily="18" charset="0"/>
              </a:rPr>
              <a:t>hạm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itchFamily="18" charset="0"/>
              </a:rPr>
              <a:t>Pô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itchFamily="18" charset="0"/>
              </a:rPr>
              <a:t>tem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</a:rPr>
              <a:t>-kin</a:t>
            </a:r>
            <a:endParaRPr lang="en-US" altLang="zh-CN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F53B8-4518-4AAF-AFF3-987EA5A1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872" y="838200"/>
            <a:ext cx="3749728" cy="5822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49660-474D-46BA-8E24-DAC09E72F190}"/>
              </a:ext>
            </a:extLst>
          </p:cNvPr>
          <p:cNvSpPr txBox="1"/>
          <p:nvPr/>
        </p:nvSpPr>
        <p:spPr>
          <a:xfrm>
            <a:off x="4853838" y="1976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Mát-xcơ-va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4341"/>
      </p:ext>
    </p:extLst>
  </p:cSld>
  <p:clrMapOvr>
    <a:masterClrMapping/>
  </p:clrMapOvr>
  <p:transition spd="med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5D82A2-7F0C-4E0F-B761-47FA35F44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171390"/>
              </p:ext>
            </p:extLst>
          </p:nvPr>
        </p:nvGraphicFramePr>
        <p:xfrm>
          <a:off x="0" y="1"/>
          <a:ext cx="9407768" cy="731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4868">
                  <a:extLst>
                    <a:ext uri="{9D8B030D-6E8A-4147-A177-3AD203B41FA5}">
                      <a16:colId xmlns:a16="http://schemas.microsoft.com/office/drawing/2014/main" val="3468922946"/>
                    </a:ext>
                  </a:extLst>
                </a:gridCol>
                <a:gridCol w="4532532">
                  <a:extLst>
                    <a:ext uri="{9D8B030D-6E8A-4147-A177-3AD203B41FA5}">
                      <a16:colId xmlns:a16="http://schemas.microsoft.com/office/drawing/2014/main" val="1268337037"/>
                    </a:ext>
                  </a:extLst>
                </a:gridCol>
                <a:gridCol w="3540368">
                  <a:extLst>
                    <a:ext uri="{9D8B030D-6E8A-4147-A177-3AD203B41FA5}">
                      <a16:colId xmlns:a16="http://schemas.microsoft.com/office/drawing/2014/main" val="4216391890"/>
                    </a:ext>
                  </a:extLst>
                </a:gridCol>
              </a:tblGrid>
              <a:tr h="556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 </a:t>
                      </a: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 Nga 1905-190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 </a:t>
                      </a: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trào CM 1918-1923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extLst>
                  <a:ext uri="{0D108BD9-81ED-4DB2-BD59-A6C34878D82A}">
                    <a16:rowId xmlns:a16="http://schemas.microsoft.com/office/drawing/2014/main" val="1907874000"/>
                  </a:ext>
                </a:extLst>
              </a:tr>
              <a:tr h="11856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822"/>
                  </a:ext>
                </a:extLst>
              </a:tr>
              <a:tr h="3369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biến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42582"/>
                  </a:ext>
                </a:extLst>
              </a:tr>
              <a:tr h="2203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- Ý nghĩa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46564"/>
                  </a:ext>
                </a:extLst>
              </a:tr>
            </a:tbl>
          </a:graphicData>
        </a:graphic>
      </p:graphicFrame>
      <p:sp>
        <p:nvSpPr>
          <p:cNvPr id="4" name="Text Box 96">
            <a:extLst>
              <a:ext uri="{FF2B5EF4-FFF2-40B4-BE49-F238E27FC236}">
                <a16:creationId xmlns:a16="http://schemas.microsoft.com/office/drawing/2014/main" id="{389E5E89-D496-4219-8235-7494B679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722492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=&gt; </a:t>
            </a:r>
            <a:r>
              <a:rPr lang="en-US" altLang="zh-CN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itchFamily="18" charset="0"/>
              </a:rPr>
              <a:t>mạng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altLang="zh-C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48B6C9E-ECFA-4B45-9074-C493EE2DE8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0"/>
            <a:ext cx="533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6">
            <a:extLst>
              <a:ext uri="{FF2B5EF4-FFF2-40B4-BE49-F238E27FC236}">
                <a16:creationId xmlns:a16="http://schemas.microsoft.com/office/drawing/2014/main" id="{73FD068D-3837-4BE8-97D5-EFEFCF415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3067"/>
            <a:ext cx="4038600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lâm vào khủng hoảng nghiêm trọng (KT-CT-XH)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Mâu thuẫn XH gay gắt, nhân dân căm ghét chế độ Nga hoàng.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6">
            <a:extLst>
              <a:ext uri="{FF2B5EF4-FFF2-40B4-BE49-F238E27FC236}">
                <a16:creationId xmlns:a16="http://schemas.microsoft.com/office/drawing/2014/main" id="{CA7841E7-04EE-4B7C-BBD6-6C27B77AA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1750689"/>
            <a:ext cx="4267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9/1/1905, 14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Pê-téc-bua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5/1905,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6/1905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Tháng 12/1905, KN vũ trang bùng nổ ở Mát-xcơ-va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1907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chất dứt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6">
            <a:extLst>
              <a:ext uri="{FF2B5EF4-FFF2-40B4-BE49-F238E27FC236}">
                <a16:creationId xmlns:a16="http://schemas.microsoft.com/office/drawing/2014/main" id="{BEE834D6-D4E8-46DD-90C1-2824C71CE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5317259"/>
            <a:ext cx="4457700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Giáng một đòn chí tử vào GCTS và địa chủ 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Làm suy yếu chế độ Nga Hoàng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Là bước chuẩn bị cho cuộc CMXHCN năm 1917.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Ảnh hưởng đến phong trào giải phóng dân tộc ở thuộc địa và phụ thuộc.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4478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b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1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1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1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100" i="1" dirty="0">
              <a:solidFill>
                <a:srgbClr val="0041C4"/>
              </a:solidFill>
            </a:endParaRPr>
          </a:p>
        </p:txBody>
      </p:sp>
      <p:sp>
        <p:nvSpPr>
          <p:cNvPr id="5" name="AutoShape 60"/>
          <p:cNvSpPr>
            <a:spLocks noGrp="1" noChangeArrowheads="1"/>
          </p:cNvSpPr>
          <p:nvPr>
            <p:ph sz="half" idx="2"/>
          </p:nvPr>
        </p:nvSpPr>
        <p:spPr bwMode="auto">
          <a:xfrm>
            <a:off x="1905000" y="2209800"/>
            <a:ext cx="4612737" cy="3880773"/>
          </a:xfrm>
          <a:prstGeom prst="cloudCallout">
            <a:avLst>
              <a:gd name="adj1" fmla="val -78459"/>
              <a:gd name="adj2" fmla="val -40410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  <a:round/>
          </a:ln>
        </p:spPr>
        <p:txBody>
          <a:bodyPr>
            <a:normAutofit lnSpcReduction="10000"/>
          </a:bodyPr>
          <a:lstStyle/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?/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838200" y="762000"/>
            <a:ext cx="739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solidFill>
                  <a:srgbClr val="0000FF"/>
                </a:solidFill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</a:rPr>
              <a:t>Tính chất của cách mạng Nga 1905-1907</a:t>
            </a:r>
            <a:endParaRPr lang="en-US" altLang="zh-C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2260600" y="1983053"/>
            <a:ext cx="5791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endParaRPr lang="vi-VN" sz="2800" b="1" i="1">
              <a:solidFill>
                <a:srgbClr val="336600"/>
              </a:solidFill>
              <a:latin typeface="Calibri" pitchFamily="34" charset="0"/>
            </a:endParaRPr>
          </a:p>
        </p:txBody>
      </p:sp>
      <p:graphicFrame>
        <p:nvGraphicFramePr>
          <p:cNvPr id="21508" name="Table 21507"/>
          <p:cNvGraphicFramePr/>
          <p:nvPr/>
        </p:nvGraphicFramePr>
        <p:xfrm>
          <a:off x="200027" y="1206502"/>
          <a:ext cx="8767763" cy="4705615"/>
        </p:xfrm>
        <a:graphic>
          <a:graphicData uri="http://schemas.openxmlformats.org/drawingml/2006/table">
            <a:tbl>
              <a:tblPr/>
              <a:tblGrid>
                <a:gridCol w="117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5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82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000" dirty="0">
                        <a:latin typeface="Arial" panose="020B0604020202020204" pitchFamily="34" charset="0"/>
                      </a:endParaRPr>
                    </a:p>
                  </a:txBody>
                  <a:tcPr marT="38104" marB="3810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mạng tư sản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8104" marB="381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 Nga 1905 - 1907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8104" marB="381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 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20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8104" marB="3810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spcBef>
                          <a:spcPct val="50000"/>
                        </a:spcBef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 cấp tư sản</a:t>
                      </a:r>
                    </a:p>
                    <a:p>
                      <a:pPr lvl="0" algn="just" eaLnBrk="1" hangingPunct="1">
                        <a:spcBef>
                          <a:spcPct val="50000"/>
                        </a:spcBef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8104" marB="38104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spcBef>
                          <a:spcPct val="20000"/>
                        </a:spcBef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8104" marB="381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37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 lượng</a:t>
                      </a:r>
                      <a:endParaRPr lang="en-US" sz="20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8104" marB="3810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dân </a:t>
                      </a:r>
                    </a:p>
                    <a:p>
                      <a:pPr lvl="0" algn="just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(chủ yếu l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nông dân)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8104" marB="381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spcBef>
                          <a:spcPct val="20000"/>
                        </a:spcBef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8104" marB="381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65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đích,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en-US" sz="20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8104" marB="3810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Lật đổ chế độ phong kiến, th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lập nước cộng hòa.</a:t>
                      </a:r>
                    </a:p>
                    <a:p>
                      <a:pPr lvl="0" algn="just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Mở đường cho CNTB phát triển.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8104" marB="381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8104" marB="381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57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</a:t>
                      </a:r>
                      <a:r>
                        <a:rPr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0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8104" marB="3810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mạng tư sản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8104" marB="381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38104" marB="381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582" name="Text Box 44"/>
          <p:cNvSpPr txBox="1">
            <a:spLocks noChangeArrowheads="1"/>
          </p:cNvSpPr>
          <p:nvPr/>
        </p:nvSpPr>
        <p:spPr bwMode="auto">
          <a:xfrm>
            <a:off x="457200" y="48895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23583" name="Text Box 92"/>
          <p:cNvSpPr txBox="1">
            <a:spLocks noChangeArrowheads="1"/>
          </p:cNvSpPr>
          <p:nvPr/>
        </p:nvSpPr>
        <p:spPr bwMode="auto">
          <a:xfrm>
            <a:off x="1219200" y="2222500"/>
            <a:ext cx="220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39005" name="Text Box 93"/>
          <p:cNvSpPr txBox="1">
            <a:spLocks noChangeArrowheads="1"/>
          </p:cNvSpPr>
          <p:nvPr/>
        </p:nvSpPr>
        <p:spPr bwMode="auto">
          <a:xfrm>
            <a:off x="4419600" y="1664231"/>
            <a:ext cx="449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Times New Roman" pitchFamily="18" charset="0"/>
              </a:rPr>
              <a:t>Giai cấp vô sản</a:t>
            </a:r>
          </a:p>
          <a:p>
            <a:pPr algn="ctr"/>
            <a:r>
              <a:rPr lang="en-US" altLang="zh-CN" sz="2400">
                <a:latin typeface="Times New Roman" pitchFamily="18" charset="0"/>
              </a:rPr>
              <a:t>(Đảng công nhân XHDC Nga)</a:t>
            </a:r>
            <a:endParaRPr lang="en-US" altLang="zh-C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06" name="Text Box 94"/>
          <p:cNvSpPr txBox="1">
            <a:spLocks noChangeArrowheads="1"/>
          </p:cNvSpPr>
          <p:nvPr/>
        </p:nvSpPr>
        <p:spPr bwMode="auto">
          <a:xfrm>
            <a:off x="4648200" y="2489731"/>
            <a:ext cx="426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>
                <a:latin typeface="Times New Roman" pitchFamily="18" charset="0"/>
              </a:rPr>
              <a:t>Nhân dân (chủ yếu l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2400">
                <a:latin typeface="Times New Roman" pitchFamily="18" charset="0"/>
              </a:rPr>
              <a:t> công nhân v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2400">
                <a:latin typeface="Times New Roman" pitchFamily="18" charset="0"/>
              </a:rPr>
              <a:t> nông dân)</a:t>
            </a:r>
            <a:endParaRPr lang="en-US" altLang="zh-C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07" name="Text Box 95"/>
          <p:cNvSpPr txBox="1">
            <a:spLocks noChangeArrowheads="1"/>
          </p:cNvSpPr>
          <p:nvPr/>
        </p:nvSpPr>
        <p:spPr bwMode="auto">
          <a:xfrm>
            <a:off x="4648200" y="3267606"/>
            <a:ext cx="426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itchFamily="18" charset="0"/>
              </a:rPr>
              <a:t>- Lật đổ chế độ phong kiến Nga hòang, th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2400">
                <a:latin typeface="Times New Roman" pitchFamily="18" charset="0"/>
              </a:rPr>
              <a:t>nh lập nước CH.</a:t>
            </a:r>
            <a:endParaRPr lang="en-US" altLang="zh-C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08" name="Text Box 96"/>
          <p:cNvSpPr txBox="1">
            <a:spLocks noChangeArrowheads="1"/>
          </p:cNvSpPr>
          <p:nvPr/>
        </p:nvSpPr>
        <p:spPr bwMode="auto">
          <a:xfrm>
            <a:off x="4572002" y="5201709"/>
            <a:ext cx="4308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mạng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11" name="Text Box 99"/>
          <p:cNvSpPr txBox="1">
            <a:spLocks noChangeArrowheads="1"/>
          </p:cNvSpPr>
          <p:nvPr/>
        </p:nvSpPr>
        <p:spPr bwMode="auto">
          <a:xfrm>
            <a:off x="4648200" y="4267731"/>
            <a:ext cx="403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</a:rPr>
              <a:t>- Hướng phát triển l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2400">
                <a:latin typeface="Times New Roman" pitchFamily="18" charset="0"/>
              </a:rPr>
              <a:t> cách mạng xã hội chủ nghĩa.</a:t>
            </a:r>
            <a:endParaRPr lang="en-US" altLang="zh-CN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070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9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90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9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9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9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05" grpId="0"/>
      <p:bldP spid="39005" grpId="1"/>
      <p:bldP spid="39006" grpId="0"/>
      <p:bldP spid="39007" grpId="0"/>
      <p:bldP spid="39008" grpId="0"/>
      <p:bldP spid="39011" grpId="0"/>
      <p:bldP spid="3901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>
            <a:spLocks noChangeArrowheads="1"/>
          </p:cNvSpPr>
          <p:nvPr/>
        </p:nvSpPr>
        <p:spPr bwMode="auto">
          <a:xfrm>
            <a:off x="990600" y="1297373"/>
            <a:ext cx="5791200" cy="2413000"/>
          </a:xfrm>
          <a:prstGeom prst="cloudCallout">
            <a:avLst>
              <a:gd name="adj1" fmla="val -16014"/>
              <a:gd name="adj2" fmla="val 89213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nl-NL" sz="2800" b="1" i="1" dirty="0">
                <a:solidFill>
                  <a:srgbClr val="FF3300"/>
                </a:solidFill>
                <a:latin typeface="Times New Roman" pitchFamily="18" charset="0"/>
              </a:rPr>
              <a:t>?/ Nguyên nhân n</a:t>
            </a:r>
            <a:r>
              <a:rPr lang="nl-NL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nl-NL" sz="2800" b="1" i="1" dirty="0">
                <a:solidFill>
                  <a:srgbClr val="FF3300"/>
                </a:solidFill>
                <a:latin typeface="Times New Roman" pitchFamily="18" charset="0"/>
              </a:rPr>
              <a:t>o dẫn đến cao trào cách mạng?</a:t>
            </a:r>
            <a:endParaRPr lang="nl-NL" sz="28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1" y="5409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l-NL">
              <a:latin typeface="Times New Roman" pitchFamily="18" charset="0"/>
            </a:endParaRPr>
          </a:p>
        </p:txBody>
      </p:sp>
      <p:sp>
        <p:nvSpPr>
          <p:cNvPr id="14343" name="Rectangle 1"/>
          <p:cNvSpPr>
            <a:spLocks noChangeArrowheads="1"/>
          </p:cNvSpPr>
          <p:nvPr/>
        </p:nvSpPr>
        <p:spPr bwMode="auto">
          <a:xfrm>
            <a:off x="1" y="5409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l-NL">
              <a:latin typeface="Times New Roman" pitchFamily="18" charset="0"/>
            </a:endParaRPr>
          </a:p>
        </p:txBody>
      </p:sp>
      <p:sp>
        <p:nvSpPr>
          <p:cNvPr id="14344" name="Rectangle 2"/>
          <p:cNvSpPr>
            <a:spLocks noChangeArrowheads="1"/>
          </p:cNvSpPr>
          <p:nvPr/>
        </p:nvSpPr>
        <p:spPr bwMode="auto">
          <a:xfrm>
            <a:off x="1" y="5409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l-NL">
              <a:latin typeface="Times New Roman" pitchFamily="18" charset="0"/>
            </a:endParaRPr>
          </a:p>
        </p:txBody>
      </p:sp>
      <p:sp>
        <p:nvSpPr>
          <p:cNvPr id="14349" name="Content Placeholder 2"/>
          <p:cNvSpPr txBox="1">
            <a:spLocks noChangeArrowheads="1"/>
          </p:cNvSpPr>
          <p:nvPr/>
        </p:nvSpPr>
        <p:spPr bwMode="auto">
          <a:xfrm>
            <a:off x="914399" y="523198"/>
            <a:ext cx="8229600" cy="77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5/ </a:t>
            </a:r>
            <a:r>
              <a:rPr lang="vi-VN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 trào CM 1918-1923</a:t>
            </a:r>
            <a:endParaRPr lang="en-US" sz="28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ADEB4-217D-4384-8A77-F1E2331485AC}"/>
              </a:ext>
            </a:extLst>
          </p:cNvPr>
          <p:cNvSpPr txBox="1"/>
          <p:nvPr/>
        </p:nvSpPr>
        <p:spPr>
          <a:xfrm>
            <a:off x="1066800" y="1565154"/>
            <a:ext cx="6096000" cy="261610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Do hậu quả của chiến tranh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của cách mạng tháng Mười Nga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Cao trào CM bùng nổ ở khắp châu Âu và lên cao ở Đức.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834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349" grpId="0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5D82A2-7F0C-4E0F-B761-47FA35F44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93296"/>
              </p:ext>
            </p:extLst>
          </p:nvPr>
        </p:nvGraphicFramePr>
        <p:xfrm>
          <a:off x="30480" y="49383"/>
          <a:ext cx="9296400" cy="6854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46892294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268337037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4216391890"/>
                    </a:ext>
                  </a:extLst>
                </a:gridCol>
              </a:tblGrid>
              <a:tr h="4809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 </a:t>
                      </a: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 Nga 1905-1907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 </a:t>
                      </a: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trào CM 1918-1923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extLst>
                  <a:ext uri="{0D108BD9-81ED-4DB2-BD59-A6C34878D82A}">
                    <a16:rowId xmlns:a16="http://schemas.microsoft.com/office/drawing/2014/main" val="1907874000"/>
                  </a:ext>
                </a:extLst>
              </a:tr>
              <a:tr h="1345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Đất nước lâm vào khủng hoảng nghiêm trọng (KT-CT-XH)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Mâu thuẫn XH gay gắt, nhân dân căm ghét chế độ Nga hoàng.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822"/>
                  </a:ext>
                </a:extLst>
              </a:tr>
              <a:tr h="29946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biến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9/1/1905, 14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Pê-téc-bua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nùa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=&gt;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đẫm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5/1905,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dậy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6/1905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hạm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Pô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-kin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Tháng 12/1905, KN vũ trang bùng nổ ở Mát-xcơ-va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Năm 1907CM chất dứt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42582"/>
                  </a:ext>
                </a:extLst>
              </a:tr>
              <a:tr h="2027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- Ý nghĩa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Thất bại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Giáng một đòn chí tử vào GCTS và địa chủ 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Làm suy yếu chế độ Nga Hoàng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Là bước chuẩn bị cho cuộc CMXHCN năm 1917.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Ảnh hưởng đến phong trào giải phóng dân tộc ở thuộc địa và phụ thuộc.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46564"/>
                  </a:ext>
                </a:extLst>
              </a:tr>
            </a:tbl>
          </a:graphicData>
        </a:graphic>
      </p:graphicFrame>
      <p:sp>
        <p:nvSpPr>
          <p:cNvPr id="4" name="Text Box 96">
            <a:extLst>
              <a:ext uri="{FF2B5EF4-FFF2-40B4-BE49-F238E27FC236}">
                <a16:creationId xmlns:a16="http://schemas.microsoft.com/office/drawing/2014/main" id="{389E5E89-D496-4219-8235-7494B679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41" y="4343400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     =&gt;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Cách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mạng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tư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sản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kiểu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mới</a:t>
            </a:r>
            <a:endParaRPr lang="en-US" altLang="zh-CN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4D40082-D867-4A2B-8D61-D3CE305BA0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383"/>
            <a:ext cx="533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6">
            <a:extLst>
              <a:ext uri="{FF2B5EF4-FFF2-40B4-BE49-F238E27FC236}">
                <a16:creationId xmlns:a16="http://schemas.microsoft.com/office/drawing/2014/main" id="{32A77BF6-A358-4938-872D-4795DEAD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860" y="580527"/>
            <a:ext cx="4038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hậu quả của chiến tranh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của cách mạng tháng Mười Nga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Cao trào CM bùng nổ ở khắp châu Âu và lên cao ở Đức.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0DAD1148-35D8-401B-BB52-0896CA07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107EA4-A647-47CB-BCDB-D2285343DAFD}" type="slidenum">
              <a:rPr lang="en-US" altLang="en-US" sz="1400"/>
              <a:pPr eaLnBrk="1" hangingPunct="1"/>
              <a:t>33</a:t>
            </a:fld>
            <a:endParaRPr lang="en-US" altLang="en-US" sz="1400"/>
          </a:p>
        </p:txBody>
      </p:sp>
      <p:graphicFrame>
        <p:nvGraphicFramePr>
          <p:cNvPr id="30722" name="Object 2">
            <a:extLst>
              <a:ext uri="{FF2B5EF4-FFF2-40B4-BE49-F238E27FC236}">
                <a16:creationId xmlns:a16="http://schemas.microsoft.com/office/drawing/2014/main" id="{DA1E32D2-5CF9-4CB6-977C-3441EF5CBEDC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52400" y="47625"/>
          <a:ext cx="8609013" cy="645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esentation" r:id="rId3" imgW="4518818" imgH="3389435" progId="PowerPoint.Show.8">
                  <p:embed/>
                </p:oleObj>
              </mc:Choice>
              <mc:Fallback>
                <p:oleObj name="Presentation" r:id="rId3" imgW="4518818" imgH="3389435" progId="PowerPoint.Show.8">
                  <p:embed/>
                  <p:pic>
                    <p:nvPicPr>
                      <p:cNvPr id="30722" name="Object 2">
                        <a:extLst>
                          <a:ext uri="{FF2B5EF4-FFF2-40B4-BE49-F238E27FC236}">
                            <a16:creationId xmlns:a16="http://schemas.microsoft.com/office/drawing/2014/main" id="{DA1E32D2-5CF9-4CB6-977C-3441EF5CBE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7625"/>
                        <a:ext cx="8609013" cy="645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FF3399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AutoShape 3">
            <a:extLst>
              <a:ext uri="{FF2B5EF4-FFF2-40B4-BE49-F238E27FC236}">
                <a16:creationId xmlns:a16="http://schemas.microsoft.com/office/drawing/2014/main" id="{EAD66A80-1536-4001-A2B3-67568A0DF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590800"/>
            <a:ext cx="685800" cy="685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9" name="AutoShape 9">
            <a:extLst>
              <a:ext uri="{FF2B5EF4-FFF2-40B4-BE49-F238E27FC236}">
                <a16:creationId xmlns:a16="http://schemas.microsoft.com/office/drawing/2014/main" id="{88EBD22E-3B06-414C-8686-C13F56FC5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457200" cy="4572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30" name="Picture 10" descr="8-61">
            <a:extLst>
              <a:ext uri="{FF2B5EF4-FFF2-40B4-BE49-F238E27FC236}">
                <a16:creationId xmlns:a16="http://schemas.microsoft.com/office/drawing/2014/main" id="{8086C9CF-1B23-4459-BF60-389C6AEA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0001"/>
          <a:stretch>
            <a:fillRect/>
          </a:stretch>
        </p:blipFill>
        <p:spPr bwMode="auto">
          <a:xfrm>
            <a:off x="152400" y="1752600"/>
            <a:ext cx="419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83CA6A58-DDA0-4DBF-AEC4-4D176B13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B0A9F9-8CF3-4325-ABE8-3888BFC12987}" type="slidenum">
              <a:rPr lang="en-US" altLang="en-US" sz="1400"/>
              <a:pPr eaLnBrk="1" hangingPunct="1"/>
              <a:t>34</a:t>
            </a:fld>
            <a:endParaRPr lang="en-US" altLang="en-US" sz="1400"/>
          </a:p>
        </p:txBody>
      </p:sp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4AA0E177-92F6-4BCB-883A-DF3D776D3293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52400" y="165100"/>
          <a:ext cx="8609013" cy="645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esentation" r:id="rId3" imgW="4518818" imgH="3389435" progId="PowerPoint.Show.8">
                  <p:embed/>
                </p:oleObj>
              </mc:Choice>
              <mc:Fallback>
                <p:oleObj name="Presentation" r:id="rId3" imgW="4518818" imgH="3389435" progId="PowerPoint.Show.8">
                  <p:embed/>
                  <p:pic>
                    <p:nvPicPr>
                      <p:cNvPr id="32770" name="Object 2">
                        <a:extLst>
                          <a:ext uri="{FF2B5EF4-FFF2-40B4-BE49-F238E27FC236}">
                            <a16:creationId xmlns:a16="http://schemas.microsoft.com/office/drawing/2014/main" id="{4AA0E177-92F6-4BCB-883A-DF3D776D32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5100"/>
                        <a:ext cx="8609013" cy="645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FF3399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AutoShape 4">
            <a:extLst>
              <a:ext uri="{FF2B5EF4-FFF2-40B4-BE49-F238E27FC236}">
                <a16:creationId xmlns:a16="http://schemas.microsoft.com/office/drawing/2014/main" id="{4D7B279A-ED6F-4DFC-B021-B4FE38FCD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971800"/>
            <a:ext cx="685800" cy="685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3" name="AutoShape 5">
            <a:extLst>
              <a:ext uri="{FF2B5EF4-FFF2-40B4-BE49-F238E27FC236}">
                <a16:creationId xmlns:a16="http://schemas.microsoft.com/office/drawing/2014/main" id="{466239AA-64E5-4C68-9805-9848AF0D8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685800" cy="685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AutoShape 6">
            <a:extLst>
              <a:ext uri="{FF2B5EF4-FFF2-40B4-BE49-F238E27FC236}">
                <a16:creationId xmlns:a16="http://schemas.microsoft.com/office/drawing/2014/main" id="{E4105117-EEC4-4FB2-8827-1E8EDDC86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819400"/>
            <a:ext cx="685800" cy="685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5" name="AutoShape 7">
            <a:extLst>
              <a:ext uri="{FF2B5EF4-FFF2-40B4-BE49-F238E27FC236}">
                <a16:creationId xmlns:a16="http://schemas.microsoft.com/office/drawing/2014/main" id="{1B88132F-C804-4716-923E-C548C7297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95800"/>
            <a:ext cx="685800" cy="685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6" name="AutoShape 8">
            <a:extLst>
              <a:ext uri="{FF2B5EF4-FFF2-40B4-BE49-F238E27FC236}">
                <a16:creationId xmlns:a16="http://schemas.microsoft.com/office/drawing/2014/main" id="{91DF6D1C-179F-4F5F-A6F6-CE5F9128A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752600"/>
            <a:ext cx="685800" cy="685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7" name="AutoShape 9">
            <a:extLst>
              <a:ext uri="{FF2B5EF4-FFF2-40B4-BE49-F238E27FC236}">
                <a16:creationId xmlns:a16="http://schemas.microsoft.com/office/drawing/2014/main" id="{514BFB8E-808C-4B8E-8F9F-D4BDEB8E2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457200" cy="4572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5D82A2-7F0C-4E0F-B761-47FA35F44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519295"/>
              </p:ext>
            </p:extLst>
          </p:nvPr>
        </p:nvGraphicFramePr>
        <p:xfrm>
          <a:off x="30480" y="49383"/>
          <a:ext cx="9296400" cy="6854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46892294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268337037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4216391890"/>
                    </a:ext>
                  </a:extLst>
                </a:gridCol>
              </a:tblGrid>
              <a:tr h="4809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 </a:t>
                      </a: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 Nga 1905-1907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 </a:t>
                      </a: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trào CM 1918-1923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extLst>
                  <a:ext uri="{0D108BD9-81ED-4DB2-BD59-A6C34878D82A}">
                    <a16:rowId xmlns:a16="http://schemas.microsoft.com/office/drawing/2014/main" val="1907874000"/>
                  </a:ext>
                </a:extLst>
              </a:tr>
              <a:tr h="1345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Đất nước lâm vào khủng hoảng nghiêm trọng (KT-CT-XH)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Mâu thuẫn XH gay gắt, nhân dân căm ghét chế độ Nga hoàng.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822"/>
                  </a:ext>
                </a:extLst>
              </a:tr>
              <a:tr h="29946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biến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9/1/1905, 14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Pê-téc-bua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=&gt;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đẫm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5/1905,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dậy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6/1905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hạm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Pô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-kin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Tháng 12/1905, KN vũ trang bùng nổ ở Mát-xcơ-va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Năm 1907CM chấ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dứt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42582"/>
                  </a:ext>
                </a:extLst>
              </a:tr>
              <a:tr h="2027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- Ý nghĩa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Thất bại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Giáng một đòn chí tử vào GCTS và địa chủ 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Làm suy yếu chế độ Nga Hoàng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Là bước chuẩn bị cho cuộc CMXHCN năm 1917.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Ảnh hưởng đến phong trào giải phóng dân tộc ở thuộc địa và phụ thuộc.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46564"/>
                  </a:ext>
                </a:extLst>
              </a:tr>
            </a:tbl>
          </a:graphicData>
        </a:graphic>
      </p:graphicFrame>
      <p:sp>
        <p:nvSpPr>
          <p:cNvPr id="4" name="Text Box 96">
            <a:extLst>
              <a:ext uri="{FF2B5EF4-FFF2-40B4-BE49-F238E27FC236}">
                <a16:creationId xmlns:a16="http://schemas.microsoft.com/office/drawing/2014/main" id="{389E5E89-D496-4219-8235-7494B679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41" y="4343400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     =&gt;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Cách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mạng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tư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sản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kiểu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mới</a:t>
            </a:r>
            <a:endParaRPr lang="en-US" altLang="zh-CN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4D40082-D867-4A2B-8D61-D3CE305BA0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383"/>
            <a:ext cx="533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6">
            <a:extLst>
              <a:ext uri="{FF2B5EF4-FFF2-40B4-BE49-F238E27FC236}">
                <a16:creationId xmlns:a16="http://schemas.microsoft.com/office/drawing/2014/main" id="{32A77BF6-A358-4938-872D-4795DEAD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860" y="580527"/>
            <a:ext cx="4038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hậu quả của chiến tranh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của cách mạng tháng Mười Nga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Cao trào CM bùng nổ ở khắp châu Âu và lên cao ở Đức.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6">
            <a:extLst>
              <a:ext uri="{FF2B5EF4-FFF2-40B4-BE49-F238E27FC236}">
                <a16:creationId xmlns:a16="http://schemas.microsoft.com/office/drawing/2014/main" id="{F104591F-9E97-45EE-957A-FD0470BF7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120" y="2122192"/>
            <a:ext cx="35814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Ngày-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9-11-1918 tổng bãi công nổ ra ở Béc- lin dẫn đến khởi nghĩa vũ trang, Xô viết đại biểu được thành lập .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Tháng  12-1918 Đảng Cộng sản Đức thành lập 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Nhiều ĐCS ra đời như ở  Hungari (1918), ở Anh, Pháp (1920), ở Italia (1921).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8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5D82A2-7F0C-4E0F-B761-47FA35F44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431834"/>
              </p:ext>
            </p:extLst>
          </p:nvPr>
        </p:nvGraphicFramePr>
        <p:xfrm>
          <a:off x="30480" y="49383"/>
          <a:ext cx="9296400" cy="6854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46892294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268337037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4216391890"/>
                    </a:ext>
                  </a:extLst>
                </a:gridCol>
              </a:tblGrid>
              <a:tr h="4809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 </a:t>
                      </a: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 Nga 1905-1907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 </a:t>
                      </a: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trào CM 1918-1923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/>
                </a:tc>
                <a:extLst>
                  <a:ext uri="{0D108BD9-81ED-4DB2-BD59-A6C34878D82A}">
                    <a16:rowId xmlns:a16="http://schemas.microsoft.com/office/drawing/2014/main" val="1907874000"/>
                  </a:ext>
                </a:extLst>
              </a:tr>
              <a:tr h="1345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Đất nước lâm vào khủng hoảng nghiêm trọng (KT-CT-XH)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Mâu thuẫn XH gay gắt, nhân dân căm ghét chế độ Nga hoàng.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822"/>
                  </a:ext>
                </a:extLst>
              </a:tr>
              <a:tr h="29946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biến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9/1/1905, 14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Pê-téc-bua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=&gt;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đẫm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5/1905,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dậy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6/1905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hạm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Pô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-kin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Tháng 12/1905, KN vũ trang bùng nổ ở Mát-xcơ-va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Năm 1907CM chấ</a:t>
                      </a:r>
                      <a:r>
                        <a:rPr lang="en-US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dứt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42582"/>
                  </a:ext>
                </a:extLst>
              </a:tr>
              <a:tr h="2027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- Ý nghĩa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Thất bại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Giáng một đòn chí tử vào GCTS và địa chủ 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Làm suy yếu chế độ Nga Hoàng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Là bước chuẩn bị cho cuộc CMXHCN năm 1917.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Ảnh hưởng đến phong trào giải phóng dân tộc ở thuộc địa và phụ thuộc.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73" marR="40873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46564"/>
                  </a:ext>
                </a:extLst>
              </a:tr>
            </a:tbl>
          </a:graphicData>
        </a:graphic>
      </p:graphicFrame>
      <p:sp>
        <p:nvSpPr>
          <p:cNvPr id="4" name="Text Box 96">
            <a:extLst>
              <a:ext uri="{FF2B5EF4-FFF2-40B4-BE49-F238E27FC236}">
                <a16:creationId xmlns:a16="http://schemas.microsoft.com/office/drawing/2014/main" id="{389E5E89-D496-4219-8235-7494B679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41" y="4343400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     =&gt;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Cách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mạng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tư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sản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kiểu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mới</a:t>
            </a:r>
            <a:endParaRPr lang="en-US" altLang="zh-CN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4D40082-D867-4A2B-8D61-D3CE305BA0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383"/>
            <a:ext cx="533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6">
            <a:extLst>
              <a:ext uri="{FF2B5EF4-FFF2-40B4-BE49-F238E27FC236}">
                <a16:creationId xmlns:a16="http://schemas.microsoft.com/office/drawing/2014/main" id="{32A77BF6-A358-4938-872D-4795DEAD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860" y="580527"/>
            <a:ext cx="4038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hậu quả của chiến tranh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của cách mạng tháng Mười Nga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Cao trào CM bùng nổ ở khắp châu Âu và lên cao ở Đức.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6">
            <a:extLst>
              <a:ext uri="{FF2B5EF4-FFF2-40B4-BE49-F238E27FC236}">
                <a16:creationId xmlns:a16="http://schemas.microsoft.com/office/drawing/2014/main" id="{F104591F-9E97-45EE-957A-FD0470BF7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120" y="2091712"/>
            <a:ext cx="35814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Ngày-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9-11-1918 tổng bãi công nổ ra ở Béc- lin dẫn đến khởi nghĩa vũ trang, Xô viết đại biểu được thành lập .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Tháng  12-1918 Đảng Cộng sản Đức thành lập 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Nhiều ĐCS ra đời như ở  Hungari (1918), ở Anh, Pháp (1920), ở Italia (1921).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6">
            <a:extLst>
              <a:ext uri="{FF2B5EF4-FFF2-40B4-BE49-F238E27FC236}">
                <a16:creationId xmlns:a16="http://schemas.microsoft.com/office/drawing/2014/main" id="{0FB5C80C-C878-4E99-8F7C-2D0F89DD5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360" y="5247150"/>
            <a:ext cx="359664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 đổ nền  quân chủ , lập nền  cộng hòa tư sản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Hạn chế : thành quả cách mạng rơi vào tay tư sản 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1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Đinh Thi Bich Nga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A2C0-B3E0-47D4-B725-34525C09DF22}" type="slidenum">
              <a:rPr lang="en-US"/>
              <a:t>4</a:t>
            </a:fld>
            <a:endParaRPr lang="en-US"/>
          </a:p>
        </p:txBody>
      </p:sp>
      <p:pic>
        <p:nvPicPr>
          <p:cNvPr id="161799" name="Picture 7" descr="dau may xe lua Xtiphenx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8813"/>
            <a:ext cx="4419600" cy="36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806" name="Group 14"/>
          <p:cNvGrpSpPr/>
          <p:nvPr/>
        </p:nvGrpSpPr>
        <p:grpSpPr bwMode="auto">
          <a:xfrm>
            <a:off x="-457200" y="0"/>
            <a:ext cx="3581400" cy="3200400"/>
            <a:chOff x="-288" y="0"/>
            <a:chExt cx="2256" cy="2016"/>
          </a:xfrm>
        </p:grpSpPr>
        <p:pic>
          <p:nvPicPr>
            <p:cNvPr id="161797" name="Picture 5" descr="1764- may Gien n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68" cy="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802" name="Text Box 10"/>
            <p:cNvSpPr txBox="1">
              <a:spLocks noChangeArrowheads="1"/>
            </p:cNvSpPr>
            <p:nvPr/>
          </p:nvSpPr>
          <p:spPr bwMode="auto">
            <a:xfrm>
              <a:off x="-288" y="172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Máy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kéo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sợi,1764</a:t>
              </a:r>
            </a:p>
          </p:txBody>
        </p:sp>
      </p:grpSp>
      <p:grpSp>
        <p:nvGrpSpPr>
          <p:cNvPr id="161807" name="Group 15"/>
          <p:cNvGrpSpPr/>
          <p:nvPr/>
        </p:nvGrpSpPr>
        <p:grpSpPr bwMode="auto">
          <a:xfrm>
            <a:off x="3124200" y="0"/>
            <a:ext cx="3048000" cy="3200400"/>
            <a:chOff x="1968" y="0"/>
            <a:chExt cx="1920" cy="2016"/>
          </a:xfrm>
        </p:grpSpPr>
        <p:pic>
          <p:nvPicPr>
            <p:cNvPr id="161796" name="Picture 4" descr="may det cua Edmund Cartwigh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0"/>
              <a:ext cx="1920" cy="1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1803" name="Text Box 11"/>
            <p:cNvSpPr txBox="1">
              <a:spLocks noChangeArrowheads="1"/>
            </p:cNvSpPr>
            <p:nvPr/>
          </p:nvSpPr>
          <p:spPr bwMode="auto">
            <a:xfrm>
              <a:off x="2016" y="1728"/>
              <a:ext cx="18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Máy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dệt-1785</a:t>
              </a:r>
            </a:p>
          </p:txBody>
        </p:sp>
      </p:grpSp>
      <p:grpSp>
        <p:nvGrpSpPr>
          <p:cNvPr id="161805" name="Group 13"/>
          <p:cNvGrpSpPr/>
          <p:nvPr/>
        </p:nvGrpSpPr>
        <p:grpSpPr bwMode="auto">
          <a:xfrm>
            <a:off x="4495800" y="3141663"/>
            <a:ext cx="4800600" cy="3716337"/>
            <a:chOff x="2832" y="2027"/>
            <a:chExt cx="3024" cy="2341"/>
          </a:xfrm>
        </p:grpSpPr>
        <p:pic>
          <p:nvPicPr>
            <p:cNvPr id="161801" name="Picture 9" descr="Tau thuy Phon-ton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027"/>
              <a:ext cx="2928" cy="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804" name="Text Box 12"/>
            <p:cNvSpPr txBox="1">
              <a:spLocks noChangeArrowheads="1"/>
            </p:cNvSpPr>
            <p:nvPr/>
          </p:nvSpPr>
          <p:spPr bwMode="auto">
            <a:xfrm>
              <a:off x="2832" y="4080"/>
              <a:ext cx="30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Tàu thủy chạy bằng máy hơi nước</a:t>
              </a:r>
            </a:p>
          </p:txBody>
        </p:sp>
      </p:grpSp>
      <p:grpSp>
        <p:nvGrpSpPr>
          <p:cNvPr id="161813" name="Group 21"/>
          <p:cNvGrpSpPr/>
          <p:nvPr/>
        </p:nvGrpSpPr>
        <p:grpSpPr bwMode="auto">
          <a:xfrm>
            <a:off x="6172200" y="0"/>
            <a:ext cx="2971800" cy="3124200"/>
            <a:chOff x="3888" y="0"/>
            <a:chExt cx="1872" cy="1968"/>
          </a:xfrm>
        </p:grpSpPr>
        <p:pic>
          <p:nvPicPr>
            <p:cNvPr id="161798" name="Picture 6" descr="dong co hoi nuoc James wat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0"/>
              <a:ext cx="1872" cy="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808" name="Text Box 16"/>
            <p:cNvSpPr txBox="1">
              <a:spLocks noChangeArrowheads="1"/>
            </p:cNvSpPr>
            <p:nvPr/>
          </p:nvSpPr>
          <p:spPr bwMode="auto">
            <a:xfrm>
              <a:off x="3888" y="1632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1784</a:t>
              </a:r>
            </a:p>
          </p:txBody>
        </p:sp>
      </p:grpSp>
      <p:sp>
        <p:nvSpPr>
          <p:cNvPr id="161811" name="AutoShape 19"/>
          <p:cNvSpPr>
            <a:spLocks noChangeArrowheads="1"/>
          </p:cNvSpPr>
          <p:nvPr/>
        </p:nvSpPr>
        <p:spPr bwMode="auto">
          <a:xfrm>
            <a:off x="0" y="4953000"/>
            <a:ext cx="381000" cy="3810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-76200" y="3810000"/>
            <a:ext cx="3124200" cy="381000"/>
          </a:xfrm>
        </p:spPr>
        <p:txBody>
          <a:bodyPr rtlCol="0">
            <a:normAutofit fontScale="77500" lnSpcReduction="20000"/>
          </a:bodyPr>
          <a:lstStyle/>
          <a:p>
            <a:pPr marL="0" algn="just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ra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đời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máy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móc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5" name="Picture 5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875"/>
            <a:ext cx="4024313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081226101157-484-9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875"/>
            <a:ext cx="4468813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4043363" y="2174875"/>
            <a:ext cx="604837" cy="825500"/>
          </a:xfrm>
          <a:prstGeom prst="rightArrow">
            <a:avLst>
              <a:gd name="adj1" fmla="val 50000"/>
              <a:gd name="adj2" fmla="val 50236"/>
            </a:avLst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902200" y="3810000"/>
            <a:ext cx="3960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Giai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70" grpId="0" bldLvl="0" animBg="1"/>
      <p:bldP spid="1537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0"/>
            <a:ext cx="8991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NGHĨA TƯ BẢN ĐƯỢC XÁC LẬP TRÊN PHẠM VI THẾ GIỚI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7125"/>
            <a:ext cx="89154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360569"/>
            <a:ext cx="8477250" cy="1216024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b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1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1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100" b="1" i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1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100" i="1" dirty="0">
              <a:solidFill>
                <a:srgbClr val="0041C4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sz="half" idx="1"/>
          </p:nvPr>
        </p:nvSpPr>
        <p:spPr>
          <a:xfrm>
            <a:off x="400050" y="2865436"/>
            <a:ext cx="8477250" cy="3970338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14-16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đứng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DD0A0-AD23-4A59-9E92-EEE51C30A6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649412"/>
            <a:ext cx="533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E521820B-CB39-42BB-BAC4-885FA88E6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7640" y="-38898"/>
            <a:ext cx="8763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CUỐI THẾ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KỈ XVIII ĐẾN ĐẦU THẾ KỈ XX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8560"/>
            <a:ext cx="5130800" cy="579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3468" y="6190547"/>
            <a:ext cx="5130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Lao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hầm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mỏ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Anh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24267" y="1074509"/>
            <a:ext cx="38862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zh-CN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endParaRPr lang="en-US" altLang="zh-CN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zh-CN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nhoài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nhằn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altLang="zh-CN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Gục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altLang="zh-CN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Nhê-cra-xốp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“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4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4"/>
          <p:cNvGrpSpPr/>
          <p:nvPr/>
        </p:nvGrpSpPr>
        <p:grpSpPr bwMode="auto">
          <a:xfrm>
            <a:off x="93663" y="-468"/>
            <a:ext cx="5698156" cy="4572467"/>
            <a:chOff x="2335" y="-392"/>
            <a:chExt cx="3201" cy="2534"/>
          </a:xfrm>
        </p:grpSpPr>
        <p:pic>
          <p:nvPicPr>
            <p:cNvPr id="9114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" y="-100"/>
              <a:ext cx="2430" cy="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3" name="Text Box 6"/>
            <p:cNvSpPr txBox="1">
              <a:spLocks noChangeArrowheads="1"/>
            </p:cNvSpPr>
            <p:nvPr/>
          </p:nvSpPr>
          <p:spPr bwMode="auto">
            <a:xfrm>
              <a:off x="2442" y="-392"/>
              <a:ext cx="309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FBBFD54-AE92-41C0-9F03-2839ADDB7CC8}"/>
              </a:ext>
            </a:extLst>
          </p:cNvPr>
          <p:cNvSpPr txBox="1"/>
          <p:nvPr/>
        </p:nvSpPr>
        <p:spPr>
          <a:xfrm>
            <a:off x="4800600" y="610222"/>
            <a:ext cx="3962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1833,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12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99CAD-C5DA-416E-B58A-0DE2F578927B}"/>
              </a:ext>
            </a:extLst>
          </p:cNvPr>
          <p:cNvSpPr txBox="1"/>
          <p:nvPr/>
        </p:nvSpPr>
        <p:spPr>
          <a:xfrm>
            <a:off x="838200" y="4571999"/>
            <a:ext cx="46963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>
                <a:solidFill>
                  <a:srgbClr val="0041C4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10" name="AutoShape 60">
            <a:extLst>
              <a:ext uri="{FF2B5EF4-FFF2-40B4-BE49-F238E27FC236}">
                <a16:creationId xmlns:a16="http://schemas.microsoft.com/office/drawing/2014/main" id="{A890D7B3-85D9-4E88-B572-0E4565A03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2873" y="2286001"/>
            <a:ext cx="5791819" cy="3065308"/>
          </a:xfrm>
          <a:prstGeom prst="cloudCallout">
            <a:avLst>
              <a:gd name="adj1" fmla="val 7460"/>
              <a:gd name="adj2" fmla="val 95954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  <a:rou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?/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455D4D61-906F-4CCD-8D14-A2074196BE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3566" y="2719062"/>
            <a:ext cx="4350434" cy="2092881"/>
          </a:xfrm>
          <a:solidFill>
            <a:srgbClr val="FFFF00"/>
          </a:solidFill>
        </p:spPr>
        <p:txBody>
          <a:bodyPr wrap="square" anchor="ctr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Lao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nhuận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278276"/>
      </p:ext>
    </p:extLst>
  </p:cSld>
  <p:clrMapOvr>
    <a:masterClrMapping/>
  </p:clrMapOvr>
  <p:transition spd="slow" advTm="307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9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483</TotalTime>
  <Words>3011</Words>
  <Application>Microsoft Office PowerPoint</Application>
  <PresentationFormat>On-screen Show (4:3)</PresentationFormat>
  <Paragraphs>399</Paragraphs>
  <Slides>36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Cabin Condensed</vt:lpstr>
      <vt:lpstr>Calibri</vt:lpstr>
      <vt:lpstr>Calibri Light</vt:lpstr>
      <vt:lpstr>Times New Roman</vt:lpstr>
      <vt:lpstr>Trebuchet MS</vt:lpstr>
      <vt:lpstr>Tw Cen MT</vt:lpstr>
      <vt:lpstr>Wingdings</vt:lpstr>
      <vt:lpstr>Wingdings 3</vt:lpstr>
      <vt:lpstr>Droplet</vt:lpstr>
      <vt:lpstr>Facet</vt:lpstr>
      <vt:lpstr>Office Theme</vt:lpstr>
      <vt:lpstr>Presentation</vt:lpstr>
      <vt:lpstr>PowerPoint Presentation</vt:lpstr>
      <vt:lpstr>PowerPoint Presentation</vt:lpstr>
      <vt:lpstr>I. Nguyên nhân và hình thức đấu tranh của các phong trào công nhân 1. Nguyên nhân</vt:lpstr>
      <vt:lpstr>PowerPoint Presentation</vt:lpstr>
      <vt:lpstr>PowerPoint Presentation</vt:lpstr>
      <vt:lpstr>PowerPoint Presentation</vt:lpstr>
      <vt:lpstr>I. Nguyên nhân và hình thức đấu tranh của các phong trào công nhân    1. Nguyên nhân</vt:lpstr>
      <vt:lpstr>PowerPoint Presentation</vt:lpstr>
      <vt:lpstr>PowerPoint Presentation</vt:lpstr>
      <vt:lpstr>2. Hình thức đấu tranh</vt:lpstr>
      <vt:lpstr>I. Nguyên nhân và hình thức đấu tranh của các phong trào công nhân    1. Nguyên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Hoàng đế Nicholas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Vo Van Thanh</cp:lastModifiedBy>
  <cp:revision>68</cp:revision>
  <dcterms:created xsi:type="dcterms:W3CDTF">2006-08-16T00:00:00Z</dcterms:created>
  <dcterms:modified xsi:type="dcterms:W3CDTF">2021-10-01T09:05:12Z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1033-11.2.0.10224</vt:lpwstr>
  </property>
</Properties>
</file>