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sldIdLst>
    <p:sldId id="274" r:id="rId6"/>
    <p:sldId id="258" r:id="rId7"/>
    <p:sldId id="275" r:id="rId8"/>
    <p:sldId id="277" r:id="rId9"/>
    <p:sldId id="271" r:id="rId10"/>
    <p:sldId id="272" r:id="rId11"/>
    <p:sldId id="259" r:id="rId12"/>
    <p:sldId id="260" r:id="rId13"/>
    <p:sldId id="261" r:id="rId14"/>
    <p:sldId id="262" r:id="rId15"/>
    <p:sldId id="276" r:id="rId16"/>
    <p:sldId id="263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6D6E-349D-41A7-901D-9D75EC4D7CFB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BBEE1-07B4-4FE2-8332-254642915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8E2D47-5119-44CC-843E-3F123BCA6F39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2532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4DC2FE-9D26-4198-B0F0-83C35197B4AA}" type="slidenum">
              <a:rPr lang="vi-VN" smtClean="0"/>
              <a:pPr/>
              <a:t>2</a:t>
            </a:fld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42B1AF-B986-4DEC-8697-57D84D6B5DC7}" type="slidenum">
              <a:rPr lang="vi-VN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4EC4B-2507-43EA-9057-0E93BEF38064}" type="slidenum">
              <a:rPr lang="vi-VN" smtClean="0"/>
              <a:pPr/>
              <a:t>12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DB4E-0BF4-4216-9BBC-6E44AED96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D8DAF0-78EE-4E0C-9CCC-E7C8A31BC04D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A60C0D-9B60-47D8-9096-C86D85B7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700884-2398-4B32-95F2-CD8AAD5CF41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1A318B-BB42-4471-AE99-108B3A26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AA3E1E-EBD7-4F97-B345-41E0F691F3B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18F5D6-6C36-49EF-9F4A-6EB19AEA1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239A7B-6F72-44C1-AB74-1FF998DD31B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854897-5E25-471C-BB77-D60D45BAD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6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D253AD-749D-4D4F-9CA3-972764F4E897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0304B4-A0E8-431C-BCE2-A2268CF78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2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8DB593-F261-4A04-87F4-71207FD2156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DC00F4-FB1A-405E-880A-937FA5E2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BD653BB-4C5B-4706-835D-8528B34DD32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86D510-8B78-49FA-98A9-AFAF5D55F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D4A846-A95B-49E1-93A9-C20C061316F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81C55E-D0DA-4BFB-8E70-D5AD4E004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896134-C979-4914-A119-C7680E5E427E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363C70-9CB7-4CC4-B1C6-FA118F56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B3C192-2D84-40FB-AD75-C6F202547451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A6A297-C005-4B4F-B1F1-7C6F800A3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31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562F7D-8794-4CDA-B94E-F6DBD83DAEE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BDE44F-2D9D-4353-BCEC-D567946F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53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D29E40A-91B2-479F-A8E2-B5363EFA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AFDA8A-88D4-4B80-A8D8-1E6CFC44948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F209BEA-6E7D-4C6C-ACE9-71F05AE4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7C39048-7028-4205-9AEE-929761A8852E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FC4542-753A-414C-9027-E2AFB5984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77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20D04E2-4E7F-4E79-9758-2A20091204C4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DEF6CA-FA82-423E-8432-1D60BE07D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55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3A6D7-00C7-44D6-9A26-B01BBB4E9DDC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540CE3-4BEE-4350-9A4C-6277D7008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4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390177-2106-4715-86EF-944D4CE453C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A744F9-8443-4EB7-AAAA-FBDCA7612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4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A6D454-A549-491E-8BFC-FD52B60B2032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7770804-C5E7-47DC-B070-F2583815A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7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83F80C-AD63-43F7-9766-96D48A544390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DBB369-EB4B-46FE-9145-AECA5BBA4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3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7AFBB9E-3C94-47B3-B453-613A5DDDD2A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F7DA186-267A-491F-A1B5-83B9E50B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1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1DE9E5-4414-45D7-9687-F449051BE541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70B2F3-E8AA-4CA2-B444-D6C0EDD5D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6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38DC20-995F-4B77-B501-2C8718454B0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BAE3B1-C6F0-41A5-9F4B-36E349186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9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381E37-24D4-4232-99C1-874E18EB4653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3D5150-67F2-45B4-B99A-A600685FB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9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282A33-BAB9-48E0-985D-367B0E77C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9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DB07-B610-46CA-9731-5F9A5C50939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A2FD-E7AA-439D-B863-671E71C95EA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6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ADAA-A159-486D-BACF-A4BEF6DD198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1D03-E91E-429C-AAE5-B1B2E270ABD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53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6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5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3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0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8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6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3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6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E376F-B0B1-4D9C-A92F-4C798323086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C05B-9C21-4AA1-A899-79C2634FFF9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2" y="1931994"/>
            <a:ext cx="6889751" cy="546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6851" y="1931994"/>
            <a:ext cx="6889751" cy="546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8FB2-37AC-456C-BB35-AED9E4EC1E1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D6DC-8DB9-4D59-9A0D-95C92D5BB3E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56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681" indent="0">
              <a:buNone/>
              <a:defRPr sz="2000" b="1"/>
            </a:lvl2pPr>
            <a:lvl3pPr marL="915361" indent="0">
              <a:buNone/>
              <a:defRPr sz="1800" b="1"/>
            </a:lvl3pPr>
            <a:lvl4pPr marL="1373041" indent="0">
              <a:buNone/>
              <a:defRPr sz="1600" b="1"/>
            </a:lvl4pPr>
            <a:lvl5pPr marL="1830723" indent="0">
              <a:buNone/>
              <a:defRPr sz="1600" b="1"/>
            </a:lvl5pPr>
            <a:lvl6pPr marL="2288403" indent="0">
              <a:buNone/>
              <a:defRPr sz="1600" b="1"/>
            </a:lvl6pPr>
            <a:lvl7pPr marL="2746084" indent="0">
              <a:buNone/>
              <a:defRPr sz="1600" b="1"/>
            </a:lvl7pPr>
            <a:lvl8pPr marL="3203764" indent="0">
              <a:buNone/>
              <a:defRPr sz="1600" b="1"/>
            </a:lvl8pPr>
            <a:lvl9pPr marL="36614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681" indent="0">
              <a:buNone/>
              <a:defRPr sz="2000" b="1"/>
            </a:lvl2pPr>
            <a:lvl3pPr marL="915361" indent="0">
              <a:buNone/>
              <a:defRPr sz="1800" b="1"/>
            </a:lvl3pPr>
            <a:lvl4pPr marL="1373041" indent="0">
              <a:buNone/>
              <a:defRPr sz="1600" b="1"/>
            </a:lvl4pPr>
            <a:lvl5pPr marL="1830723" indent="0">
              <a:buNone/>
              <a:defRPr sz="1600" b="1"/>
            </a:lvl5pPr>
            <a:lvl6pPr marL="2288403" indent="0">
              <a:buNone/>
              <a:defRPr sz="1600" b="1"/>
            </a:lvl6pPr>
            <a:lvl7pPr marL="2746084" indent="0">
              <a:buNone/>
              <a:defRPr sz="1600" b="1"/>
            </a:lvl7pPr>
            <a:lvl8pPr marL="3203764" indent="0">
              <a:buNone/>
              <a:defRPr sz="1600" b="1"/>
            </a:lvl8pPr>
            <a:lvl9pPr marL="36614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5A0C-4C22-472F-8403-76259F458F5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6D67-AB91-4D91-885E-F260A5575A7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35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C3D4-CC13-4860-8DBB-CE7F5D8A2DB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0E6A-A9EF-471F-82EB-DA7F63691C8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67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19F6-0391-4EBD-8018-EB59857285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B3E6-229C-4541-B67E-4A83E684C7E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85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681" indent="0">
              <a:buNone/>
              <a:defRPr sz="1200"/>
            </a:lvl2pPr>
            <a:lvl3pPr marL="915361" indent="0">
              <a:buNone/>
              <a:defRPr sz="1000"/>
            </a:lvl3pPr>
            <a:lvl4pPr marL="1373041" indent="0">
              <a:buNone/>
              <a:defRPr sz="900"/>
            </a:lvl4pPr>
            <a:lvl5pPr marL="1830723" indent="0">
              <a:buNone/>
              <a:defRPr sz="900"/>
            </a:lvl5pPr>
            <a:lvl6pPr marL="2288403" indent="0">
              <a:buNone/>
              <a:defRPr sz="900"/>
            </a:lvl6pPr>
            <a:lvl7pPr marL="2746084" indent="0">
              <a:buNone/>
              <a:defRPr sz="900"/>
            </a:lvl7pPr>
            <a:lvl8pPr marL="3203764" indent="0">
              <a:buNone/>
              <a:defRPr sz="900"/>
            </a:lvl8pPr>
            <a:lvl9pPr marL="36614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4E91-A726-47F2-A56A-E21F4D5BB66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5AAA-A5EB-487A-8558-E44ED01AAAE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47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681" indent="0">
              <a:buNone/>
              <a:defRPr sz="2800"/>
            </a:lvl2pPr>
            <a:lvl3pPr marL="915361" indent="0">
              <a:buNone/>
              <a:defRPr sz="2400"/>
            </a:lvl3pPr>
            <a:lvl4pPr marL="1373041" indent="0">
              <a:buNone/>
              <a:defRPr sz="2000"/>
            </a:lvl4pPr>
            <a:lvl5pPr marL="1830723" indent="0">
              <a:buNone/>
              <a:defRPr sz="2000"/>
            </a:lvl5pPr>
            <a:lvl6pPr marL="2288403" indent="0">
              <a:buNone/>
              <a:defRPr sz="2000"/>
            </a:lvl6pPr>
            <a:lvl7pPr marL="2746084" indent="0">
              <a:buNone/>
              <a:defRPr sz="2000"/>
            </a:lvl7pPr>
            <a:lvl8pPr marL="3203764" indent="0">
              <a:buNone/>
              <a:defRPr sz="2000"/>
            </a:lvl8pPr>
            <a:lvl9pPr marL="366144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681" indent="0">
              <a:buNone/>
              <a:defRPr sz="1200"/>
            </a:lvl2pPr>
            <a:lvl3pPr marL="915361" indent="0">
              <a:buNone/>
              <a:defRPr sz="1000"/>
            </a:lvl3pPr>
            <a:lvl4pPr marL="1373041" indent="0">
              <a:buNone/>
              <a:defRPr sz="900"/>
            </a:lvl4pPr>
            <a:lvl5pPr marL="1830723" indent="0">
              <a:buNone/>
              <a:defRPr sz="900"/>
            </a:lvl5pPr>
            <a:lvl6pPr marL="2288403" indent="0">
              <a:buNone/>
              <a:defRPr sz="900"/>
            </a:lvl6pPr>
            <a:lvl7pPr marL="2746084" indent="0">
              <a:buNone/>
              <a:defRPr sz="900"/>
            </a:lvl7pPr>
            <a:lvl8pPr marL="3203764" indent="0">
              <a:buNone/>
              <a:defRPr sz="900"/>
            </a:lvl8pPr>
            <a:lvl9pPr marL="36614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0FB3-DE0D-4457-BCAF-1CAAF415FC8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2B06-0FCF-40D1-8F7F-326788174DC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3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19B0-6512-4AA4-B0AF-A2C10A4D63D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8937-2FB4-48EC-9125-C4CD7284D74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6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23628" y="331794"/>
            <a:ext cx="3482975" cy="706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4" y="331794"/>
            <a:ext cx="10296525" cy="706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1EFD-4AE2-49E9-811C-C0B9F8B8277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81D3-A4E8-4083-B2B7-A3AE6F88715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3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1" y="274643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6B69-5934-40D8-9052-425F39B51A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87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9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86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39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31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66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50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47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3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59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69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4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9A85-7615-4DD9-9C67-AF9957E13C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4AC1B-224E-425E-B49F-C2DD45DA9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1A0DAD-D785-41E4-A184-8944BED558D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07323EA-06CC-4C96-886A-EE57D9B01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D7AEE5B-5E11-45EE-8A86-7A6412C6BF3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E766D12-E6C0-4D91-93BF-99C16D578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3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36" tIns="45768" rIns="91536" bIns="45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36" tIns="45768" rIns="91536" bIns="45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536" tIns="45768" rIns="91536" bIns="457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1DD0E5-3BDF-4A24-BEF9-52309F8F721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536" tIns="45768" rIns="91536" bIns="457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536" tIns="45768" rIns="91536" bIns="457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E96427-70AC-485A-A25D-28257B6DA0E4}" type="slidenum">
              <a:rPr lang="vi-VN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308244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616488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924733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232977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243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4924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605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284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81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361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041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723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403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084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3764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1445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6.png"/><Relationship Id="rId18" Type="http://schemas.openxmlformats.org/officeDocument/2006/relationships/image" Target="../media/image11.gif"/><Relationship Id="rId3" Type="http://schemas.openxmlformats.org/officeDocument/2006/relationships/audio" Target="file:///C:\WINDOWS\Help\Tours\WindowsMediaPlayer\Audio\Wav\wmpaud1.wav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gif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gif"/><Relationship Id="rId1" Type="http://schemas.openxmlformats.org/officeDocument/2006/relationships/vmlDrawing" Target="../drawings/vmlDrawing1.vml"/><Relationship Id="rId6" Type="http://schemas.openxmlformats.org/officeDocument/2006/relationships/hyperlink" Target="BIEN_NHO.MID" TargetMode="External"/><Relationship Id="rId11" Type="http://schemas.openxmlformats.org/officeDocument/2006/relationships/image" Target="../media/image4.em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8.emf"/><Relationship Id="rId10" Type="http://schemas.openxmlformats.org/officeDocument/2006/relationships/image" Target="../media/image3.gif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655763" y="0"/>
            <a:ext cx="74676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4339" name="Object 5">
            <a:hlinkClick r:id="rId6" action="ppaction://hlinkfile"/>
          </p:cNvPr>
          <p:cNvGraphicFramePr>
            <a:graphicFrameLocks noChangeAspect="1"/>
          </p:cNvGraphicFramePr>
          <p:nvPr/>
        </p:nvGraphicFramePr>
        <p:xfrm>
          <a:off x="-12700" y="2209800"/>
          <a:ext cx="246221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7" imgW="3535680" imgH="4450080" progId="MS_ClipArt_Gallery.2">
                  <p:embed/>
                </p:oleObj>
              </mc:Choice>
              <mc:Fallback>
                <p:oleObj name="Clip" r:id="rId7" imgW="3535680" imgH="4450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2209800"/>
                        <a:ext cx="246221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92575" y="3562350"/>
            <a:ext cx="1246188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4687" y="1944980"/>
              <a:ext cx="1335426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848097" y="2743537"/>
            <a:ext cx="1494695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846263" y="3524250"/>
            <a:ext cx="1304925" cy="15240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93471" y="1946275"/>
              <a:ext cx="1337857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866620" y="4189446"/>
            <a:ext cx="14951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92648" y="3617903"/>
            <a:ext cx="57229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C200"/>
                </a:solidFill>
                <a:latin typeface="Times New Roman" pitchFamily="18" charset="0"/>
                <a:cs typeface="Arial" charset="0"/>
              </a:rPr>
              <a:t>V</a:t>
            </a:r>
            <a:endParaRPr lang="vi-VN" sz="4400" b="1" dirty="0">
              <a:solidFill>
                <a:srgbClr val="00C2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26062" y="3617903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Â</a:t>
            </a:r>
            <a:endParaRPr lang="vi-VN" sz="44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66376" y="3614728"/>
            <a:ext cx="56857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24602E"/>
                </a:solidFill>
                <a:latin typeface="Times New Roman" pitchFamily="18" charset="0"/>
                <a:cs typeface="Arial" charset="0"/>
              </a:rPr>
              <a:t>T</a:t>
            </a:r>
            <a:endParaRPr lang="vi-VN" sz="4400" b="1">
              <a:solidFill>
                <a:srgbClr val="24602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5621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5B34DA"/>
                </a:solidFill>
                <a:latin typeface="Times New Roman" pitchFamily="18" charset="0"/>
                <a:cs typeface="Arial" charset="0"/>
              </a:rPr>
              <a:t>L</a:t>
            </a:r>
            <a:endParaRPr lang="vi-VN" sz="4400" b="1">
              <a:solidFill>
                <a:srgbClr val="5B34D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3800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333300"/>
                </a:solidFill>
                <a:latin typeface="Times New Roman" pitchFamily="18" charset="0"/>
                <a:cs typeface="Arial" charset="0"/>
              </a:rPr>
              <a:t>Ý</a:t>
            </a:r>
            <a:endParaRPr lang="vi-VN" sz="4400" b="1">
              <a:solidFill>
                <a:srgbClr val="3333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3567" y="36147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66FF"/>
                </a:solidFill>
                <a:latin typeface="Times New Roman" pitchFamily="18" charset="0"/>
                <a:cs typeface="Arial" charset="0"/>
              </a:rPr>
              <a:t>9</a:t>
            </a:r>
            <a:endParaRPr lang="vi-VN" sz="4400" b="1">
              <a:solidFill>
                <a:srgbClr val="0066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362" name="Picture 36" descr="Logo-BG&amp;DD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0638"/>
            <a:ext cx="1597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37" descr="butterflies_flowers_sm_nwm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096000"/>
            <a:ext cx="76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600200" y="61913"/>
            <a:ext cx="6305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THCS ATĐ</a:t>
            </a:r>
            <a:endParaRPr lang="en-US" sz="3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71" name="Picture 39" descr="Firewrk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4419600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4000" b="1" i="1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367" name="Picture 55" descr="dandilionbutterfly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096000"/>
            <a:ext cx="855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8" name="AutoShape 56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350" y="6076950"/>
            <a:ext cx="819150" cy="7620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489" name="TOUR127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TOUR_AAA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6324600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0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1" name="WordArt 59" descr="Green marble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534511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0">
                  <a:blip r:embed="rId1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GIẢNG</a:t>
            </a:r>
          </a:p>
        </p:txBody>
      </p:sp>
      <p:pic>
        <p:nvPicPr>
          <p:cNvPr id="18492" name="Picture 60" descr="Firewrk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133600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3" name="WordArt 61"/>
          <p:cNvSpPr>
            <a:spLocks noChangeArrowheads="1" noChangeShapeType="1" noTextEdit="1"/>
          </p:cNvSpPr>
          <p:nvPr/>
        </p:nvSpPr>
        <p:spPr bwMode="auto">
          <a:xfrm>
            <a:off x="-8534400" y="6019800"/>
            <a:ext cx="853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Các em hãy cố gắng học thật tốt</a:t>
            </a:r>
          </a:p>
        </p:txBody>
      </p:sp>
      <p:pic>
        <p:nvPicPr>
          <p:cNvPr id="14374" name="Picture 63" descr="BAR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617538"/>
            <a:ext cx="91630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2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4376" name="Picture 66" descr="hoa van trang tr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68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9" name="Picture 67" descr="_DK8_1LA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5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656263" y="3657600"/>
            <a:ext cx="3519487" cy="2362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517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8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9387 L 0.00122 -0.1475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89"/>
                </p:tgtEl>
              </p:cMediaNode>
            </p:audio>
            <p:audio>
              <p:cMediaNode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90"/>
                </p:tgtEl>
              </p:cMediaNode>
            </p:audio>
          </p:childTnLst>
        </p:cTn>
      </p:par>
    </p:tnLst>
    <p:bldLst>
      <p:bldP spid="18470" grpId="0"/>
      <p:bldP spid="18486" grpId="0" animBg="1"/>
      <p:bldP spid="18491" grpId="0" animBg="1"/>
      <p:bldP spid="184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H" pitchFamily="34" charset="0"/>
              </a:rPr>
              <a:t>K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250" y="3552825"/>
            <a:ext cx="1857375" cy="166211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 flipV="1">
            <a:off x="7696200" y="4267200"/>
            <a:ext cx="1066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8763000" y="2471738"/>
            <a:ext cx="0" cy="1828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A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B</a:t>
            </a:r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 flipH="1" flipV="1">
            <a:off x="4775200" y="3268663"/>
            <a:ext cx="257175" cy="160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>
            <a:off x="2362200" y="5105400"/>
            <a:ext cx="1752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186384" name="Rectangle 16"/>
            <p:cNvSpPr>
              <a:spLocks noChangeArrowheads="1"/>
            </p:cNvSpPr>
            <p:nvPr/>
          </p:nvSpPr>
          <p:spPr bwMode="auto">
            <a:xfrm rot="16200000" flipH="1">
              <a:off x="4863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FF00"/>
                  </a:solidFill>
                </a:rPr>
                <a:t>6V</a:t>
              </a:r>
            </a:p>
          </p:txBody>
        </p:sp>
        <p:sp>
          <p:nvSpPr>
            <p:cNvPr id="4283" name="Line 17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Line 18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Line 19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42863" y="3552825"/>
            <a:ext cx="1857375" cy="1662113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09" name="AutoShape 21"/>
          <p:cNvSpPr>
            <a:spLocks noChangeArrowheads="1"/>
          </p:cNvSpPr>
          <p:nvPr/>
        </p:nvSpPr>
        <p:spPr bwMode="auto">
          <a:xfrm>
            <a:off x="163513" y="4983163"/>
            <a:ext cx="176212" cy="176212"/>
          </a:xfrm>
          <a:custGeom>
            <a:avLst/>
            <a:gdLst>
              <a:gd name="T0" fmla="*/ 2147483647 w 21600"/>
              <a:gd name="T1" fmla="*/ 0 h 21600"/>
              <a:gd name="T2" fmla="*/ 932384867 w 21600"/>
              <a:gd name="T3" fmla="*/ 932384867 h 21600"/>
              <a:gd name="T4" fmla="*/ 0 w 21600"/>
              <a:gd name="T5" fmla="*/ 2147483647 h 21600"/>
              <a:gd name="T6" fmla="*/ 93238486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323848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22"/>
          <p:cNvSpPr>
            <a:spLocks noChangeArrowheads="1"/>
          </p:cNvSpPr>
          <p:nvPr/>
        </p:nvSpPr>
        <p:spPr bwMode="auto">
          <a:xfrm>
            <a:off x="0" y="3552825"/>
            <a:ext cx="1930400" cy="1662113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11" name="Oval 23"/>
          <p:cNvSpPr>
            <a:spLocks noChangeArrowheads="1"/>
          </p:cNvSpPr>
          <p:nvPr/>
        </p:nvSpPr>
        <p:spPr bwMode="auto">
          <a:xfrm>
            <a:off x="193675" y="3686175"/>
            <a:ext cx="1444625" cy="14335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12" name="Arc 24"/>
          <p:cNvSpPr>
            <a:spLocks/>
          </p:cNvSpPr>
          <p:nvPr/>
        </p:nvSpPr>
        <p:spPr bwMode="auto">
          <a:xfrm rot="6681726" flipH="1">
            <a:off x="686595" y="3694906"/>
            <a:ext cx="588962" cy="962025"/>
          </a:xfrm>
          <a:custGeom>
            <a:avLst/>
            <a:gdLst>
              <a:gd name="T0" fmla="*/ 2147483647 w 24253"/>
              <a:gd name="T1" fmla="*/ 0 h 39506"/>
              <a:gd name="T2" fmla="*/ 0 w 24253"/>
              <a:gd name="T3" fmla="*/ 2147483647 h 39506"/>
              <a:gd name="T4" fmla="*/ 2147483647 w 24253"/>
              <a:gd name="T5" fmla="*/ 2147483647 h 39506"/>
              <a:gd name="T6" fmla="*/ 0 60000 65536"/>
              <a:gd name="T7" fmla="*/ 0 60000 65536"/>
              <a:gd name="T8" fmla="*/ 0 60000 65536"/>
              <a:gd name="T9" fmla="*/ 0 w 24253"/>
              <a:gd name="T10" fmla="*/ 0 h 39506"/>
              <a:gd name="T11" fmla="*/ 24253 w 24253"/>
              <a:gd name="T12" fmla="*/ 39506 h 39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53" h="39506" fill="none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</a:path>
              <a:path w="24253" h="39506" stroke="0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  <a:lnTo>
                  <a:pt x="2653" y="17906"/>
                </a:lnTo>
                <a:lnTo>
                  <a:pt x="14733" y="-1"/>
                </a:lnTo>
                <a:close/>
              </a:path>
            </a:pathLst>
          </a:custGeom>
          <a:noFill/>
          <a:ln w="31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 rot="-2206860">
            <a:off x="401638" y="3733800"/>
            <a:ext cx="498475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0,5</a:t>
            </a:r>
          </a:p>
        </p:txBody>
      </p:sp>
      <p:sp>
        <p:nvSpPr>
          <p:cNvPr id="4114" name="Line 26"/>
          <p:cNvSpPr>
            <a:spLocks noChangeShapeType="1"/>
          </p:cNvSpPr>
          <p:nvPr/>
        </p:nvSpPr>
        <p:spPr bwMode="auto">
          <a:xfrm rot="300000">
            <a:off x="989013" y="3883025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7"/>
          <p:cNvSpPr>
            <a:spLocks noChangeShapeType="1"/>
          </p:cNvSpPr>
          <p:nvPr/>
        </p:nvSpPr>
        <p:spPr bwMode="auto">
          <a:xfrm rot="900000">
            <a:off x="1076325" y="389890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8"/>
          <p:cNvSpPr>
            <a:spLocks noChangeShapeType="1"/>
          </p:cNvSpPr>
          <p:nvPr/>
        </p:nvSpPr>
        <p:spPr bwMode="auto">
          <a:xfrm rot="1500000">
            <a:off x="1152525" y="3930650"/>
            <a:ext cx="0" cy="131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Line 29"/>
          <p:cNvSpPr>
            <a:spLocks noChangeShapeType="1"/>
          </p:cNvSpPr>
          <p:nvPr/>
        </p:nvSpPr>
        <p:spPr bwMode="auto">
          <a:xfrm rot="2100000">
            <a:off x="1236663" y="397986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30"/>
          <p:cNvSpPr>
            <a:spLocks noChangeShapeType="1"/>
          </p:cNvSpPr>
          <p:nvPr/>
        </p:nvSpPr>
        <p:spPr bwMode="auto">
          <a:xfrm rot="2700000">
            <a:off x="1304926" y="4040187"/>
            <a:ext cx="0" cy="60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 rot="-2700000">
            <a:off x="573088" y="4038600"/>
            <a:ext cx="0" cy="58738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Line 32"/>
          <p:cNvSpPr>
            <a:spLocks noChangeShapeType="1"/>
          </p:cNvSpPr>
          <p:nvPr/>
        </p:nvSpPr>
        <p:spPr bwMode="auto">
          <a:xfrm rot="-2100000">
            <a:off x="641350" y="3983038"/>
            <a:ext cx="0" cy="5556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Line 33"/>
          <p:cNvSpPr>
            <a:spLocks noChangeShapeType="1"/>
          </p:cNvSpPr>
          <p:nvPr/>
        </p:nvSpPr>
        <p:spPr bwMode="auto">
          <a:xfrm rot="20100000" flipH="1">
            <a:off x="723900" y="3932238"/>
            <a:ext cx="6350" cy="80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34"/>
          <p:cNvSpPr>
            <a:spLocks noChangeShapeType="1"/>
          </p:cNvSpPr>
          <p:nvPr/>
        </p:nvSpPr>
        <p:spPr bwMode="auto">
          <a:xfrm rot="-900000">
            <a:off x="800100" y="3903663"/>
            <a:ext cx="0" cy="58737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35"/>
          <p:cNvSpPr>
            <a:spLocks noChangeShapeType="1"/>
          </p:cNvSpPr>
          <p:nvPr/>
        </p:nvSpPr>
        <p:spPr bwMode="auto">
          <a:xfrm rot="-300000">
            <a:off x="892175" y="38846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36"/>
          <p:cNvSpPr>
            <a:spLocks noChangeShapeType="1"/>
          </p:cNvSpPr>
          <p:nvPr/>
        </p:nvSpPr>
        <p:spPr bwMode="auto">
          <a:xfrm rot="6300000">
            <a:off x="486569" y="4236244"/>
            <a:ext cx="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37"/>
          <p:cNvSpPr>
            <a:spLocks noChangeShapeType="1"/>
          </p:cNvSpPr>
          <p:nvPr/>
        </p:nvSpPr>
        <p:spPr bwMode="auto">
          <a:xfrm rot="-3900000">
            <a:off x="474663" y="41894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38"/>
          <p:cNvSpPr>
            <a:spLocks noChangeShapeType="1"/>
          </p:cNvSpPr>
          <p:nvPr/>
        </p:nvSpPr>
        <p:spPr bwMode="auto">
          <a:xfrm rot="-3300000">
            <a:off x="517525" y="410845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39"/>
          <p:cNvSpPr>
            <a:spLocks noChangeShapeType="1"/>
          </p:cNvSpPr>
          <p:nvPr/>
        </p:nvSpPr>
        <p:spPr bwMode="auto">
          <a:xfrm rot="3300000">
            <a:off x="1354932" y="4110831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40"/>
          <p:cNvSpPr>
            <a:spLocks noChangeShapeType="1"/>
          </p:cNvSpPr>
          <p:nvPr/>
        </p:nvSpPr>
        <p:spPr bwMode="auto">
          <a:xfrm rot="3900000">
            <a:off x="1399382" y="4188618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41"/>
          <p:cNvSpPr>
            <a:spLocks noChangeShapeType="1"/>
          </p:cNvSpPr>
          <p:nvPr/>
        </p:nvSpPr>
        <p:spPr bwMode="auto">
          <a:xfrm rot="4500000">
            <a:off x="1398588" y="4244975"/>
            <a:ext cx="0" cy="12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Text Box 42"/>
          <p:cNvSpPr txBox="1">
            <a:spLocks noChangeArrowheads="1"/>
          </p:cNvSpPr>
          <p:nvPr/>
        </p:nvSpPr>
        <p:spPr bwMode="auto">
          <a:xfrm rot="-4196748">
            <a:off x="165100" y="4137026"/>
            <a:ext cx="4413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Times New Roman" pitchFamily="18" charset="0"/>
              </a:rPr>
              <a:t>0</a:t>
            </a:r>
            <a:endParaRPr lang="en-US" sz="1600"/>
          </a:p>
        </p:txBody>
      </p:sp>
      <p:sp>
        <p:nvSpPr>
          <p:cNvPr id="4131" name="Text Box 43"/>
          <p:cNvSpPr txBox="1">
            <a:spLocks noChangeArrowheads="1"/>
          </p:cNvSpPr>
          <p:nvPr/>
        </p:nvSpPr>
        <p:spPr bwMode="auto">
          <a:xfrm rot="1500000">
            <a:off x="981075" y="3717925"/>
            <a:ext cx="4556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</a:t>
            </a:r>
          </a:p>
        </p:txBody>
      </p:sp>
      <p:sp>
        <p:nvSpPr>
          <p:cNvPr id="4132" name="Text Box 44"/>
          <p:cNvSpPr txBox="1">
            <a:spLocks noChangeArrowheads="1"/>
          </p:cNvSpPr>
          <p:nvPr/>
        </p:nvSpPr>
        <p:spPr bwMode="auto">
          <a:xfrm rot="4500000">
            <a:off x="1159669" y="3979069"/>
            <a:ext cx="677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1,5</a:t>
            </a:r>
          </a:p>
        </p:txBody>
      </p:sp>
      <p:sp>
        <p:nvSpPr>
          <p:cNvPr id="4133" name="Text Box 45"/>
          <p:cNvSpPr txBox="1">
            <a:spLocks noChangeArrowheads="1"/>
          </p:cNvSpPr>
          <p:nvPr/>
        </p:nvSpPr>
        <p:spPr bwMode="auto">
          <a:xfrm>
            <a:off x="539750" y="4092575"/>
            <a:ext cx="78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A</a:t>
            </a:r>
          </a:p>
        </p:txBody>
      </p:sp>
      <p:sp>
        <p:nvSpPr>
          <p:cNvPr id="4134" name="AutoShape 46"/>
          <p:cNvSpPr>
            <a:spLocks noChangeArrowheads="1"/>
          </p:cNvSpPr>
          <p:nvPr/>
        </p:nvSpPr>
        <p:spPr bwMode="auto">
          <a:xfrm rot="10800000">
            <a:off x="330200" y="3870325"/>
            <a:ext cx="1211263" cy="1131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lnTo>
                  <a:pt x="9000" y="10592"/>
                </a:lnTo>
                <a:close/>
              </a:path>
            </a:pathLst>
          </a:custGeom>
          <a:solidFill>
            <a:srgbClr val="FFFFCC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415" name="Rectangle 47"/>
          <p:cNvSpPr>
            <a:spLocks noChangeArrowheads="1"/>
          </p:cNvSpPr>
          <p:nvPr/>
        </p:nvSpPr>
        <p:spPr bwMode="auto">
          <a:xfrm>
            <a:off x="42863" y="4511675"/>
            <a:ext cx="1822450" cy="6683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sp>
        <p:nvSpPr>
          <p:cNvPr id="4136" name="AutoShape 48"/>
          <p:cNvSpPr>
            <a:spLocks noChangeArrowheads="1"/>
          </p:cNvSpPr>
          <p:nvPr/>
        </p:nvSpPr>
        <p:spPr bwMode="auto">
          <a:xfrm>
            <a:off x="893763" y="4616450"/>
            <a:ext cx="76200" cy="76200"/>
          </a:xfrm>
          <a:custGeom>
            <a:avLst/>
            <a:gdLst>
              <a:gd name="T0" fmla="*/ 20817586 w 21600"/>
              <a:gd name="T1" fmla="*/ 0 h 21600"/>
              <a:gd name="T2" fmla="*/ 6096673 w 21600"/>
              <a:gd name="T3" fmla="*/ 6096673 h 21600"/>
              <a:gd name="T4" fmla="*/ 0 w 21600"/>
              <a:gd name="T5" fmla="*/ 20817586 h 21600"/>
              <a:gd name="T6" fmla="*/ 6096673 w 21600"/>
              <a:gd name="T7" fmla="*/ 35538609 h 21600"/>
              <a:gd name="T8" fmla="*/ 20817586 w 21600"/>
              <a:gd name="T9" fmla="*/ 41635284 h 21600"/>
              <a:gd name="T10" fmla="*/ 35538609 w 21600"/>
              <a:gd name="T11" fmla="*/ 35538609 h 21600"/>
              <a:gd name="T12" fmla="*/ 41635284 w 21600"/>
              <a:gd name="T13" fmla="*/ 20817586 h 21600"/>
              <a:gd name="T14" fmla="*/ 35538609 w 21600"/>
              <a:gd name="T15" fmla="*/ 609667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lnTo>
                  <a:pt x="16647" y="13593"/>
                </a:ln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lnTo>
                  <a:pt x="4952" y="800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866775" y="4594225"/>
            <a:ext cx="128588" cy="61913"/>
            <a:chOff x="2838" y="2415"/>
            <a:chExt cx="86" cy="40"/>
          </a:xfrm>
        </p:grpSpPr>
        <p:sp>
          <p:nvSpPr>
            <p:cNvPr id="4279" name="Arc 50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" name="Freeform 51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52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8" name="Oval 53"/>
          <p:cNvSpPr>
            <a:spLocks noChangeArrowheads="1"/>
          </p:cNvSpPr>
          <p:nvPr/>
        </p:nvSpPr>
        <p:spPr bwMode="auto">
          <a:xfrm>
            <a:off x="900113" y="4408488"/>
            <a:ext cx="63500" cy="63500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139" name="Oval 54"/>
          <p:cNvSpPr>
            <a:spLocks noChangeArrowheads="1"/>
          </p:cNvSpPr>
          <p:nvPr/>
        </p:nvSpPr>
        <p:spPr bwMode="auto">
          <a:xfrm>
            <a:off x="163513" y="4983163"/>
            <a:ext cx="166687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40" name="Oval 55"/>
          <p:cNvSpPr>
            <a:spLocks noChangeArrowheads="1"/>
          </p:cNvSpPr>
          <p:nvPr/>
        </p:nvSpPr>
        <p:spPr bwMode="auto">
          <a:xfrm>
            <a:off x="1481138" y="4983163"/>
            <a:ext cx="166687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41" name="Text Box 56"/>
          <p:cNvSpPr txBox="1">
            <a:spLocks noChangeArrowheads="1"/>
          </p:cNvSpPr>
          <p:nvPr/>
        </p:nvSpPr>
        <p:spPr bwMode="auto">
          <a:xfrm>
            <a:off x="171450" y="477202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+</a:t>
            </a:r>
          </a:p>
        </p:txBody>
      </p:sp>
      <p:sp>
        <p:nvSpPr>
          <p:cNvPr id="4142" name="Text Box 57"/>
          <p:cNvSpPr txBox="1">
            <a:spLocks noChangeArrowheads="1"/>
          </p:cNvSpPr>
          <p:nvPr/>
        </p:nvSpPr>
        <p:spPr bwMode="auto">
          <a:xfrm>
            <a:off x="1287463" y="468947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</a:t>
            </a:r>
          </a:p>
        </p:txBody>
      </p:sp>
      <p:sp>
        <p:nvSpPr>
          <p:cNvPr id="4143" name="Text Box 58"/>
          <p:cNvSpPr txBox="1">
            <a:spLocks noChangeArrowheads="1"/>
          </p:cNvSpPr>
          <p:nvPr/>
        </p:nvSpPr>
        <p:spPr bwMode="auto">
          <a:xfrm>
            <a:off x="771525" y="4689475"/>
            <a:ext cx="51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4144" name="Rectangle 59"/>
          <p:cNvSpPr>
            <a:spLocks noChangeArrowheads="1"/>
          </p:cNvSpPr>
          <p:nvPr/>
        </p:nvSpPr>
        <p:spPr bwMode="auto">
          <a:xfrm>
            <a:off x="42863" y="3619500"/>
            <a:ext cx="1833562" cy="8699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145" name="Line 60"/>
          <p:cNvSpPr>
            <a:spLocks noChangeShapeType="1"/>
          </p:cNvSpPr>
          <p:nvPr/>
        </p:nvSpPr>
        <p:spPr bwMode="auto">
          <a:xfrm flipV="1">
            <a:off x="228600" y="2514600"/>
            <a:ext cx="0" cy="2540000"/>
          </a:xfrm>
          <a:prstGeom prst="line">
            <a:avLst/>
          </a:prstGeom>
          <a:noFill/>
          <a:ln w="57150">
            <a:solidFill>
              <a:srgbClr val="F00A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 rot="-1062720">
            <a:off x="638175" y="4203700"/>
            <a:ext cx="793750" cy="557213"/>
            <a:chOff x="1680" y="1440"/>
            <a:chExt cx="592" cy="400"/>
          </a:xfrm>
        </p:grpSpPr>
        <p:sp>
          <p:nvSpPr>
            <p:cNvPr id="4276" name="Oval 62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4277" name="Line 63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Line 64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7" name="Line 65"/>
          <p:cNvSpPr>
            <a:spLocks noChangeShapeType="1"/>
          </p:cNvSpPr>
          <p:nvPr/>
        </p:nvSpPr>
        <p:spPr bwMode="auto">
          <a:xfrm>
            <a:off x="1466850" y="50768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Line 66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4038600"/>
            <a:ext cx="1760538" cy="533400"/>
            <a:chOff x="1776" y="2976"/>
            <a:chExt cx="1109" cy="336"/>
          </a:xfrm>
        </p:grpSpPr>
        <p:sp>
          <p:nvSpPr>
            <p:cNvPr id="4261" name="Line 68"/>
            <p:cNvSpPr>
              <a:spLocks noChangeShapeType="1"/>
            </p:cNvSpPr>
            <p:nvPr/>
          </p:nvSpPr>
          <p:spPr bwMode="auto">
            <a:xfrm>
              <a:off x="2736" y="3072"/>
              <a:ext cx="149" cy="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Line 69"/>
            <p:cNvSpPr>
              <a:spLocks noChangeShapeType="1"/>
            </p:cNvSpPr>
            <p:nvPr/>
          </p:nvSpPr>
          <p:spPr bwMode="auto">
            <a:xfrm flipV="1">
              <a:off x="2688" y="3072"/>
              <a:ext cx="50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1776" y="2976"/>
              <a:ext cx="905" cy="336"/>
              <a:chOff x="2880" y="2544"/>
              <a:chExt cx="905" cy="336"/>
            </a:xfrm>
          </p:grpSpPr>
          <p:sp>
            <p:nvSpPr>
              <p:cNvPr id="4264" name="Line 71"/>
              <p:cNvSpPr>
                <a:spLocks noChangeShapeType="1"/>
              </p:cNvSpPr>
              <p:nvPr/>
            </p:nvSpPr>
            <p:spPr bwMode="auto">
              <a:xfrm flipH="1" flipV="1">
                <a:off x="2930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Line 72"/>
              <p:cNvSpPr>
                <a:spLocks noChangeShapeType="1"/>
              </p:cNvSpPr>
              <p:nvPr/>
            </p:nvSpPr>
            <p:spPr bwMode="auto">
              <a:xfrm flipH="1" flipV="1">
                <a:off x="3081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Line 73"/>
              <p:cNvSpPr>
                <a:spLocks noChangeShapeType="1"/>
              </p:cNvSpPr>
              <p:nvPr/>
            </p:nvSpPr>
            <p:spPr bwMode="auto">
              <a:xfrm flipH="1" flipV="1">
                <a:off x="3232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Line 74"/>
              <p:cNvSpPr>
                <a:spLocks noChangeShapeType="1"/>
              </p:cNvSpPr>
              <p:nvPr/>
            </p:nvSpPr>
            <p:spPr bwMode="auto">
              <a:xfrm flipH="1" flipV="1">
                <a:off x="3383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Line 75"/>
              <p:cNvSpPr>
                <a:spLocks noChangeShapeType="1"/>
              </p:cNvSpPr>
              <p:nvPr/>
            </p:nvSpPr>
            <p:spPr bwMode="auto">
              <a:xfrm flipH="1" flipV="1">
                <a:off x="3534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Line 76"/>
              <p:cNvSpPr>
                <a:spLocks noChangeShapeType="1"/>
              </p:cNvSpPr>
              <p:nvPr/>
            </p:nvSpPr>
            <p:spPr bwMode="auto">
              <a:xfrm flipV="1">
                <a:off x="3031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Line 77"/>
              <p:cNvSpPr>
                <a:spLocks noChangeShapeType="1"/>
              </p:cNvSpPr>
              <p:nvPr/>
            </p:nvSpPr>
            <p:spPr bwMode="auto">
              <a:xfrm flipV="1">
                <a:off x="3182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Line 78"/>
              <p:cNvSpPr>
                <a:spLocks noChangeShapeType="1"/>
              </p:cNvSpPr>
              <p:nvPr/>
            </p:nvSpPr>
            <p:spPr bwMode="auto">
              <a:xfrm flipV="1">
                <a:off x="3333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Line 79"/>
              <p:cNvSpPr>
                <a:spLocks noChangeShapeType="1"/>
              </p:cNvSpPr>
              <p:nvPr/>
            </p:nvSpPr>
            <p:spPr bwMode="auto">
              <a:xfrm flipV="1">
                <a:off x="3483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Line 80"/>
              <p:cNvSpPr>
                <a:spLocks noChangeShapeType="1"/>
              </p:cNvSpPr>
              <p:nvPr/>
            </p:nvSpPr>
            <p:spPr bwMode="auto">
              <a:xfrm flipV="1">
                <a:off x="3634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Line 81"/>
              <p:cNvSpPr>
                <a:spLocks noChangeShapeType="1"/>
              </p:cNvSpPr>
              <p:nvPr/>
            </p:nvSpPr>
            <p:spPr bwMode="auto">
              <a:xfrm flipH="1" flipV="1">
                <a:off x="3685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Line 82"/>
              <p:cNvSpPr>
                <a:spLocks noChangeShapeType="1"/>
              </p:cNvSpPr>
              <p:nvPr/>
            </p:nvSpPr>
            <p:spPr bwMode="auto">
              <a:xfrm flipV="1">
                <a:off x="2880" y="2544"/>
                <a:ext cx="50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2790825" y="2214563"/>
            <a:ext cx="866775" cy="557212"/>
            <a:chOff x="2208" y="3870"/>
            <a:chExt cx="546" cy="351"/>
          </a:xfrm>
        </p:grpSpPr>
        <p:sp>
          <p:nvSpPr>
            <p:cNvPr id="4259" name="Line 84"/>
            <p:cNvSpPr>
              <a:spLocks noChangeShapeType="1"/>
            </p:cNvSpPr>
            <p:nvPr/>
          </p:nvSpPr>
          <p:spPr bwMode="auto">
            <a:xfrm flipV="1">
              <a:off x="2466" y="3870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53" name="Line 85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accent1">
                  <a:lumMod val="20000"/>
                  <a:lumOff val="80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4151" name="Line 86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4199" name="Text Box 88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H" pitchFamily="34" charset="0"/>
                </a:rPr>
                <a:t>K</a:t>
              </a:r>
            </a:p>
          </p:txBody>
        </p:sp>
        <p:sp>
          <p:nvSpPr>
            <p:cNvPr id="4200" name="Oval 89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4201" name="Rectangle 90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4202" name="Rectangle 91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03" name="Rectangle 92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04" name="Oval 93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05" name="Text Box 94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4206" name="Oval 95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07" name="Arc 96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" name="Line 97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Text Box 98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dirty="0"/>
                <a:t>3</a:t>
              </a:r>
            </a:p>
          </p:txBody>
        </p:sp>
        <p:sp>
          <p:nvSpPr>
            <p:cNvPr id="4210" name="Text Box 99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4211" name="Line 100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Line 101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Line 102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Line 103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Line 104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Line 105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Line 106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Line 107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108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Line 109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Line 110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Line 111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Line 112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Line 113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Line 114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Line 115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Line 116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117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Line 118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Line 119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20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Line 121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Line 122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Line 123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Line 124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Line 125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Line 126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Line 127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Line 128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Line 129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Text Box 130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4242" name="Text Box 131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/>
                <a:t>1</a:t>
              </a:r>
            </a:p>
          </p:txBody>
        </p:sp>
        <p:sp>
          <p:nvSpPr>
            <p:cNvPr id="4243" name="Text Box 132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4244" name="Text Box 133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  <p:sp>
          <p:nvSpPr>
            <p:cNvPr id="4245" name="Text Box 134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/>
                <a:t>V</a:t>
              </a:r>
            </a:p>
          </p:txBody>
        </p:sp>
        <p:sp>
          <p:nvSpPr>
            <p:cNvPr id="4246" name="AutoShape 135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7" name="Rectangle 136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48" name="Rectangle 137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4249" name="Rectangle 138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50" name="AutoShape 139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1" name="Arc 140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2" name="Freeform 141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142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AutoShape 143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5" name="Oval 144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56" name="Oval 145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257" name="Text Box 146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4258" name="Text Box 147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</p:grpSp>
      <p:sp>
        <p:nvSpPr>
          <p:cNvPr id="4153" name="Line 148"/>
          <p:cNvSpPr>
            <a:spLocks noChangeShapeType="1"/>
          </p:cNvSpPr>
          <p:nvPr/>
        </p:nvSpPr>
        <p:spPr bwMode="auto">
          <a:xfrm>
            <a:off x="2362200" y="4343400"/>
            <a:ext cx="0" cy="7620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Line 149"/>
          <p:cNvSpPr>
            <a:spLocks noChangeShapeType="1"/>
          </p:cNvSpPr>
          <p:nvPr/>
        </p:nvSpPr>
        <p:spPr bwMode="auto">
          <a:xfrm>
            <a:off x="7672388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55" name="Line 150"/>
          <p:cNvSpPr>
            <a:spLocks noChangeShapeType="1"/>
          </p:cNvSpPr>
          <p:nvPr/>
        </p:nvSpPr>
        <p:spPr bwMode="auto">
          <a:xfrm>
            <a:off x="4114800" y="6669088"/>
            <a:ext cx="381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Line 151"/>
          <p:cNvSpPr>
            <a:spLocks noChangeShapeType="1"/>
          </p:cNvSpPr>
          <p:nvPr/>
        </p:nvSpPr>
        <p:spPr bwMode="auto">
          <a:xfrm flipV="1">
            <a:off x="6248400" y="6629400"/>
            <a:ext cx="1447800" cy="28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52"/>
          <p:cNvGrpSpPr>
            <a:grpSpLocks/>
          </p:cNvGrpSpPr>
          <p:nvPr/>
        </p:nvGrpSpPr>
        <p:grpSpPr bwMode="auto">
          <a:xfrm rot="-285818">
            <a:off x="4860925" y="5832475"/>
            <a:ext cx="1066800" cy="609600"/>
            <a:chOff x="1488" y="3504"/>
            <a:chExt cx="864" cy="480"/>
          </a:xfrm>
        </p:grpSpPr>
        <p:sp>
          <p:nvSpPr>
            <p:cNvPr id="4197" name="Line 153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154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56"/>
          <p:cNvGrpSpPr>
            <a:grpSpLocks/>
          </p:cNvGrpSpPr>
          <p:nvPr/>
        </p:nvGrpSpPr>
        <p:grpSpPr bwMode="auto">
          <a:xfrm>
            <a:off x="5867400" y="3962400"/>
            <a:ext cx="1760538" cy="533400"/>
            <a:chOff x="1776" y="2976"/>
            <a:chExt cx="1109" cy="336"/>
          </a:xfrm>
        </p:grpSpPr>
        <p:sp>
          <p:nvSpPr>
            <p:cNvPr id="4182" name="Line 157"/>
            <p:cNvSpPr>
              <a:spLocks noChangeShapeType="1"/>
            </p:cNvSpPr>
            <p:nvPr/>
          </p:nvSpPr>
          <p:spPr bwMode="auto">
            <a:xfrm>
              <a:off x="2736" y="3072"/>
              <a:ext cx="149" cy="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158"/>
            <p:cNvSpPr>
              <a:spLocks noChangeShapeType="1"/>
            </p:cNvSpPr>
            <p:nvPr/>
          </p:nvSpPr>
          <p:spPr bwMode="auto">
            <a:xfrm flipV="1">
              <a:off x="2688" y="3072"/>
              <a:ext cx="50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59"/>
            <p:cNvGrpSpPr>
              <a:grpSpLocks/>
            </p:cNvGrpSpPr>
            <p:nvPr/>
          </p:nvGrpSpPr>
          <p:grpSpPr bwMode="auto">
            <a:xfrm>
              <a:off x="1776" y="2976"/>
              <a:ext cx="905" cy="336"/>
              <a:chOff x="2880" y="2544"/>
              <a:chExt cx="905" cy="336"/>
            </a:xfrm>
          </p:grpSpPr>
          <p:sp>
            <p:nvSpPr>
              <p:cNvPr id="4185" name="Line 160"/>
              <p:cNvSpPr>
                <a:spLocks noChangeShapeType="1"/>
              </p:cNvSpPr>
              <p:nvPr/>
            </p:nvSpPr>
            <p:spPr bwMode="auto">
              <a:xfrm flipH="1" flipV="1">
                <a:off x="2930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Line 161"/>
              <p:cNvSpPr>
                <a:spLocks noChangeShapeType="1"/>
              </p:cNvSpPr>
              <p:nvPr/>
            </p:nvSpPr>
            <p:spPr bwMode="auto">
              <a:xfrm flipH="1" flipV="1">
                <a:off x="3081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Line 162"/>
              <p:cNvSpPr>
                <a:spLocks noChangeShapeType="1"/>
              </p:cNvSpPr>
              <p:nvPr/>
            </p:nvSpPr>
            <p:spPr bwMode="auto">
              <a:xfrm flipH="1" flipV="1">
                <a:off x="3232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Line 163"/>
              <p:cNvSpPr>
                <a:spLocks noChangeShapeType="1"/>
              </p:cNvSpPr>
              <p:nvPr/>
            </p:nvSpPr>
            <p:spPr bwMode="auto">
              <a:xfrm flipH="1" flipV="1">
                <a:off x="3383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Line 164"/>
              <p:cNvSpPr>
                <a:spLocks noChangeShapeType="1"/>
              </p:cNvSpPr>
              <p:nvPr/>
            </p:nvSpPr>
            <p:spPr bwMode="auto">
              <a:xfrm flipH="1" flipV="1">
                <a:off x="3534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Line 165"/>
              <p:cNvSpPr>
                <a:spLocks noChangeShapeType="1"/>
              </p:cNvSpPr>
              <p:nvPr/>
            </p:nvSpPr>
            <p:spPr bwMode="auto">
              <a:xfrm flipV="1">
                <a:off x="3031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Line 166"/>
              <p:cNvSpPr>
                <a:spLocks noChangeShapeType="1"/>
              </p:cNvSpPr>
              <p:nvPr/>
            </p:nvSpPr>
            <p:spPr bwMode="auto">
              <a:xfrm flipV="1">
                <a:off x="3182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Line 167"/>
              <p:cNvSpPr>
                <a:spLocks noChangeShapeType="1"/>
              </p:cNvSpPr>
              <p:nvPr/>
            </p:nvSpPr>
            <p:spPr bwMode="auto">
              <a:xfrm flipV="1">
                <a:off x="3333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Line 168"/>
              <p:cNvSpPr>
                <a:spLocks noChangeShapeType="1"/>
              </p:cNvSpPr>
              <p:nvPr/>
            </p:nvSpPr>
            <p:spPr bwMode="auto">
              <a:xfrm flipV="1">
                <a:off x="3483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Line 169"/>
              <p:cNvSpPr>
                <a:spLocks noChangeShapeType="1"/>
              </p:cNvSpPr>
              <p:nvPr/>
            </p:nvSpPr>
            <p:spPr bwMode="auto">
              <a:xfrm flipV="1">
                <a:off x="3634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Line 170"/>
              <p:cNvSpPr>
                <a:spLocks noChangeShapeType="1"/>
              </p:cNvSpPr>
              <p:nvPr/>
            </p:nvSpPr>
            <p:spPr bwMode="auto">
              <a:xfrm flipH="1" flipV="1">
                <a:off x="3685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Line 171"/>
              <p:cNvSpPr>
                <a:spLocks noChangeShapeType="1"/>
              </p:cNvSpPr>
              <p:nvPr/>
            </p:nvSpPr>
            <p:spPr bwMode="auto">
              <a:xfrm flipV="1">
                <a:off x="2880" y="2544"/>
                <a:ext cx="50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72"/>
          <p:cNvGrpSpPr>
            <a:grpSpLocks/>
          </p:cNvGrpSpPr>
          <p:nvPr/>
        </p:nvGrpSpPr>
        <p:grpSpPr bwMode="auto">
          <a:xfrm>
            <a:off x="2362200" y="4038600"/>
            <a:ext cx="1760538" cy="533400"/>
            <a:chOff x="1776" y="2976"/>
            <a:chExt cx="1109" cy="336"/>
          </a:xfrm>
        </p:grpSpPr>
        <p:sp>
          <p:nvSpPr>
            <p:cNvPr id="4167" name="Line 173"/>
            <p:cNvSpPr>
              <a:spLocks noChangeShapeType="1"/>
            </p:cNvSpPr>
            <p:nvPr/>
          </p:nvSpPr>
          <p:spPr bwMode="auto">
            <a:xfrm>
              <a:off x="2736" y="3072"/>
              <a:ext cx="149" cy="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Line 174"/>
            <p:cNvSpPr>
              <a:spLocks noChangeShapeType="1"/>
            </p:cNvSpPr>
            <p:nvPr/>
          </p:nvSpPr>
          <p:spPr bwMode="auto">
            <a:xfrm flipV="1">
              <a:off x="2688" y="3072"/>
              <a:ext cx="50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75"/>
            <p:cNvGrpSpPr>
              <a:grpSpLocks/>
            </p:cNvGrpSpPr>
            <p:nvPr/>
          </p:nvGrpSpPr>
          <p:grpSpPr bwMode="auto">
            <a:xfrm>
              <a:off x="1776" y="2976"/>
              <a:ext cx="905" cy="336"/>
              <a:chOff x="2880" y="2544"/>
              <a:chExt cx="905" cy="336"/>
            </a:xfrm>
          </p:grpSpPr>
          <p:sp>
            <p:nvSpPr>
              <p:cNvPr id="4170" name="Line 176"/>
              <p:cNvSpPr>
                <a:spLocks noChangeShapeType="1"/>
              </p:cNvSpPr>
              <p:nvPr/>
            </p:nvSpPr>
            <p:spPr bwMode="auto">
              <a:xfrm flipH="1" flipV="1">
                <a:off x="2930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Line 177"/>
              <p:cNvSpPr>
                <a:spLocks noChangeShapeType="1"/>
              </p:cNvSpPr>
              <p:nvPr/>
            </p:nvSpPr>
            <p:spPr bwMode="auto">
              <a:xfrm flipH="1" flipV="1">
                <a:off x="3081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Line 178"/>
              <p:cNvSpPr>
                <a:spLocks noChangeShapeType="1"/>
              </p:cNvSpPr>
              <p:nvPr/>
            </p:nvSpPr>
            <p:spPr bwMode="auto">
              <a:xfrm flipH="1" flipV="1">
                <a:off x="3232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Line 179"/>
              <p:cNvSpPr>
                <a:spLocks noChangeShapeType="1"/>
              </p:cNvSpPr>
              <p:nvPr/>
            </p:nvSpPr>
            <p:spPr bwMode="auto">
              <a:xfrm flipH="1" flipV="1">
                <a:off x="3383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Line 180"/>
              <p:cNvSpPr>
                <a:spLocks noChangeShapeType="1"/>
              </p:cNvSpPr>
              <p:nvPr/>
            </p:nvSpPr>
            <p:spPr bwMode="auto">
              <a:xfrm flipH="1" flipV="1">
                <a:off x="3534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Line 181"/>
              <p:cNvSpPr>
                <a:spLocks noChangeShapeType="1"/>
              </p:cNvSpPr>
              <p:nvPr/>
            </p:nvSpPr>
            <p:spPr bwMode="auto">
              <a:xfrm flipV="1">
                <a:off x="3031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Line 182"/>
              <p:cNvSpPr>
                <a:spLocks noChangeShapeType="1"/>
              </p:cNvSpPr>
              <p:nvPr/>
            </p:nvSpPr>
            <p:spPr bwMode="auto">
              <a:xfrm flipV="1">
                <a:off x="3182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Line 183"/>
              <p:cNvSpPr>
                <a:spLocks noChangeShapeType="1"/>
              </p:cNvSpPr>
              <p:nvPr/>
            </p:nvSpPr>
            <p:spPr bwMode="auto">
              <a:xfrm flipV="1">
                <a:off x="3333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Line 184"/>
              <p:cNvSpPr>
                <a:spLocks noChangeShapeType="1"/>
              </p:cNvSpPr>
              <p:nvPr/>
            </p:nvSpPr>
            <p:spPr bwMode="auto">
              <a:xfrm flipV="1">
                <a:off x="3483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Line 185"/>
              <p:cNvSpPr>
                <a:spLocks noChangeShapeType="1"/>
              </p:cNvSpPr>
              <p:nvPr/>
            </p:nvSpPr>
            <p:spPr bwMode="auto">
              <a:xfrm flipV="1">
                <a:off x="3634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Line 186"/>
              <p:cNvSpPr>
                <a:spLocks noChangeShapeType="1"/>
              </p:cNvSpPr>
              <p:nvPr/>
            </p:nvSpPr>
            <p:spPr bwMode="auto">
              <a:xfrm flipH="1" flipV="1">
                <a:off x="3685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Line 187"/>
              <p:cNvSpPr>
                <a:spLocks noChangeShapeType="1"/>
              </p:cNvSpPr>
              <p:nvPr/>
            </p:nvSpPr>
            <p:spPr bwMode="auto">
              <a:xfrm flipV="1">
                <a:off x="2880" y="2544"/>
                <a:ext cx="50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60" name="Line 188"/>
          <p:cNvSpPr>
            <a:spLocks noChangeShapeType="1"/>
          </p:cNvSpPr>
          <p:nvPr/>
        </p:nvSpPr>
        <p:spPr bwMode="auto">
          <a:xfrm>
            <a:off x="4114800" y="5133975"/>
            <a:ext cx="0" cy="1566863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557" name="Text Box 189"/>
          <p:cNvSpPr txBox="1">
            <a:spLocks noChangeArrowheads="1"/>
          </p:cNvSpPr>
          <p:nvPr/>
        </p:nvSpPr>
        <p:spPr bwMode="auto">
          <a:xfrm>
            <a:off x="2743200" y="3581400"/>
            <a:ext cx="609600" cy="457200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latin typeface="+mn-lt"/>
              </a:rPr>
              <a:t>(1)</a:t>
            </a:r>
          </a:p>
        </p:txBody>
      </p:sp>
      <p:sp>
        <p:nvSpPr>
          <p:cNvPr id="186558" name="Text Box 190"/>
          <p:cNvSpPr txBox="1">
            <a:spLocks noChangeArrowheads="1"/>
          </p:cNvSpPr>
          <p:nvPr/>
        </p:nvSpPr>
        <p:spPr bwMode="auto">
          <a:xfrm>
            <a:off x="4495800" y="3581400"/>
            <a:ext cx="609600" cy="457200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>
                <a:latin typeface="+mn-lt"/>
              </a:rPr>
              <a:t>(2)</a:t>
            </a:r>
          </a:p>
        </p:txBody>
      </p:sp>
      <p:sp>
        <p:nvSpPr>
          <p:cNvPr id="186559" name="Text Box 191"/>
          <p:cNvSpPr txBox="1">
            <a:spLocks noChangeArrowheads="1"/>
          </p:cNvSpPr>
          <p:nvPr/>
        </p:nvSpPr>
        <p:spPr bwMode="auto">
          <a:xfrm>
            <a:off x="5940425" y="3548063"/>
            <a:ext cx="609600" cy="457200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(3)</a:t>
            </a:r>
          </a:p>
        </p:txBody>
      </p:sp>
      <p:graphicFrame>
        <p:nvGraphicFramePr>
          <p:cNvPr id="2" name="Đối tượng 1"/>
          <p:cNvGraphicFramePr>
            <a:graphicFrameLocks noChangeAspect="1"/>
          </p:cNvGraphicFramePr>
          <p:nvPr/>
        </p:nvGraphicFramePr>
        <p:xfrm>
          <a:off x="5637213" y="2657475"/>
          <a:ext cx="28225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1384300" imgH="431800" progId="">
                  <p:embed/>
                </p:oleObj>
              </mc:Choice>
              <mc:Fallback>
                <p:oleObj name="Equation" r:id="rId3" imgW="1384300" imgH="431800" progId="">
                  <p:embed/>
                  <p:pic>
                    <p:nvPicPr>
                      <p:cNvPr id="0" name="Đối tượng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2657475"/>
                        <a:ext cx="28225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5" name="Line 13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66" name="Hình chữ nhật 197"/>
          <p:cNvSpPr>
            <a:spLocks noChangeArrowheads="1"/>
          </p:cNvSpPr>
          <p:nvPr/>
        </p:nvSpPr>
        <p:spPr bwMode="auto">
          <a:xfrm>
            <a:off x="884238" y="5759450"/>
            <a:ext cx="1443024" cy="52322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000" b="1" dirty="0">
                <a:solidFill>
                  <a:srgbClr val="003300"/>
                </a:solidFill>
              </a:rPr>
              <a:t> </a:t>
            </a:r>
            <a:r>
              <a:rPr lang="vi-VN" sz="2800" b="1" dirty="0">
                <a:solidFill>
                  <a:srgbClr val="003300"/>
                </a:solidFill>
                <a:latin typeface="+mj-lt"/>
              </a:rPr>
              <a:t>Hình c.</a:t>
            </a:r>
            <a:r>
              <a:rPr lang="vi-VN" sz="2000" b="1" dirty="0">
                <a:solidFill>
                  <a:srgbClr val="003300"/>
                </a:solidFill>
              </a:rPr>
              <a:t> </a:t>
            </a:r>
            <a:endParaRPr lang="vi-VN" sz="2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Hình chữ nhật 6"/>
          <p:cNvSpPr>
            <a:spLocks noChangeArrowheads="1"/>
          </p:cNvSpPr>
          <p:nvPr/>
        </p:nvSpPr>
        <p:spPr bwMode="auto">
          <a:xfrm>
            <a:off x="206375" y="76200"/>
            <a:ext cx="329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6" tIns="45768" rIns="91536" bIns="4576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prstClr val="black"/>
                </a:solidFill>
                <a:latin typeface="Times New Roman"/>
              </a:rPr>
              <a:t>2. Thí nghiệm kiểm tra:</a:t>
            </a:r>
          </a:p>
        </p:txBody>
      </p:sp>
      <p:graphicFrame>
        <p:nvGraphicFramePr>
          <p:cNvPr id="8" name="Group 25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35936356"/>
              </p:ext>
            </p:extLst>
          </p:nvPr>
        </p:nvGraphicFramePr>
        <p:xfrm>
          <a:off x="474663" y="534988"/>
          <a:ext cx="8229600" cy="420452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604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</a:t>
                      </a:r>
                      <a:r>
                        <a:rPr kumimoji="0" lang="vi-VN" sz="2300" b="1" i="0" u="none" strike="noStrike" kern="1200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KQ đo</a:t>
                      </a:r>
                      <a:endParaRPr kumimoji="0" lang="en-US" sz="2300" b="1" i="0" u="none" strike="noStrike" kern="1200" baseline="0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Lần TN</a:t>
                      </a:r>
                    </a:p>
                  </a:txBody>
                  <a:tcPr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000" b="1" i="0" u="none" strike="noStrike" kern="1200" baseline="0" dirty="0" smtClean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 điên thế 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  <a:r>
                        <a:rPr kumimoji="0" lang="vi-VN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(V)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Cường độ dòng điện (A)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 trở </a:t>
                      </a:r>
                      <a:r>
                        <a:rPr kumimoji="0" lang="en-US" sz="2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dẫn (</a:t>
                      </a:r>
                      <a:r>
                        <a:rPr kumimoji="0" lang="el-GR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Ω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7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 </a:t>
                      </a:r>
                      <a:r>
                        <a:rPr kumimoji="0" lang="en-US" sz="2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dẫn </a:t>
                      </a:r>
                      <a:r>
                        <a:rPr kumimoji="0" lang="en-US" sz="2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en-US" sz="2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6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1,5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4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 </a:t>
                      </a:r>
                      <a:r>
                        <a:rPr kumimoji="0" lang="en-US" sz="2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dẫn </a:t>
                      </a:r>
                      <a:r>
                        <a:rPr kumimoji="0" lang="en-US" sz="2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6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0,75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8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 </a:t>
                      </a:r>
                      <a:r>
                        <a:rPr kumimoji="0" lang="en-US" sz="2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dẫn </a:t>
                      </a:r>
                      <a:r>
                        <a:rPr kumimoji="0" lang="en-US" sz="2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2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3l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6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0,5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12</a:t>
                      </a:r>
                      <a:endParaRPr kumimoji="0" lang="vi-VN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Line 228"/>
          <p:cNvSpPr>
            <a:spLocks noChangeShapeType="1"/>
          </p:cNvSpPr>
          <p:nvPr/>
        </p:nvSpPr>
        <p:spPr bwMode="auto">
          <a:xfrm>
            <a:off x="479425" y="684213"/>
            <a:ext cx="2035175" cy="152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536" tIns="45768" rIns="91536" bIns="4576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prstClr val="black"/>
              </a:solidFill>
            </a:endParaRPr>
          </a:p>
        </p:txBody>
      </p:sp>
      <p:sp>
        <p:nvSpPr>
          <p:cNvPr id="5160" name="Hình chữ nhật 9"/>
          <p:cNvSpPr>
            <a:spLocks noChangeArrowheads="1"/>
          </p:cNvSpPr>
          <p:nvPr/>
        </p:nvSpPr>
        <p:spPr bwMode="auto">
          <a:xfrm>
            <a:off x="3563938" y="39688"/>
            <a:ext cx="3316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36" tIns="45768" rIns="91536" bIns="4576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>
                <a:solidFill>
                  <a:srgbClr val="C00000"/>
                </a:solidFill>
                <a:latin typeface="Times New Roman"/>
              </a:rPr>
              <a:t>Ghi kết quả vào bảng 1 </a:t>
            </a:r>
          </a:p>
        </p:txBody>
      </p:sp>
      <p:sp>
        <p:nvSpPr>
          <p:cNvPr id="19" name="Hình chữ nhật 7"/>
          <p:cNvSpPr>
            <a:spLocks noChangeArrowheads="1"/>
          </p:cNvSpPr>
          <p:nvPr/>
        </p:nvSpPr>
        <p:spPr bwMode="auto">
          <a:xfrm>
            <a:off x="323850" y="4724400"/>
            <a:ext cx="87979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6" tIns="45768" rIns="91536" bIns="45768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 kết quả thí nghiệm,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 biết dự đoán đã nêu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 (C1)</a:t>
            </a:r>
            <a:r>
              <a:rPr lang="vi-VN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là đúng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sai?</a:t>
            </a:r>
            <a:endParaRPr lang="vi-VN" sz="2400" b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ình chữ nhật 7"/>
          <p:cNvSpPr>
            <a:spLocks noChangeArrowheads="1"/>
          </p:cNvSpPr>
          <p:nvPr/>
        </p:nvSpPr>
        <p:spPr bwMode="auto">
          <a:xfrm>
            <a:off x="304800" y="5486400"/>
            <a:ext cx="879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6" tIns="45768" rIns="91536" bIns="45768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rút ra kết luận về sự phụ thuộc của R vào l?</a:t>
            </a:r>
            <a:endParaRPr lang="vi-VN" sz="2400" b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ình chữ nhật 7"/>
          <p:cNvSpPr>
            <a:spLocks noChangeArrowheads="1"/>
          </p:cNvSpPr>
          <p:nvPr/>
        </p:nvSpPr>
        <p:spPr bwMode="auto">
          <a:xfrm>
            <a:off x="457200" y="6029325"/>
            <a:ext cx="879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6" tIns="45768" rIns="91536" bIns="45768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Kết luận: 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 tỉ lệ thuận với l.</a:t>
            </a:r>
            <a:endParaRPr lang="vi-VN" sz="2400" b="1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77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3342" grpId="0" animBg="1"/>
      <p:bldP spid="5160" grpId="0"/>
      <p:bldP spid="19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ình chữ nhật 7"/>
          <p:cNvSpPr>
            <a:spLocks noChangeArrowheads="1"/>
          </p:cNvSpPr>
          <p:nvPr/>
        </p:nvSpPr>
        <p:spPr bwMode="auto">
          <a:xfrm>
            <a:off x="309563" y="914400"/>
            <a:ext cx="8529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u="sng" dirty="0">
                <a:solidFill>
                  <a:srgbClr val="006600"/>
                </a:solidFill>
                <a:latin typeface="+mj-lt"/>
              </a:rPr>
              <a:t>Nhận xét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: </a:t>
            </a:r>
            <a:r>
              <a:rPr lang="vi-VN" sz="2400" b="1" dirty="0">
                <a:solidFill>
                  <a:srgbClr val="000099"/>
                </a:solidFill>
                <a:latin typeface="+mj-lt"/>
              </a:rPr>
              <a:t>Từ kết quả thí nghiệm, cho ta biết dự đoán đã nêu  là đúng. </a:t>
            </a:r>
          </a:p>
          <a:p>
            <a:pPr eaLnBrk="1" hangingPunct="1"/>
            <a:r>
              <a:rPr lang="vi-VN" sz="2400" b="1" dirty="0">
                <a:solidFill>
                  <a:srgbClr val="C00000"/>
                </a:solidFill>
                <a:latin typeface="+mj-lt"/>
              </a:rPr>
              <a:t>(dây l có R</a:t>
            </a:r>
            <a:r>
              <a:rPr lang="vi-VN" sz="2400" b="1" baseline="-25000" dirty="0">
                <a:solidFill>
                  <a:srgbClr val="C000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 = 4</a:t>
            </a:r>
            <a:r>
              <a:rPr lang="el-GR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Ω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dây 2l có R</a:t>
            </a:r>
            <a:r>
              <a:rPr lang="vi-VN" sz="2400" b="1" baseline="-25000" dirty="0">
                <a:solidFill>
                  <a:srgbClr val="660066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 = 8</a:t>
            </a:r>
            <a:r>
              <a:rPr lang="el-GR" sz="2400" b="1" dirty="0">
                <a:solidFill>
                  <a:srgbClr val="660066"/>
                </a:solidFill>
                <a:latin typeface="+mj-lt"/>
                <a:cs typeface="Times New Roman" pitchFamily="18" charset="0"/>
              </a:rPr>
              <a:t>Ω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, 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dây 3l có R</a:t>
            </a:r>
            <a:r>
              <a:rPr lang="vi-VN" sz="2400" b="1" baseline="-25000" dirty="0">
                <a:solidFill>
                  <a:srgbClr val="663300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 = 12</a:t>
            </a:r>
            <a:r>
              <a:rPr lang="el-GR" sz="2400" b="1" dirty="0">
                <a:solidFill>
                  <a:srgbClr val="663300"/>
                </a:solidFill>
                <a:latin typeface="+mj-lt"/>
                <a:cs typeface="Times New Roman" pitchFamily="18" charset="0"/>
              </a:rPr>
              <a:t>Ω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22098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33528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 ~ l.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836" y="4232288"/>
            <a:ext cx="8077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luận: Điện trở của dây dẫn có cùng tiết diện và được làm từ cùng một loại vật liệu thì tỉ lệ thuận với chiều dài của mỗi dây.</a:t>
            </a:r>
          </a:p>
          <a:p>
            <a:r>
              <a:rPr lang="vi-VN" dirty="0"/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0" y="5257800"/>
            <a:ext cx="144541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36513"/>
            <a:ext cx="925988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1143000"/>
            <a:ext cx="65532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5361">
              <a:spcBef>
                <a:spcPct val="0"/>
              </a:spcBef>
              <a:defRPr/>
            </a:pPr>
            <a:r>
              <a:rPr lang="vi-VN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Học thuộc </a:t>
            </a:r>
            <a:r>
              <a:rPr lang="en-US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5361">
              <a:spcBef>
                <a:spcPct val="0"/>
              </a:spcBef>
              <a:defRPr/>
            </a:pPr>
            <a:endParaRPr lang="en-US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5361">
              <a:spcBef>
                <a:spcPct val="0"/>
              </a:spcBef>
              <a:defRPr/>
            </a:pP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8,9</a:t>
            </a:r>
            <a:endParaRPr lang="en-US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0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521841" y="-27384"/>
            <a:ext cx="3994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Hình chữ nhật 4"/>
          <p:cNvSpPr>
            <a:spLocks noChangeArrowheads="1"/>
          </p:cNvSpPr>
          <p:nvPr/>
        </p:nvSpPr>
        <p:spPr bwMode="auto">
          <a:xfrm>
            <a:off x="38100" y="422275"/>
            <a:ext cx="911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C00000"/>
                </a:solidFill>
                <a:latin typeface="+mj-lt"/>
              </a:rPr>
              <a:t>Cho đoạn mạch điện như hình vẽ. Biết </a:t>
            </a:r>
            <a:r>
              <a:rPr lang="vi-VN" sz="2400" b="1" dirty="0">
                <a:solidFill>
                  <a:srgbClr val="000099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000099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0099"/>
                </a:solidFill>
                <a:latin typeface="+mj-lt"/>
              </a:rPr>
              <a:t> = 10</a:t>
            </a:r>
            <a:r>
              <a:rPr lang="el-GR" sz="24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Ω</a:t>
            </a:r>
            <a:r>
              <a:rPr lang="vi-VN" sz="2400" b="1" dirty="0">
                <a:solidFill>
                  <a:srgbClr val="000099"/>
                </a:solidFill>
                <a:latin typeface="+mj-lt"/>
              </a:rPr>
              <a:t>,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006600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 = 15</a:t>
            </a:r>
            <a:r>
              <a:rPr lang="el-GR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Ω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và  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660066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 = 25</a:t>
            </a:r>
            <a:r>
              <a:rPr lang="el-GR" sz="2400" b="1" dirty="0">
                <a:solidFill>
                  <a:srgbClr val="660066"/>
                </a:solidFill>
                <a:latin typeface="+mj-lt"/>
                <a:cs typeface="Times New Roman" pitchFamily="18" charset="0"/>
              </a:rPr>
              <a:t>Ω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.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Hiệu điện thế hai đầu đoạn mạch 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U</a:t>
            </a:r>
            <a:r>
              <a:rPr lang="vi-VN" sz="2400" b="1" baseline="-25000" dirty="0">
                <a:solidFill>
                  <a:srgbClr val="663300"/>
                </a:solidFill>
                <a:latin typeface="+mj-lt"/>
              </a:rPr>
              <a:t>AC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 = 60V.</a:t>
            </a:r>
          </a:p>
          <a:p>
            <a:pPr eaLnBrk="1" hangingPunct="1"/>
            <a:r>
              <a:rPr lang="vi-VN" sz="2400" b="1" dirty="0">
                <a:solidFill>
                  <a:srgbClr val="C00000"/>
                </a:solidFill>
                <a:latin typeface="+mj-lt"/>
              </a:rPr>
              <a:t>a. Tính cường độ dòng điện trong mạch.</a:t>
            </a:r>
          </a:p>
          <a:p>
            <a:pPr eaLnBrk="1" hangingPunct="1"/>
            <a:r>
              <a:rPr lang="vi-VN" sz="2400" b="1" dirty="0">
                <a:solidFill>
                  <a:srgbClr val="C00000"/>
                </a:solidFill>
                <a:latin typeface="+mj-lt"/>
              </a:rPr>
              <a:t>b. Tìm hiệu điện thế hai đầu mỗi điện trở</a:t>
            </a:r>
          </a:p>
        </p:txBody>
      </p:sp>
      <p:sp>
        <p:nvSpPr>
          <p:cNvPr id="1029" name="Hình chữ nhật 5"/>
          <p:cNvSpPr>
            <a:spLocks noChangeArrowheads="1"/>
          </p:cNvSpPr>
          <p:nvPr/>
        </p:nvSpPr>
        <p:spPr bwMode="auto">
          <a:xfrm>
            <a:off x="290513" y="1933575"/>
            <a:ext cx="133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u="sng" dirty="0">
                <a:solidFill>
                  <a:srgbClr val="006600"/>
                </a:solidFill>
                <a:latin typeface="+mj-lt"/>
              </a:rPr>
              <a:t>Tóm tắt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:</a:t>
            </a:r>
            <a:endParaRPr lang="vi-VN" dirty="0">
              <a:latin typeface="+mj-lt"/>
            </a:endParaRPr>
          </a:p>
        </p:txBody>
      </p:sp>
      <p:sp>
        <p:nvSpPr>
          <p:cNvPr id="10" name="Hình chữ nhật 9"/>
          <p:cNvSpPr>
            <a:spLocks noChangeArrowheads="1"/>
          </p:cNvSpPr>
          <p:nvPr/>
        </p:nvSpPr>
        <p:spPr bwMode="auto">
          <a:xfrm>
            <a:off x="247650" y="2366963"/>
            <a:ext cx="2170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00CC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0000CC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 nt R</a:t>
            </a:r>
            <a:r>
              <a:rPr lang="vi-VN" sz="2400" b="1" baseline="-25000" dirty="0">
                <a:solidFill>
                  <a:srgbClr val="0000CC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 nt  R</a:t>
            </a:r>
            <a:r>
              <a:rPr lang="vi-VN" sz="2400" b="1" baseline="-25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 </a:t>
            </a:r>
            <a:endParaRPr lang="en-US" sz="2400" b="1" dirty="0">
              <a:solidFill>
                <a:srgbClr val="0000CC"/>
              </a:solidFill>
              <a:latin typeface="+mj-lt"/>
            </a:endParaRPr>
          </a:p>
          <a:p>
            <a:pPr eaLnBrk="1" hangingPunct="1"/>
            <a:r>
              <a:rPr lang="vi-VN" sz="2400" b="1" dirty="0">
                <a:solidFill>
                  <a:srgbClr val="000099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000099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0099"/>
                </a:solidFill>
                <a:latin typeface="+mj-lt"/>
              </a:rPr>
              <a:t> = 10</a:t>
            </a:r>
            <a:r>
              <a:rPr lang="el-GR" sz="2400" b="1" dirty="0">
                <a:solidFill>
                  <a:srgbClr val="000099"/>
                </a:solidFill>
                <a:latin typeface="+mj-lt"/>
                <a:cs typeface="Times New Roman" pitchFamily="18" charset="0"/>
              </a:rPr>
              <a:t>Ω</a:t>
            </a:r>
            <a:endParaRPr lang="vi-VN" dirty="0">
              <a:latin typeface="+mj-lt"/>
            </a:endParaRPr>
          </a:p>
        </p:txBody>
      </p:sp>
      <p:sp>
        <p:nvSpPr>
          <p:cNvPr id="11" name="Hình chữ nhật 10"/>
          <p:cNvSpPr>
            <a:spLocks noChangeArrowheads="1"/>
          </p:cNvSpPr>
          <p:nvPr/>
        </p:nvSpPr>
        <p:spPr bwMode="auto">
          <a:xfrm>
            <a:off x="342900" y="3089275"/>
            <a:ext cx="1433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6600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006600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 = 15</a:t>
            </a:r>
            <a:r>
              <a:rPr lang="el-GR" sz="2400" b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Ω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 </a:t>
            </a:r>
            <a:endParaRPr lang="vi-VN" dirty="0">
              <a:latin typeface="+mj-lt"/>
            </a:endParaRPr>
          </a:p>
        </p:txBody>
      </p:sp>
      <p:sp>
        <p:nvSpPr>
          <p:cNvPr id="12" name="Hình chữ nhật 11"/>
          <p:cNvSpPr>
            <a:spLocks noChangeArrowheads="1"/>
          </p:cNvSpPr>
          <p:nvPr/>
        </p:nvSpPr>
        <p:spPr bwMode="auto">
          <a:xfrm>
            <a:off x="352425" y="3429000"/>
            <a:ext cx="1356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660066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660066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 = 25</a:t>
            </a:r>
            <a:r>
              <a:rPr lang="el-GR" sz="2400" b="1" dirty="0">
                <a:solidFill>
                  <a:srgbClr val="660066"/>
                </a:solidFill>
                <a:latin typeface="+mj-lt"/>
                <a:cs typeface="Times New Roman" pitchFamily="18" charset="0"/>
              </a:rPr>
              <a:t>Ω</a:t>
            </a:r>
            <a:endParaRPr lang="vi-VN" dirty="0">
              <a:latin typeface="+mj-lt"/>
            </a:endParaRPr>
          </a:p>
        </p:txBody>
      </p:sp>
      <p:sp>
        <p:nvSpPr>
          <p:cNvPr id="13" name="Hình chữ nhật 12"/>
          <p:cNvSpPr>
            <a:spLocks noChangeArrowheads="1"/>
          </p:cNvSpPr>
          <p:nvPr/>
        </p:nvSpPr>
        <p:spPr bwMode="auto">
          <a:xfrm>
            <a:off x="366713" y="3789363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663300"/>
                </a:solidFill>
                <a:latin typeface="+mj-lt"/>
              </a:rPr>
              <a:t>U</a:t>
            </a:r>
            <a:r>
              <a:rPr lang="vi-VN" sz="2400" b="1" baseline="-25000" dirty="0">
                <a:solidFill>
                  <a:srgbClr val="663300"/>
                </a:solidFill>
                <a:latin typeface="+mj-lt"/>
              </a:rPr>
              <a:t>AC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 = 60V.</a:t>
            </a:r>
          </a:p>
        </p:txBody>
      </p:sp>
      <p:sp>
        <p:nvSpPr>
          <p:cNvPr id="14" name="Hình chữ nhật 13"/>
          <p:cNvSpPr>
            <a:spLocks noChangeArrowheads="1"/>
          </p:cNvSpPr>
          <p:nvPr/>
        </p:nvSpPr>
        <p:spPr bwMode="auto">
          <a:xfrm>
            <a:off x="34925" y="4149725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800000"/>
                </a:solidFill>
                <a:latin typeface="+mj-lt"/>
              </a:rPr>
              <a:t>a. I</a:t>
            </a:r>
            <a:r>
              <a:rPr lang="vi-VN" sz="2400" b="1" baseline="-25000" dirty="0">
                <a:solidFill>
                  <a:srgbClr val="800000"/>
                </a:solidFill>
                <a:latin typeface="+mj-lt"/>
              </a:rPr>
              <a:t>toàn mạch</a:t>
            </a:r>
            <a:r>
              <a:rPr lang="vi-VN" sz="2400" b="1" dirty="0">
                <a:solidFill>
                  <a:srgbClr val="800000"/>
                </a:solidFill>
                <a:latin typeface="+mj-lt"/>
              </a:rPr>
              <a:t> = ?</a:t>
            </a:r>
            <a:endParaRPr lang="vi-VN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34925" y="4581525"/>
            <a:ext cx="20826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660066"/>
                </a:solidFill>
                <a:latin typeface="+mj-lt"/>
              </a:rPr>
              <a:t>b. U</a:t>
            </a:r>
            <a:r>
              <a:rPr lang="vi-VN" sz="2400" b="1" baseline="-25000" dirty="0">
                <a:solidFill>
                  <a:srgbClr val="660066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 = ? </a:t>
            </a:r>
          </a:p>
          <a:p>
            <a:pPr eaLnBrk="1" hangingPunct="1"/>
            <a:r>
              <a:rPr lang="vi-VN" sz="2400" b="1" dirty="0">
                <a:solidFill>
                  <a:srgbClr val="660066"/>
                </a:solidFill>
                <a:latin typeface="+mj-lt"/>
              </a:rPr>
              <a:t>    U</a:t>
            </a:r>
            <a:r>
              <a:rPr lang="vi-VN" sz="2400" b="1" baseline="-25000" dirty="0">
                <a:solidFill>
                  <a:srgbClr val="660066"/>
                </a:solidFill>
                <a:latin typeface="+mj-lt"/>
              </a:rPr>
              <a:t>2 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= ? U</a:t>
            </a:r>
            <a:r>
              <a:rPr lang="vi-VN" sz="2400" b="1" baseline="-25000" dirty="0">
                <a:solidFill>
                  <a:srgbClr val="660066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= ?</a:t>
            </a:r>
            <a:endParaRPr lang="vi-VN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17" name="Hình chữ nhật 16"/>
          <p:cNvSpPr>
            <a:spLocks noChangeArrowheads="1"/>
          </p:cNvSpPr>
          <p:nvPr/>
        </p:nvSpPr>
        <p:spPr bwMode="auto">
          <a:xfrm>
            <a:off x="3196432" y="1933134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u="sng" dirty="0">
                <a:solidFill>
                  <a:srgbClr val="006600"/>
                </a:solidFill>
                <a:latin typeface="+mj-lt"/>
              </a:rPr>
              <a:t>Giải</a:t>
            </a:r>
            <a:r>
              <a:rPr lang="vi-VN" sz="2400" b="1" dirty="0">
                <a:solidFill>
                  <a:srgbClr val="006600"/>
                </a:solidFill>
                <a:latin typeface="+mj-lt"/>
              </a:rPr>
              <a:t>:</a:t>
            </a:r>
            <a:endParaRPr lang="vi-VN" dirty="0">
              <a:latin typeface="+mj-lt"/>
            </a:endParaRPr>
          </a:p>
        </p:txBody>
      </p:sp>
      <p:sp>
        <p:nvSpPr>
          <p:cNvPr id="16" name="Hình chữ nhật 15"/>
          <p:cNvSpPr>
            <a:spLocks noChangeArrowheads="1"/>
          </p:cNvSpPr>
          <p:nvPr/>
        </p:nvSpPr>
        <p:spPr bwMode="auto">
          <a:xfrm>
            <a:off x="2268538" y="2474913"/>
            <a:ext cx="6538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0099"/>
                </a:solidFill>
                <a:latin typeface="+mj-lt"/>
              </a:rPr>
              <a:t>a/ Điện trở tương đương của đoạn mạch là:</a:t>
            </a:r>
          </a:p>
        </p:txBody>
      </p:sp>
      <p:sp>
        <p:nvSpPr>
          <p:cNvPr id="19" name="Hình chữ nhật 18"/>
          <p:cNvSpPr>
            <a:spLocks noChangeArrowheads="1"/>
          </p:cNvSpPr>
          <p:nvPr/>
        </p:nvSpPr>
        <p:spPr bwMode="auto">
          <a:xfrm>
            <a:off x="2706255" y="2908877"/>
            <a:ext cx="557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663300"/>
                </a:solidFill>
                <a:latin typeface="+mj-lt"/>
              </a:rPr>
              <a:t>R</a:t>
            </a:r>
            <a:r>
              <a:rPr lang="vi-VN" sz="2400" b="1" baseline="-25000" dirty="0">
                <a:solidFill>
                  <a:srgbClr val="663300"/>
                </a:solidFill>
                <a:latin typeface="+mj-lt"/>
              </a:rPr>
              <a:t>tđ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 = R</a:t>
            </a:r>
            <a:r>
              <a:rPr lang="vi-VN" sz="2400" b="1" baseline="-25000" dirty="0">
                <a:solidFill>
                  <a:srgbClr val="6633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+R</a:t>
            </a:r>
            <a:r>
              <a:rPr lang="vi-VN" sz="2400" b="1" baseline="-25000" dirty="0">
                <a:solidFill>
                  <a:srgbClr val="663300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+ R</a:t>
            </a:r>
            <a:r>
              <a:rPr lang="vi-VN" sz="2400" b="1" baseline="-25000" dirty="0">
                <a:solidFill>
                  <a:srgbClr val="663300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= 10 +15 +25 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= 50</a:t>
            </a:r>
            <a:r>
              <a:rPr lang="el-GR" sz="2400" b="1" dirty="0">
                <a:solidFill>
                  <a:srgbClr val="660066"/>
                </a:solidFill>
                <a:latin typeface="+mj-lt"/>
                <a:cs typeface="Times New Roman" pitchFamily="18" charset="0"/>
              </a:rPr>
              <a:t> Ω</a:t>
            </a:r>
            <a:endParaRPr lang="vi-VN" sz="2400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20" name="Hình chữ nhật 19"/>
          <p:cNvSpPr>
            <a:spLocks noChangeArrowheads="1"/>
          </p:cNvSpPr>
          <p:nvPr/>
        </p:nvSpPr>
        <p:spPr bwMode="auto">
          <a:xfrm>
            <a:off x="2271713" y="3319958"/>
            <a:ext cx="6370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0099"/>
                </a:solidFill>
                <a:latin typeface="+mj-lt"/>
              </a:rPr>
              <a:t>Cường độ dòng điện trong mạch chính là:</a:t>
            </a:r>
          </a:p>
        </p:txBody>
      </p:sp>
      <p:grpSp>
        <p:nvGrpSpPr>
          <p:cNvPr id="2" name="Group 302"/>
          <p:cNvGrpSpPr>
            <a:grpSpLocks/>
          </p:cNvGrpSpPr>
          <p:nvPr/>
        </p:nvGrpSpPr>
        <p:grpSpPr bwMode="auto">
          <a:xfrm>
            <a:off x="4540250" y="1773238"/>
            <a:ext cx="4495800" cy="701675"/>
            <a:chOff x="720" y="2064"/>
            <a:chExt cx="2832" cy="442"/>
          </a:xfrm>
        </p:grpSpPr>
        <p:grpSp>
          <p:nvGrpSpPr>
            <p:cNvPr id="3" name="Group 303"/>
            <p:cNvGrpSpPr>
              <a:grpSpLocks/>
            </p:cNvGrpSpPr>
            <p:nvPr/>
          </p:nvGrpSpPr>
          <p:grpSpPr bwMode="auto">
            <a:xfrm>
              <a:off x="864" y="2064"/>
              <a:ext cx="2608" cy="442"/>
              <a:chOff x="864" y="2064"/>
              <a:chExt cx="2608" cy="442"/>
            </a:xfrm>
          </p:grpSpPr>
          <p:sp>
            <p:nvSpPr>
              <p:cNvPr id="1051" name="Text Box 304"/>
              <p:cNvSpPr txBox="1">
                <a:spLocks noChangeArrowheads="1"/>
              </p:cNvSpPr>
              <p:nvPr/>
            </p:nvSpPr>
            <p:spPr bwMode="auto">
              <a:xfrm>
                <a:off x="864" y="2064"/>
                <a:ext cx="14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>
                    <a:latin typeface=".VnTime" pitchFamily="34" charset="0"/>
                  </a:rPr>
                  <a:t>.</a:t>
                </a:r>
              </a:p>
            </p:txBody>
          </p:sp>
          <p:sp>
            <p:nvSpPr>
              <p:cNvPr id="1052" name="Line 305"/>
              <p:cNvSpPr>
                <a:spLocks noChangeShapeType="1"/>
              </p:cNvSpPr>
              <p:nvPr/>
            </p:nvSpPr>
            <p:spPr bwMode="auto">
              <a:xfrm>
                <a:off x="952" y="23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Rectangle 306"/>
              <p:cNvSpPr>
                <a:spLocks noChangeArrowheads="1"/>
              </p:cNvSpPr>
              <p:nvPr/>
            </p:nvSpPr>
            <p:spPr bwMode="auto">
              <a:xfrm>
                <a:off x="1248" y="2338"/>
                <a:ext cx="336" cy="96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54" name="Line 307"/>
              <p:cNvSpPr>
                <a:spLocks noChangeShapeType="1"/>
              </p:cNvSpPr>
              <p:nvPr/>
            </p:nvSpPr>
            <p:spPr bwMode="auto">
              <a:xfrm>
                <a:off x="1584" y="23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Rectangle 308"/>
              <p:cNvSpPr>
                <a:spLocks noChangeArrowheads="1"/>
              </p:cNvSpPr>
              <p:nvPr/>
            </p:nvSpPr>
            <p:spPr bwMode="auto">
              <a:xfrm>
                <a:off x="1872" y="2338"/>
                <a:ext cx="336" cy="96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56" name="Line 309"/>
              <p:cNvSpPr>
                <a:spLocks noChangeShapeType="1"/>
              </p:cNvSpPr>
              <p:nvPr/>
            </p:nvSpPr>
            <p:spPr bwMode="auto">
              <a:xfrm>
                <a:off x="2208" y="23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Rectangle 310"/>
              <p:cNvSpPr>
                <a:spLocks noChangeArrowheads="1"/>
              </p:cNvSpPr>
              <p:nvPr/>
            </p:nvSpPr>
            <p:spPr bwMode="auto">
              <a:xfrm>
                <a:off x="2496" y="2338"/>
                <a:ext cx="336" cy="96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58" name="Line 311"/>
              <p:cNvSpPr>
                <a:spLocks noChangeShapeType="1"/>
              </p:cNvSpPr>
              <p:nvPr/>
            </p:nvSpPr>
            <p:spPr bwMode="auto">
              <a:xfrm>
                <a:off x="2832" y="238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Text Box 312"/>
              <p:cNvSpPr txBox="1">
                <a:spLocks noChangeArrowheads="1"/>
              </p:cNvSpPr>
              <p:nvPr/>
            </p:nvSpPr>
            <p:spPr bwMode="auto">
              <a:xfrm>
                <a:off x="3136" y="2064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>
                    <a:latin typeface=".VnTime" pitchFamily="34" charset="0"/>
                  </a:rPr>
                  <a:t>.</a:t>
                </a:r>
              </a:p>
            </p:txBody>
          </p:sp>
          <p:sp>
            <p:nvSpPr>
              <p:cNvPr id="1060" name="Line 313"/>
              <p:cNvSpPr>
                <a:spLocks noChangeShapeType="1"/>
              </p:cNvSpPr>
              <p:nvPr/>
            </p:nvSpPr>
            <p:spPr bwMode="auto">
              <a:xfrm flipH="1">
                <a:off x="3208" y="230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6" name="Text Box 314"/>
            <p:cNvSpPr txBox="1">
              <a:spLocks noChangeArrowheads="1"/>
            </p:cNvSpPr>
            <p:nvPr/>
          </p:nvSpPr>
          <p:spPr bwMode="auto">
            <a:xfrm>
              <a:off x="720" y="2217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A</a:t>
              </a:r>
            </a:p>
          </p:txBody>
        </p:sp>
        <p:sp>
          <p:nvSpPr>
            <p:cNvPr id="1047" name="Text Box 315"/>
            <p:cNvSpPr txBox="1">
              <a:spLocks noChangeArrowheads="1"/>
            </p:cNvSpPr>
            <p:nvPr/>
          </p:nvSpPr>
          <p:spPr bwMode="auto">
            <a:xfrm>
              <a:off x="3216" y="225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C</a:t>
              </a:r>
            </a:p>
          </p:txBody>
        </p:sp>
        <p:sp>
          <p:nvSpPr>
            <p:cNvPr id="1048" name="Text Box 316"/>
            <p:cNvSpPr txBox="1">
              <a:spLocks noChangeArrowheads="1"/>
            </p:cNvSpPr>
            <p:nvPr/>
          </p:nvSpPr>
          <p:spPr bwMode="auto">
            <a:xfrm>
              <a:off x="2592" y="2121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R</a:t>
              </a:r>
              <a:r>
                <a:rPr lang="en-US" baseline="-25000">
                  <a:latin typeface=".VnTime" pitchFamily="34" charset="0"/>
                </a:rPr>
                <a:t>3</a:t>
              </a:r>
              <a:endParaRPr lang="en-US">
                <a:latin typeface=".VnTime" pitchFamily="34" charset="0"/>
              </a:endParaRPr>
            </a:p>
          </p:txBody>
        </p:sp>
        <p:sp>
          <p:nvSpPr>
            <p:cNvPr id="1049" name="Text Box 317"/>
            <p:cNvSpPr txBox="1">
              <a:spLocks noChangeArrowheads="1"/>
            </p:cNvSpPr>
            <p:nvPr/>
          </p:nvSpPr>
          <p:spPr bwMode="auto">
            <a:xfrm>
              <a:off x="1872" y="211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R</a:t>
              </a:r>
              <a:r>
                <a:rPr lang="en-US" baseline="-25000">
                  <a:latin typeface=".VnTime" pitchFamily="34" charset="0"/>
                </a:rPr>
                <a:t>2</a:t>
              </a:r>
              <a:endParaRPr lang="en-US">
                <a:latin typeface=".VnTime" pitchFamily="34" charset="0"/>
              </a:endParaRPr>
            </a:p>
          </p:txBody>
        </p:sp>
        <p:sp>
          <p:nvSpPr>
            <p:cNvPr id="1050" name="Text Box 318"/>
            <p:cNvSpPr txBox="1">
              <a:spLocks noChangeArrowheads="1"/>
            </p:cNvSpPr>
            <p:nvPr/>
          </p:nvSpPr>
          <p:spPr bwMode="auto">
            <a:xfrm>
              <a:off x="1248" y="2112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R</a:t>
              </a:r>
              <a:r>
                <a:rPr lang="en-US" baseline="-25000">
                  <a:latin typeface=".VnTime" pitchFamily="34" charset="0"/>
                </a:rPr>
                <a:t>1</a:t>
              </a:r>
              <a:endParaRPr lang="en-US">
                <a:latin typeface=".VnTime" pitchFamily="34" charset="0"/>
              </a:endParaRPr>
            </a:p>
          </p:txBody>
        </p:sp>
      </p:grpSp>
      <p:graphicFrame>
        <p:nvGraphicFramePr>
          <p:cNvPr id="21" name="Đối tượng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88585"/>
              </p:ext>
            </p:extLst>
          </p:nvPr>
        </p:nvGraphicFramePr>
        <p:xfrm>
          <a:off x="2426807" y="3747790"/>
          <a:ext cx="3840162" cy="63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1422400" imgH="431800" progId="">
                  <p:embed/>
                </p:oleObj>
              </mc:Choice>
              <mc:Fallback>
                <p:oleObj name="Equation" r:id="rId4" imgW="1422400" imgH="431800" progId="">
                  <p:embed/>
                  <p:pic>
                    <p:nvPicPr>
                      <p:cNvPr id="0" name="Đối tượng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807" y="3747790"/>
                        <a:ext cx="3840162" cy="6327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" name="Hình chữ nhật 2047"/>
          <p:cNvSpPr>
            <a:spLocks noChangeArrowheads="1"/>
          </p:cNvSpPr>
          <p:nvPr/>
        </p:nvSpPr>
        <p:spPr bwMode="auto">
          <a:xfrm>
            <a:off x="3630613" y="5735638"/>
            <a:ext cx="4368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0066"/>
                </a:solidFill>
                <a:latin typeface="+mj-lt"/>
              </a:rPr>
              <a:t>U</a:t>
            </a:r>
            <a:r>
              <a:rPr lang="vi-VN" sz="2400" b="1" baseline="-25000" dirty="0">
                <a:solidFill>
                  <a:srgbClr val="000066"/>
                </a:solidFill>
                <a:latin typeface="+mj-lt"/>
              </a:rPr>
              <a:t>2 </a:t>
            </a:r>
            <a:r>
              <a:rPr lang="vi-VN" sz="2400" b="1" dirty="0">
                <a:solidFill>
                  <a:srgbClr val="000066"/>
                </a:solidFill>
                <a:latin typeface="+mj-lt"/>
              </a:rPr>
              <a:t>= I</a:t>
            </a:r>
            <a:r>
              <a:rPr lang="vi-VN" sz="2400" b="1" baseline="-25000" dirty="0">
                <a:solidFill>
                  <a:srgbClr val="000066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000066"/>
                </a:solidFill>
                <a:latin typeface="+mj-lt"/>
              </a:rPr>
              <a:t> . R</a:t>
            </a:r>
            <a:r>
              <a:rPr lang="vi-VN" sz="2400" b="1" baseline="-25000" dirty="0">
                <a:solidFill>
                  <a:srgbClr val="000066"/>
                </a:solidFill>
                <a:latin typeface="+mj-lt"/>
              </a:rPr>
              <a:t>2</a:t>
            </a:r>
            <a:r>
              <a:rPr lang="vi-VN" sz="2400" b="1" dirty="0">
                <a:solidFill>
                  <a:srgbClr val="000066"/>
                </a:solidFill>
                <a:latin typeface="+mj-lt"/>
              </a:rPr>
              <a:t> = 1,2.15 = 18 (V)</a:t>
            </a:r>
          </a:p>
        </p:txBody>
      </p:sp>
      <p:sp>
        <p:nvSpPr>
          <p:cNvPr id="2049" name="Hình chữ nhật 2048"/>
          <p:cNvSpPr>
            <a:spLocks noChangeArrowheads="1"/>
          </p:cNvSpPr>
          <p:nvPr/>
        </p:nvSpPr>
        <p:spPr bwMode="auto">
          <a:xfrm>
            <a:off x="2339975" y="4714875"/>
            <a:ext cx="66722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6600"/>
                </a:solidFill>
                <a:latin typeface="+mj-lt"/>
              </a:rPr>
              <a:t>b. Hiệu điện thế giữa hai đầu mỗi điện trở l</a:t>
            </a:r>
            <a:r>
              <a:rPr lang="vi-VN" sz="2400" b="1" dirty="0">
                <a:solidFill>
                  <a:srgbClr val="006600"/>
                </a:solidFill>
              </a:rPr>
              <a:t>à:</a:t>
            </a:r>
          </a:p>
        </p:txBody>
      </p:sp>
      <p:sp>
        <p:nvSpPr>
          <p:cNvPr id="2053" name="Hình chữ nhật 2052"/>
          <p:cNvSpPr>
            <a:spLocks noChangeArrowheads="1"/>
          </p:cNvSpPr>
          <p:nvPr/>
        </p:nvSpPr>
        <p:spPr bwMode="auto">
          <a:xfrm>
            <a:off x="3598863" y="5230813"/>
            <a:ext cx="36439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3300"/>
                </a:solidFill>
                <a:latin typeface="+mj-lt"/>
              </a:rPr>
              <a:t>U</a:t>
            </a:r>
            <a:r>
              <a:rPr lang="vi-VN" sz="2800" b="1" baseline="-25000" dirty="0">
                <a:solidFill>
                  <a:srgbClr val="0033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3300"/>
                </a:solidFill>
                <a:latin typeface="+mj-lt"/>
              </a:rPr>
              <a:t> = I</a:t>
            </a:r>
            <a:r>
              <a:rPr lang="vi-VN" sz="2400" b="1" baseline="-25000" dirty="0">
                <a:solidFill>
                  <a:srgbClr val="0033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3300"/>
                </a:solidFill>
                <a:latin typeface="+mj-lt"/>
              </a:rPr>
              <a:t>.R</a:t>
            </a:r>
            <a:r>
              <a:rPr lang="vi-VN" sz="2400" b="1" baseline="-25000" dirty="0">
                <a:solidFill>
                  <a:srgbClr val="0033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3300"/>
                </a:solidFill>
                <a:latin typeface="+mj-lt"/>
              </a:rPr>
              <a:t> = 1,2.10 =12 (V)</a:t>
            </a:r>
          </a:p>
        </p:txBody>
      </p:sp>
      <p:sp>
        <p:nvSpPr>
          <p:cNvPr id="2054" name="Hình chữ nhật 2053"/>
          <p:cNvSpPr>
            <a:spLocks noChangeArrowheads="1"/>
          </p:cNvSpPr>
          <p:nvPr/>
        </p:nvSpPr>
        <p:spPr bwMode="auto">
          <a:xfrm>
            <a:off x="3668713" y="6205538"/>
            <a:ext cx="37032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333300"/>
                </a:solidFill>
                <a:latin typeface="+mj-lt"/>
              </a:rPr>
              <a:t>U</a:t>
            </a:r>
            <a:r>
              <a:rPr lang="vi-VN" sz="2400" b="1" baseline="-25000" dirty="0">
                <a:solidFill>
                  <a:srgbClr val="333300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333300"/>
                </a:solidFill>
                <a:latin typeface="+mj-lt"/>
              </a:rPr>
              <a:t> = I</a:t>
            </a:r>
            <a:r>
              <a:rPr lang="vi-VN" sz="2400" b="1" baseline="-25000" dirty="0">
                <a:solidFill>
                  <a:srgbClr val="333300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333300"/>
                </a:solidFill>
                <a:latin typeface="+mj-lt"/>
              </a:rPr>
              <a:t>.R</a:t>
            </a:r>
            <a:r>
              <a:rPr lang="vi-VN" sz="2400" b="1" baseline="-25000" dirty="0">
                <a:solidFill>
                  <a:srgbClr val="333300"/>
                </a:solidFill>
                <a:latin typeface="+mj-lt"/>
              </a:rPr>
              <a:t>3</a:t>
            </a:r>
            <a:r>
              <a:rPr lang="vi-VN" sz="2400" b="1" dirty="0">
                <a:solidFill>
                  <a:srgbClr val="333300"/>
                </a:solidFill>
                <a:latin typeface="+mj-lt"/>
              </a:rPr>
              <a:t> =1,2. 25 = 30 (V)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73350" y="4351337"/>
            <a:ext cx="4648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nt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vi-VN" alt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</a:t>
            </a:r>
            <a:r>
              <a:rPr lang="it-IT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 = I</a:t>
            </a:r>
            <a:r>
              <a:rPr lang="it-IT" b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it-IT" b="1" kern="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it-IT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b="1" kern="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1,2 A</a:t>
            </a:r>
            <a:r>
              <a:rPr lang="vi-VN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vi-V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  <p:bldP spid="19" grpId="0"/>
      <p:bldP spid="20" grpId="0"/>
      <p:bldP spid="2048" grpId="0"/>
      <p:bldP spid="2049" grpId="0"/>
      <p:bldP spid="2053" grpId="0"/>
      <p:bldP spid="205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1"/>
          <p:cNvSpPr>
            <a:spLocks noChangeArrowheads="1"/>
          </p:cNvSpPr>
          <p:nvPr/>
        </p:nvSpPr>
        <p:spPr bwMode="auto">
          <a:xfrm>
            <a:off x="228600" y="4114800"/>
            <a:ext cx="9144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BÀI 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SỰ PHỤ THUỘC CỦA ĐIỆN TRỞ VÀO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CHIỀU DÀI DÂY DẪN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28600"/>
            <a:ext cx="8991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5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ách tính tải dây dẫn điện trong nhà theo công thứ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" y="1366972"/>
            <a:ext cx="3938155" cy="3051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9546" y="147191"/>
            <a:ext cx="8453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ây cáp đồng trần thoát sé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5" y="4418856"/>
            <a:ext cx="2021032" cy="215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ây nhôm trần dẻo - Công ty cổ phần Sento Grou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369841"/>
            <a:ext cx="2514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ây chì cuộn Chất Lượng, Giá Tốt 2021 | Lazada.v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4384129"/>
            <a:ext cx="165735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048220" y="6216554"/>
            <a:ext cx="1828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Dây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chì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6" y="6288080"/>
            <a:ext cx="2200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Dây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nhôm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636" y="6248512"/>
            <a:ext cx="213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Dây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đồng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366972"/>
            <a:ext cx="3771900" cy="29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9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Hình chữ nhật 4"/>
          <p:cNvSpPr>
            <a:spLocks noChangeArrowheads="1"/>
          </p:cNvSpPr>
          <p:nvPr/>
        </p:nvSpPr>
        <p:spPr bwMode="auto">
          <a:xfrm>
            <a:off x="0" y="228600"/>
            <a:ext cx="91440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0099"/>
                </a:solidFill>
                <a:latin typeface="+mj-lt"/>
              </a:rPr>
              <a:t>I. XÁC ĐỊNH SỰ PHỤ THUỘC CỦA ĐIỆN TRỞ DÂY DẪN VÀO MỘT TRONG NHỮNG YẾU TỐ KHÁC NHAU: </a:t>
            </a:r>
          </a:p>
        </p:txBody>
      </p:sp>
      <p:sp>
        <p:nvSpPr>
          <p:cNvPr id="11268" name="Hình chữ nhật 5"/>
          <p:cNvSpPr>
            <a:spLocks noChangeArrowheads="1"/>
          </p:cNvSpPr>
          <p:nvPr/>
        </p:nvSpPr>
        <p:spPr bwMode="auto">
          <a:xfrm>
            <a:off x="-4763" y="1330325"/>
            <a:ext cx="66532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C00000"/>
                </a:solidFill>
                <a:latin typeface="+mj-lt"/>
              </a:rPr>
              <a:t>1.Các cuộn dây dẫn ở hình 7.1 có những điểm nào khác nhau ?</a:t>
            </a:r>
          </a:p>
        </p:txBody>
      </p:sp>
      <p:pic>
        <p:nvPicPr>
          <p:cNvPr id="11269" name="Picture 148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638" y="1484313"/>
            <a:ext cx="1743075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reeform 150"/>
          <p:cNvSpPr>
            <a:spLocks/>
          </p:cNvSpPr>
          <p:nvPr/>
        </p:nvSpPr>
        <p:spPr bwMode="auto">
          <a:xfrm>
            <a:off x="6864672" y="3638624"/>
            <a:ext cx="1955800" cy="522288"/>
          </a:xfrm>
          <a:custGeom>
            <a:avLst/>
            <a:gdLst>
              <a:gd name="T0" fmla="*/ 0 w 1232"/>
              <a:gd name="T1" fmla="*/ 68 h 329"/>
              <a:gd name="T2" fmla="*/ 778 w 1232"/>
              <a:gd name="T3" fmla="*/ 86 h 329"/>
              <a:gd name="T4" fmla="*/ 924 w 1232"/>
              <a:gd name="T5" fmla="*/ 122 h 329"/>
              <a:gd name="T6" fmla="*/ 1052 w 1232"/>
              <a:gd name="T7" fmla="*/ 168 h 329"/>
              <a:gd name="T8" fmla="*/ 1088 w 1232"/>
              <a:gd name="T9" fmla="*/ 186 h 329"/>
              <a:gd name="T10" fmla="*/ 1180 w 1232"/>
              <a:gd name="T11" fmla="*/ 214 h 329"/>
              <a:gd name="T12" fmla="*/ 1189 w 1232"/>
              <a:gd name="T13" fmla="*/ 269 h 329"/>
              <a:gd name="T14" fmla="*/ 842 w 1232"/>
              <a:gd name="T15" fmla="*/ 260 h 329"/>
              <a:gd name="T16" fmla="*/ 723 w 1232"/>
              <a:gd name="T17" fmla="*/ 214 h 329"/>
              <a:gd name="T18" fmla="*/ 695 w 1232"/>
              <a:gd name="T19" fmla="*/ 196 h 329"/>
              <a:gd name="T20" fmla="*/ 668 w 1232"/>
              <a:gd name="T21" fmla="*/ 177 h 329"/>
              <a:gd name="T22" fmla="*/ 613 w 1232"/>
              <a:gd name="T23" fmla="*/ 113 h 329"/>
              <a:gd name="T24" fmla="*/ 896 w 1232"/>
              <a:gd name="T25" fmla="*/ 104 h 329"/>
              <a:gd name="T26" fmla="*/ 1052 w 1232"/>
              <a:gd name="T27" fmla="*/ 177 h 329"/>
              <a:gd name="T28" fmla="*/ 1107 w 1232"/>
              <a:gd name="T29" fmla="*/ 196 h 329"/>
              <a:gd name="T30" fmla="*/ 1134 w 1232"/>
              <a:gd name="T31" fmla="*/ 205 h 329"/>
              <a:gd name="T32" fmla="*/ 1152 w 1232"/>
              <a:gd name="T33" fmla="*/ 260 h 329"/>
              <a:gd name="T34" fmla="*/ 1098 w 1232"/>
              <a:gd name="T35" fmla="*/ 278 h 329"/>
              <a:gd name="T36" fmla="*/ 714 w 1232"/>
              <a:gd name="T37" fmla="*/ 186 h 329"/>
              <a:gd name="T38" fmla="*/ 695 w 1232"/>
              <a:gd name="T39" fmla="*/ 168 h 329"/>
              <a:gd name="T40" fmla="*/ 668 w 1232"/>
              <a:gd name="T41" fmla="*/ 159 h 329"/>
              <a:gd name="T42" fmla="*/ 622 w 1232"/>
              <a:gd name="T43" fmla="*/ 113 h 329"/>
              <a:gd name="T44" fmla="*/ 686 w 1232"/>
              <a:gd name="T45" fmla="*/ 58 h 329"/>
              <a:gd name="T46" fmla="*/ 988 w 1232"/>
              <a:gd name="T47" fmla="*/ 86 h 329"/>
              <a:gd name="T48" fmla="*/ 1034 w 1232"/>
              <a:gd name="T49" fmla="*/ 104 h 329"/>
              <a:gd name="T50" fmla="*/ 1134 w 1232"/>
              <a:gd name="T51" fmla="*/ 132 h 329"/>
              <a:gd name="T52" fmla="*/ 1162 w 1232"/>
              <a:gd name="T53" fmla="*/ 168 h 329"/>
              <a:gd name="T54" fmla="*/ 1189 w 1232"/>
              <a:gd name="T55" fmla="*/ 186 h 329"/>
              <a:gd name="T56" fmla="*/ 1198 w 1232"/>
              <a:gd name="T57" fmla="*/ 223 h 329"/>
              <a:gd name="T58" fmla="*/ 1216 w 1232"/>
              <a:gd name="T59" fmla="*/ 250 h 329"/>
              <a:gd name="T60" fmla="*/ 896 w 1232"/>
              <a:gd name="T61" fmla="*/ 269 h 329"/>
              <a:gd name="T62" fmla="*/ 778 w 1232"/>
              <a:gd name="T63" fmla="*/ 223 h 329"/>
              <a:gd name="T64" fmla="*/ 659 w 1232"/>
              <a:gd name="T65" fmla="*/ 113 h 329"/>
              <a:gd name="T66" fmla="*/ 924 w 1232"/>
              <a:gd name="T67" fmla="*/ 77 h 329"/>
              <a:gd name="T68" fmla="*/ 1107 w 1232"/>
              <a:gd name="T69" fmla="*/ 104 h 329"/>
              <a:gd name="T70" fmla="*/ 1198 w 1232"/>
              <a:gd name="T71" fmla="*/ 177 h 329"/>
              <a:gd name="T72" fmla="*/ 1171 w 1232"/>
              <a:gd name="T73" fmla="*/ 296 h 329"/>
              <a:gd name="T74" fmla="*/ 906 w 1232"/>
              <a:gd name="T75" fmla="*/ 260 h 329"/>
              <a:gd name="T76" fmla="*/ 832 w 1232"/>
              <a:gd name="T77" fmla="*/ 232 h 329"/>
              <a:gd name="T78" fmla="*/ 732 w 1232"/>
              <a:gd name="T79" fmla="*/ 168 h 329"/>
              <a:gd name="T80" fmla="*/ 714 w 1232"/>
              <a:gd name="T81" fmla="*/ 141 h 329"/>
              <a:gd name="T82" fmla="*/ 686 w 1232"/>
              <a:gd name="T83" fmla="*/ 132 h 329"/>
              <a:gd name="T84" fmla="*/ 741 w 1232"/>
              <a:gd name="T85" fmla="*/ 31 h 329"/>
              <a:gd name="T86" fmla="*/ 1052 w 1232"/>
              <a:gd name="T87" fmla="*/ 77 h 329"/>
              <a:gd name="T88" fmla="*/ 1180 w 1232"/>
              <a:gd name="T89" fmla="*/ 177 h 329"/>
              <a:gd name="T90" fmla="*/ 1152 w 1232"/>
              <a:gd name="T91" fmla="*/ 287 h 329"/>
              <a:gd name="T92" fmla="*/ 1098 w 1232"/>
              <a:gd name="T93" fmla="*/ 305 h 329"/>
              <a:gd name="T94" fmla="*/ 970 w 1232"/>
              <a:gd name="T95" fmla="*/ 296 h 329"/>
              <a:gd name="T96" fmla="*/ 878 w 1232"/>
              <a:gd name="T97" fmla="*/ 250 h 329"/>
              <a:gd name="T98" fmla="*/ 805 w 1232"/>
              <a:gd name="T99" fmla="*/ 223 h 329"/>
              <a:gd name="T100" fmla="*/ 275 w 1232"/>
              <a:gd name="T101" fmla="*/ 196 h 329"/>
              <a:gd name="T102" fmla="*/ 247 w 1232"/>
              <a:gd name="T103" fmla="*/ 186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2" h="329">
                <a:moveTo>
                  <a:pt x="0" y="68"/>
                </a:moveTo>
                <a:cubicBezTo>
                  <a:pt x="253" y="0"/>
                  <a:pt x="521" y="68"/>
                  <a:pt x="778" y="86"/>
                </a:cubicBezTo>
                <a:cubicBezTo>
                  <a:pt x="826" y="102"/>
                  <a:pt x="874" y="114"/>
                  <a:pt x="924" y="122"/>
                </a:cubicBezTo>
                <a:cubicBezTo>
                  <a:pt x="967" y="138"/>
                  <a:pt x="1008" y="157"/>
                  <a:pt x="1052" y="168"/>
                </a:cubicBezTo>
                <a:cubicBezTo>
                  <a:pt x="1064" y="174"/>
                  <a:pt x="1075" y="181"/>
                  <a:pt x="1088" y="186"/>
                </a:cubicBezTo>
                <a:cubicBezTo>
                  <a:pt x="1118" y="197"/>
                  <a:pt x="1180" y="214"/>
                  <a:pt x="1180" y="214"/>
                </a:cubicBezTo>
                <a:cubicBezTo>
                  <a:pt x="1190" y="229"/>
                  <a:pt x="1208" y="268"/>
                  <a:pt x="1189" y="269"/>
                </a:cubicBezTo>
                <a:cubicBezTo>
                  <a:pt x="1073" y="275"/>
                  <a:pt x="958" y="263"/>
                  <a:pt x="842" y="260"/>
                </a:cubicBezTo>
                <a:cubicBezTo>
                  <a:pt x="756" y="247"/>
                  <a:pt x="797" y="262"/>
                  <a:pt x="723" y="214"/>
                </a:cubicBezTo>
                <a:cubicBezTo>
                  <a:pt x="714" y="208"/>
                  <a:pt x="704" y="202"/>
                  <a:pt x="695" y="196"/>
                </a:cubicBezTo>
                <a:cubicBezTo>
                  <a:pt x="686" y="190"/>
                  <a:pt x="668" y="177"/>
                  <a:pt x="668" y="177"/>
                </a:cubicBezTo>
                <a:cubicBezTo>
                  <a:pt x="655" y="139"/>
                  <a:pt x="639" y="141"/>
                  <a:pt x="613" y="113"/>
                </a:cubicBezTo>
                <a:cubicBezTo>
                  <a:pt x="716" y="79"/>
                  <a:pt x="753" y="98"/>
                  <a:pt x="896" y="104"/>
                </a:cubicBezTo>
                <a:cubicBezTo>
                  <a:pt x="982" y="118"/>
                  <a:pt x="980" y="130"/>
                  <a:pt x="1052" y="177"/>
                </a:cubicBezTo>
                <a:cubicBezTo>
                  <a:pt x="1068" y="188"/>
                  <a:pt x="1089" y="190"/>
                  <a:pt x="1107" y="196"/>
                </a:cubicBezTo>
                <a:cubicBezTo>
                  <a:pt x="1116" y="199"/>
                  <a:pt x="1134" y="205"/>
                  <a:pt x="1134" y="205"/>
                </a:cubicBezTo>
                <a:cubicBezTo>
                  <a:pt x="1140" y="223"/>
                  <a:pt x="1146" y="242"/>
                  <a:pt x="1152" y="260"/>
                </a:cubicBezTo>
                <a:cubicBezTo>
                  <a:pt x="1158" y="278"/>
                  <a:pt x="1098" y="278"/>
                  <a:pt x="1098" y="278"/>
                </a:cubicBezTo>
                <a:cubicBezTo>
                  <a:pt x="956" y="267"/>
                  <a:pt x="846" y="235"/>
                  <a:pt x="714" y="186"/>
                </a:cubicBezTo>
                <a:cubicBezTo>
                  <a:pt x="708" y="180"/>
                  <a:pt x="703" y="172"/>
                  <a:pt x="695" y="168"/>
                </a:cubicBezTo>
                <a:cubicBezTo>
                  <a:pt x="687" y="163"/>
                  <a:pt x="676" y="165"/>
                  <a:pt x="668" y="159"/>
                </a:cubicBezTo>
                <a:cubicBezTo>
                  <a:pt x="651" y="146"/>
                  <a:pt x="622" y="113"/>
                  <a:pt x="622" y="113"/>
                </a:cubicBezTo>
                <a:cubicBezTo>
                  <a:pt x="635" y="73"/>
                  <a:pt x="645" y="69"/>
                  <a:pt x="686" y="58"/>
                </a:cubicBezTo>
                <a:cubicBezTo>
                  <a:pt x="777" y="63"/>
                  <a:pt x="894" y="58"/>
                  <a:pt x="988" y="86"/>
                </a:cubicBezTo>
                <a:cubicBezTo>
                  <a:pt x="1004" y="91"/>
                  <a:pt x="1018" y="99"/>
                  <a:pt x="1034" y="104"/>
                </a:cubicBezTo>
                <a:cubicBezTo>
                  <a:pt x="1067" y="114"/>
                  <a:pt x="1134" y="132"/>
                  <a:pt x="1134" y="132"/>
                </a:cubicBezTo>
                <a:cubicBezTo>
                  <a:pt x="1143" y="144"/>
                  <a:pt x="1151" y="157"/>
                  <a:pt x="1162" y="168"/>
                </a:cubicBezTo>
                <a:cubicBezTo>
                  <a:pt x="1170" y="176"/>
                  <a:pt x="1183" y="177"/>
                  <a:pt x="1189" y="186"/>
                </a:cubicBezTo>
                <a:cubicBezTo>
                  <a:pt x="1196" y="197"/>
                  <a:pt x="1193" y="211"/>
                  <a:pt x="1198" y="223"/>
                </a:cubicBezTo>
                <a:cubicBezTo>
                  <a:pt x="1202" y="233"/>
                  <a:pt x="1210" y="241"/>
                  <a:pt x="1216" y="250"/>
                </a:cubicBezTo>
                <a:cubicBezTo>
                  <a:pt x="1141" y="329"/>
                  <a:pt x="967" y="271"/>
                  <a:pt x="896" y="269"/>
                </a:cubicBezTo>
                <a:cubicBezTo>
                  <a:pt x="867" y="238"/>
                  <a:pt x="818" y="236"/>
                  <a:pt x="778" y="223"/>
                </a:cubicBezTo>
                <a:cubicBezTo>
                  <a:pt x="745" y="212"/>
                  <a:pt x="678" y="142"/>
                  <a:pt x="659" y="113"/>
                </a:cubicBezTo>
                <a:cubicBezTo>
                  <a:pt x="685" y="8"/>
                  <a:pt x="834" y="73"/>
                  <a:pt x="924" y="77"/>
                </a:cubicBezTo>
                <a:cubicBezTo>
                  <a:pt x="987" y="83"/>
                  <a:pt x="1046" y="89"/>
                  <a:pt x="1107" y="104"/>
                </a:cubicBezTo>
                <a:cubicBezTo>
                  <a:pt x="1140" y="126"/>
                  <a:pt x="1165" y="155"/>
                  <a:pt x="1198" y="177"/>
                </a:cubicBezTo>
                <a:cubicBezTo>
                  <a:pt x="1214" y="226"/>
                  <a:pt x="1232" y="276"/>
                  <a:pt x="1171" y="296"/>
                </a:cubicBezTo>
                <a:cubicBezTo>
                  <a:pt x="1040" y="289"/>
                  <a:pt x="1009" y="286"/>
                  <a:pt x="906" y="260"/>
                </a:cubicBezTo>
                <a:cubicBezTo>
                  <a:pt x="819" y="201"/>
                  <a:pt x="953" y="286"/>
                  <a:pt x="832" y="232"/>
                </a:cubicBezTo>
                <a:cubicBezTo>
                  <a:pt x="790" y="213"/>
                  <a:pt x="773" y="182"/>
                  <a:pt x="732" y="168"/>
                </a:cubicBezTo>
                <a:cubicBezTo>
                  <a:pt x="726" y="159"/>
                  <a:pt x="723" y="148"/>
                  <a:pt x="714" y="141"/>
                </a:cubicBezTo>
                <a:cubicBezTo>
                  <a:pt x="706" y="135"/>
                  <a:pt x="688" y="142"/>
                  <a:pt x="686" y="132"/>
                </a:cubicBezTo>
                <a:cubicBezTo>
                  <a:pt x="672" y="69"/>
                  <a:pt x="694" y="47"/>
                  <a:pt x="741" y="31"/>
                </a:cubicBezTo>
                <a:cubicBezTo>
                  <a:pt x="852" y="38"/>
                  <a:pt x="945" y="56"/>
                  <a:pt x="1052" y="77"/>
                </a:cubicBezTo>
                <a:cubicBezTo>
                  <a:pt x="1100" y="108"/>
                  <a:pt x="1148" y="129"/>
                  <a:pt x="1180" y="177"/>
                </a:cubicBezTo>
                <a:cubicBezTo>
                  <a:pt x="1178" y="195"/>
                  <a:pt x="1184" y="267"/>
                  <a:pt x="1152" y="287"/>
                </a:cubicBezTo>
                <a:cubicBezTo>
                  <a:pt x="1136" y="297"/>
                  <a:pt x="1098" y="305"/>
                  <a:pt x="1098" y="305"/>
                </a:cubicBezTo>
                <a:cubicBezTo>
                  <a:pt x="1055" y="302"/>
                  <a:pt x="1012" y="303"/>
                  <a:pt x="970" y="296"/>
                </a:cubicBezTo>
                <a:cubicBezTo>
                  <a:pt x="950" y="293"/>
                  <a:pt x="903" y="259"/>
                  <a:pt x="878" y="250"/>
                </a:cubicBezTo>
                <a:cubicBezTo>
                  <a:pt x="855" y="215"/>
                  <a:pt x="845" y="210"/>
                  <a:pt x="805" y="223"/>
                </a:cubicBezTo>
                <a:cubicBezTo>
                  <a:pt x="631" y="216"/>
                  <a:pt x="447" y="224"/>
                  <a:pt x="275" y="196"/>
                </a:cubicBezTo>
                <a:cubicBezTo>
                  <a:pt x="266" y="193"/>
                  <a:pt x="247" y="186"/>
                  <a:pt x="247" y="186"/>
                </a:cubicBezTo>
              </a:path>
            </a:pathLst>
          </a:custGeom>
          <a:noFill/>
          <a:ln w="47625" cmpd="sng">
            <a:gradFill>
              <a:gsLst>
                <a:gs pos="0">
                  <a:schemeClr val="tx1"/>
                </a:gs>
                <a:gs pos="27350">
                  <a:srgbClr val="663300"/>
                </a:gs>
                <a:gs pos="76650">
                  <a:srgbClr val="003300"/>
                </a:gs>
                <a:gs pos="50000">
                  <a:srgbClr val="660066"/>
                </a:gs>
                <a:gs pos="100000">
                  <a:schemeClr val="tx1"/>
                </a:gs>
              </a:gsLst>
              <a:lin ang="5400000" scaled="0"/>
            </a:gra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sp>
        <p:nvSpPr>
          <p:cNvPr id="10" name="Freeform 153"/>
          <p:cNvSpPr>
            <a:spLocks/>
          </p:cNvSpPr>
          <p:nvPr/>
        </p:nvSpPr>
        <p:spPr bwMode="auto">
          <a:xfrm>
            <a:off x="7254502" y="4994077"/>
            <a:ext cx="1277938" cy="534987"/>
          </a:xfrm>
          <a:custGeom>
            <a:avLst/>
            <a:gdLst>
              <a:gd name="T0" fmla="*/ 91 w 805"/>
              <a:gd name="T1" fmla="*/ 58 h 337"/>
              <a:gd name="T2" fmla="*/ 759 w 805"/>
              <a:gd name="T3" fmla="*/ 186 h 337"/>
              <a:gd name="T4" fmla="*/ 713 w 805"/>
              <a:gd name="T5" fmla="*/ 240 h 337"/>
              <a:gd name="T6" fmla="*/ 411 w 805"/>
              <a:gd name="T7" fmla="*/ 213 h 337"/>
              <a:gd name="T8" fmla="*/ 421 w 805"/>
              <a:gd name="T9" fmla="*/ 94 h 337"/>
              <a:gd name="T10" fmla="*/ 741 w 805"/>
              <a:gd name="T11" fmla="*/ 131 h 337"/>
              <a:gd name="T12" fmla="*/ 795 w 805"/>
              <a:gd name="T13" fmla="*/ 204 h 337"/>
              <a:gd name="T14" fmla="*/ 704 w 805"/>
              <a:gd name="T15" fmla="*/ 277 h 337"/>
              <a:gd name="T16" fmla="*/ 411 w 805"/>
              <a:gd name="T17" fmla="*/ 240 h 337"/>
              <a:gd name="T18" fmla="*/ 338 w 805"/>
              <a:gd name="T19" fmla="*/ 176 h 337"/>
              <a:gd name="T20" fmla="*/ 402 w 805"/>
              <a:gd name="T21" fmla="*/ 85 h 337"/>
              <a:gd name="T22" fmla="*/ 731 w 805"/>
              <a:gd name="T23" fmla="*/ 112 h 337"/>
              <a:gd name="T24" fmla="*/ 805 w 805"/>
              <a:gd name="T25" fmla="*/ 176 h 337"/>
              <a:gd name="T26" fmla="*/ 795 w 805"/>
              <a:gd name="T27" fmla="*/ 268 h 337"/>
              <a:gd name="T28" fmla="*/ 741 w 805"/>
              <a:gd name="T29" fmla="*/ 295 h 337"/>
              <a:gd name="T30" fmla="*/ 530 w 805"/>
              <a:gd name="T31" fmla="*/ 314 h 337"/>
              <a:gd name="T32" fmla="*/ 165 w 805"/>
              <a:gd name="T33" fmla="*/ 323 h 337"/>
              <a:gd name="T34" fmla="*/ 0 w 805"/>
              <a:gd name="T35" fmla="*/ 323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5" h="337">
                <a:moveTo>
                  <a:pt x="91" y="58"/>
                </a:moveTo>
                <a:cubicBezTo>
                  <a:pt x="341" y="64"/>
                  <a:pt x="583" y="0"/>
                  <a:pt x="759" y="186"/>
                </a:cubicBezTo>
                <a:cubicBezTo>
                  <a:pt x="775" y="233"/>
                  <a:pt x="753" y="227"/>
                  <a:pt x="713" y="240"/>
                </a:cubicBezTo>
                <a:cubicBezTo>
                  <a:pt x="606" y="235"/>
                  <a:pt x="514" y="230"/>
                  <a:pt x="411" y="213"/>
                </a:cubicBezTo>
                <a:cubicBezTo>
                  <a:pt x="336" y="188"/>
                  <a:pt x="355" y="115"/>
                  <a:pt x="421" y="94"/>
                </a:cubicBezTo>
                <a:cubicBezTo>
                  <a:pt x="652" y="103"/>
                  <a:pt x="594" y="102"/>
                  <a:pt x="741" y="131"/>
                </a:cubicBezTo>
                <a:cubicBezTo>
                  <a:pt x="773" y="152"/>
                  <a:pt x="783" y="168"/>
                  <a:pt x="795" y="204"/>
                </a:cubicBezTo>
                <a:cubicBezTo>
                  <a:pt x="779" y="268"/>
                  <a:pt x="764" y="262"/>
                  <a:pt x="704" y="277"/>
                </a:cubicBezTo>
                <a:cubicBezTo>
                  <a:pt x="594" y="271"/>
                  <a:pt x="514" y="262"/>
                  <a:pt x="411" y="240"/>
                </a:cubicBezTo>
                <a:cubicBezTo>
                  <a:pt x="348" y="198"/>
                  <a:pt x="369" y="222"/>
                  <a:pt x="338" y="176"/>
                </a:cubicBezTo>
                <a:cubicBezTo>
                  <a:pt x="347" y="122"/>
                  <a:pt x="349" y="103"/>
                  <a:pt x="402" y="85"/>
                </a:cubicBezTo>
                <a:cubicBezTo>
                  <a:pt x="497" y="89"/>
                  <a:pt x="630" y="78"/>
                  <a:pt x="731" y="112"/>
                </a:cubicBezTo>
                <a:cubicBezTo>
                  <a:pt x="764" y="145"/>
                  <a:pt x="788" y="130"/>
                  <a:pt x="805" y="176"/>
                </a:cubicBezTo>
                <a:cubicBezTo>
                  <a:pt x="802" y="207"/>
                  <a:pt x="805" y="239"/>
                  <a:pt x="795" y="268"/>
                </a:cubicBezTo>
                <a:cubicBezTo>
                  <a:pt x="791" y="279"/>
                  <a:pt x="751" y="293"/>
                  <a:pt x="741" y="295"/>
                </a:cubicBezTo>
                <a:cubicBezTo>
                  <a:pt x="703" y="301"/>
                  <a:pt x="551" y="313"/>
                  <a:pt x="530" y="314"/>
                </a:cubicBezTo>
                <a:cubicBezTo>
                  <a:pt x="408" y="319"/>
                  <a:pt x="287" y="320"/>
                  <a:pt x="165" y="323"/>
                </a:cubicBezTo>
                <a:cubicBezTo>
                  <a:pt x="108" y="337"/>
                  <a:pt x="60" y="323"/>
                  <a:pt x="0" y="323"/>
                </a:cubicBezTo>
              </a:path>
            </a:pathLst>
          </a:custGeom>
          <a:noFill/>
          <a:ln w="28575">
            <a:gradFill>
              <a:gsLst>
                <a:gs pos="0">
                  <a:srgbClr val="993300"/>
                </a:gs>
                <a:gs pos="50000">
                  <a:srgbClr val="993300"/>
                </a:gs>
                <a:gs pos="100000">
                  <a:srgbClr val="CC9900"/>
                </a:gs>
              </a:gsLst>
              <a:lin ang="5400000" scaled="0"/>
            </a:gradFill>
            <a:round/>
            <a:headEnd/>
            <a:tailEnd/>
          </a:ln>
          <a:effectLst/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sp>
        <p:nvSpPr>
          <p:cNvPr id="11276" name="Hình chữ nhật 10"/>
          <p:cNvSpPr>
            <a:spLocks noChangeArrowheads="1"/>
          </p:cNvSpPr>
          <p:nvPr/>
        </p:nvSpPr>
        <p:spPr bwMode="auto">
          <a:xfrm>
            <a:off x="7178675" y="2895600"/>
            <a:ext cx="1545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3300"/>
                </a:solidFill>
                <a:latin typeface="+mj-lt"/>
              </a:rPr>
              <a:t>Dây nhôm</a:t>
            </a:r>
            <a:endParaRPr lang="vi-VN" sz="24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1277" name="Hình chữ nhật 11"/>
          <p:cNvSpPr>
            <a:spLocks noChangeArrowheads="1"/>
          </p:cNvSpPr>
          <p:nvPr/>
        </p:nvSpPr>
        <p:spPr bwMode="auto">
          <a:xfrm>
            <a:off x="7075488" y="4168775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3300"/>
                </a:solidFill>
                <a:latin typeface="+mj-lt"/>
              </a:rPr>
              <a:t>Dây hợp kim</a:t>
            </a:r>
            <a:endParaRPr lang="vi-VN" sz="24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1278" name="Hình chữ nhật 12"/>
          <p:cNvSpPr>
            <a:spLocks noChangeArrowheads="1"/>
          </p:cNvSpPr>
          <p:nvPr/>
        </p:nvSpPr>
        <p:spPr bwMode="auto">
          <a:xfrm>
            <a:off x="7250113" y="5529263"/>
            <a:ext cx="1443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003300"/>
                </a:solidFill>
                <a:latin typeface="+mj-lt"/>
              </a:rPr>
              <a:t>Dây đồng</a:t>
            </a:r>
            <a:endParaRPr lang="vi-VN" sz="24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4" name="Hình chữ nhật 13"/>
          <p:cNvSpPr>
            <a:spLocks noChangeArrowheads="1"/>
          </p:cNvSpPr>
          <p:nvPr/>
        </p:nvSpPr>
        <p:spPr bwMode="auto">
          <a:xfrm>
            <a:off x="-15875" y="4181475"/>
            <a:ext cx="70215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6600"/>
                </a:solidFill>
              </a:rPr>
              <a:t>  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cuộn dây dẫn có những điểm  khác nhau: </a:t>
            </a:r>
            <a:r>
              <a:rPr lang="vi-VN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Vật liệu; chiều dài; tiết diện.</a:t>
            </a:r>
          </a:p>
        </p:txBody>
      </p:sp>
      <p:sp>
        <p:nvSpPr>
          <p:cNvPr id="18" name="Text Box 72"/>
          <p:cNvSpPr txBox="1">
            <a:spLocks noChangeArrowheads="1"/>
          </p:cNvSpPr>
          <p:nvPr/>
        </p:nvSpPr>
        <p:spPr bwMode="auto">
          <a:xfrm>
            <a:off x="230188" y="5262563"/>
            <a:ext cx="6604000" cy="83026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2400" b="1" kern="0" dirty="0">
                <a:solidFill>
                  <a:srgbClr val="663300"/>
                </a:solidFill>
                <a:latin typeface="+mj-lt"/>
              </a:rPr>
              <a:t>Những yếu </a:t>
            </a:r>
            <a:r>
              <a:rPr lang="vi-VN" sz="2400" b="1" kern="0" dirty="0" err="1">
                <a:solidFill>
                  <a:srgbClr val="663300"/>
                </a:solidFill>
                <a:latin typeface="+mj-lt"/>
              </a:rPr>
              <a:t>tố</a:t>
            </a:r>
            <a:r>
              <a:rPr lang="vi-VN" sz="2400" b="1" kern="0" dirty="0">
                <a:solidFill>
                  <a:srgbClr val="663300"/>
                </a:solidFill>
                <a:latin typeface="+mj-lt"/>
              </a:rPr>
              <a:t> có thể ảnh </a:t>
            </a:r>
            <a:r>
              <a:rPr lang="vi-VN" sz="2400" b="1" kern="0" dirty="0" err="1">
                <a:solidFill>
                  <a:srgbClr val="663300"/>
                </a:solidFill>
                <a:latin typeface="+mj-lt"/>
              </a:rPr>
              <a:t>hưởng</a:t>
            </a:r>
            <a:r>
              <a:rPr lang="vi-VN" sz="2400" b="1" kern="0" dirty="0">
                <a:solidFill>
                  <a:srgbClr val="663300"/>
                </a:solidFill>
                <a:latin typeface="+mj-lt"/>
              </a:rPr>
              <a:t> tới điện trở của dây: 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Vật </a:t>
            </a:r>
            <a:r>
              <a:rPr lang="vi-VN" sz="2400" b="1" dirty="0" err="1">
                <a:solidFill>
                  <a:srgbClr val="0000CC"/>
                </a:solidFill>
                <a:latin typeface="+mj-lt"/>
              </a:rPr>
              <a:t>liệu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; chiều dài; tiết </a:t>
            </a:r>
            <a:r>
              <a:rPr lang="vi-VN" sz="2400" b="1" dirty="0" err="1">
                <a:solidFill>
                  <a:srgbClr val="0000CC"/>
                </a:solidFill>
                <a:latin typeface="+mj-lt"/>
              </a:rPr>
              <a:t>diện</a:t>
            </a:r>
            <a:r>
              <a:rPr lang="vi-VN" sz="2400" b="1" dirty="0">
                <a:solidFill>
                  <a:srgbClr val="0000CC"/>
                </a:solidFill>
                <a:latin typeface="+mj-lt"/>
              </a:rPr>
              <a:t>.</a:t>
            </a: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463550" y="2276475"/>
            <a:ext cx="5834063" cy="1944688"/>
            <a:chOff x="192" y="1872"/>
            <a:chExt cx="4656" cy="1579"/>
          </a:xfrm>
        </p:grpSpPr>
        <p:sp>
          <p:nvSpPr>
            <p:cNvPr id="22" name="AutoShape 75"/>
            <p:cNvSpPr>
              <a:spLocks noChangeArrowheads="1"/>
            </p:cNvSpPr>
            <p:nvPr/>
          </p:nvSpPr>
          <p:spPr bwMode="auto">
            <a:xfrm rot="5400000">
              <a:off x="1235" y="1281"/>
              <a:ext cx="174" cy="2260"/>
            </a:xfrm>
            <a:prstGeom prst="can">
              <a:avLst>
                <a:gd name="adj" fmla="val 53758"/>
              </a:avLst>
            </a:prstGeom>
            <a:gradFill rotWithShape="0">
              <a:gsLst>
                <a:gs pos="77683">
                  <a:srgbClr val="990000"/>
                </a:gs>
                <a:gs pos="53311">
                  <a:srgbClr val="996633"/>
                </a:gs>
                <a:gs pos="22700">
                  <a:srgbClr val="CC9900"/>
                </a:gs>
                <a:gs pos="0">
                  <a:schemeClr val="bg1">
                    <a:lumMod val="95000"/>
                  </a:schemeClr>
                </a:gs>
                <a:gs pos="100000">
                  <a:srgbClr val="6633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srgbClr val="993300"/>
                </a:solidFill>
                <a:latin typeface="+mn-lt"/>
              </a:endParaRPr>
            </a:p>
          </p:txBody>
        </p:sp>
        <p:sp>
          <p:nvSpPr>
            <p:cNvPr id="11286" name="Freeform 76"/>
            <p:cNvSpPr>
              <a:spLocks/>
            </p:cNvSpPr>
            <p:nvPr/>
          </p:nvSpPr>
          <p:spPr bwMode="auto">
            <a:xfrm>
              <a:off x="4080" y="2928"/>
              <a:ext cx="96" cy="381"/>
            </a:xfrm>
            <a:custGeom>
              <a:avLst/>
              <a:gdLst>
                <a:gd name="T0" fmla="*/ 0 w 256"/>
                <a:gd name="T1" fmla="*/ 3 h 928"/>
                <a:gd name="T2" fmla="*/ 1 w 256"/>
                <a:gd name="T3" fmla="*/ 1 h 928"/>
                <a:gd name="T4" fmla="*/ 0 w 256"/>
                <a:gd name="T5" fmla="*/ 0 h 928"/>
                <a:gd name="T6" fmla="*/ 0 w 256"/>
                <a:gd name="T7" fmla="*/ 4 h 928"/>
                <a:gd name="T8" fmla="*/ 1 w 256"/>
                <a:gd name="T9" fmla="*/ 4 h 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928"/>
                <a:gd name="T17" fmla="*/ 256 w 256"/>
                <a:gd name="T18" fmla="*/ 928 h 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77"/>
            <p:cNvSpPr>
              <a:spLocks noChangeShapeType="1"/>
            </p:cNvSpPr>
            <p:nvPr/>
          </p:nvSpPr>
          <p:spPr bwMode="auto">
            <a:xfrm>
              <a:off x="1140" y="2743"/>
              <a:ext cx="12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78"/>
            <p:cNvSpPr>
              <a:spLocks noChangeShapeType="1"/>
            </p:cNvSpPr>
            <p:nvPr/>
          </p:nvSpPr>
          <p:spPr bwMode="auto">
            <a:xfrm flipH="1">
              <a:off x="192" y="2743"/>
              <a:ext cx="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79"/>
            <p:cNvSpPr>
              <a:spLocks noChangeShapeType="1"/>
            </p:cNvSpPr>
            <p:nvPr/>
          </p:nvSpPr>
          <p:spPr bwMode="auto">
            <a:xfrm>
              <a:off x="2417" y="2395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Text Box 80"/>
            <p:cNvSpPr txBox="1">
              <a:spLocks noChangeArrowheads="1"/>
            </p:cNvSpPr>
            <p:nvPr/>
          </p:nvSpPr>
          <p:spPr bwMode="auto">
            <a:xfrm>
              <a:off x="2911" y="2255"/>
              <a:ext cx="1525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200">
                <a:solidFill>
                  <a:schemeClr val="bg1"/>
                </a:solidFill>
                <a:latin typeface=".VnTime" pitchFamily="34" charset="0"/>
              </a:endParaRPr>
            </a:p>
          </p:txBody>
        </p:sp>
        <p:sp>
          <p:nvSpPr>
            <p:cNvPr id="11291" name="Line 81"/>
            <p:cNvSpPr>
              <a:spLocks noChangeShapeType="1"/>
            </p:cNvSpPr>
            <p:nvPr/>
          </p:nvSpPr>
          <p:spPr bwMode="auto">
            <a:xfrm flipV="1">
              <a:off x="1717" y="2011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82"/>
            <p:cNvSpPr>
              <a:spLocks noChangeShapeType="1"/>
            </p:cNvSpPr>
            <p:nvPr/>
          </p:nvSpPr>
          <p:spPr bwMode="auto">
            <a:xfrm>
              <a:off x="1717" y="2011"/>
              <a:ext cx="11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Text Box 83"/>
            <p:cNvSpPr txBox="1">
              <a:spLocks noChangeArrowheads="1"/>
            </p:cNvSpPr>
            <p:nvPr/>
          </p:nvSpPr>
          <p:spPr bwMode="auto">
            <a:xfrm>
              <a:off x="2911" y="1872"/>
              <a:ext cx="1937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200">
                <a:solidFill>
                  <a:schemeClr val="bg1"/>
                </a:solidFill>
                <a:latin typeface=".VnTime" pitchFamily="34" charset="0"/>
              </a:endParaRPr>
            </a:p>
          </p:txBody>
        </p:sp>
        <p:sp>
          <p:nvSpPr>
            <p:cNvPr id="11294" name="Line 84"/>
            <p:cNvSpPr>
              <a:spLocks noChangeShapeType="1"/>
            </p:cNvSpPr>
            <p:nvPr/>
          </p:nvSpPr>
          <p:spPr bwMode="auto">
            <a:xfrm>
              <a:off x="1140" y="2743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85"/>
            <p:cNvSpPr>
              <a:spLocks noChangeShapeType="1"/>
            </p:cNvSpPr>
            <p:nvPr/>
          </p:nvSpPr>
          <p:spPr bwMode="auto">
            <a:xfrm>
              <a:off x="1140" y="3127"/>
              <a:ext cx="1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Text Box 86"/>
            <p:cNvSpPr txBox="1">
              <a:spLocks noChangeArrowheads="1"/>
            </p:cNvSpPr>
            <p:nvPr/>
          </p:nvSpPr>
          <p:spPr bwMode="auto">
            <a:xfrm>
              <a:off x="2880" y="2976"/>
              <a:ext cx="152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20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2" name="Hình chữ nhật 1"/>
          <p:cNvSpPr>
            <a:spLocks noChangeArrowheads="1"/>
          </p:cNvSpPr>
          <p:nvPr/>
        </p:nvSpPr>
        <p:spPr bwMode="auto">
          <a:xfrm>
            <a:off x="3956050" y="2205038"/>
            <a:ext cx="23471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latin typeface="+mj-lt"/>
              </a:rPr>
              <a:t>Vật liệu làm dây</a:t>
            </a:r>
          </a:p>
        </p:txBody>
      </p:sp>
      <p:sp>
        <p:nvSpPr>
          <p:cNvPr id="3" name="Hình chữ nhật 2"/>
          <p:cNvSpPr>
            <a:spLocks noChangeArrowheads="1"/>
          </p:cNvSpPr>
          <p:nvPr/>
        </p:nvSpPr>
        <p:spPr bwMode="auto">
          <a:xfrm>
            <a:off x="3924300" y="2693988"/>
            <a:ext cx="1597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latin typeface="+mj-lt"/>
              </a:rPr>
              <a:t>Tiết diện S</a:t>
            </a: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3779838" y="3630613"/>
            <a:ext cx="1459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latin typeface="+mj-lt"/>
              </a:rPr>
              <a:t>Chiều dài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75"/>
          <p:cNvSpPr>
            <a:spLocks noChangeArrowheads="1"/>
          </p:cNvSpPr>
          <p:nvPr/>
        </p:nvSpPr>
        <p:spPr bwMode="auto">
          <a:xfrm rot="5400000">
            <a:off x="2110582" y="1023144"/>
            <a:ext cx="214312" cy="4038600"/>
          </a:xfrm>
          <a:prstGeom prst="can">
            <a:avLst>
              <a:gd name="adj" fmla="val 53758"/>
            </a:avLst>
          </a:prstGeom>
          <a:gradFill rotWithShape="0">
            <a:gsLst>
              <a:gs pos="77683">
                <a:srgbClr val="990000"/>
              </a:gs>
              <a:gs pos="53311">
                <a:srgbClr val="996633"/>
              </a:gs>
              <a:gs pos="22700">
                <a:srgbClr val="CC9900"/>
              </a:gs>
              <a:gs pos="0">
                <a:schemeClr val="bg1">
                  <a:lumMod val="95000"/>
                </a:schemeClr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993300"/>
              </a:solidFill>
              <a:latin typeface="+mn-lt"/>
            </a:endParaRPr>
          </a:p>
        </p:txBody>
      </p:sp>
      <p:sp>
        <p:nvSpPr>
          <p:cNvPr id="35" name="AutoShape 75"/>
          <p:cNvSpPr>
            <a:spLocks noChangeArrowheads="1"/>
          </p:cNvSpPr>
          <p:nvPr/>
        </p:nvSpPr>
        <p:spPr bwMode="auto">
          <a:xfrm rot="5400000">
            <a:off x="1177131" y="1283494"/>
            <a:ext cx="220663" cy="2232025"/>
          </a:xfrm>
          <a:prstGeom prst="can">
            <a:avLst>
              <a:gd name="adj" fmla="val 53758"/>
            </a:avLst>
          </a:prstGeom>
          <a:gradFill rotWithShape="0">
            <a:gsLst>
              <a:gs pos="77683">
                <a:srgbClr val="990000"/>
              </a:gs>
              <a:gs pos="53311">
                <a:srgbClr val="996633"/>
              </a:gs>
              <a:gs pos="22700">
                <a:srgbClr val="CC9900"/>
              </a:gs>
              <a:gs pos="0">
                <a:schemeClr val="bg1">
                  <a:lumMod val="95000"/>
                </a:schemeClr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993300"/>
              </a:solidFill>
              <a:latin typeface="+mn-lt"/>
            </a:endParaRPr>
          </a:p>
        </p:txBody>
      </p:sp>
      <p:sp>
        <p:nvSpPr>
          <p:cNvPr id="12292" name="Hình chữ nhật 14"/>
          <p:cNvSpPr>
            <a:spLocks noChangeArrowheads="1"/>
          </p:cNvSpPr>
          <p:nvPr/>
        </p:nvSpPr>
        <p:spPr bwMode="auto">
          <a:xfrm>
            <a:off x="309563" y="427038"/>
            <a:ext cx="86820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800" b="1" dirty="0">
                <a:solidFill>
                  <a:srgbClr val="663300"/>
                </a:solidFill>
                <a:latin typeface="+mj-lt"/>
              </a:rPr>
              <a:t>2. Cần phải xác định xem điện trở của dây dẫn có phụ thuộc vào chiều dài dây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ta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cần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phải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dữ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nguyên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yếu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tố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?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thay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đổi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yếu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tố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?</a:t>
            </a:r>
            <a:endParaRPr lang="vi-VN" sz="2800" b="1" dirty="0">
              <a:solidFill>
                <a:srgbClr val="663300"/>
              </a:solidFill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04988" y="2430463"/>
            <a:ext cx="3289300" cy="2019300"/>
            <a:chOff x="1056" y="2030"/>
            <a:chExt cx="2771" cy="1887"/>
          </a:xfrm>
        </p:grpSpPr>
        <p:sp>
          <p:nvSpPr>
            <p:cNvPr id="12299" name="Line 7"/>
            <p:cNvSpPr>
              <a:spLocks noChangeShapeType="1"/>
            </p:cNvSpPr>
            <p:nvPr/>
          </p:nvSpPr>
          <p:spPr bwMode="auto">
            <a:xfrm>
              <a:off x="1561" y="2030"/>
              <a:ext cx="2266" cy="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>
              <a:off x="1056" y="2256"/>
              <a:ext cx="912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Text Box 10"/>
            <p:cNvSpPr txBox="1">
              <a:spLocks noChangeArrowheads="1"/>
            </p:cNvSpPr>
            <p:nvPr/>
          </p:nvSpPr>
          <p:spPr bwMode="auto">
            <a:xfrm>
              <a:off x="1488" y="3552"/>
              <a:ext cx="193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en-US" sz="3200"/>
            </a:p>
          </p:txBody>
        </p:sp>
        <p:sp>
          <p:nvSpPr>
            <p:cNvPr id="12302" name="Line 12"/>
            <p:cNvSpPr>
              <a:spLocks noChangeShapeType="1"/>
            </p:cNvSpPr>
            <p:nvPr/>
          </p:nvSpPr>
          <p:spPr bwMode="auto">
            <a:xfrm flipH="1">
              <a:off x="2043" y="2928"/>
              <a:ext cx="213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3"/>
            <p:cNvSpPr>
              <a:spLocks noChangeShapeType="1"/>
            </p:cNvSpPr>
            <p:nvPr/>
          </p:nvSpPr>
          <p:spPr bwMode="auto">
            <a:xfrm>
              <a:off x="3125" y="2626"/>
              <a:ext cx="643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551362" y="2430463"/>
            <a:ext cx="2611437" cy="46166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171574" y="4079875"/>
            <a:ext cx="3324225" cy="46166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Hộp_Văn_Bản 1"/>
          <p:cNvSpPr txBox="1">
            <a:spLocks noChangeArrowheads="1"/>
          </p:cNvSpPr>
          <p:nvPr/>
        </p:nvSpPr>
        <p:spPr bwMode="auto">
          <a:xfrm>
            <a:off x="1927225" y="3363913"/>
            <a:ext cx="39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Vladimir Script" pitchFamily="66" charset="0"/>
              </a:rPr>
              <a:t>l</a:t>
            </a:r>
            <a:r>
              <a:rPr lang="en-US" sz="2800" b="1" baseline="-25000">
                <a:latin typeface="Vladimir Script" pitchFamily="66" charset="0"/>
              </a:rPr>
              <a:t>1</a:t>
            </a:r>
            <a:endParaRPr lang="vi-VN" sz="2800" b="1" baseline="-25000"/>
          </a:p>
        </p:txBody>
      </p:sp>
      <p:sp>
        <p:nvSpPr>
          <p:cNvPr id="12297" name="Hộp_Văn_Bản 33"/>
          <p:cNvSpPr txBox="1">
            <a:spLocks noChangeArrowheads="1"/>
          </p:cNvSpPr>
          <p:nvPr/>
        </p:nvSpPr>
        <p:spPr bwMode="auto">
          <a:xfrm>
            <a:off x="3051175" y="3430588"/>
            <a:ext cx="398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Vladimir Script" pitchFamily="66" charset="0"/>
              </a:rPr>
              <a:t>l</a:t>
            </a:r>
            <a:r>
              <a:rPr lang="en-US" sz="2800" b="1" baseline="-25000">
                <a:latin typeface="Vladimir Script" pitchFamily="66" charset="0"/>
              </a:rPr>
              <a:t>2</a:t>
            </a:r>
            <a:endParaRPr lang="vi-VN" sz="2800" b="1" baseline="-25000"/>
          </a:p>
        </p:txBody>
      </p:sp>
      <p:sp>
        <p:nvSpPr>
          <p:cNvPr id="18" name="Hình chữ nhật 15"/>
          <p:cNvSpPr>
            <a:spLocks noChangeArrowheads="1"/>
          </p:cNvSpPr>
          <p:nvPr/>
        </p:nvSpPr>
        <p:spPr bwMode="auto">
          <a:xfrm>
            <a:off x="4763" y="4918075"/>
            <a:ext cx="9139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=&gt;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 xác định  điện trở của dây dẫn  phụ thuộc vào chiều dài dây thì thay đổi chiều dài.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 diện dây và vật liệu làm dây dẫn phải như nhau (giữ nguyên). </a:t>
            </a:r>
          </a:p>
          <a:p>
            <a:pPr eaLnBrk="1" hangingPunct="1"/>
            <a:r>
              <a:rPr lang="vi-VN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Tương tự như thế với các trương hợp còn lại (tiết diện, vật liệu)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ình chữ nhật 5"/>
          <p:cNvSpPr>
            <a:spLocks noChangeArrowheads="1"/>
          </p:cNvSpPr>
          <p:nvPr/>
        </p:nvSpPr>
        <p:spPr bwMode="auto">
          <a:xfrm>
            <a:off x="228600" y="254000"/>
            <a:ext cx="9139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b="1" dirty="0">
                <a:solidFill>
                  <a:srgbClr val="000099"/>
                </a:solidFill>
                <a:latin typeface="+mj-lt"/>
              </a:rPr>
              <a:t>II. SỰ PHỤ THUỘC CỦA ĐIỆN TRỞ VÀO CHIỀU DÀI  DÂY DẪN:</a:t>
            </a:r>
          </a:p>
        </p:txBody>
      </p:sp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76200" y="1403350"/>
            <a:ext cx="91392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sz="2400" b="1" i="1" dirty="0">
                <a:solidFill>
                  <a:srgbClr val="663300"/>
                </a:solidFill>
                <a:latin typeface="+mj-lt"/>
              </a:rPr>
              <a:t>Đo điện trở của dây dẫn có chiều dài </a:t>
            </a:r>
            <a:r>
              <a:rPr lang="vi-VN" sz="2400" b="1" i="1" dirty="0">
                <a:solidFill>
                  <a:srgbClr val="000099"/>
                </a:solidFill>
                <a:latin typeface="+mj-lt"/>
              </a:rPr>
              <a:t>l, 2l, 3l  </a:t>
            </a:r>
            <a:r>
              <a:rPr lang="vi-VN" sz="2400" b="1" i="1" dirty="0">
                <a:solidFill>
                  <a:srgbClr val="663300"/>
                </a:solidFill>
                <a:latin typeface="+mj-lt"/>
              </a:rPr>
              <a:t>nhưng có </a:t>
            </a:r>
            <a:r>
              <a:rPr lang="vi-VN" sz="2400" b="1" i="1" dirty="0">
                <a:solidFill>
                  <a:srgbClr val="0000CC"/>
                </a:solidFill>
                <a:latin typeface="+mj-lt"/>
              </a:rPr>
              <a:t>tiết diện như nhau</a:t>
            </a:r>
            <a:r>
              <a:rPr lang="vi-VN" sz="2400" b="1" i="1" dirty="0">
                <a:solidFill>
                  <a:srgbClr val="663300"/>
                </a:solidFill>
                <a:latin typeface="+mj-lt"/>
              </a:rPr>
              <a:t> và được </a:t>
            </a:r>
            <a:r>
              <a:rPr lang="vi-VN" sz="2400" b="1" i="1" dirty="0">
                <a:solidFill>
                  <a:srgbClr val="000099"/>
                </a:solidFill>
                <a:latin typeface="+mj-lt"/>
              </a:rPr>
              <a:t>làm từ cùng loại vật liệu</a:t>
            </a:r>
            <a:r>
              <a:rPr lang="vi-VN" sz="2400" b="1" i="1" dirty="0">
                <a:solidFill>
                  <a:srgbClr val="663300"/>
                </a:solidFill>
                <a:latin typeface="+mj-lt"/>
              </a:rPr>
              <a:t>. So sánh các giá trị điện trở tìm ra mối quan hệ</a:t>
            </a:r>
            <a:r>
              <a:rPr lang="en-US" sz="2400" b="1" i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663300"/>
                </a:solidFill>
                <a:latin typeface="+mj-lt"/>
              </a:rPr>
              <a:t>giữa</a:t>
            </a:r>
            <a:r>
              <a:rPr lang="vi-VN" sz="2400" b="1" i="1" dirty="0">
                <a:solidFill>
                  <a:srgbClr val="663300"/>
                </a:solidFill>
                <a:latin typeface="+mj-lt"/>
              </a:rPr>
              <a:t> điện trở và chiều dài dây dẫn.</a:t>
            </a:r>
          </a:p>
        </p:txBody>
      </p:sp>
      <p:sp>
        <p:nvSpPr>
          <p:cNvPr id="13316" name="Hình chữ nhật 7"/>
          <p:cNvSpPr>
            <a:spLocks noChangeArrowheads="1"/>
          </p:cNvSpPr>
          <p:nvPr/>
        </p:nvSpPr>
        <p:spPr bwMode="auto">
          <a:xfrm>
            <a:off x="228600" y="738188"/>
            <a:ext cx="2890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660066"/>
                </a:solidFill>
                <a:latin typeface="+mj-lt"/>
              </a:rPr>
              <a:t>1. Dự kiến cách làm:</a:t>
            </a: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4763" y="3768725"/>
            <a:ext cx="9134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6600"/>
                </a:solidFill>
              </a:rPr>
              <a:t>  - </a:t>
            </a:r>
            <a:r>
              <a:rPr lang="vi-VN" sz="2400" b="1" dirty="0">
                <a:solidFill>
                  <a:srgbClr val="006600"/>
                </a:solidFill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+mj-lt"/>
              </a:rPr>
              <a:t>Một dây dẫn dài l có điện trở R.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Nếu cho rằng dây dẫn cùng loại đó dài 2l là gồm hai dây dẫn dài l được mắc nối tiếp với nhau thì hãy dự đoán xem dây dẫn này có điện trở là bao nhiêu? </a:t>
            </a:r>
            <a:r>
              <a:rPr lang="vi-VN" sz="2400" b="1" dirty="0">
                <a:solidFill>
                  <a:srgbClr val="660066"/>
                </a:solidFill>
                <a:latin typeface="+mj-lt"/>
              </a:rPr>
              <a:t>Tương tự như thế một dây dẫn có chiều dài 3l sẽ có điện trở là bao nhiêu?</a:t>
            </a:r>
          </a:p>
        </p:txBody>
      </p:sp>
      <p:sp>
        <p:nvSpPr>
          <p:cNvPr id="10" name="Hình chữ nhật 9"/>
          <p:cNvSpPr>
            <a:spLocks noChangeArrowheads="1"/>
          </p:cNvSpPr>
          <p:nvPr/>
        </p:nvSpPr>
        <p:spPr bwMode="auto">
          <a:xfrm>
            <a:off x="15875" y="5589588"/>
            <a:ext cx="9123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=&gt;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 dẫn dài 2l có điện trở 2R, </a:t>
            </a:r>
            <a:r>
              <a:rPr lang="vi-VN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dây dẫn dài 3l có điện trở 3R.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695450" y="3295650"/>
            <a:ext cx="914400" cy="152400"/>
          </a:xfrm>
          <a:prstGeom prst="rect">
            <a:avLst/>
          </a:prstGeom>
          <a:solidFill>
            <a:srgbClr val="6633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152775" y="3284538"/>
            <a:ext cx="914400" cy="152400"/>
          </a:xfrm>
          <a:prstGeom prst="rect">
            <a:avLst/>
          </a:prstGeom>
          <a:solidFill>
            <a:srgbClr val="6633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067175" y="3284538"/>
            <a:ext cx="914400" cy="152400"/>
          </a:xfrm>
          <a:prstGeom prst="rect">
            <a:avLst/>
          </a:prstGeom>
          <a:solidFill>
            <a:srgbClr val="6633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500688" y="3284538"/>
            <a:ext cx="914400" cy="152400"/>
          </a:xfrm>
          <a:prstGeom prst="rect">
            <a:avLst/>
          </a:prstGeom>
          <a:solidFill>
            <a:srgbClr val="6633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329488" y="3284538"/>
            <a:ext cx="914400" cy="152400"/>
          </a:xfrm>
          <a:prstGeom prst="rect">
            <a:avLst/>
          </a:prstGeom>
          <a:solidFill>
            <a:srgbClr val="6633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81163" y="3457575"/>
            <a:ext cx="990600" cy="304800"/>
            <a:chOff x="624" y="1776"/>
            <a:chExt cx="624" cy="192"/>
          </a:xfrm>
        </p:grpSpPr>
        <p:sp>
          <p:nvSpPr>
            <p:cNvPr id="13338" name="Freeform 17"/>
            <p:cNvSpPr>
              <a:spLocks/>
            </p:cNvSpPr>
            <p:nvPr/>
          </p:nvSpPr>
          <p:spPr bwMode="auto">
            <a:xfrm>
              <a:off x="912" y="1776"/>
              <a:ext cx="96" cy="192"/>
            </a:xfrm>
            <a:custGeom>
              <a:avLst/>
              <a:gdLst>
                <a:gd name="T0" fmla="*/ 0 w 528"/>
                <a:gd name="T1" fmla="*/ 0 h 1344"/>
                <a:gd name="T2" fmla="*/ 0 w 528"/>
                <a:gd name="T3" fmla="*/ 0 h 1344"/>
                <a:gd name="T4" fmla="*/ 0 w 528"/>
                <a:gd name="T5" fmla="*/ 0 h 1344"/>
                <a:gd name="T6" fmla="*/ 0 w 528"/>
                <a:gd name="T7" fmla="*/ 0 h 1344"/>
                <a:gd name="T8" fmla="*/ 0 w 528"/>
                <a:gd name="T9" fmla="*/ 0 h 1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344"/>
                <a:gd name="T17" fmla="*/ 528 w 528"/>
                <a:gd name="T18" fmla="*/ 1344 h 1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344">
                  <a:moveTo>
                    <a:pt x="0" y="896"/>
                  </a:moveTo>
                  <a:cubicBezTo>
                    <a:pt x="216" y="720"/>
                    <a:pt x="432" y="544"/>
                    <a:pt x="480" y="416"/>
                  </a:cubicBezTo>
                  <a:cubicBezTo>
                    <a:pt x="528" y="288"/>
                    <a:pt x="320" y="0"/>
                    <a:pt x="288" y="128"/>
                  </a:cubicBezTo>
                  <a:cubicBezTo>
                    <a:pt x="256" y="256"/>
                    <a:pt x="256" y="1024"/>
                    <a:pt x="288" y="1184"/>
                  </a:cubicBezTo>
                  <a:cubicBezTo>
                    <a:pt x="320" y="1344"/>
                    <a:pt x="448" y="1112"/>
                    <a:pt x="480" y="108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18"/>
            <p:cNvSpPr>
              <a:spLocks noChangeShapeType="1"/>
            </p:cNvSpPr>
            <p:nvPr/>
          </p:nvSpPr>
          <p:spPr bwMode="auto">
            <a:xfrm>
              <a:off x="1008" y="187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19"/>
            <p:cNvSpPr>
              <a:spLocks noChangeShapeType="1"/>
            </p:cNvSpPr>
            <p:nvPr/>
          </p:nvSpPr>
          <p:spPr bwMode="auto">
            <a:xfrm flipH="1">
              <a:off x="624" y="187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132138" y="3403600"/>
            <a:ext cx="1925637" cy="457200"/>
            <a:chOff x="3299" y="1776"/>
            <a:chExt cx="1213" cy="288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744" y="1776"/>
              <a:ext cx="384" cy="288"/>
              <a:chOff x="3635" y="1933"/>
              <a:chExt cx="384" cy="288"/>
            </a:xfrm>
          </p:grpSpPr>
          <p:sp>
            <p:nvSpPr>
              <p:cNvPr id="13336" name="Freeform 22"/>
              <p:cNvSpPr>
                <a:spLocks/>
              </p:cNvSpPr>
              <p:nvPr/>
            </p:nvSpPr>
            <p:spPr bwMode="auto">
              <a:xfrm>
                <a:off x="3792" y="1968"/>
                <a:ext cx="96" cy="192"/>
              </a:xfrm>
              <a:custGeom>
                <a:avLst/>
                <a:gdLst>
                  <a:gd name="T0" fmla="*/ 0 w 528"/>
                  <a:gd name="T1" fmla="*/ 0 h 1344"/>
                  <a:gd name="T2" fmla="*/ 0 w 528"/>
                  <a:gd name="T3" fmla="*/ 0 h 1344"/>
                  <a:gd name="T4" fmla="*/ 0 w 528"/>
                  <a:gd name="T5" fmla="*/ 0 h 1344"/>
                  <a:gd name="T6" fmla="*/ 0 w 528"/>
                  <a:gd name="T7" fmla="*/ 0 h 1344"/>
                  <a:gd name="T8" fmla="*/ 0 w 528"/>
                  <a:gd name="T9" fmla="*/ 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1344"/>
                  <a:gd name="T17" fmla="*/ 528 w 52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1344">
                    <a:moveTo>
                      <a:pt x="0" y="896"/>
                    </a:moveTo>
                    <a:cubicBezTo>
                      <a:pt x="216" y="720"/>
                      <a:pt x="432" y="544"/>
                      <a:pt x="480" y="416"/>
                    </a:cubicBezTo>
                    <a:cubicBezTo>
                      <a:pt x="528" y="288"/>
                      <a:pt x="320" y="0"/>
                      <a:pt x="288" y="128"/>
                    </a:cubicBezTo>
                    <a:cubicBezTo>
                      <a:pt x="256" y="256"/>
                      <a:pt x="256" y="1024"/>
                      <a:pt x="288" y="1184"/>
                    </a:cubicBezTo>
                    <a:cubicBezTo>
                      <a:pt x="320" y="1344"/>
                      <a:pt x="448" y="1112"/>
                      <a:pt x="480" y="108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Text Box 23"/>
              <p:cNvSpPr txBox="1">
                <a:spLocks noChangeArrowheads="1"/>
              </p:cNvSpPr>
              <p:nvPr/>
            </p:nvSpPr>
            <p:spPr bwMode="auto">
              <a:xfrm>
                <a:off x="3635" y="1933"/>
                <a:ext cx="38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13334" name="Line 24"/>
            <p:cNvSpPr>
              <a:spLocks noChangeShapeType="1"/>
            </p:cNvSpPr>
            <p:nvPr/>
          </p:nvSpPr>
          <p:spPr bwMode="auto">
            <a:xfrm>
              <a:off x="4032" y="192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5"/>
            <p:cNvSpPr>
              <a:spLocks noChangeShapeType="1"/>
            </p:cNvSpPr>
            <p:nvPr/>
          </p:nvSpPr>
          <p:spPr bwMode="auto">
            <a:xfrm flipH="1">
              <a:off x="3299" y="1920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424488" y="3387725"/>
            <a:ext cx="2798762" cy="457200"/>
            <a:chOff x="1597" y="3168"/>
            <a:chExt cx="1763" cy="288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304" y="3168"/>
              <a:ext cx="336" cy="288"/>
              <a:chOff x="2112" y="3216"/>
              <a:chExt cx="336" cy="288"/>
            </a:xfrm>
          </p:grpSpPr>
          <p:sp>
            <p:nvSpPr>
              <p:cNvPr id="13331" name="Freeform 28"/>
              <p:cNvSpPr>
                <a:spLocks/>
              </p:cNvSpPr>
              <p:nvPr/>
            </p:nvSpPr>
            <p:spPr bwMode="auto">
              <a:xfrm>
                <a:off x="2304" y="3264"/>
                <a:ext cx="96" cy="192"/>
              </a:xfrm>
              <a:custGeom>
                <a:avLst/>
                <a:gdLst>
                  <a:gd name="T0" fmla="*/ 0 w 528"/>
                  <a:gd name="T1" fmla="*/ 0 h 1344"/>
                  <a:gd name="T2" fmla="*/ 0 w 528"/>
                  <a:gd name="T3" fmla="*/ 0 h 1344"/>
                  <a:gd name="T4" fmla="*/ 0 w 528"/>
                  <a:gd name="T5" fmla="*/ 0 h 1344"/>
                  <a:gd name="T6" fmla="*/ 0 w 528"/>
                  <a:gd name="T7" fmla="*/ 0 h 1344"/>
                  <a:gd name="T8" fmla="*/ 0 w 528"/>
                  <a:gd name="T9" fmla="*/ 0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1344"/>
                  <a:gd name="T17" fmla="*/ 528 w 528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1344">
                    <a:moveTo>
                      <a:pt x="0" y="896"/>
                    </a:moveTo>
                    <a:cubicBezTo>
                      <a:pt x="216" y="720"/>
                      <a:pt x="432" y="544"/>
                      <a:pt x="480" y="416"/>
                    </a:cubicBezTo>
                    <a:cubicBezTo>
                      <a:pt x="528" y="288"/>
                      <a:pt x="320" y="0"/>
                      <a:pt x="288" y="128"/>
                    </a:cubicBezTo>
                    <a:cubicBezTo>
                      <a:pt x="256" y="256"/>
                      <a:pt x="256" y="1024"/>
                      <a:pt x="288" y="1184"/>
                    </a:cubicBezTo>
                    <a:cubicBezTo>
                      <a:pt x="320" y="1344"/>
                      <a:pt x="448" y="1112"/>
                      <a:pt x="480" y="108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Text Box 29"/>
              <p:cNvSpPr txBox="1">
                <a:spLocks noChangeArrowheads="1"/>
              </p:cNvSpPr>
              <p:nvPr/>
            </p:nvSpPr>
            <p:spPr bwMode="auto">
              <a:xfrm>
                <a:off x="2112" y="3216"/>
                <a:ext cx="336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3300"/>
                    </a:solidFill>
                  </a:rPr>
                  <a:t>3</a:t>
                </a:r>
              </a:p>
            </p:txBody>
          </p:sp>
        </p:grpSp>
        <p:sp>
          <p:nvSpPr>
            <p:cNvPr id="13329" name="Line 30"/>
            <p:cNvSpPr>
              <a:spLocks noChangeShapeType="1"/>
            </p:cNvSpPr>
            <p:nvPr/>
          </p:nvSpPr>
          <p:spPr bwMode="auto">
            <a:xfrm>
              <a:off x="2640" y="331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31"/>
            <p:cNvSpPr>
              <a:spLocks noChangeShapeType="1"/>
            </p:cNvSpPr>
            <p:nvPr/>
          </p:nvSpPr>
          <p:spPr bwMode="auto">
            <a:xfrm flipH="1">
              <a:off x="1597" y="3312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415088" y="3284538"/>
            <a:ext cx="914400" cy="152400"/>
          </a:xfrm>
          <a:prstGeom prst="rect">
            <a:avLst/>
          </a:prstGeom>
          <a:solidFill>
            <a:srgbClr val="6633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H" pitchFamily="34" charset="0"/>
              </a:rPr>
              <a:t>K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95250" y="3552825"/>
            <a:ext cx="1857375" cy="166211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 flipV="1">
            <a:off x="5710238" y="4267200"/>
            <a:ext cx="3048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14"/>
          <p:cNvSpPr>
            <a:spLocks noChangeShapeType="1"/>
          </p:cNvSpPr>
          <p:nvPr/>
        </p:nvSpPr>
        <p:spPr bwMode="auto">
          <a:xfrm>
            <a:off x="8763000" y="2471738"/>
            <a:ext cx="0" cy="1828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A</a:t>
            </a:r>
          </a:p>
        </p:txBody>
      </p:sp>
      <p:sp>
        <p:nvSpPr>
          <p:cNvPr id="2056" name="Text Box 16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B</a:t>
            </a:r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 flipH="1" flipV="1">
            <a:off x="4775200" y="3268663"/>
            <a:ext cx="257175" cy="160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20"/>
          <p:cNvSpPr>
            <a:spLocks noChangeShapeType="1"/>
          </p:cNvSpPr>
          <p:nvPr/>
        </p:nvSpPr>
        <p:spPr bwMode="auto">
          <a:xfrm>
            <a:off x="2362200" y="5105400"/>
            <a:ext cx="1752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183318" name="Rectangle 22"/>
            <p:cNvSpPr>
              <a:spLocks noChangeArrowheads="1"/>
            </p:cNvSpPr>
            <p:nvPr/>
          </p:nvSpPr>
          <p:spPr bwMode="auto">
            <a:xfrm rot="16200000" flipH="1">
              <a:off x="4863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FF00"/>
                  </a:solidFill>
                </a:rPr>
                <a:t>6V</a:t>
              </a:r>
            </a:p>
          </p:txBody>
        </p:sp>
        <p:sp>
          <p:nvSpPr>
            <p:cNvPr id="2200" name="Line 23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Line 24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Line 25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0" name="Rectangle 26"/>
          <p:cNvSpPr>
            <a:spLocks noChangeArrowheads="1"/>
          </p:cNvSpPr>
          <p:nvPr/>
        </p:nvSpPr>
        <p:spPr bwMode="auto">
          <a:xfrm>
            <a:off x="42863" y="3552825"/>
            <a:ext cx="1857375" cy="1662113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61" name="AutoShape 27"/>
          <p:cNvSpPr>
            <a:spLocks noChangeArrowheads="1"/>
          </p:cNvSpPr>
          <p:nvPr/>
        </p:nvSpPr>
        <p:spPr bwMode="auto">
          <a:xfrm>
            <a:off x="163513" y="4983163"/>
            <a:ext cx="176212" cy="176212"/>
          </a:xfrm>
          <a:custGeom>
            <a:avLst/>
            <a:gdLst>
              <a:gd name="T0" fmla="*/ 2147483647 w 21600"/>
              <a:gd name="T1" fmla="*/ 0 h 21600"/>
              <a:gd name="T2" fmla="*/ 932384867 w 21600"/>
              <a:gd name="T3" fmla="*/ 932384867 h 21600"/>
              <a:gd name="T4" fmla="*/ 0 w 21600"/>
              <a:gd name="T5" fmla="*/ 2147483647 h 21600"/>
              <a:gd name="T6" fmla="*/ 93238486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323848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8"/>
          <p:cNvSpPr>
            <a:spLocks noChangeArrowheads="1"/>
          </p:cNvSpPr>
          <p:nvPr/>
        </p:nvSpPr>
        <p:spPr bwMode="auto">
          <a:xfrm>
            <a:off x="0" y="3552825"/>
            <a:ext cx="1930400" cy="1662113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63" name="Oval 29"/>
          <p:cNvSpPr>
            <a:spLocks noChangeArrowheads="1"/>
          </p:cNvSpPr>
          <p:nvPr/>
        </p:nvSpPr>
        <p:spPr bwMode="auto">
          <a:xfrm>
            <a:off x="193675" y="3686175"/>
            <a:ext cx="1444625" cy="14335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64" name="Arc 30"/>
          <p:cNvSpPr>
            <a:spLocks/>
          </p:cNvSpPr>
          <p:nvPr/>
        </p:nvSpPr>
        <p:spPr bwMode="auto">
          <a:xfrm rot="6681726" flipH="1">
            <a:off x="686595" y="3694906"/>
            <a:ext cx="588962" cy="962025"/>
          </a:xfrm>
          <a:custGeom>
            <a:avLst/>
            <a:gdLst>
              <a:gd name="T0" fmla="*/ 2147483647 w 24253"/>
              <a:gd name="T1" fmla="*/ 0 h 39506"/>
              <a:gd name="T2" fmla="*/ 0 w 24253"/>
              <a:gd name="T3" fmla="*/ 2147483647 h 39506"/>
              <a:gd name="T4" fmla="*/ 2147483647 w 24253"/>
              <a:gd name="T5" fmla="*/ 2147483647 h 39506"/>
              <a:gd name="T6" fmla="*/ 0 60000 65536"/>
              <a:gd name="T7" fmla="*/ 0 60000 65536"/>
              <a:gd name="T8" fmla="*/ 0 60000 65536"/>
              <a:gd name="T9" fmla="*/ 0 w 24253"/>
              <a:gd name="T10" fmla="*/ 0 h 39506"/>
              <a:gd name="T11" fmla="*/ 24253 w 24253"/>
              <a:gd name="T12" fmla="*/ 39506 h 39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53" h="39506" fill="none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</a:path>
              <a:path w="24253" h="39506" stroke="0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  <a:lnTo>
                  <a:pt x="2653" y="17906"/>
                </a:lnTo>
                <a:lnTo>
                  <a:pt x="14733" y="-1"/>
                </a:lnTo>
                <a:close/>
              </a:path>
            </a:pathLst>
          </a:custGeom>
          <a:noFill/>
          <a:ln w="31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31"/>
          <p:cNvSpPr txBox="1">
            <a:spLocks noChangeArrowheads="1"/>
          </p:cNvSpPr>
          <p:nvPr/>
        </p:nvSpPr>
        <p:spPr bwMode="auto">
          <a:xfrm rot="-2206860">
            <a:off x="401638" y="3733800"/>
            <a:ext cx="498475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0,5</a:t>
            </a:r>
          </a:p>
        </p:txBody>
      </p:sp>
      <p:sp>
        <p:nvSpPr>
          <p:cNvPr id="2066" name="Line 32"/>
          <p:cNvSpPr>
            <a:spLocks noChangeShapeType="1"/>
          </p:cNvSpPr>
          <p:nvPr/>
        </p:nvSpPr>
        <p:spPr bwMode="auto">
          <a:xfrm rot="300000">
            <a:off x="989013" y="3883025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33"/>
          <p:cNvSpPr>
            <a:spLocks noChangeShapeType="1"/>
          </p:cNvSpPr>
          <p:nvPr/>
        </p:nvSpPr>
        <p:spPr bwMode="auto">
          <a:xfrm rot="900000">
            <a:off x="1076325" y="389890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34"/>
          <p:cNvSpPr>
            <a:spLocks noChangeShapeType="1"/>
          </p:cNvSpPr>
          <p:nvPr/>
        </p:nvSpPr>
        <p:spPr bwMode="auto">
          <a:xfrm rot="1500000">
            <a:off x="1152525" y="3930650"/>
            <a:ext cx="0" cy="131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35"/>
          <p:cNvSpPr>
            <a:spLocks noChangeShapeType="1"/>
          </p:cNvSpPr>
          <p:nvPr/>
        </p:nvSpPr>
        <p:spPr bwMode="auto">
          <a:xfrm rot="2100000">
            <a:off x="1236663" y="397986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36"/>
          <p:cNvSpPr>
            <a:spLocks noChangeShapeType="1"/>
          </p:cNvSpPr>
          <p:nvPr/>
        </p:nvSpPr>
        <p:spPr bwMode="auto">
          <a:xfrm rot="2700000">
            <a:off x="1304926" y="4040187"/>
            <a:ext cx="0" cy="60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37"/>
          <p:cNvSpPr>
            <a:spLocks noChangeShapeType="1"/>
          </p:cNvSpPr>
          <p:nvPr/>
        </p:nvSpPr>
        <p:spPr bwMode="auto">
          <a:xfrm rot="-2700000">
            <a:off x="573088" y="4038600"/>
            <a:ext cx="0" cy="58738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38"/>
          <p:cNvSpPr>
            <a:spLocks noChangeShapeType="1"/>
          </p:cNvSpPr>
          <p:nvPr/>
        </p:nvSpPr>
        <p:spPr bwMode="auto">
          <a:xfrm rot="-2100000">
            <a:off x="641350" y="3983038"/>
            <a:ext cx="0" cy="5556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Line 39"/>
          <p:cNvSpPr>
            <a:spLocks noChangeShapeType="1"/>
          </p:cNvSpPr>
          <p:nvPr/>
        </p:nvSpPr>
        <p:spPr bwMode="auto">
          <a:xfrm rot="20100000" flipH="1">
            <a:off x="723900" y="3932238"/>
            <a:ext cx="6350" cy="80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40"/>
          <p:cNvSpPr>
            <a:spLocks noChangeShapeType="1"/>
          </p:cNvSpPr>
          <p:nvPr/>
        </p:nvSpPr>
        <p:spPr bwMode="auto">
          <a:xfrm rot="-900000">
            <a:off x="800100" y="3903663"/>
            <a:ext cx="0" cy="58737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41"/>
          <p:cNvSpPr>
            <a:spLocks noChangeShapeType="1"/>
          </p:cNvSpPr>
          <p:nvPr/>
        </p:nvSpPr>
        <p:spPr bwMode="auto">
          <a:xfrm rot="-300000">
            <a:off x="892175" y="38846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42"/>
          <p:cNvSpPr>
            <a:spLocks noChangeShapeType="1"/>
          </p:cNvSpPr>
          <p:nvPr/>
        </p:nvSpPr>
        <p:spPr bwMode="auto">
          <a:xfrm rot="6300000">
            <a:off x="486569" y="4236244"/>
            <a:ext cx="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Line 43"/>
          <p:cNvSpPr>
            <a:spLocks noChangeShapeType="1"/>
          </p:cNvSpPr>
          <p:nvPr/>
        </p:nvSpPr>
        <p:spPr bwMode="auto">
          <a:xfrm rot="-3900000">
            <a:off x="474663" y="41894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Line 44"/>
          <p:cNvSpPr>
            <a:spLocks noChangeShapeType="1"/>
          </p:cNvSpPr>
          <p:nvPr/>
        </p:nvSpPr>
        <p:spPr bwMode="auto">
          <a:xfrm rot="-3300000">
            <a:off x="517525" y="410845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Line 45"/>
          <p:cNvSpPr>
            <a:spLocks noChangeShapeType="1"/>
          </p:cNvSpPr>
          <p:nvPr/>
        </p:nvSpPr>
        <p:spPr bwMode="auto">
          <a:xfrm rot="3300000">
            <a:off x="1354932" y="4110831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Line 46"/>
          <p:cNvSpPr>
            <a:spLocks noChangeShapeType="1"/>
          </p:cNvSpPr>
          <p:nvPr/>
        </p:nvSpPr>
        <p:spPr bwMode="auto">
          <a:xfrm rot="3900000">
            <a:off x="1399382" y="4188618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Line 47"/>
          <p:cNvSpPr>
            <a:spLocks noChangeShapeType="1"/>
          </p:cNvSpPr>
          <p:nvPr/>
        </p:nvSpPr>
        <p:spPr bwMode="auto">
          <a:xfrm rot="4500000">
            <a:off x="1398588" y="4244975"/>
            <a:ext cx="0" cy="12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Text Box 48"/>
          <p:cNvSpPr txBox="1">
            <a:spLocks noChangeArrowheads="1"/>
          </p:cNvSpPr>
          <p:nvPr/>
        </p:nvSpPr>
        <p:spPr bwMode="auto">
          <a:xfrm rot="-4196748">
            <a:off x="165100" y="4137026"/>
            <a:ext cx="4413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Times New Roman" pitchFamily="18" charset="0"/>
              </a:rPr>
              <a:t>0</a:t>
            </a:r>
            <a:endParaRPr lang="en-US" sz="1600"/>
          </a:p>
        </p:txBody>
      </p:sp>
      <p:sp>
        <p:nvSpPr>
          <p:cNvPr id="2083" name="Text Box 49"/>
          <p:cNvSpPr txBox="1">
            <a:spLocks noChangeArrowheads="1"/>
          </p:cNvSpPr>
          <p:nvPr/>
        </p:nvSpPr>
        <p:spPr bwMode="auto">
          <a:xfrm rot="1500000">
            <a:off x="981075" y="3717925"/>
            <a:ext cx="4556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</a:t>
            </a:r>
          </a:p>
        </p:txBody>
      </p:sp>
      <p:sp>
        <p:nvSpPr>
          <p:cNvPr id="2084" name="Text Box 50"/>
          <p:cNvSpPr txBox="1">
            <a:spLocks noChangeArrowheads="1"/>
          </p:cNvSpPr>
          <p:nvPr/>
        </p:nvSpPr>
        <p:spPr bwMode="auto">
          <a:xfrm rot="4500000">
            <a:off x="1159669" y="3979069"/>
            <a:ext cx="677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1,5</a:t>
            </a:r>
          </a:p>
        </p:txBody>
      </p:sp>
      <p:sp>
        <p:nvSpPr>
          <p:cNvPr id="2085" name="Text Box 51"/>
          <p:cNvSpPr txBox="1">
            <a:spLocks noChangeArrowheads="1"/>
          </p:cNvSpPr>
          <p:nvPr/>
        </p:nvSpPr>
        <p:spPr bwMode="auto">
          <a:xfrm>
            <a:off x="539750" y="4092575"/>
            <a:ext cx="78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A</a:t>
            </a:r>
          </a:p>
        </p:txBody>
      </p:sp>
      <p:sp>
        <p:nvSpPr>
          <p:cNvPr id="2086" name="AutoShape 52"/>
          <p:cNvSpPr>
            <a:spLocks noChangeArrowheads="1"/>
          </p:cNvSpPr>
          <p:nvPr/>
        </p:nvSpPr>
        <p:spPr bwMode="auto">
          <a:xfrm rot="10800000">
            <a:off x="330200" y="3870325"/>
            <a:ext cx="1211263" cy="1131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lnTo>
                  <a:pt x="9000" y="10592"/>
                </a:lnTo>
                <a:close/>
              </a:path>
            </a:pathLst>
          </a:custGeom>
          <a:solidFill>
            <a:srgbClr val="FFFFCC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49" name="Rectangle 53"/>
          <p:cNvSpPr>
            <a:spLocks noChangeArrowheads="1"/>
          </p:cNvSpPr>
          <p:nvPr/>
        </p:nvSpPr>
        <p:spPr bwMode="auto">
          <a:xfrm>
            <a:off x="42863" y="4511675"/>
            <a:ext cx="1822450" cy="6683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sp>
        <p:nvSpPr>
          <p:cNvPr id="2088" name="AutoShape 54"/>
          <p:cNvSpPr>
            <a:spLocks noChangeArrowheads="1"/>
          </p:cNvSpPr>
          <p:nvPr/>
        </p:nvSpPr>
        <p:spPr bwMode="auto">
          <a:xfrm>
            <a:off x="893763" y="4616450"/>
            <a:ext cx="76200" cy="76200"/>
          </a:xfrm>
          <a:custGeom>
            <a:avLst/>
            <a:gdLst>
              <a:gd name="T0" fmla="*/ 20817586 w 21600"/>
              <a:gd name="T1" fmla="*/ 0 h 21600"/>
              <a:gd name="T2" fmla="*/ 6096673 w 21600"/>
              <a:gd name="T3" fmla="*/ 6096673 h 21600"/>
              <a:gd name="T4" fmla="*/ 0 w 21600"/>
              <a:gd name="T5" fmla="*/ 20817586 h 21600"/>
              <a:gd name="T6" fmla="*/ 6096673 w 21600"/>
              <a:gd name="T7" fmla="*/ 35538609 h 21600"/>
              <a:gd name="T8" fmla="*/ 20817586 w 21600"/>
              <a:gd name="T9" fmla="*/ 41635284 h 21600"/>
              <a:gd name="T10" fmla="*/ 35538609 w 21600"/>
              <a:gd name="T11" fmla="*/ 35538609 h 21600"/>
              <a:gd name="T12" fmla="*/ 41635284 w 21600"/>
              <a:gd name="T13" fmla="*/ 20817586 h 21600"/>
              <a:gd name="T14" fmla="*/ 35538609 w 21600"/>
              <a:gd name="T15" fmla="*/ 609667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lnTo>
                  <a:pt x="16647" y="13593"/>
                </a:ln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lnTo>
                  <a:pt x="4952" y="800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866775" y="4594225"/>
            <a:ext cx="128588" cy="61913"/>
            <a:chOff x="2838" y="2415"/>
            <a:chExt cx="86" cy="40"/>
          </a:xfrm>
        </p:grpSpPr>
        <p:sp>
          <p:nvSpPr>
            <p:cNvPr id="2196" name="Arc 56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7" name="Freeform 57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58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0" name="Oval 59"/>
          <p:cNvSpPr>
            <a:spLocks noChangeArrowheads="1"/>
          </p:cNvSpPr>
          <p:nvPr/>
        </p:nvSpPr>
        <p:spPr bwMode="auto">
          <a:xfrm>
            <a:off x="900113" y="4408488"/>
            <a:ext cx="63500" cy="63500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91" name="Oval 60"/>
          <p:cNvSpPr>
            <a:spLocks noChangeArrowheads="1"/>
          </p:cNvSpPr>
          <p:nvPr/>
        </p:nvSpPr>
        <p:spPr bwMode="auto">
          <a:xfrm>
            <a:off x="163513" y="4983163"/>
            <a:ext cx="166687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92" name="Oval 61"/>
          <p:cNvSpPr>
            <a:spLocks noChangeArrowheads="1"/>
          </p:cNvSpPr>
          <p:nvPr/>
        </p:nvSpPr>
        <p:spPr bwMode="auto">
          <a:xfrm>
            <a:off x="1481138" y="4983163"/>
            <a:ext cx="166687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93" name="Text Box 62"/>
          <p:cNvSpPr txBox="1">
            <a:spLocks noChangeArrowheads="1"/>
          </p:cNvSpPr>
          <p:nvPr/>
        </p:nvSpPr>
        <p:spPr bwMode="auto">
          <a:xfrm>
            <a:off x="171450" y="477202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+</a:t>
            </a:r>
          </a:p>
        </p:txBody>
      </p:sp>
      <p:sp>
        <p:nvSpPr>
          <p:cNvPr id="2094" name="Text Box 63"/>
          <p:cNvSpPr txBox="1">
            <a:spLocks noChangeArrowheads="1"/>
          </p:cNvSpPr>
          <p:nvPr/>
        </p:nvSpPr>
        <p:spPr bwMode="auto">
          <a:xfrm>
            <a:off x="1287463" y="468947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</a:t>
            </a:r>
          </a:p>
        </p:txBody>
      </p:sp>
      <p:sp>
        <p:nvSpPr>
          <p:cNvPr id="2095" name="Text Box 64"/>
          <p:cNvSpPr txBox="1">
            <a:spLocks noChangeArrowheads="1"/>
          </p:cNvSpPr>
          <p:nvPr/>
        </p:nvSpPr>
        <p:spPr bwMode="auto">
          <a:xfrm>
            <a:off x="771525" y="4689475"/>
            <a:ext cx="51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096" name="Rectangle 65"/>
          <p:cNvSpPr>
            <a:spLocks noChangeArrowheads="1"/>
          </p:cNvSpPr>
          <p:nvPr/>
        </p:nvSpPr>
        <p:spPr bwMode="auto">
          <a:xfrm>
            <a:off x="42863" y="3619500"/>
            <a:ext cx="1833562" cy="8699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97" name="Line 66"/>
          <p:cNvSpPr>
            <a:spLocks noChangeShapeType="1"/>
          </p:cNvSpPr>
          <p:nvPr/>
        </p:nvSpPr>
        <p:spPr bwMode="auto">
          <a:xfrm flipV="1">
            <a:off x="228600" y="2514600"/>
            <a:ext cx="0" cy="2540000"/>
          </a:xfrm>
          <a:prstGeom prst="line">
            <a:avLst/>
          </a:prstGeom>
          <a:noFill/>
          <a:ln w="57150">
            <a:solidFill>
              <a:srgbClr val="F00A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 rot="-1062720">
            <a:off x="568325" y="4192588"/>
            <a:ext cx="793750" cy="557212"/>
            <a:chOff x="1680" y="1440"/>
            <a:chExt cx="592" cy="400"/>
          </a:xfrm>
        </p:grpSpPr>
        <p:sp>
          <p:nvSpPr>
            <p:cNvPr id="2193" name="Oval 68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2194" name="Line 69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Line 70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" name="Line 71"/>
          <p:cNvSpPr>
            <a:spLocks noChangeShapeType="1"/>
          </p:cNvSpPr>
          <p:nvPr/>
        </p:nvSpPr>
        <p:spPr bwMode="auto">
          <a:xfrm>
            <a:off x="1466850" y="50768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Line 72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69"/>
          <p:cNvGrpSpPr>
            <a:grpSpLocks/>
          </p:cNvGrpSpPr>
          <p:nvPr/>
        </p:nvGrpSpPr>
        <p:grpSpPr bwMode="auto">
          <a:xfrm>
            <a:off x="4114800" y="4038600"/>
            <a:ext cx="1760538" cy="533400"/>
            <a:chOff x="1776" y="2976"/>
            <a:chExt cx="1109" cy="336"/>
          </a:xfrm>
        </p:grpSpPr>
        <p:sp>
          <p:nvSpPr>
            <p:cNvPr id="2178" name="Line 86"/>
            <p:cNvSpPr>
              <a:spLocks noChangeShapeType="1"/>
            </p:cNvSpPr>
            <p:nvPr/>
          </p:nvSpPr>
          <p:spPr bwMode="auto">
            <a:xfrm>
              <a:off x="2736" y="3072"/>
              <a:ext cx="149" cy="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Line 87"/>
            <p:cNvSpPr>
              <a:spLocks noChangeShapeType="1"/>
            </p:cNvSpPr>
            <p:nvPr/>
          </p:nvSpPr>
          <p:spPr bwMode="auto">
            <a:xfrm flipV="1">
              <a:off x="2688" y="3072"/>
              <a:ext cx="50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1776" y="2976"/>
              <a:ext cx="905" cy="336"/>
              <a:chOff x="2880" y="2544"/>
              <a:chExt cx="905" cy="336"/>
            </a:xfrm>
          </p:grpSpPr>
          <p:sp>
            <p:nvSpPr>
              <p:cNvPr id="2181" name="Line 89"/>
              <p:cNvSpPr>
                <a:spLocks noChangeShapeType="1"/>
              </p:cNvSpPr>
              <p:nvPr/>
            </p:nvSpPr>
            <p:spPr bwMode="auto">
              <a:xfrm flipH="1" flipV="1">
                <a:off x="2930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Line 90"/>
              <p:cNvSpPr>
                <a:spLocks noChangeShapeType="1"/>
              </p:cNvSpPr>
              <p:nvPr/>
            </p:nvSpPr>
            <p:spPr bwMode="auto">
              <a:xfrm flipH="1" flipV="1">
                <a:off x="3081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Line 91"/>
              <p:cNvSpPr>
                <a:spLocks noChangeShapeType="1"/>
              </p:cNvSpPr>
              <p:nvPr/>
            </p:nvSpPr>
            <p:spPr bwMode="auto">
              <a:xfrm flipH="1" flipV="1">
                <a:off x="3232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Line 92"/>
              <p:cNvSpPr>
                <a:spLocks noChangeShapeType="1"/>
              </p:cNvSpPr>
              <p:nvPr/>
            </p:nvSpPr>
            <p:spPr bwMode="auto">
              <a:xfrm flipH="1" flipV="1">
                <a:off x="3383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Line 93"/>
              <p:cNvSpPr>
                <a:spLocks noChangeShapeType="1"/>
              </p:cNvSpPr>
              <p:nvPr/>
            </p:nvSpPr>
            <p:spPr bwMode="auto">
              <a:xfrm flipH="1" flipV="1">
                <a:off x="3534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Line 94"/>
              <p:cNvSpPr>
                <a:spLocks noChangeShapeType="1"/>
              </p:cNvSpPr>
              <p:nvPr/>
            </p:nvSpPr>
            <p:spPr bwMode="auto">
              <a:xfrm flipV="1">
                <a:off x="3031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Line 95"/>
              <p:cNvSpPr>
                <a:spLocks noChangeShapeType="1"/>
              </p:cNvSpPr>
              <p:nvPr/>
            </p:nvSpPr>
            <p:spPr bwMode="auto">
              <a:xfrm flipV="1">
                <a:off x="3182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Line 96"/>
              <p:cNvSpPr>
                <a:spLocks noChangeShapeType="1"/>
              </p:cNvSpPr>
              <p:nvPr/>
            </p:nvSpPr>
            <p:spPr bwMode="auto">
              <a:xfrm flipV="1">
                <a:off x="3333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Line 97"/>
              <p:cNvSpPr>
                <a:spLocks noChangeShapeType="1"/>
              </p:cNvSpPr>
              <p:nvPr/>
            </p:nvSpPr>
            <p:spPr bwMode="auto">
              <a:xfrm flipV="1">
                <a:off x="3483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Line 98"/>
              <p:cNvSpPr>
                <a:spLocks noChangeShapeType="1"/>
              </p:cNvSpPr>
              <p:nvPr/>
            </p:nvSpPr>
            <p:spPr bwMode="auto">
              <a:xfrm flipV="1">
                <a:off x="3634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Line 99"/>
              <p:cNvSpPr>
                <a:spLocks noChangeShapeType="1"/>
              </p:cNvSpPr>
              <p:nvPr/>
            </p:nvSpPr>
            <p:spPr bwMode="auto">
              <a:xfrm flipH="1" flipV="1">
                <a:off x="3685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Line 100"/>
              <p:cNvSpPr>
                <a:spLocks noChangeShapeType="1"/>
              </p:cNvSpPr>
              <p:nvPr/>
            </p:nvSpPr>
            <p:spPr bwMode="auto">
              <a:xfrm flipV="1">
                <a:off x="2880" y="2544"/>
                <a:ext cx="50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2752725" y="2219325"/>
            <a:ext cx="904875" cy="604838"/>
            <a:chOff x="2184" y="3873"/>
            <a:chExt cx="570" cy="381"/>
          </a:xfrm>
        </p:grpSpPr>
        <p:sp>
          <p:nvSpPr>
            <p:cNvPr id="183399" name="Line 103"/>
            <p:cNvSpPr>
              <a:spLocks noChangeShapeType="1"/>
            </p:cNvSpPr>
            <p:nvPr/>
          </p:nvSpPr>
          <p:spPr bwMode="auto">
            <a:xfrm flipV="1">
              <a:off x="2184" y="4062"/>
              <a:ext cx="288" cy="192"/>
            </a:xfrm>
            <a:prstGeom prst="line">
              <a:avLst/>
            </a:prstGeom>
            <a:noFill/>
            <a:ln w="57150">
              <a:solidFill>
                <a:schemeClr val="accent1">
                  <a:lumMod val="20000"/>
                  <a:lumOff val="80000"/>
                  <a:alpha val="0"/>
                </a:schemeClr>
              </a:solidFill>
              <a:round/>
              <a:headEnd type="oval" w="med" len="med"/>
              <a:tailEnd type="oval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2177" name="Line 102"/>
            <p:cNvSpPr>
              <a:spLocks noChangeShapeType="1"/>
            </p:cNvSpPr>
            <p:nvPr/>
          </p:nvSpPr>
          <p:spPr bwMode="auto">
            <a:xfrm flipV="1">
              <a:off x="2466" y="3873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3" name="Line 104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105"/>
          <p:cNvGrpSpPr>
            <a:grpSpLocks/>
          </p:cNvGrpSpPr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2116" name="Text Box 106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H" pitchFamily="34" charset="0"/>
                </a:rPr>
                <a:t>K</a:t>
              </a:r>
            </a:p>
          </p:txBody>
        </p:sp>
        <p:sp>
          <p:nvSpPr>
            <p:cNvPr id="2117" name="Oval 107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2118" name="Rectangle 108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2119" name="Rectangle 109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20" name="Rectangle 110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21" name="Oval 111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22" name="Text Box 112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2123" name="Oval 113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24" name="Arc 114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5" name="Line 115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Text Box 116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/>
                <a:t>3</a:t>
              </a:r>
            </a:p>
          </p:txBody>
        </p:sp>
        <p:sp>
          <p:nvSpPr>
            <p:cNvPr id="2127" name="Text Box 117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2128" name="Line 118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119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120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121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122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123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Line 124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Line 125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Line 126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Line 127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Line 128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Line 129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Line 130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Line 131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Line 132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Line 133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Line 134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Line 135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Line 136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Line 137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Line 138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Line 139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Line 140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Line 141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Line 142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Line 143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Line 144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Line 145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Line 146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Line 147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Text Box 148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2159" name="Text Box 149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/>
                <a:t>1</a:t>
              </a:r>
            </a:p>
          </p:txBody>
        </p:sp>
        <p:sp>
          <p:nvSpPr>
            <p:cNvPr id="2160" name="Text Box 150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2161" name="Text Box 151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  <p:sp>
          <p:nvSpPr>
            <p:cNvPr id="2162" name="Text Box 152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/>
                <a:t>V</a:t>
              </a:r>
            </a:p>
          </p:txBody>
        </p:sp>
        <p:sp>
          <p:nvSpPr>
            <p:cNvPr id="2163" name="AutoShape 153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" name="Rectangle 154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65" name="Rectangle 155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2166" name="Rectangle 15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67" name="AutoShape 157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8" name="Arc 158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9" name="Freeform 159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60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AutoShape 161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2" name="Oval 162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73" name="Oval 163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174" name="Text Box 164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2175" name="Text Box 165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</p:grpSp>
      <p:sp>
        <p:nvSpPr>
          <p:cNvPr id="2105" name="Line 167"/>
          <p:cNvSpPr>
            <a:spLocks noChangeShapeType="1"/>
          </p:cNvSpPr>
          <p:nvPr/>
        </p:nvSpPr>
        <p:spPr bwMode="auto">
          <a:xfrm>
            <a:off x="4114800" y="4343400"/>
            <a:ext cx="0" cy="2209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6" name="Line 168"/>
          <p:cNvSpPr>
            <a:spLocks noChangeShapeType="1"/>
          </p:cNvSpPr>
          <p:nvPr/>
        </p:nvSpPr>
        <p:spPr bwMode="auto">
          <a:xfrm>
            <a:off x="6934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7" name="Line 170"/>
          <p:cNvSpPr>
            <a:spLocks noChangeShapeType="1"/>
          </p:cNvSpPr>
          <p:nvPr/>
        </p:nvSpPr>
        <p:spPr bwMode="auto">
          <a:xfrm>
            <a:off x="4114800" y="6523038"/>
            <a:ext cx="381000" cy="152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Line 19"/>
          <p:cNvSpPr>
            <a:spLocks noChangeShapeType="1"/>
          </p:cNvSpPr>
          <p:nvPr/>
        </p:nvSpPr>
        <p:spPr bwMode="auto">
          <a:xfrm>
            <a:off x="6248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73"/>
          <p:cNvGrpSpPr>
            <a:grpSpLocks/>
          </p:cNvGrpSpPr>
          <p:nvPr/>
        </p:nvGrpSpPr>
        <p:grpSpPr bwMode="auto">
          <a:xfrm rot="-285818">
            <a:off x="4860925" y="5832475"/>
            <a:ext cx="1066800" cy="609600"/>
            <a:chOff x="1488" y="3504"/>
            <a:chExt cx="864" cy="480"/>
          </a:xfrm>
        </p:grpSpPr>
        <p:sp>
          <p:nvSpPr>
            <p:cNvPr id="2114" name="Line 166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72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3471" name="Text Box 175"/>
          <p:cNvSpPr txBox="1">
            <a:spLocks noChangeArrowheads="1"/>
          </p:cNvSpPr>
          <p:nvPr/>
        </p:nvSpPr>
        <p:spPr bwMode="auto">
          <a:xfrm>
            <a:off x="4538663" y="3548063"/>
            <a:ext cx="609600" cy="457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(1)</a:t>
            </a:r>
          </a:p>
        </p:txBody>
      </p:sp>
      <p:sp>
        <p:nvSpPr>
          <p:cNvPr id="2111" name="Hình chữ nhật 1"/>
          <p:cNvSpPr>
            <a:spLocks noChangeArrowheads="1"/>
          </p:cNvSpPr>
          <p:nvPr/>
        </p:nvSpPr>
        <p:spPr bwMode="auto">
          <a:xfrm>
            <a:off x="457200" y="452438"/>
            <a:ext cx="3298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400" b="1" dirty="0">
                <a:solidFill>
                  <a:srgbClr val="660066"/>
                </a:solidFill>
                <a:latin typeface="+mj-lt"/>
              </a:rPr>
              <a:t>2. Thí nghiệm kiểm tra:</a:t>
            </a:r>
          </a:p>
        </p:txBody>
      </p:sp>
      <p:sp>
        <p:nvSpPr>
          <p:cNvPr id="2112" name="Hình chữ nhật 2"/>
          <p:cNvSpPr>
            <a:spLocks noChangeArrowheads="1"/>
          </p:cNvSpPr>
          <p:nvPr/>
        </p:nvSpPr>
        <p:spPr bwMode="auto">
          <a:xfrm>
            <a:off x="884238" y="5759450"/>
            <a:ext cx="1492716" cy="52322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000" b="1" dirty="0">
                <a:solidFill>
                  <a:srgbClr val="003300"/>
                </a:solidFill>
              </a:rPr>
              <a:t> </a:t>
            </a:r>
            <a:r>
              <a:rPr lang="vi-VN" sz="2800" b="1" dirty="0">
                <a:solidFill>
                  <a:srgbClr val="003300"/>
                </a:solidFill>
                <a:latin typeface="+mj-lt"/>
              </a:rPr>
              <a:t>Hình a.</a:t>
            </a:r>
            <a:r>
              <a:rPr lang="vi-VN" sz="2800" b="1" dirty="0">
                <a:solidFill>
                  <a:srgbClr val="003300"/>
                </a:solidFill>
              </a:rPr>
              <a:t> </a:t>
            </a:r>
            <a:endParaRPr lang="vi-VN" sz="2800" dirty="0">
              <a:solidFill>
                <a:srgbClr val="003300"/>
              </a:solidFill>
            </a:endParaRPr>
          </a:p>
        </p:txBody>
      </p:sp>
      <p:sp>
        <p:nvSpPr>
          <p:cNvPr id="2113" name="Line 18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" name="Đối tượng 3"/>
          <p:cNvGraphicFramePr>
            <a:graphicFrameLocks noChangeAspect="1"/>
          </p:cNvGraphicFramePr>
          <p:nvPr/>
        </p:nvGraphicFramePr>
        <p:xfrm>
          <a:off x="5849938" y="2757488"/>
          <a:ext cx="26162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282700" imgH="431800" progId="">
                  <p:embed/>
                </p:oleObj>
              </mc:Choice>
              <mc:Fallback>
                <p:oleObj name="Equation" r:id="rId3" imgW="1282700" imgH="431800" progId="">
                  <p:embed/>
                  <p:pic>
                    <p:nvPicPr>
                      <p:cNvPr id="0" name="Đối tượng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2757488"/>
                        <a:ext cx="26162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H" pitchFamily="34" charset="0"/>
              </a:rPr>
              <a:t>K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95250" y="3552825"/>
            <a:ext cx="1857375" cy="166211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/>
          </a:p>
        </p:txBody>
      </p:sp>
      <p:sp>
        <p:nvSpPr>
          <p:cNvPr id="3077" name="Line 8"/>
          <p:cNvSpPr>
            <a:spLocks noChangeShapeType="1"/>
          </p:cNvSpPr>
          <p:nvPr/>
        </p:nvSpPr>
        <p:spPr bwMode="auto">
          <a:xfrm flipV="1">
            <a:off x="7696200" y="4267200"/>
            <a:ext cx="1066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8763000" y="2471738"/>
            <a:ext cx="0" cy="1828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A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.VnTimeH" pitchFamily="34" charset="0"/>
              </a:rPr>
              <a:t>B</a:t>
            </a: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 flipH="1" flipV="1">
            <a:off x="4775200" y="3268663"/>
            <a:ext cx="257175" cy="160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>
            <a:off x="2362200" y="5105400"/>
            <a:ext cx="1752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185360" name="Rectangle 16"/>
            <p:cNvSpPr>
              <a:spLocks noChangeArrowheads="1"/>
            </p:cNvSpPr>
            <p:nvPr/>
          </p:nvSpPr>
          <p:spPr bwMode="auto">
            <a:xfrm rot="16200000" flipH="1">
              <a:off x="4863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FF00"/>
                  </a:solidFill>
                </a:rPr>
                <a:t>6V</a:t>
              </a:r>
            </a:p>
          </p:txBody>
        </p:sp>
        <p:sp>
          <p:nvSpPr>
            <p:cNvPr id="3240" name="Line 17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Line 18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Line 19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4" name="Rectangle 20"/>
          <p:cNvSpPr>
            <a:spLocks noChangeArrowheads="1"/>
          </p:cNvSpPr>
          <p:nvPr/>
        </p:nvSpPr>
        <p:spPr bwMode="auto">
          <a:xfrm>
            <a:off x="42863" y="3552825"/>
            <a:ext cx="1857375" cy="1662113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085" name="AutoShape 21"/>
          <p:cNvSpPr>
            <a:spLocks noChangeArrowheads="1"/>
          </p:cNvSpPr>
          <p:nvPr/>
        </p:nvSpPr>
        <p:spPr bwMode="auto">
          <a:xfrm>
            <a:off x="163513" y="4983163"/>
            <a:ext cx="176212" cy="176212"/>
          </a:xfrm>
          <a:custGeom>
            <a:avLst/>
            <a:gdLst>
              <a:gd name="T0" fmla="*/ 2147483647 w 21600"/>
              <a:gd name="T1" fmla="*/ 0 h 21600"/>
              <a:gd name="T2" fmla="*/ 932384867 w 21600"/>
              <a:gd name="T3" fmla="*/ 932384867 h 21600"/>
              <a:gd name="T4" fmla="*/ 0 w 21600"/>
              <a:gd name="T5" fmla="*/ 2147483647 h 21600"/>
              <a:gd name="T6" fmla="*/ 93238486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9323848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22"/>
          <p:cNvSpPr>
            <a:spLocks noChangeArrowheads="1"/>
          </p:cNvSpPr>
          <p:nvPr/>
        </p:nvSpPr>
        <p:spPr bwMode="auto">
          <a:xfrm>
            <a:off x="0" y="3552825"/>
            <a:ext cx="1930400" cy="1662113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087" name="Oval 23"/>
          <p:cNvSpPr>
            <a:spLocks noChangeArrowheads="1"/>
          </p:cNvSpPr>
          <p:nvPr/>
        </p:nvSpPr>
        <p:spPr bwMode="auto">
          <a:xfrm>
            <a:off x="193675" y="3686175"/>
            <a:ext cx="1444625" cy="14335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088" name="Arc 24"/>
          <p:cNvSpPr>
            <a:spLocks/>
          </p:cNvSpPr>
          <p:nvPr/>
        </p:nvSpPr>
        <p:spPr bwMode="auto">
          <a:xfrm rot="6681726" flipH="1">
            <a:off x="686595" y="3694906"/>
            <a:ext cx="588962" cy="962025"/>
          </a:xfrm>
          <a:custGeom>
            <a:avLst/>
            <a:gdLst>
              <a:gd name="T0" fmla="*/ 2147483647 w 24253"/>
              <a:gd name="T1" fmla="*/ 0 h 39506"/>
              <a:gd name="T2" fmla="*/ 0 w 24253"/>
              <a:gd name="T3" fmla="*/ 2147483647 h 39506"/>
              <a:gd name="T4" fmla="*/ 2147483647 w 24253"/>
              <a:gd name="T5" fmla="*/ 2147483647 h 39506"/>
              <a:gd name="T6" fmla="*/ 0 60000 65536"/>
              <a:gd name="T7" fmla="*/ 0 60000 65536"/>
              <a:gd name="T8" fmla="*/ 0 60000 65536"/>
              <a:gd name="T9" fmla="*/ 0 w 24253"/>
              <a:gd name="T10" fmla="*/ 0 h 39506"/>
              <a:gd name="T11" fmla="*/ 24253 w 24253"/>
              <a:gd name="T12" fmla="*/ 39506 h 39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53" h="39506" fill="none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</a:path>
              <a:path w="24253" h="39506" stroke="0" extrusionOk="0">
                <a:moveTo>
                  <a:pt x="14733" y="-1"/>
                </a:moveTo>
                <a:cubicBezTo>
                  <a:pt x="20685" y="4015"/>
                  <a:pt x="24253" y="10726"/>
                  <a:pt x="24253" y="17906"/>
                </a:cubicBezTo>
                <a:cubicBezTo>
                  <a:pt x="24253" y="29835"/>
                  <a:pt x="14582" y="39506"/>
                  <a:pt x="2653" y="39506"/>
                </a:cubicBezTo>
                <a:cubicBezTo>
                  <a:pt x="1766" y="39506"/>
                  <a:pt x="880" y="39451"/>
                  <a:pt x="-1" y="39342"/>
                </a:cubicBezTo>
                <a:lnTo>
                  <a:pt x="2653" y="17906"/>
                </a:lnTo>
                <a:lnTo>
                  <a:pt x="14733" y="-1"/>
                </a:lnTo>
                <a:close/>
              </a:path>
            </a:pathLst>
          </a:custGeom>
          <a:noFill/>
          <a:ln w="317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25"/>
          <p:cNvSpPr txBox="1">
            <a:spLocks noChangeArrowheads="1"/>
          </p:cNvSpPr>
          <p:nvPr/>
        </p:nvSpPr>
        <p:spPr bwMode="auto">
          <a:xfrm rot="-2206860">
            <a:off x="401638" y="3733800"/>
            <a:ext cx="498475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0,5</a:t>
            </a:r>
          </a:p>
        </p:txBody>
      </p:sp>
      <p:sp>
        <p:nvSpPr>
          <p:cNvPr id="3090" name="Line 26"/>
          <p:cNvSpPr>
            <a:spLocks noChangeShapeType="1"/>
          </p:cNvSpPr>
          <p:nvPr/>
        </p:nvSpPr>
        <p:spPr bwMode="auto">
          <a:xfrm rot="300000">
            <a:off x="989013" y="3883025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Line 27"/>
          <p:cNvSpPr>
            <a:spLocks noChangeShapeType="1"/>
          </p:cNvSpPr>
          <p:nvPr/>
        </p:nvSpPr>
        <p:spPr bwMode="auto">
          <a:xfrm rot="900000">
            <a:off x="1076325" y="389890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Line 28"/>
          <p:cNvSpPr>
            <a:spLocks noChangeShapeType="1"/>
          </p:cNvSpPr>
          <p:nvPr/>
        </p:nvSpPr>
        <p:spPr bwMode="auto">
          <a:xfrm rot="1500000">
            <a:off x="1152525" y="3930650"/>
            <a:ext cx="0" cy="1317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Line 29"/>
          <p:cNvSpPr>
            <a:spLocks noChangeShapeType="1"/>
          </p:cNvSpPr>
          <p:nvPr/>
        </p:nvSpPr>
        <p:spPr bwMode="auto">
          <a:xfrm rot="2100000">
            <a:off x="1236663" y="397986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30"/>
          <p:cNvSpPr>
            <a:spLocks noChangeShapeType="1"/>
          </p:cNvSpPr>
          <p:nvPr/>
        </p:nvSpPr>
        <p:spPr bwMode="auto">
          <a:xfrm rot="2700000">
            <a:off x="1304926" y="4040187"/>
            <a:ext cx="0" cy="60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Line 31"/>
          <p:cNvSpPr>
            <a:spLocks noChangeShapeType="1"/>
          </p:cNvSpPr>
          <p:nvPr/>
        </p:nvSpPr>
        <p:spPr bwMode="auto">
          <a:xfrm rot="-2700000">
            <a:off x="573088" y="4038600"/>
            <a:ext cx="0" cy="58738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32"/>
          <p:cNvSpPr>
            <a:spLocks noChangeShapeType="1"/>
          </p:cNvSpPr>
          <p:nvPr/>
        </p:nvSpPr>
        <p:spPr bwMode="auto">
          <a:xfrm rot="-2100000">
            <a:off x="641350" y="3983038"/>
            <a:ext cx="0" cy="5556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33"/>
          <p:cNvSpPr>
            <a:spLocks noChangeShapeType="1"/>
          </p:cNvSpPr>
          <p:nvPr/>
        </p:nvSpPr>
        <p:spPr bwMode="auto">
          <a:xfrm rot="20100000" flipH="1">
            <a:off x="723900" y="3932238"/>
            <a:ext cx="6350" cy="80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34"/>
          <p:cNvSpPr>
            <a:spLocks noChangeShapeType="1"/>
          </p:cNvSpPr>
          <p:nvPr/>
        </p:nvSpPr>
        <p:spPr bwMode="auto">
          <a:xfrm rot="-900000">
            <a:off x="800100" y="3903663"/>
            <a:ext cx="0" cy="58737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35"/>
          <p:cNvSpPr>
            <a:spLocks noChangeShapeType="1"/>
          </p:cNvSpPr>
          <p:nvPr/>
        </p:nvSpPr>
        <p:spPr bwMode="auto">
          <a:xfrm rot="-300000">
            <a:off x="892175" y="38846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36"/>
          <p:cNvSpPr>
            <a:spLocks noChangeShapeType="1"/>
          </p:cNvSpPr>
          <p:nvPr/>
        </p:nvSpPr>
        <p:spPr bwMode="auto">
          <a:xfrm rot="6300000">
            <a:off x="486569" y="4236244"/>
            <a:ext cx="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37"/>
          <p:cNvSpPr>
            <a:spLocks noChangeShapeType="1"/>
          </p:cNvSpPr>
          <p:nvPr/>
        </p:nvSpPr>
        <p:spPr bwMode="auto">
          <a:xfrm rot="-3900000">
            <a:off x="474663" y="4189413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38"/>
          <p:cNvSpPr>
            <a:spLocks noChangeShapeType="1"/>
          </p:cNvSpPr>
          <p:nvPr/>
        </p:nvSpPr>
        <p:spPr bwMode="auto">
          <a:xfrm rot="-3300000">
            <a:off x="517525" y="4108450"/>
            <a:ext cx="0" cy="5715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9"/>
          <p:cNvSpPr>
            <a:spLocks noChangeShapeType="1"/>
          </p:cNvSpPr>
          <p:nvPr/>
        </p:nvSpPr>
        <p:spPr bwMode="auto">
          <a:xfrm rot="3300000">
            <a:off x="1354932" y="4110831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4" name="Line 40"/>
          <p:cNvSpPr>
            <a:spLocks noChangeShapeType="1"/>
          </p:cNvSpPr>
          <p:nvPr/>
        </p:nvSpPr>
        <p:spPr bwMode="auto">
          <a:xfrm rot="3900000">
            <a:off x="1399382" y="4188618"/>
            <a:ext cx="0" cy="55563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Line 41"/>
          <p:cNvSpPr>
            <a:spLocks noChangeShapeType="1"/>
          </p:cNvSpPr>
          <p:nvPr/>
        </p:nvSpPr>
        <p:spPr bwMode="auto">
          <a:xfrm rot="4500000">
            <a:off x="1398588" y="4244975"/>
            <a:ext cx="0" cy="12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6" name="Text Box 42"/>
          <p:cNvSpPr txBox="1">
            <a:spLocks noChangeArrowheads="1"/>
          </p:cNvSpPr>
          <p:nvPr/>
        </p:nvSpPr>
        <p:spPr bwMode="auto">
          <a:xfrm rot="-4196748">
            <a:off x="165100" y="4137026"/>
            <a:ext cx="4413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Times New Roman" pitchFamily="18" charset="0"/>
              </a:rPr>
              <a:t>0</a:t>
            </a:r>
            <a:endParaRPr lang="en-US" sz="1600"/>
          </a:p>
        </p:txBody>
      </p:sp>
      <p:sp>
        <p:nvSpPr>
          <p:cNvPr id="3107" name="Text Box 43"/>
          <p:cNvSpPr txBox="1">
            <a:spLocks noChangeArrowheads="1"/>
          </p:cNvSpPr>
          <p:nvPr/>
        </p:nvSpPr>
        <p:spPr bwMode="auto">
          <a:xfrm rot="1500000">
            <a:off x="981075" y="3717925"/>
            <a:ext cx="4556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</a:t>
            </a:r>
          </a:p>
        </p:txBody>
      </p:sp>
      <p:sp>
        <p:nvSpPr>
          <p:cNvPr id="3108" name="Text Box 44"/>
          <p:cNvSpPr txBox="1">
            <a:spLocks noChangeArrowheads="1"/>
          </p:cNvSpPr>
          <p:nvPr/>
        </p:nvSpPr>
        <p:spPr bwMode="auto">
          <a:xfrm rot="4500000">
            <a:off x="1159669" y="3979069"/>
            <a:ext cx="677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1,5</a:t>
            </a:r>
          </a:p>
        </p:txBody>
      </p:sp>
      <p:sp>
        <p:nvSpPr>
          <p:cNvPr id="3109" name="Text Box 45"/>
          <p:cNvSpPr txBox="1">
            <a:spLocks noChangeArrowheads="1"/>
          </p:cNvSpPr>
          <p:nvPr/>
        </p:nvSpPr>
        <p:spPr bwMode="auto">
          <a:xfrm>
            <a:off x="539750" y="4092575"/>
            <a:ext cx="785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A</a:t>
            </a:r>
          </a:p>
        </p:txBody>
      </p:sp>
      <p:sp>
        <p:nvSpPr>
          <p:cNvPr id="3110" name="AutoShape 46"/>
          <p:cNvSpPr>
            <a:spLocks noChangeArrowheads="1"/>
          </p:cNvSpPr>
          <p:nvPr/>
        </p:nvSpPr>
        <p:spPr bwMode="auto">
          <a:xfrm rot="10800000">
            <a:off x="330200" y="3870325"/>
            <a:ext cx="1211263" cy="1131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lnTo>
                  <a:pt x="9000" y="10592"/>
                </a:lnTo>
                <a:close/>
              </a:path>
            </a:pathLst>
          </a:custGeom>
          <a:solidFill>
            <a:srgbClr val="FFFFCC"/>
          </a:solidFill>
          <a:ln w="31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48"/>
          <p:cNvSpPr>
            <a:spLocks noChangeArrowheads="1"/>
          </p:cNvSpPr>
          <p:nvPr/>
        </p:nvSpPr>
        <p:spPr bwMode="auto">
          <a:xfrm>
            <a:off x="893763" y="4616450"/>
            <a:ext cx="76200" cy="76200"/>
          </a:xfrm>
          <a:custGeom>
            <a:avLst/>
            <a:gdLst>
              <a:gd name="T0" fmla="*/ 20817586 w 21600"/>
              <a:gd name="T1" fmla="*/ 0 h 21600"/>
              <a:gd name="T2" fmla="*/ 6096673 w 21600"/>
              <a:gd name="T3" fmla="*/ 6096673 h 21600"/>
              <a:gd name="T4" fmla="*/ 0 w 21600"/>
              <a:gd name="T5" fmla="*/ 20817586 h 21600"/>
              <a:gd name="T6" fmla="*/ 6096673 w 21600"/>
              <a:gd name="T7" fmla="*/ 35538609 h 21600"/>
              <a:gd name="T8" fmla="*/ 20817586 w 21600"/>
              <a:gd name="T9" fmla="*/ 41635284 h 21600"/>
              <a:gd name="T10" fmla="*/ 35538609 w 21600"/>
              <a:gd name="T11" fmla="*/ 35538609 h 21600"/>
              <a:gd name="T12" fmla="*/ 41635284 w 21600"/>
              <a:gd name="T13" fmla="*/ 20817586 h 21600"/>
              <a:gd name="T14" fmla="*/ 35538609 w 21600"/>
              <a:gd name="T15" fmla="*/ 609667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lnTo>
                  <a:pt x="16647" y="13593"/>
                </a:ln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lnTo>
                  <a:pt x="4952" y="800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91" name="Rectangle 47"/>
          <p:cNvSpPr>
            <a:spLocks noChangeArrowheads="1"/>
          </p:cNvSpPr>
          <p:nvPr/>
        </p:nvSpPr>
        <p:spPr bwMode="auto">
          <a:xfrm>
            <a:off x="42863" y="4511675"/>
            <a:ext cx="1822450" cy="6683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866775" y="4594225"/>
            <a:ext cx="128588" cy="61913"/>
            <a:chOff x="2838" y="2415"/>
            <a:chExt cx="86" cy="40"/>
          </a:xfrm>
        </p:grpSpPr>
        <p:sp>
          <p:nvSpPr>
            <p:cNvPr id="3236" name="Arc 50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7" name="Freeform 51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52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4" name="Oval 53"/>
          <p:cNvSpPr>
            <a:spLocks noChangeArrowheads="1"/>
          </p:cNvSpPr>
          <p:nvPr/>
        </p:nvSpPr>
        <p:spPr bwMode="auto">
          <a:xfrm>
            <a:off x="900113" y="4408488"/>
            <a:ext cx="63500" cy="63500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63513" y="4983163"/>
            <a:ext cx="166687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481138" y="4983163"/>
            <a:ext cx="166687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7" name="Text Box 56"/>
          <p:cNvSpPr txBox="1">
            <a:spLocks noChangeArrowheads="1"/>
          </p:cNvSpPr>
          <p:nvPr/>
        </p:nvSpPr>
        <p:spPr bwMode="auto">
          <a:xfrm>
            <a:off x="171450" y="477202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+</a:t>
            </a:r>
          </a:p>
        </p:txBody>
      </p:sp>
      <p:sp>
        <p:nvSpPr>
          <p:cNvPr id="3118" name="Text Box 57"/>
          <p:cNvSpPr txBox="1">
            <a:spLocks noChangeArrowheads="1"/>
          </p:cNvSpPr>
          <p:nvPr/>
        </p:nvSpPr>
        <p:spPr bwMode="auto">
          <a:xfrm>
            <a:off x="1287463" y="468947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-</a:t>
            </a:r>
          </a:p>
        </p:txBody>
      </p:sp>
      <p:sp>
        <p:nvSpPr>
          <p:cNvPr id="3119" name="Text Box 58"/>
          <p:cNvSpPr txBox="1">
            <a:spLocks noChangeArrowheads="1"/>
          </p:cNvSpPr>
          <p:nvPr/>
        </p:nvSpPr>
        <p:spPr bwMode="auto">
          <a:xfrm>
            <a:off x="771525" y="4689475"/>
            <a:ext cx="51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3120" name="Rectangle 59"/>
          <p:cNvSpPr>
            <a:spLocks noChangeArrowheads="1"/>
          </p:cNvSpPr>
          <p:nvPr/>
        </p:nvSpPr>
        <p:spPr bwMode="auto">
          <a:xfrm>
            <a:off x="42863" y="3619500"/>
            <a:ext cx="1833562" cy="8699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121" name="Line 60"/>
          <p:cNvSpPr>
            <a:spLocks noChangeShapeType="1"/>
          </p:cNvSpPr>
          <p:nvPr/>
        </p:nvSpPr>
        <p:spPr bwMode="auto">
          <a:xfrm flipV="1">
            <a:off x="228600" y="2514600"/>
            <a:ext cx="0" cy="2540000"/>
          </a:xfrm>
          <a:prstGeom prst="line">
            <a:avLst/>
          </a:prstGeom>
          <a:noFill/>
          <a:ln w="57150">
            <a:solidFill>
              <a:srgbClr val="F00A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 rot="-1062720">
            <a:off x="608013" y="4192588"/>
            <a:ext cx="793750" cy="557212"/>
            <a:chOff x="1680" y="1440"/>
            <a:chExt cx="592" cy="400"/>
          </a:xfrm>
        </p:grpSpPr>
        <p:sp>
          <p:nvSpPr>
            <p:cNvPr id="3234" name="Line 63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Line 64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3" name="Line 65"/>
          <p:cNvSpPr>
            <a:spLocks noChangeShapeType="1"/>
          </p:cNvSpPr>
          <p:nvPr/>
        </p:nvSpPr>
        <p:spPr bwMode="auto">
          <a:xfrm>
            <a:off x="1466850" y="5076825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4" name="Line 66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114800" y="4038600"/>
            <a:ext cx="1760538" cy="533400"/>
            <a:chOff x="1776" y="2976"/>
            <a:chExt cx="1109" cy="336"/>
          </a:xfrm>
        </p:grpSpPr>
        <p:sp>
          <p:nvSpPr>
            <p:cNvPr id="3219" name="Line 68"/>
            <p:cNvSpPr>
              <a:spLocks noChangeShapeType="1"/>
            </p:cNvSpPr>
            <p:nvPr/>
          </p:nvSpPr>
          <p:spPr bwMode="auto">
            <a:xfrm>
              <a:off x="2736" y="3072"/>
              <a:ext cx="149" cy="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Line 69"/>
            <p:cNvSpPr>
              <a:spLocks noChangeShapeType="1"/>
            </p:cNvSpPr>
            <p:nvPr/>
          </p:nvSpPr>
          <p:spPr bwMode="auto">
            <a:xfrm flipV="1">
              <a:off x="2688" y="3072"/>
              <a:ext cx="50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1776" y="2976"/>
              <a:ext cx="905" cy="336"/>
              <a:chOff x="2880" y="2544"/>
              <a:chExt cx="905" cy="336"/>
            </a:xfrm>
          </p:grpSpPr>
          <p:sp>
            <p:nvSpPr>
              <p:cNvPr id="3222" name="Line 71"/>
              <p:cNvSpPr>
                <a:spLocks noChangeShapeType="1"/>
              </p:cNvSpPr>
              <p:nvPr/>
            </p:nvSpPr>
            <p:spPr bwMode="auto">
              <a:xfrm flipH="1" flipV="1">
                <a:off x="2930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Line 72"/>
              <p:cNvSpPr>
                <a:spLocks noChangeShapeType="1"/>
              </p:cNvSpPr>
              <p:nvPr/>
            </p:nvSpPr>
            <p:spPr bwMode="auto">
              <a:xfrm flipH="1" flipV="1">
                <a:off x="3081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Line 73"/>
              <p:cNvSpPr>
                <a:spLocks noChangeShapeType="1"/>
              </p:cNvSpPr>
              <p:nvPr/>
            </p:nvSpPr>
            <p:spPr bwMode="auto">
              <a:xfrm flipH="1" flipV="1">
                <a:off x="3232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Line 74"/>
              <p:cNvSpPr>
                <a:spLocks noChangeShapeType="1"/>
              </p:cNvSpPr>
              <p:nvPr/>
            </p:nvSpPr>
            <p:spPr bwMode="auto">
              <a:xfrm flipH="1" flipV="1">
                <a:off x="3383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Line 75"/>
              <p:cNvSpPr>
                <a:spLocks noChangeShapeType="1"/>
              </p:cNvSpPr>
              <p:nvPr/>
            </p:nvSpPr>
            <p:spPr bwMode="auto">
              <a:xfrm flipH="1" flipV="1">
                <a:off x="3534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Line 76"/>
              <p:cNvSpPr>
                <a:spLocks noChangeShapeType="1"/>
              </p:cNvSpPr>
              <p:nvPr/>
            </p:nvSpPr>
            <p:spPr bwMode="auto">
              <a:xfrm flipV="1">
                <a:off x="3031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Line 77"/>
              <p:cNvSpPr>
                <a:spLocks noChangeShapeType="1"/>
              </p:cNvSpPr>
              <p:nvPr/>
            </p:nvSpPr>
            <p:spPr bwMode="auto">
              <a:xfrm flipV="1">
                <a:off x="3182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Line 78"/>
              <p:cNvSpPr>
                <a:spLocks noChangeShapeType="1"/>
              </p:cNvSpPr>
              <p:nvPr/>
            </p:nvSpPr>
            <p:spPr bwMode="auto">
              <a:xfrm flipV="1">
                <a:off x="3333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Line 79"/>
              <p:cNvSpPr>
                <a:spLocks noChangeShapeType="1"/>
              </p:cNvSpPr>
              <p:nvPr/>
            </p:nvSpPr>
            <p:spPr bwMode="auto">
              <a:xfrm flipV="1">
                <a:off x="3483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Line 80"/>
              <p:cNvSpPr>
                <a:spLocks noChangeShapeType="1"/>
              </p:cNvSpPr>
              <p:nvPr/>
            </p:nvSpPr>
            <p:spPr bwMode="auto">
              <a:xfrm flipV="1">
                <a:off x="3634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Line 81"/>
              <p:cNvSpPr>
                <a:spLocks noChangeShapeType="1"/>
              </p:cNvSpPr>
              <p:nvPr/>
            </p:nvSpPr>
            <p:spPr bwMode="auto">
              <a:xfrm flipH="1" flipV="1">
                <a:off x="3685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Line 82"/>
              <p:cNvSpPr>
                <a:spLocks noChangeShapeType="1"/>
              </p:cNvSpPr>
              <p:nvPr/>
            </p:nvSpPr>
            <p:spPr bwMode="auto">
              <a:xfrm flipV="1">
                <a:off x="2880" y="2544"/>
                <a:ext cx="50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2790825" y="2212975"/>
            <a:ext cx="869950" cy="558800"/>
            <a:chOff x="2208" y="3869"/>
            <a:chExt cx="548" cy="352"/>
          </a:xfrm>
        </p:grpSpPr>
        <p:sp>
          <p:nvSpPr>
            <p:cNvPr id="185429" name="Line 85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accent1">
                  <a:lumMod val="20000"/>
                  <a:lumOff val="80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3218" name="Line 84"/>
            <p:cNvSpPr>
              <a:spLocks noChangeShapeType="1"/>
            </p:cNvSpPr>
            <p:nvPr/>
          </p:nvSpPr>
          <p:spPr bwMode="auto">
            <a:xfrm flipV="1">
              <a:off x="2468" y="3869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7" name="Line 86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3157" name="Text Box 88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H" pitchFamily="34" charset="0"/>
                </a:rPr>
                <a:t>K</a:t>
              </a:r>
            </a:p>
          </p:txBody>
        </p:sp>
        <p:sp>
          <p:nvSpPr>
            <p:cNvPr id="3158" name="Oval 89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3159" name="Rectangle 90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/>
            </a:p>
          </p:txBody>
        </p:sp>
        <p:sp>
          <p:nvSpPr>
            <p:cNvPr id="3160" name="Rectangle 91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61" name="Rectangle 92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62" name="Oval 93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63" name="Text Box 94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5</a:t>
              </a:r>
              <a:endParaRPr lang="en-US"/>
            </a:p>
          </p:txBody>
        </p:sp>
        <p:sp>
          <p:nvSpPr>
            <p:cNvPr id="3164" name="Oval 95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65" name="Arc 96"/>
            <p:cNvSpPr>
              <a:spLocks/>
            </p:cNvSpPr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0 w 24253"/>
                <a:gd name="T1" fmla="*/ 0 h 39506"/>
                <a:gd name="T2" fmla="*/ 0 w 24253"/>
                <a:gd name="T3" fmla="*/ 0 h 39506"/>
                <a:gd name="T4" fmla="*/ 0 w 24253"/>
                <a:gd name="T5" fmla="*/ 0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6" name="Line 97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Text Box 98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/>
                <a:t>3</a:t>
              </a:r>
            </a:p>
          </p:txBody>
        </p:sp>
        <p:sp>
          <p:nvSpPr>
            <p:cNvPr id="3168" name="Text Box 99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/>
            </a:p>
          </p:txBody>
        </p:sp>
        <p:sp>
          <p:nvSpPr>
            <p:cNvPr id="3169" name="Line 100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Line 101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Line 102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Line 103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Line 104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Line 105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Line 106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Line 107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Line 108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Line 109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Line 110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Line 111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Line 112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Line 113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Line 114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Line 115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Line 116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Line 117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Line 118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Line 119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Line 120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Line 121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Line 122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Line 123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Line 124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Line 125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Line 126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Line 127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Line 128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Line 129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Text Box 130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3200" name="Text Box 131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/>
                <a:t>1</a:t>
              </a:r>
            </a:p>
          </p:txBody>
        </p:sp>
        <p:sp>
          <p:nvSpPr>
            <p:cNvPr id="3201" name="Text Box 132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  <a:endParaRPr lang="en-US"/>
            </a:p>
          </p:txBody>
        </p:sp>
        <p:sp>
          <p:nvSpPr>
            <p:cNvPr id="3202" name="Text Box 133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6</a:t>
              </a:r>
              <a:endParaRPr lang="en-US"/>
            </a:p>
          </p:txBody>
        </p:sp>
        <p:sp>
          <p:nvSpPr>
            <p:cNvPr id="3203" name="Text Box 134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/>
                <a:t>V</a:t>
              </a:r>
            </a:p>
          </p:txBody>
        </p:sp>
        <p:sp>
          <p:nvSpPr>
            <p:cNvPr id="3204" name="AutoShape 135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 w="31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" name="Rectangle 136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206" name="Rectangle 137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3207" name="Rectangle 138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208" name="AutoShape 139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Arc 140"/>
            <p:cNvSpPr>
              <a:spLocks/>
            </p:cNvSpPr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0 w 42223"/>
                <a:gd name="T1" fmla="*/ 0 h 21600"/>
                <a:gd name="T2" fmla="*/ 0 w 42223"/>
                <a:gd name="T3" fmla="*/ 0 h 21600"/>
                <a:gd name="T4" fmla="*/ 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Freeform 141"/>
            <p:cNvSpPr>
              <a:spLocks/>
            </p:cNvSpPr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42"/>
            <p:cNvSpPr>
              <a:spLocks/>
            </p:cNvSpPr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0 h 48"/>
                <a:gd name="T4" fmla="*/ 0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AutoShape 143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" name="Oval 144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214" name="Oval 145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215" name="Text Box 146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-</a:t>
              </a:r>
            </a:p>
          </p:txBody>
        </p:sp>
        <p:sp>
          <p:nvSpPr>
            <p:cNvPr id="3216" name="Text Box 147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+</a:t>
              </a:r>
            </a:p>
          </p:txBody>
        </p:sp>
      </p:grpSp>
      <p:sp>
        <p:nvSpPr>
          <p:cNvPr id="3129" name="Line 148"/>
          <p:cNvSpPr>
            <a:spLocks noChangeShapeType="1"/>
          </p:cNvSpPr>
          <p:nvPr/>
        </p:nvSpPr>
        <p:spPr bwMode="auto">
          <a:xfrm>
            <a:off x="4114800" y="4343400"/>
            <a:ext cx="0" cy="2209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0" name="Line 149"/>
          <p:cNvSpPr>
            <a:spLocks noChangeShapeType="1"/>
          </p:cNvSpPr>
          <p:nvPr/>
        </p:nvSpPr>
        <p:spPr bwMode="auto">
          <a:xfrm>
            <a:off x="7672388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31" name="Line 150"/>
          <p:cNvSpPr>
            <a:spLocks noChangeShapeType="1"/>
          </p:cNvSpPr>
          <p:nvPr/>
        </p:nvSpPr>
        <p:spPr bwMode="auto">
          <a:xfrm>
            <a:off x="4114800" y="6532563"/>
            <a:ext cx="381000" cy="152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2" name="Line 151"/>
          <p:cNvSpPr>
            <a:spLocks noChangeShapeType="1"/>
          </p:cNvSpPr>
          <p:nvPr/>
        </p:nvSpPr>
        <p:spPr bwMode="auto">
          <a:xfrm flipV="1">
            <a:off x="6248400" y="6629400"/>
            <a:ext cx="1447800" cy="28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52"/>
          <p:cNvGrpSpPr>
            <a:grpSpLocks/>
          </p:cNvGrpSpPr>
          <p:nvPr/>
        </p:nvGrpSpPr>
        <p:grpSpPr bwMode="auto">
          <a:xfrm rot="-285818">
            <a:off x="4860925" y="5842000"/>
            <a:ext cx="1066800" cy="609600"/>
            <a:chOff x="1488" y="3504"/>
            <a:chExt cx="864" cy="480"/>
          </a:xfrm>
        </p:grpSpPr>
        <p:sp>
          <p:nvSpPr>
            <p:cNvPr id="3155" name="Line 153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Line 154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56"/>
          <p:cNvGrpSpPr>
            <a:grpSpLocks/>
          </p:cNvGrpSpPr>
          <p:nvPr/>
        </p:nvGrpSpPr>
        <p:grpSpPr bwMode="auto">
          <a:xfrm>
            <a:off x="5867400" y="3962400"/>
            <a:ext cx="1760538" cy="533400"/>
            <a:chOff x="1776" y="2976"/>
            <a:chExt cx="1109" cy="336"/>
          </a:xfrm>
        </p:grpSpPr>
        <p:sp>
          <p:nvSpPr>
            <p:cNvPr id="3140" name="Line 157"/>
            <p:cNvSpPr>
              <a:spLocks noChangeShapeType="1"/>
            </p:cNvSpPr>
            <p:nvPr/>
          </p:nvSpPr>
          <p:spPr bwMode="auto">
            <a:xfrm>
              <a:off x="2736" y="3072"/>
              <a:ext cx="149" cy="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158"/>
            <p:cNvSpPr>
              <a:spLocks noChangeShapeType="1"/>
            </p:cNvSpPr>
            <p:nvPr/>
          </p:nvSpPr>
          <p:spPr bwMode="auto">
            <a:xfrm flipV="1">
              <a:off x="2688" y="3072"/>
              <a:ext cx="50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59"/>
            <p:cNvGrpSpPr>
              <a:grpSpLocks/>
            </p:cNvGrpSpPr>
            <p:nvPr/>
          </p:nvGrpSpPr>
          <p:grpSpPr bwMode="auto">
            <a:xfrm>
              <a:off x="1776" y="2976"/>
              <a:ext cx="905" cy="336"/>
              <a:chOff x="2880" y="2544"/>
              <a:chExt cx="905" cy="336"/>
            </a:xfrm>
          </p:grpSpPr>
          <p:sp>
            <p:nvSpPr>
              <p:cNvPr id="3143" name="Line 160"/>
              <p:cNvSpPr>
                <a:spLocks noChangeShapeType="1"/>
              </p:cNvSpPr>
              <p:nvPr/>
            </p:nvSpPr>
            <p:spPr bwMode="auto">
              <a:xfrm flipH="1" flipV="1">
                <a:off x="2930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161"/>
              <p:cNvSpPr>
                <a:spLocks noChangeShapeType="1"/>
              </p:cNvSpPr>
              <p:nvPr/>
            </p:nvSpPr>
            <p:spPr bwMode="auto">
              <a:xfrm flipH="1" flipV="1">
                <a:off x="3081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162"/>
              <p:cNvSpPr>
                <a:spLocks noChangeShapeType="1"/>
              </p:cNvSpPr>
              <p:nvPr/>
            </p:nvSpPr>
            <p:spPr bwMode="auto">
              <a:xfrm flipH="1" flipV="1">
                <a:off x="3232" y="2544"/>
                <a:ext cx="10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Line 163"/>
              <p:cNvSpPr>
                <a:spLocks noChangeShapeType="1"/>
              </p:cNvSpPr>
              <p:nvPr/>
            </p:nvSpPr>
            <p:spPr bwMode="auto">
              <a:xfrm flipH="1" flipV="1">
                <a:off x="3383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Line 164"/>
              <p:cNvSpPr>
                <a:spLocks noChangeShapeType="1"/>
              </p:cNvSpPr>
              <p:nvPr/>
            </p:nvSpPr>
            <p:spPr bwMode="auto">
              <a:xfrm flipH="1" flipV="1">
                <a:off x="3534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Line 165"/>
              <p:cNvSpPr>
                <a:spLocks noChangeShapeType="1"/>
              </p:cNvSpPr>
              <p:nvPr/>
            </p:nvSpPr>
            <p:spPr bwMode="auto">
              <a:xfrm flipV="1">
                <a:off x="3031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Line 166"/>
              <p:cNvSpPr>
                <a:spLocks noChangeShapeType="1"/>
              </p:cNvSpPr>
              <p:nvPr/>
            </p:nvSpPr>
            <p:spPr bwMode="auto">
              <a:xfrm flipV="1">
                <a:off x="3182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Line 167"/>
              <p:cNvSpPr>
                <a:spLocks noChangeShapeType="1"/>
              </p:cNvSpPr>
              <p:nvPr/>
            </p:nvSpPr>
            <p:spPr bwMode="auto">
              <a:xfrm flipV="1">
                <a:off x="3333" y="2544"/>
                <a:ext cx="5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Line 168"/>
              <p:cNvSpPr>
                <a:spLocks noChangeShapeType="1"/>
              </p:cNvSpPr>
              <p:nvPr/>
            </p:nvSpPr>
            <p:spPr bwMode="auto">
              <a:xfrm flipV="1">
                <a:off x="3483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Line 169"/>
              <p:cNvSpPr>
                <a:spLocks noChangeShapeType="1"/>
              </p:cNvSpPr>
              <p:nvPr/>
            </p:nvSpPr>
            <p:spPr bwMode="auto">
              <a:xfrm flipV="1">
                <a:off x="3634" y="2544"/>
                <a:ext cx="51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Line 170"/>
              <p:cNvSpPr>
                <a:spLocks noChangeShapeType="1"/>
              </p:cNvSpPr>
              <p:nvPr/>
            </p:nvSpPr>
            <p:spPr bwMode="auto">
              <a:xfrm flipH="1" flipV="1">
                <a:off x="3685" y="2544"/>
                <a:ext cx="100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Line 171"/>
              <p:cNvSpPr>
                <a:spLocks noChangeShapeType="1"/>
              </p:cNvSpPr>
              <p:nvPr/>
            </p:nvSpPr>
            <p:spPr bwMode="auto">
              <a:xfrm flipV="1">
                <a:off x="2880" y="2544"/>
                <a:ext cx="50" cy="22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517" name="Text Box 173"/>
          <p:cNvSpPr txBox="1">
            <a:spLocks noChangeArrowheads="1"/>
          </p:cNvSpPr>
          <p:nvPr/>
        </p:nvSpPr>
        <p:spPr bwMode="auto">
          <a:xfrm>
            <a:off x="5613400" y="3511550"/>
            <a:ext cx="646113" cy="461963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(2)</a:t>
            </a:r>
          </a:p>
        </p:txBody>
      </p:sp>
      <p:sp>
        <p:nvSpPr>
          <p:cNvPr id="3137" name="Line 13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38" name="Hình chữ nhật 178"/>
          <p:cNvSpPr>
            <a:spLocks noChangeArrowheads="1"/>
          </p:cNvSpPr>
          <p:nvPr/>
        </p:nvSpPr>
        <p:spPr bwMode="auto">
          <a:xfrm>
            <a:off x="884238" y="5759450"/>
            <a:ext cx="1516762" cy="52322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sz="2000" b="1" dirty="0">
                <a:solidFill>
                  <a:srgbClr val="0033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003300"/>
                </a:solidFill>
                <a:latin typeface="+mj-lt"/>
              </a:rPr>
              <a:t>Hình b</a:t>
            </a:r>
            <a:r>
              <a:rPr lang="vi-VN" sz="2800" b="1" dirty="0">
                <a:solidFill>
                  <a:srgbClr val="003300"/>
                </a:solidFill>
              </a:rPr>
              <a:t>. </a:t>
            </a:r>
            <a:endParaRPr lang="vi-VN" sz="2800" dirty="0">
              <a:solidFill>
                <a:srgbClr val="003300"/>
              </a:solidFill>
            </a:endParaRPr>
          </a:p>
        </p:txBody>
      </p:sp>
      <p:graphicFrame>
        <p:nvGraphicFramePr>
          <p:cNvPr id="2" name="Đối tượng 1"/>
          <p:cNvGraphicFramePr>
            <a:graphicFrameLocks noChangeAspect="1"/>
          </p:cNvGraphicFramePr>
          <p:nvPr/>
        </p:nvGraphicFramePr>
        <p:xfrm>
          <a:off x="5691188" y="2636838"/>
          <a:ext cx="28479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1397000" imgH="431800" progId="">
                  <p:embed/>
                </p:oleObj>
              </mc:Choice>
              <mc:Fallback>
                <p:oleObj name="Equation" r:id="rId3" imgW="1397000" imgH="431800" progId="">
                  <p:embed/>
                  <p:pic>
                    <p:nvPicPr>
                      <p:cNvPr id="0" name="Đối tượng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2636838"/>
                        <a:ext cx="28479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Text Box 173"/>
          <p:cNvSpPr txBox="1">
            <a:spLocks noChangeArrowheads="1"/>
          </p:cNvSpPr>
          <p:nvPr/>
        </p:nvSpPr>
        <p:spPr bwMode="auto">
          <a:xfrm>
            <a:off x="4302125" y="3511550"/>
            <a:ext cx="646113" cy="461963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(1)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1022</Words>
  <Application>Microsoft Office PowerPoint</Application>
  <PresentationFormat>On-screen Show (4:3)</PresentationFormat>
  <Paragraphs>190</Paragraphs>
  <Slides>13</Slides>
  <Notes>4</Notes>
  <HiddenSlides>0</HiddenSlides>
  <MMClips>2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7_Office Theme</vt:lpstr>
      <vt:lpstr>8_Office Theme</vt:lpstr>
      <vt:lpstr>1_Office Theme</vt:lpstr>
      <vt:lpstr>6_Office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</cp:lastModifiedBy>
  <cp:revision>18</cp:revision>
  <dcterms:created xsi:type="dcterms:W3CDTF">2020-09-23T09:58:59Z</dcterms:created>
  <dcterms:modified xsi:type="dcterms:W3CDTF">2021-09-29T15:02:37Z</dcterms:modified>
</cp:coreProperties>
</file>