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68" r:id="rId13"/>
    <p:sldId id="270" r:id="rId14"/>
    <p:sldId id="269" r:id="rId15"/>
    <p:sldId id="271" r:id="rId16"/>
    <p:sldId id="273" r:id="rId17"/>
    <p:sldId id="272" r:id="rId18"/>
    <p:sldId id="274" r:id="rId19"/>
    <p:sldId id="275" r:id="rId20"/>
    <p:sldId id="276" r:id="rId21"/>
    <p:sldId id="278" r:id="rId22"/>
    <p:sldId id="279" r:id="rId23"/>
    <p:sldId id="287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FF"/>
    <a:srgbClr val="00FF99"/>
    <a:srgbClr val="0000FF"/>
    <a:srgbClr val="FF00FF"/>
    <a:srgbClr val="FF33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20" y="-288"/>
      </p:cViewPr>
      <p:guideLst>
        <p:guide orient="horz" pos="21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0.jpeg"/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itle 30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en-US" altLang="zh-CN"/>
          </a:p>
        </p:txBody>
      </p:sp>
      <p:pic>
        <p:nvPicPr>
          <p:cNvPr id="15362" name="Picture 3" descr="1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 w="76200">
            <a:pattFill prst="lgCheck">
              <a:fgClr>
                <a:srgbClr val="00FF00"/>
              </a:fgClr>
              <a:bgClr>
                <a:srgbClr val="FFFFFF"/>
              </a:bgClr>
            </a:pattFill>
            <a:miter/>
          </a:ln>
        </p:spPr>
      </p:pic>
      <p:pic>
        <p:nvPicPr>
          <p:cNvPr id="15363" name="Picture 3077" descr="BDVN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28956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3078"/>
          <p:cNvSpPr txBox="1"/>
          <p:nvPr/>
        </p:nvSpPr>
        <p:spPr>
          <a:xfrm>
            <a:off x="3124200" y="228600"/>
            <a:ext cx="6019800" cy="783590"/>
          </a:xfrm>
          <a:prstGeom prst="rect">
            <a:avLst/>
          </a:prstGeom>
          <a:noFill/>
          <a:ln w="76200" cap="flat" cmpd="tri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b="1" u="sng" noProof="1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b="1" u="sng" noProof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3-</a:t>
            </a:r>
            <a:r>
              <a:rPr b="1" noProof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b="1" noProof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b="1" noProof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PHÂN BỐ DÂN CƯ VÀ CÁC LOẠI HÌNH QUẦN CƯ</a:t>
            </a:r>
            <a:endParaRPr b="1" noProof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charRg st="16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9">
                                            <p:txEl>
                                              <p:charRg st="16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>
                                            <p:txEl>
                                              <p:charRg st="16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>
                                            <p:txEl>
                                              <p:charRg st="16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536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417638"/>
          </a:xfrm>
          <a:solidFill>
            <a:srgbClr val="00FFFF"/>
          </a:solidFill>
          <a:ln/>
        </p:spPr>
        <p:txBody>
          <a:bodyPr anchor="ctr" anchorCtr="0"/>
          <a:p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thớt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b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8" name="Content Placeholder 15367" descr="2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0" y="1371600"/>
            <a:ext cx="4724400" cy="2414588"/>
          </a:xfrm>
          <a:ln/>
        </p:spPr>
      </p:pic>
      <p:pic>
        <p:nvPicPr>
          <p:cNvPr id="15369" name="Content Placeholder 15368" descr="thua dân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24400" y="1447800"/>
            <a:ext cx="4419600" cy="2338388"/>
          </a:xfrm>
          <a:ln/>
        </p:spPr>
      </p:pic>
      <p:pic>
        <p:nvPicPr>
          <p:cNvPr id="15372" name="Content Placeholder 15371" descr="thung-lung-mai-chau0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0" y="3810000"/>
            <a:ext cx="4724400" cy="2819400"/>
          </a:xfrm>
          <a:ln/>
        </p:spPr>
      </p:pic>
      <p:pic>
        <p:nvPicPr>
          <p:cNvPr id="15373" name="Content Placeholder 15372" descr="09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24400" y="3810000"/>
            <a:ext cx="4419600" cy="2819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945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  <a:ln/>
        </p:spPr>
        <p:txBody>
          <a:bodyPr anchor="ctr" anchorCtr="0"/>
          <a:p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thớt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nguyên</a:t>
            </a:r>
            <a:b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xa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chemeClr val="tx1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Content Placeholder 19458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FFFF00"/>
          </a:solidFill>
          <a:ln/>
        </p:spPr>
        <p:txBody>
          <a:bodyPr anchor="t" anchorCtr="0"/>
          <a:p>
            <a:pPr>
              <a:lnSpc>
                <a:spcPct val="90000"/>
              </a:lnSpc>
            </a:pPr>
            <a:r>
              <a:rPr lang="en-US" altLang="zh-CN" u="sng">
                <a:latin typeface="Times New Roman" panose="02020603050405020304" pitchFamily="18" charset="0"/>
              </a:rPr>
              <a:t>Do: </a:t>
            </a:r>
            <a:endParaRPr lang="en-US" altLang="zh-CN" u="sng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har char="-"/>
            </a:pPr>
            <a:r>
              <a:rPr lang="en-US" altLang="zh-CN" err="1">
                <a:latin typeface="Times New Roman" panose="02020603050405020304" pitchFamily="18" charset="0"/>
              </a:rPr>
              <a:t>Điều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kiện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tự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nhiên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khó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khăn</a:t>
            </a:r>
            <a:r>
              <a:rPr lang="en-US" altLang="zh-CN">
                <a:latin typeface="Times New Roman" panose="02020603050405020304" pitchFamily="18" charset="0"/>
              </a:rPr>
              <a:t>: </a:t>
            </a:r>
            <a:r>
              <a:rPr lang="en-US" altLang="zh-CN" err="1">
                <a:latin typeface="Times New Roman" panose="02020603050405020304" pitchFamily="18" charset="0"/>
              </a:rPr>
              <a:t>Địa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hình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hiểm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trở,núi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cao</a:t>
            </a:r>
            <a:r>
              <a:rPr lang="en-US" altLang="zh-CN">
                <a:latin typeface="Times New Roman" panose="02020603050405020304" pitchFamily="18" charset="0"/>
              </a:rPr>
              <a:t>; </a:t>
            </a:r>
            <a:r>
              <a:rPr lang="en-US" altLang="zh-CN" err="1">
                <a:latin typeface="Times New Roman" panose="02020603050405020304" pitchFamily="18" charset="0"/>
              </a:rPr>
              <a:t>Nguồn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nước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thiếu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thốn</a:t>
            </a:r>
            <a:r>
              <a:rPr lang="en-US" altLang="zh-CN">
                <a:latin typeface="Times New Roman" panose="02020603050405020304" pitchFamily="18" charset="0"/>
              </a:rPr>
              <a:t> ;</a:t>
            </a:r>
            <a:r>
              <a:rPr lang="en-US" altLang="zh-CN" err="1">
                <a:latin typeface="Times New Roman" panose="02020603050405020304" pitchFamily="18" charset="0"/>
              </a:rPr>
              <a:t>Về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mùa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đông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lạnh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giá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en-US" altLang="zh-CN" err="1">
                <a:latin typeface="Times New Roman" panose="02020603050405020304" pitchFamily="18" charset="0"/>
              </a:rPr>
              <a:t>sương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muối,mùa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hạ</a:t>
            </a:r>
            <a:r>
              <a:rPr lang="en-US" altLang="zh-CN">
                <a:latin typeface="Times New Roman" panose="02020603050405020304" pitchFamily="18" charset="0"/>
              </a:rPr>
              <a:t> hay </a:t>
            </a:r>
            <a:r>
              <a:rPr lang="en-US" altLang="zh-CN" err="1">
                <a:latin typeface="Times New Roman" panose="02020603050405020304" pitchFamily="18" charset="0"/>
              </a:rPr>
              <a:t>có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lũ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en-US" altLang="zh-CN" err="1">
                <a:latin typeface="Times New Roman" panose="02020603050405020304" pitchFamily="18" charset="0"/>
              </a:rPr>
              <a:t>sạt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lở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đất</a:t>
            </a:r>
            <a:r>
              <a:rPr lang="en-US" altLang="zh-CN">
                <a:latin typeface="Times New Roman" panose="02020603050405020304" pitchFamily="18" charset="0"/>
              </a:rPr>
              <a:t>…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har char="-"/>
            </a:pPr>
            <a:r>
              <a:rPr lang="en-US" altLang="zh-CN" err="1">
                <a:latin typeface="Times New Roman" panose="02020603050405020304" pitchFamily="18" charset="0"/>
              </a:rPr>
              <a:t>Điều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kiện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kinh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tế</a:t>
            </a:r>
            <a:r>
              <a:rPr lang="en-US" altLang="zh-CN">
                <a:latin typeface="Times New Roman" panose="02020603050405020304" pitchFamily="18" charset="0"/>
              </a:rPr>
              <a:t>- </a:t>
            </a:r>
            <a:r>
              <a:rPr lang="en-US" altLang="zh-CN" err="1">
                <a:latin typeface="Times New Roman" panose="02020603050405020304" pitchFamily="18" charset="0"/>
              </a:rPr>
              <a:t>xã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hội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còn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gặp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nhiều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khó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khăn</a:t>
            </a:r>
            <a:r>
              <a:rPr lang="en-US" altLang="zh-CN">
                <a:latin typeface="Times New Roman" panose="02020603050405020304" pitchFamily="18" charset="0"/>
              </a:rPr>
              <a:t>: </a:t>
            </a:r>
            <a:r>
              <a:rPr lang="en-US" altLang="zh-CN" err="1">
                <a:latin typeface="Times New Roman" panose="02020603050405020304" pitchFamily="18" charset="0"/>
              </a:rPr>
              <a:t>điều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kiện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giao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lưu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giữa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các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vùng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còn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nhiều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trở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ngại</a:t>
            </a:r>
            <a:r>
              <a:rPr lang="en-US" altLang="zh-CN">
                <a:latin typeface="Times New Roman" panose="02020603050405020304" pitchFamily="18" charset="0"/>
              </a:rPr>
              <a:t> ( </a:t>
            </a:r>
            <a:r>
              <a:rPr lang="en-US" altLang="zh-CN" err="1">
                <a:latin typeface="Times New Roman" panose="02020603050405020304" pitchFamily="18" charset="0"/>
              </a:rPr>
              <a:t>giao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thông),các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điều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kiện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phục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vụ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về</a:t>
            </a:r>
            <a:r>
              <a:rPr lang="en-US" altLang="zh-CN">
                <a:latin typeface="Times New Roman" panose="02020603050405020304" pitchFamily="18" charset="0"/>
              </a:rPr>
              <a:t> y </a:t>
            </a:r>
            <a:r>
              <a:rPr lang="en-US" altLang="zh-CN" err="1">
                <a:latin typeface="Times New Roman" panose="02020603050405020304" pitchFamily="18" charset="0"/>
              </a:rPr>
              <a:t>tế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en-US" altLang="zh-CN" err="1">
                <a:latin typeface="Times New Roman" panose="02020603050405020304" pitchFamily="18" charset="0"/>
              </a:rPr>
              <a:t>giáo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dục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văn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hoá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chưa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phát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triển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en-US" altLang="zh-CN" err="1">
                <a:latin typeface="Times New Roman" panose="02020603050405020304" pitchFamily="18" charset="0"/>
              </a:rPr>
              <a:t>nền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kinh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tế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còn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nặng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về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tự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cung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tự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cấp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en-US" altLang="zh-CN" err="1">
                <a:latin typeface="Times New Roman" panose="02020603050405020304" pitchFamily="18" charset="0"/>
              </a:rPr>
              <a:t>đô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thị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và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công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nghiệp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chưa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phát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triển</a:t>
            </a:r>
            <a:endParaRPr lang="en-US" altLang="zh-CN" err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charRg st="8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0" end="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21505"/>
          <p:cNvSpPr>
            <a:spLocks noGrp="1"/>
          </p:cNvSpPr>
          <p:nvPr>
            <p:ph type="title"/>
          </p:nvPr>
        </p:nvSpPr>
        <p:spPr>
          <a:solidFill>
            <a:srgbClr val="00FF99"/>
          </a:solidFill>
          <a:ln/>
        </p:spPr>
        <p:txBody>
          <a:bodyPr anchor="ctr" anchorCtr="0"/>
          <a:p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thôn(đơn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: %)</a:t>
            </a:r>
            <a:endParaRPr lang="en-US" altLang="zh-CN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6" name="Text Placeholder 215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en-US" altLang="zh-CN" sz="2800">
              <a:latin typeface="Times New Roman" panose="02020603050405020304" pitchFamily="18" charset="0"/>
            </a:endParaRPr>
          </a:p>
        </p:txBody>
      </p:sp>
      <p:graphicFrame>
        <p:nvGraphicFramePr>
          <p:cNvPr id="21548" name="Online Image Placeholder 21547"/>
          <p:cNvGraphicFramePr/>
          <p:nvPr>
            <p:ph type="clipArt" sz="half" idx="2"/>
          </p:nvPr>
        </p:nvGraphicFramePr>
        <p:xfrm>
          <a:off x="457200" y="1600200"/>
          <a:ext cx="4800600" cy="4525963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7556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7556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7540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n-US">
                        <a:solidFill>
                          <a:srgbClr val="00FF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en-US">
                        <a:solidFill>
                          <a:srgbClr val="00FF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en-US">
                        <a:solidFill>
                          <a:srgbClr val="00FF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556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>
                        <a:solidFill>
                          <a:srgbClr val="00FF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en-US">
                        <a:solidFill>
                          <a:srgbClr val="00FF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en-US">
                        <a:solidFill>
                          <a:srgbClr val="00FF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1550" name="Cloud Callout 21549"/>
          <p:cNvSpPr/>
          <p:nvPr/>
        </p:nvSpPr>
        <p:spPr>
          <a:xfrm>
            <a:off x="5257800" y="1219200"/>
            <a:ext cx="3886200" cy="3429000"/>
          </a:xfrm>
          <a:prstGeom prst="cloudCallout">
            <a:avLst>
              <a:gd name="adj1" fmla="val -44731"/>
              <a:gd name="adj2" fmla="val 43333"/>
            </a:avLst>
          </a:prstGeom>
          <a:solidFill>
            <a:srgbClr val="00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zh-CN" sz="28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srgbClr val="FF00FF"/>
                </a:solidFill>
                <a:latin typeface="Times New Roman" panose="02020603050405020304" pitchFamily="18" charset="0"/>
              </a:rPr>
              <a:t>thôn</a:t>
            </a:r>
            <a:endParaRPr lang="en-US" altLang="zh-CN" sz="28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2048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3124200"/>
          </a:xfrm>
          <a:solidFill>
            <a:srgbClr val="00FFFF"/>
          </a:solidFill>
          <a:ln/>
        </p:spPr>
        <p:txBody>
          <a:bodyPr anchor="ctr" anchorCtr="0"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73,1 %</a:t>
            </a:r>
            <a:b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( 2005) .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…. </a:t>
            </a:r>
            <a:b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26,9% .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Content Placeholder 2048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  <a:solidFill>
            <a:srgbClr val="FFCC00"/>
          </a:solidFill>
          <a:ln/>
        </p:spPr>
        <p:txBody>
          <a:bodyPr anchor="t" anchorCtr="0"/>
          <a:p>
            <a:r>
              <a:rPr lang="en-US" altLang="zh-CN" err="1">
                <a:latin typeface="Times New Roman" panose="02020603050405020304" pitchFamily="18" charset="0"/>
              </a:rPr>
              <a:t>Sự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phân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bố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dân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cư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chưa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hợp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lí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làm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ảnh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hưởng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rất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lớn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đến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việc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sử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dụng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lao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động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và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khai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thác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tài nguyên</a:t>
            </a:r>
            <a:r>
              <a:rPr lang="en-US" altLang="zh-CN">
                <a:latin typeface="Times New Roman" panose="02020603050405020304" pitchFamily="18" charset="0"/>
              </a:rPr>
              <a:t>. </a:t>
            </a:r>
            <a:r>
              <a:rPr lang="en-US" altLang="zh-CN" err="1">
                <a:latin typeface="Times New Roman" panose="02020603050405020304" pitchFamily="18" charset="0"/>
              </a:rPr>
              <a:t>Vì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vậy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việc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phân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bố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lại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dân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cư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và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lao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động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trên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phạm</a:t>
            </a:r>
            <a:r>
              <a:rPr lang="en-US" altLang="zh-CN">
                <a:latin typeface="Times New Roman" panose="02020603050405020304" pitchFamily="18" charset="0"/>
              </a:rPr>
              <a:t> vi </a:t>
            </a:r>
            <a:r>
              <a:rPr lang="en-US" altLang="zh-CN" err="1">
                <a:latin typeface="Times New Roman" panose="02020603050405020304" pitchFamily="18" charset="0"/>
              </a:rPr>
              <a:t>cả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nước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là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rất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cần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</a:rPr>
              <a:t>thiết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20486" name="Text Box 20485"/>
          <p:cNvSpPr txBox="1"/>
          <p:nvPr/>
        </p:nvSpPr>
        <p:spPr>
          <a:xfrm>
            <a:off x="457200" y="5791200"/>
            <a:ext cx="894238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- </a:t>
            </a:r>
            <a:r>
              <a:rPr lang="en-US" altLang="zh-CN" sz="3200" err="1">
                <a:latin typeface="Times New Roman" panose="02020603050405020304" pitchFamily="18" charset="0"/>
              </a:rPr>
              <a:t>Hãy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nêu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hậu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quả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của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sự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phân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bố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dân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cư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chưa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hợp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latin typeface="Times New Roman" panose="02020603050405020304" pitchFamily="18" charset="0"/>
              </a:rPr>
              <a:t>lí</a:t>
            </a:r>
            <a:r>
              <a:rPr lang="en-US" altLang="zh-CN" sz="3200">
                <a:latin typeface="Times New Roman" panose="02020603050405020304" pitchFamily="18" charset="0"/>
              </a:rPr>
              <a:t> ?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charRg st="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charRg st="0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charRg st="0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itle 24577"/>
          <p:cNvSpPr>
            <a:spLocks noGrp="1"/>
          </p:cNvSpPr>
          <p:nvPr>
            <p:ph type="title" sz="quarter"/>
          </p:nvPr>
        </p:nvSpPr>
        <p:spPr>
          <a:solidFill>
            <a:srgbClr val="FFCC00"/>
          </a:solidFill>
          <a:ln/>
        </p:spPr>
        <p:txBody>
          <a:bodyPr anchor="ctr" anchorCtr="0"/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II – 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solidFill>
                  <a:srgbClr val="0000FF"/>
                </a:solidFill>
                <a:latin typeface="Times New Roman" panose="02020603050405020304" pitchFamily="18" charset="0"/>
              </a:rPr>
              <a:t>cư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4" name="Text Placeholder 24578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  <a:ln/>
        </p:spPr>
        <p:txBody>
          <a:bodyPr anchor="t" anchorCtr="0"/>
          <a:p>
            <a:pPr marL="0" indent="0">
              <a:buNone/>
            </a:pP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1.) </a:t>
            </a:r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err="1">
                <a:solidFill>
                  <a:srgbClr val="FF3300"/>
                </a:solidFill>
                <a:latin typeface="Times New Roman" panose="02020603050405020304" pitchFamily="18" charset="0"/>
              </a:rPr>
              <a:t>thôn</a:t>
            </a:r>
            <a:endParaRPr lang="en-US" altLang="zh-CN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4" name="Content Placeholder 24583" descr="bản làn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0" y="2133600"/>
            <a:ext cx="4724400" cy="2185988"/>
          </a:xfrm>
          <a:ln/>
        </p:spPr>
      </p:pic>
      <p:pic>
        <p:nvPicPr>
          <p:cNvPr id="24585" name="Content Placeholder 24584" descr="là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24400" y="1600200"/>
            <a:ext cx="4419600" cy="2286000"/>
          </a:xfrm>
          <a:ln/>
        </p:spPr>
      </p:pic>
      <p:pic>
        <p:nvPicPr>
          <p:cNvPr id="24586" name="Content Placeholder 24585" descr="images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0" y="4267200"/>
            <a:ext cx="4724400" cy="2590800"/>
          </a:xfrm>
          <a:ln/>
        </p:spPr>
      </p:pic>
      <p:pic>
        <p:nvPicPr>
          <p:cNvPr id="24587" name="Content Placeholder 24586" descr="làng bản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24400" y="4267200"/>
            <a:ext cx="4419600" cy="2590800"/>
          </a:xfrm>
          <a:ln/>
        </p:spPr>
      </p:pic>
      <p:sp>
        <p:nvSpPr>
          <p:cNvPr id="24588" name="Text Box 24587"/>
          <p:cNvSpPr txBox="1"/>
          <p:nvPr/>
        </p:nvSpPr>
        <p:spPr>
          <a:xfrm>
            <a:off x="685800" y="3810000"/>
            <a:ext cx="7086600" cy="4572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                  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Nam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2" name="Title 2765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838200"/>
          </a:xfrm>
          <a:solidFill>
            <a:srgbClr val="00FFFF"/>
          </a:solidFill>
          <a:ln/>
        </p:spPr>
        <p:txBody>
          <a:bodyPr anchor="ctr" anchorCtr="0"/>
          <a:p>
            <a:r>
              <a:rPr lang="en-US" altLang="zh-CN" sz="3200" err="1">
                <a:solidFill>
                  <a:srgbClr val="FF33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33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33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 Nam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8" name="Content Placeholder 27657" descr="đô thị"/>
          <p:cNvPicPr>
            <a:picLocks noGrp="1"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4800600" y="914400"/>
            <a:ext cx="4038600" cy="2871788"/>
          </a:xfrm>
          <a:ln/>
        </p:spPr>
      </p:pic>
      <p:pic>
        <p:nvPicPr>
          <p:cNvPr id="27659" name="Content Placeholder 27658" descr="khubietthu_dothi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228600" y="4038600"/>
            <a:ext cx="4267200" cy="2614613"/>
          </a:xfrm>
          <a:ln/>
        </p:spPr>
      </p:pic>
      <p:pic>
        <p:nvPicPr>
          <p:cNvPr id="27660" name="Content Placeholder 27659" descr="đông dân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3938588"/>
            <a:ext cx="4114800" cy="2462212"/>
          </a:xfrm>
          <a:ln/>
        </p:spPr>
      </p:pic>
      <p:pic>
        <p:nvPicPr>
          <p:cNvPr id="27662" name="Content Placeholder 27661" descr="pic_export_pack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0" y="838200"/>
            <a:ext cx="4724400" cy="31242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2662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FF99"/>
          </a:solidFill>
          <a:ln/>
        </p:spPr>
        <p:txBody>
          <a:bodyPr anchor="ctr" anchorCtr="0"/>
          <a:p>
            <a:r>
              <a:rPr lang="en-US" altLang="zh-CN" sz="3200">
                <a:solidFill>
                  <a:srgbClr val="FF3300"/>
                </a:solidFill>
                <a:latin typeface="Times New Roman" panose="02020603050405020304" pitchFamily="18" charset="0"/>
              </a:rPr>
              <a:t>Câu hỏi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Content Placeholder 26626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819400"/>
          </a:xfrm>
          <a:solidFill>
            <a:srgbClr val="FFFF00"/>
          </a:solidFill>
        </p:spPr>
        <p:txBody>
          <a:bodyPr anchor="t" anchorCtr="0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1.Nêu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quần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tế,cách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ở…) ?</a:t>
            </a:r>
            <a:endParaRPr kumimoji="0" lang="en-US" altLang="zh-CN" sz="3200" b="0" i="0" u="none" strike="noStrike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hoá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1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zh-CN" sz="3200" b="0" i="0" u="none" strike="noStrike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zh-CN" sz="3200" b="0" i="0" u="none" strike="noStrike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zh-CN" sz="3200" b="0" i="0" u="none" strike="noStrike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8" name="Text Box 26627"/>
          <p:cNvSpPr txBox="1"/>
          <p:nvPr/>
        </p:nvSpPr>
        <p:spPr>
          <a:xfrm>
            <a:off x="0" y="4495800"/>
            <a:ext cx="9144000" cy="2011363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3. 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thị 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(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…)?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3C8C93"/>
                </a:solidFill>
                <a:latin typeface="Times New Roman" panose="02020603050405020304" pitchFamily="18" charset="0"/>
              </a:rPr>
              <a:t>em</a:t>
            </a:r>
            <a:r>
              <a:rPr lang="en-US" altLang="zh-CN" sz="3200">
                <a:solidFill>
                  <a:srgbClr val="3C8C93"/>
                </a:solidFill>
                <a:latin typeface="Times New Roman" panose="02020603050405020304" pitchFamily="18" charset="0"/>
              </a:rPr>
              <a:t> ?</a:t>
            </a:r>
            <a:endParaRPr lang="en-US" altLang="zh-CN" sz="3200">
              <a:solidFill>
                <a:srgbClr val="3C8C93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3200">
              <a:solidFill>
                <a:srgbClr val="3C8C9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charRg st="0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9733" name="Content Placeholder 29732"/>
          <p:cNvGraphicFramePr/>
          <p:nvPr>
            <p:ph/>
          </p:nvPr>
        </p:nvGraphicFramePr>
        <p:xfrm>
          <a:off x="457200" y="274638"/>
          <a:ext cx="8229600" cy="5851525"/>
        </p:xfrm>
        <a:graphic>
          <a:graphicData uri="http://schemas.openxmlformats.org/drawingml/2006/table">
            <a:tbl>
              <a:tblPr/>
              <a:tblGrid>
                <a:gridCol w="2743200"/>
                <a:gridCol w="3124200"/>
                <a:gridCol w="2362200"/>
              </a:tblGrid>
              <a:tr h="1463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endParaRPr lang="en-US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4620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endParaRPr lang="en-US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ấp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xóm(ĐB)bản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buôn,sóc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phường,ngõ,</a:t>
                      </a:r>
                      <a:endParaRPr err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ngách</a:t>
                      </a:r>
                      <a:r>
                        <a:rPr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463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4620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CNH,HĐH</a:t>
                      </a:r>
                      <a:endPara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CN,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Siêu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endPara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31767" name="Straight Connector 29723"/>
          <p:cNvSpPr/>
          <p:nvPr/>
        </p:nvSpPr>
        <p:spPr>
          <a:xfrm>
            <a:off x="457200" y="304800"/>
            <a:ext cx="27432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itle 3072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/>
        </p:spPr>
        <p:txBody>
          <a:bodyPr anchor="ctr" anchorCtr="0"/>
          <a:p>
            <a:r>
              <a:rPr lang="en-US" altLang="zh-CN" b="1">
                <a:solidFill>
                  <a:srgbClr val="FFFF00"/>
                </a:solidFill>
                <a:latin typeface="Times New Roman" panose="02020603050405020304" pitchFamily="18" charset="0"/>
              </a:rPr>
              <a:t>III. Đô </a:t>
            </a:r>
            <a:r>
              <a:rPr lang="en-US" altLang="zh-CN" b="1" err="1">
                <a:solidFill>
                  <a:srgbClr val="FFFF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err="1">
                <a:solidFill>
                  <a:srgbClr val="FFFF00"/>
                </a:solidFill>
                <a:latin typeface="Times New Roman" panose="02020603050405020304" pitchFamily="18" charset="0"/>
              </a:rPr>
              <a:t>hoá</a:t>
            </a:r>
            <a:endParaRPr lang="en-US" altLang="zh-CN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0822" name="Content Placeholder 30821"/>
          <p:cNvGraphicFramePr/>
          <p:nvPr>
            <p:ph idx="1"/>
          </p:nvPr>
        </p:nvGraphicFramePr>
        <p:xfrm>
          <a:off x="457200" y="1600200"/>
          <a:ext cx="5257800" cy="5129213"/>
        </p:xfrm>
        <a:graphic>
          <a:graphicData uri="http://schemas.openxmlformats.org/drawingml/2006/table">
            <a:tbl>
              <a:tblPr/>
              <a:tblGrid>
                <a:gridCol w="1231900"/>
                <a:gridCol w="2219325"/>
                <a:gridCol w="1806575"/>
              </a:tblGrid>
              <a:tr h="15541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 b="0" err="1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thị(triệu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0" err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sz="2000" b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sz="2000" b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sz="2000" b="0">
                        <a:solidFill>
                          <a:srgbClr val="FF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7413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en-US" sz="20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en-US" sz="20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en-US" sz="20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7413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064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000" b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  <a:endParaRPr lang="en-US" sz="2000" b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en-US" sz="2000" b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30800" name="Cloud Callout 30799"/>
          <p:cNvSpPr/>
          <p:nvPr/>
        </p:nvSpPr>
        <p:spPr>
          <a:xfrm>
            <a:off x="5867400" y="1447800"/>
            <a:ext cx="3276600" cy="4724400"/>
          </a:xfrm>
          <a:prstGeom prst="cloudCallout">
            <a:avLst>
              <a:gd name="adj1" fmla="val -68167"/>
              <a:gd name="adj2" fmla="val 251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nướcgiai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zh-CN" sz="2400">
                <a:solidFill>
                  <a:srgbClr val="0000FF"/>
                </a:solidFill>
                <a:latin typeface="Times New Roman" panose="02020603050405020304" pitchFamily="18" charset="0"/>
              </a:rPr>
              <a:t> 2000-2005</a:t>
            </a:r>
            <a:endParaRPr lang="en-US" altLang="zh-CN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8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itle 3379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FF99"/>
          </a:solidFill>
          <a:ln/>
        </p:spPr>
        <p:txBody>
          <a:bodyPr anchor="ctr" anchorCtr="0"/>
          <a:p>
            <a:r>
              <a:rPr lang="en-US" altLang="zh-CN" sz="2400" err="1">
                <a:solidFill>
                  <a:srgbClr val="FF3300"/>
                </a:solidFill>
              </a:rPr>
              <a:t>Tỉ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lệ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dân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thành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thị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nước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ta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còn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thấp</a:t>
            </a:r>
            <a:r>
              <a:rPr lang="en-US" altLang="zh-CN" sz="2400">
                <a:solidFill>
                  <a:srgbClr val="FF3300"/>
                </a:solidFill>
              </a:rPr>
              <a:t> so </a:t>
            </a:r>
            <a:r>
              <a:rPr lang="en-US" altLang="zh-CN" sz="2400" err="1">
                <a:solidFill>
                  <a:srgbClr val="FF3300"/>
                </a:solidFill>
              </a:rPr>
              <a:t>với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các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nước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trong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khu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vực</a:t>
            </a:r>
            <a:r>
              <a:rPr lang="en-US" altLang="zh-CN" sz="2400">
                <a:solidFill>
                  <a:srgbClr val="FF3300"/>
                </a:solidFill>
              </a:rPr>
              <a:t>, </a:t>
            </a:r>
            <a:r>
              <a:rPr lang="en-US" altLang="zh-CN" sz="2400" err="1">
                <a:solidFill>
                  <a:srgbClr val="FF3300"/>
                </a:solidFill>
              </a:rPr>
              <a:t>Năm</a:t>
            </a:r>
            <a:r>
              <a:rPr lang="en-US" altLang="zh-CN" sz="2400">
                <a:solidFill>
                  <a:srgbClr val="FF3300"/>
                </a:solidFill>
              </a:rPr>
              <a:t> 2005 </a:t>
            </a:r>
            <a:r>
              <a:rPr lang="en-US" altLang="zh-CN" sz="2400" err="1">
                <a:solidFill>
                  <a:srgbClr val="FF3300"/>
                </a:solidFill>
              </a:rPr>
              <a:t>số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dân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thành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thị</a:t>
            </a:r>
            <a:r>
              <a:rPr lang="en-US" altLang="zh-CN" sz="2400">
                <a:solidFill>
                  <a:srgbClr val="FF3300"/>
                </a:solidFill>
              </a:rPr>
              <a:t>  </a:t>
            </a:r>
            <a:r>
              <a:rPr lang="en-US" altLang="zh-CN" sz="2400" err="1">
                <a:solidFill>
                  <a:srgbClr val="FF3300"/>
                </a:solidFill>
              </a:rPr>
              <a:t>chiếm</a:t>
            </a:r>
            <a:r>
              <a:rPr lang="en-US" altLang="zh-CN" sz="2400">
                <a:solidFill>
                  <a:srgbClr val="FF3300"/>
                </a:solidFill>
              </a:rPr>
              <a:t> 26,9% </a:t>
            </a:r>
            <a:r>
              <a:rPr lang="en-US" altLang="zh-CN" sz="2400" err="1">
                <a:solidFill>
                  <a:srgbClr val="FF3300"/>
                </a:solidFill>
              </a:rPr>
              <a:t>số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dân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cả</a:t>
            </a:r>
            <a:r>
              <a:rPr lang="en-US" altLang="zh-CN" sz="2400">
                <a:solidFill>
                  <a:srgbClr val="FF3300"/>
                </a:solidFill>
              </a:rPr>
              <a:t> </a:t>
            </a:r>
            <a:r>
              <a:rPr lang="en-US" altLang="zh-CN" sz="2400" err="1">
                <a:solidFill>
                  <a:srgbClr val="FF3300"/>
                </a:solidFill>
              </a:rPr>
              <a:t>nước</a:t>
            </a:r>
            <a:endParaRPr lang="en-US" altLang="zh-CN" sz="2400">
              <a:solidFill>
                <a:srgbClr val="FF3300"/>
              </a:solidFill>
            </a:endParaRPr>
          </a:p>
        </p:txBody>
      </p:sp>
      <p:sp>
        <p:nvSpPr>
          <p:cNvPr id="33795" name="Content Placeholder 3379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1447800"/>
          </a:xfrm>
          <a:solidFill>
            <a:srgbClr val="00FFFF"/>
          </a:solidFill>
          <a:ln/>
        </p:spPr>
        <p:txBody>
          <a:bodyPr anchor="t" anchorCtr="0"/>
          <a:p>
            <a:pPr marL="0" indent="0">
              <a:buNone/>
            </a:pPr>
            <a:r>
              <a:rPr lang="en-US" altLang="zh-CN" sz="2400" err="1">
                <a:solidFill>
                  <a:srgbClr val="FF00FF"/>
                </a:solidFill>
              </a:rPr>
              <a:t>Qúa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trình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đô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thị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hoá</a:t>
            </a:r>
            <a:r>
              <a:rPr lang="en-US" altLang="zh-CN" sz="2400">
                <a:solidFill>
                  <a:srgbClr val="FF00FF"/>
                </a:solidFill>
              </a:rPr>
              <a:t> ở </a:t>
            </a:r>
            <a:r>
              <a:rPr lang="en-US" altLang="zh-CN" sz="2400" err="1">
                <a:solidFill>
                  <a:srgbClr val="FF00FF"/>
                </a:solidFill>
              </a:rPr>
              <a:t>nước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ta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diễn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ravới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tốc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độ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ngày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càng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cao</a:t>
            </a:r>
            <a:r>
              <a:rPr lang="en-US" altLang="zh-CN" sz="2400">
                <a:solidFill>
                  <a:srgbClr val="FF00FF"/>
                </a:solidFill>
              </a:rPr>
              <a:t>. </a:t>
            </a:r>
            <a:r>
              <a:rPr lang="en-US" altLang="zh-CN" sz="2400" err="1">
                <a:solidFill>
                  <a:srgbClr val="FF00FF"/>
                </a:solidFill>
              </a:rPr>
              <a:t>Trình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độ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đô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thị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hoá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thấp</a:t>
            </a:r>
            <a:r>
              <a:rPr lang="en-US" altLang="zh-CN" sz="2400">
                <a:solidFill>
                  <a:srgbClr val="FF00FF"/>
                </a:solidFill>
              </a:rPr>
              <a:t>. </a:t>
            </a:r>
            <a:r>
              <a:rPr lang="en-US" altLang="zh-CN" sz="2400" err="1">
                <a:solidFill>
                  <a:srgbClr val="FF00FF"/>
                </a:solidFill>
              </a:rPr>
              <a:t>Phần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lớn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các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đô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thị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nước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ta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thuộc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loại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vừa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và</a:t>
            </a:r>
            <a:r>
              <a:rPr lang="en-US" altLang="zh-CN" sz="2400">
                <a:solidFill>
                  <a:srgbClr val="FF00FF"/>
                </a:solidFill>
              </a:rPr>
              <a:t> </a:t>
            </a:r>
            <a:r>
              <a:rPr lang="en-US" altLang="zh-CN" sz="2400" err="1">
                <a:solidFill>
                  <a:srgbClr val="FF00FF"/>
                </a:solidFill>
              </a:rPr>
              <a:t>nhỏ</a:t>
            </a:r>
            <a:endParaRPr lang="en-US" altLang="zh-CN" sz="2400">
              <a:solidFill>
                <a:srgbClr val="FF00FF"/>
              </a:solidFill>
            </a:endParaRPr>
          </a:p>
        </p:txBody>
      </p:sp>
      <p:sp>
        <p:nvSpPr>
          <p:cNvPr id="2" name="Text Box 33795"/>
          <p:cNvSpPr txBox="1"/>
          <p:nvPr/>
        </p:nvSpPr>
        <p:spPr>
          <a:xfrm>
            <a:off x="304800" y="3733800"/>
            <a:ext cx="84582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33797" name="Picture 33796" descr="đông dâ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0"/>
            <a:ext cx="44958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33797" descr="thi-diem-thanh-lap-tap-doan-phat-trien-nha-va-do-thi-viet-n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0"/>
            <a:ext cx="4572000" cy="362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33793"/>
          <p:cNvSpPr>
            <a:spLocks noGrp="1"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anchor="ctr" anchorCtr="0"/>
          <a:p>
            <a:pPr algn="ctr"/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ta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2005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26,9%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3300"/>
                </a:solidFill>
                <a:latin typeface="Times New Roman" panose="02020603050405020304" pitchFamily="18" charset="0"/>
              </a:rPr>
              <a:t>nước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Content Placeholder 33794"/>
          <p:cNvSpPr>
            <a:spLocks noGrp="1"/>
          </p:cNvSpPr>
          <p:nvPr/>
        </p:nvSpPr>
        <p:spPr>
          <a:xfrm>
            <a:off x="0" y="1524000"/>
            <a:ext cx="9144000" cy="14478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t" anchorCtr="0"/>
          <a:p>
            <a:pPr>
              <a:spcBef>
                <a:spcPct val="20000"/>
              </a:spcBef>
            </a:pP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Qúa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ta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ravới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ta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FF00FF"/>
                </a:solidFill>
                <a:latin typeface="Times New Roman" panose="02020603050405020304" pitchFamily="18" charset="0"/>
              </a:rPr>
              <a:t>nhỏ</a:t>
            </a:r>
            <a:endParaRPr lang="en-US" altLang="zh-CN" sz="24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 build="p"/>
      <p:bldP spid="3" grpId="0" bldLvl="0" animBg="1"/>
      <p:bldP spid="4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4097" descr="Bouquet"/>
          <p:cNvSpPr>
            <a:spLocks noGrp="1"/>
          </p:cNvSpPr>
          <p:nvPr>
            <p:ph type="title"/>
          </p:nvPr>
        </p:nvSpPr>
        <p:spPr>
          <a:blipFill rotWithShape="1">
            <a:blip r:embed="rId1"/>
          </a:blipFill>
          <a:ln w="76200" cmpd="tri">
            <a:solidFill>
              <a:srgbClr val="FF00FF"/>
            </a:solidFill>
            <a:miter/>
          </a:ln>
        </p:spPr>
        <p:txBody>
          <a:bodyPr anchor="ctr" anchorCtr="0"/>
          <a:p>
            <a:r>
              <a:rPr lang="en-US" altLang="zh-CN" err="1">
                <a:solidFill>
                  <a:srgbClr val="0000FF"/>
                </a:solidFill>
              </a:rPr>
              <a:t>Kiểm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en-US" altLang="zh-CN" err="1">
                <a:solidFill>
                  <a:srgbClr val="0000FF"/>
                </a:solidFill>
              </a:rPr>
              <a:t>tra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en-US" altLang="zh-CN" err="1">
                <a:solidFill>
                  <a:srgbClr val="0000FF"/>
                </a:solidFill>
              </a:rPr>
              <a:t>bài</a:t>
            </a:r>
            <a:r>
              <a:rPr lang="en-US" altLang="zh-CN">
                <a:solidFill>
                  <a:srgbClr val="0000FF"/>
                </a:solidFill>
              </a:rPr>
              <a:t> </a:t>
            </a:r>
            <a:r>
              <a:rPr lang="en-US" altLang="zh-CN" err="1">
                <a:solidFill>
                  <a:srgbClr val="0000FF"/>
                </a:solidFill>
              </a:rPr>
              <a:t>cũ</a:t>
            </a:r>
            <a:endParaRPr lang="en-US" altLang="zh-CN">
              <a:solidFill>
                <a:srgbClr val="0000FF"/>
              </a:solidFill>
            </a:endParaRPr>
          </a:p>
        </p:txBody>
      </p:sp>
      <p:sp>
        <p:nvSpPr>
          <p:cNvPr id="4103" name="Text Box 4102"/>
          <p:cNvSpPr txBox="1"/>
          <p:nvPr/>
        </p:nvSpPr>
        <p:spPr>
          <a:xfrm>
            <a:off x="457200" y="1524000"/>
            <a:ext cx="8305800" cy="1552575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i="1" u="sng" err="1">
                <a:solidFill>
                  <a:srgbClr val="FF0000"/>
                </a:solidFill>
                <a:latin typeface="Arial" panose="020B0604020202020204" pitchFamily="34" charset="0"/>
              </a:rPr>
              <a:t>Câu</a:t>
            </a:r>
            <a:r>
              <a:rPr lang="en-US" altLang="zh-CN" sz="2400" i="1" u="sng">
                <a:solidFill>
                  <a:srgbClr val="FF0000"/>
                </a:solidFill>
                <a:latin typeface="Arial" panose="020B0604020202020204" pitchFamily="34" charset="0"/>
              </a:rPr>
              <a:t> 3 SGK </a:t>
            </a:r>
            <a:r>
              <a:rPr lang="en-US" altLang="zh-CN" sz="2400" i="1" u="sng" err="1">
                <a:solidFill>
                  <a:srgbClr val="FF0000"/>
                </a:solidFill>
                <a:latin typeface="Arial" panose="020B0604020202020204" pitchFamily="34" charset="0"/>
              </a:rPr>
              <a:t>Trang</a:t>
            </a:r>
            <a:r>
              <a:rPr lang="en-US" altLang="zh-CN" sz="2400" i="1" u="sng">
                <a:solidFill>
                  <a:srgbClr val="FF0000"/>
                </a:solidFill>
                <a:latin typeface="Arial" panose="020B0604020202020204" pitchFamily="34" charset="0"/>
              </a:rPr>
              <a:t> 10 :</a:t>
            </a:r>
            <a:endParaRPr lang="en-US" altLang="zh-CN" sz="2400" i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1-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Tính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tỉ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lệ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tăng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tự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nhiên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dân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FF0000"/>
                </a:solidFill>
                <a:latin typeface="Arial" panose="020B0604020202020204" pitchFamily="34" charset="0"/>
              </a:rPr>
              <a:t>số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</a:rPr>
              <a:t> (%)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err="1">
                <a:solidFill>
                  <a:srgbClr val="FF0000"/>
                </a:solidFill>
                <a:latin typeface="Arial" panose="020B0604020202020204" pitchFamily="34" charset="0"/>
              </a:rPr>
              <a:t>Tỉ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FF0000"/>
                </a:solidFill>
                <a:latin typeface="Arial" panose="020B0604020202020204" pitchFamily="34" charset="0"/>
              </a:rPr>
              <a:t>lệ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FF0000"/>
                </a:solidFill>
                <a:latin typeface="Arial" panose="020B0604020202020204" pitchFamily="34" charset="0"/>
              </a:rPr>
              <a:t>tăng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FF0000"/>
                </a:solidFill>
                <a:latin typeface="Arial" panose="020B0604020202020204" pitchFamily="34" charset="0"/>
              </a:rPr>
              <a:t>tự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FF0000"/>
                </a:solidFill>
                <a:latin typeface="Arial" panose="020B0604020202020204" pitchFamily="34" charset="0"/>
              </a:rPr>
              <a:t>nhiên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 (%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 )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Straight Connector 4104"/>
          <p:cNvSpPr/>
          <p:nvPr/>
        </p:nvSpPr>
        <p:spPr>
          <a:xfrm>
            <a:off x="4267200" y="2895600"/>
            <a:ext cx="4724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6" name="Text Box 4105"/>
          <p:cNvSpPr txBox="1"/>
          <p:nvPr/>
        </p:nvSpPr>
        <p:spPr>
          <a:xfrm>
            <a:off x="4114800" y="2438400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err="1">
                <a:solidFill>
                  <a:srgbClr val="FF00FF"/>
                </a:solidFill>
                <a:latin typeface="Arial" panose="020B0604020202020204" pitchFamily="34" charset="0"/>
              </a:rPr>
              <a:t>Tỉ</a:t>
            </a:r>
            <a:r>
              <a:rPr lang="en-US" altLang="zh-CN" sz="2400" b="1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FF00FF"/>
                </a:solidFill>
                <a:latin typeface="Arial" panose="020B0604020202020204" pitchFamily="34" charset="0"/>
              </a:rPr>
              <a:t>lệ</a:t>
            </a:r>
            <a:r>
              <a:rPr lang="en-US" altLang="zh-CN" sz="2400" b="1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FF00FF"/>
                </a:solidFill>
                <a:latin typeface="Arial" panose="020B0604020202020204" pitchFamily="34" charset="0"/>
              </a:rPr>
              <a:t>sinh</a:t>
            </a:r>
            <a:r>
              <a:rPr lang="en-US" altLang="zh-CN" sz="2400" b="1">
                <a:solidFill>
                  <a:srgbClr val="FF00FF"/>
                </a:solidFill>
                <a:latin typeface="Arial" panose="020B0604020202020204" pitchFamily="34" charset="0"/>
              </a:rPr>
              <a:t> ( %</a:t>
            </a:r>
            <a:r>
              <a:rPr lang="en-US" altLang="zh-CN" sz="2400" b="1" baseline="-25000">
                <a:solidFill>
                  <a:srgbClr val="FF00FF"/>
                </a:solidFill>
                <a:latin typeface="Arial" panose="020B0604020202020204" pitchFamily="34" charset="0"/>
              </a:rPr>
              <a:t>o</a:t>
            </a:r>
            <a:r>
              <a:rPr lang="en-US" altLang="zh-CN" sz="2400" b="1">
                <a:solidFill>
                  <a:srgbClr val="FF00FF"/>
                </a:solidFill>
                <a:latin typeface="Arial" panose="020B0604020202020204" pitchFamily="34" charset="0"/>
              </a:rPr>
              <a:t> ) - </a:t>
            </a:r>
            <a:r>
              <a:rPr lang="en-US" altLang="zh-CN" sz="2400" b="1" err="1">
                <a:solidFill>
                  <a:srgbClr val="FF00FF"/>
                </a:solidFill>
                <a:latin typeface="Arial" panose="020B0604020202020204" pitchFamily="34" charset="0"/>
              </a:rPr>
              <a:t>Tỉ</a:t>
            </a:r>
            <a:r>
              <a:rPr lang="en-US" altLang="zh-CN" sz="2400" b="1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FF00FF"/>
                </a:solidFill>
                <a:latin typeface="Arial" panose="020B0604020202020204" pitchFamily="34" charset="0"/>
              </a:rPr>
              <a:t>lệ</a:t>
            </a:r>
            <a:r>
              <a:rPr lang="en-US" altLang="zh-CN" sz="2400" b="1">
                <a:solidFill>
                  <a:srgbClr val="FF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err="1">
                <a:solidFill>
                  <a:srgbClr val="FF00FF"/>
                </a:solidFill>
                <a:latin typeface="Arial" panose="020B0604020202020204" pitchFamily="34" charset="0"/>
              </a:rPr>
              <a:t>tử</a:t>
            </a:r>
            <a:r>
              <a:rPr lang="en-US" altLang="zh-CN" sz="2400" b="1">
                <a:solidFill>
                  <a:srgbClr val="FF00FF"/>
                </a:solidFill>
                <a:latin typeface="Arial" panose="020B0604020202020204" pitchFamily="34" charset="0"/>
              </a:rPr>
              <a:t> ( %</a:t>
            </a:r>
            <a:r>
              <a:rPr lang="en-US" altLang="zh-CN" sz="2400" b="1" baseline="-25000">
                <a:solidFill>
                  <a:srgbClr val="FF00FF"/>
                </a:solidFill>
                <a:latin typeface="Arial" panose="020B0604020202020204" pitchFamily="34" charset="0"/>
              </a:rPr>
              <a:t>0</a:t>
            </a:r>
            <a:r>
              <a:rPr lang="en-US" altLang="zh-CN" sz="2400" b="1">
                <a:solidFill>
                  <a:srgbClr val="FF00FF"/>
                </a:solidFill>
                <a:latin typeface="Arial" panose="020B0604020202020204" pitchFamily="34" charset="0"/>
              </a:rPr>
              <a:t> )</a:t>
            </a:r>
            <a:endParaRPr lang="en-US" altLang="zh-CN" sz="24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4107" name="Text Box 4106"/>
          <p:cNvSpPr txBox="1"/>
          <p:nvPr/>
        </p:nvSpPr>
        <p:spPr>
          <a:xfrm>
            <a:off x="4572000" y="3048000"/>
            <a:ext cx="3200400" cy="45720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                  </a:t>
            </a:r>
            <a:r>
              <a:rPr lang="en-US" altLang="zh-CN" sz="2400" b="1">
                <a:latin typeface="Arial" panose="020B0604020202020204" pitchFamily="34" charset="0"/>
              </a:rPr>
              <a:t>10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graphicFrame>
        <p:nvGraphicFramePr>
          <p:cNvPr id="4150" name="Content Placeholder 4149"/>
          <p:cNvGraphicFramePr/>
          <p:nvPr>
            <p:ph idx="1"/>
          </p:nvPr>
        </p:nvGraphicFramePr>
        <p:xfrm>
          <a:off x="685800" y="3505200"/>
          <a:ext cx="8229600" cy="1858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223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sz="1400"/>
                    </a:p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FFFF00"/>
                          </a:solidFill>
                        </a:rPr>
                        <a:t>Tỉ</a:t>
                      </a:r>
                      <a:r>
                        <a:rPr sz="2000" b="1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sz="2000" b="1" err="1">
                          <a:solidFill>
                            <a:srgbClr val="FFFF00"/>
                          </a:solidFill>
                        </a:rPr>
                        <a:t>suất</a:t>
                      </a:r>
                      <a:endParaRPr lang="en-US" sz="2000" b="1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/>
                        <a:t>1979</a:t>
                      </a:r>
                      <a:endParaRPr 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b="1"/>
                        <a:t>1999</a:t>
                      </a:r>
                      <a:endParaRPr lang="en-US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err="1"/>
                        <a:t>Tỉ</a:t>
                      </a:r>
                      <a:r>
                        <a:t> </a:t>
                      </a:r>
                      <a:r>
                        <a:rPr err="1"/>
                        <a:t>suất</a:t>
                      </a:r>
                      <a:r>
                        <a:t> </a:t>
                      </a:r>
                      <a:r>
                        <a:rPr err="1"/>
                        <a:t>sinh</a:t>
                      </a:r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/>
                        <a:t>32,5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/>
                        <a:t>19,9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err="1"/>
                        <a:t>Tỉ</a:t>
                      </a:r>
                      <a:r>
                        <a:t> </a:t>
                      </a:r>
                      <a:r>
                        <a:rPr err="1"/>
                        <a:t>suất</a:t>
                      </a:r>
                      <a:r>
                        <a:t> </a:t>
                      </a:r>
                      <a:r>
                        <a:rPr err="1"/>
                        <a:t>tử</a:t>
                      </a:r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/>
                        <a:t>  7,2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/>
                        <a:t>  5,6</a:t>
                      </a:r>
                      <a:endParaRPr lang="en-US" sz="24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16408" name="Straight Connector 4128"/>
          <p:cNvSpPr/>
          <p:nvPr/>
        </p:nvSpPr>
        <p:spPr>
          <a:xfrm>
            <a:off x="762000" y="3581400"/>
            <a:ext cx="26670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09" name="Text Box 4135"/>
          <p:cNvSpPr txBox="1"/>
          <p:nvPr/>
        </p:nvSpPr>
        <p:spPr>
          <a:xfrm>
            <a:off x="2286000" y="3581400"/>
            <a:ext cx="1066800" cy="396875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err="1">
                <a:solidFill>
                  <a:srgbClr val="FFFF00"/>
                </a:solidFill>
                <a:latin typeface="Arial" panose="020B0604020202020204" pitchFamily="34" charset="0"/>
              </a:rPr>
              <a:t>Năm</a:t>
            </a:r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410" name="Straight Connector 4137"/>
          <p:cNvSpPr/>
          <p:nvPr/>
        </p:nvSpPr>
        <p:spPr>
          <a:xfrm>
            <a:off x="685800" y="5943600"/>
            <a:ext cx="8229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11" name="Straight Connector 4138"/>
          <p:cNvSpPr/>
          <p:nvPr/>
        </p:nvSpPr>
        <p:spPr>
          <a:xfrm>
            <a:off x="685800" y="53340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12" name="Straight Connector 4139"/>
          <p:cNvSpPr/>
          <p:nvPr/>
        </p:nvSpPr>
        <p:spPr>
          <a:xfrm>
            <a:off x="8915400" y="53340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13" name="Straight Connector 4140"/>
          <p:cNvSpPr/>
          <p:nvPr/>
        </p:nvSpPr>
        <p:spPr>
          <a:xfrm>
            <a:off x="3429000" y="53340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14" name="Straight Connector 4141"/>
          <p:cNvSpPr/>
          <p:nvPr/>
        </p:nvSpPr>
        <p:spPr>
          <a:xfrm>
            <a:off x="6172200" y="53340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43" name="Text Box 4142"/>
          <p:cNvSpPr txBox="1"/>
          <p:nvPr/>
        </p:nvSpPr>
        <p:spPr>
          <a:xfrm>
            <a:off x="685800" y="5486400"/>
            <a:ext cx="2667000" cy="3968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Tỉ</a:t>
            </a:r>
            <a:r>
              <a:rPr lang="en-US" altLang="zh-CN" sz="20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lệ</a:t>
            </a:r>
            <a:r>
              <a:rPr lang="en-US" altLang="zh-CN" sz="20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tăng</a:t>
            </a:r>
            <a:r>
              <a:rPr lang="en-US" altLang="zh-CN" sz="20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tự</a:t>
            </a:r>
            <a:r>
              <a:rPr lang="en-US" altLang="zh-CN" sz="20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nhiên</a:t>
            </a:r>
            <a:endParaRPr lang="en-US" altLang="zh-CN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44" name="Text Box 4143"/>
          <p:cNvSpPr txBox="1"/>
          <p:nvPr/>
        </p:nvSpPr>
        <p:spPr>
          <a:xfrm>
            <a:off x="3429000" y="5410200"/>
            <a:ext cx="27432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 </a:t>
            </a: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2,53</a:t>
            </a:r>
            <a:endParaRPr lang="en-US" altLang="zh-CN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45" name="Text Box 4144"/>
          <p:cNvSpPr txBox="1"/>
          <p:nvPr/>
        </p:nvSpPr>
        <p:spPr>
          <a:xfrm>
            <a:off x="6172200" y="5410200"/>
            <a:ext cx="2667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  <a:latin typeface="Arial" panose="020B0604020202020204" pitchFamily="34" charset="0"/>
              </a:rPr>
              <a:t>1,43</a:t>
            </a:r>
            <a:endParaRPr lang="en-US" altLang="zh-CN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charRg st="2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3">
                                            <p:txEl>
                                              <p:charRg st="21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charRg st="6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3">
                                            <p:txEl>
                                              <p:charRg st="64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4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6" grpId="0"/>
      <p:bldP spid="4107" grpId="0" animBg="1"/>
      <p:bldP spid="4143" grpId="0" animBg="1"/>
      <p:bldP spid="4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Oval 35841" descr="Parchment"/>
          <p:cNvSpPr/>
          <p:nvPr/>
        </p:nvSpPr>
        <p:spPr>
          <a:xfrm>
            <a:off x="4572000" y="5486400"/>
            <a:ext cx="533400" cy="533400"/>
          </a:xfrm>
          <a:prstGeom prst="ellipse">
            <a:avLst/>
          </a:prstGeom>
          <a:blipFill rotWithShape="1">
            <a:blip r:embed="rId1"/>
          </a:blipFill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4818" name="Text Box 35842"/>
          <p:cNvSpPr txBox="1"/>
          <p:nvPr/>
        </p:nvSpPr>
        <p:spPr>
          <a:xfrm>
            <a:off x="4648200" y="4175125"/>
            <a:ext cx="4495800" cy="2682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 algn="just"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FFFF00"/>
                </a:solidFill>
                <a:latin typeface="Tahoma" panose="020B0604030504040204" charset="0"/>
              </a:rPr>
              <a:t>   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Mật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độ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dân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số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nước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ta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xếp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thứ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mấy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so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với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thế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giới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và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các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nước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trong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khu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vực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như:Trung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Quốc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, Cam-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Pu-Chia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,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Lào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là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: </a:t>
            </a:r>
            <a:endParaRPr lang="en-US" altLang="zh-CN" sz="2000">
              <a:solidFill>
                <a:srgbClr val="0000FF"/>
              </a:solidFill>
              <a:latin typeface="Tahoma" panose="020B0604030504040204" charset="0"/>
            </a:endParaRP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Tahoma" panose="020B0604030504040204" charset="0"/>
              </a:rPr>
              <a:t>A.</a:t>
            </a:r>
            <a:r>
              <a:rPr lang="en-US" altLang="zh-CN" sz="2000">
                <a:solidFill>
                  <a:srgbClr val="FFFF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Xếp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thứ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nhất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.      </a:t>
            </a: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altLang="zh-CN" sz="20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Xếp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thứ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ba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.</a:t>
            </a:r>
            <a:endParaRPr lang="en-US" altLang="zh-CN" sz="2000">
              <a:solidFill>
                <a:srgbClr val="CC3300"/>
              </a:solidFill>
              <a:latin typeface="Tahoma" panose="020B0604030504040204" charset="0"/>
            </a:endParaRP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Tahoma" panose="020B0604030504040204" charset="0"/>
              </a:rPr>
              <a:t> B</a:t>
            </a:r>
            <a:r>
              <a:rPr lang="en-US" altLang="zh-CN" sz="2000">
                <a:solidFill>
                  <a:schemeClr val="bg2"/>
                </a:solidFill>
                <a:latin typeface="Tahoma" panose="020B0604030504040204" charset="0"/>
              </a:rPr>
              <a:t>.</a:t>
            </a:r>
            <a:r>
              <a:rPr lang="en-US" altLang="zh-CN" sz="2000">
                <a:solidFill>
                  <a:srgbClr val="FFFF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Xếp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thứ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hai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.       </a:t>
            </a:r>
            <a:r>
              <a:rPr lang="en-US" altLang="zh-CN" b="1">
                <a:solidFill>
                  <a:srgbClr val="000000"/>
                </a:solidFill>
                <a:latin typeface="Arial" panose="020B0604020202020204" pitchFamily="34" charset="0"/>
              </a:rPr>
              <a:t>D.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Xếp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thứ</a:t>
            </a:r>
            <a:r>
              <a:rPr lang="en-US" altLang="zh-CN" sz="2000">
                <a:solidFill>
                  <a:srgbClr val="CC3300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CC3300"/>
                </a:solidFill>
                <a:latin typeface="Tahoma" panose="020B0604030504040204" charset="0"/>
              </a:rPr>
              <a:t>tư</a:t>
            </a:r>
            <a:endParaRPr lang="en-US" altLang="zh-CN" sz="2000">
              <a:solidFill>
                <a:srgbClr val="CC3300"/>
              </a:solidFill>
              <a:latin typeface="Tahoma" panose="020B0604030504040204" charset="0"/>
            </a:endParaRP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FFFF00"/>
                </a:solidFill>
                <a:latin typeface="Tahoma" panose="020B0604030504040204" charset="0"/>
              </a:rPr>
              <a:t> </a:t>
            </a:r>
            <a:endParaRPr lang="en-US" altLang="zh-CN" sz="2000">
              <a:solidFill>
                <a:srgbClr val="FFFF00"/>
              </a:solidFill>
              <a:latin typeface="Tahoma" panose="020B0604030504040204" charset="0"/>
            </a:endParaRPr>
          </a:p>
        </p:txBody>
      </p:sp>
      <p:sp>
        <p:nvSpPr>
          <p:cNvPr id="35844" name="Oval 35843" descr="Parchment"/>
          <p:cNvSpPr/>
          <p:nvPr/>
        </p:nvSpPr>
        <p:spPr>
          <a:xfrm>
            <a:off x="4724400" y="2730500"/>
            <a:ext cx="552450" cy="457200"/>
          </a:xfrm>
          <a:prstGeom prst="ellipse">
            <a:avLst/>
          </a:prstGeom>
          <a:blipFill rotWithShape="1">
            <a:blip r:embed="rId1"/>
          </a:blipFill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vi-VN" altLang="x-none" sz="24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Text Box 35844"/>
          <p:cNvSpPr txBox="1"/>
          <p:nvPr/>
        </p:nvSpPr>
        <p:spPr>
          <a:xfrm>
            <a:off x="4673600" y="1524000"/>
            <a:ext cx="4495800" cy="2073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ahoma" panose="020B0604030504040204" charset="0"/>
              </a:rPr>
              <a:t>         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Dân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tộc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nào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có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số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dân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đông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nhất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nước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ta</a:t>
            </a:r>
            <a:r>
              <a:rPr lang="en-US" altLang="zh-CN" sz="2000">
                <a:solidFill>
                  <a:srgbClr val="0000FF"/>
                </a:solidFill>
                <a:latin typeface="Tahoma" panose="020B0604030504040204" charset="0"/>
              </a:rPr>
              <a:t>:</a:t>
            </a:r>
            <a:endParaRPr lang="en-US" altLang="zh-CN" sz="2000">
              <a:solidFill>
                <a:srgbClr val="0000FF"/>
              </a:solidFill>
              <a:latin typeface="Tahoma" panose="020B060403050404020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FF5050"/>
                </a:solidFill>
                <a:latin typeface="Tahoma" panose="020B0604030504040204" charset="0"/>
              </a:rPr>
              <a:t>  A.   </a:t>
            </a:r>
            <a:r>
              <a:rPr lang="en-US" altLang="zh-CN" sz="2000" err="1">
                <a:solidFill>
                  <a:srgbClr val="FF5050"/>
                </a:solidFill>
                <a:latin typeface="Tahoma" panose="020B0604030504040204" charset="0"/>
              </a:rPr>
              <a:t>Tày</a:t>
            </a:r>
            <a:r>
              <a:rPr lang="en-US" altLang="zh-CN" sz="2000">
                <a:solidFill>
                  <a:srgbClr val="FF5050"/>
                </a:solidFill>
                <a:latin typeface="Tahoma" panose="020B0604030504040204" charset="0"/>
              </a:rPr>
              <a:t>.</a:t>
            </a:r>
            <a:endParaRPr lang="en-US" altLang="zh-CN" sz="2000">
              <a:solidFill>
                <a:srgbClr val="FF5050"/>
              </a:solidFill>
              <a:latin typeface="Tahoma" panose="020B060403050404020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FF5050"/>
                </a:solidFill>
                <a:latin typeface="Tahoma" panose="020B0604030504040204" charset="0"/>
              </a:rPr>
              <a:t>  B.    </a:t>
            </a:r>
            <a:r>
              <a:rPr lang="en-US" altLang="zh-CN" sz="2000" err="1">
                <a:solidFill>
                  <a:srgbClr val="FF5050"/>
                </a:solidFill>
                <a:latin typeface="Tahoma" panose="020B0604030504040204" charset="0"/>
              </a:rPr>
              <a:t>Kinh</a:t>
            </a:r>
            <a:r>
              <a:rPr lang="en-US" altLang="zh-CN" sz="2000">
                <a:solidFill>
                  <a:srgbClr val="FF5050"/>
                </a:solidFill>
                <a:latin typeface="Tahoma" panose="020B0604030504040204" charset="0"/>
              </a:rPr>
              <a:t>.</a:t>
            </a:r>
            <a:endParaRPr lang="en-US" altLang="zh-CN" sz="2000">
              <a:solidFill>
                <a:srgbClr val="FF5050"/>
              </a:solidFill>
              <a:latin typeface="Tahoma" panose="020B060403050404020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FF5050"/>
                </a:solidFill>
                <a:latin typeface="Tahoma" panose="020B0604030504040204" charset="0"/>
              </a:rPr>
              <a:t>  C.    Ê-</a:t>
            </a:r>
            <a:r>
              <a:rPr lang="en-US" altLang="zh-CN" sz="2000" err="1">
                <a:solidFill>
                  <a:srgbClr val="FF5050"/>
                </a:solidFill>
                <a:latin typeface="Tahoma" panose="020B0604030504040204" charset="0"/>
              </a:rPr>
              <a:t>đê</a:t>
            </a:r>
            <a:r>
              <a:rPr lang="en-US" altLang="zh-CN" sz="2000">
                <a:solidFill>
                  <a:srgbClr val="FF5050"/>
                </a:solidFill>
                <a:latin typeface="Tahoma" panose="020B0604030504040204" charset="0"/>
              </a:rPr>
              <a:t>.</a:t>
            </a:r>
            <a:endParaRPr lang="en-US" altLang="zh-CN" sz="2000">
              <a:solidFill>
                <a:srgbClr val="FF5050"/>
              </a:solidFill>
              <a:latin typeface="Tahoma" panose="020B0604030504040204" charset="0"/>
            </a:endParaRPr>
          </a:p>
        </p:txBody>
      </p:sp>
      <p:sp>
        <p:nvSpPr>
          <p:cNvPr id="35846" name="Oval 35845" descr="Parchment"/>
          <p:cNvSpPr/>
          <p:nvPr/>
        </p:nvSpPr>
        <p:spPr>
          <a:xfrm>
            <a:off x="57150" y="5638800"/>
            <a:ext cx="533400" cy="533400"/>
          </a:xfrm>
          <a:prstGeom prst="ellipse">
            <a:avLst/>
          </a:prstGeom>
          <a:blipFill rotWithShape="1">
            <a:blip r:embed="rId1"/>
          </a:blipFill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4822" name="Text Box 35846"/>
          <p:cNvSpPr txBox="1"/>
          <p:nvPr/>
        </p:nvSpPr>
        <p:spPr>
          <a:xfrm>
            <a:off x="0" y="4038600"/>
            <a:ext cx="4419600" cy="2073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          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tộc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kinh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sống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tập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trung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chủ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yếu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ở:</a:t>
            </a:r>
            <a:endParaRPr lang="en-US" altLang="zh-CN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 A   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Miền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núi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cao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nguyên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zh-CN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 B    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Vùng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sâu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vùng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xa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zh-CN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 C    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Vùng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đồng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bằng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ven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00"/>
                </a:solidFill>
                <a:latin typeface="Arial" panose="020B0604020202020204" pitchFamily="34" charset="0"/>
              </a:rPr>
              <a:t>biển</a:t>
            </a:r>
            <a:endParaRPr lang="en-US" altLang="zh-CN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8" name="Oval 35847" descr="Parchment"/>
          <p:cNvSpPr/>
          <p:nvPr/>
        </p:nvSpPr>
        <p:spPr>
          <a:xfrm>
            <a:off x="457200" y="2743200"/>
            <a:ext cx="533400" cy="495300"/>
          </a:xfrm>
          <a:prstGeom prst="ellipse">
            <a:avLst/>
          </a:prstGeom>
          <a:blipFill rotWithShape="1">
            <a:blip r:embed="rId1"/>
          </a:blipFill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4824" name="Text Box 35848"/>
          <p:cNvSpPr txBox="1"/>
          <p:nvPr/>
        </p:nvSpPr>
        <p:spPr>
          <a:xfrm>
            <a:off x="533400" y="1397000"/>
            <a:ext cx="4572000" cy="1768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ta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tộc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zh-CN" sz="2000">
                <a:solidFill>
                  <a:srgbClr val="66FF33"/>
                </a:solidFill>
                <a:latin typeface="Arial" panose="020B0604020202020204" pitchFamily="34" charset="0"/>
              </a:rPr>
              <a:t>:</a:t>
            </a:r>
            <a:endParaRPr lang="en-US" altLang="zh-CN" sz="2000">
              <a:solidFill>
                <a:srgbClr val="66FF33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A -</a:t>
            </a:r>
            <a:r>
              <a:rPr lang="en-US" altLang="zh-CN" sz="2000">
                <a:latin typeface="Arial" panose="020B0604020202020204" pitchFamily="34" charset="0"/>
              </a:rPr>
              <a:t>  52.</a:t>
            </a:r>
            <a:endParaRPr lang="en-US" altLang="zh-CN" sz="2000"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 B -</a:t>
            </a:r>
            <a:r>
              <a:rPr lang="en-US" altLang="zh-CN" sz="2000">
                <a:latin typeface="Arial" panose="020B0604020202020204" pitchFamily="34" charset="0"/>
              </a:rPr>
              <a:t>  53.</a:t>
            </a:r>
            <a:endParaRPr lang="en-US" altLang="zh-CN" sz="2000">
              <a:latin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 sz="2000">
                <a:latin typeface="Arial" panose="020B0604020202020204" pitchFamily="34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</a:rPr>
              <a:t>C -</a:t>
            </a:r>
            <a:r>
              <a:rPr lang="en-US" altLang="zh-CN" sz="2000">
                <a:latin typeface="Arial" panose="020B0604020202020204" pitchFamily="34" charset="0"/>
              </a:rPr>
              <a:t>  54.</a:t>
            </a:r>
            <a:endParaRPr lang="en-US" altLang="zh-CN" sz="2000">
              <a:latin typeface="Arial" panose="020B0604020202020204" pitchFamily="34" charset="0"/>
            </a:endParaRPr>
          </a:p>
        </p:txBody>
      </p:sp>
      <p:grpSp>
        <p:nvGrpSpPr>
          <p:cNvPr id="34825" name="Group 35849"/>
          <p:cNvGrpSpPr/>
          <p:nvPr/>
        </p:nvGrpSpPr>
        <p:grpSpPr>
          <a:xfrm>
            <a:off x="0" y="1371600"/>
            <a:ext cx="9144000" cy="5257800"/>
            <a:chOff x="0" y="1080"/>
            <a:chExt cx="5760" cy="3216"/>
          </a:xfrm>
        </p:grpSpPr>
        <p:sp>
          <p:nvSpPr>
            <p:cNvPr id="34826" name="Rectangles 35850"/>
            <p:cNvSpPr/>
            <p:nvPr/>
          </p:nvSpPr>
          <p:spPr>
            <a:xfrm>
              <a:off x="0" y="2688"/>
              <a:ext cx="2880" cy="1608"/>
            </a:xfrm>
            <a:prstGeom prst="rect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vi-VN" altLang="x-none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7" name="Rectangles 35851"/>
            <p:cNvSpPr/>
            <p:nvPr/>
          </p:nvSpPr>
          <p:spPr>
            <a:xfrm>
              <a:off x="2880" y="2688"/>
              <a:ext cx="2880" cy="1608"/>
            </a:xfrm>
            <a:prstGeom prst="rect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vi-VN" altLang="x-none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8" name="Rectangles 35852"/>
            <p:cNvSpPr/>
            <p:nvPr/>
          </p:nvSpPr>
          <p:spPr>
            <a:xfrm>
              <a:off x="0" y="1080"/>
              <a:ext cx="2880" cy="1608"/>
            </a:xfrm>
            <a:prstGeom prst="rect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vi-VN" altLang="x-none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829" name="Rectangles 35853"/>
            <p:cNvSpPr/>
            <p:nvPr/>
          </p:nvSpPr>
          <p:spPr>
            <a:xfrm>
              <a:off x="2880" y="1080"/>
              <a:ext cx="2880" cy="1608"/>
            </a:xfrm>
            <a:prstGeom prst="rect">
              <a:avLst/>
            </a:prstGeom>
            <a:noFill/>
            <a:ln w="38100" cap="flat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vi-VN" altLang="x-none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830" name="Cloud Callout 35854"/>
          <p:cNvSpPr/>
          <p:nvPr/>
        </p:nvSpPr>
        <p:spPr>
          <a:xfrm>
            <a:off x="4724400" y="1581150"/>
            <a:ext cx="285750" cy="247650"/>
          </a:xfrm>
          <a:prstGeom prst="cloudCallout">
            <a:avLst>
              <a:gd name="adj1" fmla="val -25000"/>
              <a:gd name="adj2" fmla="val -705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vi-VN" altLang="x-none" sz="2000" dirty="0">
              <a:latin typeface="Arial" panose="020B0604020202020204" pitchFamily="34" charset="0"/>
            </a:endParaRPr>
          </a:p>
        </p:txBody>
      </p:sp>
      <p:sp>
        <p:nvSpPr>
          <p:cNvPr id="34831" name="4-Point Star 35855"/>
          <p:cNvSpPr/>
          <p:nvPr/>
        </p:nvSpPr>
        <p:spPr>
          <a:xfrm>
            <a:off x="0" y="4038600"/>
            <a:ext cx="762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4832" name="32-Point Star 35856"/>
          <p:cNvSpPr/>
          <p:nvPr/>
        </p:nvSpPr>
        <p:spPr>
          <a:xfrm>
            <a:off x="209550" y="1600200"/>
            <a:ext cx="400050" cy="2095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4833" name="Up Arrow 35857"/>
          <p:cNvSpPr/>
          <p:nvPr/>
        </p:nvSpPr>
        <p:spPr>
          <a:xfrm>
            <a:off x="4572000" y="4114800"/>
            <a:ext cx="3048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4834" name="Oval 35858"/>
          <p:cNvSpPr/>
          <p:nvPr/>
        </p:nvSpPr>
        <p:spPr>
          <a:xfrm>
            <a:off x="2057400" y="228600"/>
            <a:ext cx="4495800" cy="10033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Ô CỬA BÍ MẬT</a:t>
            </a:r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35860" name="Picture 35859" descr="untitled"/>
          <p:cNvPicPr>
            <a:picLocks noChangeAspect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>
          <a:xfrm>
            <a:off x="4562475" y="4064000"/>
            <a:ext cx="4581525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61" name="Rectangles 35860"/>
          <p:cNvSpPr/>
          <p:nvPr/>
        </p:nvSpPr>
        <p:spPr>
          <a:xfrm>
            <a:off x="6337300" y="49530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62" name="Oval 35861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63" name="Oval 35862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64" name="Oval 35863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65" name="Oval 35864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66" name="Oval 35865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67" name="Oval 35866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68" name="Oval 35867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69" name="Oval 35868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70" name="Oval 35869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71" name="Oval 35870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35872" name="Oval 35871"/>
          <p:cNvSpPr/>
          <p:nvPr/>
        </p:nvSpPr>
        <p:spPr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720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endParaRPr lang="en-US" altLang="zh-CN" sz="72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35873" name="Picture 35872" descr="untitled"/>
          <p:cNvPicPr>
            <a:picLocks noChangeAspect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>
          <a:xfrm>
            <a:off x="12700" y="1435100"/>
            <a:ext cx="455295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74" name="Rectangles 35873"/>
          <p:cNvSpPr/>
          <p:nvPr/>
        </p:nvSpPr>
        <p:spPr>
          <a:xfrm>
            <a:off x="1806575" y="2379663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35875" name="Picture 35874" descr="untitled"/>
          <p:cNvPicPr>
            <a:picLocks noChangeAspect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>
          <a:xfrm>
            <a:off x="0" y="4038600"/>
            <a:ext cx="45720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76" name="Rectangles 35875"/>
          <p:cNvSpPr/>
          <p:nvPr/>
        </p:nvSpPr>
        <p:spPr>
          <a:xfrm>
            <a:off x="1820863" y="49530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35877" name="Picture 35876" descr="untitled"/>
          <p:cNvPicPr>
            <a:picLocks noChangeAspect="1"/>
          </p:cNvPicPr>
          <p:nvPr/>
        </p:nvPicPr>
        <p:blipFill>
          <a:blip r:embed="rId2"/>
          <a:srcRect l="55000" t="12666" r="23000" b="53999"/>
          <a:stretch>
            <a:fillRect/>
          </a:stretch>
        </p:blipFill>
        <p:spPr>
          <a:xfrm>
            <a:off x="4552950" y="1460500"/>
            <a:ext cx="460375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78" name="Rectangles 35877"/>
          <p:cNvSpPr/>
          <p:nvPr/>
        </p:nvSpPr>
        <p:spPr>
          <a:xfrm>
            <a:off x="6380163" y="2286000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4854" name="Rectangles 35878"/>
          <p:cNvSpPr/>
          <p:nvPr/>
        </p:nvSpPr>
        <p:spPr>
          <a:xfrm>
            <a:off x="152400" y="304800"/>
            <a:ext cx="762000" cy="45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576869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1400" err="1">
                <a:solidFill>
                  <a:srgbClr val="FFFF66"/>
                </a:solidFill>
                <a:latin typeface="Arial" panose="020B0604020202020204" pitchFamily="34" charset="0"/>
              </a:rPr>
              <a:t>Tính</a:t>
            </a:r>
            <a:r>
              <a:rPr lang="en-US" altLang="zh-CN" sz="1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400" err="1">
                <a:solidFill>
                  <a:srgbClr val="FFFF66"/>
                </a:solidFill>
                <a:latin typeface="Arial" panose="020B0604020202020204" pitchFamily="34" charset="0"/>
              </a:rPr>
              <a:t>giờ</a:t>
            </a:r>
            <a:endParaRPr lang="en-US" altLang="zh-CN" sz="14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2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2" dur="2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8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4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54"/>
                  </p:tgtEl>
                </p:cond>
              </p:nextCondLst>
            </p:seq>
          </p:childTnLst>
        </p:cTn>
      </p:par>
    </p:tnLst>
    <p:bldLst>
      <p:bldP spid="35844" grpId="0" animBg="1"/>
      <p:bldP spid="35861" grpId="0" animBg="1"/>
      <p:bldP spid="35861" grpId="1" animBg="1"/>
      <p:bldP spid="35862" grpId="0" animBg="1"/>
      <p:bldP spid="35863" grpId="0" animBg="1"/>
      <p:bldP spid="35864" grpId="0" animBg="1"/>
      <p:bldP spid="35865" grpId="0" animBg="1"/>
      <p:bldP spid="35866" grpId="0" animBg="1"/>
      <p:bldP spid="35867" grpId="0" animBg="1"/>
      <p:bldP spid="35868" grpId="0" animBg="1"/>
      <p:bldP spid="35869" grpId="0" animBg="1"/>
      <p:bldP spid="35870" grpId="0" animBg="1"/>
      <p:bldP spid="35871" grpId="0" animBg="1"/>
      <p:bldP spid="35872" grpId="0" animBg="1"/>
      <p:bldP spid="35874" grpId="0" animBg="1"/>
      <p:bldP spid="35874" grpId="1" animBg="1"/>
      <p:bldP spid="35876" grpId="0" animBg="1"/>
      <p:bldP spid="35876" grpId="1" animBg="1"/>
      <p:bldP spid="35878" grpId="0" animBg="1"/>
      <p:bldP spid="3587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36865"/>
          <p:cNvSpPr txBox="1"/>
          <p:nvPr/>
        </p:nvSpPr>
        <p:spPr>
          <a:xfrm>
            <a:off x="0" y="0"/>
            <a:ext cx="9144000" cy="131127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Qua 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b¶ng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3.1 (T13- SGK)</a:t>
            </a:r>
            <a:endParaRPr lang="en-US" altLang="zh-CN" sz="20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Sè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d©n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thµnh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thÞ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ë 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n­íc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ta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tõ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1985 ®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Õn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 2003 ®· 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t</a:t>
            </a:r>
            <a:r>
              <a:rPr lang="en-US" altLang="zh-CN" sz="2000" err="1">
                <a:solidFill>
                  <a:srgbClr val="0000FF"/>
                </a:solidFill>
                <a:latin typeface=".VnTime" panose="020B7200000000000000" pitchFamily="34" charset="0"/>
              </a:rPr>
              <a:t>ă</a:t>
            </a:r>
            <a:r>
              <a:rPr lang="en-US" altLang="zh-CN" sz="2000" err="1">
                <a:solidFill>
                  <a:srgbClr val="0000FF"/>
                </a:solidFill>
                <a:latin typeface="Tahoma" panose="020B0604030504040204" charset="0"/>
              </a:rPr>
              <a:t>ng</a:t>
            </a:r>
            <a:r>
              <a:rPr lang="en-US" altLang="zh-CN" sz="20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zh-CN" sz="2000" b="1" err="1">
                <a:solidFill>
                  <a:srgbClr val="0000FF"/>
                </a:solidFill>
                <a:latin typeface=".VnTime" panose="020B7200000000000000" pitchFamily="34" charset="0"/>
              </a:rPr>
              <a:t>thªm</a:t>
            </a:r>
            <a:r>
              <a:rPr lang="en-US" altLang="zh-CN" sz="2000" b="1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altLang="zh-CN" sz="2000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>
              <a:spcBef>
                <a:spcPct val="50000"/>
              </a:spcBef>
            </a:pPr>
            <a:endParaRPr lang="vi-VN" altLang="x-none" sz="2000" b="1" dirty="0">
              <a:solidFill>
                <a:srgbClr val="0000FF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 rot="5400000">
            <a:off x="509588" y="1474788"/>
            <a:ext cx="930275" cy="1219200"/>
            <a:chOff x="1729" y="1824"/>
            <a:chExt cx="2335" cy="1821"/>
          </a:xfrm>
        </p:grpSpPr>
        <p:sp>
          <p:nvSpPr>
            <p:cNvPr id="35843" name="AutoShape 28"/>
            <p:cNvSpPr/>
            <p:nvPr/>
          </p:nvSpPr>
          <p:spPr>
            <a:xfrm rot="-5400000" flipH="1">
              <a:off x="1821" y="2555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44" name="AutoShape 29"/>
            <p:cNvSpPr/>
            <p:nvPr/>
          </p:nvSpPr>
          <p:spPr>
            <a:xfrm rot="5400000" flipH="1">
              <a:off x="3629" y="2521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45" name="AutoShape 30"/>
            <p:cNvSpPr/>
            <p:nvPr/>
          </p:nvSpPr>
          <p:spPr>
            <a:xfrm rot="-10800000" flipH="1">
              <a:off x="2726" y="3440"/>
              <a:ext cx="306" cy="205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46" name="Oval 31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47" name="Oval 32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48" name="Oval 33"/>
            <p:cNvSpPr/>
            <p:nvPr/>
          </p:nvSpPr>
          <p:spPr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49" name="Oval 34"/>
            <p:cNvSpPr/>
            <p:nvPr/>
          </p:nvSpPr>
          <p:spPr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50" name="Oval 35"/>
            <p:cNvSpPr/>
            <p:nvPr/>
          </p:nvSpPr>
          <p:spPr>
            <a:xfrm>
              <a:off x="2175" y="2083"/>
              <a:ext cx="1439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51" name="Oval 36"/>
            <p:cNvSpPr/>
            <p:nvPr/>
          </p:nvSpPr>
          <p:spPr>
            <a:xfrm>
              <a:off x="1729" y="2076"/>
              <a:ext cx="2335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anchor="ctr" anchorCtr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" name="Group 27"/>
          <p:cNvGrpSpPr/>
          <p:nvPr/>
        </p:nvGrpSpPr>
        <p:grpSpPr>
          <a:xfrm rot="5400000">
            <a:off x="484188" y="2862263"/>
            <a:ext cx="930275" cy="1219200"/>
            <a:chOff x="1729" y="1824"/>
            <a:chExt cx="2335" cy="1821"/>
          </a:xfrm>
        </p:grpSpPr>
        <p:sp>
          <p:nvSpPr>
            <p:cNvPr id="35853" name="AutoShape 28"/>
            <p:cNvSpPr/>
            <p:nvPr/>
          </p:nvSpPr>
          <p:spPr>
            <a:xfrm rot="-5400000" flipH="1">
              <a:off x="1821" y="2555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54" name="AutoShape 29"/>
            <p:cNvSpPr/>
            <p:nvPr/>
          </p:nvSpPr>
          <p:spPr>
            <a:xfrm rot="5400000" flipH="1">
              <a:off x="3629" y="2521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55" name="AutoShape 30"/>
            <p:cNvSpPr/>
            <p:nvPr/>
          </p:nvSpPr>
          <p:spPr>
            <a:xfrm rot="-10800000" flipH="1">
              <a:off x="2726" y="3440"/>
              <a:ext cx="306" cy="205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56" name="Oval 31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57" name="Oval 32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58" name="Oval 33"/>
            <p:cNvSpPr/>
            <p:nvPr/>
          </p:nvSpPr>
          <p:spPr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59" name="Oval 34"/>
            <p:cNvSpPr/>
            <p:nvPr/>
          </p:nvSpPr>
          <p:spPr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0" name="Oval 35"/>
            <p:cNvSpPr/>
            <p:nvPr/>
          </p:nvSpPr>
          <p:spPr>
            <a:xfrm>
              <a:off x="2175" y="2083"/>
              <a:ext cx="1439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1" name="Oval 36"/>
            <p:cNvSpPr/>
            <p:nvPr/>
          </p:nvSpPr>
          <p:spPr>
            <a:xfrm>
              <a:off x="1729" y="2076"/>
              <a:ext cx="2335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anchor="ctr" anchorCtr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 rot="5400000">
            <a:off x="468313" y="4227513"/>
            <a:ext cx="930275" cy="1219200"/>
            <a:chOff x="1729" y="1824"/>
            <a:chExt cx="2335" cy="1821"/>
          </a:xfrm>
        </p:grpSpPr>
        <p:sp>
          <p:nvSpPr>
            <p:cNvPr id="35863" name="AutoShape 28"/>
            <p:cNvSpPr/>
            <p:nvPr/>
          </p:nvSpPr>
          <p:spPr>
            <a:xfrm rot="-5400000" flipH="1">
              <a:off x="1821" y="2555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4" name="AutoShape 29"/>
            <p:cNvSpPr/>
            <p:nvPr/>
          </p:nvSpPr>
          <p:spPr>
            <a:xfrm rot="5400000" flipH="1">
              <a:off x="3629" y="2521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5" name="AutoShape 30"/>
            <p:cNvSpPr/>
            <p:nvPr/>
          </p:nvSpPr>
          <p:spPr>
            <a:xfrm rot="-10800000" flipH="1">
              <a:off x="2726" y="3440"/>
              <a:ext cx="306" cy="205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6" name="Oval 31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7" name="Oval 32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8" name="Oval 33"/>
            <p:cNvSpPr/>
            <p:nvPr/>
          </p:nvSpPr>
          <p:spPr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69" name="Oval 34"/>
            <p:cNvSpPr/>
            <p:nvPr/>
          </p:nvSpPr>
          <p:spPr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70" name="Oval 35"/>
            <p:cNvSpPr/>
            <p:nvPr/>
          </p:nvSpPr>
          <p:spPr>
            <a:xfrm>
              <a:off x="2175" y="2083"/>
              <a:ext cx="1439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71" name="Oval 36"/>
            <p:cNvSpPr/>
            <p:nvPr/>
          </p:nvSpPr>
          <p:spPr>
            <a:xfrm>
              <a:off x="1729" y="2076"/>
              <a:ext cx="2335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anchor="ctr" anchorCtr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 rot="5400000">
            <a:off x="449263" y="5621338"/>
            <a:ext cx="930275" cy="1219200"/>
            <a:chOff x="1729" y="1824"/>
            <a:chExt cx="2335" cy="1821"/>
          </a:xfrm>
        </p:grpSpPr>
        <p:sp>
          <p:nvSpPr>
            <p:cNvPr id="35873" name="AutoShape 28"/>
            <p:cNvSpPr/>
            <p:nvPr/>
          </p:nvSpPr>
          <p:spPr>
            <a:xfrm rot="-5400000" flipH="1">
              <a:off x="1821" y="2555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74" name="AutoShape 29"/>
            <p:cNvSpPr/>
            <p:nvPr/>
          </p:nvSpPr>
          <p:spPr>
            <a:xfrm rot="5400000" flipH="1">
              <a:off x="3629" y="2521"/>
              <a:ext cx="308" cy="206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rot="10800000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75" name="AutoShape 30"/>
            <p:cNvSpPr/>
            <p:nvPr/>
          </p:nvSpPr>
          <p:spPr>
            <a:xfrm rot="-10800000" flipH="1">
              <a:off x="2726" y="3440"/>
              <a:ext cx="306" cy="205"/>
            </a:xfrm>
            <a:prstGeom prst="upArrow">
              <a:avLst>
                <a:gd name="adj1" fmla="val 51675"/>
                <a:gd name="adj2" fmla="val 10000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76" name="Oval 31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77" name="Oval 32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rot="10800000" vert="eaVert" wrap="none" anchor="ctr" anchorCtr="0"/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78" name="Oval 33"/>
            <p:cNvSpPr/>
            <p:nvPr/>
          </p:nvSpPr>
          <p:spPr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79" name="Oval 34"/>
            <p:cNvSpPr/>
            <p:nvPr/>
          </p:nvSpPr>
          <p:spPr>
            <a:xfrm>
              <a:off x="2187" y="2974"/>
              <a:ext cx="1439" cy="13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wrap="none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80" name="Oval 35"/>
            <p:cNvSpPr/>
            <p:nvPr/>
          </p:nvSpPr>
          <p:spPr>
            <a:xfrm>
              <a:off x="2175" y="2083"/>
              <a:ext cx="1439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txBody>
            <a:bodyPr rot="10800000" vert="eaVert" anchor="ctr" anchorCtr="0">
              <a:spAutoFit/>
            </a:bodyPr>
            <a:p>
              <a:endParaRPr lang="en-US" altLang="zh-CN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881" name="Oval 36"/>
            <p:cNvSpPr/>
            <p:nvPr/>
          </p:nvSpPr>
          <p:spPr>
            <a:xfrm>
              <a:off x="1729" y="2076"/>
              <a:ext cx="2335" cy="1103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76002F"/>
                </a:gs>
              </a:gsLst>
              <a:path path="shape">
                <a:fillToRect l="50000" t="50000" r="50000" b="50000"/>
              </a:path>
              <a:tileRect/>
            </a:gra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vert="eaVert" anchor="ctr" anchorCtr="0">
              <a:spAutoFit/>
            </a:bodyPr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</a:rPr>
                <a:t>D</a:t>
              </a:r>
              <a:endPara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4" name="Rectangle 63"/>
          <p:cNvSpPr/>
          <p:nvPr/>
        </p:nvSpPr>
        <p:spPr>
          <a:xfrm rot="5400000">
            <a:off x="800100" y="5467350"/>
            <a:ext cx="381000" cy="1524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vert="eaVert" wrap="none" anchor="ctr" anchorCtr="0"/>
          <a:p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63"/>
          <p:cNvSpPr/>
          <p:nvPr/>
        </p:nvSpPr>
        <p:spPr>
          <a:xfrm rot="5400000">
            <a:off x="800100" y="4076700"/>
            <a:ext cx="381000" cy="1524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vert="eaVert" wrap="none" anchor="ctr" anchorCtr="0"/>
          <a:p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3"/>
          <p:cNvSpPr/>
          <p:nvPr/>
        </p:nvSpPr>
        <p:spPr>
          <a:xfrm rot="5400000">
            <a:off x="800100" y="2705100"/>
            <a:ext cx="381000" cy="15240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vert="eaVert" wrap="none" anchor="ctr" anchorCtr="0"/>
          <a:p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6910" name="Picture 36909" descr="untitled"/>
          <p:cNvPicPr>
            <a:picLocks noChangeAspect="1"/>
          </p:cNvPicPr>
          <p:nvPr/>
        </p:nvPicPr>
        <p:blipFill>
          <a:blip r:embed="rId1"/>
          <a:srcRect l="55000" t="12666" r="23000" b="53999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</p:pic>
      <p:sp>
        <p:nvSpPr>
          <p:cNvPr id="36911" name="Rectangles 36910"/>
          <p:cNvSpPr/>
          <p:nvPr/>
        </p:nvSpPr>
        <p:spPr>
          <a:xfrm>
            <a:off x="1939925" y="1752600"/>
            <a:ext cx="3733800" cy="6858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prstShdw prst="shdw17" dist="17961" dir="13499999">
              <a:srgbClr val="999900"/>
            </a:prstShdw>
          </a:effectLst>
        </p:spPr>
        <p:txBody>
          <a:bodyPr wrap="none" anchor="ctr" anchorCtr="0"/>
          <a:p>
            <a:pPr algn="ctr"/>
            <a:r>
              <a:rPr lang="en-US" altLang="zh-CN" sz="3600" b="1">
                <a:latin typeface="Times New Roman" panose="02020603050405020304" pitchFamily="18" charset="0"/>
              </a:rPr>
              <a:t>19.481.000 </a:t>
            </a:r>
            <a:r>
              <a:rPr lang="en-US" altLang="zh-CN" sz="3600" b="1" err="1">
                <a:latin typeface="Times New Roman" panose="02020603050405020304" pitchFamily="18" charset="0"/>
              </a:rPr>
              <a:t>Người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36912" name="Rectangles 36911"/>
          <p:cNvSpPr/>
          <p:nvPr/>
        </p:nvSpPr>
        <p:spPr>
          <a:xfrm>
            <a:off x="1981200" y="3124200"/>
            <a:ext cx="3733800" cy="6858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prstShdw prst="shdw17" dist="17961" dir="13499999">
              <a:srgbClr val="999900"/>
            </a:prstShdw>
          </a:effectLst>
        </p:spPr>
        <p:txBody>
          <a:bodyPr wrap="none" anchor="ctr" anchorCtr="0"/>
          <a:p>
            <a:pPr algn="ctr"/>
            <a:r>
              <a:rPr lang="en-US" altLang="zh-CN" sz="3600" b="1">
                <a:latin typeface="Times New Roman" panose="02020603050405020304" pitchFamily="18" charset="0"/>
              </a:rPr>
              <a:t>9.509.500 </a:t>
            </a:r>
            <a:r>
              <a:rPr lang="en-US" altLang="zh-CN" sz="3600" b="1" err="1">
                <a:latin typeface="Times New Roman" panose="02020603050405020304" pitchFamily="18" charset="0"/>
              </a:rPr>
              <a:t>Người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36913" name="Rectangles 36912"/>
          <p:cNvSpPr/>
          <p:nvPr/>
        </p:nvSpPr>
        <p:spPr>
          <a:xfrm>
            <a:off x="1946275" y="4495800"/>
            <a:ext cx="3733800" cy="6858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prstShdw prst="shdw17" dist="17961" dir="13499999">
              <a:srgbClr val="999900"/>
            </a:prstShdw>
          </a:effectLst>
        </p:spPr>
        <p:txBody>
          <a:bodyPr wrap="none" anchor="ctr" anchorCtr="0"/>
          <a:p>
            <a:pPr algn="ctr"/>
            <a:r>
              <a:rPr lang="en-US" altLang="zh-CN" sz="3600" b="1">
                <a:latin typeface="Times New Roman" panose="02020603050405020304" pitchFamily="18" charset="0"/>
              </a:rPr>
              <a:t>18.850.800 </a:t>
            </a:r>
            <a:r>
              <a:rPr lang="en-US" altLang="zh-CN" sz="3600" b="1" err="1">
                <a:latin typeface="Times New Roman" panose="02020603050405020304" pitchFamily="18" charset="0"/>
              </a:rPr>
              <a:t>Người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36914" name="Rectangles 36913"/>
          <p:cNvSpPr/>
          <p:nvPr/>
        </p:nvSpPr>
        <p:spPr>
          <a:xfrm>
            <a:off x="1952625" y="5895975"/>
            <a:ext cx="3733800" cy="6858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  <a:effectLst>
            <a:prstShdw prst="shdw17" dist="17961" dir="13499999">
              <a:srgbClr val="999900"/>
            </a:prstShdw>
          </a:effectLst>
        </p:spPr>
        <p:txBody>
          <a:bodyPr wrap="none" anchor="ctr" anchorCtr="0"/>
          <a:p>
            <a:pPr algn="ctr"/>
            <a:r>
              <a:rPr lang="en-US" altLang="zh-CN" sz="3600" b="1">
                <a:latin typeface="Times New Roman" panose="02020603050405020304" pitchFamily="18" charset="0"/>
              </a:rPr>
              <a:t>7.445.800 </a:t>
            </a:r>
            <a:r>
              <a:rPr lang="en-US" altLang="zh-CN" sz="3600" b="1" err="1">
                <a:latin typeface="Times New Roman" panose="02020603050405020304" pitchFamily="18" charset="0"/>
              </a:rPr>
              <a:t>Người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35890" name="Smiley Face 36916"/>
          <p:cNvSpPr/>
          <p:nvPr/>
        </p:nvSpPr>
        <p:spPr>
          <a:xfrm>
            <a:off x="12655550" y="1435100"/>
            <a:ext cx="914400" cy="1066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noFill/>
          </a:ln>
          <a:effectLst>
            <a:prstShdw prst="shdw17" dist="17961" dir="13499999">
              <a:srgbClr val="708688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91" name="Smiley Face 36917"/>
          <p:cNvSpPr/>
          <p:nvPr/>
        </p:nvSpPr>
        <p:spPr>
          <a:xfrm>
            <a:off x="12547600" y="0"/>
            <a:ext cx="9144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499999">
              <a:srgbClr val="999999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92" name="Smiley Face 36918"/>
          <p:cNvSpPr/>
          <p:nvPr/>
        </p:nvSpPr>
        <p:spPr>
          <a:xfrm>
            <a:off x="12960350" y="1130300"/>
            <a:ext cx="914400" cy="1066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noFill/>
          </a:ln>
          <a:effectLst>
            <a:prstShdw prst="shdw17" dist="17961" dir="13499999">
              <a:srgbClr val="708688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93" name="Smiley Face 36919"/>
          <p:cNvSpPr/>
          <p:nvPr/>
        </p:nvSpPr>
        <p:spPr>
          <a:xfrm>
            <a:off x="14452600" y="533400"/>
            <a:ext cx="914400" cy="1066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noFill/>
          </a:ln>
          <a:effectLst>
            <a:prstShdw prst="shdw17" dist="17961" dir="13499999">
              <a:srgbClr val="708688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94" name="Smiley Face 36920"/>
          <p:cNvSpPr/>
          <p:nvPr/>
        </p:nvSpPr>
        <p:spPr>
          <a:xfrm>
            <a:off x="14344650" y="-901700"/>
            <a:ext cx="9144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499999">
              <a:srgbClr val="999999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95" name="Smiley Face 36921"/>
          <p:cNvSpPr/>
          <p:nvPr/>
        </p:nvSpPr>
        <p:spPr>
          <a:xfrm>
            <a:off x="13011150" y="1479550"/>
            <a:ext cx="914400" cy="1066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noFill/>
          </a:ln>
          <a:effectLst>
            <a:prstShdw prst="shdw17" dist="17961" dir="13499999">
              <a:srgbClr val="708688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96" name="Smiley Face 36922"/>
          <p:cNvSpPr/>
          <p:nvPr/>
        </p:nvSpPr>
        <p:spPr>
          <a:xfrm>
            <a:off x="14376400" y="228600"/>
            <a:ext cx="914400" cy="1066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noFill/>
          </a:ln>
          <a:effectLst>
            <a:prstShdw prst="shdw17" dist="17961" dir="13499999">
              <a:srgbClr val="708688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97" name="Smiley Face 36923"/>
          <p:cNvSpPr/>
          <p:nvPr/>
        </p:nvSpPr>
        <p:spPr>
          <a:xfrm>
            <a:off x="15868650" y="-368300"/>
            <a:ext cx="914400" cy="1066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noFill/>
          </a:ln>
          <a:effectLst>
            <a:prstShdw prst="shdw17" dist="17961" dir="13499999">
              <a:srgbClr val="708688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98" name="Smiley Face 36924"/>
          <p:cNvSpPr/>
          <p:nvPr/>
        </p:nvSpPr>
        <p:spPr>
          <a:xfrm>
            <a:off x="15760700" y="-1803400"/>
            <a:ext cx="914400" cy="1066800"/>
          </a:xfrm>
          <a:prstGeom prst="smileyFace">
            <a:avLst>
              <a:gd name="adj" fmla="val -4653"/>
            </a:avLst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13499999">
              <a:srgbClr val="999999"/>
            </a:prstShdw>
          </a:effectLst>
        </p:spPr>
        <p:txBody>
          <a:bodyPr anchor="t" anchorCtr="0"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6938" name="Oval 36937"/>
          <p:cNvSpPr/>
          <p:nvPr/>
        </p:nvSpPr>
        <p:spPr>
          <a:xfrm>
            <a:off x="6629400" y="5943600"/>
            <a:ext cx="1600200" cy="685800"/>
          </a:xfrm>
          <a:prstGeom prst="ellipse">
            <a:avLst/>
          </a:prstGeom>
          <a:solidFill>
            <a:srgbClr val="00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sz="2400" b="1">
                <a:solidFill>
                  <a:srgbClr val="FF3300"/>
                </a:solidFill>
                <a:latin typeface="Arial" panose="020B0604020202020204" pitchFamily="34" charset="0"/>
              </a:rPr>
              <a:t>ĐÚNG</a:t>
            </a:r>
            <a:endParaRPr lang="en-US" altLang="zh-CN" sz="24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20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6358E-6 L -0.24583 -0.3939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104" grpId="0" animBg="1"/>
      <p:bldP spid="6" grpId="0" animBg="1"/>
      <p:bldP spid="7" grpId="0" animBg="1"/>
      <p:bldP spid="36911" grpId="0" animBg="1"/>
      <p:bldP spid="36912" grpId="0" animBg="1"/>
      <p:bldP spid="36913" grpId="0" animBg="1"/>
      <p:bldP spid="36914" grpId="0" animBg="1"/>
      <p:bldP spid="369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Picture 2" descr="Green Leaf Logo clipart - Leaf, Grass, Tree, transparent clip art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19600" y="1524000"/>
            <a:ext cx="4525963" cy="4525963"/>
          </a:xfrm>
          <a:ln/>
        </p:spPr>
      </p:pic>
      <p:sp>
        <p:nvSpPr>
          <p:cNvPr id="36866" name="Text Box 4"/>
          <p:cNvSpPr txBox="1"/>
          <p:nvPr/>
        </p:nvSpPr>
        <p:spPr>
          <a:xfrm>
            <a:off x="457200" y="228600"/>
            <a:ext cx="87090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Times New Roman" panose="02020603050405020304" pitchFamily="18" charset="0"/>
              </a:rPr>
              <a:t>-</a:t>
            </a:r>
            <a:r>
              <a:rPr lang="en-US" altLang="zh-CN" sz="3200">
                <a:latin typeface="Times New Roman" panose="02020603050405020304" pitchFamily="18" charset="0"/>
              </a:rPr>
              <a:t> Học bài </a:t>
            </a:r>
            <a:endParaRPr lang="en-US" altLang="zh-CN" sz="3200">
              <a:latin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</a:rPr>
              <a:t>- Chuẩn bị trước Bài 4: Lao động và việc làm. Chất lượng cuộc sống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Straight Connector 7169"/>
          <p:cNvSpPr/>
          <p:nvPr/>
        </p:nvSpPr>
        <p:spPr>
          <a:xfrm>
            <a:off x="1981200" y="1905000"/>
            <a:ext cx="0" cy="426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0" name="Straight Connector 7170"/>
          <p:cNvSpPr/>
          <p:nvPr/>
        </p:nvSpPr>
        <p:spPr>
          <a:xfrm>
            <a:off x="1981200" y="6172200"/>
            <a:ext cx="670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2" name="Straight Connector 7171"/>
          <p:cNvSpPr/>
          <p:nvPr/>
        </p:nvSpPr>
        <p:spPr>
          <a:xfrm flipV="1">
            <a:off x="1981200" y="1600200"/>
            <a:ext cx="0" cy="4572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73" name="Straight Connector 7172"/>
          <p:cNvSpPr/>
          <p:nvPr/>
        </p:nvSpPr>
        <p:spPr>
          <a:xfrm>
            <a:off x="1981200" y="6172200"/>
            <a:ext cx="6705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13" name="Straight Connector 7173"/>
          <p:cNvSpPr/>
          <p:nvPr/>
        </p:nvSpPr>
        <p:spPr>
          <a:xfrm>
            <a:off x="1981200" y="50292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4" name="Straight Connector 7174"/>
          <p:cNvSpPr/>
          <p:nvPr/>
        </p:nvSpPr>
        <p:spPr>
          <a:xfrm>
            <a:off x="1905000" y="23622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5" name="Straight Connector 7175"/>
          <p:cNvSpPr/>
          <p:nvPr/>
        </p:nvSpPr>
        <p:spPr>
          <a:xfrm>
            <a:off x="6248400" y="61722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6" name="Straight Connector 7176"/>
          <p:cNvSpPr/>
          <p:nvPr/>
        </p:nvSpPr>
        <p:spPr>
          <a:xfrm>
            <a:off x="6324600" y="60960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7" name="Text Box 7177"/>
          <p:cNvSpPr txBox="1"/>
          <p:nvPr/>
        </p:nvSpPr>
        <p:spPr>
          <a:xfrm>
            <a:off x="1524000" y="6491288"/>
            <a:ext cx="838200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1979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418" name="Text Box 7178"/>
          <p:cNvSpPr txBox="1"/>
          <p:nvPr/>
        </p:nvSpPr>
        <p:spPr>
          <a:xfrm>
            <a:off x="5943600" y="6491288"/>
            <a:ext cx="914400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1999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419" name="Straight Connector 7179"/>
          <p:cNvSpPr/>
          <p:nvPr/>
        </p:nvSpPr>
        <p:spPr>
          <a:xfrm>
            <a:off x="1981200" y="54102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20" name="Straight Connector 7180"/>
          <p:cNvSpPr/>
          <p:nvPr/>
        </p:nvSpPr>
        <p:spPr>
          <a:xfrm flipV="1">
            <a:off x="6324600" y="3505200"/>
            <a:ext cx="0" cy="2057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21" name="Straight Connector 7181"/>
          <p:cNvSpPr/>
          <p:nvPr/>
        </p:nvSpPr>
        <p:spPr>
          <a:xfrm>
            <a:off x="6324600" y="55626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22" name="Straight Connector 7182"/>
          <p:cNvSpPr/>
          <p:nvPr/>
        </p:nvSpPr>
        <p:spPr>
          <a:xfrm>
            <a:off x="6324600" y="3505200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84" name="Straight Connector 7183"/>
          <p:cNvSpPr/>
          <p:nvPr/>
        </p:nvSpPr>
        <p:spPr>
          <a:xfrm>
            <a:off x="1981200" y="2362200"/>
            <a:ext cx="434340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85" name="Straight Connector 7184"/>
          <p:cNvSpPr/>
          <p:nvPr/>
        </p:nvSpPr>
        <p:spPr>
          <a:xfrm>
            <a:off x="1981200" y="5410200"/>
            <a:ext cx="44196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25" name="Text Box 7185"/>
          <p:cNvSpPr txBox="1"/>
          <p:nvPr/>
        </p:nvSpPr>
        <p:spPr>
          <a:xfrm>
            <a:off x="2057400" y="13716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</a:rPr>
              <a:t>%</a:t>
            </a:r>
            <a:r>
              <a:rPr lang="en-US" altLang="zh-CN" b="1" baseline="-25000">
                <a:latin typeface="Arial" panose="020B0604020202020204" pitchFamily="34" charset="0"/>
              </a:rPr>
              <a:t>0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7426" name="Text Box 7186"/>
          <p:cNvSpPr txBox="1"/>
          <p:nvPr/>
        </p:nvSpPr>
        <p:spPr>
          <a:xfrm>
            <a:off x="8077200" y="63246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err="1">
                <a:latin typeface="Arial" panose="020B0604020202020204" pitchFamily="34" charset="0"/>
              </a:rPr>
              <a:t>Năm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17427" name="Text Box 7187"/>
          <p:cNvSpPr txBox="1"/>
          <p:nvPr/>
        </p:nvSpPr>
        <p:spPr>
          <a:xfrm>
            <a:off x="1143000" y="22098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32,5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428" name="Text Box 7188"/>
          <p:cNvSpPr txBox="1"/>
          <p:nvPr/>
        </p:nvSpPr>
        <p:spPr>
          <a:xfrm>
            <a:off x="1295400" y="525780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7,2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429" name="Text Box 7189"/>
          <p:cNvSpPr txBox="1"/>
          <p:nvPr/>
        </p:nvSpPr>
        <p:spPr>
          <a:xfrm>
            <a:off x="6400800" y="3276600"/>
            <a:ext cx="990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19,9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430" name="Text Box 7190"/>
          <p:cNvSpPr txBox="1"/>
          <p:nvPr/>
        </p:nvSpPr>
        <p:spPr>
          <a:xfrm>
            <a:off x="6477000" y="53340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5,5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7192" name="Text Box 7191"/>
          <p:cNvSpPr txBox="1"/>
          <p:nvPr/>
        </p:nvSpPr>
        <p:spPr>
          <a:xfrm>
            <a:off x="457200" y="6096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Tỉ</a:t>
            </a:r>
            <a:r>
              <a:rPr lang="en-US" altLang="zh-CN" sz="20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lệ</a:t>
            </a:r>
            <a:r>
              <a:rPr lang="en-US" altLang="zh-CN" sz="20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tăng</a:t>
            </a:r>
            <a:r>
              <a:rPr lang="en-US" altLang="zh-CN" sz="20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tự</a:t>
            </a:r>
            <a:r>
              <a:rPr lang="en-US" altLang="zh-CN" sz="200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err="1">
                <a:solidFill>
                  <a:srgbClr val="FF3300"/>
                </a:solidFill>
                <a:latin typeface="Arial" panose="020B0604020202020204" pitchFamily="34" charset="0"/>
              </a:rPr>
              <a:t>nhiên</a:t>
            </a:r>
            <a:endParaRPr lang="en-US" altLang="zh-CN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432" name="Straight Connector 7192"/>
          <p:cNvSpPr/>
          <p:nvPr/>
        </p:nvSpPr>
        <p:spPr>
          <a:xfrm flipV="1">
            <a:off x="1981200" y="2514600"/>
            <a:ext cx="6096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3" name="Straight Connector 7193"/>
          <p:cNvSpPr/>
          <p:nvPr/>
        </p:nvSpPr>
        <p:spPr>
          <a:xfrm flipV="1">
            <a:off x="2057400" y="2667000"/>
            <a:ext cx="121920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4" name="Straight Connector 7194"/>
          <p:cNvSpPr/>
          <p:nvPr/>
        </p:nvSpPr>
        <p:spPr>
          <a:xfrm flipV="1">
            <a:off x="1981200" y="2895600"/>
            <a:ext cx="190500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5" name="Straight Connector 7195"/>
          <p:cNvSpPr/>
          <p:nvPr/>
        </p:nvSpPr>
        <p:spPr>
          <a:xfrm flipV="1">
            <a:off x="1981200" y="3048000"/>
            <a:ext cx="2590800" cy="213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6" name="Straight Connector 7196"/>
          <p:cNvSpPr/>
          <p:nvPr/>
        </p:nvSpPr>
        <p:spPr>
          <a:xfrm flipV="1">
            <a:off x="2667000" y="3276600"/>
            <a:ext cx="2514600" cy="213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7" name="Straight Connector 7197"/>
          <p:cNvSpPr/>
          <p:nvPr/>
        </p:nvSpPr>
        <p:spPr>
          <a:xfrm flipV="1">
            <a:off x="3505200" y="3352800"/>
            <a:ext cx="2286000" cy="213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8" name="Straight Connector 7198"/>
          <p:cNvSpPr/>
          <p:nvPr/>
        </p:nvSpPr>
        <p:spPr>
          <a:xfrm flipV="1">
            <a:off x="4419600" y="3581400"/>
            <a:ext cx="1828800" cy="1905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9" name="Straight Connector 7199"/>
          <p:cNvSpPr/>
          <p:nvPr/>
        </p:nvSpPr>
        <p:spPr>
          <a:xfrm flipV="1">
            <a:off x="5181600" y="4267200"/>
            <a:ext cx="1143000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40" name="Straight Connector 7200"/>
          <p:cNvSpPr/>
          <p:nvPr/>
        </p:nvSpPr>
        <p:spPr>
          <a:xfrm flipV="1">
            <a:off x="5867400" y="5029200"/>
            <a:ext cx="4572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41" name="Straight Connector 7202"/>
          <p:cNvSpPr/>
          <p:nvPr/>
        </p:nvSpPr>
        <p:spPr>
          <a:xfrm>
            <a:off x="3276600" y="762000"/>
            <a:ext cx="5105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42" name="Text Box 7203"/>
          <p:cNvSpPr txBox="1"/>
          <p:nvPr/>
        </p:nvSpPr>
        <p:spPr>
          <a:xfrm>
            <a:off x="4953000" y="914400"/>
            <a:ext cx="19050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b="1" i="1">
                <a:latin typeface="Arial" panose="020B0604020202020204" pitchFamily="34" charset="0"/>
              </a:rPr>
              <a:t>10</a:t>
            </a:r>
            <a:endParaRPr lang="en-US" altLang="zh-CN" b="1" i="1">
              <a:latin typeface="Arial" panose="020B0604020202020204" pitchFamily="34" charset="0"/>
            </a:endParaRPr>
          </a:p>
        </p:txBody>
      </p:sp>
      <p:sp>
        <p:nvSpPr>
          <p:cNvPr id="17443" name="Text Box 7204"/>
          <p:cNvSpPr txBox="1"/>
          <p:nvPr/>
        </p:nvSpPr>
        <p:spPr>
          <a:xfrm>
            <a:off x="3200400" y="304800"/>
            <a:ext cx="5638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i="1" err="1">
                <a:latin typeface="Arial" panose="020B0604020202020204" pitchFamily="34" charset="0"/>
              </a:rPr>
              <a:t>Tỉ</a:t>
            </a:r>
            <a:r>
              <a:rPr lang="en-US" altLang="zh-CN" b="1" i="1">
                <a:latin typeface="Arial" panose="020B0604020202020204" pitchFamily="34" charset="0"/>
              </a:rPr>
              <a:t> </a:t>
            </a:r>
            <a:r>
              <a:rPr lang="en-US" altLang="zh-CN" b="1" i="1" err="1">
                <a:latin typeface="Arial" panose="020B0604020202020204" pitchFamily="34" charset="0"/>
              </a:rPr>
              <a:t>lệ</a:t>
            </a:r>
            <a:r>
              <a:rPr lang="en-US" altLang="zh-CN" b="1" i="1">
                <a:latin typeface="Arial" panose="020B0604020202020204" pitchFamily="34" charset="0"/>
              </a:rPr>
              <a:t> </a:t>
            </a:r>
            <a:r>
              <a:rPr lang="en-US" altLang="zh-CN" b="1" i="1" err="1">
                <a:latin typeface="Arial" panose="020B0604020202020204" pitchFamily="34" charset="0"/>
              </a:rPr>
              <a:t>sinh</a:t>
            </a:r>
            <a:r>
              <a:rPr lang="en-US" altLang="zh-CN" b="1" i="1">
                <a:latin typeface="Arial" panose="020B0604020202020204" pitchFamily="34" charset="0"/>
              </a:rPr>
              <a:t> ( </a:t>
            </a:r>
            <a:r>
              <a:rPr lang="en-US" altLang="zh-CN" b="1" i="1" err="1">
                <a:latin typeface="Arial" panose="020B0604020202020204" pitchFamily="34" charset="0"/>
              </a:rPr>
              <a:t>phần</a:t>
            </a:r>
            <a:r>
              <a:rPr lang="en-US" altLang="zh-CN" b="1" i="1">
                <a:latin typeface="Arial" panose="020B0604020202020204" pitchFamily="34" charset="0"/>
              </a:rPr>
              <a:t> </a:t>
            </a:r>
            <a:r>
              <a:rPr lang="en-US" altLang="zh-CN" b="1" i="1" err="1">
                <a:latin typeface="Arial" panose="020B0604020202020204" pitchFamily="34" charset="0"/>
              </a:rPr>
              <a:t>nghìn</a:t>
            </a:r>
            <a:r>
              <a:rPr lang="en-US" altLang="zh-CN" b="1" i="1">
                <a:latin typeface="Arial" panose="020B0604020202020204" pitchFamily="34" charset="0"/>
              </a:rPr>
              <a:t>) </a:t>
            </a:r>
            <a:r>
              <a:rPr lang="en-US" altLang="zh-CN" b="1" i="1" err="1">
                <a:latin typeface="Arial" panose="020B0604020202020204" pitchFamily="34" charset="0"/>
              </a:rPr>
              <a:t>trừ</a:t>
            </a:r>
            <a:r>
              <a:rPr lang="en-US" altLang="zh-CN" b="1" i="1">
                <a:latin typeface="Arial" panose="020B0604020202020204" pitchFamily="34" charset="0"/>
              </a:rPr>
              <a:t> </a:t>
            </a:r>
            <a:r>
              <a:rPr lang="en-US" altLang="zh-CN" b="1" i="1" err="1">
                <a:latin typeface="Arial" panose="020B0604020202020204" pitchFamily="34" charset="0"/>
              </a:rPr>
              <a:t>đi</a:t>
            </a:r>
            <a:r>
              <a:rPr lang="en-US" altLang="zh-CN" b="1" i="1">
                <a:latin typeface="Arial" panose="020B0604020202020204" pitchFamily="34" charset="0"/>
              </a:rPr>
              <a:t> </a:t>
            </a:r>
            <a:r>
              <a:rPr lang="en-US" altLang="zh-CN" b="1" i="1" err="1">
                <a:latin typeface="Arial" panose="020B0604020202020204" pitchFamily="34" charset="0"/>
              </a:rPr>
              <a:t>tỉ</a:t>
            </a:r>
            <a:r>
              <a:rPr lang="en-US" altLang="zh-CN" b="1" i="1">
                <a:latin typeface="Arial" panose="020B0604020202020204" pitchFamily="34" charset="0"/>
              </a:rPr>
              <a:t> </a:t>
            </a:r>
            <a:r>
              <a:rPr lang="en-US" altLang="zh-CN" b="1" i="1" err="1">
                <a:latin typeface="Arial" panose="020B0604020202020204" pitchFamily="34" charset="0"/>
              </a:rPr>
              <a:t>lệ</a:t>
            </a:r>
            <a:r>
              <a:rPr lang="en-US" altLang="zh-CN" b="1" i="1">
                <a:latin typeface="Arial" panose="020B0604020202020204" pitchFamily="34" charset="0"/>
              </a:rPr>
              <a:t> </a:t>
            </a:r>
            <a:r>
              <a:rPr lang="en-US" altLang="zh-CN" b="1" i="1" err="1">
                <a:latin typeface="Arial" panose="020B0604020202020204" pitchFamily="34" charset="0"/>
              </a:rPr>
              <a:t>tử</a:t>
            </a:r>
            <a:r>
              <a:rPr lang="en-US" altLang="zh-CN" b="1" i="1">
                <a:latin typeface="Arial" panose="020B0604020202020204" pitchFamily="34" charset="0"/>
              </a:rPr>
              <a:t>( </a:t>
            </a:r>
            <a:r>
              <a:rPr lang="en-US" altLang="zh-CN" b="1" i="1" err="1">
                <a:latin typeface="Arial" panose="020B0604020202020204" pitchFamily="34" charset="0"/>
              </a:rPr>
              <a:t>phần</a:t>
            </a:r>
            <a:r>
              <a:rPr lang="en-US" altLang="zh-CN" b="1" i="1">
                <a:latin typeface="Arial" panose="020B0604020202020204" pitchFamily="34" charset="0"/>
              </a:rPr>
              <a:t> </a:t>
            </a:r>
            <a:r>
              <a:rPr lang="en-US" altLang="zh-CN" b="1" i="1" err="1">
                <a:latin typeface="Arial" panose="020B0604020202020204" pitchFamily="34" charset="0"/>
              </a:rPr>
              <a:t>nghìn</a:t>
            </a:r>
            <a:r>
              <a:rPr lang="en-US" altLang="zh-CN">
                <a:latin typeface="Arial" panose="020B0604020202020204" pitchFamily="34" charset="0"/>
              </a:rPr>
              <a:t> )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444" name="Text Box 7206"/>
          <p:cNvSpPr txBox="1"/>
          <p:nvPr/>
        </p:nvSpPr>
        <p:spPr>
          <a:xfrm>
            <a:off x="2590800" y="6096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>
                <a:latin typeface="Arial" panose="020B0604020202020204" pitchFamily="34" charset="0"/>
              </a:rPr>
              <a:t>  =</a:t>
            </a: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4335E-6 L 0.2 0.47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rgbClr val="00FFFF"/>
          </a:solidFill>
          <a:ln w="76200" cmpd="tri">
            <a:solidFill>
              <a:srgbClr val="66FF33"/>
            </a:solidFill>
            <a:miter/>
          </a:ln>
        </p:spPr>
        <p:txBody>
          <a:bodyPr anchor="ctr" anchorCtr="0"/>
          <a:p>
            <a:r>
              <a:rPr lang="en-US" altLang="zh-CN">
                <a:solidFill>
                  <a:srgbClr val="FF0000"/>
                </a:solidFill>
              </a:rPr>
              <a:t>Bài 3- </a:t>
            </a:r>
            <a:r>
              <a:rPr lang="en-US" altLang="zh-CN" err="1">
                <a:solidFill>
                  <a:srgbClr val="FF0000"/>
                </a:solidFill>
              </a:rPr>
              <a:t>Phân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bố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dân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cư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và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các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loại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hình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quần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err="1">
                <a:solidFill>
                  <a:srgbClr val="FF0000"/>
                </a:solidFill>
              </a:rPr>
              <a:t>cư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237" name="Text Box 8236"/>
          <p:cNvSpPr txBox="1"/>
          <p:nvPr/>
        </p:nvSpPr>
        <p:spPr>
          <a:xfrm>
            <a:off x="228600" y="3733800"/>
            <a:ext cx="8686800" cy="25939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1-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Mật</a:t>
            </a: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độ</a:t>
            </a: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dân</a:t>
            </a: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số</a:t>
            </a: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phân</a:t>
            </a: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bố</a:t>
            </a: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dân</a:t>
            </a:r>
            <a:r>
              <a:rPr lang="en-US" altLang="zh-CN" sz="2400" b="1" i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i="1" err="1">
                <a:solidFill>
                  <a:srgbClr val="FF0000"/>
                </a:solidFill>
                <a:latin typeface="Arial" panose="020B0604020202020204" pitchFamily="34" charset="0"/>
              </a:rPr>
              <a:t>cư</a:t>
            </a:r>
            <a:endParaRPr lang="en-US" altLang="zh-CN" sz="2400" b="1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0000FF"/>
                </a:solidFill>
                <a:latin typeface="Arial" panose="020B0604020202020204" pitchFamily="34" charset="0"/>
              </a:rPr>
              <a:t>Dựa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0000FF"/>
                </a:solidFill>
                <a:latin typeface="Arial" panose="020B0604020202020204" pitchFamily="34" charset="0"/>
              </a:rPr>
              <a:t>vào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0000FF"/>
                </a:solidFill>
                <a:latin typeface="Arial" panose="020B0604020202020204" pitchFamily="34" charset="0"/>
              </a:rPr>
              <a:t>bảng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0000FF"/>
                </a:solidFill>
                <a:latin typeface="Arial" panose="020B0604020202020204" pitchFamily="34" charset="0"/>
              </a:rPr>
              <a:t>liệu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err="1">
                <a:solidFill>
                  <a:srgbClr val="0000FF"/>
                </a:solidFill>
                <a:latin typeface="Arial" panose="020B0604020202020204" pitchFamily="34" charset="0"/>
              </a:rPr>
              <a:t>đây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: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so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sánh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mật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độ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ta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so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với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Đông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Nam Á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nước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trên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thế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giới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(2003) .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Từ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đó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rút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ra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kết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0000FF"/>
                </a:solidFill>
                <a:latin typeface="Arial" panose="020B0604020202020204" pitchFamily="34" charset="0"/>
              </a:rPr>
              <a:t>luận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?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2" name="Title 102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en-US" altLang="zh-CN" sz="4000" err="1">
                <a:solidFill>
                  <a:srgbClr val="FF00FF"/>
                </a:solidFill>
              </a:rPr>
              <a:t>Mật</a:t>
            </a:r>
            <a:r>
              <a:rPr lang="en-US" altLang="zh-CN" sz="4000">
                <a:solidFill>
                  <a:srgbClr val="FF00FF"/>
                </a:solidFill>
              </a:rPr>
              <a:t> </a:t>
            </a:r>
            <a:r>
              <a:rPr lang="en-US" altLang="zh-CN" sz="4000" err="1">
                <a:solidFill>
                  <a:srgbClr val="FF00FF"/>
                </a:solidFill>
              </a:rPr>
              <a:t>độ</a:t>
            </a:r>
            <a:r>
              <a:rPr lang="en-US" altLang="zh-CN" sz="4000">
                <a:solidFill>
                  <a:srgbClr val="FF00FF"/>
                </a:solidFill>
              </a:rPr>
              <a:t> </a:t>
            </a:r>
            <a:r>
              <a:rPr lang="en-US" altLang="zh-CN" sz="4000" err="1">
                <a:solidFill>
                  <a:srgbClr val="FF00FF"/>
                </a:solidFill>
              </a:rPr>
              <a:t>dân</a:t>
            </a:r>
            <a:r>
              <a:rPr lang="en-US" altLang="zh-CN" sz="4000">
                <a:solidFill>
                  <a:srgbClr val="FF00FF"/>
                </a:solidFill>
              </a:rPr>
              <a:t> </a:t>
            </a:r>
            <a:r>
              <a:rPr lang="en-US" altLang="zh-CN" sz="4000" err="1">
                <a:solidFill>
                  <a:srgbClr val="FF00FF"/>
                </a:solidFill>
              </a:rPr>
              <a:t>số</a:t>
            </a:r>
            <a:r>
              <a:rPr lang="en-US" altLang="zh-CN" sz="4000">
                <a:solidFill>
                  <a:srgbClr val="FF00FF"/>
                </a:solidFill>
              </a:rPr>
              <a:t>  </a:t>
            </a:r>
            <a:r>
              <a:rPr lang="en-US" altLang="zh-CN" sz="4000" err="1">
                <a:solidFill>
                  <a:srgbClr val="FF00FF"/>
                </a:solidFill>
              </a:rPr>
              <a:t>của</a:t>
            </a:r>
            <a:r>
              <a:rPr lang="en-US" altLang="zh-CN" sz="4000">
                <a:solidFill>
                  <a:srgbClr val="FF00FF"/>
                </a:solidFill>
              </a:rPr>
              <a:t> </a:t>
            </a:r>
            <a:r>
              <a:rPr lang="en-US" altLang="zh-CN" sz="4000" err="1">
                <a:solidFill>
                  <a:srgbClr val="FF00FF"/>
                </a:solidFill>
              </a:rPr>
              <a:t>nước</a:t>
            </a:r>
            <a:r>
              <a:rPr lang="en-US" altLang="zh-CN" sz="4000">
                <a:solidFill>
                  <a:srgbClr val="FF00FF"/>
                </a:solidFill>
              </a:rPr>
              <a:t> </a:t>
            </a:r>
            <a:r>
              <a:rPr lang="en-US" altLang="zh-CN" sz="4000" err="1">
                <a:solidFill>
                  <a:srgbClr val="FF00FF"/>
                </a:solidFill>
              </a:rPr>
              <a:t>ta</a:t>
            </a:r>
            <a:r>
              <a:rPr lang="en-US" altLang="zh-CN" sz="4000">
                <a:solidFill>
                  <a:srgbClr val="FF00FF"/>
                </a:solidFill>
              </a:rPr>
              <a:t> so </a:t>
            </a:r>
            <a:r>
              <a:rPr lang="en-US" altLang="zh-CN" sz="4000" err="1">
                <a:solidFill>
                  <a:srgbClr val="FF00FF"/>
                </a:solidFill>
              </a:rPr>
              <a:t>với</a:t>
            </a:r>
            <a:r>
              <a:rPr lang="en-US" altLang="zh-CN" sz="4000">
                <a:solidFill>
                  <a:srgbClr val="FF00FF"/>
                </a:solidFill>
              </a:rPr>
              <a:t> </a:t>
            </a:r>
            <a:r>
              <a:rPr lang="en-US" altLang="zh-CN" sz="4000" err="1">
                <a:solidFill>
                  <a:srgbClr val="FF00FF"/>
                </a:solidFill>
              </a:rPr>
              <a:t>Đông</a:t>
            </a:r>
            <a:r>
              <a:rPr lang="en-US" altLang="zh-CN" sz="4000">
                <a:solidFill>
                  <a:srgbClr val="FF00FF"/>
                </a:solidFill>
              </a:rPr>
              <a:t> Nam Á </a:t>
            </a:r>
            <a:r>
              <a:rPr lang="en-US" altLang="zh-CN" sz="4000" err="1">
                <a:solidFill>
                  <a:srgbClr val="FF00FF"/>
                </a:solidFill>
              </a:rPr>
              <a:t>và</a:t>
            </a:r>
            <a:r>
              <a:rPr lang="en-US" altLang="zh-CN" sz="4000">
                <a:solidFill>
                  <a:srgbClr val="FF00FF"/>
                </a:solidFill>
              </a:rPr>
              <a:t> </a:t>
            </a:r>
            <a:r>
              <a:rPr lang="en-US" altLang="zh-CN" sz="4000" err="1">
                <a:solidFill>
                  <a:srgbClr val="FF00FF"/>
                </a:solidFill>
              </a:rPr>
              <a:t>Thế</a:t>
            </a:r>
            <a:r>
              <a:rPr lang="en-US" altLang="zh-CN" sz="4000">
                <a:solidFill>
                  <a:srgbClr val="FF00FF"/>
                </a:solidFill>
              </a:rPr>
              <a:t> </a:t>
            </a:r>
            <a:r>
              <a:rPr lang="en-US" altLang="zh-CN" sz="4000" err="1">
                <a:solidFill>
                  <a:srgbClr val="FF00FF"/>
                </a:solidFill>
              </a:rPr>
              <a:t>giới</a:t>
            </a:r>
            <a:r>
              <a:rPr lang="en-US" altLang="zh-CN" sz="4000">
                <a:solidFill>
                  <a:srgbClr val="FF00FF"/>
                </a:solidFill>
              </a:rPr>
              <a:t> (2003)</a:t>
            </a:r>
            <a:endParaRPr lang="en-US" altLang="zh-CN" sz="4000">
              <a:solidFill>
                <a:srgbClr val="FF00FF"/>
              </a:solidFill>
            </a:endParaRPr>
          </a:p>
        </p:txBody>
      </p:sp>
      <p:graphicFrame>
        <p:nvGraphicFramePr>
          <p:cNvPr id="10299" name="Content Placeholder 10298"/>
          <p:cNvGraphicFramePr/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/>
              <a:tblGrid>
                <a:gridCol w="2971800"/>
                <a:gridCol w="1600200"/>
                <a:gridCol w="2456180"/>
                <a:gridCol w="2115820"/>
              </a:tblGrid>
              <a:tr h="8096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>
                          <a:solidFill>
                            <a:srgbClr val="FF0000"/>
                          </a:solidFill>
                        </a:rPr>
                        <a:t>Quốc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gia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>
                          <a:solidFill>
                            <a:srgbClr val="FF0000"/>
                          </a:solidFill>
                        </a:rPr>
                        <a:t>Mật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độ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dân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( ng/km</a:t>
                      </a:r>
                      <a:r>
                        <a:rPr sz="2000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>
                          <a:solidFill>
                            <a:srgbClr val="FF0000"/>
                          </a:solidFill>
                        </a:rPr>
                        <a:t>Quốc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gia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>
                          <a:solidFill>
                            <a:srgbClr val="FF0000"/>
                          </a:solidFill>
                        </a:rPr>
                        <a:t>Mật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độ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dân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số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( ng/km</a:t>
                      </a:r>
                      <a:r>
                        <a:rPr sz="2000" baseline="30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>
                          <a:solidFill>
                            <a:srgbClr val="0000FF"/>
                          </a:solidFill>
                        </a:rPr>
                        <a:t>Toàn</a:t>
                      </a:r>
                      <a:r>
                        <a:rPr sz="200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0000FF"/>
                          </a:solidFill>
                        </a:rPr>
                        <a:t>thế</a:t>
                      </a:r>
                      <a:r>
                        <a:rPr sz="200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0000FF"/>
                          </a:solidFill>
                        </a:rPr>
                        <a:t>giới</a:t>
                      </a:r>
                      <a:endParaRPr lang="en-US" sz="20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>
                          <a:solidFill>
                            <a:srgbClr val="0000FF"/>
                          </a:solidFill>
                        </a:rPr>
                        <a:t>47</a:t>
                      </a:r>
                      <a:endParaRPr lang="en-US" sz="20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/>
                        <a:t>Mã</a:t>
                      </a:r>
                      <a:r>
                        <a:rPr sz="2000"/>
                        <a:t> Lai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76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9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/>
                        <a:t>Brunây</a:t>
                      </a:r>
                      <a:r>
                        <a:rPr lang="en-US" sz="2000" err="1"/>
                        <a:t>, </a:t>
                      </a:r>
                      <a:r>
                        <a:rPr sz="2000" err="1"/>
                        <a:t>Căm</a:t>
                      </a:r>
                      <a:r>
                        <a:rPr sz="2000"/>
                        <a:t> </a:t>
                      </a:r>
                      <a:r>
                        <a:rPr sz="2000" err="1"/>
                        <a:t>pu</a:t>
                      </a:r>
                      <a:r>
                        <a:rPr sz="2000"/>
                        <a:t> </a:t>
                      </a:r>
                      <a:r>
                        <a:rPr sz="2000" err="1"/>
                        <a:t>chia</a:t>
                      </a:r>
                      <a:endParaRPr sz="2000"/>
                    </a:p>
                    <a:p>
                      <a:pPr marL="0" lvl="0" indent="0" algn="ctr">
                        <a:buNone/>
                      </a:pP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69</a:t>
                      </a:r>
                      <a:endParaRPr sz="2000"/>
                    </a:p>
                    <a:p>
                      <a:pPr marL="0" lvl="0" indent="0" algn="ctr">
                        <a:buNone/>
                      </a:pPr>
                      <a:r>
                        <a:rPr sz="2000"/>
                        <a:t>70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Phi </a:t>
                      </a:r>
                      <a:r>
                        <a:rPr sz="2000" err="1"/>
                        <a:t>líp</a:t>
                      </a:r>
                      <a:r>
                        <a:rPr sz="2000"/>
                        <a:t> pin</a:t>
                      </a:r>
                      <a:r>
                        <a:rPr lang="en-US" sz="2000"/>
                        <a:t>, </a:t>
                      </a:r>
                      <a:r>
                        <a:rPr sz="2000" err="1"/>
                        <a:t>Thái</a:t>
                      </a:r>
                      <a:r>
                        <a:rPr sz="2000"/>
                        <a:t> </a:t>
                      </a:r>
                      <a:r>
                        <a:rPr sz="2000" err="1"/>
                        <a:t>lan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272</a:t>
                      </a:r>
                      <a:endParaRPr sz="2000"/>
                    </a:p>
                    <a:p>
                      <a:pPr marL="0" lvl="0" indent="0" algn="ctr">
                        <a:buNone/>
                      </a:pPr>
                      <a:r>
                        <a:rPr sz="2000"/>
                        <a:t>123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>
                          <a:solidFill>
                            <a:srgbClr val="0000FF"/>
                          </a:solidFill>
                        </a:rPr>
                        <a:t>Lào</a:t>
                      </a:r>
                      <a:endParaRPr sz="20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20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>
                          <a:solidFill>
                            <a:srgbClr val="0000FF"/>
                          </a:solidFill>
                        </a:rPr>
                        <a:t>24</a:t>
                      </a:r>
                      <a:endParaRPr sz="20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20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>
                          <a:solidFill>
                            <a:srgbClr val="0000FF"/>
                          </a:solidFill>
                        </a:rPr>
                        <a:t>Hoa</a:t>
                      </a:r>
                      <a:r>
                        <a:rPr sz="200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0000FF"/>
                          </a:solidFill>
                        </a:rPr>
                        <a:t>kì</a:t>
                      </a:r>
                      <a:endParaRPr sz="2000"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20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>
                          <a:solidFill>
                            <a:srgbClr val="0000FF"/>
                          </a:solidFill>
                        </a:rPr>
                        <a:t>31</a:t>
                      </a:r>
                      <a:endParaRPr lang="en-US" sz="200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In </a:t>
                      </a:r>
                      <a:r>
                        <a:rPr sz="2000" err="1"/>
                        <a:t>đô</a:t>
                      </a:r>
                      <a:r>
                        <a:rPr sz="2000"/>
                        <a:t> </a:t>
                      </a:r>
                      <a:r>
                        <a:rPr sz="2000" err="1"/>
                        <a:t>nê</a:t>
                      </a:r>
                      <a:r>
                        <a:rPr sz="2000"/>
                        <a:t> xi a</a:t>
                      </a:r>
                      <a:endParaRPr sz="2000"/>
                    </a:p>
                    <a:p>
                      <a:pPr marL="0" lvl="0" indent="0" algn="ctr">
                        <a:buNone/>
                      </a:pP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115</a:t>
                      </a:r>
                      <a:endParaRPr sz="2000"/>
                    </a:p>
                    <a:p>
                      <a:pPr marL="0" lvl="0" indent="0" algn="ctr">
                        <a:buNone/>
                      </a:pP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>
                          <a:solidFill>
                            <a:srgbClr val="FF0000"/>
                          </a:solidFill>
                        </a:rPr>
                        <a:t>Việt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2000" err="1">
                          <a:solidFill>
                            <a:srgbClr val="FF0000"/>
                          </a:solidFill>
                        </a:rPr>
                        <a:t>nam</a:t>
                      </a: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>
                          <a:solidFill>
                            <a:srgbClr val="FF0000"/>
                          </a:solidFill>
                        </a:rPr>
                        <a:t>246</a:t>
                      </a:r>
                      <a:endParaRPr sz="200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endParaRPr lang="en-US" sz="2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/>
                        <a:t>Nhật</a:t>
                      </a:r>
                      <a:r>
                        <a:rPr sz="2000"/>
                        <a:t> </a:t>
                      </a:r>
                      <a:r>
                        <a:rPr sz="2000" err="1"/>
                        <a:t>bản</a:t>
                      </a:r>
                      <a:endParaRPr lang="en-US" sz="200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337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err="1"/>
                        <a:t>Trung</a:t>
                      </a:r>
                      <a:r>
                        <a:rPr sz="2000"/>
                        <a:t> </a:t>
                      </a:r>
                      <a:r>
                        <a:rPr sz="2000" err="1"/>
                        <a:t>Quốc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/>
                        <a:t>134</a:t>
                      </a:r>
                      <a:endParaRPr lang="en-US" sz="2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Content Placeholder 12290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  <a:ln/>
        </p:spPr>
        <p:txBody>
          <a:bodyPr anchor="t" anchorCtr="0"/>
          <a:p>
            <a:r>
              <a:rPr lang="en-US" altLang="zh-CN" sz="2400" err="1">
                <a:solidFill>
                  <a:srgbClr val="0000FF"/>
                </a:solidFill>
              </a:rPr>
              <a:t>Nước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ta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nằm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trong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số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các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nước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có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mật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độ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dân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số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cao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trên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thế</a:t>
            </a:r>
            <a:r>
              <a:rPr lang="en-US" altLang="zh-CN" sz="2400">
                <a:solidFill>
                  <a:srgbClr val="0000FF"/>
                </a:solidFill>
              </a:rPr>
              <a:t> </a:t>
            </a:r>
            <a:r>
              <a:rPr lang="en-US" altLang="zh-CN" sz="2400" err="1">
                <a:solidFill>
                  <a:srgbClr val="0000FF"/>
                </a:solidFill>
              </a:rPr>
              <a:t>giới</a:t>
            </a:r>
            <a:r>
              <a:rPr lang="en-US" altLang="zh-CN" sz="2400">
                <a:solidFill>
                  <a:srgbClr val="0000FF"/>
                </a:solidFill>
              </a:rPr>
              <a:t>.</a:t>
            </a:r>
            <a:r>
              <a:rPr lang="en-US" altLang="zh-CN"/>
              <a:t>- </a:t>
            </a:r>
            <a:r>
              <a:rPr lang="en-US" altLang="zh-CN" sz="2400" err="1">
                <a:solidFill>
                  <a:schemeClr val="accent2"/>
                </a:solidFill>
              </a:rPr>
              <a:t>Mật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độ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dân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số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của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nước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ta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là</a:t>
            </a:r>
            <a:r>
              <a:rPr lang="en-US" altLang="zh-CN" sz="2400">
                <a:solidFill>
                  <a:schemeClr val="accent2"/>
                </a:solidFill>
              </a:rPr>
              <a:t> 246 người/km</a:t>
            </a:r>
            <a:r>
              <a:rPr lang="en-US" altLang="zh-CN" sz="2400" baseline="30000">
                <a:solidFill>
                  <a:schemeClr val="accent2"/>
                </a:solidFill>
              </a:rPr>
              <a:t>2</a:t>
            </a:r>
            <a:r>
              <a:rPr lang="en-US" altLang="zh-CN" sz="2400">
                <a:solidFill>
                  <a:schemeClr val="accent2"/>
                </a:solidFill>
              </a:rPr>
              <a:t>,gấp </a:t>
            </a:r>
            <a:r>
              <a:rPr lang="en-US" altLang="zh-CN" sz="2400" err="1">
                <a:solidFill>
                  <a:schemeClr val="accent2"/>
                </a:solidFill>
              </a:rPr>
              <a:t>gần</a:t>
            </a:r>
            <a:r>
              <a:rPr lang="en-US" altLang="zh-CN" sz="2400">
                <a:solidFill>
                  <a:schemeClr val="accent2"/>
                </a:solidFill>
              </a:rPr>
              <a:t> 5 </a:t>
            </a:r>
            <a:r>
              <a:rPr lang="en-US" altLang="zh-CN" sz="2400" err="1">
                <a:solidFill>
                  <a:schemeClr val="accent2"/>
                </a:solidFill>
              </a:rPr>
              <a:t>lần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mật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độ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dân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số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thế</a:t>
            </a:r>
            <a:r>
              <a:rPr lang="en-US" altLang="zh-CN" sz="2400">
                <a:solidFill>
                  <a:schemeClr val="accent2"/>
                </a:solidFill>
              </a:rPr>
              <a:t> </a:t>
            </a:r>
            <a:r>
              <a:rPr lang="en-US" altLang="zh-CN" sz="2400" err="1">
                <a:solidFill>
                  <a:schemeClr val="accent2"/>
                </a:solidFill>
              </a:rPr>
              <a:t>giới</a:t>
            </a:r>
            <a:r>
              <a:rPr lang="en-US" altLang="zh-CN" sz="2400">
                <a:solidFill>
                  <a:schemeClr val="accent2"/>
                </a:solidFill>
              </a:rPr>
              <a:t>( 2003</a:t>
            </a:r>
            <a:r>
              <a:rPr lang="en-US" altLang="zh-CN">
                <a:solidFill>
                  <a:schemeClr val="accent2"/>
                </a:solidFill>
              </a:rPr>
              <a:t>)</a:t>
            </a:r>
            <a:endParaRPr lang="en-US" altLang="zh-CN">
              <a:solidFill>
                <a:schemeClr val="accent2"/>
              </a:solidFill>
            </a:endParaRPr>
          </a:p>
        </p:txBody>
      </p:sp>
      <p:sp>
        <p:nvSpPr>
          <p:cNvPr id="20482" name="Text Box 12291"/>
          <p:cNvSpPr txBox="1"/>
          <p:nvPr/>
        </p:nvSpPr>
        <p:spPr>
          <a:xfrm>
            <a:off x="0" y="3124200"/>
            <a:ext cx="8991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2293" name="Picture 12292" descr="Luoc do mat do dan so Viet 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0"/>
            <a:ext cx="41148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Cloud Callout 12294"/>
          <p:cNvSpPr/>
          <p:nvPr/>
        </p:nvSpPr>
        <p:spPr>
          <a:xfrm>
            <a:off x="4648200" y="914400"/>
            <a:ext cx="4495800" cy="4191000"/>
          </a:xfrm>
          <a:prstGeom prst="cloudCallout">
            <a:avLst>
              <a:gd name="adj1" fmla="val -71824"/>
              <a:gd name="adj2" fmla="val 11741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endParaRPr lang="en-US" altLang="zh-CN" sz="2400">
              <a:latin typeface="Arial" panose="020B0604020202020204" pitchFamily="34" charset="0"/>
            </a:endParaRPr>
          </a:p>
          <a:p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Dựa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vào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lược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đồ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, 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cho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biết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nơi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đông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?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Tại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sao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en-US" altLang="zh-CN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Nơi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thưa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dân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?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Tại</a:t>
            </a:r>
            <a:r>
              <a:rPr lang="en-US" altLang="zh-CN"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Arial" panose="020B0604020202020204" pitchFamily="34" charset="0"/>
              </a:rPr>
              <a:t>sao</a:t>
            </a:r>
            <a:endParaRPr lang="en-US" altLang="zh-CN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charRg st="0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13315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417638"/>
          </a:xfrm>
          <a:solidFill>
            <a:srgbClr val="00FFFF"/>
          </a:solidFill>
          <a:ln/>
        </p:spPr>
        <p:txBody>
          <a:bodyPr anchor="ctr" anchorCtr="0"/>
          <a:p>
            <a:r>
              <a:rPr lang="en-US" altLang="zh-CN" sz="4000">
                <a:solidFill>
                  <a:srgbClr val="0000FF"/>
                </a:solidFill>
              </a:rPr>
              <a:t>a) </a:t>
            </a:r>
            <a:r>
              <a:rPr lang="en-US" altLang="zh-CN" sz="4000" err="1">
                <a:solidFill>
                  <a:srgbClr val="0000FF"/>
                </a:solidFill>
              </a:rPr>
              <a:t>Dân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cư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tập</a:t>
            </a:r>
            <a:r>
              <a:rPr lang="en-US" altLang="zh-CN" sz="4000">
                <a:solidFill>
                  <a:srgbClr val="0000FF"/>
                </a:solidFill>
              </a:rPr>
              <a:t> tr</a:t>
            </a:r>
            <a:r>
              <a:rPr lang="en-US" altLang="zh-CN" sz="4000" err="1">
                <a:solidFill>
                  <a:srgbClr val="0000FF"/>
                </a:solidFill>
              </a:rPr>
              <a:t>ung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đông</a:t>
            </a:r>
            <a:r>
              <a:rPr lang="en-US" altLang="zh-CN" sz="4000">
                <a:solidFill>
                  <a:srgbClr val="0000FF"/>
                </a:solidFill>
              </a:rPr>
              <a:t> ở </a:t>
            </a:r>
            <a:r>
              <a:rPr lang="en-US" altLang="zh-CN" sz="4000" err="1">
                <a:solidFill>
                  <a:srgbClr val="0000FF"/>
                </a:solidFill>
              </a:rPr>
              <a:t>đồng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bằng,duyên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hải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và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các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đô</a:t>
            </a:r>
            <a:r>
              <a:rPr lang="en-US" altLang="zh-CN" sz="4000">
                <a:solidFill>
                  <a:srgbClr val="0000FF"/>
                </a:solidFill>
              </a:rPr>
              <a:t> </a:t>
            </a:r>
            <a:r>
              <a:rPr lang="en-US" altLang="zh-CN" sz="4000" err="1">
                <a:solidFill>
                  <a:srgbClr val="0000FF"/>
                </a:solidFill>
              </a:rPr>
              <a:t>thị</a:t>
            </a:r>
            <a:r>
              <a:rPr lang="en-US" altLang="zh-CN" sz="4000">
                <a:solidFill>
                  <a:srgbClr val="0000FF"/>
                </a:solidFill>
              </a:rPr>
              <a:t>. </a:t>
            </a:r>
            <a:endParaRPr lang="en-US" altLang="zh-CN" sz="4000">
              <a:solidFill>
                <a:srgbClr val="0000FF"/>
              </a:solidFill>
            </a:endParaRPr>
          </a:p>
        </p:txBody>
      </p:sp>
      <p:pic>
        <p:nvPicPr>
          <p:cNvPr id="13321" name="Content Placeholder 13320" descr="đông dân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52400" y="1447800"/>
            <a:ext cx="4495800" cy="2338388"/>
          </a:xfrm>
          <a:ln/>
        </p:spPr>
      </p:pic>
      <p:pic>
        <p:nvPicPr>
          <p:cNvPr id="13323" name="Content Placeholder 13322" descr="đông dân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152400" y="3938588"/>
            <a:ext cx="4419600" cy="2462212"/>
          </a:xfrm>
          <a:ln/>
        </p:spPr>
      </p:pic>
      <p:pic>
        <p:nvPicPr>
          <p:cNvPr id="13324" name="Content Placeholder 13323" descr="đông dân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3733800"/>
            <a:ext cx="4572000" cy="2667000"/>
          </a:xfrm>
          <a:ln/>
        </p:spPr>
      </p:pic>
      <p:sp>
        <p:nvSpPr>
          <p:cNvPr id="21509" name="Text Box 13325"/>
          <p:cNvSpPr txBox="1"/>
          <p:nvPr/>
        </p:nvSpPr>
        <p:spPr>
          <a:xfrm>
            <a:off x="228600" y="1600200"/>
            <a:ext cx="19812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err="1">
                <a:solidFill>
                  <a:srgbClr val="FFFF00"/>
                </a:solidFill>
                <a:latin typeface="Arial" panose="020B0604020202020204" pitchFamily="34" charset="0"/>
              </a:rPr>
              <a:t>Hậu</a:t>
            </a:r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err="1">
                <a:solidFill>
                  <a:srgbClr val="FFFF00"/>
                </a:solidFill>
                <a:latin typeface="Arial" panose="020B0604020202020204" pitchFamily="34" charset="0"/>
              </a:rPr>
              <a:t>Giang</a:t>
            </a:r>
            <a:endParaRPr lang="en-US" altLang="zh-CN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Text Box 13326"/>
          <p:cNvSpPr txBox="1"/>
          <p:nvPr/>
        </p:nvSpPr>
        <p:spPr>
          <a:xfrm>
            <a:off x="228600" y="4038600"/>
            <a:ext cx="27432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err="1">
                <a:solidFill>
                  <a:srgbClr val="FF0000"/>
                </a:solidFill>
                <a:latin typeface="Arial" panose="020B0604020202020204" pitchFamily="34" charset="0"/>
              </a:rPr>
              <a:t>Đồng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err="1">
                <a:solidFill>
                  <a:srgbClr val="FF0000"/>
                </a:solidFill>
                <a:latin typeface="Arial" panose="020B0604020202020204" pitchFamily="34" charset="0"/>
              </a:rPr>
              <a:t>bằng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err="1">
                <a:solidFill>
                  <a:srgbClr val="FF0000"/>
                </a:solidFill>
                <a:latin typeface="Arial" panose="020B0604020202020204" pitchFamily="34" charset="0"/>
              </a:rPr>
              <a:t>sông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err="1">
                <a:solidFill>
                  <a:srgbClr val="FF0000"/>
                </a:solidFill>
                <a:latin typeface="Arial" panose="020B0604020202020204" pitchFamily="34" charset="0"/>
              </a:rPr>
              <a:t>Hồng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Text Box 13327"/>
          <p:cNvSpPr txBox="1"/>
          <p:nvPr/>
        </p:nvSpPr>
        <p:spPr>
          <a:xfrm>
            <a:off x="7315200" y="5791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b="1" err="1">
                <a:solidFill>
                  <a:srgbClr val="FFFF00"/>
                </a:solidFill>
                <a:latin typeface="Arial" panose="020B0604020202020204" pitchFamily="34" charset="0"/>
              </a:rPr>
              <a:t>Ninh</a:t>
            </a:r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zh-CN" b="1" err="1">
                <a:solidFill>
                  <a:srgbClr val="FFFF00"/>
                </a:solidFill>
                <a:latin typeface="Arial" panose="020B0604020202020204" pitchFamily="34" charset="0"/>
              </a:rPr>
              <a:t>Bình</a:t>
            </a:r>
            <a:endParaRPr lang="en-US" altLang="zh-CN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3332" name="Content Placeholder 13331" descr="hà nội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724400" y="1447800"/>
            <a:ext cx="4419600" cy="2185988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FFFF"/>
          </a:solidFill>
          <a:ln/>
        </p:spPr>
        <p:txBody>
          <a:bodyPr anchor="ctr" anchorCtr="0"/>
          <a:p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tr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ung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bằng,duyên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zh-CN" sz="4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Content Placeholder 1843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FFFF"/>
          </a:solidFill>
          <a:ln/>
        </p:spPr>
        <p:txBody>
          <a:bodyPr anchor="t" anchorCtr="0"/>
          <a:p>
            <a:pPr>
              <a:buNone/>
            </a:pPr>
            <a:r>
              <a:rPr lang="en-US" altLang="zh-CN" sz="2800" b="1" u="sng" err="1">
                <a:latin typeface="Times New Roman" panose="02020603050405020304" pitchFamily="18" charset="0"/>
              </a:rPr>
              <a:t>vì</a:t>
            </a:r>
            <a:r>
              <a:rPr lang="en-US" altLang="zh-CN" sz="2800">
                <a:latin typeface="Times New Roman" panose="02020603050405020304" pitchFamily="18" charset="0"/>
              </a:rPr>
              <a:t>: * </a:t>
            </a:r>
            <a:r>
              <a:rPr lang="en-US" altLang="zh-CN" sz="2400" b="1" err="1">
                <a:latin typeface="Times New Roman" panose="02020603050405020304" pitchFamily="18" charset="0"/>
              </a:rPr>
              <a:t>Có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điều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kiện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tự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nhiên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thuận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lợi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cho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sản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xuất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và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cư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trú</a:t>
            </a:r>
            <a:r>
              <a:rPr lang="en-US" altLang="zh-CN" sz="2400">
                <a:latin typeface="Times New Roman" panose="02020603050405020304" pitchFamily="18" charset="0"/>
              </a:rPr>
              <a:t> :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- </a:t>
            </a:r>
            <a:r>
              <a:rPr lang="en-US" altLang="zh-CN" sz="2800" err="1">
                <a:latin typeface="Times New Roman" panose="02020603050405020304" pitchFamily="18" charset="0"/>
              </a:rPr>
              <a:t>Đ</a:t>
            </a:r>
            <a:r>
              <a:rPr lang="en-US" altLang="zh-CN" sz="2400" err="1">
                <a:latin typeface="Times New Roman" panose="02020603050405020304" pitchFamily="18" charset="0"/>
              </a:rPr>
              <a:t>ịa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hình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thấp</a:t>
            </a:r>
            <a:r>
              <a:rPr lang="en-US" altLang="zh-CN" sz="2400">
                <a:latin typeface="Times New Roman" panose="02020603050405020304" pitchFamily="18" charset="0"/>
              </a:rPr>
              <a:t>, </a:t>
            </a:r>
            <a:r>
              <a:rPr lang="en-US" altLang="zh-CN" sz="2400" err="1">
                <a:latin typeface="Times New Roman" panose="02020603050405020304" pitchFamily="18" charset="0"/>
              </a:rPr>
              <a:t>bằng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phẳng</a:t>
            </a:r>
            <a:r>
              <a:rPr lang="en-US" altLang="zh-CN" sz="2400">
                <a:latin typeface="Times New Roman" panose="02020603050405020304" pitchFamily="18" charset="0"/>
              </a:rPr>
              <a:t> ; </a:t>
            </a:r>
            <a:r>
              <a:rPr lang="en-US" altLang="zh-CN" sz="2400" err="1">
                <a:latin typeface="Times New Roman" panose="02020603050405020304" pitchFamily="18" charset="0"/>
              </a:rPr>
              <a:t>khí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hậu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mưa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thuận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gió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hoà</a:t>
            </a:r>
            <a:r>
              <a:rPr lang="en-US" altLang="zh-CN" sz="2400">
                <a:latin typeface="Times New Roman" panose="02020603050405020304" pitchFamily="18" charset="0"/>
              </a:rPr>
              <a:t>;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</a:t>
            </a:r>
            <a:r>
              <a:rPr lang="en-US" altLang="zh-CN" sz="2400" err="1">
                <a:latin typeface="Times New Roman" panose="02020603050405020304" pitchFamily="18" charset="0"/>
              </a:rPr>
              <a:t>nguồn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nước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dồi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dào</a:t>
            </a:r>
            <a:r>
              <a:rPr lang="en-US" altLang="zh-CN" sz="2400">
                <a:latin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- </a:t>
            </a:r>
            <a:r>
              <a:rPr lang="en-US" altLang="zh-CN" sz="2400" err="1">
                <a:latin typeface="Times New Roman" panose="02020603050405020304" pitchFamily="18" charset="0"/>
              </a:rPr>
              <a:t>Sự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phát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triển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nghề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trồng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lúa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và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thâm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canh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cao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- </a:t>
            </a:r>
            <a:r>
              <a:rPr lang="en-US" altLang="zh-CN" sz="2400" err="1">
                <a:latin typeface="Times New Roman" panose="02020603050405020304" pitchFamily="18" charset="0"/>
              </a:rPr>
              <a:t>Có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lịch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sử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phát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triển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lãnh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thổ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từ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lâu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đời</a:t>
            </a:r>
            <a:r>
              <a:rPr lang="en-US" altLang="zh-CN" sz="2400">
                <a:latin typeface="Times New Roman" panose="02020603050405020304" pitchFamily="18" charset="0"/>
              </a:rPr>
              <a:t>.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   * </a:t>
            </a:r>
            <a:r>
              <a:rPr lang="en-US" altLang="zh-CN" sz="2400" b="1" err="1">
                <a:latin typeface="Times New Roman" panose="02020603050405020304" pitchFamily="18" charset="0"/>
              </a:rPr>
              <a:t>Có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điều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kiện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kinh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tế</a:t>
            </a:r>
            <a:r>
              <a:rPr lang="en-US" altLang="zh-CN" sz="2400" b="1">
                <a:latin typeface="Times New Roman" panose="02020603050405020304" pitchFamily="18" charset="0"/>
              </a:rPr>
              <a:t> -</a:t>
            </a:r>
            <a:r>
              <a:rPr lang="en-US" altLang="zh-CN" sz="2400" b="1" err="1">
                <a:latin typeface="Times New Roman" panose="02020603050405020304" pitchFamily="18" charset="0"/>
              </a:rPr>
              <a:t>xã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hội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thuận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 err="1">
                <a:latin typeface="Times New Roman" panose="02020603050405020304" pitchFamily="18" charset="0"/>
              </a:rPr>
              <a:t>lợi</a:t>
            </a:r>
            <a:r>
              <a:rPr lang="en-US" altLang="zh-CN" sz="2400">
                <a:latin typeface="Times New Roman" panose="02020603050405020304" pitchFamily="18" charset="0"/>
              </a:rPr>
              <a:t> : 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-</a:t>
            </a:r>
            <a:r>
              <a:rPr lang="en-US" altLang="zh-CN" sz="2400" err="1">
                <a:latin typeface="Times New Roman" panose="02020603050405020304" pitchFamily="18" charset="0"/>
              </a:rPr>
              <a:t>Cơ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sở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hạ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tầng</a:t>
            </a:r>
            <a:r>
              <a:rPr lang="en-US" altLang="zh-CN" sz="2400">
                <a:latin typeface="Times New Roman" panose="02020603050405020304" pitchFamily="18" charset="0"/>
              </a:rPr>
              <a:t>, </a:t>
            </a:r>
            <a:r>
              <a:rPr lang="en-US" altLang="zh-CN" sz="2400" err="1">
                <a:latin typeface="Times New Roman" panose="02020603050405020304" pitchFamily="18" charset="0"/>
              </a:rPr>
              <a:t>cơ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sở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vật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chất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kĩ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thuật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phát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triển</a:t>
            </a:r>
            <a:r>
              <a:rPr lang="en-US" altLang="zh-CN" sz="2400">
                <a:latin typeface="Times New Roman" panose="02020603050405020304" pitchFamily="18" charset="0"/>
              </a:rPr>
              <a:t>  (</a:t>
            </a:r>
            <a:r>
              <a:rPr lang="en-US" altLang="zh-CN" sz="2400" err="1">
                <a:latin typeface="Times New Roman" panose="02020603050405020304" pitchFamily="18" charset="0"/>
              </a:rPr>
              <a:t>giao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thông</a:t>
            </a:r>
            <a:r>
              <a:rPr lang="en-US" altLang="zh-CN" sz="2400">
                <a:latin typeface="Times New Roman" panose="02020603050405020304" pitchFamily="18" charset="0"/>
              </a:rPr>
              <a:t>, </a:t>
            </a:r>
            <a:r>
              <a:rPr lang="en-US" altLang="zh-CN" sz="2400" err="1">
                <a:latin typeface="Times New Roman" panose="02020603050405020304" pitchFamily="18" charset="0"/>
              </a:rPr>
              <a:t>điện</a:t>
            </a:r>
            <a:r>
              <a:rPr lang="en-US" altLang="zh-CN" sz="2400">
                <a:latin typeface="Times New Roman" panose="02020603050405020304" pitchFamily="18" charset="0"/>
              </a:rPr>
              <a:t>, </a:t>
            </a:r>
            <a:r>
              <a:rPr lang="en-US" altLang="zh-CN" sz="2400" err="1">
                <a:latin typeface="Times New Roman" panose="02020603050405020304" pitchFamily="18" charset="0"/>
              </a:rPr>
              <a:t>nước</a:t>
            </a:r>
            <a:r>
              <a:rPr lang="en-US" altLang="zh-CN" sz="2400">
                <a:latin typeface="Times New Roman" panose="02020603050405020304" pitchFamily="18" charset="0"/>
              </a:rPr>
              <a:t>…); </a:t>
            </a:r>
            <a:r>
              <a:rPr lang="en-US" altLang="zh-CN" sz="2400" err="1">
                <a:latin typeface="Times New Roman" panose="02020603050405020304" pitchFamily="18" charset="0"/>
              </a:rPr>
              <a:t>Trình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độ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dân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trí</a:t>
            </a:r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altLang="zh-CN" sz="2800" err="1">
                <a:latin typeface="Times New Roman" panose="02020603050405020304" pitchFamily="18" charset="0"/>
              </a:rPr>
              <a:t>cao</a:t>
            </a:r>
            <a:endParaRPr lang="en-US" altLang="zh-CN" sz="28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>
                <a:latin typeface="Times New Roman" panose="02020603050405020304" pitchFamily="18" charset="0"/>
              </a:rPr>
              <a:t>       +</a:t>
            </a:r>
            <a:r>
              <a:rPr lang="en-US" altLang="zh-CN" sz="2400" err="1">
                <a:latin typeface="Times New Roman" panose="02020603050405020304" pitchFamily="18" charset="0"/>
              </a:rPr>
              <a:t>Sự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phát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triển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của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đô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thị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hoá</a:t>
            </a:r>
            <a:r>
              <a:rPr lang="en-US" altLang="zh-CN" sz="2400">
                <a:latin typeface="Times New Roman" panose="02020603050405020304" pitchFamily="18" charset="0"/>
              </a:rPr>
              <a:t>, </a:t>
            </a:r>
            <a:r>
              <a:rPr lang="en-US" altLang="zh-CN" sz="2400" err="1">
                <a:latin typeface="Times New Roman" panose="02020603050405020304" pitchFamily="18" charset="0"/>
              </a:rPr>
              <a:t>phát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triển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công nghiệp và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dịch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vụ</a:t>
            </a:r>
            <a:r>
              <a:rPr lang="en-US" altLang="zh-CN" sz="2400">
                <a:latin typeface="Times New Roman" panose="02020603050405020304" pitchFamily="18" charset="0"/>
              </a:rPr>
              <a:t>, </a:t>
            </a:r>
            <a:r>
              <a:rPr lang="en-US" altLang="zh-CN" sz="2400" err="1">
                <a:latin typeface="Times New Roman" panose="02020603050405020304" pitchFamily="18" charset="0"/>
              </a:rPr>
              <a:t>các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ngành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nghề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truyền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latin typeface="Times New Roman" panose="02020603050405020304" pitchFamily="18" charset="0"/>
              </a:rPr>
              <a:t>thống....</a:t>
            </a:r>
            <a:endParaRPr lang="en-US" altLang="zh-CN" sz="240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>
                <a:solidFill>
                  <a:srgbClr val="FF00FF"/>
                </a:solidFill>
                <a:latin typeface="Times New Roman" panose="02020603050405020304" pitchFamily="18" charset="0"/>
              </a:rPr>
              <a:t>  </a:t>
            </a:r>
            <a:endParaRPr lang="en-US" altLang="zh-CN" sz="24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65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charRg st="65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charRg st="65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charRg st="65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23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charRg st="123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charRg st="123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charRg st="123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48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charRg st="148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charRg st="148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charRg st="148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98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charRg st="198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charRg st="198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charRg st="198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45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charRg st="245" end="2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297" end="4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charRg st="297" end="4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400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charRg st="400" end="4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511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435">
                                            <p:txEl>
                                              <p:charRg st="511" end="5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7409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/>
        </p:spPr>
        <p:txBody>
          <a:bodyPr anchor="ctr" anchorCtr="0"/>
          <a:p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ĐBSH 1100- 1200 người/km</a:t>
            </a:r>
            <a:r>
              <a:rPr lang="en-US" altLang="zh-CN" sz="32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3200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4" name="Text Placeholder 17414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en-US" altLang="zh-CN"/>
          </a:p>
        </p:txBody>
      </p:sp>
      <p:pic>
        <p:nvPicPr>
          <p:cNvPr id="17417" name="Picture 17416" descr="12583554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5232</Words>
  <Application>WPS Presentation</Application>
  <PresentationFormat/>
  <Paragraphs>379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Tahoma</vt:lpstr>
      <vt:lpstr>.VnTime</vt:lpstr>
      <vt:lpstr>Times New Roman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myvan</cp:lastModifiedBy>
  <cp:revision>33</cp:revision>
  <dcterms:created xsi:type="dcterms:W3CDTF">1980-02-08T06:17:26Z</dcterms:created>
  <dcterms:modified xsi:type="dcterms:W3CDTF">2021-10-27T12:54:24Z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0C217EEB18B74F79AC983A13ECDFC510</vt:lpwstr>
  </property>
  <property fmtid="{D5CDD505-2E9C-101B-9397-08002B2CF9AE}" pid="3" name="KSOProductBuildVer">
    <vt:lpwstr>1033-11.2.0.10351</vt:lpwstr>
  </property>
</Properties>
</file>