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sldIdLst>
    <p:sldId id="256" r:id="rId3"/>
    <p:sldId id="257" r:id="rId4"/>
    <p:sldId id="258" r:id="rId5"/>
    <p:sldId id="259" r:id="rId6"/>
    <p:sldId id="270" r:id="rId7"/>
    <p:sldId id="264" r:id="rId8"/>
    <p:sldId id="265" r:id="rId9"/>
    <p:sldId id="263" r:id="rId10"/>
    <p:sldId id="262" r:id="rId11"/>
    <p:sldId id="261" r:id="rId12"/>
    <p:sldId id="260" r:id="rId13"/>
    <p:sldId id="266" r:id="rId14"/>
    <p:sldId id="268" r:id="rId15"/>
    <p:sldId id="267"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65F9452-E180-458E-9FEE-4A3CB40D5833}" type="datetimeFigureOut">
              <a:rPr lang="en-US" smtClean="0"/>
              <a:t>6/9/2021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9341899E-362C-4D40-8AF4-B4DCE5DED8D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5F9452-E180-458E-9FEE-4A3CB40D5833}"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1899E-362C-4D40-8AF4-B4DCE5DED8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5F9452-E180-458E-9FEE-4A3CB40D5833}"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1899E-362C-4D40-8AF4-B4DCE5DED8D9}"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9341899E-362C-4D40-8AF4-B4DCE5DED8D9}"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41899E-362C-4D40-8AF4-B4DCE5DED8D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41899E-362C-4D40-8AF4-B4DCE5DED8D9}"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41899E-362C-4D40-8AF4-B4DCE5DED8D9}"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341899E-362C-4D40-8AF4-B4DCE5DED8D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341899E-362C-4D40-8AF4-B4DCE5DED8D9}"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341899E-362C-4D40-8AF4-B4DCE5DED8D9}"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41899E-362C-4D40-8AF4-B4DCE5DED8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65F9452-E180-458E-9FEE-4A3CB40D5833}" type="datetimeFigureOut">
              <a:rPr lang="en-US" smtClean="0"/>
              <a:t>6/9/2021</a:t>
            </a:fld>
            <a:endParaRPr lang="en-US"/>
          </a:p>
        </p:txBody>
      </p:sp>
      <p:sp>
        <p:nvSpPr>
          <p:cNvPr id="9" name="Slide Number Placeholder 8"/>
          <p:cNvSpPr>
            <a:spLocks noGrp="1"/>
          </p:cNvSpPr>
          <p:nvPr>
            <p:ph type="sldNum" sz="quarter" idx="15"/>
          </p:nvPr>
        </p:nvSpPr>
        <p:spPr/>
        <p:txBody>
          <a:bodyPr rtlCol="0"/>
          <a:lstStyle/>
          <a:p>
            <a:fld id="{9341899E-362C-4D40-8AF4-B4DCE5DED8D9}"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41899E-362C-4D40-8AF4-B4DCE5DED8D9}"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41899E-362C-4D40-8AF4-B4DCE5DED8D9}"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65F9452-E180-458E-9FEE-4A3CB40D5833}" type="datetimeFigureOut">
              <a:rPr lang="en-US" smtClean="0"/>
              <a:t>6/9/2021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41899E-362C-4D40-8AF4-B4DCE5DED8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65F9452-E180-458E-9FEE-4A3CB40D5833}" type="datetimeFigureOut">
              <a:rPr lang="en-US" smtClean="0"/>
              <a:t>6/9/2021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9341899E-362C-4D40-8AF4-B4DCE5DED8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65F9452-E180-458E-9FEE-4A3CB40D5833}"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41899E-362C-4D40-8AF4-B4DCE5DED8D9}"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65F9452-E180-458E-9FEE-4A3CB40D5833}" type="datetimeFigureOut">
              <a:rPr lang="en-US" smtClean="0"/>
              <a:t>6/9/2021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41899E-362C-4D40-8AF4-B4DCE5DED8D9}"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65F9452-E180-458E-9FEE-4A3CB40D5833}" type="datetimeFigureOut">
              <a:rPr lang="en-US" smtClean="0"/>
              <a:t>6/9/2021</a:t>
            </a:fld>
            <a:endParaRPr lang="en-US"/>
          </a:p>
        </p:txBody>
      </p:sp>
      <p:sp>
        <p:nvSpPr>
          <p:cNvPr id="7" name="Slide Number Placeholder 6"/>
          <p:cNvSpPr>
            <a:spLocks noGrp="1"/>
          </p:cNvSpPr>
          <p:nvPr>
            <p:ph type="sldNum" sz="quarter" idx="11"/>
          </p:nvPr>
        </p:nvSpPr>
        <p:spPr/>
        <p:txBody>
          <a:bodyPr rtlCol="0"/>
          <a:lstStyle/>
          <a:p>
            <a:fld id="{9341899E-362C-4D40-8AF4-B4DCE5DED8D9}"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5F9452-E180-458E-9FEE-4A3CB40D5833}" type="datetimeFigureOut">
              <a:rPr lang="en-US" smtClean="0"/>
              <a:t>6/9/2021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41899E-362C-4D40-8AF4-B4DCE5DED8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65F9452-E180-458E-9FEE-4A3CB40D5833}" type="datetimeFigureOut">
              <a:rPr lang="en-US" smtClean="0"/>
              <a:t>6/9/2021</a:t>
            </a:fld>
            <a:endParaRPr lang="en-US"/>
          </a:p>
        </p:txBody>
      </p:sp>
      <p:sp>
        <p:nvSpPr>
          <p:cNvPr id="22" name="Slide Number Placeholder 21"/>
          <p:cNvSpPr>
            <a:spLocks noGrp="1"/>
          </p:cNvSpPr>
          <p:nvPr>
            <p:ph type="sldNum" sz="quarter" idx="15"/>
          </p:nvPr>
        </p:nvSpPr>
        <p:spPr/>
        <p:txBody>
          <a:bodyPr rtlCol="0"/>
          <a:lstStyle/>
          <a:p>
            <a:fld id="{9341899E-362C-4D40-8AF4-B4DCE5DED8D9}"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65F9452-E180-458E-9FEE-4A3CB40D5833}" type="datetimeFigureOut">
              <a:rPr lang="en-US" smtClean="0"/>
              <a:t>6/9/2021</a:t>
            </a:fld>
            <a:endParaRPr lang="en-US"/>
          </a:p>
        </p:txBody>
      </p:sp>
      <p:sp>
        <p:nvSpPr>
          <p:cNvPr id="18" name="Slide Number Placeholder 17"/>
          <p:cNvSpPr>
            <a:spLocks noGrp="1"/>
          </p:cNvSpPr>
          <p:nvPr>
            <p:ph type="sldNum" sz="quarter" idx="11"/>
          </p:nvPr>
        </p:nvSpPr>
        <p:spPr/>
        <p:txBody>
          <a:bodyPr rtlCol="0"/>
          <a:lstStyle/>
          <a:p>
            <a:fld id="{9341899E-362C-4D40-8AF4-B4DCE5DED8D9}"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65F9452-E180-458E-9FEE-4A3CB40D5833}" type="datetimeFigureOut">
              <a:rPr lang="en-US" smtClean="0"/>
              <a:t>6/9/2021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341899E-362C-4D40-8AF4-B4DCE5DED8D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65F9452-E180-458E-9FEE-4A3CB40D5833}" type="datetimeFigureOut">
              <a:rPr lang="en-US" smtClean="0"/>
              <a:t>6/9/2021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341899E-362C-4D40-8AF4-B4DCE5DED8D9}"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33400"/>
            <a:ext cx="7772400" cy="1066800"/>
          </a:xfrm>
          <a:solidFill>
            <a:schemeClr val="accent1">
              <a:lumMod val="60000"/>
              <a:lumOff val="40000"/>
            </a:schemeClr>
          </a:solidFill>
          <a:ln>
            <a:solidFill>
              <a:schemeClr val="accent1"/>
            </a:solidFill>
          </a:ln>
        </p:spPr>
        <p:txBody>
          <a:bodyPr>
            <a:normAutofit fontScale="90000"/>
          </a:bodyPr>
          <a:lstStyle/>
          <a:p>
            <a:r>
              <a:rPr lang="en-US" dirty="0" smtClean="0">
                <a:solidFill>
                  <a:srgbClr val="FF0000"/>
                </a:solidFill>
              </a:rPr>
              <a:t>CHUYÊN ĐỀ: XÁC ĐỊNH  CTHH </a:t>
            </a:r>
            <a:endParaRPr lang="en-US" dirty="0">
              <a:solidFill>
                <a:srgbClr val="FF0000"/>
              </a:solidFill>
            </a:endParaRPr>
          </a:p>
        </p:txBody>
      </p:sp>
      <p:sp>
        <p:nvSpPr>
          <p:cNvPr id="4" name="Rectangle 3"/>
          <p:cNvSpPr/>
          <p:nvPr/>
        </p:nvSpPr>
        <p:spPr>
          <a:xfrm>
            <a:off x="1219200" y="2362200"/>
            <a:ext cx="7696200" cy="1487587"/>
          </a:xfrm>
          <a:prstGeom prst="rect">
            <a:avLst/>
          </a:prstGeom>
        </p:spPr>
        <p:txBody>
          <a:bodyPr wrap="square">
            <a:spAutoFit/>
          </a:bodyPr>
          <a:lstStyle/>
          <a:p>
            <a:pPr indent="127635" algn="just">
              <a:spcBef>
                <a:spcPts val="350"/>
              </a:spcBef>
              <a:spcAft>
                <a:spcPts val="350"/>
              </a:spcAft>
            </a:pPr>
            <a:r>
              <a:rPr lang="nl-NL" sz="2800" b="1" dirty="0" smtClean="0">
                <a:effectLst/>
                <a:latin typeface="Times New Roman"/>
                <a:ea typeface="Times New Roman"/>
                <a:cs typeface="Times New Roman"/>
              </a:rPr>
              <a:t>- Phương pháp 1: Xác định công thức hoá học dựa trên biểu thức đại số.</a:t>
            </a:r>
            <a:endParaRPr lang="en-US" sz="2800" dirty="0" smtClean="0">
              <a:effectLst/>
              <a:latin typeface=".VnTime"/>
              <a:ea typeface="Times New Roman"/>
              <a:cs typeface="Times New Roman"/>
            </a:endParaRPr>
          </a:p>
          <a:p>
            <a:pPr indent="127635" algn="just">
              <a:spcBef>
                <a:spcPts val="350"/>
              </a:spcBef>
              <a:spcAft>
                <a:spcPts val="350"/>
              </a:spcAft>
            </a:pPr>
            <a:r>
              <a:rPr lang="nl-NL" sz="2800" b="1" dirty="0" smtClean="0">
                <a:effectLst/>
                <a:latin typeface="Times New Roman"/>
                <a:ea typeface="Times New Roman"/>
                <a:cs typeface="Times New Roman"/>
              </a:rPr>
              <a:t>     </a:t>
            </a:r>
            <a:endParaRPr lang="en-US" sz="2800" dirty="0">
              <a:effectLst/>
              <a:latin typeface=".VnTime"/>
              <a:ea typeface="Times New Roman"/>
              <a:cs typeface="Times New Roman"/>
            </a:endParaRPr>
          </a:p>
        </p:txBody>
      </p:sp>
      <p:sp>
        <p:nvSpPr>
          <p:cNvPr id="5" name="Rectangle 4"/>
          <p:cNvSpPr/>
          <p:nvPr/>
        </p:nvSpPr>
        <p:spPr>
          <a:xfrm>
            <a:off x="1219200" y="3752166"/>
            <a:ext cx="7543800" cy="954107"/>
          </a:xfrm>
          <a:prstGeom prst="rect">
            <a:avLst/>
          </a:prstGeom>
        </p:spPr>
        <p:txBody>
          <a:bodyPr wrap="square">
            <a:spAutoFit/>
          </a:bodyPr>
          <a:lstStyle/>
          <a:p>
            <a:pPr indent="127635">
              <a:spcBef>
                <a:spcPts val="350"/>
              </a:spcBef>
              <a:spcAft>
                <a:spcPts val="350"/>
              </a:spcAft>
            </a:pPr>
            <a:r>
              <a:rPr lang="nl-NL" sz="2800" b="1" dirty="0" smtClean="0">
                <a:effectLst/>
                <a:latin typeface="Times New Roman"/>
                <a:ea typeface="Times New Roman"/>
                <a:cs typeface="Times New Roman"/>
              </a:rPr>
              <a:t>- Phương pháp 2: Xác định công thức dựa trên phản ứng.</a:t>
            </a:r>
            <a:endParaRPr lang="en-US" sz="2800" dirty="0">
              <a:effectLst/>
              <a:latin typeface=".VnTime"/>
              <a:ea typeface="Times New Roman"/>
              <a:cs typeface="Times New Roman"/>
            </a:endParaRPr>
          </a:p>
        </p:txBody>
      </p:sp>
    </p:spTree>
    <p:extLst>
      <p:ext uri="{BB962C8B-B14F-4D97-AF65-F5344CB8AC3E}">
        <p14:creationId xmlns:p14="http://schemas.microsoft.com/office/powerpoint/2010/main" val="822370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228600" y="2514600"/>
                <a:ext cx="8534400" cy="5105400"/>
              </a:xfrm>
            </p:spPr>
            <p:txBody>
              <a:bodyPr>
                <a:normAutofit/>
              </a:bodyPr>
              <a:lstStyle/>
              <a:p>
                <a:pPr marL="0" marR="0" indent="0">
                  <a:lnSpc>
                    <a:spcPct val="150000"/>
                  </a:lnSpc>
                  <a:spcBef>
                    <a:spcPts val="0"/>
                  </a:spcBef>
                  <a:spcAft>
                    <a:spcPts val="0"/>
                  </a:spcAft>
                  <a:buNone/>
                </a:pPr>
                <a:r>
                  <a:rPr lang="en-US" dirty="0" smtClean="0">
                    <a:latin typeface="Times New Roman"/>
                    <a:ea typeface="Times New Roman"/>
                  </a:rPr>
                  <a:t> </a:t>
                </a:r>
                <a:r>
                  <a:rPr lang="en-US" dirty="0" err="1" smtClean="0">
                    <a:latin typeface="Times New Roman"/>
                    <a:ea typeface="Times New Roman"/>
                  </a:rPr>
                  <a:t>Đặt</a:t>
                </a:r>
                <a:r>
                  <a:rPr lang="en-US" dirty="0" smtClean="0">
                    <a:latin typeface="Times New Roman"/>
                    <a:ea typeface="Times New Roman"/>
                  </a:rPr>
                  <a:t> </a:t>
                </a:r>
                <a:r>
                  <a:rPr lang="en-US" dirty="0">
                    <a:latin typeface="Times New Roman"/>
                    <a:ea typeface="Times New Roman"/>
                  </a:rPr>
                  <a:t>CTHH </a:t>
                </a:r>
                <a:r>
                  <a:rPr lang="en-US" dirty="0" err="1">
                    <a:latin typeface="Times New Roman"/>
                    <a:ea typeface="Times New Roman"/>
                  </a:rPr>
                  <a:t>của</a:t>
                </a:r>
                <a:r>
                  <a:rPr lang="en-US" dirty="0">
                    <a:latin typeface="Times New Roman"/>
                    <a:ea typeface="Times New Roman"/>
                  </a:rPr>
                  <a:t> </a:t>
                </a:r>
                <a:r>
                  <a:rPr lang="en-US" dirty="0" err="1">
                    <a:latin typeface="Times New Roman"/>
                    <a:ea typeface="Times New Roman"/>
                  </a:rPr>
                  <a:t>oxit</a:t>
                </a:r>
                <a:r>
                  <a:rPr lang="en-US" dirty="0">
                    <a:latin typeface="Times New Roman"/>
                    <a:ea typeface="Times New Roman"/>
                  </a:rPr>
                  <a:t> </a:t>
                </a:r>
                <a:r>
                  <a:rPr lang="en-US" dirty="0" err="1">
                    <a:latin typeface="Times New Roman"/>
                    <a:ea typeface="Times New Roman"/>
                  </a:rPr>
                  <a:t>sắt</a:t>
                </a:r>
                <a:r>
                  <a:rPr lang="en-US" dirty="0">
                    <a:latin typeface="Times New Roman"/>
                    <a:ea typeface="Times New Roman"/>
                  </a:rPr>
                  <a:t> </a:t>
                </a:r>
                <a:r>
                  <a:rPr lang="en-US" dirty="0" err="1">
                    <a:latin typeface="Times New Roman"/>
                    <a:ea typeface="Times New Roman"/>
                  </a:rPr>
                  <a:t>là</a:t>
                </a:r>
                <a:r>
                  <a:rPr lang="en-US" dirty="0">
                    <a:latin typeface="Times New Roman"/>
                    <a:ea typeface="Times New Roman"/>
                  </a:rPr>
                  <a:t> </a:t>
                </a:r>
                <a:r>
                  <a:rPr lang="en-US" dirty="0" err="1">
                    <a:latin typeface="Times New Roman"/>
                    <a:ea typeface="Times New Roman"/>
                  </a:rPr>
                  <a:t>Fe</a:t>
                </a:r>
                <a:r>
                  <a:rPr lang="en-US" baseline="-25000" dirty="0" err="1">
                    <a:latin typeface="Times New Roman"/>
                    <a:ea typeface="Times New Roman"/>
                  </a:rPr>
                  <a:t>x</a:t>
                </a:r>
                <a:r>
                  <a:rPr lang="en-US" dirty="0" err="1">
                    <a:latin typeface="Times New Roman"/>
                    <a:ea typeface="Times New Roman"/>
                  </a:rPr>
                  <a:t>O</a:t>
                </a:r>
                <a:r>
                  <a:rPr lang="en-US" baseline="-25000" dirty="0" err="1">
                    <a:latin typeface="Times New Roman"/>
                    <a:ea typeface="Times New Roman"/>
                  </a:rPr>
                  <a:t>y</a:t>
                </a:r>
                <a:r>
                  <a:rPr lang="en-US" dirty="0" smtClean="0">
                    <a:latin typeface="Times New Roman"/>
                    <a:ea typeface="Times New Roman"/>
                  </a:rPr>
                  <a:t>.</a:t>
                </a:r>
              </a:p>
              <a:p>
                <a:pPr marL="0" marR="0" indent="0">
                  <a:lnSpc>
                    <a:spcPct val="150000"/>
                  </a:lnSpc>
                  <a:spcBef>
                    <a:spcPts val="0"/>
                  </a:spcBef>
                  <a:spcAft>
                    <a:spcPts val="0"/>
                  </a:spcAft>
                  <a:buNone/>
                </a:pPr>
                <a:r>
                  <a:rPr lang="en-US" dirty="0" smtClean="0">
                    <a:latin typeface="Times New Roman"/>
                    <a:ea typeface="Times New Roman"/>
                  </a:rPr>
                  <a:t>PTHH:  </a:t>
                </a:r>
                <a:r>
                  <a:rPr lang="en-US" dirty="0" err="1" smtClean="0">
                    <a:latin typeface="Times New Roman"/>
                    <a:ea typeface="Times New Roman"/>
                  </a:rPr>
                  <a:t>Fe</a:t>
                </a:r>
                <a:r>
                  <a:rPr lang="en-US" baseline="-25000" dirty="0" err="1" smtClean="0">
                    <a:latin typeface="Times New Roman"/>
                    <a:ea typeface="Times New Roman"/>
                  </a:rPr>
                  <a:t>x</a:t>
                </a:r>
                <a:r>
                  <a:rPr lang="en-US" dirty="0" err="1" smtClean="0">
                    <a:latin typeface="Times New Roman"/>
                    <a:ea typeface="Times New Roman"/>
                  </a:rPr>
                  <a:t>O</a:t>
                </a:r>
                <a:r>
                  <a:rPr lang="en-US" baseline="-25000" dirty="0" err="1" smtClean="0">
                    <a:latin typeface="Times New Roman"/>
                    <a:ea typeface="Times New Roman"/>
                  </a:rPr>
                  <a:t>y</a:t>
                </a:r>
                <a:r>
                  <a:rPr lang="en-US" baseline="-25000" dirty="0" smtClean="0">
                    <a:latin typeface="Times New Roman"/>
                    <a:ea typeface="Times New Roman"/>
                  </a:rPr>
                  <a:t>          </a:t>
                </a:r>
                <a:r>
                  <a:rPr lang="en-US" dirty="0" smtClean="0">
                    <a:latin typeface="Times New Roman"/>
                    <a:ea typeface="Times New Roman"/>
                  </a:rPr>
                  <a:t>+      </a:t>
                </a:r>
                <a:r>
                  <a:rPr lang="en-US" dirty="0" err="1" smtClean="0">
                    <a:latin typeface="Times New Roman"/>
                    <a:ea typeface="Times New Roman"/>
                  </a:rPr>
                  <a:t>yCO</a:t>
                </a:r>
                <a:r>
                  <a:rPr lang="en-US" dirty="0" smtClean="0">
                    <a:latin typeface="Times New Roman"/>
                    <a:ea typeface="Times New Roman"/>
                  </a:rPr>
                  <a:t>   </a:t>
                </a:r>
                <a:r>
                  <a:rPr lang="en-US" dirty="0" smtClean="0">
                    <a:latin typeface="Times New Roman"/>
                    <a:ea typeface="Times New Roman"/>
                    <a:sym typeface="Wingdings" pitchFamily="2" charset="2"/>
                  </a:rPr>
                  <a:t> </a:t>
                </a:r>
                <a:r>
                  <a:rPr lang="en-US" dirty="0" smtClean="0">
                    <a:latin typeface="Times New Roman"/>
                    <a:ea typeface="Times New Roman"/>
                  </a:rPr>
                  <a:t>  </a:t>
                </a:r>
                <a:r>
                  <a:rPr lang="en-US" dirty="0" err="1">
                    <a:latin typeface="Times New Roman"/>
                    <a:ea typeface="Times New Roman"/>
                  </a:rPr>
                  <a:t>xFe</a:t>
                </a:r>
                <a:r>
                  <a:rPr lang="en-US" dirty="0">
                    <a:latin typeface="Times New Roman"/>
                    <a:ea typeface="Times New Roman"/>
                  </a:rPr>
                  <a:t>  +   yCO</a:t>
                </a:r>
                <a:r>
                  <a:rPr lang="en-US" baseline="-25000" dirty="0">
                    <a:latin typeface="Times New Roman"/>
                    <a:ea typeface="Times New Roman"/>
                  </a:rPr>
                  <a:t>2</a:t>
                </a:r>
                <a:r>
                  <a:rPr lang="en-US" dirty="0">
                    <a:latin typeface="Times New Roman"/>
                    <a:ea typeface="Times New Roman"/>
                  </a:rPr>
                  <a:t>  (1)</a:t>
                </a:r>
              </a:p>
              <a:p>
                <a:pPr marL="0" marR="0" indent="0">
                  <a:lnSpc>
                    <a:spcPct val="150000"/>
                  </a:lnSpc>
                  <a:spcBef>
                    <a:spcPts val="0"/>
                  </a:spcBef>
                  <a:spcAft>
                    <a:spcPts val="0"/>
                  </a:spcAft>
                  <a:buNone/>
                </a:pPr>
                <a:r>
                  <a:rPr lang="en-US" dirty="0" smtClean="0">
                    <a:latin typeface="Times New Roman"/>
                    <a:ea typeface="Times New Roman"/>
                  </a:rPr>
                  <a:t>              </a:t>
                </a:r>
                <a:r>
                  <a:rPr lang="en-US" b="1" dirty="0" smtClean="0">
                    <a:solidFill>
                      <a:srgbClr val="FF0000"/>
                    </a:solidFill>
                    <a:latin typeface="Times New Roman"/>
                    <a:ea typeface="Times New Roman"/>
                  </a:rPr>
                  <a:t>0,225/y</a:t>
                </a:r>
                <a:r>
                  <a:rPr lang="en-US" dirty="0" smtClean="0">
                    <a:latin typeface="Times New Roman"/>
                    <a:ea typeface="Times New Roman"/>
                  </a:rPr>
                  <a:t>                                          0,225   (</a:t>
                </a:r>
                <a:r>
                  <a:rPr lang="en-US" dirty="0" err="1" smtClean="0">
                    <a:latin typeface="Times New Roman"/>
                    <a:ea typeface="Times New Roman"/>
                  </a:rPr>
                  <a:t>mol</a:t>
                </a:r>
                <a:r>
                  <a:rPr lang="en-US" dirty="0" smtClean="0">
                    <a:latin typeface="Times New Roman"/>
                    <a:ea typeface="Times New Roman"/>
                  </a:rPr>
                  <a:t>)</a:t>
                </a:r>
                <a:endParaRPr lang="en-US" dirty="0">
                  <a:latin typeface="Times New Roman"/>
                  <a:ea typeface="Times New Roman"/>
                </a:endParaRPr>
              </a:p>
              <a:p>
                <a:pPr marL="0" marR="0" indent="0">
                  <a:lnSpc>
                    <a:spcPct val="150000"/>
                  </a:lnSpc>
                  <a:spcBef>
                    <a:spcPts val="0"/>
                  </a:spcBef>
                  <a:spcAft>
                    <a:spcPts val="0"/>
                  </a:spcAft>
                  <a:buNone/>
                </a:pPr>
                <a:r>
                  <a:rPr lang="en-US" dirty="0">
                    <a:latin typeface="Times New Roman"/>
                    <a:ea typeface="Times New Roman"/>
                  </a:rPr>
                  <a:t> </a:t>
                </a:r>
                <a:r>
                  <a:rPr lang="en-US" dirty="0" smtClean="0">
                    <a:latin typeface="Times New Roman"/>
                    <a:ea typeface="Times New Roman"/>
                  </a:rPr>
                  <a:t>             CO</a:t>
                </a:r>
                <a:r>
                  <a:rPr lang="en-US" baseline="-25000" dirty="0" smtClean="0">
                    <a:latin typeface="Times New Roman"/>
                    <a:ea typeface="Times New Roman"/>
                  </a:rPr>
                  <a:t>2</a:t>
                </a:r>
                <a:r>
                  <a:rPr lang="en-US" dirty="0" smtClean="0">
                    <a:latin typeface="Times New Roman"/>
                    <a:ea typeface="Times New Roman"/>
                  </a:rPr>
                  <a:t>  </a:t>
                </a:r>
                <a:r>
                  <a:rPr lang="en-US" dirty="0">
                    <a:latin typeface="Times New Roman"/>
                    <a:ea typeface="Times New Roman"/>
                  </a:rPr>
                  <a:t>+  </a:t>
                </a:r>
                <a:r>
                  <a:rPr lang="en-US" dirty="0" err="1">
                    <a:latin typeface="Times New Roman"/>
                    <a:ea typeface="Times New Roman"/>
                  </a:rPr>
                  <a:t>Ca</a:t>
                </a:r>
                <a:r>
                  <a:rPr lang="en-US" dirty="0">
                    <a:latin typeface="Times New Roman"/>
                    <a:ea typeface="Times New Roman"/>
                  </a:rPr>
                  <a:t>(OH)</a:t>
                </a:r>
                <a:r>
                  <a:rPr lang="en-US" baseline="-25000" dirty="0">
                    <a:latin typeface="Times New Roman"/>
                    <a:ea typeface="Times New Roman"/>
                  </a:rPr>
                  <a:t>2</a:t>
                </a:r>
                <a:r>
                  <a:rPr lang="en-US" dirty="0">
                    <a:latin typeface="Times New Roman"/>
                    <a:ea typeface="Times New Roman"/>
                  </a:rPr>
                  <a:t> </a:t>
                </a:r>
                <a:r>
                  <a:rPr lang="en-US" dirty="0" smtClean="0">
                    <a:latin typeface="Times New Roman"/>
                    <a:ea typeface="Times New Roman"/>
                    <a:sym typeface="Wingdings" pitchFamily="2" charset="2"/>
                  </a:rPr>
                  <a:t></a:t>
                </a:r>
                <a:r>
                  <a:rPr lang="en-US" dirty="0" smtClean="0">
                    <a:latin typeface="Times New Roman"/>
                    <a:ea typeface="Times New Roman"/>
                  </a:rPr>
                  <a:t>  </a:t>
                </a:r>
                <a:r>
                  <a:rPr lang="en-US" dirty="0">
                    <a:latin typeface="Times New Roman"/>
                    <a:ea typeface="Times New Roman"/>
                  </a:rPr>
                  <a:t>CaCO</a:t>
                </a:r>
                <a:r>
                  <a:rPr lang="en-US" baseline="-25000" dirty="0">
                    <a:latin typeface="Times New Roman"/>
                    <a:ea typeface="Times New Roman"/>
                  </a:rPr>
                  <a:t>3</a:t>
                </a:r>
                <a:r>
                  <a:rPr lang="en-US" dirty="0">
                    <a:latin typeface="Times New Roman"/>
                    <a:ea typeface="Times New Roman"/>
                  </a:rPr>
                  <a:t> </a:t>
                </a:r>
                <a:r>
                  <a:rPr lang="en-US" dirty="0" smtClean="0">
                    <a:latin typeface="Times New Roman"/>
                    <a:ea typeface="Times New Roman"/>
                    <a:cs typeface="Times New Roman"/>
                  </a:rPr>
                  <a:t>↓</a:t>
                </a:r>
                <a:r>
                  <a:rPr lang="en-US" dirty="0" smtClean="0">
                    <a:latin typeface="Times New Roman"/>
                    <a:ea typeface="Times New Roman"/>
                  </a:rPr>
                  <a:t> </a:t>
                </a:r>
                <a:r>
                  <a:rPr lang="en-US" dirty="0">
                    <a:latin typeface="Times New Roman"/>
                    <a:ea typeface="Times New Roman"/>
                  </a:rPr>
                  <a:t>+  H</a:t>
                </a:r>
                <a:r>
                  <a:rPr lang="en-US" baseline="-25000" dirty="0">
                    <a:latin typeface="Times New Roman"/>
                    <a:ea typeface="Times New Roman"/>
                  </a:rPr>
                  <a:t>2</a:t>
                </a:r>
                <a:r>
                  <a:rPr lang="en-US" dirty="0">
                    <a:latin typeface="Times New Roman"/>
                    <a:ea typeface="Times New Roman"/>
                  </a:rPr>
                  <a:t>O    (2)</a:t>
                </a:r>
              </a:p>
              <a:p>
                <a:pPr marL="0" marR="0" indent="0">
                  <a:lnSpc>
                    <a:spcPct val="150000"/>
                  </a:lnSpc>
                  <a:spcBef>
                    <a:spcPts val="0"/>
                  </a:spcBef>
                  <a:spcAft>
                    <a:spcPts val="0"/>
                  </a:spcAft>
                  <a:buNone/>
                </a:pPr>
                <a:r>
                  <a:rPr lang="en-US" dirty="0" smtClean="0">
                    <a:latin typeface="Times New Roman"/>
                    <a:ea typeface="Times New Roman"/>
                  </a:rPr>
                  <a:t>              0,225                         0,225                       (</a:t>
                </a:r>
                <a:r>
                  <a:rPr lang="en-US" dirty="0" err="1" smtClean="0">
                    <a:latin typeface="Times New Roman"/>
                    <a:ea typeface="Times New Roman"/>
                  </a:rPr>
                  <a:t>mol</a:t>
                </a:r>
                <a:r>
                  <a:rPr lang="en-US" dirty="0" smtClean="0">
                    <a:latin typeface="Times New Roman"/>
                    <a:ea typeface="Times New Roman"/>
                  </a:rPr>
                  <a:t>)</a:t>
                </a:r>
                <a:endParaRPr lang="en-US" dirty="0">
                  <a:latin typeface="Times New Roman"/>
                  <a:ea typeface="Times New Roman"/>
                </a:endParaRPr>
              </a:p>
              <a:p>
                <a:pPr marL="0" marR="0" indent="0">
                  <a:lnSpc>
                    <a:spcPct val="150000"/>
                  </a:lnSpc>
                  <a:spcBef>
                    <a:spcPts val="0"/>
                  </a:spcBef>
                  <a:spcAft>
                    <a:spcPts val="0"/>
                  </a:spcAft>
                  <a:buNone/>
                </a:pPr>
                <a:r>
                  <a:rPr lang="en-US" dirty="0" smtClean="0">
                    <a:latin typeface="Times New Roman"/>
                    <a:ea typeface="Times New Roman"/>
                  </a:rPr>
                  <a:t>Theo </a:t>
                </a:r>
                <a:r>
                  <a:rPr lang="en-US" dirty="0">
                    <a:latin typeface="Times New Roman"/>
                    <a:ea typeface="Times New Roman"/>
                  </a:rPr>
                  <a:t>(1):</a:t>
                </a:r>
                <a:r>
                  <a:rPr lang="en-US" dirty="0" smtClean="0">
                    <a:latin typeface="Times New Roman"/>
                    <a:ea typeface="Times New Roman"/>
                  </a:rPr>
                  <a:t>     </a:t>
                </a:r>
                <a14:m>
                  <m:oMath xmlns:m="http://schemas.openxmlformats.org/officeDocument/2006/math">
                    <m:f>
                      <m:fPr>
                        <m:ctrlPr>
                          <a:rPr lang="en-US" sz="2800" i="1">
                            <a:solidFill>
                              <a:sysClr val="windowText" lastClr="000000"/>
                            </a:solidFill>
                            <a:latin typeface="Cambria Math"/>
                          </a:rPr>
                        </m:ctrlPr>
                      </m:fPr>
                      <m:num>
                        <m:r>
                          <a:rPr lang="en-US" sz="2800" b="0" i="1" smtClean="0">
                            <a:solidFill>
                              <a:sysClr val="windowText" lastClr="000000"/>
                            </a:solidFill>
                            <a:latin typeface="Cambria Math"/>
                          </a:rPr>
                          <m:t>0,225</m:t>
                        </m:r>
                      </m:num>
                      <m:den>
                        <m:r>
                          <a:rPr lang="en-US" sz="2800" i="1">
                            <a:solidFill>
                              <a:sysClr val="windowText" lastClr="000000"/>
                            </a:solidFill>
                            <a:latin typeface="Cambria Math"/>
                          </a:rPr>
                          <m:t>𝑦</m:t>
                        </m:r>
                      </m:den>
                    </m:f>
                    <m:r>
                      <a:rPr lang="en-US" sz="2800" i="1">
                        <a:solidFill>
                          <a:sysClr val="windowText" lastClr="000000"/>
                        </a:solidFill>
                        <a:latin typeface="Cambria Math"/>
                      </a:rPr>
                      <m:t>=</m:t>
                    </m:r>
                    <m:f>
                      <m:fPr>
                        <m:ctrlPr>
                          <a:rPr lang="en-US" sz="2800" i="1">
                            <a:solidFill>
                              <a:sysClr val="windowText" lastClr="000000"/>
                            </a:solidFill>
                            <a:latin typeface="Cambria Math"/>
                          </a:rPr>
                        </m:ctrlPr>
                      </m:fPr>
                      <m:num>
                        <m:r>
                          <a:rPr lang="en-US" sz="2800" i="1">
                            <a:solidFill>
                              <a:sysClr val="windowText" lastClr="000000"/>
                            </a:solidFill>
                            <a:latin typeface="Cambria Math"/>
                          </a:rPr>
                          <m:t>12</m:t>
                        </m:r>
                      </m:num>
                      <m:den>
                        <m:r>
                          <a:rPr lang="en-US" sz="2800" i="1">
                            <a:solidFill>
                              <a:sysClr val="windowText" lastClr="000000"/>
                            </a:solidFill>
                            <a:latin typeface="Cambria Math"/>
                          </a:rPr>
                          <m:t>56</m:t>
                        </m:r>
                        <m:r>
                          <a:rPr lang="en-US" sz="2800" i="1">
                            <a:solidFill>
                              <a:sysClr val="windowText" lastClr="000000"/>
                            </a:solidFill>
                            <a:latin typeface="Cambria Math"/>
                          </a:rPr>
                          <m:t>𝑥</m:t>
                        </m:r>
                        <m:r>
                          <a:rPr lang="en-US" sz="2800" i="1">
                            <a:solidFill>
                              <a:sysClr val="windowText" lastClr="000000"/>
                            </a:solidFill>
                            <a:latin typeface="Cambria Math"/>
                          </a:rPr>
                          <m:t>+16</m:t>
                        </m:r>
                        <m:r>
                          <a:rPr lang="en-US" sz="2800" i="1">
                            <a:solidFill>
                              <a:sysClr val="windowText" lastClr="000000"/>
                            </a:solidFill>
                            <a:latin typeface="Cambria Math"/>
                          </a:rPr>
                          <m:t>𝑦</m:t>
                        </m:r>
                      </m:den>
                    </m:f>
                  </m:oMath>
                </a14:m>
                <a:r>
                  <a:rPr lang="en-US" sz="2800" dirty="0">
                    <a:solidFill>
                      <a:sysClr val="windowText" lastClr="000000"/>
                    </a:solidFill>
                    <a:latin typeface="Perpetua"/>
                  </a:rPr>
                  <a:t> </a:t>
                </a:r>
                <a:r>
                  <a:rPr lang="en-US" sz="2800" dirty="0" smtClean="0">
                    <a:solidFill>
                      <a:sysClr val="windowText" lastClr="000000"/>
                    </a:solidFill>
                    <a:latin typeface="Perpetua"/>
                  </a:rPr>
                  <a:t>   </a:t>
                </a:r>
                <a:r>
                  <a:rPr lang="en-US" sz="2800" dirty="0" smtClean="0">
                    <a:solidFill>
                      <a:sysClr val="windowText" lastClr="000000"/>
                    </a:solidFill>
                    <a:latin typeface="Perpetua"/>
                    <a:sym typeface="Wingdings" pitchFamily="2" charset="2"/>
                  </a:rPr>
                  <a:t>  </a:t>
                </a:r>
                <a14:m>
                  <m:oMath xmlns:m="http://schemas.openxmlformats.org/officeDocument/2006/math">
                    <m:f>
                      <m:fPr>
                        <m:ctrlPr>
                          <a:rPr lang="en-US" sz="2800" i="1">
                            <a:solidFill>
                              <a:sysClr val="windowText" lastClr="000000"/>
                            </a:solidFill>
                            <a:latin typeface="Cambria Math"/>
                          </a:rPr>
                        </m:ctrlPr>
                      </m:fPr>
                      <m:num>
                        <m:r>
                          <a:rPr lang="en-US" sz="2800" b="0" i="1" smtClean="0">
                            <a:solidFill>
                              <a:sysClr val="windowText" lastClr="000000"/>
                            </a:solidFill>
                            <a:latin typeface="Cambria Math"/>
                          </a:rPr>
                          <m:t>𝑥</m:t>
                        </m:r>
                      </m:num>
                      <m:den>
                        <m:r>
                          <a:rPr lang="en-US" sz="2800" i="1">
                            <a:solidFill>
                              <a:sysClr val="windowText" lastClr="000000"/>
                            </a:solidFill>
                            <a:latin typeface="Cambria Math"/>
                          </a:rPr>
                          <m:t>𝑦</m:t>
                        </m:r>
                      </m:den>
                    </m:f>
                    <m:r>
                      <a:rPr lang="en-US" sz="2800" i="1">
                        <a:solidFill>
                          <a:sysClr val="windowText" lastClr="000000"/>
                        </a:solidFill>
                        <a:latin typeface="Cambria Math"/>
                      </a:rPr>
                      <m:t>=</m:t>
                    </m:r>
                    <m:f>
                      <m:fPr>
                        <m:ctrlPr>
                          <a:rPr lang="en-US" sz="2800" i="1">
                            <a:solidFill>
                              <a:sysClr val="windowText" lastClr="000000"/>
                            </a:solidFill>
                            <a:latin typeface="Cambria Math"/>
                          </a:rPr>
                        </m:ctrlPr>
                      </m:fPr>
                      <m:num>
                        <m:r>
                          <a:rPr lang="en-US" sz="2800" b="0" i="1" smtClean="0">
                            <a:solidFill>
                              <a:sysClr val="windowText" lastClr="000000"/>
                            </a:solidFill>
                            <a:latin typeface="Cambria Math"/>
                          </a:rPr>
                          <m:t>2</m:t>
                        </m:r>
                      </m:num>
                      <m:den>
                        <m:r>
                          <a:rPr lang="en-US" sz="2800" b="0" i="1" smtClean="0">
                            <a:solidFill>
                              <a:sysClr val="windowText" lastClr="000000"/>
                            </a:solidFill>
                            <a:latin typeface="Cambria Math"/>
                          </a:rPr>
                          <m:t>3</m:t>
                        </m:r>
                      </m:den>
                    </m:f>
                  </m:oMath>
                </a14:m>
                <a:endParaRPr lang="en-US" sz="2800" dirty="0">
                  <a:latin typeface="Times New Roman"/>
                  <a:ea typeface="Times New Roman"/>
                </a:endParaRPr>
              </a:p>
              <a:p>
                <a:pPr marL="0" marR="0" indent="0">
                  <a:lnSpc>
                    <a:spcPct val="150000"/>
                  </a:lnSpc>
                  <a:spcBef>
                    <a:spcPts val="0"/>
                  </a:spcBef>
                  <a:spcAft>
                    <a:spcPts val="0"/>
                  </a:spcAft>
                  <a:buNone/>
                </a:pPr>
                <a:r>
                  <a:rPr lang="en-US" dirty="0" err="1" smtClean="0">
                    <a:latin typeface="Times New Roman"/>
                    <a:ea typeface="Times New Roman"/>
                  </a:rPr>
                  <a:t>Chọn</a:t>
                </a:r>
                <a:r>
                  <a:rPr lang="en-US" dirty="0" smtClean="0">
                    <a:latin typeface="Times New Roman"/>
                    <a:ea typeface="Times New Roman"/>
                  </a:rPr>
                  <a:t>:  x </a:t>
                </a:r>
                <a:r>
                  <a:rPr lang="en-US" dirty="0">
                    <a:latin typeface="Times New Roman"/>
                    <a:ea typeface="Times New Roman"/>
                  </a:rPr>
                  <a:t>= 2; y = </a:t>
                </a:r>
                <a:r>
                  <a:rPr lang="en-US" dirty="0" smtClean="0">
                    <a:latin typeface="Times New Roman"/>
                    <a:ea typeface="Times New Roman"/>
                  </a:rPr>
                  <a:t>3. </a:t>
                </a:r>
                <a:r>
                  <a:rPr lang="en-US" dirty="0" err="1" smtClean="0">
                    <a:latin typeface="Times New Roman"/>
                    <a:ea typeface="Times New Roman"/>
                  </a:rPr>
                  <a:t>vậy</a:t>
                </a:r>
                <a:r>
                  <a:rPr lang="en-US" dirty="0" smtClean="0">
                    <a:latin typeface="Times New Roman"/>
                    <a:ea typeface="Times New Roman"/>
                  </a:rPr>
                  <a:t> CTHH </a:t>
                </a:r>
                <a:r>
                  <a:rPr lang="en-US" dirty="0" err="1" smtClean="0">
                    <a:latin typeface="Times New Roman"/>
                    <a:ea typeface="Times New Roman"/>
                  </a:rPr>
                  <a:t>oxit</a:t>
                </a:r>
                <a:r>
                  <a:rPr lang="en-US" dirty="0" smtClean="0">
                    <a:latin typeface="Times New Roman"/>
                    <a:ea typeface="Times New Roman"/>
                  </a:rPr>
                  <a:t> </a:t>
                </a:r>
                <a:r>
                  <a:rPr lang="en-US" dirty="0" err="1" smtClean="0">
                    <a:latin typeface="Times New Roman"/>
                    <a:ea typeface="Times New Roman"/>
                  </a:rPr>
                  <a:t>sắt</a:t>
                </a:r>
                <a:r>
                  <a:rPr lang="en-US" dirty="0" smtClean="0">
                    <a:latin typeface="Times New Roman"/>
                    <a:ea typeface="Times New Roman"/>
                  </a:rPr>
                  <a:t> </a:t>
                </a:r>
                <a:r>
                  <a:rPr lang="en-US" dirty="0" err="1" smtClean="0">
                    <a:latin typeface="Times New Roman"/>
                    <a:ea typeface="Times New Roman"/>
                  </a:rPr>
                  <a:t>là</a:t>
                </a:r>
                <a:r>
                  <a:rPr lang="en-US" dirty="0" smtClean="0">
                    <a:latin typeface="Times New Roman"/>
                    <a:ea typeface="Times New Roman"/>
                  </a:rPr>
                  <a:t>: </a:t>
                </a:r>
                <a:r>
                  <a:rPr lang="en-US" dirty="0">
                    <a:latin typeface="Times New Roman"/>
                    <a:ea typeface="Times New Roman"/>
                  </a:rPr>
                  <a:t>Fe</a:t>
                </a:r>
                <a:r>
                  <a:rPr lang="en-US" baseline="-25000" dirty="0">
                    <a:latin typeface="Times New Roman"/>
                    <a:ea typeface="Times New Roman"/>
                  </a:rPr>
                  <a:t>2</a:t>
                </a:r>
                <a:r>
                  <a:rPr lang="en-US" dirty="0">
                    <a:latin typeface="Times New Roman"/>
                    <a:ea typeface="Times New Roman"/>
                  </a:rPr>
                  <a:t>O</a:t>
                </a:r>
                <a:r>
                  <a:rPr lang="en-US" baseline="-25000" dirty="0">
                    <a:latin typeface="Times New Roman"/>
                    <a:ea typeface="Times New Roman"/>
                  </a:rPr>
                  <a:t>3</a:t>
                </a:r>
                <a:r>
                  <a:rPr lang="en-US" dirty="0" smtClean="0">
                    <a:latin typeface="Times New Roman"/>
                    <a:ea typeface="Times New Roman"/>
                  </a:rPr>
                  <a:t>.</a:t>
                </a:r>
                <a:endParaRPr lang="en-US" dirty="0">
                  <a:latin typeface="Times New Roman"/>
                  <a:ea typeface="Times New Roman"/>
                </a:endParaRP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228600" y="2514600"/>
                <a:ext cx="8534400" cy="5105400"/>
              </a:xfrm>
              <a:blipFill rotWithShape="1">
                <a:blip r:embed="rId2"/>
                <a:stretch>
                  <a:fillRect l="-1143"/>
                </a:stretch>
              </a:blipFill>
            </p:spPr>
            <p:txBody>
              <a:bodyPr/>
              <a:lstStyle/>
              <a:p>
                <a:r>
                  <a:rPr lang="en-US">
                    <a:noFill/>
                  </a:rPr>
                  <a:t> </a:t>
                </a:r>
              </a:p>
            </p:txBody>
          </p:sp>
        </mc:Fallback>
      </mc:AlternateContent>
      <p:sp>
        <p:nvSpPr>
          <p:cNvPr id="4" name="Rectangle 3"/>
          <p:cNvSpPr/>
          <p:nvPr/>
        </p:nvSpPr>
        <p:spPr>
          <a:xfrm>
            <a:off x="96982" y="2693"/>
            <a:ext cx="8666018" cy="1569660"/>
          </a:xfrm>
          <a:prstGeom prst="rect">
            <a:avLst/>
          </a:prstGeom>
          <a:solidFill>
            <a:schemeClr val="bg1">
              <a:lumMod val="85000"/>
            </a:schemeClr>
          </a:solidFill>
          <a:ln>
            <a:solidFill>
              <a:schemeClr val="accent1"/>
            </a:solidFill>
          </a:ln>
        </p:spPr>
        <p:txBody>
          <a:bodyPr wrap="square">
            <a:spAutoFit/>
          </a:bodyPr>
          <a:lstStyle/>
          <a:p>
            <a:pPr marR="0" lvl="0" algn="just">
              <a:spcBef>
                <a:spcPts val="0"/>
              </a:spcBef>
              <a:spcAft>
                <a:spcPts val="0"/>
              </a:spcAft>
            </a:pPr>
            <a:r>
              <a:rPr lang="en-US" sz="2400" u="sng" dirty="0" err="1" smtClean="0">
                <a:solidFill>
                  <a:schemeClr val="accent3">
                    <a:lumMod val="60000"/>
                    <a:lumOff val="40000"/>
                  </a:schemeClr>
                </a:solidFill>
                <a:effectLst/>
                <a:latin typeface="Times New Roman"/>
                <a:ea typeface="Times New Roman"/>
              </a:rPr>
              <a:t>Câu</a:t>
            </a:r>
            <a:r>
              <a:rPr lang="en-US" sz="2400" u="sng" dirty="0" smtClean="0">
                <a:solidFill>
                  <a:schemeClr val="accent3">
                    <a:lumMod val="60000"/>
                    <a:lumOff val="40000"/>
                  </a:schemeClr>
                </a:solidFill>
                <a:effectLst/>
                <a:latin typeface="Times New Roman"/>
                <a:ea typeface="Times New Roman"/>
              </a:rPr>
              <a:t> 4.  </a:t>
            </a:r>
            <a:r>
              <a:rPr lang="en-US" sz="2400" dirty="0" err="1" smtClean="0">
                <a:effectLst/>
                <a:latin typeface="Times New Roman"/>
                <a:ea typeface="Times New Roman"/>
              </a:rPr>
              <a:t>Khử</a:t>
            </a:r>
            <a:r>
              <a:rPr lang="en-US" sz="2400" dirty="0" smtClean="0">
                <a:effectLst/>
                <a:latin typeface="Times New Roman"/>
                <a:ea typeface="Times New Roman"/>
              </a:rPr>
              <a:t> </a:t>
            </a:r>
            <a:r>
              <a:rPr lang="en-US" sz="2400" dirty="0" err="1" smtClean="0">
                <a:effectLst/>
                <a:latin typeface="Times New Roman"/>
                <a:ea typeface="Times New Roman"/>
              </a:rPr>
              <a:t>hoàn</a:t>
            </a:r>
            <a:r>
              <a:rPr lang="en-US" sz="2400" dirty="0" smtClean="0">
                <a:effectLst/>
                <a:latin typeface="Times New Roman"/>
                <a:ea typeface="Times New Roman"/>
              </a:rPr>
              <a:t> </a:t>
            </a:r>
            <a:r>
              <a:rPr lang="en-US" sz="2400" dirty="0" err="1" smtClean="0">
                <a:effectLst/>
                <a:latin typeface="Times New Roman"/>
                <a:ea typeface="Times New Roman"/>
              </a:rPr>
              <a:t>toàn</a:t>
            </a:r>
            <a:r>
              <a:rPr lang="en-US" sz="2400" dirty="0" smtClean="0">
                <a:effectLst/>
                <a:latin typeface="Times New Roman"/>
                <a:ea typeface="Times New Roman"/>
              </a:rPr>
              <a:t> 12 gam </a:t>
            </a:r>
            <a:r>
              <a:rPr lang="en-US" sz="2400" dirty="0" err="1" smtClean="0">
                <a:effectLst/>
                <a:latin typeface="Times New Roman"/>
                <a:ea typeface="Times New Roman"/>
              </a:rPr>
              <a:t>bột</a:t>
            </a:r>
            <a:r>
              <a:rPr lang="en-US" sz="2400" dirty="0" smtClean="0">
                <a:effectLst/>
                <a:latin typeface="Times New Roman"/>
                <a:ea typeface="Times New Roman"/>
              </a:rPr>
              <a:t> </a:t>
            </a:r>
            <a:r>
              <a:rPr lang="en-US" sz="2400" dirty="0" err="1" smtClean="0">
                <a:effectLst/>
                <a:latin typeface="Times New Roman"/>
                <a:ea typeface="Times New Roman"/>
              </a:rPr>
              <a:t>một</a:t>
            </a:r>
            <a:r>
              <a:rPr lang="en-US" sz="2400" dirty="0" smtClean="0">
                <a:effectLst/>
                <a:latin typeface="Times New Roman"/>
                <a:ea typeface="Times New Roman"/>
              </a:rPr>
              <a:t> </a:t>
            </a:r>
            <a:r>
              <a:rPr lang="en-US" sz="2400" dirty="0" err="1" smtClean="0">
                <a:effectLst/>
                <a:latin typeface="Times New Roman"/>
                <a:ea typeface="Times New Roman"/>
              </a:rPr>
              <a:t>loại</a:t>
            </a:r>
            <a:r>
              <a:rPr lang="en-US" sz="2400" dirty="0" smtClean="0">
                <a:effectLst/>
                <a:latin typeface="Times New Roman"/>
                <a:ea typeface="Times New Roman"/>
              </a:rPr>
              <a:t> </a:t>
            </a:r>
            <a:r>
              <a:rPr lang="en-US" sz="2400" dirty="0" err="1" smtClean="0">
                <a:effectLst/>
                <a:latin typeface="Times New Roman"/>
                <a:ea typeface="Times New Roman"/>
              </a:rPr>
              <a:t>oxit</a:t>
            </a:r>
            <a:r>
              <a:rPr lang="en-US" sz="2400" dirty="0" smtClean="0">
                <a:effectLst/>
                <a:latin typeface="Times New Roman"/>
                <a:ea typeface="Times New Roman"/>
              </a:rPr>
              <a:t> </a:t>
            </a:r>
            <a:r>
              <a:rPr lang="en-US" sz="2400" dirty="0" err="1" smtClean="0">
                <a:effectLst/>
                <a:latin typeface="Times New Roman"/>
                <a:ea typeface="Times New Roman"/>
              </a:rPr>
              <a:t>sắt</a:t>
            </a:r>
            <a:r>
              <a:rPr lang="en-US" sz="2400" dirty="0" smtClean="0">
                <a:effectLst/>
                <a:latin typeface="Times New Roman"/>
                <a:ea typeface="Times New Roman"/>
              </a:rPr>
              <a:t> </a:t>
            </a:r>
            <a:r>
              <a:rPr lang="en-US" sz="2400" dirty="0" err="1" smtClean="0">
                <a:effectLst/>
                <a:latin typeface="Times New Roman"/>
                <a:ea typeface="Times New Roman"/>
              </a:rPr>
              <a:t>bằng</a:t>
            </a:r>
            <a:r>
              <a:rPr lang="en-US" sz="2400" dirty="0" smtClean="0">
                <a:effectLst/>
                <a:latin typeface="Times New Roman"/>
                <a:ea typeface="Times New Roman"/>
              </a:rPr>
              <a:t> </a:t>
            </a:r>
            <a:r>
              <a:rPr lang="en-US" sz="2400" dirty="0" err="1" smtClean="0">
                <a:effectLst/>
                <a:latin typeface="Times New Roman"/>
                <a:ea typeface="Times New Roman"/>
              </a:rPr>
              <a:t>khí</a:t>
            </a:r>
            <a:r>
              <a:rPr lang="en-US" sz="2400" dirty="0" smtClean="0">
                <a:effectLst/>
                <a:latin typeface="Times New Roman"/>
                <a:ea typeface="Times New Roman"/>
              </a:rPr>
              <a:t> CO </a:t>
            </a:r>
            <a:r>
              <a:rPr lang="en-US" sz="2400" dirty="0" err="1" smtClean="0">
                <a:effectLst/>
                <a:latin typeface="Times New Roman"/>
                <a:ea typeface="Times New Roman"/>
              </a:rPr>
              <a:t>dư</a:t>
            </a:r>
            <a:r>
              <a:rPr lang="en-US" sz="2400" dirty="0" smtClean="0">
                <a:effectLst/>
                <a:latin typeface="Times New Roman"/>
                <a:ea typeface="Times New Roman"/>
              </a:rPr>
              <a:t>, </a:t>
            </a:r>
            <a:r>
              <a:rPr lang="en-US" sz="2400" dirty="0" err="1" smtClean="0">
                <a:effectLst/>
                <a:latin typeface="Times New Roman"/>
                <a:ea typeface="Times New Roman"/>
              </a:rPr>
              <a:t>sau</a:t>
            </a:r>
            <a:r>
              <a:rPr lang="en-US" sz="2400" dirty="0" smtClean="0">
                <a:effectLst/>
                <a:latin typeface="Times New Roman"/>
                <a:ea typeface="Times New Roman"/>
              </a:rPr>
              <a:t> </a:t>
            </a:r>
            <a:r>
              <a:rPr lang="en-US" sz="2400" dirty="0" err="1" smtClean="0">
                <a:effectLst/>
                <a:latin typeface="Times New Roman"/>
                <a:ea typeface="Times New Roman"/>
              </a:rPr>
              <a:t>khi</a:t>
            </a:r>
            <a:r>
              <a:rPr lang="en-US" sz="2400" dirty="0" smtClean="0">
                <a:effectLst/>
                <a:latin typeface="Times New Roman"/>
                <a:ea typeface="Times New Roman"/>
              </a:rPr>
              <a:t> </a:t>
            </a:r>
            <a:r>
              <a:rPr lang="en-US" sz="2400" dirty="0" err="1" smtClean="0">
                <a:effectLst/>
                <a:latin typeface="Times New Roman"/>
                <a:ea typeface="Times New Roman"/>
              </a:rPr>
              <a:t>phản</a:t>
            </a:r>
            <a:r>
              <a:rPr lang="en-US" sz="2400" dirty="0" smtClean="0">
                <a:effectLst/>
                <a:latin typeface="Times New Roman"/>
                <a:ea typeface="Times New Roman"/>
              </a:rPr>
              <a:t> </a:t>
            </a:r>
            <a:r>
              <a:rPr lang="en-US" sz="2400" dirty="0" err="1" smtClean="0">
                <a:effectLst/>
                <a:latin typeface="Times New Roman"/>
                <a:ea typeface="Times New Roman"/>
              </a:rPr>
              <a:t>ứng</a:t>
            </a:r>
            <a:r>
              <a:rPr lang="en-US" sz="2400" dirty="0" smtClean="0">
                <a:effectLst/>
                <a:latin typeface="Times New Roman"/>
                <a:ea typeface="Times New Roman"/>
              </a:rPr>
              <a:t> </a:t>
            </a:r>
            <a:r>
              <a:rPr lang="en-US" sz="2400" dirty="0" err="1" smtClean="0">
                <a:effectLst/>
                <a:latin typeface="Times New Roman"/>
                <a:ea typeface="Times New Roman"/>
              </a:rPr>
              <a:t>kết</a:t>
            </a:r>
            <a:r>
              <a:rPr lang="en-US" sz="2400" dirty="0" smtClean="0">
                <a:effectLst/>
                <a:latin typeface="Times New Roman"/>
                <a:ea typeface="Times New Roman"/>
              </a:rPr>
              <a:t> </a:t>
            </a:r>
            <a:r>
              <a:rPr lang="en-US" sz="2400" dirty="0" err="1" smtClean="0">
                <a:effectLst/>
                <a:latin typeface="Times New Roman"/>
                <a:ea typeface="Times New Roman"/>
              </a:rPr>
              <a:t>thúc</a:t>
            </a:r>
            <a:r>
              <a:rPr lang="en-US" sz="2400" dirty="0" smtClean="0">
                <a:effectLst/>
                <a:latin typeface="Times New Roman"/>
                <a:ea typeface="Times New Roman"/>
              </a:rPr>
              <a:t>, </a:t>
            </a:r>
            <a:r>
              <a:rPr lang="en-US" sz="2400" dirty="0" err="1" smtClean="0">
                <a:effectLst/>
                <a:latin typeface="Times New Roman"/>
                <a:ea typeface="Times New Roman"/>
              </a:rPr>
              <a:t>toàn</a:t>
            </a:r>
            <a:r>
              <a:rPr lang="en-US" sz="2400" dirty="0" smtClean="0">
                <a:effectLst/>
                <a:latin typeface="Times New Roman"/>
                <a:ea typeface="Times New Roman"/>
              </a:rPr>
              <a:t> </a:t>
            </a:r>
            <a:r>
              <a:rPr lang="en-US" sz="2400" dirty="0" err="1" smtClean="0">
                <a:effectLst/>
                <a:latin typeface="Times New Roman"/>
                <a:ea typeface="Times New Roman"/>
              </a:rPr>
              <a:t>bộ</a:t>
            </a:r>
            <a:r>
              <a:rPr lang="en-US" sz="2400" dirty="0" smtClean="0">
                <a:effectLst/>
                <a:latin typeface="Times New Roman"/>
                <a:ea typeface="Times New Roman"/>
              </a:rPr>
              <a:t> </a:t>
            </a:r>
            <a:r>
              <a:rPr lang="en-US" sz="2400" dirty="0" err="1" smtClean="0">
                <a:effectLst/>
                <a:latin typeface="Times New Roman"/>
                <a:ea typeface="Times New Roman"/>
              </a:rPr>
              <a:t>khí</a:t>
            </a:r>
            <a:r>
              <a:rPr lang="en-US" sz="2400" dirty="0" smtClean="0">
                <a:effectLst/>
                <a:latin typeface="Times New Roman"/>
                <a:ea typeface="Times New Roman"/>
              </a:rPr>
              <a:t> </a:t>
            </a:r>
            <a:r>
              <a:rPr lang="en-US" sz="2400" dirty="0" err="1" smtClean="0">
                <a:effectLst/>
                <a:latin typeface="Times New Roman"/>
                <a:ea typeface="Times New Roman"/>
              </a:rPr>
              <a:t>thoát</a:t>
            </a:r>
            <a:r>
              <a:rPr lang="en-US" sz="2400" dirty="0" smtClean="0">
                <a:effectLst/>
                <a:latin typeface="Times New Roman"/>
                <a:ea typeface="Times New Roman"/>
              </a:rPr>
              <a:t> </a:t>
            </a:r>
            <a:r>
              <a:rPr lang="en-US" sz="2400" dirty="0" err="1" smtClean="0">
                <a:effectLst/>
                <a:latin typeface="Times New Roman"/>
                <a:ea typeface="Times New Roman"/>
              </a:rPr>
              <a:t>ra</a:t>
            </a:r>
            <a:r>
              <a:rPr lang="en-US" sz="2400" dirty="0" smtClean="0">
                <a:effectLst/>
                <a:latin typeface="Times New Roman"/>
                <a:ea typeface="Times New Roman"/>
              </a:rPr>
              <a:t> </a:t>
            </a:r>
            <a:r>
              <a:rPr lang="en-US" sz="2400" dirty="0" err="1" smtClean="0">
                <a:effectLst/>
                <a:latin typeface="Times New Roman"/>
                <a:ea typeface="Times New Roman"/>
              </a:rPr>
              <a:t>được</a:t>
            </a:r>
            <a:r>
              <a:rPr lang="en-US" sz="2400" dirty="0" smtClean="0">
                <a:effectLst/>
                <a:latin typeface="Times New Roman"/>
                <a:ea typeface="Times New Roman"/>
              </a:rPr>
              <a:t> </a:t>
            </a:r>
            <a:r>
              <a:rPr lang="en-US" sz="2400" dirty="0" err="1" smtClean="0">
                <a:effectLst/>
                <a:latin typeface="Times New Roman"/>
                <a:ea typeface="Times New Roman"/>
              </a:rPr>
              <a:t>dẫn</a:t>
            </a:r>
            <a:r>
              <a:rPr lang="en-US" sz="2400" dirty="0" smtClean="0">
                <a:effectLst/>
                <a:latin typeface="Times New Roman"/>
                <a:ea typeface="Times New Roman"/>
              </a:rPr>
              <a:t> </a:t>
            </a:r>
            <a:r>
              <a:rPr lang="en-US" sz="2400" dirty="0" err="1" smtClean="0">
                <a:effectLst/>
                <a:latin typeface="Times New Roman"/>
                <a:ea typeface="Times New Roman"/>
              </a:rPr>
              <a:t>vào</a:t>
            </a:r>
            <a:r>
              <a:rPr lang="en-US" sz="2400" dirty="0" smtClean="0">
                <a:effectLst/>
                <a:latin typeface="Times New Roman"/>
                <a:ea typeface="Times New Roman"/>
              </a:rPr>
              <a:t> dung </a:t>
            </a:r>
            <a:r>
              <a:rPr lang="en-US" sz="2400" dirty="0" err="1" smtClean="0">
                <a:effectLst/>
                <a:latin typeface="Times New Roman"/>
                <a:ea typeface="Times New Roman"/>
              </a:rPr>
              <a:t>dịch</a:t>
            </a:r>
            <a:r>
              <a:rPr lang="en-US" sz="2400" dirty="0" smtClean="0">
                <a:effectLst/>
                <a:latin typeface="Times New Roman"/>
                <a:ea typeface="Times New Roman"/>
              </a:rPr>
              <a:t> </a:t>
            </a:r>
            <a:r>
              <a:rPr lang="en-US" sz="2400" dirty="0" err="1" smtClean="0">
                <a:effectLst/>
                <a:latin typeface="Times New Roman"/>
                <a:ea typeface="Times New Roman"/>
              </a:rPr>
              <a:t>nước</a:t>
            </a:r>
            <a:r>
              <a:rPr lang="en-US" sz="2400" dirty="0" smtClean="0">
                <a:effectLst/>
                <a:latin typeface="Times New Roman"/>
                <a:ea typeface="Times New Roman"/>
              </a:rPr>
              <a:t> </a:t>
            </a:r>
            <a:r>
              <a:rPr lang="en-US" sz="2400" dirty="0" err="1" smtClean="0">
                <a:effectLst/>
                <a:latin typeface="Times New Roman"/>
                <a:ea typeface="Times New Roman"/>
              </a:rPr>
              <a:t>vôi</a:t>
            </a:r>
            <a:r>
              <a:rPr lang="en-US" sz="2400" dirty="0" smtClean="0">
                <a:effectLst/>
                <a:latin typeface="Times New Roman"/>
                <a:ea typeface="Times New Roman"/>
              </a:rPr>
              <a:t> </a:t>
            </a:r>
            <a:r>
              <a:rPr lang="en-US" sz="2400" dirty="0" err="1" smtClean="0">
                <a:effectLst/>
                <a:latin typeface="Times New Roman"/>
                <a:ea typeface="Times New Roman"/>
              </a:rPr>
              <a:t>trong</a:t>
            </a:r>
            <a:r>
              <a:rPr lang="en-US" sz="2400" dirty="0" smtClean="0">
                <a:effectLst/>
                <a:latin typeface="Times New Roman"/>
                <a:ea typeface="Times New Roman"/>
              </a:rPr>
              <a:t> </a:t>
            </a:r>
            <a:r>
              <a:rPr lang="en-US" sz="2400" dirty="0" err="1" smtClean="0">
                <a:effectLst/>
                <a:latin typeface="Times New Roman"/>
                <a:ea typeface="Times New Roman"/>
              </a:rPr>
              <a:t>dư</a:t>
            </a:r>
            <a:r>
              <a:rPr lang="en-US" sz="2400" dirty="0" smtClean="0">
                <a:effectLst/>
                <a:latin typeface="Times New Roman"/>
                <a:ea typeface="Times New Roman"/>
              </a:rPr>
              <a:t> </a:t>
            </a:r>
            <a:r>
              <a:rPr lang="en-US" sz="2400" dirty="0" err="1" smtClean="0">
                <a:effectLst/>
                <a:latin typeface="Times New Roman"/>
                <a:ea typeface="Times New Roman"/>
              </a:rPr>
              <a:t>thu</a:t>
            </a:r>
            <a:r>
              <a:rPr lang="en-US" sz="2400" dirty="0" smtClean="0">
                <a:effectLst/>
                <a:latin typeface="Times New Roman"/>
                <a:ea typeface="Times New Roman"/>
              </a:rPr>
              <a:t> </a:t>
            </a:r>
            <a:r>
              <a:rPr lang="en-US" sz="2400" dirty="0" err="1" smtClean="0">
                <a:effectLst/>
                <a:latin typeface="Times New Roman"/>
                <a:ea typeface="Times New Roman"/>
              </a:rPr>
              <a:t>được</a:t>
            </a:r>
            <a:r>
              <a:rPr lang="en-US" sz="2400" dirty="0" smtClean="0">
                <a:effectLst/>
                <a:latin typeface="Times New Roman"/>
                <a:ea typeface="Times New Roman"/>
              </a:rPr>
              <a:t> 22,5 gam </a:t>
            </a:r>
            <a:r>
              <a:rPr lang="en-US" sz="2400" dirty="0" err="1" smtClean="0">
                <a:effectLst/>
                <a:latin typeface="Times New Roman"/>
                <a:ea typeface="Times New Roman"/>
              </a:rPr>
              <a:t>kết</a:t>
            </a:r>
            <a:r>
              <a:rPr lang="en-US" sz="2400" dirty="0" smtClean="0">
                <a:effectLst/>
                <a:latin typeface="Times New Roman"/>
                <a:ea typeface="Times New Roman"/>
              </a:rPr>
              <a:t> </a:t>
            </a:r>
            <a:r>
              <a:rPr lang="en-US" sz="2400" dirty="0" err="1" smtClean="0">
                <a:effectLst/>
                <a:latin typeface="Times New Roman"/>
                <a:ea typeface="Times New Roman"/>
              </a:rPr>
              <a:t>tủa</a:t>
            </a:r>
            <a:r>
              <a:rPr lang="en-US" sz="2400" dirty="0" smtClean="0">
                <a:effectLst/>
                <a:latin typeface="Times New Roman"/>
                <a:ea typeface="Times New Roman"/>
              </a:rPr>
              <a:t>. </a:t>
            </a:r>
            <a:r>
              <a:rPr lang="en-US" sz="2400" dirty="0" err="1" smtClean="0">
                <a:effectLst/>
                <a:latin typeface="Times New Roman"/>
                <a:ea typeface="Times New Roman"/>
              </a:rPr>
              <a:t>Xác</a:t>
            </a:r>
            <a:r>
              <a:rPr lang="en-US" sz="2400" dirty="0" smtClean="0">
                <a:effectLst/>
                <a:latin typeface="Times New Roman"/>
                <a:ea typeface="Times New Roman"/>
              </a:rPr>
              <a:t> </a:t>
            </a:r>
            <a:r>
              <a:rPr lang="en-US" sz="2400" dirty="0" err="1" smtClean="0">
                <a:effectLst/>
                <a:latin typeface="Times New Roman"/>
                <a:ea typeface="Times New Roman"/>
              </a:rPr>
              <a:t>định</a:t>
            </a:r>
            <a:r>
              <a:rPr lang="en-US" sz="2400" dirty="0" smtClean="0">
                <a:effectLst/>
                <a:latin typeface="Times New Roman"/>
                <a:ea typeface="Times New Roman"/>
              </a:rPr>
              <a:t> </a:t>
            </a:r>
            <a:r>
              <a:rPr lang="en-US" sz="2400" dirty="0" err="1" smtClean="0">
                <a:effectLst/>
                <a:latin typeface="Times New Roman"/>
                <a:ea typeface="Times New Roman"/>
              </a:rPr>
              <a:t>công</a:t>
            </a:r>
            <a:r>
              <a:rPr lang="en-US" sz="2400" dirty="0" smtClean="0">
                <a:effectLst/>
                <a:latin typeface="Times New Roman"/>
                <a:ea typeface="Times New Roman"/>
              </a:rPr>
              <a:t> </a:t>
            </a:r>
            <a:r>
              <a:rPr lang="en-US" sz="2400" dirty="0" err="1" smtClean="0">
                <a:effectLst/>
                <a:latin typeface="Times New Roman"/>
                <a:ea typeface="Times New Roman"/>
              </a:rPr>
              <a:t>thức</a:t>
            </a:r>
            <a:r>
              <a:rPr lang="en-US" sz="2400" dirty="0" smtClean="0">
                <a:effectLst/>
                <a:latin typeface="Times New Roman"/>
                <a:ea typeface="Times New Roman"/>
              </a:rPr>
              <a:t> </a:t>
            </a:r>
            <a:r>
              <a:rPr lang="en-US" sz="2400" dirty="0" err="1" smtClean="0">
                <a:effectLst/>
                <a:latin typeface="Times New Roman"/>
                <a:ea typeface="Times New Roman"/>
              </a:rPr>
              <a:t>của</a:t>
            </a:r>
            <a:r>
              <a:rPr lang="en-US" sz="2400" dirty="0" smtClean="0">
                <a:effectLst/>
                <a:latin typeface="Times New Roman"/>
                <a:ea typeface="Times New Roman"/>
              </a:rPr>
              <a:t> </a:t>
            </a:r>
            <a:r>
              <a:rPr lang="en-US" sz="2400" dirty="0" err="1" smtClean="0">
                <a:effectLst/>
                <a:latin typeface="Times New Roman"/>
                <a:ea typeface="Times New Roman"/>
              </a:rPr>
              <a:t>oxit</a:t>
            </a:r>
            <a:r>
              <a:rPr lang="en-US" sz="2400" dirty="0" smtClean="0">
                <a:effectLst/>
                <a:latin typeface="Times New Roman"/>
                <a:ea typeface="Times New Roman"/>
              </a:rPr>
              <a:t> </a:t>
            </a:r>
            <a:r>
              <a:rPr lang="en-US" sz="2400" dirty="0" err="1" smtClean="0">
                <a:effectLst/>
                <a:latin typeface="Times New Roman"/>
                <a:ea typeface="Times New Roman"/>
              </a:rPr>
              <a:t>sắt</a:t>
            </a:r>
            <a:r>
              <a:rPr lang="en-US" sz="2400" dirty="0" smtClean="0">
                <a:effectLst/>
                <a:latin typeface="Times New Roman"/>
                <a:ea typeface="Times New Roman"/>
              </a:rPr>
              <a:t>.</a:t>
            </a:r>
          </a:p>
        </p:txBody>
      </p:sp>
      <mc:AlternateContent xmlns:mc="http://schemas.openxmlformats.org/markup-compatibility/2006" xmlns:a14="http://schemas.microsoft.com/office/drawing/2010/main">
        <mc:Choice Requires="a14">
          <p:sp>
            <p:nvSpPr>
              <p:cNvPr id="5" name="Content Placeholder 2"/>
              <p:cNvSpPr txBox="1">
                <a:spLocks/>
              </p:cNvSpPr>
              <p:nvPr/>
            </p:nvSpPr>
            <p:spPr>
              <a:xfrm>
                <a:off x="-76200" y="1752600"/>
                <a:ext cx="4953000" cy="11430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en-US" sz="2800" b="0" i="0" u="none" strike="noStrike" kern="1200" cap="none" spc="0" normalizeH="0" baseline="0" noProof="0" dirty="0" smtClean="0">
                    <a:ln>
                      <a:noFill/>
                    </a:ln>
                    <a:solidFill>
                      <a:sysClr val="windowText" lastClr="000000"/>
                    </a:solidFill>
                    <a:effectLst/>
                    <a:uLnTx/>
                    <a:uFillTx/>
                    <a:latin typeface="Perpetua"/>
                  </a:rPr>
                  <a:t>  n</a:t>
                </a:r>
                <a:r>
                  <a:rPr lang="en-US" sz="2800" baseline="-25000" dirty="0" smtClean="0">
                    <a:solidFill>
                      <a:sysClr val="windowText" lastClr="000000"/>
                    </a:solidFill>
                    <a:latin typeface="Perpetua"/>
                  </a:rPr>
                  <a:t>CaCO3</a:t>
                </a:r>
                <a:r>
                  <a:rPr kumimoji="0" lang="en-US" sz="2800" b="0" i="0" u="none" strike="noStrike" kern="1200" cap="none" spc="0" normalizeH="0" baseline="0" noProof="0" dirty="0" smtClean="0">
                    <a:ln>
                      <a:noFill/>
                    </a:ln>
                    <a:solidFill>
                      <a:sysClr val="windowText" lastClr="000000"/>
                    </a:solidFill>
                    <a:effectLst/>
                    <a:uLnTx/>
                    <a:uFillTx/>
                    <a:latin typeface="Perpetua"/>
                  </a:rPr>
                  <a:t> </a:t>
                </a:r>
                <a14:m>
                  <m:oMath xmlns:m="http://schemas.openxmlformats.org/officeDocument/2006/math">
                    <m:r>
                      <a:rPr kumimoji="0" lang="en-US" sz="2800" b="0" i="1" u="none" strike="noStrike" kern="1200" cap="none" spc="0" normalizeH="0" baseline="0" noProof="0" smtClean="0">
                        <a:ln>
                          <a:noFill/>
                        </a:ln>
                        <a:solidFill>
                          <a:sysClr val="windowText" lastClr="000000"/>
                        </a:solidFill>
                        <a:effectLst/>
                        <a:uLnTx/>
                        <a:uFillTx/>
                        <a:latin typeface="Cambria Math"/>
                      </a:rPr>
                      <m:t>=</m:t>
                    </m:r>
                    <m:f>
                      <m:fPr>
                        <m:ctrlPr>
                          <a:rPr kumimoji="0" lang="en-US" sz="2800" b="0" i="1" u="none" strike="noStrike" kern="1200" cap="none" spc="0" normalizeH="0" baseline="0" noProof="0" smtClean="0">
                            <a:ln>
                              <a:noFill/>
                            </a:ln>
                            <a:solidFill>
                              <a:sysClr val="windowText" lastClr="000000"/>
                            </a:solidFill>
                            <a:effectLst/>
                            <a:uLnTx/>
                            <a:uFillTx/>
                            <a:latin typeface="Cambria Math"/>
                          </a:rPr>
                        </m:ctrlPr>
                      </m:fPr>
                      <m:num>
                        <m:r>
                          <a:rPr kumimoji="0" lang="en-US" sz="2800" b="0" i="1" u="none" strike="noStrike" kern="1200" cap="none" spc="0" normalizeH="0" baseline="0" noProof="0" smtClean="0">
                            <a:ln>
                              <a:noFill/>
                            </a:ln>
                            <a:solidFill>
                              <a:sysClr val="windowText" lastClr="000000"/>
                            </a:solidFill>
                            <a:effectLst/>
                            <a:uLnTx/>
                            <a:uFillTx/>
                            <a:latin typeface="Cambria Math"/>
                          </a:rPr>
                          <m:t>𝑚</m:t>
                        </m:r>
                      </m:num>
                      <m:den>
                        <m:r>
                          <a:rPr kumimoji="0" lang="en-US" sz="2800" b="0" i="1" u="none" strike="noStrike" kern="1200" cap="none" spc="0" normalizeH="0" baseline="0" noProof="0" smtClean="0">
                            <a:ln>
                              <a:noFill/>
                            </a:ln>
                            <a:solidFill>
                              <a:sysClr val="windowText" lastClr="000000"/>
                            </a:solidFill>
                            <a:effectLst/>
                            <a:uLnTx/>
                            <a:uFillTx/>
                            <a:latin typeface="Cambria Math"/>
                          </a:rPr>
                          <m:t>𝑀</m:t>
                        </m:r>
                      </m:den>
                    </m:f>
                  </m:oMath>
                </a14:m>
                <a:r>
                  <a:rPr kumimoji="0" lang="en-US" sz="2800" b="0" i="0" u="none" strike="noStrike" kern="1200" cap="none" spc="0" normalizeH="0" baseline="0" noProof="0" dirty="0" smtClean="0">
                    <a:ln>
                      <a:noFill/>
                    </a:ln>
                    <a:solidFill>
                      <a:sysClr val="windowText" lastClr="000000"/>
                    </a:solidFill>
                    <a:effectLst/>
                    <a:uLnTx/>
                    <a:uFillTx/>
                    <a:latin typeface="Perpetua"/>
                  </a:rPr>
                  <a:t> </a:t>
                </a:r>
                <a14:m>
                  <m:oMath xmlns:m="http://schemas.openxmlformats.org/officeDocument/2006/math">
                    <m:r>
                      <a:rPr kumimoji="0" lang="en-US" sz="2800" b="0" i="1" u="none" strike="noStrike" kern="1200" cap="none" spc="0" normalizeH="0" baseline="0" noProof="0" smtClean="0">
                        <a:ln>
                          <a:noFill/>
                        </a:ln>
                        <a:solidFill>
                          <a:sysClr val="windowText" lastClr="000000"/>
                        </a:solidFill>
                        <a:effectLst/>
                        <a:uLnTx/>
                        <a:uFillTx/>
                        <a:latin typeface="Cambria Math"/>
                      </a:rPr>
                      <m:t>=</m:t>
                    </m:r>
                    <m:f>
                      <m:fPr>
                        <m:ctrlPr>
                          <a:rPr kumimoji="0" lang="en-US" sz="2800" b="0" i="1" u="none" strike="noStrike" kern="1200" cap="none" spc="0" normalizeH="0" baseline="0" noProof="0" smtClean="0">
                            <a:ln>
                              <a:noFill/>
                            </a:ln>
                            <a:solidFill>
                              <a:sysClr val="windowText" lastClr="000000"/>
                            </a:solidFill>
                            <a:effectLst/>
                            <a:uLnTx/>
                            <a:uFillTx/>
                            <a:latin typeface="Cambria Math"/>
                          </a:rPr>
                        </m:ctrlPr>
                      </m:fPr>
                      <m:num>
                        <m:r>
                          <a:rPr kumimoji="0" lang="en-US" sz="2800" b="0" i="1" u="none" strike="noStrike" kern="1200" cap="none" spc="0" normalizeH="0" baseline="0" noProof="0" smtClean="0">
                            <a:ln>
                              <a:noFill/>
                            </a:ln>
                            <a:solidFill>
                              <a:sysClr val="windowText" lastClr="000000"/>
                            </a:solidFill>
                            <a:effectLst/>
                            <a:uLnTx/>
                            <a:uFillTx/>
                            <a:latin typeface="Cambria Math"/>
                          </a:rPr>
                          <m:t>22,5</m:t>
                        </m:r>
                      </m:num>
                      <m:den>
                        <m:r>
                          <a:rPr kumimoji="0" lang="en-US" sz="2800" b="0" i="1" u="none" strike="noStrike" kern="1200" cap="none" spc="0" normalizeH="0" baseline="0" noProof="0" smtClean="0">
                            <a:ln>
                              <a:noFill/>
                            </a:ln>
                            <a:solidFill>
                              <a:sysClr val="windowText" lastClr="000000"/>
                            </a:solidFill>
                            <a:effectLst/>
                            <a:uLnTx/>
                            <a:uFillTx/>
                            <a:latin typeface="Cambria Math"/>
                          </a:rPr>
                          <m:t>100</m:t>
                        </m:r>
                      </m:den>
                    </m:f>
                  </m:oMath>
                </a14:m>
                <a:r>
                  <a:rPr kumimoji="0" lang="en-US" sz="2800" b="0" i="0" u="none" strike="noStrike" kern="1200" cap="none" spc="0" normalizeH="0" baseline="0" noProof="0" dirty="0" smtClean="0">
                    <a:ln>
                      <a:noFill/>
                    </a:ln>
                    <a:solidFill>
                      <a:sysClr val="windowText" lastClr="000000"/>
                    </a:solidFill>
                    <a:effectLst/>
                    <a:uLnTx/>
                    <a:uFillTx/>
                    <a:latin typeface="Perpetua"/>
                  </a:rPr>
                  <a:t>= </a:t>
                </a:r>
                <a:r>
                  <a:rPr lang="en-US" sz="2800" dirty="0" smtClean="0">
                    <a:solidFill>
                      <a:sysClr val="windowText" lastClr="000000"/>
                    </a:solidFill>
                    <a:latin typeface="Perpetua"/>
                  </a:rPr>
                  <a:t>0,225</a:t>
                </a:r>
                <a:r>
                  <a:rPr kumimoji="0" lang="en-US" sz="2800" b="0" i="0" u="none" strike="noStrike" kern="1200" cap="none" spc="0" normalizeH="0" baseline="0" noProof="0" dirty="0" smtClean="0">
                    <a:ln>
                      <a:noFill/>
                    </a:ln>
                    <a:solidFill>
                      <a:sysClr val="windowText" lastClr="000000"/>
                    </a:solidFill>
                    <a:effectLst/>
                    <a:uLnTx/>
                    <a:uFillTx/>
                    <a:latin typeface="Perpetua"/>
                  </a:rPr>
                  <a:t> </a:t>
                </a:r>
                <a:r>
                  <a:rPr kumimoji="0" lang="en-US" sz="2400" b="0" i="0" u="none" strike="noStrike" kern="1200" cap="none" spc="0" normalizeH="0" baseline="0" noProof="0" dirty="0" smtClean="0">
                    <a:ln>
                      <a:noFill/>
                    </a:ln>
                    <a:solidFill>
                      <a:sysClr val="windowText" lastClr="000000"/>
                    </a:solidFill>
                    <a:effectLst/>
                    <a:uLnTx/>
                    <a:uFillTx/>
                    <a:latin typeface="Perpetua"/>
                  </a:rPr>
                  <a:t>(</a:t>
                </a:r>
                <a:r>
                  <a:rPr kumimoji="0" lang="en-US" sz="2400" b="0" i="0" u="none" strike="noStrike" kern="1200" cap="none" spc="0" normalizeH="0" baseline="0" noProof="0" dirty="0" err="1" smtClean="0">
                    <a:ln>
                      <a:noFill/>
                    </a:ln>
                    <a:solidFill>
                      <a:sysClr val="windowText" lastClr="000000"/>
                    </a:solidFill>
                    <a:effectLst/>
                    <a:uLnTx/>
                    <a:uFillTx/>
                    <a:latin typeface="Perpetua"/>
                  </a:rPr>
                  <a:t>mol</a:t>
                </a:r>
                <a:r>
                  <a:rPr kumimoji="0" lang="en-US" sz="2400" b="0" i="0" u="none" strike="noStrike" kern="1200" cap="none" spc="0" normalizeH="0" baseline="0" noProof="0" dirty="0" smtClean="0">
                    <a:ln>
                      <a:noFill/>
                    </a:ln>
                    <a:solidFill>
                      <a:sysClr val="windowText" lastClr="000000"/>
                    </a:solidFill>
                    <a:effectLst/>
                    <a:uLnTx/>
                    <a:uFillTx/>
                    <a:latin typeface="Perpetua"/>
                  </a:rPr>
                  <a:t>)      </a:t>
                </a:r>
                <a:endParaRPr kumimoji="0" lang="en-US" sz="2400" b="0" i="0" u="none" strike="noStrike" kern="1200" cap="none" spc="0" normalizeH="0" baseline="0" noProof="0" dirty="0">
                  <a:ln>
                    <a:noFill/>
                  </a:ln>
                  <a:solidFill>
                    <a:sysClr val="windowText" lastClr="000000"/>
                  </a:solidFill>
                  <a:effectLst/>
                  <a:uLnTx/>
                  <a:uFillTx/>
                  <a:latin typeface="Perpetua"/>
                </a:endParaRPr>
              </a:p>
            </p:txBody>
          </p:sp>
        </mc:Choice>
        <mc:Fallback xmlns="">
          <p:sp>
            <p:nvSpPr>
              <p:cNvPr id="5" name="Content Placeholder 2"/>
              <p:cNvSpPr txBox="1">
                <a:spLocks noRot="1" noChangeAspect="1" noMove="1" noResize="1" noEditPoints="1" noAdjustHandles="1" noChangeArrowheads="1" noChangeShapeType="1" noTextEdit="1"/>
              </p:cNvSpPr>
              <p:nvPr/>
            </p:nvSpPr>
            <p:spPr>
              <a:xfrm>
                <a:off x="-76200" y="1752600"/>
                <a:ext cx="4953000" cy="1143000"/>
              </a:xfrm>
              <a:prstGeom prst="rect">
                <a:avLst/>
              </a:prstGeom>
              <a:blipFill rotWithShape="1">
                <a:blip r:embed="rId3"/>
                <a:stretch>
                  <a:fillRect l="-2460" r="-405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Content Placeholder 2"/>
              <p:cNvSpPr txBox="1">
                <a:spLocks/>
              </p:cNvSpPr>
              <p:nvPr/>
            </p:nvSpPr>
            <p:spPr>
              <a:xfrm>
                <a:off x="4648200" y="1707435"/>
                <a:ext cx="4724400" cy="9144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en-US" sz="2400" b="0" i="0" u="none" strike="noStrike" kern="1200" cap="none" spc="0" normalizeH="0" baseline="0" noProof="0" dirty="0" smtClean="0">
                    <a:ln>
                      <a:noFill/>
                    </a:ln>
                    <a:solidFill>
                      <a:sysClr val="windowText" lastClr="000000"/>
                    </a:solidFill>
                    <a:effectLst/>
                    <a:uLnTx/>
                    <a:uFillTx/>
                    <a:latin typeface="Perpetua"/>
                  </a:rPr>
                  <a:t>  </a:t>
                </a:r>
                <a:r>
                  <a:rPr kumimoji="0" lang="en-US" sz="2800" b="0" i="0" u="none" strike="noStrike" kern="1200" cap="none" spc="0" normalizeH="0" baseline="0" noProof="0" dirty="0" err="1" smtClean="0">
                    <a:ln>
                      <a:noFill/>
                    </a:ln>
                    <a:solidFill>
                      <a:sysClr val="windowText" lastClr="000000"/>
                    </a:solidFill>
                    <a:effectLst/>
                    <a:uLnTx/>
                    <a:uFillTx/>
                    <a:latin typeface="Perpetua"/>
                  </a:rPr>
                  <a:t>n</a:t>
                </a:r>
                <a:r>
                  <a:rPr lang="en-US" sz="2800" baseline="-25000" noProof="0" dirty="0" err="1" smtClean="0">
                    <a:solidFill>
                      <a:sysClr val="windowText" lastClr="000000"/>
                    </a:solidFill>
                    <a:latin typeface="Perpetua"/>
                  </a:rPr>
                  <a:t>FexOy</a:t>
                </a:r>
                <a:r>
                  <a:rPr kumimoji="0" lang="en-US" sz="2800" b="0" i="0" u="none" strike="noStrike" kern="1200" cap="none" spc="0" normalizeH="0" baseline="0" noProof="0" dirty="0" smtClean="0">
                    <a:ln>
                      <a:noFill/>
                    </a:ln>
                    <a:solidFill>
                      <a:sysClr val="windowText" lastClr="000000"/>
                    </a:solidFill>
                    <a:effectLst/>
                    <a:uLnTx/>
                    <a:uFillTx/>
                    <a:latin typeface="Perpetua"/>
                  </a:rPr>
                  <a:t> </a:t>
                </a:r>
                <a14:m>
                  <m:oMath xmlns:m="http://schemas.openxmlformats.org/officeDocument/2006/math">
                    <m:r>
                      <a:rPr kumimoji="0" lang="en-US" sz="2800" b="0" i="1" u="none" strike="noStrike" kern="1200" cap="none" spc="0" normalizeH="0" baseline="0" noProof="0" smtClean="0">
                        <a:ln>
                          <a:noFill/>
                        </a:ln>
                        <a:solidFill>
                          <a:sysClr val="windowText" lastClr="000000"/>
                        </a:solidFill>
                        <a:effectLst/>
                        <a:uLnTx/>
                        <a:uFillTx/>
                        <a:latin typeface="Cambria Math"/>
                      </a:rPr>
                      <m:t>=</m:t>
                    </m:r>
                    <m:f>
                      <m:fPr>
                        <m:ctrlPr>
                          <a:rPr kumimoji="0" lang="en-US" sz="2800" b="0" i="1" u="none" strike="noStrike" kern="1200" cap="none" spc="0" normalizeH="0" baseline="0" noProof="0" smtClean="0">
                            <a:ln>
                              <a:noFill/>
                            </a:ln>
                            <a:solidFill>
                              <a:sysClr val="windowText" lastClr="000000"/>
                            </a:solidFill>
                            <a:effectLst/>
                            <a:uLnTx/>
                            <a:uFillTx/>
                            <a:latin typeface="Cambria Math"/>
                          </a:rPr>
                        </m:ctrlPr>
                      </m:fPr>
                      <m:num>
                        <m:r>
                          <a:rPr kumimoji="0" lang="en-US" sz="2800" b="0" i="1" u="none" strike="noStrike" kern="1200" cap="none" spc="0" normalizeH="0" baseline="0" noProof="0" smtClean="0">
                            <a:ln>
                              <a:noFill/>
                            </a:ln>
                            <a:solidFill>
                              <a:sysClr val="windowText" lastClr="000000"/>
                            </a:solidFill>
                            <a:effectLst/>
                            <a:uLnTx/>
                            <a:uFillTx/>
                            <a:latin typeface="Cambria Math"/>
                          </a:rPr>
                          <m:t>𝑚</m:t>
                        </m:r>
                      </m:num>
                      <m:den>
                        <m:r>
                          <a:rPr kumimoji="0" lang="en-US" sz="2800" b="0" i="1" u="none" strike="noStrike" kern="1200" cap="none" spc="0" normalizeH="0" baseline="0" noProof="0" smtClean="0">
                            <a:ln>
                              <a:noFill/>
                            </a:ln>
                            <a:solidFill>
                              <a:sysClr val="windowText" lastClr="000000"/>
                            </a:solidFill>
                            <a:effectLst/>
                            <a:uLnTx/>
                            <a:uFillTx/>
                            <a:latin typeface="Cambria Math"/>
                          </a:rPr>
                          <m:t>𝑀</m:t>
                        </m:r>
                      </m:den>
                    </m:f>
                  </m:oMath>
                </a14:m>
                <a:r>
                  <a:rPr kumimoji="0" lang="en-US" sz="2800" b="0" i="0" u="none" strike="noStrike" kern="1200" cap="none" spc="0" normalizeH="0" baseline="0" noProof="0" dirty="0" smtClean="0">
                    <a:ln>
                      <a:noFill/>
                    </a:ln>
                    <a:solidFill>
                      <a:sysClr val="windowText" lastClr="000000"/>
                    </a:solidFill>
                    <a:effectLst/>
                    <a:uLnTx/>
                    <a:uFillTx/>
                    <a:latin typeface="Perpetua"/>
                  </a:rPr>
                  <a:t> </a:t>
                </a:r>
                <a14:m>
                  <m:oMath xmlns:m="http://schemas.openxmlformats.org/officeDocument/2006/math">
                    <m:r>
                      <a:rPr kumimoji="0" lang="en-US" sz="2800" b="0" i="1" u="none" strike="noStrike" kern="1200" cap="none" spc="0" normalizeH="0" baseline="0" noProof="0" smtClean="0">
                        <a:ln>
                          <a:noFill/>
                        </a:ln>
                        <a:solidFill>
                          <a:sysClr val="windowText" lastClr="000000"/>
                        </a:solidFill>
                        <a:effectLst/>
                        <a:uLnTx/>
                        <a:uFillTx/>
                        <a:latin typeface="Cambria Math"/>
                      </a:rPr>
                      <m:t>=</m:t>
                    </m:r>
                    <m:f>
                      <m:fPr>
                        <m:ctrlPr>
                          <a:rPr kumimoji="0" lang="en-US" sz="2800" b="1" i="1" u="none" strike="noStrike" kern="1200" cap="none" spc="0" normalizeH="0" baseline="0" noProof="0" smtClean="0">
                            <a:ln>
                              <a:noFill/>
                            </a:ln>
                            <a:solidFill>
                              <a:srgbClr val="FF0000"/>
                            </a:solidFill>
                            <a:effectLst/>
                            <a:uLnTx/>
                            <a:uFillTx/>
                            <a:latin typeface="Cambria Math"/>
                          </a:rPr>
                        </m:ctrlPr>
                      </m:fPr>
                      <m:num>
                        <m:r>
                          <a:rPr kumimoji="0" lang="en-US" sz="2800" b="1" i="1" u="none" strike="noStrike" kern="1200" cap="none" spc="0" normalizeH="0" baseline="0" noProof="0" smtClean="0">
                            <a:ln>
                              <a:noFill/>
                            </a:ln>
                            <a:solidFill>
                              <a:srgbClr val="FF0000"/>
                            </a:solidFill>
                            <a:effectLst/>
                            <a:uLnTx/>
                            <a:uFillTx/>
                            <a:latin typeface="Cambria Math"/>
                          </a:rPr>
                          <m:t>𝟏𝟐</m:t>
                        </m:r>
                      </m:num>
                      <m:den>
                        <m:r>
                          <a:rPr kumimoji="0" lang="en-US" sz="2800" b="1" i="1" u="none" strike="noStrike" kern="1200" cap="none" spc="0" normalizeH="0" baseline="0" noProof="0" smtClean="0">
                            <a:ln>
                              <a:noFill/>
                            </a:ln>
                            <a:solidFill>
                              <a:srgbClr val="FF0000"/>
                            </a:solidFill>
                            <a:effectLst/>
                            <a:uLnTx/>
                            <a:uFillTx/>
                            <a:latin typeface="Cambria Math"/>
                          </a:rPr>
                          <m:t>𝟓𝟔</m:t>
                        </m:r>
                        <m:r>
                          <a:rPr kumimoji="0" lang="en-US" sz="2800" b="1" i="1" u="none" strike="noStrike" kern="1200" cap="none" spc="0" normalizeH="0" baseline="0" noProof="0" smtClean="0">
                            <a:ln>
                              <a:noFill/>
                            </a:ln>
                            <a:solidFill>
                              <a:srgbClr val="FF0000"/>
                            </a:solidFill>
                            <a:effectLst/>
                            <a:uLnTx/>
                            <a:uFillTx/>
                            <a:latin typeface="Cambria Math"/>
                          </a:rPr>
                          <m:t>𝒙</m:t>
                        </m:r>
                        <m:r>
                          <a:rPr kumimoji="0" lang="en-US" sz="2800" b="1" i="1" u="none" strike="noStrike" kern="1200" cap="none" spc="0" normalizeH="0" baseline="0" noProof="0" smtClean="0">
                            <a:ln>
                              <a:noFill/>
                            </a:ln>
                            <a:solidFill>
                              <a:srgbClr val="FF0000"/>
                            </a:solidFill>
                            <a:effectLst/>
                            <a:uLnTx/>
                            <a:uFillTx/>
                            <a:latin typeface="Cambria Math"/>
                          </a:rPr>
                          <m:t>+</m:t>
                        </m:r>
                        <m:r>
                          <a:rPr kumimoji="0" lang="en-US" sz="2800" b="1" i="1" u="none" strike="noStrike" kern="1200" cap="none" spc="0" normalizeH="0" baseline="0" noProof="0" smtClean="0">
                            <a:ln>
                              <a:noFill/>
                            </a:ln>
                            <a:solidFill>
                              <a:srgbClr val="FF0000"/>
                            </a:solidFill>
                            <a:effectLst/>
                            <a:uLnTx/>
                            <a:uFillTx/>
                            <a:latin typeface="Cambria Math"/>
                          </a:rPr>
                          <m:t>𝟏𝟔</m:t>
                        </m:r>
                        <m:r>
                          <a:rPr kumimoji="0" lang="en-US" sz="2800" b="1" i="1" u="none" strike="noStrike" kern="1200" cap="none" spc="0" normalizeH="0" baseline="0" noProof="0" smtClean="0">
                            <a:ln>
                              <a:noFill/>
                            </a:ln>
                            <a:solidFill>
                              <a:srgbClr val="FF0000"/>
                            </a:solidFill>
                            <a:effectLst/>
                            <a:uLnTx/>
                            <a:uFillTx/>
                            <a:latin typeface="Cambria Math"/>
                          </a:rPr>
                          <m:t>𝒚</m:t>
                        </m:r>
                      </m:den>
                    </m:f>
                  </m:oMath>
                </a14:m>
                <a:r>
                  <a:rPr kumimoji="0" lang="en-US" sz="2800" b="1" i="0" u="none" strike="noStrike" kern="1200" cap="none" spc="0" normalizeH="0" baseline="0" noProof="0" dirty="0" smtClean="0">
                    <a:ln>
                      <a:noFill/>
                    </a:ln>
                    <a:solidFill>
                      <a:srgbClr val="FF0000"/>
                    </a:solidFill>
                    <a:effectLst/>
                    <a:uLnTx/>
                    <a:uFillTx/>
                    <a:latin typeface="Perpetua"/>
                  </a:rPr>
                  <a:t> </a:t>
                </a:r>
                <a:r>
                  <a:rPr kumimoji="0" lang="en-US" sz="2800" b="0" i="0" u="none" strike="noStrike" kern="1200" cap="none" spc="0" normalizeH="0" baseline="0" noProof="0" dirty="0" smtClean="0">
                    <a:ln>
                      <a:noFill/>
                    </a:ln>
                    <a:solidFill>
                      <a:sysClr val="windowText" lastClr="000000"/>
                    </a:solidFill>
                    <a:effectLst/>
                    <a:uLnTx/>
                    <a:uFillTx/>
                    <a:latin typeface="Perpetua"/>
                  </a:rPr>
                  <a:t>( </a:t>
                </a:r>
                <a:r>
                  <a:rPr kumimoji="0" lang="en-US" sz="2800" b="0" i="0" u="none" strike="noStrike" kern="1200" cap="none" spc="0" normalizeH="0" baseline="0" noProof="0" dirty="0" err="1" smtClean="0">
                    <a:ln>
                      <a:noFill/>
                    </a:ln>
                    <a:solidFill>
                      <a:sysClr val="windowText" lastClr="000000"/>
                    </a:solidFill>
                    <a:effectLst/>
                    <a:uLnTx/>
                    <a:uFillTx/>
                    <a:latin typeface="Perpetua"/>
                  </a:rPr>
                  <a:t>mol</a:t>
                </a:r>
                <a:r>
                  <a:rPr kumimoji="0" lang="en-US" sz="2800" b="0" i="0" u="none" strike="noStrike" kern="1200" cap="none" spc="0" normalizeH="0" baseline="0" noProof="0" dirty="0" smtClean="0">
                    <a:ln>
                      <a:noFill/>
                    </a:ln>
                    <a:solidFill>
                      <a:sysClr val="windowText" lastClr="000000"/>
                    </a:solidFill>
                    <a:effectLst/>
                    <a:uLnTx/>
                    <a:uFillTx/>
                    <a:latin typeface="Perpetua"/>
                  </a:rPr>
                  <a:t>)      </a:t>
                </a:r>
                <a:endParaRPr kumimoji="0" lang="en-US" sz="2800" b="0" i="0" u="none" strike="noStrike" kern="1200" cap="none" spc="0" normalizeH="0" baseline="0" noProof="0" dirty="0">
                  <a:ln>
                    <a:noFill/>
                  </a:ln>
                  <a:solidFill>
                    <a:sysClr val="windowText" lastClr="000000"/>
                  </a:solidFill>
                  <a:effectLst/>
                  <a:uLnTx/>
                  <a:uFillTx/>
                  <a:latin typeface="Perpetua"/>
                </a:endParaRPr>
              </a:p>
            </p:txBody>
          </p:sp>
        </mc:Choice>
        <mc:Fallback xmlns="">
          <p:sp>
            <p:nvSpPr>
              <p:cNvPr id="6" name="Content Placeholder 2"/>
              <p:cNvSpPr txBox="1">
                <a:spLocks noRot="1" noChangeAspect="1" noMove="1" noResize="1" noEditPoints="1" noAdjustHandles="1" noChangeArrowheads="1" noChangeShapeType="1" noTextEdit="1"/>
              </p:cNvSpPr>
              <p:nvPr/>
            </p:nvSpPr>
            <p:spPr>
              <a:xfrm>
                <a:off x="4648200" y="1707435"/>
                <a:ext cx="4724400" cy="914400"/>
              </a:xfrm>
              <a:prstGeom prst="rect">
                <a:avLst/>
              </a:prstGeom>
              <a:blipFill rotWithShape="1">
                <a:blip r:embed="rId4"/>
                <a:stretch>
                  <a:fillRect l="-2065" r="-3097"/>
                </a:stretch>
              </a:blipFill>
            </p:spPr>
            <p:txBody>
              <a:bodyPr/>
              <a:lstStyle/>
              <a:p>
                <a:r>
                  <a:rPr lang="en-US">
                    <a:noFill/>
                  </a:rPr>
                  <a:t> </a:t>
                </a:r>
              </a:p>
            </p:txBody>
          </p:sp>
        </mc:Fallback>
      </mc:AlternateContent>
    </p:spTree>
    <p:extLst>
      <p:ext uri="{BB962C8B-B14F-4D97-AF65-F5344CB8AC3E}">
        <p14:creationId xmlns:p14="http://schemas.microsoft.com/office/powerpoint/2010/main" val="78010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barn(inVertical)">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wipe(down)">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wipe(down)">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ipe(down)">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down)">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wipe(down)">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wipe(down)">
                                      <p:cBhvr>
                                        <p:cTn id="47" dur="500"/>
                                        <p:tgtEl>
                                          <p:spTgt spid="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Effect transition="in" filter="wipe(down)">
                                      <p:cBhvr>
                                        <p:cTn id="5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0"/>
            <a:ext cx="8610600" cy="1981200"/>
          </a:xfrm>
          <a:solidFill>
            <a:schemeClr val="bg1">
              <a:lumMod val="85000"/>
            </a:schemeClr>
          </a:solidFill>
          <a:ln>
            <a:solidFill>
              <a:schemeClr val="accent1"/>
            </a:solidFill>
          </a:ln>
        </p:spPr>
        <p:txBody>
          <a:bodyPr/>
          <a:lstStyle/>
          <a:p>
            <a:pPr marL="0" marR="0" indent="0" algn="just">
              <a:spcBef>
                <a:spcPts val="0"/>
              </a:spcBef>
              <a:spcAft>
                <a:spcPts val="0"/>
              </a:spcAft>
              <a:buNone/>
            </a:pPr>
            <a:r>
              <a:rPr lang="pt-BR" u="sng" dirty="0" smtClean="0">
                <a:solidFill>
                  <a:schemeClr val="accent3">
                    <a:lumMod val="60000"/>
                    <a:lumOff val="40000"/>
                  </a:schemeClr>
                </a:solidFill>
                <a:latin typeface="Times New Roman"/>
                <a:ea typeface="Times New Roman"/>
              </a:rPr>
              <a:t>Câu 5.</a:t>
            </a:r>
            <a:r>
              <a:rPr lang="pt-BR" dirty="0" smtClean="0">
                <a:latin typeface="Times New Roman"/>
                <a:ea typeface="Times New Roman"/>
              </a:rPr>
              <a:t>Hòa </a:t>
            </a:r>
            <a:r>
              <a:rPr lang="pt-BR" dirty="0">
                <a:latin typeface="Times New Roman"/>
                <a:ea typeface="Times New Roman"/>
              </a:rPr>
              <a:t>tan 8,7 gam hỗn hợp gồm kim loại Kali (K) và một kim loại R (hóa trị II) trong dung dịch axit HCl lấy dư thấy có 5,6  lít H</a:t>
            </a:r>
            <a:r>
              <a:rPr lang="pt-BR" baseline="-25000" dirty="0">
                <a:latin typeface="Times New Roman"/>
                <a:ea typeface="Times New Roman"/>
              </a:rPr>
              <a:t>2</a:t>
            </a:r>
            <a:r>
              <a:rPr lang="pt-BR" dirty="0">
                <a:latin typeface="Times New Roman"/>
                <a:ea typeface="Times New Roman"/>
              </a:rPr>
              <a:t> (đktc) thoát ra. Mặt khác nếu hòa tan riêng 9 gam kim loại R trong HCl dư thì thể tích khí H</a:t>
            </a:r>
            <a:r>
              <a:rPr lang="pt-BR" baseline="-25000" dirty="0">
                <a:latin typeface="Times New Roman"/>
                <a:ea typeface="Times New Roman"/>
              </a:rPr>
              <a:t>2</a:t>
            </a:r>
            <a:r>
              <a:rPr lang="pt-BR" dirty="0">
                <a:latin typeface="Times New Roman"/>
                <a:ea typeface="Times New Roman"/>
              </a:rPr>
              <a:t> sinh ra chưa đến </a:t>
            </a:r>
            <a:r>
              <a:rPr lang="pt-BR" dirty="0" smtClean="0">
                <a:latin typeface="Times New Roman"/>
                <a:ea typeface="Times New Roman"/>
              </a:rPr>
              <a:t>11,2 </a:t>
            </a:r>
            <a:r>
              <a:rPr lang="pt-BR" dirty="0">
                <a:latin typeface="Times New Roman"/>
                <a:ea typeface="Times New Roman"/>
              </a:rPr>
              <a:t>lít (đktc). Hãy xác định kim loại R.</a:t>
            </a:r>
            <a:endParaRPr lang="en-US" sz="2000" dirty="0">
              <a:latin typeface="Times New Roman"/>
              <a:ea typeface="Times New Roman"/>
            </a:endParaRPr>
          </a:p>
          <a:p>
            <a:endParaRPr lang="en-US" dirty="0"/>
          </a:p>
        </p:txBody>
      </p:sp>
      <p:sp>
        <p:nvSpPr>
          <p:cNvPr id="14" name="Rectangle 13"/>
          <p:cNvSpPr/>
          <p:nvPr/>
        </p:nvSpPr>
        <p:spPr>
          <a:xfrm>
            <a:off x="228600" y="2514600"/>
            <a:ext cx="8153399" cy="461665"/>
          </a:xfrm>
          <a:prstGeom prst="rect">
            <a:avLst/>
          </a:prstGeom>
        </p:spPr>
        <p:txBody>
          <a:bodyPr wrap="square">
            <a:spAutoFit/>
          </a:bodyPr>
          <a:lstStyle/>
          <a:p>
            <a:r>
              <a:rPr lang="pt-BR" sz="2400" dirty="0">
                <a:solidFill>
                  <a:prstClr val="black"/>
                </a:solidFill>
                <a:latin typeface="Times New Roman"/>
                <a:ea typeface="Times New Roman"/>
              </a:rPr>
              <a:t>Gọi x, y lần lượt là số mol của K, R trong </a:t>
            </a:r>
            <a:r>
              <a:rPr lang="pt-BR" sz="2400" dirty="0" smtClean="0">
                <a:solidFill>
                  <a:prstClr val="black"/>
                </a:solidFill>
                <a:latin typeface="Times New Roman"/>
                <a:ea typeface="Times New Roman"/>
              </a:rPr>
              <a:t>hỗn hợp </a:t>
            </a:r>
            <a:r>
              <a:rPr lang="pt-BR" sz="2400" dirty="0">
                <a:solidFill>
                  <a:prstClr val="black"/>
                </a:solidFill>
                <a:latin typeface="Times New Roman"/>
                <a:ea typeface="Times New Roman"/>
              </a:rPr>
              <a:t>(x, y &gt;0)</a:t>
            </a:r>
            <a:endParaRPr lang="en-US" dirty="0"/>
          </a:p>
        </p:txBody>
      </p:sp>
      <p:sp>
        <p:nvSpPr>
          <p:cNvPr id="15" name="Rectangle 14"/>
          <p:cNvSpPr/>
          <p:nvPr/>
        </p:nvSpPr>
        <p:spPr>
          <a:xfrm>
            <a:off x="228600" y="3657600"/>
            <a:ext cx="8001000" cy="1569660"/>
          </a:xfrm>
          <a:prstGeom prst="rect">
            <a:avLst/>
          </a:prstGeom>
        </p:spPr>
        <p:txBody>
          <a:bodyPr wrap="square">
            <a:spAutoFit/>
          </a:bodyPr>
          <a:lstStyle/>
          <a:p>
            <a:pPr lvl="0"/>
            <a:r>
              <a:rPr lang="pt-BR" sz="2400" dirty="0">
                <a:solidFill>
                  <a:prstClr val="black"/>
                </a:solidFill>
                <a:latin typeface="Times New Roman"/>
                <a:ea typeface="Times New Roman"/>
              </a:rPr>
              <a:t>PTHH:   </a:t>
            </a:r>
            <a:r>
              <a:rPr lang="pt-BR" sz="2400" dirty="0">
                <a:solidFill>
                  <a:srgbClr val="0070C0"/>
                </a:solidFill>
                <a:latin typeface="Times New Roman"/>
                <a:ea typeface="Times New Roman"/>
              </a:rPr>
              <a:t>2K    +   2HCl    </a:t>
            </a:r>
            <a:r>
              <a:rPr lang="pt-BR" sz="2400" dirty="0" smtClean="0">
                <a:solidFill>
                  <a:srgbClr val="0070C0"/>
                </a:solidFill>
                <a:latin typeface="Times New Roman"/>
                <a:ea typeface="Times New Roman"/>
              </a:rPr>
              <a:t> </a:t>
            </a:r>
            <a:r>
              <a:rPr lang="pt-BR" sz="2400" dirty="0" smtClean="0">
                <a:solidFill>
                  <a:srgbClr val="0070C0"/>
                </a:solidFill>
                <a:latin typeface="Times New Roman"/>
                <a:ea typeface="Times New Roman"/>
                <a:sym typeface="Wingdings" pitchFamily="2" charset="2"/>
              </a:rPr>
              <a:t></a:t>
            </a:r>
            <a:r>
              <a:rPr lang="pt-BR" sz="2400" dirty="0" smtClean="0">
                <a:solidFill>
                  <a:srgbClr val="0070C0"/>
                </a:solidFill>
                <a:latin typeface="Times New Roman"/>
                <a:ea typeface="Times New Roman"/>
              </a:rPr>
              <a:t>    </a:t>
            </a:r>
            <a:r>
              <a:rPr lang="pt-BR" sz="2400" dirty="0">
                <a:solidFill>
                  <a:srgbClr val="0070C0"/>
                </a:solidFill>
                <a:latin typeface="Times New Roman"/>
                <a:ea typeface="Times New Roman"/>
              </a:rPr>
              <a:t>2KCl     +   H</a:t>
            </a:r>
            <a:r>
              <a:rPr lang="pt-BR" sz="2400" baseline="-25000" dirty="0">
                <a:solidFill>
                  <a:srgbClr val="0070C0"/>
                </a:solidFill>
                <a:latin typeface="Times New Roman"/>
                <a:ea typeface="Times New Roman"/>
              </a:rPr>
              <a:t>2</a:t>
            </a:r>
            <a:r>
              <a:rPr lang="pt-BR" sz="2400" dirty="0">
                <a:solidFill>
                  <a:srgbClr val="0070C0"/>
                </a:solidFill>
                <a:latin typeface="Times New Roman"/>
                <a:ea typeface="Times New Roman"/>
              </a:rPr>
              <a:t>  (1</a:t>
            </a:r>
            <a:r>
              <a:rPr lang="pt-BR" sz="2400" dirty="0" smtClean="0">
                <a:solidFill>
                  <a:srgbClr val="0070C0"/>
                </a:solidFill>
                <a:latin typeface="Times New Roman"/>
                <a:ea typeface="Times New Roman"/>
              </a:rPr>
              <a:t>)</a:t>
            </a:r>
          </a:p>
          <a:p>
            <a:pPr lvl="0"/>
            <a:r>
              <a:rPr lang="pt-BR" sz="2400" dirty="0">
                <a:solidFill>
                  <a:prstClr val="black"/>
                </a:solidFill>
                <a:latin typeface="Times New Roman"/>
                <a:ea typeface="Times New Roman"/>
              </a:rPr>
              <a:t>	 </a:t>
            </a:r>
            <a:r>
              <a:rPr lang="pt-BR" sz="2400" dirty="0" smtClean="0">
                <a:solidFill>
                  <a:prstClr val="black"/>
                </a:solidFill>
                <a:latin typeface="Times New Roman"/>
                <a:ea typeface="Times New Roman"/>
              </a:rPr>
              <a:t>    x            x                    x               x/2    (mol)       </a:t>
            </a:r>
            <a:endParaRPr lang="en-US" sz="2400" dirty="0">
              <a:solidFill>
                <a:prstClr val="black"/>
              </a:solidFill>
              <a:latin typeface="Times New Roman"/>
              <a:ea typeface="Times New Roman"/>
            </a:endParaRPr>
          </a:p>
          <a:p>
            <a:pPr lvl="0"/>
            <a:r>
              <a:rPr lang="pt-BR" sz="2400" dirty="0">
                <a:solidFill>
                  <a:prstClr val="black"/>
                </a:solidFill>
                <a:latin typeface="Times New Roman"/>
                <a:ea typeface="Times New Roman"/>
              </a:rPr>
              <a:t>                 </a:t>
            </a:r>
            <a:r>
              <a:rPr lang="pt-BR" sz="2400" dirty="0">
                <a:solidFill>
                  <a:srgbClr val="0070C0"/>
                </a:solidFill>
                <a:latin typeface="Times New Roman"/>
                <a:ea typeface="Times New Roman"/>
              </a:rPr>
              <a:t>R    +  2HCl      </a:t>
            </a:r>
            <a:r>
              <a:rPr lang="pt-BR" sz="2400" dirty="0" smtClean="0">
                <a:solidFill>
                  <a:srgbClr val="0070C0"/>
                </a:solidFill>
                <a:latin typeface="Times New Roman"/>
                <a:ea typeface="Times New Roman"/>
                <a:sym typeface="Wingdings" pitchFamily="2" charset="2"/>
              </a:rPr>
              <a:t></a:t>
            </a:r>
            <a:r>
              <a:rPr lang="pt-BR" sz="2400" dirty="0" smtClean="0">
                <a:solidFill>
                  <a:srgbClr val="0070C0"/>
                </a:solidFill>
                <a:latin typeface="Times New Roman"/>
                <a:ea typeface="Times New Roman"/>
              </a:rPr>
              <a:t>     RCl</a:t>
            </a:r>
            <a:r>
              <a:rPr lang="pt-BR" sz="2400" baseline="-25000" dirty="0" smtClean="0">
                <a:solidFill>
                  <a:srgbClr val="0070C0"/>
                </a:solidFill>
                <a:latin typeface="Times New Roman"/>
                <a:ea typeface="Times New Roman"/>
              </a:rPr>
              <a:t>2</a:t>
            </a:r>
            <a:r>
              <a:rPr lang="pt-BR" sz="2400" dirty="0" smtClean="0">
                <a:solidFill>
                  <a:srgbClr val="0070C0"/>
                </a:solidFill>
                <a:latin typeface="Times New Roman"/>
                <a:ea typeface="Times New Roman"/>
              </a:rPr>
              <a:t>     </a:t>
            </a:r>
            <a:r>
              <a:rPr lang="pt-BR" sz="2400" dirty="0">
                <a:solidFill>
                  <a:srgbClr val="0070C0"/>
                </a:solidFill>
                <a:latin typeface="Times New Roman"/>
                <a:ea typeface="Times New Roman"/>
              </a:rPr>
              <a:t>+   H</a:t>
            </a:r>
            <a:r>
              <a:rPr lang="pt-BR" sz="2400" baseline="-25000" dirty="0">
                <a:solidFill>
                  <a:srgbClr val="0070C0"/>
                </a:solidFill>
                <a:latin typeface="Times New Roman"/>
                <a:ea typeface="Times New Roman"/>
              </a:rPr>
              <a:t>2   </a:t>
            </a:r>
            <a:r>
              <a:rPr lang="pt-BR" sz="2400" dirty="0">
                <a:solidFill>
                  <a:srgbClr val="0070C0"/>
                </a:solidFill>
                <a:latin typeface="Times New Roman"/>
                <a:ea typeface="Times New Roman"/>
              </a:rPr>
              <a:t>(2</a:t>
            </a:r>
            <a:r>
              <a:rPr lang="pt-BR" sz="2400" dirty="0" smtClean="0">
                <a:solidFill>
                  <a:srgbClr val="0070C0"/>
                </a:solidFill>
                <a:latin typeface="Times New Roman"/>
                <a:ea typeface="Times New Roman"/>
              </a:rPr>
              <a:t>)</a:t>
            </a:r>
          </a:p>
          <a:p>
            <a:pPr lvl="0"/>
            <a:r>
              <a:rPr lang="pt-BR" sz="2400" dirty="0">
                <a:solidFill>
                  <a:prstClr val="black"/>
                </a:solidFill>
                <a:latin typeface="Times New Roman"/>
                <a:ea typeface="Times New Roman"/>
              </a:rPr>
              <a:t> </a:t>
            </a:r>
            <a:r>
              <a:rPr lang="pt-BR" sz="2400" dirty="0" smtClean="0">
                <a:solidFill>
                  <a:prstClr val="black"/>
                </a:solidFill>
                <a:latin typeface="Times New Roman"/>
                <a:ea typeface="Times New Roman"/>
              </a:rPr>
              <a:t>                 y           2y                  y                y     (mol)</a:t>
            </a:r>
            <a:endParaRPr lang="en-US" sz="2400" dirty="0">
              <a:solidFill>
                <a:prstClr val="black"/>
              </a:solidFill>
              <a:latin typeface="Times New Roman"/>
              <a:ea typeface="Times New Roman"/>
            </a:endParaRPr>
          </a:p>
        </p:txBody>
      </p:sp>
      <p:sp>
        <p:nvSpPr>
          <p:cNvPr id="16" name="Rectangle 15"/>
          <p:cNvSpPr/>
          <p:nvPr/>
        </p:nvSpPr>
        <p:spPr>
          <a:xfrm>
            <a:off x="990601" y="5227260"/>
            <a:ext cx="8153399" cy="830997"/>
          </a:xfrm>
          <a:prstGeom prst="rect">
            <a:avLst/>
          </a:prstGeom>
        </p:spPr>
        <p:txBody>
          <a:bodyPr wrap="square">
            <a:spAutoFit/>
          </a:bodyPr>
          <a:lstStyle/>
          <a:p>
            <a:r>
              <a:rPr lang="en-US" sz="2400" dirty="0">
                <a:solidFill>
                  <a:prstClr val="black"/>
                </a:solidFill>
                <a:latin typeface="Times New Roman"/>
                <a:ea typeface="Times New Roman"/>
              </a:rPr>
              <a:t>Theo </a:t>
            </a:r>
            <a:r>
              <a:rPr lang="en-US" sz="2400" dirty="0" err="1">
                <a:solidFill>
                  <a:prstClr val="black"/>
                </a:solidFill>
                <a:latin typeface="Times New Roman"/>
                <a:ea typeface="Times New Roman"/>
              </a:rPr>
              <a:t>bài</a:t>
            </a:r>
            <a:r>
              <a:rPr lang="en-US" sz="2400" dirty="0">
                <a:solidFill>
                  <a:prstClr val="black"/>
                </a:solidFill>
                <a:latin typeface="Times New Roman"/>
                <a:ea typeface="Times New Roman"/>
              </a:rPr>
              <a:t> </a:t>
            </a:r>
            <a:r>
              <a:rPr lang="en-US" sz="2400" dirty="0" err="1" smtClean="0">
                <a:solidFill>
                  <a:prstClr val="black"/>
                </a:solidFill>
                <a:latin typeface="Times New Roman"/>
                <a:ea typeface="Times New Roman"/>
              </a:rPr>
              <a:t>ra</a:t>
            </a:r>
            <a:r>
              <a:rPr lang="en-US" sz="2400" dirty="0" smtClean="0">
                <a:solidFill>
                  <a:prstClr val="black"/>
                </a:solidFill>
                <a:latin typeface="Times New Roman"/>
                <a:ea typeface="Times New Roman"/>
              </a:rPr>
              <a:t>:     </a:t>
            </a:r>
            <a:r>
              <a:rPr lang="en-US" sz="2400" dirty="0" err="1" smtClean="0">
                <a:solidFill>
                  <a:prstClr val="black"/>
                </a:solidFill>
                <a:latin typeface="Times New Roman"/>
                <a:ea typeface="Times New Roman"/>
              </a:rPr>
              <a:t>m</a:t>
            </a:r>
            <a:r>
              <a:rPr lang="en-US" sz="2400" baseline="-25000" dirty="0" err="1" smtClean="0">
                <a:solidFill>
                  <a:prstClr val="black"/>
                </a:solidFill>
                <a:latin typeface="Times New Roman"/>
                <a:ea typeface="Times New Roman"/>
              </a:rPr>
              <a:t>hh</a:t>
            </a:r>
            <a:r>
              <a:rPr lang="en-US" sz="2400" dirty="0" smtClean="0">
                <a:solidFill>
                  <a:prstClr val="black"/>
                </a:solidFill>
                <a:latin typeface="Times New Roman"/>
                <a:ea typeface="Times New Roman"/>
              </a:rPr>
              <a:t> = </a:t>
            </a:r>
            <a:r>
              <a:rPr lang="en-US" sz="2400" dirty="0" err="1" smtClean="0">
                <a:solidFill>
                  <a:prstClr val="black"/>
                </a:solidFill>
                <a:latin typeface="Times New Roman"/>
                <a:ea typeface="Times New Roman"/>
              </a:rPr>
              <a:t>m</a:t>
            </a:r>
            <a:r>
              <a:rPr lang="en-US" sz="2400" baseline="-25000" dirty="0" err="1" smtClean="0">
                <a:solidFill>
                  <a:prstClr val="black"/>
                </a:solidFill>
                <a:latin typeface="Times New Roman"/>
                <a:ea typeface="Times New Roman"/>
              </a:rPr>
              <a:t>K</a:t>
            </a:r>
            <a:r>
              <a:rPr lang="en-US" sz="2400" dirty="0" smtClean="0">
                <a:solidFill>
                  <a:prstClr val="black"/>
                </a:solidFill>
                <a:latin typeface="Times New Roman"/>
                <a:ea typeface="Times New Roman"/>
              </a:rPr>
              <a:t> + </a:t>
            </a:r>
            <a:r>
              <a:rPr lang="en-US" sz="2400" dirty="0" err="1" smtClean="0">
                <a:solidFill>
                  <a:prstClr val="black"/>
                </a:solidFill>
                <a:latin typeface="Times New Roman"/>
                <a:ea typeface="Times New Roman"/>
              </a:rPr>
              <a:t>m</a:t>
            </a:r>
            <a:r>
              <a:rPr lang="en-US" sz="2400" baseline="-25000" dirty="0" err="1" smtClean="0">
                <a:solidFill>
                  <a:prstClr val="black"/>
                </a:solidFill>
                <a:latin typeface="Times New Roman"/>
                <a:ea typeface="Times New Roman"/>
              </a:rPr>
              <a:t>R</a:t>
            </a:r>
            <a:r>
              <a:rPr lang="en-US" sz="2400" dirty="0" smtClean="0">
                <a:solidFill>
                  <a:prstClr val="black"/>
                </a:solidFill>
                <a:latin typeface="Times New Roman"/>
                <a:ea typeface="Times New Roman"/>
              </a:rPr>
              <a:t> = </a:t>
            </a:r>
            <a:r>
              <a:rPr lang="en-US" sz="2400" dirty="0" smtClean="0">
                <a:solidFill>
                  <a:srgbClr val="FF0000"/>
                </a:solidFill>
                <a:latin typeface="Times New Roman"/>
                <a:ea typeface="Times New Roman"/>
              </a:rPr>
              <a:t>39x </a:t>
            </a:r>
            <a:r>
              <a:rPr lang="en-US" sz="2400" dirty="0">
                <a:solidFill>
                  <a:srgbClr val="FF0000"/>
                </a:solidFill>
                <a:latin typeface="Times New Roman"/>
                <a:ea typeface="Times New Roman"/>
              </a:rPr>
              <a:t>+ </a:t>
            </a:r>
            <a:r>
              <a:rPr lang="en-US" sz="2400" dirty="0" err="1">
                <a:solidFill>
                  <a:srgbClr val="FF0000"/>
                </a:solidFill>
                <a:latin typeface="Times New Roman"/>
                <a:ea typeface="Times New Roman"/>
              </a:rPr>
              <a:t>Ry</a:t>
            </a:r>
            <a:r>
              <a:rPr lang="en-US" sz="2400" dirty="0">
                <a:solidFill>
                  <a:srgbClr val="FF0000"/>
                </a:solidFill>
                <a:latin typeface="Times New Roman"/>
                <a:ea typeface="Times New Roman"/>
              </a:rPr>
              <a:t>  = </a:t>
            </a:r>
            <a:r>
              <a:rPr lang="en-US" sz="2400" dirty="0" smtClean="0">
                <a:solidFill>
                  <a:srgbClr val="FF0000"/>
                </a:solidFill>
                <a:latin typeface="Times New Roman"/>
                <a:ea typeface="Times New Roman"/>
              </a:rPr>
              <a:t>8,7 </a:t>
            </a:r>
            <a:r>
              <a:rPr lang="en-US" sz="2400" dirty="0" smtClean="0">
                <a:solidFill>
                  <a:prstClr val="black"/>
                </a:solidFill>
                <a:latin typeface="Times New Roman"/>
                <a:ea typeface="Times New Roman"/>
              </a:rPr>
              <a:t>(g) </a:t>
            </a:r>
          </a:p>
          <a:p>
            <a:endParaRPr lang="en-US" sz="2400" dirty="0">
              <a:solidFill>
                <a:prstClr val="black"/>
              </a:solidFill>
              <a:latin typeface="Times New Roman"/>
            </a:endParaRPr>
          </a:p>
        </p:txBody>
      </p:sp>
      <p:sp>
        <p:nvSpPr>
          <p:cNvPr id="17" name="Rectangle 16"/>
          <p:cNvSpPr/>
          <p:nvPr/>
        </p:nvSpPr>
        <p:spPr>
          <a:xfrm>
            <a:off x="2944091" y="5823602"/>
            <a:ext cx="5767926" cy="461665"/>
          </a:xfrm>
          <a:prstGeom prst="rect">
            <a:avLst/>
          </a:prstGeom>
        </p:spPr>
        <p:txBody>
          <a:bodyPr wrap="none">
            <a:spAutoFit/>
          </a:bodyPr>
          <a:lstStyle/>
          <a:p>
            <a:r>
              <a:rPr lang="es-ES" sz="2400" dirty="0" smtClean="0">
                <a:solidFill>
                  <a:prstClr val="black"/>
                </a:solidFill>
                <a:latin typeface="Times New Roman"/>
                <a:ea typeface="Times New Roman"/>
              </a:rPr>
              <a:t>n</a:t>
            </a:r>
            <a:r>
              <a:rPr lang="es-ES" sz="2400" baseline="-25000" dirty="0" smtClean="0">
                <a:solidFill>
                  <a:prstClr val="black"/>
                </a:solidFill>
                <a:latin typeface="Times New Roman"/>
                <a:ea typeface="Times New Roman"/>
              </a:rPr>
              <a:t>H2</a:t>
            </a:r>
            <a:r>
              <a:rPr lang="es-ES" sz="2400" dirty="0" smtClean="0">
                <a:solidFill>
                  <a:prstClr val="black"/>
                </a:solidFill>
                <a:latin typeface="Times New Roman"/>
                <a:ea typeface="Times New Roman"/>
              </a:rPr>
              <a:t> = n</a:t>
            </a:r>
            <a:r>
              <a:rPr lang="es-ES" sz="2400" baseline="-25000" dirty="0">
                <a:solidFill>
                  <a:prstClr val="black"/>
                </a:solidFill>
                <a:latin typeface="Times New Roman"/>
                <a:ea typeface="Times New Roman"/>
              </a:rPr>
              <a:t>H</a:t>
            </a:r>
            <a:r>
              <a:rPr lang="es-ES" sz="2400" baseline="-25000" dirty="0" smtClean="0">
                <a:solidFill>
                  <a:prstClr val="black"/>
                </a:solidFill>
                <a:latin typeface="Times New Roman"/>
                <a:ea typeface="Times New Roman"/>
              </a:rPr>
              <a:t>2(1)</a:t>
            </a:r>
            <a:r>
              <a:rPr lang="es-ES" sz="2400" dirty="0" smtClean="0">
                <a:solidFill>
                  <a:prstClr val="black"/>
                </a:solidFill>
                <a:latin typeface="Times New Roman"/>
                <a:ea typeface="Times New Roman"/>
              </a:rPr>
              <a:t> + n</a:t>
            </a:r>
            <a:r>
              <a:rPr lang="es-ES" sz="2400" baseline="-25000" dirty="0" smtClean="0">
                <a:solidFill>
                  <a:prstClr val="black"/>
                </a:solidFill>
                <a:latin typeface="Times New Roman"/>
                <a:ea typeface="Times New Roman"/>
              </a:rPr>
              <a:t>H2(2)</a:t>
            </a:r>
            <a:r>
              <a:rPr lang="es-ES" sz="2400" dirty="0" smtClean="0">
                <a:solidFill>
                  <a:prstClr val="black"/>
                </a:solidFill>
                <a:latin typeface="Times New Roman"/>
                <a:ea typeface="Times New Roman"/>
              </a:rPr>
              <a:t> = </a:t>
            </a:r>
            <a:r>
              <a:rPr lang="es-ES" sz="2400" dirty="0" smtClean="0">
                <a:solidFill>
                  <a:srgbClr val="FF0000"/>
                </a:solidFill>
                <a:latin typeface="Times New Roman"/>
                <a:ea typeface="Times New Roman"/>
              </a:rPr>
              <a:t>x/2 </a:t>
            </a:r>
            <a:r>
              <a:rPr lang="es-ES" sz="2400" dirty="0">
                <a:solidFill>
                  <a:srgbClr val="FF0000"/>
                </a:solidFill>
                <a:latin typeface="Times New Roman"/>
                <a:ea typeface="Times New Roman"/>
              </a:rPr>
              <a:t>+ y = </a:t>
            </a:r>
            <a:r>
              <a:rPr lang="es-ES" sz="2400" dirty="0" smtClean="0">
                <a:solidFill>
                  <a:srgbClr val="FF0000"/>
                </a:solidFill>
                <a:latin typeface="Times New Roman"/>
                <a:ea typeface="Times New Roman"/>
              </a:rPr>
              <a:t>0,25 </a:t>
            </a:r>
            <a:r>
              <a:rPr lang="es-ES" sz="2400" dirty="0" smtClean="0">
                <a:solidFill>
                  <a:prstClr val="black"/>
                </a:solidFill>
                <a:latin typeface="Times New Roman"/>
                <a:ea typeface="Times New Roman"/>
              </a:rPr>
              <a:t>(mol)   </a:t>
            </a:r>
            <a:endParaRPr lang="en-US" dirty="0"/>
          </a:p>
        </p:txBody>
      </p:sp>
      <p:sp>
        <p:nvSpPr>
          <p:cNvPr id="22" name="Rectangle 21"/>
          <p:cNvSpPr/>
          <p:nvPr/>
        </p:nvSpPr>
        <p:spPr>
          <a:xfrm>
            <a:off x="228600" y="2090967"/>
            <a:ext cx="8153399" cy="461665"/>
          </a:xfrm>
          <a:prstGeom prst="rect">
            <a:avLst/>
          </a:prstGeom>
        </p:spPr>
        <p:txBody>
          <a:bodyPr wrap="square">
            <a:spAutoFit/>
          </a:bodyPr>
          <a:lstStyle/>
          <a:p>
            <a:r>
              <a:rPr lang="en-US" sz="2400" b="1" u="sng" dirty="0" smtClean="0">
                <a:solidFill>
                  <a:srgbClr val="C00000"/>
                </a:solidFill>
              </a:rPr>
              <a:t>*</a:t>
            </a:r>
            <a:r>
              <a:rPr lang="en-US" sz="2400" b="1" u="sng" dirty="0" err="1">
                <a:solidFill>
                  <a:srgbClr val="C00000"/>
                </a:solidFill>
              </a:rPr>
              <a:t>P</a:t>
            </a:r>
            <a:r>
              <a:rPr lang="en-US" sz="2400" b="1" u="sng" dirty="0" err="1" smtClean="0">
                <a:solidFill>
                  <a:srgbClr val="C00000"/>
                </a:solidFill>
              </a:rPr>
              <a:t>hần</a:t>
            </a:r>
            <a:r>
              <a:rPr lang="en-US" sz="2400" b="1" u="sng" dirty="0" smtClean="0">
                <a:solidFill>
                  <a:srgbClr val="C00000"/>
                </a:solidFill>
              </a:rPr>
              <a:t> 1:</a:t>
            </a:r>
            <a:endParaRPr lang="en-US" sz="2400" b="1" u="sng" dirty="0">
              <a:solidFill>
                <a:srgbClr val="C00000"/>
              </a:solidFill>
            </a:endParaRPr>
          </a:p>
        </p:txBody>
      </p:sp>
      <mc:AlternateContent xmlns:mc="http://schemas.openxmlformats.org/markup-compatibility/2006" xmlns:a14="http://schemas.microsoft.com/office/drawing/2010/main">
        <mc:Choice Requires="a14">
          <p:sp>
            <p:nvSpPr>
              <p:cNvPr id="23" name="Content Placeholder 2"/>
              <p:cNvSpPr txBox="1">
                <a:spLocks/>
              </p:cNvSpPr>
              <p:nvPr/>
            </p:nvSpPr>
            <p:spPr>
              <a:xfrm>
                <a:off x="609600" y="2895600"/>
                <a:ext cx="4953000" cy="11430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en-US" sz="2800" b="0" i="0" u="none" strike="noStrike" kern="1200" cap="none" spc="0" normalizeH="0" baseline="0" noProof="0" dirty="0" smtClean="0">
                    <a:ln>
                      <a:noFill/>
                    </a:ln>
                    <a:solidFill>
                      <a:sysClr val="windowText" lastClr="000000"/>
                    </a:solidFill>
                    <a:effectLst/>
                    <a:uLnTx/>
                    <a:uFillTx/>
                    <a:latin typeface="Perpetua"/>
                  </a:rPr>
                  <a:t>  n</a:t>
                </a:r>
                <a:r>
                  <a:rPr lang="en-US" sz="2800" baseline="-25000" noProof="0" dirty="0" smtClean="0">
                    <a:solidFill>
                      <a:sysClr val="windowText" lastClr="000000"/>
                    </a:solidFill>
                    <a:latin typeface="Perpetua"/>
                  </a:rPr>
                  <a:t>H</a:t>
                </a:r>
                <a:r>
                  <a:rPr lang="en-US" sz="2800" baseline="-25000" noProof="0" dirty="0">
                    <a:solidFill>
                      <a:sysClr val="windowText" lastClr="000000"/>
                    </a:solidFill>
                    <a:latin typeface="Perpetua"/>
                  </a:rPr>
                  <a:t>2</a:t>
                </a:r>
                <a:r>
                  <a:rPr kumimoji="0" lang="en-US" sz="2800" b="0" i="0" u="none" strike="noStrike" kern="1200" cap="none" spc="0" normalizeH="0" baseline="0" noProof="0" dirty="0" smtClean="0">
                    <a:ln>
                      <a:noFill/>
                    </a:ln>
                    <a:solidFill>
                      <a:sysClr val="windowText" lastClr="000000"/>
                    </a:solidFill>
                    <a:effectLst/>
                    <a:uLnTx/>
                    <a:uFillTx/>
                    <a:latin typeface="Perpetua"/>
                  </a:rPr>
                  <a:t> </a:t>
                </a:r>
                <a14:m>
                  <m:oMath xmlns:m="http://schemas.openxmlformats.org/officeDocument/2006/math">
                    <m:r>
                      <a:rPr kumimoji="0" lang="en-US" sz="2800" b="0" i="1" u="none" strike="noStrike" kern="1200" cap="none" spc="0" normalizeH="0" baseline="0" noProof="0" smtClean="0">
                        <a:ln>
                          <a:noFill/>
                        </a:ln>
                        <a:solidFill>
                          <a:sysClr val="windowText" lastClr="000000"/>
                        </a:solidFill>
                        <a:effectLst/>
                        <a:uLnTx/>
                        <a:uFillTx/>
                        <a:latin typeface="Cambria Math"/>
                      </a:rPr>
                      <m:t>=</m:t>
                    </m:r>
                    <m:f>
                      <m:fPr>
                        <m:ctrlPr>
                          <a:rPr kumimoji="0" lang="en-US" sz="2800" b="0" i="1" u="none" strike="noStrike" kern="1200" cap="none" spc="0" normalizeH="0" baseline="0" noProof="0" smtClean="0">
                            <a:ln>
                              <a:noFill/>
                            </a:ln>
                            <a:solidFill>
                              <a:sysClr val="windowText" lastClr="000000"/>
                            </a:solidFill>
                            <a:effectLst/>
                            <a:uLnTx/>
                            <a:uFillTx/>
                            <a:latin typeface="Cambria Math"/>
                          </a:rPr>
                        </m:ctrlPr>
                      </m:fPr>
                      <m:num>
                        <m:r>
                          <a:rPr kumimoji="0" lang="en-US" sz="2800" b="0" i="1" u="none" strike="noStrike" kern="1200" cap="none" spc="0" normalizeH="0" baseline="0" noProof="0" smtClean="0">
                            <a:ln>
                              <a:noFill/>
                            </a:ln>
                            <a:solidFill>
                              <a:sysClr val="windowText" lastClr="000000"/>
                            </a:solidFill>
                            <a:effectLst/>
                            <a:uLnTx/>
                            <a:uFillTx/>
                            <a:latin typeface="Cambria Math"/>
                          </a:rPr>
                          <m:t>𝑉</m:t>
                        </m:r>
                      </m:num>
                      <m:den>
                        <m:r>
                          <a:rPr kumimoji="0" lang="en-US" sz="2800" b="0" i="1" u="none" strike="noStrike" kern="1200" cap="none" spc="0" normalizeH="0" baseline="0" noProof="0" smtClean="0">
                            <a:ln>
                              <a:noFill/>
                            </a:ln>
                            <a:solidFill>
                              <a:sysClr val="windowText" lastClr="000000"/>
                            </a:solidFill>
                            <a:effectLst/>
                            <a:uLnTx/>
                            <a:uFillTx/>
                            <a:latin typeface="Cambria Math"/>
                          </a:rPr>
                          <m:t>22,4</m:t>
                        </m:r>
                      </m:den>
                    </m:f>
                  </m:oMath>
                </a14:m>
                <a:r>
                  <a:rPr kumimoji="0" lang="en-US" sz="2800" b="0" i="0" u="none" strike="noStrike" kern="1200" cap="none" spc="0" normalizeH="0" baseline="0" noProof="0" dirty="0" smtClean="0">
                    <a:ln>
                      <a:noFill/>
                    </a:ln>
                    <a:solidFill>
                      <a:sysClr val="windowText" lastClr="000000"/>
                    </a:solidFill>
                    <a:effectLst/>
                    <a:uLnTx/>
                    <a:uFillTx/>
                    <a:latin typeface="Perpetua"/>
                  </a:rPr>
                  <a:t> </a:t>
                </a:r>
                <a14:m>
                  <m:oMath xmlns:m="http://schemas.openxmlformats.org/officeDocument/2006/math">
                    <m:r>
                      <a:rPr kumimoji="0" lang="en-US" sz="2800" b="0" i="1" u="none" strike="noStrike" kern="1200" cap="none" spc="0" normalizeH="0" baseline="0" noProof="0" smtClean="0">
                        <a:ln>
                          <a:noFill/>
                        </a:ln>
                        <a:solidFill>
                          <a:sysClr val="windowText" lastClr="000000"/>
                        </a:solidFill>
                        <a:effectLst/>
                        <a:uLnTx/>
                        <a:uFillTx/>
                        <a:latin typeface="Cambria Math"/>
                      </a:rPr>
                      <m:t>=</m:t>
                    </m:r>
                    <m:f>
                      <m:fPr>
                        <m:ctrlPr>
                          <a:rPr kumimoji="0" lang="en-US" sz="2800" b="0" i="1" u="none" strike="noStrike" kern="1200" cap="none" spc="0" normalizeH="0" baseline="0" noProof="0" smtClean="0">
                            <a:ln>
                              <a:noFill/>
                            </a:ln>
                            <a:solidFill>
                              <a:sysClr val="windowText" lastClr="000000"/>
                            </a:solidFill>
                            <a:effectLst/>
                            <a:uLnTx/>
                            <a:uFillTx/>
                            <a:latin typeface="Cambria Math"/>
                          </a:rPr>
                        </m:ctrlPr>
                      </m:fPr>
                      <m:num>
                        <m:r>
                          <a:rPr kumimoji="0" lang="en-US" sz="2800" b="0" i="1" u="none" strike="noStrike" kern="1200" cap="none" spc="0" normalizeH="0" baseline="0" noProof="0" smtClean="0">
                            <a:ln>
                              <a:noFill/>
                            </a:ln>
                            <a:solidFill>
                              <a:sysClr val="windowText" lastClr="000000"/>
                            </a:solidFill>
                            <a:effectLst/>
                            <a:uLnTx/>
                            <a:uFillTx/>
                            <a:latin typeface="Cambria Math"/>
                          </a:rPr>
                          <m:t>5,6</m:t>
                        </m:r>
                      </m:num>
                      <m:den>
                        <m:r>
                          <a:rPr kumimoji="0" lang="en-US" sz="2800" b="0" i="1" u="none" strike="noStrike" kern="1200" cap="none" spc="0" normalizeH="0" baseline="0" noProof="0" smtClean="0">
                            <a:ln>
                              <a:noFill/>
                            </a:ln>
                            <a:solidFill>
                              <a:sysClr val="windowText" lastClr="000000"/>
                            </a:solidFill>
                            <a:effectLst/>
                            <a:uLnTx/>
                            <a:uFillTx/>
                            <a:latin typeface="Cambria Math"/>
                          </a:rPr>
                          <m:t>22,4</m:t>
                        </m:r>
                      </m:den>
                    </m:f>
                  </m:oMath>
                </a14:m>
                <a:r>
                  <a:rPr kumimoji="0" lang="en-US" sz="2800" b="0" i="0" u="none" strike="noStrike" kern="1200" cap="none" spc="0" normalizeH="0" baseline="0" noProof="0" dirty="0" smtClean="0">
                    <a:ln>
                      <a:noFill/>
                    </a:ln>
                    <a:solidFill>
                      <a:sysClr val="windowText" lastClr="000000"/>
                    </a:solidFill>
                    <a:effectLst/>
                    <a:uLnTx/>
                    <a:uFillTx/>
                    <a:latin typeface="Perpetua"/>
                  </a:rPr>
                  <a:t>= </a:t>
                </a:r>
                <a:r>
                  <a:rPr lang="en-US" sz="2800" dirty="0" smtClean="0">
                    <a:solidFill>
                      <a:sysClr val="windowText" lastClr="000000"/>
                    </a:solidFill>
                    <a:latin typeface="Perpetua"/>
                  </a:rPr>
                  <a:t>0,25</a:t>
                </a:r>
                <a:r>
                  <a:rPr kumimoji="0" lang="en-US" sz="2800" b="0" i="0" u="none" strike="noStrike" kern="1200" cap="none" spc="0" normalizeH="0" baseline="0" noProof="0" dirty="0" smtClean="0">
                    <a:ln>
                      <a:noFill/>
                    </a:ln>
                    <a:solidFill>
                      <a:sysClr val="windowText" lastClr="000000"/>
                    </a:solidFill>
                    <a:effectLst/>
                    <a:uLnTx/>
                    <a:uFillTx/>
                    <a:latin typeface="Perpetua"/>
                  </a:rPr>
                  <a:t> </a:t>
                </a:r>
                <a:r>
                  <a:rPr kumimoji="0" lang="en-US" sz="2400" b="0" i="0" u="none" strike="noStrike" kern="1200" cap="none" spc="0" normalizeH="0" baseline="0" noProof="0" dirty="0" smtClean="0">
                    <a:ln>
                      <a:noFill/>
                    </a:ln>
                    <a:solidFill>
                      <a:sysClr val="windowText" lastClr="000000"/>
                    </a:solidFill>
                    <a:effectLst/>
                    <a:uLnTx/>
                    <a:uFillTx/>
                    <a:latin typeface="Perpetua"/>
                  </a:rPr>
                  <a:t>(</a:t>
                </a:r>
                <a:r>
                  <a:rPr kumimoji="0" lang="en-US" sz="2400" b="0" i="0" u="none" strike="noStrike" kern="1200" cap="none" spc="0" normalizeH="0" baseline="0" noProof="0" dirty="0" err="1" smtClean="0">
                    <a:ln>
                      <a:noFill/>
                    </a:ln>
                    <a:solidFill>
                      <a:sysClr val="windowText" lastClr="000000"/>
                    </a:solidFill>
                    <a:effectLst/>
                    <a:uLnTx/>
                    <a:uFillTx/>
                    <a:latin typeface="Perpetua"/>
                  </a:rPr>
                  <a:t>mol</a:t>
                </a:r>
                <a:r>
                  <a:rPr kumimoji="0" lang="en-US" sz="2400" b="0" i="0" u="none" strike="noStrike" kern="1200" cap="none" spc="0" normalizeH="0" baseline="0" noProof="0" dirty="0" smtClean="0">
                    <a:ln>
                      <a:noFill/>
                    </a:ln>
                    <a:solidFill>
                      <a:sysClr val="windowText" lastClr="000000"/>
                    </a:solidFill>
                    <a:effectLst/>
                    <a:uLnTx/>
                    <a:uFillTx/>
                    <a:latin typeface="Perpetua"/>
                  </a:rPr>
                  <a:t>)      </a:t>
                </a:r>
                <a:endParaRPr kumimoji="0" lang="en-US" sz="2400" b="0" i="0" u="none" strike="noStrike" kern="1200" cap="none" spc="0" normalizeH="0" baseline="0" noProof="0" dirty="0">
                  <a:ln>
                    <a:noFill/>
                  </a:ln>
                  <a:solidFill>
                    <a:sysClr val="windowText" lastClr="000000"/>
                  </a:solidFill>
                  <a:effectLst/>
                  <a:uLnTx/>
                  <a:uFillTx/>
                  <a:latin typeface="Perpetua"/>
                </a:endParaRPr>
              </a:p>
            </p:txBody>
          </p:sp>
        </mc:Choice>
        <mc:Fallback xmlns="">
          <p:sp>
            <p:nvSpPr>
              <p:cNvPr id="23" name="Content Placeholder 2"/>
              <p:cNvSpPr txBox="1">
                <a:spLocks noRot="1" noChangeAspect="1" noMove="1" noResize="1" noEditPoints="1" noAdjustHandles="1" noChangeArrowheads="1" noChangeShapeType="1" noTextEdit="1"/>
              </p:cNvSpPr>
              <p:nvPr/>
            </p:nvSpPr>
            <p:spPr>
              <a:xfrm>
                <a:off x="609600" y="2895600"/>
                <a:ext cx="4953000" cy="1143000"/>
              </a:xfrm>
              <a:prstGeom prst="rect">
                <a:avLst/>
              </a:prstGeom>
              <a:blipFill rotWithShape="1">
                <a:blip r:embed="rId2"/>
                <a:stretch>
                  <a:fillRect l="-2460"/>
                </a:stretch>
              </a:blipFill>
            </p:spPr>
            <p:txBody>
              <a:bodyPr/>
              <a:lstStyle/>
              <a:p>
                <a:r>
                  <a:rPr lang="en-US">
                    <a:noFill/>
                  </a:rPr>
                  <a:t> </a:t>
                </a:r>
              </a:p>
            </p:txBody>
          </p:sp>
        </mc:Fallback>
      </mc:AlternateContent>
      <p:sp>
        <p:nvSpPr>
          <p:cNvPr id="24" name="Left Brace 23"/>
          <p:cNvSpPr/>
          <p:nvPr/>
        </p:nvSpPr>
        <p:spPr>
          <a:xfrm>
            <a:off x="2621281" y="5521035"/>
            <a:ext cx="350519" cy="533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Oval 3"/>
          <p:cNvSpPr/>
          <p:nvPr/>
        </p:nvSpPr>
        <p:spPr>
          <a:xfrm>
            <a:off x="5067300" y="3352800"/>
            <a:ext cx="1905000" cy="1981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65616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inVertic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wipe(down)">
                                      <p:cBhvr>
                                        <p:cTn id="20" dur="500"/>
                                        <p:tgtEl>
                                          <p:spTgt spid="15"/>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down)">
                                      <p:cBhvr>
                                        <p:cTn id="23" dur="500"/>
                                        <p:tgtEl>
                                          <p:spTgt spid="16"/>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down)">
                                      <p:cBhvr>
                                        <p:cTn id="26" dur="500"/>
                                        <p:tgtEl>
                                          <p:spTgt spid="17"/>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wipe(down)">
                                      <p:cBhvr>
                                        <p:cTn id="29" dur="500"/>
                                        <p:tgtEl>
                                          <p:spTgt spid="22"/>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down)">
                                      <p:cBhvr>
                                        <p:cTn id="32" dur="500"/>
                                        <p:tgtEl>
                                          <p:spTgt spid="23"/>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wipe(down)">
                                      <p:cBhvr>
                                        <p:cTn id="35"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14" grpId="0"/>
      <p:bldP spid="15" grpId="0"/>
      <p:bldP spid="16" grpId="0"/>
      <p:bldP spid="17" grpId="0"/>
      <p:bldP spid="22" grpId="0"/>
      <p:bldP spid="23" grpId="0"/>
      <p:bldP spid="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0"/>
            <a:ext cx="8610600" cy="838200"/>
          </a:xfrm>
          <a:solidFill>
            <a:schemeClr val="bg1">
              <a:lumMod val="85000"/>
            </a:schemeClr>
          </a:solidFill>
          <a:ln>
            <a:solidFill>
              <a:schemeClr val="accent1"/>
            </a:solidFill>
          </a:ln>
        </p:spPr>
        <p:txBody>
          <a:bodyPr/>
          <a:lstStyle/>
          <a:p>
            <a:pPr marL="0" marR="0" indent="0" algn="just">
              <a:spcBef>
                <a:spcPts val="0"/>
              </a:spcBef>
              <a:spcAft>
                <a:spcPts val="0"/>
              </a:spcAft>
              <a:buNone/>
            </a:pPr>
            <a:r>
              <a:rPr lang="pt-BR" dirty="0" smtClean="0">
                <a:latin typeface="Times New Roman"/>
                <a:ea typeface="Times New Roman"/>
              </a:rPr>
              <a:t>Mặt </a:t>
            </a:r>
            <a:r>
              <a:rPr lang="pt-BR" dirty="0">
                <a:latin typeface="Times New Roman"/>
                <a:ea typeface="Times New Roman"/>
              </a:rPr>
              <a:t>khác nếu hòa tan riêng 9 gam kim loại R trong HCl dư thì thể tích khí H</a:t>
            </a:r>
            <a:r>
              <a:rPr lang="pt-BR" baseline="-25000" dirty="0">
                <a:latin typeface="Times New Roman"/>
                <a:ea typeface="Times New Roman"/>
              </a:rPr>
              <a:t>2</a:t>
            </a:r>
            <a:r>
              <a:rPr lang="pt-BR" dirty="0">
                <a:latin typeface="Times New Roman"/>
                <a:ea typeface="Times New Roman"/>
              </a:rPr>
              <a:t> sinh ra </a:t>
            </a:r>
            <a:r>
              <a:rPr lang="pt-BR" dirty="0">
                <a:solidFill>
                  <a:srgbClr val="FF0000"/>
                </a:solidFill>
                <a:latin typeface="Times New Roman"/>
                <a:ea typeface="Times New Roman"/>
              </a:rPr>
              <a:t>chưa đến </a:t>
            </a:r>
            <a:r>
              <a:rPr lang="pt-BR" dirty="0" smtClean="0">
                <a:solidFill>
                  <a:srgbClr val="FF0000"/>
                </a:solidFill>
                <a:latin typeface="Times New Roman"/>
                <a:ea typeface="Times New Roman"/>
              </a:rPr>
              <a:t>11,2 </a:t>
            </a:r>
            <a:r>
              <a:rPr lang="pt-BR" dirty="0">
                <a:solidFill>
                  <a:srgbClr val="FF0000"/>
                </a:solidFill>
                <a:latin typeface="Times New Roman"/>
                <a:ea typeface="Times New Roman"/>
              </a:rPr>
              <a:t>lít </a:t>
            </a:r>
            <a:r>
              <a:rPr lang="pt-BR" dirty="0">
                <a:latin typeface="Times New Roman"/>
                <a:ea typeface="Times New Roman"/>
              </a:rPr>
              <a:t>(đktc). Hãy xác định kim loại R.</a:t>
            </a:r>
            <a:endParaRPr lang="en-US" sz="2000" dirty="0">
              <a:latin typeface="Times New Roman"/>
              <a:ea typeface="Times New Roman"/>
            </a:endParaRPr>
          </a:p>
          <a:p>
            <a:endParaRPr lang="en-US" dirty="0"/>
          </a:p>
        </p:txBody>
      </p:sp>
      <p:sp>
        <p:nvSpPr>
          <p:cNvPr id="8" name="Rectangle 7"/>
          <p:cNvSpPr/>
          <p:nvPr/>
        </p:nvSpPr>
        <p:spPr>
          <a:xfrm>
            <a:off x="54854" y="2819400"/>
            <a:ext cx="8153399" cy="461665"/>
          </a:xfrm>
          <a:prstGeom prst="rect">
            <a:avLst/>
          </a:prstGeom>
        </p:spPr>
        <p:txBody>
          <a:bodyPr wrap="square">
            <a:spAutoFit/>
          </a:bodyPr>
          <a:lstStyle/>
          <a:p>
            <a:r>
              <a:rPr lang="en-US" sz="2400" b="1" u="sng" dirty="0" smtClean="0">
                <a:solidFill>
                  <a:srgbClr val="C00000"/>
                </a:solidFill>
              </a:rPr>
              <a:t>*</a:t>
            </a:r>
            <a:r>
              <a:rPr lang="en-US" sz="2400" b="1" u="sng" dirty="0" err="1">
                <a:solidFill>
                  <a:srgbClr val="C00000"/>
                </a:solidFill>
              </a:rPr>
              <a:t>P</a:t>
            </a:r>
            <a:r>
              <a:rPr lang="en-US" sz="2400" b="1" u="sng" dirty="0" err="1" smtClean="0">
                <a:solidFill>
                  <a:srgbClr val="C00000"/>
                </a:solidFill>
              </a:rPr>
              <a:t>hần</a:t>
            </a:r>
            <a:r>
              <a:rPr lang="en-US" sz="2400" b="1" u="sng" dirty="0" smtClean="0">
                <a:solidFill>
                  <a:srgbClr val="C00000"/>
                </a:solidFill>
              </a:rPr>
              <a:t> 2:</a:t>
            </a:r>
            <a:endParaRPr lang="en-US" sz="2400" b="1" u="sng" dirty="0">
              <a:solidFill>
                <a:srgbClr val="C00000"/>
              </a:solidFill>
            </a:endParaRPr>
          </a:p>
        </p:txBody>
      </p:sp>
      <p:sp>
        <p:nvSpPr>
          <p:cNvPr id="2" name="Rectangle 1"/>
          <p:cNvSpPr/>
          <p:nvPr/>
        </p:nvSpPr>
        <p:spPr>
          <a:xfrm>
            <a:off x="653979" y="3906982"/>
            <a:ext cx="7891462" cy="830997"/>
          </a:xfrm>
          <a:prstGeom prst="rect">
            <a:avLst/>
          </a:prstGeom>
        </p:spPr>
        <p:txBody>
          <a:bodyPr wrap="square">
            <a:spAutoFit/>
          </a:bodyPr>
          <a:lstStyle/>
          <a:p>
            <a:pPr lvl="0"/>
            <a:r>
              <a:rPr lang="es-ES" sz="2400" dirty="0">
                <a:solidFill>
                  <a:prstClr val="black"/>
                </a:solidFill>
                <a:latin typeface="Times New Roman"/>
                <a:ea typeface="Times New Roman"/>
              </a:rPr>
              <a:t>R    +  2HCl    </a:t>
            </a:r>
            <a:r>
              <a:rPr lang="es-ES" sz="2400" dirty="0" smtClean="0">
                <a:solidFill>
                  <a:prstClr val="black"/>
                </a:solidFill>
                <a:latin typeface="Times New Roman"/>
                <a:ea typeface="Times New Roman"/>
                <a:sym typeface="Wingdings" pitchFamily="2" charset="2"/>
              </a:rPr>
              <a:t></a:t>
            </a:r>
            <a:r>
              <a:rPr lang="es-ES" sz="2400" dirty="0" smtClean="0">
                <a:solidFill>
                  <a:prstClr val="black"/>
                </a:solidFill>
                <a:latin typeface="Times New Roman"/>
                <a:ea typeface="Times New Roman"/>
              </a:rPr>
              <a:t>   RCl</a:t>
            </a:r>
            <a:r>
              <a:rPr lang="es-ES" sz="2400" baseline="-25000" dirty="0" smtClean="0">
                <a:solidFill>
                  <a:prstClr val="black"/>
                </a:solidFill>
                <a:latin typeface="Times New Roman"/>
                <a:ea typeface="Times New Roman"/>
              </a:rPr>
              <a:t>2</a:t>
            </a:r>
            <a:r>
              <a:rPr lang="es-ES" sz="2400" dirty="0" smtClean="0">
                <a:solidFill>
                  <a:prstClr val="black"/>
                </a:solidFill>
                <a:latin typeface="Times New Roman"/>
                <a:ea typeface="Times New Roman"/>
              </a:rPr>
              <a:t>     </a:t>
            </a:r>
            <a:r>
              <a:rPr lang="es-ES" sz="2400" dirty="0">
                <a:solidFill>
                  <a:prstClr val="black"/>
                </a:solidFill>
                <a:latin typeface="Times New Roman"/>
                <a:ea typeface="Times New Roman"/>
              </a:rPr>
              <a:t>+   H</a:t>
            </a:r>
            <a:r>
              <a:rPr lang="es-ES" sz="2400" baseline="-25000" dirty="0">
                <a:solidFill>
                  <a:prstClr val="black"/>
                </a:solidFill>
                <a:latin typeface="Times New Roman"/>
                <a:ea typeface="Times New Roman"/>
              </a:rPr>
              <a:t>2   </a:t>
            </a:r>
            <a:r>
              <a:rPr lang="es-ES" sz="2400" dirty="0">
                <a:solidFill>
                  <a:prstClr val="black"/>
                </a:solidFill>
                <a:latin typeface="Times New Roman"/>
                <a:ea typeface="Times New Roman"/>
              </a:rPr>
              <a:t>(2)</a:t>
            </a:r>
            <a:endParaRPr lang="en-US" sz="2400" dirty="0">
              <a:solidFill>
                <a:prstClr val="black"/>
              </a:solidFill>
              <a:latin typeface="Times New Roman"/>
              <a:ea typeface="Times New Roman"/>
            </a:endParaRPr>
          </a:p>
          <a:p>
            <a:pPr lvl="0"/>
            <a:r>
              <a:rPr lang="en-US" sz="2400" dirty="0" smtClean="0">
                <a:solidFill>
                  <a:prstClr val="black"/>
                </a:solidFill>
                <a:latin typeface="Times New Roman"/>
                <a:ea typeface="Times New Roman"/>
              </a:rPr>
              <a:t>9/R                                           9/R</a:t>
            </a:r>
            <a:r>
              <a:rPr lang="en-US" sz="2400" dirty="0">
                <a:solidFill>
                  <a:prstClr val="black"/>
                </a:solidFill>
                <a:latin typeface="Times New Roman"/>
                <a:ea typeface="Times New Roman"/>
              </a:rPr>
              <a:t> </a:t>
            </a:r>
          </a:p>
        </p:txBody>
      </p:sp>
      <mc:AlternateContent xmlns:mc="http://schemas.openxmlformats.org/markup-compatibility/2006" xmlns:a14="http://schemas.microsoft.com/office/drawing/2010/main">
        <mc:Choice Requires="a14">
          <p:sp>
            <p:nvSpPr>
              <p:cNvPr id="10" name="Content Placeholder 2"/>
              <p:cNvSpPr txBox="1">
                <a:spLocks/>
              </p:cNvSpPr>
              <p:nvPr/>
            </p:nvSpPr>
            <p:spPr>
              <a:xfrm>
                <a:off x="381000" y="3179480"/>
                <a:ext cx="4953000" cy="11430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en-US" sz="2800" b="0" i="0" u="none" strike="noStrike" kern="1200" cap="none" spc="0" normalizeH="0" baseline="0" noProof="0" dirty="0" smtClean="0">
                    <a:ln>
                      <a:noFill/>
                    </a:ln>
                    <a:solidFill>
                      <a:sysClr val="windowText" lastClr="000000"/>
                    </a:solidFill>
                    <a:effectLst/>
                    <a:uLnTx/>
                    <a:uFillTx/>
                    <a:latin typeface="Perpetua"/>
                  </a:rPr>
                  <a:t>  n</a:t>
                </a:r>
                <a:r>
                  <a:rPr lang="en-US" sz="2800" baseline="-25000" noProof="0" dirty="0" smtClean="0">
                    <a:solidFill>
                      <a:sysClr val="windowText" lastClr="000000"/>
                    </a:solidFill>
                    <a:latin typeface="Perpetua"/>
                  </a:rPr>
                  <a:t>H</a:t>
                </a:r>
                <a:r>
                  <a:rPr lang="en-US" sz="2800" baseline="-25000" noProof="0" dirty="0">
                    <a:solidFill>
                      <a:sysClr val="windowText" lastClr="000000"/>
                    </a:solidFill>
                    <a:latin typeface="Perpetua"/>
                  </a:rPr>
                  <a:t>2</a:t>
                </a:r>
                <a:r>
                  <a:rPr kumimoji="0" lang="en-US" sz="2800" b="0" i="0" u="none" strike="noStrike" kern="1200" cap="none" spc="0" normalizeH="0" baseline="0" noProof="0" dirty="0" smtClean="0">
                    <a:ln>
                      <a:noFill/>
                    </a:ln>
                    <a:solidFill>
                      <a:sysClr val="windowText" lastClr="000000"/>
                    </a:solidFill>
                    <a:effectLst/>
                    <a:uLnTx/>
                    <a:uFillTx/>
                    <a:latin typeface="Perpetua"/>
                  </a:rPr>
                  <a:t> </a:t>
                </a:r>
                <a14:m>
                  <m:oMath xmlns:m="http://schemas.openxmlformats.org/officeDocument/2006/math">
                    <m:r>
                      <a:rPr kumimoji="0" lang="en-US" sz="2800" b="0" i="1" u="none" strike="noStrike" kern="1200" cap="none" spc="0" normalizeH="0" baseline="0" noProof="0" smtClean="0">
                        <a:ln>
                          <a:noFill/>
                        </a:ln>
                        <a:solidFill>
                          <a:sysClr val="windowText" lastClr="000000"/>
                        </a:solidFill>
                        <a:effectLst/>
                        <a:uLnTx/>
                        <a:uFillTx/>
                        <a:latin typeface="Cambria Math"/>
                      </a:rPr>
                      <m:t>=</m:t>
                    </m:r>
                    <m:f>
                      <m:fPr>
                        <m:ctrlPr>
                          <a:rPr kumimoji="0" lang="en-US" sz="2800" b="0" i="1" u="none" strike="noStrike" kern="1200" cap="none" spc="0" normalizeH="0" baseline="0" noProof="0" smtClean="0">
                            <a:ln>
                              <a:noFill/>
                            </a:ln>
                            <a:solidFill>
                              <a:sysClr val="windowText" lastClr="000000"/>
                            </a:solidFill>
                            <a:effectLst/>
                            <a:uLnTx/>
                            <a:uFillTx/>
                            <a:latin typeface="Cambria Math"/>
                          </a:rPr>
                        </m:ctrlPr>
                      </m:fPr>
                      <m:num>
                        <m:r>
                          <a:rPr kumimoji="0" lang="en-US" sz="2800" b="0" i="1" u="none" strike="noStrike" kern="1200" cap="none" spc="0" normalizeH="0" baseline="0" noProof="0" smtClean="0">
                            <a:ln>
                              <a:noFill/>
                            </a:ln>
                            <a:solidFill>
                              <a:sysClr val="windowText" lastClr="000000"/>
                            </a:solidFill>
                            <a:effectLst/>
                            <a:uLnTx/>
                            <a:uFillTx/>
                            <a:latin typeface="Cambria Math"/>
                          </a:rPr>
                          <m:t>𝑉</m:t>
                        </m:r>
                      </m:num>
                      <m:den>
                        <m:r>
                          <a:rPr kumimoji="0" lang="en-US" sz="2800" b="0" i="1" u="none" strike="noStrike" kern="1200" cap="none" spc="0" normalizeH="0" baseline="0" noProof="0" smtClean="0">
                            <a:ln>
                              <a:noFill/>
                            </a:ln>
                            <a:solidFill>
                              <a:sysClr val="windowText" lastClr="000000"/>
                            </a:solidFill>
                            <a:effectLst/>
                            <a:uLnTx/>
                            <a:uFillTx/>
                            <a:latin typeface="Cambria Math"/>
                          </a:rPr>
                          <m:t>22,4</m:t>
                        </m:r>
                      </m:den>
                    </m:f>
                  </m:oMath>
                </a14:m>
                <a:r>
                  <a:rPr kumimoji="0" lang="en-US" sz="2800" b="0" i="0" u="none" strike="noStrike" kern="1200" cap="none" spc="0" normalizeH="0" baseline="0" noProof="0" dirty="0" smtClean="0">
                    <a:ln>
                      <a:noFill/>
                    </a:ln>
                    <a:solidFill>
                      <a:sysClr val="windowText" lastClr="000000"/>
                    </a:solidFill>
                    <a:effectLst/>
                    <a:uLnTx/>
                    <a:uFillTx/>
                    <a:latin typeface="Perpetua"/>
                  </a:rPr>
                  <a:t> </a:t>
                </a:r>
                <a14:m>
                  <m:oMath xmlns:m="http://schemas.openxmlformats.org/officeDocument/2006/math">
                    <m:r>
                      <a:rPr kumimoji="0" lang="en-US" sz="2800" b="0" i="1" u="none" strike="noStrike" kern="1200" cap="none" spc="0" normalizeH="0" baseline="0" noProof="0" smtClean="0">
                        <a:ln>
                          <a:noFill/>
                        </a:ln>
                        <a:solidFill>
                          <a:sysClr val="windowText" lastClr="000000"/>
                        </a:solidFill>
                        <a:effectLst/>
                        <a:uLnTx/>
                        <a:uFillTx/>
                        <a:latin typeface="Cambria Math"/>
                      </a:rPr>
                      <m:t>=</m:t>
                    </m:r>
                    <m:f>
                      <m:fPr>
                        <m:ctrlPr>
                          <a:rPr kumimoji="0" lang="en-US" sz="2800" b="0" i="1" u="none" strike="noStrike" kern="1200" cap="none" spc="0" normalizeH="0" baseline="0" noProof="0" smtClean="0">
                            <a:ln>
                              <a:noFill/>
                            </a:ln>
                            <a:solidFill>
                              <a:sysClr val="windowText" lastClr="000000"/>
                            </a:solidFill>
                            <a:effectLst/>
                            <a:uLnTx/>
                            <a:uFillTx/>
                            <a:latin typeface="Cambria Math"/>
                          </a:rPr>
                        </m:ctrlPr>
                      </m:fPr>
                      <m:num>
                        <m:r>
                          <a:rPr kumimoji="0" lang="en-US" sz="2800" b="0" i="1" u="none" strike="noStrike" kern="1200" cap="none" spc="0" normalizeH="0" baseline="0" noProof="0" smtClean="0">
                            <a:ln>
                              <a:noFill/>
                            </a:ln>
                            <a:solidFill>
                              <a:sysClr val="windowText" lastClr="000000"/>
                            </a:solidFill>
                            <a:effectLst/>
                            <a:uLnTx/>
                            <a:uFillTx/>
                            <a:latin typeface="Cambria Math"/>
                          </a:rPr>
                          <m:t>11,2</m:t>
                        </m:r>
                      </m:num>
                      <m:den>
                        <m:r>
                          <a:rPr kumimoji="0" lang="en-US" sz="2800" b="0" i="1" u="none" strike="noStrike" kern="1200" cap="none" spc="0" normalizeH="0" baseline="0" noProof="0" smtClean="0">
                            <a:ln>
                              <a:noFill/>
                            </a:ln>
                            <a:solidFill>
                              <a:sysClr val="windowText" lastClr="000000"/>
                            </a:solidFill>
                            <a:effectLst/>
                            <a:uLnTx/>
                            <a:uFillTx/>
                            <a:latin typeface="Cambria Math"/>
                          </a:rPr>
                          <m:t>22,4</m:t>
                        </m:r>
                      </m:den>
                    </m:f>
                  </m:oMath>
                </a14:m>
                <a:r>
                  <a:rPr kumimoji="0" lang="en-US" sz="2800" b="0" i="0" u="none" strike="noStrike" kern="1200" cap="none" spc="0" normalizeH="0" baseline="0" noProof="0" dirty="0" smtClean="0">
                    <a:ln>
                      <a:noFill/>
                    </a:ln>
                    <a:solidFill>
                      <a:sysClr val="windowText" lastClr="000000"/>
                    </a:solidFill>
                    <a:effectLst/>
                    <a:uLnTx/>
                    <a:uFillTx/>
                    <a:latin typeface="Perpetua"/>
                  </a:rPr>
                  <a:t>= </a:t>
                </a:r>
                <a:r>
                  <a:rPr lang="en-US" sz="2800" dirty="0" smtClean="0">
                    <a:solidFill>
                      <a:sysClr val="windowText" lastClr="000000"/>
                    </a:solidFill>
                    <a:latin typeface="Perpetua"/>
                  </a:rPr>
                  <a:t>0,5</a:t>
                </a:r>
                <a:r>
                  <a:rPr kumimoji="0" lang="en-US" sz="2800" b="0" i="0" u="none" strike="noStrike" kern="1200" cap="none" spc="0" normalizeH="0" baseline="0" noProof="0" dirty="0" smtClean="0">
                    <a:ln>
                      <a:noFill/>
                    </a:ln>
                    <a:solidFill>
                      <a:sysClr val="windowText" lastClr="000000"/>
                    </a:solidFill>
                    <a:effectLst/>
                    <a:uLnTx/>
                    <a:uFillTx/>
                    <a:latin typeface="Perpetua"/>
                  </a:rPr>
                  <a:t> </a:t>
                </a:r>
                <a:r>
                  <a:rPr kumimoji="0" lang="en-US" sz="2400" b="0" i="0" u="none" strike="noStrike" kern="1200" cap="none" spc="0" normalizeH="0" baseline="0" noProof="0" dirty="0" smtClean="0">
                    <a:ln>
                      <a:noFill/>
                    </a:ln>
                    <a:solidFill>
                      <a:sysClr val="windowText" lastClr="000000"/>
                    </a:solidFill>
                    <a:effectLst/>
                    <a:uLnTx/>
                    <a:uFillTx/>
                    <a:latin typeface="Perpetua"/>
                  </a:rPr>
                  <a:t>(</a:t>
                </a:r>
                <a:r>
                  <a:rPr kumimoji="0" lang="en-US" sz="2400" b="0" i="0" u="none" strike="noStrike" kern="1200" cap="none" spc="0" normalizeH="0" baseline="0" noProof="0" dirty="0" err="1" smtClean="0">
                    <a:ln>
                      <a:noFill/>
                    </a:ln>
                    <a:solidFill>
                      <a:sysClr val="windowText" lastClr="000000"/>
                    </a:solidFill>
                    <a:effectLst/>
                    <a:uLnTx/>
                    <a:uFillTx/>
                    <a:latin typeface="Perpetua"/>
                  </a:rPr>
                  <a:t>mol</a:t>
                </a:r>
                <a:r>
                  <a:rPr kumimoji="0" lang="en-US" sz="2400" b="0" i="0" u="none" strike="noStrike" kern="1200" cap="none" spc="0" normalizeH="0" baseline="0" noProof="0" dirty="0" smtClean="0">
                    <a:ln>
                      <a:noFill/>
                    </a:ln>
                    <a:solidFill>
                      <a:sysClr val="windowText" lastClr="000000"/>
                    </a:solidFill>
                    <a:effectLst/>
                    <a:uLnTx/>
                    <a:uFillTx/>
                    <a:latin typeface="Perpetua"/>
                  </a:rPr>
                  <a:t>)      </a:t>
                </a:r>
                <a:endParaRPr kumimoji="0" lang="en-US" sz="2400" b="0" i="0" u="none" strike="noStrike" kern="1200" cap="none" spc="0" normalizeH="0" baseline="0" noProof="0" dirty="0">
                  <a:ln>
                    <a:noFill/>
                  </a:ln>
                  <a:solidFill>
                    <a:sysClr val="windowText" lastClr="000000"/>
                  </a:solidFill>
                  <a:effectLst/>
                  <a:uLnTx/>
                  <a:uFillTx/>
                  <a:latin typeface="Perpetua"/>
                </a:endParaRPr>
              </a:p>
            </p:txBody>
          </p:sp>
        </mc:Choice>
        <mc:Fallback xmlns="">
          <p:sp>
            <p:nvSpPr>
              <p:cNvPr id="10" name="Content Placeholder 2"/>
              <p:cNvSpPr txBox="1">
                <a:spLocks noRot="1" noChangeAspect="1" noMove="1" noResize="1" noEditPoints="1" noAdjustHandles="1" noChangeArrowheads="1" noChangeShapeType="1" noTextEdit="1"/>
              </p:cNvSpPr>
              <p:nvPr/>
            </p:nvSpPr>
            <p:spPr>
              <a:xfrm>
                <a:off x="381000" y="3179480"/>
                <a:ext cx="4953000" cy="1143000"/>
              </a:xfrm>
              <a:prstGeom prst="rect">
                <a:avLst/>
              </a:prstGeom>
              <a:blipFill rotWithShape="1">
                <a:blip r:embed="rId2"/>
                <a:stretch>
                  <a:fillRect l="-2586"/>
                </a:stretch>
              </a:blipFill>
            </p:spPr>
            <p:txBody>
              <a:bodyPr/>
              <a:lstStyle/>
              <a:p>
                <a:r>
                  <a:rPr lang="en-US">
                    <a:noFill/>
                  </a:rPr>
                  <a:t> </a:t>
                </a:r>
              </a:p>
            </p:txBody>
          </p:sp>
        </mc:Fallback>
      </mc:AlternateContent>
      <p:sp>
        <p:nvSpPr>
          <p:cNvPr id="4" name="Rectangle 3"/>
          <p:cNvSpPr/>
          <p:nvPr/>
        </p:nvSpPr>
        <p:spPr>
          <a:xfrm>
            <a:off x="347496" y="4678371"/>
            <a:ext cx="2711640" cy="461665"/>
          </a:xfrm>
          <a:prstGeom prst="rect">
            <a:avLst/>
          </a:prstGeom>
        </p:spPr>
        <p:txBody>
          <a:bodyPr wrap="square">
            <a:spAutoFit/>
          </a:bodyPr>
          <a:lstStyle/>
          <a:p>
            <a:r>
              <a:rPr lang="pt-BR" sz="2400" dirty="0">
                <a:solidFill>
                  <a:prstClr val="black"/>
                </a:solidFill>
                <a:latin typeface="Times New Roman"/>
                <a:ea typeface="Times New Roman"/>
              </a:rPr>
              <a:t>Theo </a:t>
            </a:r>
            <a:r>
              <a:rPr lang="pt-BR" sz="2400" dirty="0" smtClean="0">
                <a:solidFill>
                  <a:prstClr val="black"/>
                </a:solidFill>
                <a:latin typeface="Times New Roman"/>
                <a:ea typeface="Times New Roman"/>
              </a:rPr>
              <a:t>bài: 9/R </a:t>
            </a:r>
            <a:r>
              <a:rPr lang="pt-BR" sz="2400" dirty="0">
                <a:solidFill>
                  <a:prstClr val="black"/>
                </a:solidFill>
                <a:latin typeface="Times New Roman"/>
                <a:ea typeface="Times New Roman"/>
              </a:rPr>
              <a:t>&lt; </a:t>
            </a:r>
            <a:r>
              <a:rPr lang="pt-BR" sz="2400" dirty="0" smtClean="0">
                <a:solidFill>
                  <a:prstClr val="black"/>
                </a:solidFill>
                <a:latin typeface="Times New Roman"/>
                <a:ea typeface="Times New Roman"/>
              </a:rPr>
              <a:t>0,5  </a:t>
            </a:r>
            <a:endParaRPr lang="en-US" dirty="0"/>
          </a:p>
        </p:txBody>
      </p:sp>
      <p:sp>
        <p:nvSpPr>
          <p:cNvPr id="13" name="Rectangle 12"/>
          <p:cNvSpPr/>
          <p:nvPr/>
        </p:nvSpPr>
        <p:spPr>
          <a:xfrm>
            <a:off x="892030" y="914400"/>
            <a:ext cx="3908570" cy="461665"/>
          </a:xfrm>
          <a:prstGeom prst="rect">
            <a:avLst/>
          </a:prstGeom>
        </p:spPr>
        <p:txBody>
          <a:bodyPr wrap="square">
            <a:spAutoFit/>
          </a:bodyPr>
          <a:lstStyle/>
          <a:p>
            <a:r>
              <a:rPr lang="en-US" sz="2400" dirty="0">
                <a:solidFill>
                  <a:prstClr val="black"/>
                </a:solidFill>
                <a:latin typeface="Times New Roman"/>
                <a:ea typeface="Times New Roman"/>
              </a:rPr>
              <a:t> </a:t>
            </a:r>
            <a:r>
              <a:rPr lang="en-US" sz="2400" dirty="0" smtClean="0">
                <a:solidFill>
                  <a:prstClr val="black"/>
                </a:solidFill>
                <a:latin typeface="Times New Roman"/>
                <a:ea typeface="Times New Roman"/>
              </a:rPr>
              <a:t>39x </a:t>
            </a:r>
            <a:r>
              <a:rPr lang="en-US" sz="2400" dirty="0">
                <a:solidFill>
                  <a:prstClr val="black"/>
                </a:solidFill>
                <a:latin typeface="Times New Roman"/>
                <a:ea typeface="Times New Roman"/>
              </a:rPr>
              <a:t>+ </a:t>
            </a:r>
            <a:r>
              <a:rPr lang="en-US" sz="2400" dirty="0" err="1">
                <a:solidFill>
                  <a:prstClr val="black"/>
                </a:solidFill>
                <a:latin typeface="Times New Roman"/>
                <a:ea typeface="Times New Roman"/>
              </a:rPr>
              <a:t>Ry</a:t>
            </a:r>
            <a:r>
              <a:rPr lang="en-US" sz="2400" dirty="0">
                <a:solidFill>
                  <a:prstClr val="black"/>
                </a:solidFill>
                <a:latin typeface="Times New Roman"/>
                <a:ea typeface="Times New Roman"/>
              </a:rPr>
              <a:t>  = </a:t>
            </a:r>
            <a:r>
              <a:rPr lang="en-US" sz="2400" dirty="0" smtClean="0">
                <a:solidFill>
                  <a:prstClr val="black"/>
                </a:solidFill>
                <a:latin typeface="Times New Roman"/>
                <a:ea typeface="Times New Roman"/>
              </a:rPr>
              <a:t>8,7    (3)</a:t>
            </a:r>
          </a:p>
        </p:txBody>
      </p:sp>
      <p:sp>
        <p:nvSpPr>
          <p:cNvPr id="18" name="Rectangle 17"/>
          <p:cNvSpPr/>
          <p:nvPr/>
        </p:nvSpPr>
        <p:spPr>
          <a:xfrm>
            <a:off x="892030" y="1396810"/>
            <a:ext cx="5463355" cy="461665"/>
          </a:xfrm>
          <a:prstGeom prst="rect">
            <a:avLst/>
          </a:prstGeom>
        </p:spPr>
        <p:txBody>
          <a:bodyPr wrap="none">
            <a:spAutoFit/>
          </a:bodyPr>
          <a:lstStyle/>
          <a:p>
            <a:r>
              <a:rPr lang="es-ES" sz="2400" dirty="0" smtClean="0">
                <a:solidFill>
                  <a:prstClr val="black"/>
                </a:solidFill>
                <a:latin typeface="Times New Roman"/>
                <a:ea typeface="Times New Roman"/>
              </a:rPr>
              <a:t>39x  </a:t>
            </a:r>
            <a:r>
              <a:rPr lang="es-ES" sz="2400" dirty="0">
                <a:solidFill>
                  <a:prstClr val="black"/>
                </a:solidFill>
                <a:latin typeface="Times New Roman"/>
                <a:ea typeface="Times New Roman"/>
              </a:rPr>
              <a:t>+ </a:t>
            </a:r>
            <a:r>
              <a:rPr lang="es-ES" sz="2400" dirty="0" smtClean="0">
                <a:solidFill>
                  <a:prstClr val="black"/>
                </a:solidFill>
                <a:latin typeface="Times New Roman"/>
                <a:ea typeface="Times New Roman"/>
              </a:rPr>
              <a:t>78y </a:t>
            </a:r>
            <a:r>
              <a:rPr lang="es-ES" sz="2400" dirty="0">
                <a:solidFill>
                  <a:prstClr val="black"/>
                </a:solidFill>
                <a:latin typeface="Times New Roman"/>
                <a:ea typeface="Times New Roman"/>
              </a:rPr>
              <a:t>= </a:t>
            </a:r>
            <a:r>
              <a:rPr lang="es-ES" sz="2400" dirty="0" smtClean="0">
                <a:solidFill>
                  <a:prstClr val="black"/>
                </a:solidFill>
                <a:latin typeface="Times New Roman"/>
                <a:ea typeface="Times New Roman"/>
              </a:rPr>
              <a:t>19,5 (</a:t>
            </a:r>
            <a:r>
              <a:rPr lang="es-ES" sz="2400" dirty="0" err="1" smtClean="0">
                <a:solidFill>
                  <a:prstClr val="black"/>
                </a:solidFill>
                <a:latin typeface="Times New Roman"/>
                <a:ea typeface="Times New Roman"/>
              </a:rPr>
              <a:t>nhân</a:t>
            </a:r>
            <a:r>
              <a:rPr lang="es-ES" sz="2400" dirty="0" smtClean="0">
                <a:solidFill>
                  <a:prstClr val="black"/>
                </a:solidFill>
                <a:latin typeface="Times New Roman"/>
                <a:ea typeface="Times New Roman"/>
              </a:rPr>
              <a:t> 2 </a:t>
            </a:r>
            <a:r>
              <a:rPr lang="es-ES" sz="2400" dirty="0" err="1" smtClean="0">
                <a:solidFill>
                  <a:prstClr val="black"/>
                </a:solidFill>
                <a:latin typeface="Times New Roman"/>
                <a:ea typeface="Times New Roman"/>
              </a:rPr>
              <a:t>vế</a:t>
            </a:r>
            <a:r>
              <a:rPr lang="es-ES" sz="2400" dirty="0" smtClean="0">
                <a:solidFill>
                  <a:prstClr val="black"/>
                </a:solidFill>
                <a:latin typeface="Times New Roman"/>
                <a:ea typeface="Times New Roman"/>
              </a:rPr>
              <a:t> </a:t>
            </a:r>
            <a:r>
              <a:rPr lang="es-ES" sz="2400" dirty="0" err="1" smtClean="0">
                <a:solidFill>
                  <a:prstClr val="black"/>
                </a:solidFill>
                <a:latin typeface="Times New Roman"/>
                <a:ea typeface="Times New Roman"/>
              </a:rPr>
              <a:t>với</a:t>
            </a:r>
            <a:r>
              <a:rPr lang="es-ES" sz="2400" dirty="0" smtClean="0">
                <a:solidFill>
                  <a:prstClr val="black"/>
                </a:solidFill>
                <a:latin typeface="Times New Roman"/>
                <a:ea typeface="Times New Roman"/>
              </a:rPr>
              <a:t> 78)  (4)   </a:t>
            </a:r>
            <a:endParaRPr lang="en-US" dirty="0"/>
          </a:p>
        </p:txBody>
      </p:sp>
      <p:sp>
        <p:nvSpPr>
          <p:cNvPr id="19" name="Left Brace 18"/>
          <p:cNvSpPr/>
          <p:nvPr/>
        </p:nvSpPr>
        <p:spPr>
          <a:xfrm>
            <a:off x="530181" y="1094243"/>
            <a:ext cx="350519" cy="533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Rectangle 21"/>
          <p:cNvSpPr/>
          <p:nvPr/>
        </p:nvSpPr>
        <p:spPr>
          <a:xfrm>
            <a:off x="347495" y="1896070"/>
            <a:ext cx="5423280" cy="461665"/>
          </a:xfrm>
          <a:prstGeom prst="rect">
            <a:avLst/>
          </a:prstGeom>
        </p:spPr>
        <p:txBody>
          <a:bodyPr wrap="none">
            <a:spAutoFit/>
          </a:bodyPr>
          <a:lstStyle/>
          <a:p>
            <a:r>
              <a:rPr lang="en-US" sz="2400" dirty="0" err="1" smtClean="0"/>
              <a:t>Lấy</a:t>
            </a:r>
            <a:r>
              <a:rPr lang="en-US" sz="2400" dirty="0" smtClean="0"/>
              <a:t> (4) –(3), ta </a:t>
            </a:r>
            <a:r>
              <a:rPr lang="en-US" sz="2400" dirty="0" err="1" smtClean="0"/>
              <a:t>được</a:t>
            </a:r>
            <a:r>
              <a:rPr lang="en-US" sz="2400" dirty="0" smtClean="0"/>
              <a:t>: 78y –</a:t>
            </a:r>
            <a:r>
              <a:rPr lang="en-US" sz="2400" dirty="0" err="1" smtClean="0"/>
              <a:t>Ry</a:t>
            </a:r>
            <a:r>
              <a:rPr lang="en-US" sz="2400" dirty="0" smtClean="0"/>
              <a:t> =10,8  </a:t>
            </a:r>
            <a:endParaRPr lang="en-US" sz="2400" dirty="0"/>
          </a:p>
        </p:txBody>
      </p:sp>
      <p:sp>
        <p:nvSpPr>
          <p:cNvPr id="24" name="Rectangle 23"/>
          <p:cNvSpPr/>
          <p:nvPr/>
        </p:nvSpPr>
        <p:spPr>
          <a:xfrm>
            <a:off x="5555673" y="1896070"/>
            <a:ext cx="2444900" cy="461665"/>
          </a:xfrm>
          <a:prstGeom prst="rect">
            <a:avLst/>
          </a:prstGeom>
        </p:spPr>
        <p:txBody>
          <a:bodyPr wrap="none">
            <a:spAutoFit/>
          </a:bodyPr>
          <a:lstStyle/>
          <a:p>
            <a:r>
              <a:rPr lang="en-US" sz="2400" dirty="0" smtClean="0">
                <a:solidFill>
                  <a:srgbClr val="0070C0"/>
                </a:solidFill>
                <a:sym typeface="Wingdings" pitchFamily="2" charset="2"/>
              </a:rPr>
              <a:t> R =78 -10,8/y</a:t>
            </a:r>
            <a:endParaRPr lang="en-US" sz="2400" dirty="0">
              <a:solidFill>
                <a:srgbClr val="0070C0"/>
              </a:solidFill>
            </a:endParaRPr>
          </a:p>
        </p:txBody>
      </p:sp>
      <p:sp>
        <p:nvSpPr>
          <p:cNvPr id="25" name="Rectangle 24"/>
          <p:cNvSpPr/>
          <p:nvPr/>
        </p:nvSpPr>
        <p:spPr>
          <a:xfrm>
            <a:off x="2662961" y="2299855"/>
            <a:ext cx="1936749" cy="461665"/>
          </a:xfrm>
          <a:prstGeom prst="rect">
            <a:avLst/>
          </a:prstGeom>
        </p:spPr>
        <p:txBody>
          <a:bodyPr wrap="none">
            <a:spAutoFit/>
          </a:bodyPr>
          <a:lstStyle/>
          <a:p>
            <a:r>
              <a:rPr lang="en-US" sz="2400" dirty="0" err="1" smtClean="0">
                <a:solidFill>
                  <a:srgbClr val="0070C0"/>
                </a:solidFill>
              </a:rPr>
              <a:t>Mà</a:t>
            </a:r>
            <a:r>
              <a:rPr lang="en-US" sz="2400" dirty="0" smtClean="0">
                <a:solidFill>
                  <a:srgbClr val="0070C0"/>
                </a:solidFill>
              </a:rPr>
              <a:t>: y &lt; 0,25</a:t>
            </a:r>
            <a:endParaRPr lang="en-US" sz="2400" dirty="0">
              <a:solidFill>
                <a:srgbClr val="0070C0"/>
              </a:solidFill>
            </a:endParaRPr>
          </a:p>
        </p:txBody>
      </p:sp>
      <p:sp>
        <p:nvSpPr>
          <p:cNvPr id="26" name="Rectangle 25"/>
          <p:cNvSpPr/>
          <p:nvPr/>
        </p:nvSpPr>
        <p:spPr>
          <a:xfrm>
            <a:off x="5642203" y="2357734"/>
            <a:ext cx="2265364" cy="461665"/>
          </a:xfrm>
          <a:prstGeom prst="rect">
            <a:avLst/>
          </a:prstGeom>
        </p:spPr>
        <p:txBody>
          <a:bodyPr wrap="none">
            <a:spAutoFit/>
          </a:bodyPr>
          <a:lstStyle/>
          <a:p>
            <a:r>
              <a:rPr lang="en-US" sz="2400" b="1" dirty="0" smtClean="0">
                <a:solidFill>
                  <a:srgbClr val="0070C0"/>
                </a:solidFill>
                <a:sym typeface="Wingdings" pitchFamily="2" charset="2"/>
              </a:rPr>
              <a:t> R</a:t>
            </a:r>
            <a:r>
              <a:rPr lang="en-US" sz="2400" b="1" dirty="0" smtClean="0">
                <a:solidFill>
                  <a:srgbClr val="0070C0"/>
                </a:solidFill>
              </a:rPr>
              <a:t> &lt; 34,8 (I)</a:t>
            </a:r>
            <a:endParaRPr lang="en-US" sz="2400" b="1" dirty="0">
              <a:solidFill>
                <a:srgbClr val="0070C0"/>
              </a:solidFill>
            </a:endParaRPr>
          </a:p>
        </p:txBody>
      </p:sp>
      <p:sp>
        <p:nvSpPr>
          <p:cNvPr id="6" name="Rectangle 5"/>
          <p:cNvSpPr/>
          <p:nvPr/>
        </p:nvSpPr>
        <p:spPr>
          <a:xfrm>
            <a:off x="3080543" y="4678370"/>
            <a:ext cx="2690232" cy="461665"/>
          </a:xfrm>
          <a:prstGeom prst="rect">
            <a:avLst/>
          </a:prstGeom>
        </p:spPr>
        <p:txBody>
          <a:bodyPr wrap="square">
            <a:spAutoFit/>
          </a:bodyPr>
          <a:lstStyle/>
          <a:p>
            <a:r>
              <a:rPr lang="pt-BR" sz="2400" b="1" dirty="0" smtClean="0">
                <a:solidFill>
                  <a:srgbClr val="0070C0"/>
                </a:solidFill>
                <a:latin typeface="Times New Roman"/>
                <a:ea typeface="Times New Roman"/>
                <a:sym typeface="Wingdings" pitchFamily="2" charset="2"/>
              </a:rPr>
              <a:t> </a:t>
            </a:r>
            <a:r>
              <a:rPr lang="pt-BR" sz="2400" b="1" dirty="0" smtClean="0">
                <a:solidFill>
                  <a:srgbClr val="0070C0"/>
                </a:solidFill>
                <a:latin typeface="Times New Roman"/>
                <a:ea typeface="Times New Roman"/>
              </a:rPr>
              <a:t>R </a:t>
            </a:r>
            <a:r>
              <a:rPr lang="pt-BR" sz="2400" b="1" dirty="0">
                <a:solidFill>
                  <a:srgbClr val="0070C0"/>
                </a:solidFill>
                <a:latin typeface="Times New Roman"/>
                <a:ea typeface="Times New Roman"/>
              </a:rPr>
              <a:t>&gt; 18 </a:t>
            </a:r>
            <a:r>
              <a:rPr lang="pt-BR" sz="2400" b="1" dirty="0" smtClean="0">
                <a:solidFill>
                  <a:srgbClr val="0070C0"/>
                </a:solidFill>
                <a:latin typeface="Times New Roman"/>
                <a:ea typeface="Times New Roman"/>
              </a:rPr>
              <a:t>(II)</a:t>
            </a:r>
            <a:endParaRPr lang="en-US" b="1" dirty="0">
              <a:solidFill>
                <a:srgbClr val="0070C0"/>
              </a:solidFill>
            </a:endParaRPr>
          </a:p>
        </p:txBody>
      </p:sp>
      <p:sp>
        <p:nvSpPr>
          <p:cNvPr id="27" name="Rectangle 26"/>
          <p:cNvSpPr/>
          <p:nvPr/>
        </p:nvSpPr>
        <p:spPr>
          <a:xfrm>
            <a:off x="347496" y="5334000"/>
            <a:ext cx="8796504" cy="830997"/>
          </a:xfrm>
          <a:prstGeom prst="rect">
            <a:avLst/>
          </a:prstGeom>
        </p:spPr>
        <p:txBody>
          <a:bodyPr wrap="square">
            <a:spAutoFit/>
          </a:bodyPr>
          <a:lstStyle/>
          <a:p>
            <a:r>
              <a:rPr lang="pt-BR" sz="2400" dirty="0" smtClean="0">
                <a:solidFill>
                  <a:prstClr val="black"/>
                </a:solidFill>
                <a:latin typeface="Times New Roman"/>
                <a:ea typeface="Times New Roman"/>
              </a:rPr>
              <a:t>Từ (I) và (II), suy ra:  18 &lt;  R  &lt; 34,8</a:t>
            </a:r>
          </a:p>
          <a:p>
            <a:r>
              <a:rPr lang="pt-BR" sz="2400" dirty="0">
                <a:solidFill>
                  <a:prstClr val="black"/>
                </a:solidFill>
                <a:latin typeface="Times New Roman"/>
                <a:ea typeface="Times New Roman"/>
              </a:rPr>
              <a:t> </a:t>
            </a:r>
            <a:r>
              <a:rPr lang="pt-BR" sz="2400" dirty="0" smtClean="0">
                <a:solidFill>
                  <a:prstClr val="black"/>
                </a:solidFill>
                <a:latin typeface="Times New Roman"/>
                <a:ea typeface="Times New Roman"/>
              </a:rPr>
              <a:t>                                  </a:t>
            </a:r>
            <a:endParaRPr lang="pt-BR" sz="2400" dirty="0">
              <a:solidFill>
                <a:prstClr val="black"/>
              </a:solidFill>
              <a:latin typeface="Times New Roman"/>
            </a:endParaRPr>
          </a:p>
        </p:txBody>
      </p:sp>
      <p:sp>
        <p:nvSpPr>
          <p:cNvPr id="7" name="Rectangle 6"/>
          <p:cNvSpPr/>
          <p:nvPr/>
        </p:nvSpPr>
        <p:spPr>
          <a:xfrm>
            <a:off x="1309997" y="5657671"/>
            <a:ext cx="6597569" cy="830997"/>
          </a:xfrm>
          <a:prstGeom prst="rect">
            <a:avLst/>
          </a:prstGeom>
        </p:spPr>
        <p:txBody>
          <a:bodyPr wrap="square">
            <a:spAutoFit/>
          </a:bodyPr>
          <a:lstStyle/>
          <a:p>
            <a:pPr lvl="0"/>
            <a:r>
              <a:rPr lang="pt-BR" sz="2400" dirty="0" smtClean="0">
                <a:solidFill>
                  <a:prstClr val="black"/>
                </a:solidFill>
                <a:latin typeface="Times New Roman"/>
                <a:ea typeface="Times New Roman"/>
              </a:rPr>
              <a:t>Vậy kim loại R (II) </a:t>
            </a:r>
            <a:r>
              <a:rPr lang="pt-BR" sz="2400" dirty="0">
                <a:solidFill>
                  <a:prstClr val="black"/>
                </a:solidFill>
                <a:latin typeface="Times New Roman"/>
                <a:ea typeface="Times New Roman"/>
              </a:rPr>
              <a:t>là kim loại Magie ( Mg =</a:t>
            </a:r>
            <a:r>
              <a:rPr lang="pt-BR" sz="2400" dirty="0" smtClean="0">
                <a:solidFill>
                  <a:prstClr val="black"/>
                </a:solidFill>
                <a:latin typeface="Times New Roman"/>
                <a:ea typeface="Times New Roman"/>
              </a:rPr>
              <a:t>24) </a:t>
            </a:r>
          </a:p>
          <a:p>
            <a:pPr lvl="0"/>
            <a:r>
              <a:rPr lang="pt-BR" sz="2400" dirty="0" smtClean="0">
                <a:solidFill>
                  <a:prstClr val="black"/>
                </a:solidFill>
                <a:latin typeface="Times New Roman"/>
                <a:ea typeface="Times New Roman"/>
              </a:rPr>
              <a:t>( thỏa mãn điều kiện bài cho) </a:t>
            </a:r>
            <a:endParaRPr lang="pt-BR" sz="2400" dirty="0">
              <a:solidFill>
                <a:prstClr val="black"/>
              </a:solidFill>
              <a:latin typeface="Times New Roman"/>
              <a:ea typeface="Times New Roman"/>
            </a:endParaRPr>
          </a:p>
        </p:txBody>
      </p:sp>
    </p:spTree>
    <p:extLst>
      <p:ext uri="{BB962C8B-B14F-4D97-AF65-F5344CB8AC3E}">
        <p14:creationId xmlns:p14="http://schemas.microsoft.com/office/powerpoint/2010/main" val="266259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wipe(down)">
                                      <p:cBhvr>
                                        <p:cTn id="10" dur="500"/>
                                        <p:tgtEl>
                                          <p:spTgt spid="18"/>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down)">
                                      <p:cBhvr>
                                        <p:cTn id="13" dur="500"/>
                                        <p:tgtEl>
                                          <p:spTgt spid="19"/>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wipe(down)">
                                      <p:cBhvr>
                                        <p:cTn id="16" dur="500"/>
                                        <p:tgtEl>
                                          <p:spTgt spid="22"/>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wipe(down)">
                                      <p:cBhvr>
                                        <p:cTn id="19" dur="500"/>
                                        <p:tgtEl>
                                          <p:spTgt spid="24"/>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wipe(down)">
                                      <p:cBhvr>
                                        <p:cTn id="22" dur="500"/>
                                        <p:tgtEl>
                                          <p:spTgt spid="25"/>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wipe(down)">
                                      <p:cBhvr>
                                        <p:cTn id="25" dur="500"/>
                                        <p:tgtEl>
                                          <p:spTgt spid="26"/>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down)">
                                      <p:cBhvr>
                                        <p:cTn id="30" dur="500"/>
                                        <p:tgtEl>
                                          <p:spTgt spid="8"/>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ipe(down)">
                                      <p:cBhvr>
                                        <p:cTn id="33" dur="500"/>
                                        <p:tgtEl>
                                          <p:spTgt spid="2"/>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wipe(down)">
                                      <p:cBhvr>
                                        <p:cTn id="36" dur="500"/>
                                        <p:tgtEl>
                                          <p:spTgt spid="10"/>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ipe(down)">
                                      <p:cBhvr>
                                        <p:cTn id="39" dur="500"/>
                                        <p:tgtEl>
                                          <p:spTgt spid="4"/>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wipe(down)">
                                      <p:cBhvr>
                                        <p:cTn id="47" dur="500"/>
                                        <p:tgtEl>
                                          <p:spTgt spid="27"/>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wipe(down)">
                                      <p:cBhvr>
                                        <p:cTn id="5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10" grpId="0"/>
      <p:bldP spid="4" grpId="0"/>
      <p:bldP spid="13" grpId="0"/>
      <p:bldP spid="18" grpId="0"/>
      <p:bldP spid="19" grpId="0" animBg="1"/>
      <p:bldP spid="22" grpId="0"/>
      <p:bldP spid="24" grpId="0"/>
      <p:bldP spid="25" grpId="0"/>
      <p:bldP spid="26" grpId="0"/>
      <p:bldP spid="6" grpId="0"/>
      <p:bldP spid="27"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2438400"/>
            <a:ext cx="8458200" cy="4343400"/>
          </a:xfrm>
        </p:spPr>
        <p:txBody>
          <a:bodyPr>
            <a:noAutofit/>
          </a:bodyPr>
          <a:lstStyle/>
          <a:p>
            <a:pPr marL="0" indent="0" algn="just">
              <a:lnSpc>
                <a:spcPct val="115000"/>
              </a:lnSpc>
              <a:buNone/>
            </a:pPr>
            <a:r>
              <a:rPr lang="en-US" b="1" u="sng" dirty="0" err="1" smtClean="0">
                <a:solidFill>
                  <a:srgbClr val="0070C0"/>
                </a:solidFill>
                <a:latin typeface="Times New Roman"/>
                <a:ea typeface="Calibri"/>
                <a:cs typeface="Times New Roman"/>
              </a:rPr>
              <a:t>Phần</a:t>
            </a:r>
            <a:r>
              <a:rPr lang="en-US" b="1" u="sng" dirty="0" smtClean="0">
                <a:solidFill>
                  <a:srgbClr val="0070C0"/>
                </a:solidFill>
                <a:latin typeface="Times New Roman"/>
                <a:ea typeface="Calibri"/>
                <a:cs typeface="Times New Roman"/>
              </a:rPr>
              <a:t> 1:</a:t>
            </a:r>
          </a:p>
          <a:p>
            <a:pPr marL="0" indent="0" algn="just">
              <a:lnSpc>
                <a:spcPct val="115000"/>
              </a:lnSpc>
              <a:buNone/>
            </a:pPr>
            <a:r>
              <a:rPr lang="en-US" dirty="0" err="1" smtClean="0">
                <a:latin typeface="Times New Roman"/>
                <a:ea typeface="Calibri"/>
                <a:cs typeface="Times New Roman"/>
              </a:rPr>
              <a:t>Gọi</a:t>
            </a:r>
            <a:r>
              <a:rPr lang="en-US" dirty="0" smtClean="0">
                <a:latin typeface="Times New Roman"/>
                <a:ea typeface="Calibri"/>
                <a:cs typeface="Times New Roman"/>
              </a:rPr>
              <a:t> </a:t>
            </a:r>
            <a:r>
              <a:rPr lang="en-US" dirty="0">
                <a:latin typeface="Times New Roman"/>
                <a:ea typeface="Calibri"/>
                <a:cs typeface="Times New Roman"/>
              </a:rPr>
              <a:t>x, y </a:t>
            </a:r>
            <a:r>
              <a:rPr lang="en-US" dirty="0" err="1">
                <a:latin typeface="Times New Roman"/>
                <a:ea typeface="Calibri"/>
                <a:cs typeface="Times New Roman"/>
              </a:rPr>
              <a:t>lần</a:t>
            </a:r>
            <a:r>
              <a:rPr lang="en-US" dirty="0">
                <a:latin typeface="Times New Roman"/>
                <a:ea typeface="Calibri"/>
                <a:cs typeface="Times New Roman"/>
              </a:rPr>
              <a:t> </a:t>
            </a:r>
            <a:r>
              <a:rPr lang="en-US" dirty="0" err="1">
                <a:latin typeface="Times New Roman"/>
                <a:ea typeface="Calibri"/>
                <a:cs typeface="Times New Roman"/>
              </a:rPr>
              <a:t>lượt</a:t>
            </a:r>
            <a:r>
              <a:rPr lang="en-US" dirty="0">
                <a:latin typeface="Times New Roman"/>
                <a:ea typeface="Calibri"/>
                <a:cs typeface="Times New Roman"/>
              </a:rPr>
              <a:t> </a:t>
            </a:r>
            <a:r>
              <a:rPr lang="en-US" dirty="0" err="1">
                <a:latin typeface="Times New Roman"/>
                <a:ea typeface="Calibri"/>
                <a:cs typeface="Times New Roman"/>
              </a:rPr>
              <a:t>là</a:t>
            </a:r>
            <a:r>
              <a:rPr lang="en-US" dirty="0">
                <a:latin typeface="Times New Roman"/>
                <a:ea typeface="Calibri"/>
                <a:cs typeface="Times New Roman"/>
              </a:rPr>
              <a:t> </a:t>
            </a:r>
            <a:r>
              <a:rPr lang="en-US" dirty="0" err="1">
                <a:latin typeface="Times New Roman"/>
                <a:ea typeface="Calibri"/>
                <a:cs typeface="Times New Roman"/>
              </a:rPr>
              <a:t>số</a:t>
            </a:r>
            <a:r>
              <a:rPr lang="en-US" dirty="0">
                <a:latin typeface="Times New Roman"/>
                <a:ea typeface="Calibri"/>
                <a:cs typeface="Times New Roman"/>
              </a:rPr>
              <a:t> </a:t>
            </a:r>
            <a:r>
              <a:rPr lang="en-US" dirty="0" err="1">
                <a:latin typeface="Times New Roman"/>
                <a:ea typeface="Calibri"/>
                <a:cs typeface="Times New Roman"/>
              </a:rPr>
              <a:t>mol</a:t>
            </a:r>
            <a:r>
              <a:rPr lang="en-US" dirty="0">
                <a:latin typeface="Times New Roman"/>
                <a:ea typeface="Calibri"/>
                <a:cs typeface="Times New Roman"/>
              </a:rPr>
              <a:t> </a:t>
            </a:r>
            <a:r>
              <a:rPr lang="en-US" dirty="0" err="1">
                <a:latin typeface="Times New Roman"/>
                <a:ea typeface="Calibri"/>
                <a:cs typeface="Times New Roman"/>
              </a:rPr>
              <a:t>của</a:t>
            </a:r>
            <a:r>
              <a:rPr lang="en-US" dirty="0">
                <a:latin typeface="Times New Roman"/>
                <a:ea typeface="Calibri"/>
                <a:cs typeface="Times New Roman"/>
              </a:rPr>
              <a:t> Fe </a:t>
            </a:r>
            <a:r>
              <a:rPr lang="en-US" dirty="0" err="1">
                <a:latin typeface="Times New Roman"/>
                <a:ea typeface="Calibri"/>
                <a:cs typeface="Times New Roman"/>
              </a:rPr>
              <a:t>và</a:t>
            </a:r>
            <a:r>
              <a:rPr lang="en-US" dirty="0">
                <a:latin typeface="Times New Roman"/>
                <a:ea typeface="Calibri"/>
                <a:cs typeface="Times New Roman"/>
              </a:rPr>
              <a:t> M </a:t>
            </a:r>
            <a:r>
              <a:rPr lang="en-US" dirty="0" err="1">
                <a:latin typeface="Times New Roman"/>
                <a:ea typeface="Calibri"/>
                <a:cs typeface="Times New Roman"/>
              </a:rPr>
              <a:t>có</a:t>
            </a:r>
            <a:r>
              <a:rPr lang="en-US" dirty="0">
                <a:latin typeface="Times New Roman"/>
                <a:ea typeface="Calibri"/>
                <a:cs typeface="Times New Roman"/>
              </a:rPr>
              <a:t> </a:t>
            </a:r>
            <a:r>
              <a:rPr lang="en-US" dirty="0" err="1">
                <a:latin typeface="Times New Roman"/>
                <a:ea typeface="Calibri"/>
                <a:cs typeface="Times New Roman"/>
              </a:rPr>
              <a:t>trong</a:t>
            </a:r>
            <a:r>
              <a:rPr lang="en-US" dirty="0">
                <a:latin typeface="Times New Roman"/>
                <a:ea typeface="Calibri"/>
                <a:cs typeface="Times New Roman"/>
              </a:rPr>
              <a:t> </a:t>
            </a:r>
            <a:r>
              <a:rPr lang="en-US" dirty="0" err="1">
                <a:latin typeface="Times New Roman"/>
                <a:ea typeface="Calibri"/>
                <a:cs typeface="Times New Roman"/>
              </a:rPr>
              <a:t>hỗn</a:t>
            </a:r>
            <a:r>
              <a:rPr lang="en-US" dirty="0">
                <a:latin typeface="Times New Roman"/>
                <a:ea typeface="Calibri"/>
                <a:cs typeface="Times New Roman"/>
              </a:rPr>
              <a:t> </a:t>
            </a:r>
            <a:r>
              <a:rPr lang="en-US" dirty="0" err="1">
                <a:latin typeface="Times New Roman"/>
                <a:ea typeface="Calibri"/>
                <a:cs typeface="Times New Roman"/>
              </a:rPr>
              <a:t>hợp</a:t>
            </a:r>
            <a:r>
              <a:rPr lang="en-US" dirty="0">
                <a:latin typeface="Times New Roman"/>
                <a:ea typeface="Calibri"/>
                <a:cs typeface="Times New Roman"/>
              </a:rPr>
              <a:t> D.</a:t>
            </a:r>
            <a:endParaRPr lang="en-US" dirty="0">
              <a:latin typeface="Calibri"/>
              <a:ea typeface="Calibri"/>
              <a:cs typeface="Times New Roman"/>
            </a:endParaRPr>
          </a:p>
          <a:p>
            <a:pPr marL="0" marR="0" indent="0" algn="just">
              <a:lnSpc>
                <a:spcPct val="115000"/>
              </a:lnSpc>
              <a:spcBef>
                <a:spcPts val="0"/>
              </a:spcBef>
              <a:spcAft>
                <a:spcPts val="0"/>
              </a:spcAft>
              <a:buNone/>
            </a:pPr>
            <a:r>
              <a:rPr lang="en-US" dirty="0">
                <a:latin typeface="Times New Roman"/>
                <a:ea typeface="Times New Roman"/>
                <a:cs typeface="Times New Roman"/>
              </a:rPr>
              <a:t>(1)  Fe + 2HCl </a:t>
            </a:r>
            <a:r>
              <a:rPr lang="en-US" dirty="0">
                <a:latin typeface="Times New Roman"/>
                <a:ea typeface="Calibri"/>
                <a:cs typeface="Times New Roman"/>
                <a:sym typeface="Symbol"/>
              </a:rPr>
              <a:t></a:t>
            </a:r>
            <a:r>
              <a:rPr lang="en-US" dirty="0">
                <a:latin typeface="Times New Roman"/>
                <a:ea typeface="Calibri"/>
                <a:cs typeface="Times New Roman"/>
              </a:rPr>
              <a:t> FeCl</a:t>
            </a:r>
            <a:r>
              <a:rPr lang="en-US" baseline="-25000" dirty="0">
                <a:latin typeface="Times New Roman"/>
                <a:ea typeface="Calibri"/>
                <a:cs typeface="Times New Roman"/>
              </a:rPr>
              <a:t>2</a:t>
            </a:r>
            <a:r>
              <a:rPr lang="en-US" dirty="0">
                <a:latin typeface="Times New Roman"/>
                <a:ea typeface="Calibri"/>
                <a:cs typeface="Times New Roman"/>
              </a:rPr>
              <a:t> + H</a:t>
            </a:r>
            <a:r>
              <a:rPr lang="en-US" baseline="-25000" dirty="0">
                <a:latin typeface="Times New Roman"/>
                <a:ea typeface="Calibri"/>
                <a:cs typeface="Times New Roman"/>
              </a:rPr>
              <a:t>2</a:t>
            </a:r>
            <a:endParaRPr lang="en-US" dirty="0">
              <a:latin typeface="Calibri"/>
              <a:ea typeface="Calibri"/>
              <a:cs typeface="Times New Roman"/>
            </a:endParaRPr>
          </a:p>
          <a:p>
            <a:pPr marL="0" marR="0" indent="0" algn="just">
              <a:lnSpc>
                <a:spcPct val="115000"/>
              </a:lnSpc>
              <a:spcBef>
                <a:spcPts val="0"/>
              </a:spcBef>
              <a:spcAft>
                <a:spcPts val="0"/>
              </a:spcAft>
              <a:buNone/>
              <a:tabLst>
                <a:tab pos="876300" algn="l"/>
              </a:tabLst>
            </a:pPr>
            <a:r>
              <a:rPr lang="en-US" dirty="0">
                <a:latin typeface="Times New Roman"/>
                <a:ea typeface="Calibri"/>
                <a:cs typeface="Times New Roman"/>
              </a:rPr>
              <a:t>        x        </a:t>
            </a:r>
            <a:r>
              <a:rPr lang="en-US" dirty="0" err="1">
                <a:latin typeface="Times New Roman"/>
                <a:ea typeface="Calibri"/>
                <a:cs typeface="Times New Roman"/>
              </a:rPr>
              <a:t>x</a:t>
            </a:r>
            <a:r>
              <a:rPr lang="en-US" dirty="0">
                <a:latin typeface="Times New Roman"/>
                <a:ea typeface="Calibri"/>
                <a:cs typeface="Times New Roman"/>
              </a:rPr>
              <a:t>                                </a:t>
            </a:r>
            <a:r>
              <a:rPr lang="en-US" dirty="0" err="1">
                <a:latin typeface="Times New Roman"/>
                <a:ea typeface="Calibri"/>
                <a:cs typeface="Times New Roman"/>
              </a:rPr>
              <a:t>x</a:t>
            </a:r>
            <a:r>
              <a:rPr lang="en-US" dirty="0">
                <a:latin typeface="Times New Roman"/>
                <a:ea typeface="Calibri"/>
                <a:cs typeface="Times New Roman"/>
              </a:rPr>
              <a:t>    (</a:t>
            </a:r>
            <a:r>
              <a:rPr lang="en-US" dirty="0" err="1">
                <a:latin typeface="Times New Roman"/>
                <a:ea typeface="Calibri"/>
                <a:cs typeface="Times New Roman"/>
              </a:rPr>
              <a:t>mol</a:t>
            </a:r>
            <a:r>
              <a:rPr lang="en-US" dirty="0">
                <a:latin typeface="Times New Roman"/>
                <a:ea typeface="Calibri"/>
                <a:cs typeface="Times New Roman"/>
              </a:rPr>
              <a:t>)</a:t>
            </a:r>
            <a:endParaRPr lang="en-US" dirty="0">
              <a:latin typeface="Calibri"/>
              <a:ea typeface="Calibri"/>
              <a:cs typeface="Times New Roman"/>
            </a:endParaRPr>
          </a:p>
          <a:p>
            <a:pPr marL="0" marR="0" indent="0" algn="just">
              <a:lnSpc>
                <a:spcPct val="115000"/>
              </a:lnSpc>
              <a:spcBef>
                <a:spcPts val="0"/>
              </a:spcBef>
              <a:spcAft>
                <a:spcPts val="0"/>
              </a:spcAft>
              <a:buNone/>
              <a:tabLst>
                <a:tab pos="876300" algn="l"/>
              </a:tabLst>
            </a:pPr>
            <a:r>
              <a:rPr lang="en-US" dirty="0">
                <a:latin typeface="Times New Roman"/>
                <a:ea typeface="Calibri"/>
                <a:cs typeface="Times New Roman"/>
              </a:rPr>
              <a:t>(2)  M + 2HCl  </a:t>
            </a:r>
            <a:r>
              <a:rPr lang="en-US" dirty="0">
                <a:latin typeface="Times New Roman"/>
                <a:ea typeface="Calibri"/>
                <a:cs typeface="Times New Roman"/>
                <a:sym typeface="Symbol"/>
              </a:rPr>
              <a:t></a:t>
            </a:r>
            <a:r>
              <a:rPr lang="en-US" dirty="0">
                <a:latin typeface="Times New Roman"/>
                <a:ea typeface="Calibri"/>
                <a:cs typeface="Times New Roman"/>
              </a:rPr>
              <a:t>  MCl</a:t>
            </a:r>
            <a:r>
              <a:rPr lang="en-US" baseline="-25000" dirty="0">
                <a:latin typeface="Times New Roman"/>
                <a:ea typeface="Calibri"/>
                <a:cs typeface="Times New Roman"/>
              </a:rPr>
              <a:t>2</a:t>
            </a:r>
            <a:r>
              <a:rPr lang="en-US" dirty="0">
                <a:latin typeface="Times New Roman"/>
                <a:ea typeface="Calibri"/>
                <a:cs typeface="Times New Roman"/>
              </a:rPr>
              <a:t> + H</a:t>
            </a:r>
            <a:r>
              <a:rPr lang="en-US" baseline="-25000" dirty="0">
                <a:latin typeface="Times New Roman"/>
                <a:ea typeface="Calibri"/>
                <a:cs typeface="Times New Roman"/>
              </a:rPr>
              <a:t>2</a:t>
            </a:r>
            <a:endParaRPr lang="en-US" dirty="0">
              <a:latin typeface="Calibri"/>
              <a:ea typeface="Calibri"/>
              <a:cs typeface="Times New Roman"/>
            </a:endParaRPr>
          </a:p>
          <a:p>
            <a:pPr marL="0" marR="0" indent="0" algn="just">
              <a:lnSpc>
                <a:spcPct val="115000"/>
              </a:lnSpc>
              <a:spcBef>
                <a:spcPts val="0"/>
              </a:spcBef>
              <a:spcAft>
                <a:spcPts val="0"/>
              </a:spcAft>
              <a:buNone/>
              <a:tabLst>
                <a:tab pos="876300" algn="l"/>
              </a:tabLst>
            </a:pPr>
            <a:r>
              <a:rPr lang="en-US" dirty="0">
                <a:latin typeface="Times New Roman"/>
                <a:ea typeface="Calibri"/>
                <a:cs typeface="Times New Roman"/>
              </a:rPr>
              <a:t>       y        </a:t>
            </a:r>
            <a:r>
              <a:rPr lang="en-US" dirty="0" err="1">
                <a:latin typeface="Times New Roman"/>
                <a:ea typeface="Calibri"/>
                <a:cs typeface="Times New Roman"/>
              </a:rPr>
              <a:t>y</a:t>
            </a:r>
            <a:r>
              <a:rPr lang="en-US" dirty="0">
                <a:latin typeface="Times New Roman"/>
                <a:ea typeface="Calibri"/>
                <a:cs typeface="Times New Roman"/>
              </a:rPr>
              <a:t>                                 </a:t>
            </a:r>
            <a:r>
              <a:rPr lang="en-US" dirty="0" err="1">
                <a:latin typeface="Times New Roman"/>
                <a:ea typeface="Calibri"/>
                <a:cs typeface="Times New Roman"/>
              </a:rPr>
              <a:t>y</a:t>
            </a:r>
            <a:r>
              <a:rPr lang="en-US" dirty="0">
                <a:latin typeface="Times New Roman"/>
                <a:ea typeface="Calibri"/>
                <a:cs typeface="Times New Roman"/>
              </a:rPr>
              <a:t>   (</a:t>
            </a:r>
            <a:r>
              <a:rPr lang="en-US" dirty="0" err="1">
                <a:latin typeface="Times New Roman"/>
                <a:ea typeface="Calibri"/>
                <a:cs typeface="Times New Roman"/>
              </a:rPr>
              <a:t>mol</a:t>
            </a:r>
            <a:r>
              <a:rPr lang="en-US" dirty="0">
                <a:latin typeface="Times New Roman"/>
                <a:ea typeface="Calibri"/>
                <a:cs typeface="Times New Roman"/>
              </a:rPr>
              <a:t>)</a:t>
            </a:r>
            <a:endParaRPr lang="en-US" dirty="0">
              <a:latin typeface="Calibri"/>
              <a:ea typeface="Calibri"/>
              <a:cs typeface="Times New Roman"/>
            </a:endParaRPr>
          </a:p>
          <a:p>
            <a:pPr marL="0" marR="0" indent="0" algn="just">
              <a:lnSpc>
                <a:spcPct val="115000"/>
              </a:lnSpc>
              <a:spcBef>
                <a:spcPts val="0"/>
              </a:spcBef>
              <a:spcAft>
                <a:spcPts val="0"/>
              </a:spcAft>
              <a:buNone/>
              <a:tabLst>
                <a:tab pos="876300" algn="l"/>
              </a:tabLst>
            </a:pPr>
            <a:r>
              <a:rPr lang="en-US" dirty="0">
                <a:latin typeface="Times New Roman"/>
                <a:ea typeface="Calibri"/>
                <a:cs typeface="Times New Roman"/>
              </a:rPr>
              <a:t>Ta </a:t>
            </a:r>
            <a:r>
              <a:rPr lang="en-US" dirty="0" err="1">
                <a:latin typeface="Times New Roman"/>
                <a:ea typeface="Calibri"/>
                <a:cs typeface="Times New Roman"/>
              </a:rPr>
              <a:t>có</a:t>
            </a:r>
            <a:r>
              <a:rPr lang="en-US" dirty="0">
                <a:latin typeface="Times New Roman"/>
                <a:ea typeface="Calibri"/>
                <a:cs typeface="Times New Roman"/>
              </a:rPr>
              <a:t>: </a:t>
            </a:r>
            <a:r>
              <a:rPr lang="en-US" dirty="0" smtClean="0">
                <a:latin typeface="Times New Roman"/>
                <a:ea typeface="Calibri"/>
                <a:cs typeface="Times New Roman"/>
              </a:rPr>
              <a:t>     x + y = 4,48/22,4 = 0,2         </a:t>
            </a:r>
            <a:endParaRPr lang="en-US" dirty="0" smtClean="0">
              <a:latin typeface="Calibri"/>
              <a:ea typeface="Calibri"/>
              <a:cs typeface="Times New Roman"/>
            </a:endParaRPr>
          </a:p>
          <a:p>
            <a:pPr marL="0" marR="0" indent="0" algn="just">
              <a:lnSpc>
                <a:spcPct val="115000"/>
              </a:lnSpc>
              <a:spcBef>
                <a:spcPts val="0"/>
              </a:spcBef>
              <a:spcAft>
                <a:spcPts val="0"/>
              </a:spcAft>
              <a:buNone/>
              <a:tabLst>
                <a:tab pos="876300" algn="l"/>
              </a:tabLst>
            </a:pPr>
            <a:r>
              <a:rPr lang="en-US" dirty="0" smtClean="0">
                <a:latin typeface="Times New Roman"/>
                <a:ea typeface="Calibri"/>
                <a:cs typeface="Times New Roman"/>
              </a:rPr>
              <a:t>                56x + y.M</a:t>
            </a:r>
            <a:r>
              <a:rPr lang="en-US" baseline="-25000" dirty="0" smtClean="0">
                <a:latin typeface="Times New Roman"/>
                <a:ea typeface="Calibri"/>
                <a:cs typeface="Times New Roman"/>
              </a:rPr>
              <a:t>M</a:t>
            </a:r>
            <a:r>
              <a:rPr lang="en-US" dirty="0" smtClean="0">
                <a:latin typeface="Times New Roman"/>
                <a:ea typeface="Calibri"/>
                <a:cs typeface="Times New Roman"/>
              </a:rPr>
              <a:t> = 9,6</a:t>
            </a:r>
            <a:endParaRPr lang="en-US" dirty="0" smtClean="0">
              <a:latin typeface="Calibri"/>
              <a:ea typeface="Calibri"/>
              <a:cs typeface="Times New Roman"/>
            </a:endParaRPr>
          </a:p>
          <a:p>
            <a:pPr marL="0" marR="0" indent="0" algn="just">
              <a:lnSpc>
                <a:spcPct val="115000"/>
              </a:lnSpc>
              <a:spcBef>
                <a:spcPts val="0"/>
              </a:spcBef>
              <a:spcAft>
                <a:spcPts val="0"/>
              </a:spcAft>
              <a:buNone/>
              <a:tabLst>
                <a:tab pos="876300" algn="l"/>
              </a:tabLst>
            </a:pPr>
            <a:r>
              <a:rPr lang="en-US" dirty="0" smtClean="0">
                <a:latin typeface="Times New Roman"/>
                <a:ea typeface="Calibri"/>
                <a:cs typeface="Times New Roman"/>
              </a:rPr>
              <a:t>                                                                  →  </a:t>
            </a:r>
            <a:r>
              <a:rPr lang="en-US" b="1" dirty="0" smtClean="0">
                <a:solidFill>
                  <a:srgbClr val="FF0000"/>
                </a:solidFill>
                <a:latin typeface="Times New Roman"/>
                <a:ea typeface="Calibri"/>
                <a:cs typeface="Times New Roman"/>
              </a:rPr>
              <a:t>M</a:t>
            </a:r>
            <a:r>
              <a:rPr lang="en-US" b="1" baseline="-25000" dirty="0" smtClean="0">
                <a:solidFill>
                  <a:srgbClr val="FF0000"/>
                </a:solidFill>
                <a:latin typeface="Times New Roman"/>
                <a:ea typeface="Calibri"/>
                <a:cs typeface="Times New Roman"/>
              </a:rPr>
              <a:t>M</a:t>
            </a:r>
            <a:r>
              <a:rPr lang="en-US" b="1" dirty="0" smtClean="0">
                <a:solidFill>
                  <a:srgbClr val="FF0000"/>
                </a:solidFill>
                <a:latin typeface="Times New Roman"/>
                <a:ea typeface="Calibri"/>
                <a:cs typeface="Times New Roman"/>
              </a:rPr>
              <a:t>&lt; 48 (3)</a:t>
            </a:r>
            <a:endParaRPr lang="en-US" dirty="0"/>
          </a:p>
        </p:txBody>
      </p:sp>
      <p:sp>
        <p:nvSpPr>
          <p:cNvPr id="4" name="Rectangle 3"/>
          <p:cNvSpPr/>
          <p:nvPr/>
        </p:nvSpPr>
        <p:spPr>
          <a:xfrm>
            <a:off x="152400" y="23582"/>
            <a:ext cx="8610600" cy="2215991"/>
          </a:xfrm>
          <a:prstGeom prst="rect">
            <a:avLst/>
          </a:prstGeom>
          <a:solidFill>
            <a:schemeClr val="bg1">
              <a:lumMod val="85000"/>
            </a:schemeClr>
          </a:solidFill>
          <a:ln>
            <a:solidFill>
              <a:schemeClr val="accent1"/>
            </a:solidFill>
          </a:ln>
        </p:spPr>
        <p:txBody>
          <a:bodyPr wrap="square">
            <a:spAutoFit/>
          </a:bodyPr>
          <a:lstStyle/>
          <a:p>
            <a:pPr algn="just">
              <a:lnSpc>
                <a:spcPct val="115000"/>
              </a:lnSpc>
              <a:tabLst>
                <a:tab pos="0" algn="l"/>
              </a:tabLst>
            </a:pPr>
            <a:r>
              <a:rPr lang="en-US" sz="2400" u="sng" dirty="0" err="1" smtClean="0">
                <a:solidFill>
                  <a:srgbClr val="FF0000"/>
                </a:solidFill>
                <a:effectLst/>
                <a:latin typeface="Times New Roman"/>
                <a:ea typeface="Calibri"/>
                <a:cs typeface="Times New Roman"/>
              </a:rPr>
              <a:t>Câu</a:t>
            </a:r>
            <a:r>
              <a:rPr lang="en-US" sz="2400" u="sng" dirty="0" smtClean="0">
                <a:solidFill>
                  <a:srgbClr val="FF0000"/>
                </a:solidFill>
                <a:effectLst/>
                <a:latin typeface="Times New Roman"/>
                <a:ea typeface="Calibri"/>
                <a:cs typeface="Times New Roman"/>
              </a:rPr>
              <a:t> 6. </a:t>
            </a:r>
            <a:r>
              <a:rPr lang="en-US" sz="2400" dirty="0" err="1" smtClean="0">
                <a:effectLst/>
                <a:latin typeface="Times New Roman"/>
                <a:ea typeface="Calibri"/>
                <a:cs typeface="Times New Roman"/>
              </a:rPr>
              <a:t>Hỗn</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hợp</a:t>
            </a:r>
            <a:r>
              <a:rPr lang="en-US" sz="2400" dirty="0" smtClean="0">
                <a:effectLst/>
                <a:latin typeface="Times New Roman"/>
                <a:ea typeface="Calibri"/>
                <a:cs typeface="Times New Roman"/>
              </a:rPr>
              <a:t> D </a:t>
            </a:r>
            <a:r>
              <a:rPr lang="en-US" sz="2400" dirty="0" err="1" smtClean="0">
                <a:effectLst/>
                <a:latin typeface="Times New Roman"/>
                <a:ea typeface="Calibri"/>
                <a:cs typeface="Times New Roman"/>
              </a:rPr>
              <a:t>gồm</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sắt</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và</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một</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kim</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loại</a:t>
            </a:r>
            <a:r>
              <a:rPr lang="en-US" sz="2400" dirty="0" smtClean="0">
                <a:effectLst/>
                <a:latin typeface="Times New Roman"/>
                <a:ea typeface="Calibri"/>
                <a:cs typeface="Times New Roman"/>
              </a:rPr>
              <a:t> M </a:t>
            </a:r>
            <a:r>
              <a:rPr lang="en-US" sz="2400" dirty="0" err="1" smtClean="0">
                <a:effectLst/>
                <a:latin typeface="Times New Roman"/>
                <a:ea typeface="Calibri"/>
                <a:cs typeface="Times New Roman"/>
              </a:rPr>
              <a:t>có</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hóa</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trị</a:t>
            </a:r>
            <a:r>
              <a:rPr lang="en-US" sz="2400" dirty="0" smtClean="0">
                <a:effectLst/>
                <a:latin typeface="Times New Roman"/>
                <a:ea typeface="Calibri"/>
                <a:cs typeface="Times New Roman"/>
              </a:rPr>
              <a:t> II. </a:t>
            </a:r>
            <a:r>
              <a:rPr lang="en-US" sz="2400" dirty="0" err="1" smtClean="0">
                <a:effectLst/>
                <a:latin typeface="Times New Roman"/>
                <a:ea typeface="Calibri"/>
                <a:cs typeface="Times New Roman"/>
              </a:rPr>
              <a:t>Hòa</a:t>
            </a:r>
            <a:r>
              <a:rPr lang="en-US" sz="2400" dirty="0" smtClean="0">
                <a:effectLst/>
                <a:latin typeface="Times New Roman"/>
                <a:ea typeface="Calibri"/>
                <a:cs typeface="Times New Roman"/>
              </a:rPr>
              <a:t> tan 9,6g </a:t>
            </a:r>
            <a:r>
              <a:rPr lang="en-US" sz="2400" dirty="0" err="1" smtClean="0">
                <a:effectLst/>
                <a:latin typeface="Times New Roman"/>
                <a:ea typeface="Calibri"/>
                <a:cs typeface="Times New Roman"/>
              </a:rPr>
              <a:t>hỗn</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hợp</a:t>
            </a:r>
            <a:r>
              <a:rPr lang="en-US" sz="2400" dirty="0" smtClean="0">
                <a:effectLst/>
                <a:latin typeface="Times New Roman"/>
                <a:ea typeface="Calibri"/>
                <a:cs typeface="Times New Roman"/>
              </a:rPr>
              <a:t> D </a:t>
            </a:r>
            <a:r>
              <a:rPr lang="en-US" sz="2400" dirty="0" err="1" smtClean="0">
                <a:effectLst/>
                <a:latin typeface="Times New Roman"/>
                <a:ea typeface="Calibri"/>
                <a:cs typeface="Times New Roman"/>
              </a:rPr>
              <a:t>vào</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dd</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HCl</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dư</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thì</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thu</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được</a:t>
            </a:r>
            <a:r>
              <a:rPr lang="en-US" sz="2400" dirty="0" smtClean="0">
                <a:effectLst/>
                <a:latin typeface="Times New Roman"/>
                <a:ea typeface="Calibri"/>
                <a:cs typeface="Times New Roman"/>
              </a:rPr>
              <a:t> 4,48 </a:t>
            </a:r>
            <a:r>
              <a:rPr lang="en-US" sz="2400" dirty="0" err="1" smtClean="0">
                <a:effectLst/>
                <a:latin typeface="Times New Roman"/>
                <a:ea typeface="Calibri"/>
                <a:cs typeface="Times New Roman"/>
              </a:rPr>
              <a:t>lít</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khí</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đktc</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Mặt</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khác</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khi</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hòa</a:t>
            </a:r>
            <a:r>
              <a:rPr lang="en-US" sz="2400" dirty="0" smtClean="0">
                <a:effectLst/>
                <a:latin typeface="Times New Roman"/>
                <a:ea typeface="Calibri"/>
                <a:cs typeface="Times New Roman"/>
              </a:rPr>
              <a:t> tan </a:t>
            </a:r>
            <a:r>
              <a:rPr lang="en-US" sz="2400" dirty="0" err="1" smtClean="0">
                <a:effectLst/>
                <a:latin typeface="Times New Roman"/>
                <a:ea typeface="Calibri"/>
                <a:cs typeface="Times New Roman"/>
              </a:rPr>
              <a:t>hoàn</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toàn</a:t>
            </a:r>
            <a:r>
              <a:rPr lang="en-US" sz="2400" dirty="0" smtClean="0">
                <a:effectLst/>
                <a:latin typeface="Times New Roman"/>
                <a:ea typeface="Calibri"/>
                <a:cs typeface="Times New Roman"/>
              </a:rPr>
              <a:t> 4,6g </a:t>
            </a:r>
            <a:r>
              <a:rPr lang="en-US" sz="2400" dirty="0" err="1" smtClean="0">
                <a:effectLst/>
                <a:latin typeface="Times New Roman"/>
                <a:ea typeface="Calibri"/>
                <a:cs typeface="Times New Roman"/>
              </a:rPr>
              <a:t>kim</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loại</a:t>
            </a:r>
            <a:r>
              <a:rPr lang="en-US" sz="2400" dirty="0" smtClean="0">
                <a:effectLst/>
                <a:latin typeface="Times New Roman"/>
                <a:ea typeface="Calibri"/>
                <a:cs typeface="Times New Roman"/>
              </a:rPr>
              <a:t> M </a:t>
            </a:r>
            <a:r>
              <a:rPr lang="en-US" sz="2400" dirty="0" err="1" smtClean="0">
                <a:effectLst/>
                <a:latin typeface="Times New Roman"/>
                <a:ea typeface="Calibri"/>
                <a:cs typeface="Times New Roman"/>
              </a:rPr>
              <a:t>vào</a:t>
            </a:r>
            <a:r>
              <a:rPr lang="en-US" sz="2400" dirty="0" smtClean="0">
                <a:effectLst/>
                <a:latin typeface="Times New Roman"/>
                <a:ea typeface="Calibri"/>
                <a:cs typeface="Times New Roman"/>
              </a:rPr>
              <a:t> dung </a:t>
            </a:r>
            <a:r>
              <a:rPr lang="en-US" sz="2400" dirty="0" err="1" smtClean="0">
                <a:effectLst/>
                <a:latin typeface="Times New Roman"/>
                <a:ea typeface="Calibri"/>
                <a:cs typeface="Times New Roman"/>
              </a:rPr>
              <a:t>dịch</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có</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chứa</a:t>
            </a:r>
            <a:r>
              <a:rPr lang="en-US" sz="2400" dirty="0" smtClean="0">
                <a:effectLst/>
                <a:latin typeface="Times New Roman"/>
                <a:ea typeface="Calibri"/>
                <a:cs typeface="Times New Roman"/>
              </a:rPr>
              <a:t> 18,25g </a:t>
            </a:r>
            <a:r>
              <a:rPr lang="en-US" sz="2400" dirty="0" err="1" smtClean="0">
                <a:effectLst/>
                <a:latin typeface="Times New Roman"/>
                <a:ea typeface="Calibri"/>
                <a:cs typeface="Times New Roman"/>
              </a:rPr>
              <a:t>HCl</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thu</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được</a:t>
            </a:r>
            <a:r>
              <a:rPr lang="en-US" sz="2400" dirty="0" smtClean="0">
                <a:effectLst/>
                <a:latin typeface="Times New Roman"/>
                <a:ea typeface="Calibri"/>
                <a:cs typeface="Times New Roman"/>
              </a:rPr>
              <a:t> dung </a:t>
            </a:r>
            <a:r>
              <a:rPr lang="en-US" sz="2400" dirty="0" err="1" smtClean="0">
                <a:effectLst/>
                <a:latin typeface="Times New Roman"/>
                <a:ea typeface="Calibri"/>
                <a:cs typeface="Times New Roman"/>
              </a:rPr>
              <a:t>dịch</a:t>
            </a:r>
            <a:r>
              <a:rPr lang="en-US" sz="2400" dirty="0" smtClean="0">
                <a:effectLst/>
                <a:latin typeface="Times New Roman"/>
                <a:ea typeface="Calibri"/>
                <a:cs typeface="Times New Roman"/>
              </a:rPr>
              <a:t> E, </a:t>
            </a:r>
            <a:r>
              <a:rPr lang="en-US" sz="2400" dirty="0" err="1" smtClean="0">
                <a:effectLst/>
                <a:latin typeface="Times New Roman"/>
                <a:ea typeface="Calibri"/>
                <a:cs typeface="Times New Roman"/>
              </a:rPr>
              <a:t>cho</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quỳ</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tím</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vào</a:t>
            </a:r>
            <a:r>
              <a:rPr lang="en-US" sz="2400" dirty="0" smtClean="0">
                <a:effectLst/>
                <a:latin typeface="Times New Roman"/>
                <a:ea typeface="Calibri"/>
                <a:cs typeface="Times New Roman"/>
              </a:rPr>
              <a:t> dung </a:t>
            </a:r>
            <a:r>
              <a:rPr lang="en-US" sz="2400" dirty="0" err="1" smtClean="0">
                <a:effectLst/>
                <a:latin typeface="Times New Roman"/>
                <a:ea typeface="Calibri"/>
                <a:cs typeface="Times New Roman"/>
              </a:rPr>
              <a:t>dịch</a:t>
            </a:r>
            <a:r>
              <a:rPr lang="en-US" sz="2400" dirty="0" smtClean="0">
                <a:effectLst/>
                <a:latin typeface="Times New Roman"/>
                <a:ea typeface="Calibri"/>
                <a:cs typeface="Times New Roman"/>
              </a:rPr>
              <a:t> E </a:t>
            </a:r>
            <a:r>
              <a:rPr lang="en-US" sz="2400" dirty="0" err="1" smtClean="0">
                <a:effectLst/>
                <a:latin typeface="Times New Roman"/>
                <a:ea typeface="Calibri"/>
                <a:cs typeface="Times New Roman"/>
              </a:rPr>
              <a:t>thấy</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quỳ</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tím</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chuyển</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thành</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màu</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đỏ</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Xác</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định</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kim</a:t>
            </a:r>
            <a:r>
              <a:rPr lang="en-US" sz="2400" dirty="0" smtClean="0">
                <a:effectLst/>
                <a:latin typeface="Times New Roman"/>
                <a:ea typeface="Calibri"/>
                <a:cs typeface="Times New Roman"/>
              </a:rPr>
              <a:t> </a:t>
            </a:r>
            <a:r>
              <a:rPr lang="en-US" sz="2400" dirty="0" err="1" smtClean="0">
                <a:effectLst/>
                <a:latin typeface="Times New Roman"/>
                <a:ea typeface="Calibri"/>
                <a:cs typeface="Times New Roman"/>
              </a:rPr>
              <a:t>loại</a:t>
            </a:r>
            <a:r>
              <a:rPr lang="en-US" sz="2400" dirty="0" smtClean="0">
                <a:effectLst/>
                <a:latin typeface="Times New Roman"/>
                <a:ea typeface="Calibri"/>
                <a:cs typeface="Times New Roman"/>
              </a:rPr>
              <a:t> M.</a:t>
            </a:r>
            <a:endParaRPr lang="en-US" sz="2400" dirty="0">
              <a:effectLst/>
              <a:latin typeface="Calibri"/>
              <a:ea typeface="Calibri"/>
              <a:cs typeface="Times New Roman"/>
            </a:endParaRPr>
          </a:p>
        </p:txBody>
      </p:sp>
      <p:sp>
        <p:nvSpPr>
          <p:cNvPr id="5" name="Left Brace 4"/>
          <p:cNvSpPr/>
          <p:nvPr/>
        </p:nvSpPr>
        <p:spPr>
          <a:xfrm>
            <a:off x="1219200" y="5257800"/>
            <a:ext cx="350519" cy="533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Rectangle 12"/>
          <p:cNvSpPr/>
          <p:nvPr/>
        </p:nvSpPr>
        <p:spPr>
          <a:xfrm>
            <a:off x="5334000" y="5013353"/>
            <a:ext cx="2667000" cy="941796"/>
          </a:xfrm>
          <a:prstGeom prst="rect">
            <a:avLst/>
          </a:prstGeom>
        </p:spPr>
        <p:txBody>
          <a:bodyPr wrap="square">
            <a:spAutoFit/>
          </a:bodyPr>
          <a:lstStyle/>
          <a:p>
            <a:pPr lvl="0" algn="just">
              <a:lnSpc>
                <a:spcPct val="115000"/>
              </a:lnSpc>
              <a:buClr>
                <a:srgbClr val="FE8637"/>
              </a:buClr>
              <a:buSzPct val="70000"/>
              <a:tabLst>
                <a:tab pos="876300" algn="l"/>
              </a:tabLst>
            </a:pPr>
            <a:r>
              <a:rPr lang="en-US" sz="2400" dirty="0" smtClean="0">
                <a:solidFill>
                  <a:prstClr val="black"/>
                </a:solidFill>
                <a:latin typeface="Times New Roman"/>
                <a:ea typeface="Calibri"/>
                <a:cs typeface="Times New Roman"/>
                <a:sym typeface="Wingdings" pitchFamily="2" charset="2"/>
              </a:rPr>
              <a:t>  M =56 -1,6/y,       (</a:t>
            </a:r>
            <a:r>
              <a:rPr lang="en-US" sz="2400" dirty="0" err="1" smtClean="0">
                <a:solidFill>
                  <a:prstClr val="black"/>
                </a:solidFill>
                <a:latin typeface="Times New Roman"/>
                <a:ea typeface="Calibri"/>
                <a:cs typeface="Times New Roman"/>
                <a:sym typeface="Wingdings" pitchFamily="2" charset="2"/>
              </a:rPr>
              <a:t>mà</a:t>
            </a:r>
            <a:r>
              <a:rPr lang="en-US" sz="2400" dirty="0" smtClean="0">
                <a:solidFill>
                  <a:prstClr val="black"/>
                </a:solidFill>
                <a:latin typeface="Times New Roman"/>
                <a:ea typeface="Calibri"/>
                <a:cs typeface="Times New Roman"/>
                <a:sym typeface="Wingdings" pitchFamily="2" charset="2"/>
              </a:rPr>
              <a:t> y &lt; 0,2)</a:t>
            </a:r>
            <a:endParaRPr lang="en-US" sz="2400" dirty="0">
              <a:solidFill>
                <a:prstClr val="black"/>
              </a:solidFill>
              <a:latin typeface="Calibri"/>
              <a:ea typeface="Calibri"/>
              <a:cs typeface="Times New Roman"/>
            </a:endParaRPr>
          </a:p>
        </p:txBody>
      </p:sp>
    </p:spTree>
    <p:extLst>
      <p:ext uri="{BB962C8B-B14F-4D97-AF65-F5344CB8AC3E}">
        <p14:creationId xmlns:p14="http://schemas.microsoft.com/office/powerpoint/2010/main" val="3792906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par>
                          <p:cTn id="43" fill="hold">
                            <p:stCondLst>
                              <p:cond delay="500"/>
                            </p:stCondLst>
                            <p:childTnLst>
                              <p:par>
                                <p:cTn id="44" presetID="22" presetClass="entr" presetSubtype="4" fill="hold" grpId="0" nodeType="after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wipe(down)">
                                      <p:cBhvr>
                                        <p:cTn id="46" dur="500"/>
                                        <p:tgtEl>
                                          <p:spTgt spid="5"/>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Effect transition="in" filter="wipe(down)">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wipe(down)">
                                      <p:cBhvr>
                                        <p:cTn id="56" dur="500"/>
                                        <p:tgtEl>
                                          <p:spTgt spid="13"/>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wipe(down)">
                                      <p:cBhvr>
                                        <p:cTn id="6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536448"/>
            <a:ext cx="8534400" cy="6016752"/>
          </a:xfrm>
        </p:spPr>
        <p:txBody>
          <a:bodyPr>
            <a:noAutofit/>
          </a:bodyPr>
          <a:lstStyle/>
          <a:p>
            <a:pPr marL="0" marR="0" indent="0" algn="just">
              <a:lnSpc>
                <a:spcPct val="160000"/>
              </a:lnSpc>
              <a:spcBef>
                <a:spcPts val="0"/>
              </a:spcBef>
              <a:spcAft>
                <a:spcPts val="0"/>
              </a:spcAft>
              <a:buNone/>
              <a:tabLst>
                <a:tab pos="876300" algn="l"/>
              </a:tabLst>
            </a:pPr>
            <a:r>
              <a:rPr lang="en-US" b="1" u="sng" dirty="0" err="1" smtClean="0">
                <a:solidFill>
                  <a:srgbClr val="0070C0"/>
                </a:solidFill>
                <a:latin typeface="Times New Roman"/>
                <a:ea typeface="Calibri"/>
                <a:cs typeface="Times New Roman"/>
              </a:rPr>
              <a:t>Phần</a:t>
            </a:r>
            <a:r>
              <a:rPr lang="en-US" b="1" u="sng" dirty="0" smtClean="0">
                <a:solidFill>
                  <a:srgbClr val="0070C0"/>
                </a:solidFill>
                <a:latin typeface="Times New Roman"/>
                <a:ea typeface="Calibri"/>
                <a:cs typeface="Times New Roman"/>
              </a:rPr>
              <a:t> 2:</a:t>
            </a:r>
          </a:p>
          <a:p>
            <a:pPr marL="0" marR="0" indent="0" algn="just">
              <a:lnSpc>
                <a:spcPct val="160000"/>
              </a:lnSpc>
              <a:spcBef>
                <a:spcPts val="0"/>
              </a:spcBef>
              <a:spcAft>
                <a:spcPts val="0"/>
              </a:spcAft>
              <a:buNone/>
              <a:tabLst>
                <a:tab pos="876300" algn="l"/>
              </a:tabLst>
            </a:pPr>
            <a:r>
              <a:rPr lang="en-US" dirty="0" err="1" smtClean="0">
                <a:latin typeface="Times New Roman"/>
                <a:ea typeface="Calibri"/>
                <a:cs typeface="Times New Roman"/>
              </a:rPr>
              <a:t>Khi</a:t>
            </a:r>
            <a:r>
              <a:rPr lang="en-US" dirty="0" smtClean="0">
                <a:latin typeface="Times New Roman"/>
                <a:ea typeface="Calibri"/>
                <a:cs typeface="Times New Roman"/>
              </a:rPr>
              <a:t> </a:t>
            </a:r>
            <a:r>
              <a:rPr lang="en-US" dirty="0" err="1">
                <a:latin typeface="Times New Roman"/>
                <a:ea typeface="Calibri"/>
                <a:cs typeface="Times New Roman"/>
              </a:rPr>
              <a:t>cho</a:t>
            </a:r>
            <a:r>
              <a:rPr lang="en-US" dirty="0">
                <a:latin typeface="Times New Roman"/>
                <a:ea typeface="Calibri"/>
                <a:cs typeface="Times New Roman"/>
              </a:rPr>
              <a:t> 4,6g M </a:t>
            </a:r>
            <a:r>
              <a:rPr lang="en-US" dirty="0" err="1">
                <a:latin typeface="Times New Roman"/>
                <a:ea typeface="Calibri"/>
                <a:cs typeface="Times New Roman"/>
              </a:rPr>
              <a:t>tác</a:t>
            </a:r>
            <a:r>
              <a:rPr lang="en-US" dirty="0">
                <a:latin typeface="Times New Roman"/>
                <a:ea typeface="Calibri"/>
                <a:cs typeface="Times New Roman"/>
              </a:rPr>
              <a:t> </a:t>
            </a:r>
            <a:r>
              <a:rPr lang="en-US" dirty="0" err="1">
                <a:latin typeface="Times New Roman"/>
                <a:ea typeface="Calibri"/>
                <a:cs typeface="Times New Roman"/>
              </a:rPr>
              <a:t>dụng</a:t>
            </a:r>
            <a:r>
              <a:rPr lang="en-US" dirty="0">
                <a:latin typeface="Times New Roman"/>
                <a:ea typeface="Calibri"/>
                <a:cs typeface="Times New Roman"/>
              </a:rPr>
              <a:t> </a:t>
            </a:r>
            <a:r>
              <a:rPr lang="en-US" dirty="0" err="1">
                <a:latin typeface="Times New Roman"/>
                <a:ea typeface="Calibri"/>
                <a:cs typeface="Times New Roman"/>
              </a:rPr>
              <a:t>với</a:t>
            </a:r>
            <a:r>
              <a:rPr lang="en-US" dirty="0">
                <a:latin typeface="Times New Roman"/>
                <a:ea typeface="Calibri"/>
                <a:cs typeface="Times New Roman"/>
              </a:rPr>
              <a:t> </a:t>
            </a:r>
            <a:r>
              <a:rPr lang="en-US" dirty="0" err="1">
                <a:latin typeface="Times New Roman"/>
                <a:ea typeface="Calibri"/>
                <a:cs typeface="Times New Roman"/>
              </a:rPr>
              <a:t>HCl</a:t>
            </a:r>
            <a:r>
              <a:rPr lang="en-US" dirty="0">
                <a:latin typeface="Times New Roman"/>
                <a:ea typeface="Calibri"/>
                <a:cs typeface="Times New Roman"/>
              </a:rPr>
              <a:t>, </a:t>
            </a:r>
            <a:r>
              <a:rPr lang="en-US" dirty="0" err="1">
                <a:latin typeface="Times New Roman"/>
                <a:ea typeface="Calibri"/>
                <a:cs typeface="Times New Roman"/>
              </a:rPr>
              <a:t>sau</a:t>
            </a:r>
            <a:r>
              <a:rPr lang="en-US" dirty="0">
                <a:latin typeface="Times New Roman"/>
                <a:ea typeface="Calibri"/>
                <a:cs typeface="Times New Roman"/>
              </a:rPr>
              <a:t> </a:t>
            </a:r>
            <a:r>
              <a:rPr lang="en-US" dirty="0" err="1">
                <a:latin typeface="Times New Roman"/>
                <a:ea typeface="Calibri"/>
                <a:cs typeface="Times New Roman"/>
              </a:rPr>
              <a:t>phản</a:t>
            </a:r>
            <a:r>
              <a:rPr lang="en-US" dirty="0">
                <a:latin typeface="Times New Roman"/>
                <a:ea typeface="Calibri"/>
                <a:cs typeface="Times New Roman"/>
              </a:rPr>
              <a:t> </a:t>
            </a:r>
            <a:r>
              <a:rPr lang="en-US" dirty="0" err="1">
                <a:latin typeface="Times New Roman"/>
                <a:ea typeface="Calibri"/>
                <a:cs typeface="Times New Roman"/>
              </a:rPr>
              <a:t>ứng</a:t>
            </a:r>
            <a:r>
              <a:rPr lang="en-US" dirty="0">
                <a:latin typeface="Times New Roman"/>
                <a:ea typeface="Calibri"/>
                <a:cs typeface="Times New Roman"/>
              </a:rPr>
              <a:t> dung </a:t>
            </a:r>
            <a:r>
              <a:rPr lang="en-US" dirty="0" err="1">
                <a:latin typeface="Times New Roman"/>
                <a:ea typeface="Calibri"/>
                <a:cs typeface="Times New Roman"/>
              </a:rPr>
              <a:t>dịch</a:t>
            </a:r>
            <a:r>
              <a:rPr lang="en-US" dirty="0">
                <a:latin typeface="Times New Roman"/>
                <a:ea typeface="Calibri"/>
                <a:cs typeface="Times New Roman"/>
              </a:rPr>
              <a:t> </a:t>
            </a:r>
            <a:r>
              <a:rPr lang="en-US" dirty="0" err="1">
                <a:latin typeface="Times New Roman"/>
                <a:ea typeface="Calibri"/>
                <a:cs typeface="Times New Roman"/>
              </a:rPr>
              <a:t>làm</a:t>
            </a:r>
            <a:r>
              <a:rPr lang="en-US" dirty="0">
                <a:latin typeface="Times New Roman"/>
                <a:ea typeface="Calibri"/>
                <a:cs typeface="Times New Roman"/>
              </a:rPr>
              <a:t> </a:t>
            </a:r>
            <a:r>
              <a:rPr lang="en-US" dirty="0" err="1">
                <a:latin typeface="Times New Roman"/>
                <a:ea typeface="Calibri"/>
                <a:cs typeface="Times New Roman"/>
              </a:rPr>
              <a:t>quỳ</a:t>
            </a:r>
            <a:r>
              <a:rPr lang="en-US" dirty="0">
                <a:latin typeface="Times New Roman"/>
                <a:ea typeface="Calibri"/>
                <a:cs typeface="Times New Roman"/>
              </a:rPr>
              <a:t> </a:t>
            </a:r>
            <a:r>
              <a:rPr lang="en-US" dirty="0" err="1">
                <a:latin typeface="Times New Roman"/>
                <a:ea typeface="Calibri"/>
                <a:cs typeface="Times New Roman"/>
              </a:rPr>
              <a:t>tím</a:t>
            </a:r>
            <a:r>
              <a:rPr lang="en-US" dirty="0">
                <a:latin typeface="Times New Roman"/>
                <a:ea typeface="Calibri"/>
                <a:cs typeface="Times New Roman"/>
              </a:rPr>
              <a:t> </a:t>
            </a:r>
            <a:r>
              <a:rPr lang="en-US" dirty="0" err="1">
                <a:latin typeface="Times New Roman"/>
                <a:ea typeface="Calibri"/>
                <a:cs typeface="Times New Roman"/>
              </a:rPr>
              <a:t>chuyển</a:t>
            </a:r>
            <a:r>
              <a:rPr lang="en-US" dirty="0">
                <a:latin typeface="Times New Roman"/>
                <a:ea typeface="Calibri"/>
                <a:cs typeface="Times New Roman"/>
              </a:rPr>
              <a:t> </a:t>
            </a:r>
            <a:r>
              <a:rPr lang="en-US" dirty="0" err="1">
                <a:latin typeface="Times New Roman"/>
                <a:ea typeface="Calibri"/>
                <a:cs typeface="Times New Roman"/>
              </a:rPr>
              <a:t>màu</a:t>
            </a:r>
            <a:r>
              <a:rPr lang="en-US" dirty="0">
                <a:latin typeface="Times New Roman"/>
                <a:ea typeface="Calibri"/>
                <a:cs typeface="Times New Roman"/>
              </a:rPr>
              <a:t> </a:t>
            </a:r>
            <a:r>
              <a:rPr lang="en-US" dirty="0" err="1" smtClean="0">
                <a:latin typeface="Times New Roman"/>
                <a:ea typeface="Calibri"/>
                <a:cs typeface="Times New Roman"/>
              </a:rPr>
              <a:t>đỏ</a:t>
            </a:r>
            <a:r>
              <a:rPr lang="en-US" dirty="0" smtClean="0">
                <a:latin typeface="Times New Roman"/>
                <a:ea typeface="Calibri"/>
                <a:cs typeface="Times New Roman"/>
              </a:rPr>
              <a:t> </a:t>
            </a:r>
            <a:r>
              <a:rPr lang="en-US" dirty="0" smtClean="0">
                <a:latin typeface="Times New Roman"/>
                <a:ea typeface="Calibri"/>
                <a:cs typeface="Times New Roman"/>
                <a:sym typeface="Wingdings" pitchFamily="2" charset="2"/>
              </a:rPr>
              <a:t></a:t>
            </a:r>
            <a:r>
              <a:rPr lang="en-US" dirty="0" smtClean="0">
                <a:latin typeface="Times New Roman"/>
                <a:ea typeface="Calibri"/>
                <a:cs typeface="Times New Roman"/>
              </a:rPr>
              <a:t> </a:t>
            </a:r>
            <a:r>
              <a:rPr lang="en-US" dirty="0" err="1">
                <a:latin typeface="Times New Roman"/>
                <a:ea typeface="Calibri"/>
                <a:cs typeface="Times New Roman"/>
              </a:rPr>
              <a:t>chứng</a:t>
            </a:r>
            <a:r>
              <a:rPr lang="en-US" dirty="0">
                <a:latin typeface="Times New Roman"/>
                <a:ea typeface="Calibri"/>
                <a:cs typeface="Times New Roman"/>
              </a:rPr>
              <a:t> </a:t>
            </a:r>
            <a:r>
              <a:rPr lang="en-US" dirty="0" err="1">
                <a:latin typeface="Times New Roman"/>
                <a:ea typeface="Calibri"/>
                <a:cs typeface="Times New Roman"/>
              </a:rPr>
              <a:t>tỏ</a:t>
            </a:r>
            <a:r>
              <a:rPr lang="en-US" dirty="0">
                <a:latin typeface="Times New Roman"/>
                <a:ea typeface="Calibri"/>
                <a:cs typeface="Times New Roman"/>
              </a:rPr>
              <a:t> </a:t>
            </a:r>
            <a:r>
              <a:rPr lang="en-US" dirty="0" err="1">
                <a:latin typeface="Times New Roman"/>
                <a:ea typeface="Calibri"/>
                <a:cs typeface="Times New Roman"/>
              </a:rPr>
              <a:t>HCl</a:t>
            </a:r>
            <a:r>
              <a:rPr lang="en-US" dirty="0">
                <a:latin typeface="Times New Roman"/>
                <a:ea typeface="Calibri"/>
                <a:cs typeface="Times New Roman"/>
              </a:rPr>
              <a:t> </a:t>
            </a:r>
            <a:r>
              <a:rPr lang="en-US" dirty="0" err="1">
                <a:latin typeface="Times New Roman"/>
                <a:ea typeface="Calibri"/>
                <a:cs typeface="Times New Roman"/>
              </a:rPr>
              <a:t>còn</a:t>
            </a:r>
            <a:r>
              <a:rPr lang="en-US" dirty="0">
                <a:latin typeface="Times New Roman"/>
                <a:ea typeface="Calibri"/>
                <a:cs typeface="Times New Roman"/>
              </a:rPr>
              <a:t> </a:t>
            </a:r>
            <a:r>
              <a:rPr lang="en-US" dirty="0" err="1">
                <a:latin typeface="Times New Roman"/>
                <a:ea typeface="Calibri"/>
                <a:cs typeface="Times New Roman"/>
              </a:rPr>
              <a:t>dư</a:t>
            </a:r>
            <a:r>
              <a:rPr lang="en-US" dirty="0">
                <a:latin typeface="Times New Roman"/>
                <a:ea typeface="Calibri"/>
                <a:cs typeface="Times New Roman"/>
              </a:rPr>
              <a:t>.</a:t>
            </a:r>
            <a:endParaRPr lang="en-US" dirty="0">
              <a:latin typeface="Calibri"/>
              <a:ea typeface="Calibri"/>
              <a:cs typeface="Times New Roman"/>
            </a:endParaRPr>
          </a:p>
          <a:p>
            <a:pPr marL="0" marR="0" indent="0" algn="just">
              <a:lnSpc>
                <a:spcPct val="160000"/>
              </a:lnSpc>
              <a:spcBef>
                <a:spcPts val="0"/>
              </a:spcBef>
              <a:spcAft>
                <a:spcPts val="0"/>
              </a:spcAft>
              <a:buNone/>
              <a:tabLst>
                <a:tab pos="876300" algn="l"/>
              </a:tabLst>
            </a:pPr>
            <a:r>
              <a:rPr lang="en-US" dirty="0">
                <a:latin typeface="Times New Roman"/>
                <a:ea typeface="Calibri"/>
                <a:cs typeface="Times New Roman"/>
              </a:rPr>
              <a:t>Ta </a:t>
            </a:r>
            <a:r>
              <a:rPr lang="en-US" dirty="0" err="1">
                <a:latin typeface="Times New Roman"/>
                <a:ea typeface="Calibri"/>
                <a:cs typeface="Times New Roman"/>
              </a:rPr>
              <a:t>có</a:t>
            </a:r>
            <a:r>
              <a:rPr lang="en-US" dirty="0">
                <a:latin typeface="Times New Roman"/>
                <a:ea typeface="Calibri"/>
                <a:cs typeface="Times New Roman"/>
              </a:rPr>
              <a:t> </a:t>
            </a:r>
            <a:r>
              <a:rPr lang="en-US" dirty="0" smtClean="0">
                <a:latin typeface="Times New Roman"/>
                <a:ea typeface="Calibri"/>
                <a:cs typeface="Times New Roman"/>
              </a:rPr>
              <a:t>: </a:t>
            </a:r>
            <a:r>
              <a:rPr lang="en-US" dirty="0" err="1" smtClean="0">
                <a:latin typeface="Times New Roman"/>
                <a:ea typeface="Calibri"/>
                <a:cs typeface="Times New Roman"/>
              </a:rPr>
              <a:t>n</a:t>
            </a:r>
            <a:r>
              <a:rPr lang="en-US" baseline="-25000" dirty="0" err="1" smtClean="0">
                <a:latin typeface="Times New Roman"/>
                <a:ea typeface="Calibri"/>
                <a:cs typeface="Times New Roman"/>
              </a:rPr>
              <a:t>M</a:t>
            </a:r>
            <a:r>
              <a:rPr lang="en-US" dirty="0" smtClean="0">
                <a:latin typeface="Times New Roman"/>
                <a:ea typeface="Calibri"/>
                <a:cs typeface="Times New Roman"/>
              </a:rPr>
              <a:t> </a:t>
            </a:r>
            <a:r>
              <a:rPr lang="en-US" baseline="-25000" dirty="0" smtClean="0">
                <a:latin typeface="Times New Roman"/>
                <a:ea typeface="Calibri"/>
                <a:cs typeface="Times New Roman"/>
              </a:rPr>
              <a:t> </a:t>
            </a:r>
            <a:r>
              <a:rPr lang="en-US" dirty="0" smtClean="0">
                <a:latin typeface="Times New Roman"/>
                <a:ea typeface="Calibri"/>
                <a:cs typeface="Times New Roman"/>
              </a:rPr>
              <a:t>= m/M = 4,6/M</a:t>
            </a:r>
            <a:r>
              <a:rPr lang="en-US" dirty="0" smtClean="0">
                <a:latin typeface="Times New Roman"/>
                <a:ea typeface="Calibri"/>
                <a:cs typeface="Times New Roman"/>
              </a:rPr>
              <a:t> </a:t>
            </a:r>
            <a:endParaRPr lang="en-US" dirty="0">
              <a:latin typeface="Calibri"/>
              <a:ea typeface="Calibri"/>
              <a:cs typeface="Times New Roman"/>
            </a:endParaRPr>
          </a:p>
          <a:p>
            <a:pPr marL="0" marR="0" indent="0" algn="just">
              <a:lnSpc>
                <a:spcPct val="160000"/>
              </a:lnSpc>
              <a:spcBef>
                <a:spcPts val="0"/>
              </a:spcBef>
              <a:spcAft>
                <a:spcPts val="0"/>
              </a:spcAft>
              <a:buNone/>
              <a:tabLst>
                <a:tab pos="876300" algn="l"/>
              </a:tabLst>
            </a:pPr>
            <a:r>
              <a:rPr lang="en-US" dirty="0" smtClean="0">
                <a:latin typeface="Times New Roman"/>
                <a:ea typeface="Calibri"/>
                <a:cs typeface="Times New Roman"/>
              </a:rPr>
              <a:t>            </a:t>
            </a:r>
            <a:r>
              <a:rPr lang="en-US" dirty="0" err="1" smtClean="0">
                <a:latin typeface="Times New Roman"/>
                <a:ea typeface="Calibri"/>
                <a:cs typeface="Times New Roman"/>
              </a:rPr>
              <a:t>n</a:t>
            </a:r>
            <a:r>
              <a:rPr lang="en-US" baseline="-25000" dirty="0" err="1" smtClean="0">
                <a:latin typeface="Times New Roman"/>
                <a:ea typeface="Calibri"/>
                <a:cs typeface="Times New Roman"/>
              </a:rPr>
              <a:t>HCl</a:t>
            </a:r>
            <a:r>
              <a:rPr lang="en-US" dirty="0" smtClean="0">
                <a:latin typeface="Times New Roman"/>
                <a:ea typeface="Calibri"/>
                <a:cs typeface="Times New Roman"/>
              </a:rPr>
              <a:t> </a:t>
            </a:r>
            <a:r>
              <a:rPr lang="en-US" dirty="0" smtClean="0">
                <a:latin typeface="Times New Roman"/>
                <a:ea typeface="Calibri"/>
                <a:cs typeface="Times New Roman"/>
              </a:rPr>
              <a:t>=m/M = 18,25/36,5 = 0,5 (</a:t>
            </a:r>
            <a:r>
              <a:rPr lang="en-US" dirty="0" err="1" smtClean="0">
                <a:latin typeface="Times New Roman"/>
                <a:ea typeface="Calibri"/>
                <a:cs typeface="Times New Roman"/>
              </a:rPr>
              <a:t>mol</a:t>
            </a:r>
            <a:r>
              <a:rPr lang="en-US" dirty="0" smtClean="0">
                <a:latin typeface="Times New Roman"/>
                <a:ea typeface="Calibri"/>
                <a:cs typeface="Times New Roman"/>
              </a:rPr>
              <a:t>)</a:t>
            </a:r>
          </a:p>
          <a:p>
            <a:pPr marL="0" marR="0" indent="0" algn="just">
              <a:lnSpc>
                <a:spcPct val="160000"/>
              </a:lnSpc>
              <a:spcBef>
                <a:spcPts val="0"/>
              </a:spcBef>
              <a:spcAft>
                <a:spcPts val="0"/>
              </a:spcAft>
              <a:buNone/>
              <a:tabLst>
                <a:tab pos="876300" algn="l"/>
              </a:tabLst>
            </a:pPr>
            <a:r>
              <a:rPr lang="en-US" dirty="0" smtClean="0">
                <a:latin typeface="Times New Roman"/>
                <a:ea typeface="Calibri"/>
                <a:cs typeface="Times New Roman"/>
              </a:rPr>
              <a:t>(4)  </a:t>
            </a:r>
            <a:r>
              <a:rPr lang="en-US" dirty="0">
                <a:latin typeface="Times New Roman"/>
                <a:ea typeface="Calibri"/>
                <a:cs typeface="Times New Roman"/>
              </a:rPr>
              <a:t>M    +   2HCl  </a:t>
            </a:r>
            <a:r>
              <a:rPr lang="en-US" dirty="0">
                <a:latin typeface="Times New Roman"/>
                <a:ea typeface="Calibri"/>
                <a:cs typeface="Times New Roman"/>
                <a:sym typeface="Symbol"/>
              </a:rPr>
              <a:t></a:t>
            </a:r>
            <a:r>
              <a:rPr lang="en-US" dirty="0">
                <a:latin typeface="Times New Roman"/>
                <a:ea typeface="Calibri"/>
                <a:cs typeface="Times New Roman"/>
              </a:rPr>
              <a:t>  MCl</a:t>
            </a:r>
            <a:r>
              <a:rPr lang="en-US" baseline="-25000" dirty="0">
                <a:latin typeface="Times New Roman"/>
                <a:ea typeface="Calibri"/>
                <a:cs typeface="Times New Roman"/>
              </a:rPr>
              <a:t>2</a:t>
            </a:r>
            <a:r>
              <a:rPr lang="en-US" dirty="0">
                <a:latin typeface="Times New Roman"/>
                <a:ea typeface="Calibri"/>
                <a:cs typeface="Times New Roman"/>
              </a:rPr>
              <a:t> + </a:t>
            </a:r>
            <a:r>
              <a:rPr lang="en-US" dirty="0" smtClean="0">
                <a:latin typeface="Times New Roman"/>
                <a:ea typeface="Calibri"/>
                <a:cs typeface="Times New Roman"/>
              </a:rPr>
              <a:t>H</a:t>
            </a:r>
            <a:r>
              <a:rPr lang="en-US" baseline="-25000" dirty="0" smtClean="0">
                <a:latin typeface="Times New Roman"/>
                <a:ea typeface="Calibri"/>
                <a:cs typeface="Times New Roman"/>
              </a:rPr>
              <a:t>2</a:t>
            </a:r>
            <a:endParaRPr lang="en-US" dirty="0" smtClean="0">
              <a:latin typeface="Times New Roman"/>
              <a:ea typeface="Calibri"/>
              <a:cs typeface="Times New Roman"/>
            </a:endParaRPr>
          </a:p>
          <a:p>
            <a:pPr marL="0" marR="0" indent="0" algn="just">
              <a:lnSpc>
                <a:spcPct val="160000"/>
              </a:lnSpc>
              <a:spcBef>
                <a:spcPts val="0"/>
              </a:spcBef>
              <a:spcAft>
                <a:spcPts val="0"/>
              </a:spcAft>
              <a:buNone/>
              <a:tabLst>
                <a:tab pos="876300" algn="l"/>
              </a:tabLst>
            </a:pPr>
            <a:r>
              <a:rPr lang="en-US" dirty="0">
                <a:latin typeface="Times New Roman"/>
                <a:ea typeface="Calibri"/>
                <a:cs typeface="Times New Roman"/>
              </a:rPr>
              <a:t> </a:t>
            </a:r>
            <a:r>
              <a:rPr lang="en-US" dirty="0" smtClean="0">
                <a:latin typeface="Times New Roman"/>
                <a:ea typeface="Calibri"/>
                <a:cs typeface="Times New Roman"/>
              </a:rPr>
              <a:t>     </a:t>
            </a:r>
            <a:r>
              <a:rPr lang="en-US" smtClean="0">
                <a:latin typeface="Times New Roman"/>
                <a:ea typeface="Calibri"/>
                <a:cs typeface="Times New Roman"/>
              </a:rPr>
              <a:t>4,6/M    </a:t>
            </a:r>
            <a:r>
              <a:rPr lang="en-US" smtClean="0">
                <a:latin typeface="Times New Roman"/>
                <a:ea typeface="Calibri"/>
                <a:cs typeface="Times New Roman"/>
              </a:rPr>
              <a:t>9,2/M</a:t>
            </a:r>
            <a:endParaRPr lang="en-US" dirty="0">
              <a:latin typeface="Calibri"/>
              <a:ea typeface="Calibri"/>
              <a:cs typeface="Times New Roman"/>
            </a:endParaRPr>
          </a:p>
          <a:p>
            <a:pPr marL="0" marR="0" indent="0" algn="just">
              <a:lnSpc>
                <a:spcPct val="160000"/>
              </a:lnSpc>
              <a:spcBef>
                <a:spcPts val="0"/>
              </a:spcBef>
              <a:spcAft>
                <a:spcPts val="0"/>
              </a:spcAft>
              <a:buNone/>
              <a:tabLst>
                <a:tab pos="876300" algn="l"/>
              </a:tabLst>
            </a:pPr>
            <a:r>
              <a:rPr lang="en-US" dirty="0" err="1">
                <a:latin typeface="Times New Roman"/>
                <a:ea typeface="Calibri"/>
                <a:cs typeface="Times New Roman"/>
              </a:rPr>
              <a:t>Vì</a:t>
            </a:r>
            <a:r>
              <a:rPr lang="en-US" dirty="0">
                <a:latin typeface="Times New Roman"/>
                <a:ea typeface="Calibri"/>
                <a:cs typeface="Times New Roman"/>
              </a:rPr>
              <a:t> </a:t>
            </a:r>
            <a:r>
              <a:rPr lang="en-US" dirty="0" err="1">
                <a:latin typeface="Times New Roman"/>
                <a:ea typeface="Calibri"/>
                <a:cs typeface="Times New Roman"/>
              </a:rPr>
              <a:t>axit</a:t>
            </a:r>
            <a:r>
              <a:rPr lang="en-US" dirty="0">
                <a:latin typeface="Times New Roman"/>
                <a:ea typeface="Calibri"/>
                <a:cs typeface="Times New Roman"/>
              </a:rPr>
              <a:t> </a:t>
            </a:r>
            <a:r>
              <a:rPr lang="en-US" dirty="0" err="1">
                <a:latin typeface="Times New Roman"/>
                <a:ea typeface="Calibri"/>
                <a:cs typeface="Times New Roman"/>
              </a:rPr>
              <a:t>còn</a:t>
            </a:r>
            <a:r>
              <a:rPr lang="en-US" dirty="0">
                <a:latin typeface="Times New Roman"/>
                <a:ea typeface="Calibri"/>
                <a:cs typeface="Times New Roman"/>
              </a:rPr>
              <a:t> </a:t>
            </a:r>
            <a:r>
              <a:rPr lang="en-US" dirty="0" err="1">
                <a:latin typeface="Times New Roman"/>
                <a:ea typeface="Calibri"/>
                <a:cs typeface="Times New Roman"/>
              </a:rPr>
              <a:t>dư</a:t>
            </a:r>
            <a:r>
              <a:rPr lang="en-US" dirty="0">
                <a:latin typeface="Times New Roman"/>
                <a:ea typeface="Calibri"/>
                <a:cs typeface="Times New Roman"/>
              </a:rPr>
              <a:t> </a:t>
            </a:r>
            <a:r>
              <a:rPr lang="en-US" dirty="0" err="1">
                <a:latin typeface="Times New Roman"/>
                <a:ea typeface="Calibri"/>
                <a:cs typeface="Times New Roman"/>
              </a:rPr>
              <a:t>nên</a:t>
            </a:r>
            <a:r>
              <a:rPr lang="en-US" dirty="0">
                <a:latin typeface="Times New Roman"/>
                <a:ea typeface="Calibri"/>
                <a:cs typeface="Times New Roman"/>
              </a:rPr>
              <a:t>  </a:t>
            </a:r>
            <a:r>
              <a:rPr lang="en-US" dirty="0" smtClean="0">
                <a:latin typeface="Times New Roman"/>
                <a:ea typeface="Calibri"/>
                <a:cs typeface="Times New Roman"/>
              </a:rPr>
              <a:t>9,2/M</a:t>
            </a:r>
            <a:r>
              <a:rPr lang="en-US" baseline="-25000" dirty="0" smtClean="0">
                <a:latin typeface="Times New Roman"/>
                <a:ea typeface="Calibri"/>
                <a:cs typeface="Times New Roman"/>
              </a:rPr>
              <a:t>M    </a:t>
            </a:r>
            <a:r>
              <a:rPr lang="en-US" dirty="0" smtClean="0">
                <a:latin typeface="Times New Roman"/>
                <a:ea typeface="Calibri"/>
                <a:cs typeface="Times New Roman"/>
              </a:rPr>
              <a:t>&lt; </a:t>
            </a:r>
            <a:r>
              <a:rPr lang="en-US" dirty="0">
                <a:latin typeface="Times New Roman"/>
                <a:ea typeface="Calibri"/>
                <a:cs typeface="Times New Roman"/>
              </a:rPr>
              <a:t>0,5  →   </a:t>
            </a:r>
            <a:r>
              <a:rPr lang="en-US" b="1" dirty="0">
                <a:solidFill>
                  <a:srgbClr val="FF0000"/>
                </a:solidFill>
                <a:latin typeface="Times New Roman"/>
                <a:ea typeface="Calibri"/>
                <a:cs typeface="Times New Roman"/>
              </a:rPr>
              <a:t>M</a:t>
            </a:r>
            <a:r>
              <a:rPr lang="en-US" b="1" baseline="-25000" dirty="0">
                <a:solidFill>
                  <a:srgbClr val="FF0000"/>
                </a:solidFill>
                <a:latin typeface="Times New Roman"/>
                <a:ea typeface="Calibri"/>
                <a:cs typeface="Times New Roman"/>
              </a:rPr>
              <a:t>M</a:t>
            </a:r>
            <a:r>
              <a:rPr lang="en-US" b="1" dirty="0">
                <a:solidFill>
                  <a:srgbClr val="FF0000"/>
                </a:solidFill>
                <a:latin typeface="Times New Roman"/>
                <a:ea typeface="Calibri"/>
                <a:cs typeface="Times New Roman"/>
              </a:rPr>
              <a:t>&gt; 18,4 </a:t>
            </a:r>
            <a:r>
              <a:rPr lang="en-US" b="1" dirty="0" smtClean="0">
                <a:solidFill>
                  <a:srgbClr val="FF0000"/>
                </a:solidFill>
                <a:latin typeface="Times New Roman"/>
                <a:ea typeface="Calibri"/>
                <a:cs typeface="Times New Roman"/>
              </a:rPr>
              <a:t>(5)</a:t>
            </a:r>
            <a:endParaRPr lang="en-US" b="1" dirty="0">
              <a:solidFill>
                <a:srgbClr val="FF0000"/>
              </a:solidFill>
              <a:latin typeface="Calibri"/>
              <a:ea typeface="Calibri"/>
              <a:cs typeface="Times New Roman"/>
            </a:endParaRPr>
          </a:p>
          <a:p>
            <a:pPr marL="0" marR="0" indent="0" algn="just">
              <a:lnSpc>
                <a:spcPct val="160000"/>
              </a:lnSpc>
              <a:spcBef>
                <a:spcPts val="0"/>
              </a:spcBef>
              <a:spcAft>
                <a:spcPts val="0"/>
              </a:spcAft>
              <a:buNone/>
              <a:tabLst>
                <a:tab pos="876300" algn="l"/>
              </a:tabLst>
            </a:pPr>
            <a:r>
              <a:rPr lang="en-US" dirty="0" err="1">
                <a:latin typeface="Times New Roman"/>
                <a:ea typeface="Calibri"/>
                <a:cs typeface="Times New Roman"/>
              </a:rPr>
              <a:t>Từ</a:t>
            </a:r>
            <a:r>
              <a:rPr lang="en-US" dirty="0">
                <a:latin typeface="Times New Roman"/>
                <a:ea typeface="Calibri"/>
                <a:cs typeface="Times New Roman"/>
              </a:rPr>
              <a:t> (3) </a:t>
            </a:r>
            <a:r>
              <a:rPr lang="en-US" dirty="0" err="1">
                <a:latin typeface="Times New Roman"/>
                <a:ea typeface="Calibri"/>
                <a:cs typeface="Times New Roman"/>
              </a:rPr>
              <a:t>và</a:t>
            </a:r>
            <a:r>
              <a:rPr lang="en-US" dirty="0">
                <a:latin typeface="Times New Roman"/>
                <a:ea typeface="Calibri"/>
                <a:cs typeface="Times New Roman"/>
              </a:rPr>
              <a:t> </a:t>
            </a:r>
            <a:r>
              <a:rPr lang="en-US" dirty="0" smtClean="0">
                <a:latin typeface="Times New Roman"/>
                <a:ea typeface="Calibri"/>
                <a:cs typeface="Times New Roman"/>
              </a:rPr>
              <a:t>(5) </a:t>
            </a:r>
            <a:r>
              <a:rPr lang="en-US" dirty="0">
                <a:latin typeface="Times New Roman"/>
                <a:ea typeface="Calibri"/>
                <a:cs typeface="Times New Roman"/>
              </a:rPr>
              <a:t>ta </a:t>
            </a:r>
            <a:r>
              <a:rPr lang="en-US" dirty="0" err="1">
                <a:latin typeface="Times New Roman"/>
                <a:ea typeface="Calibri"/>
                <a:cs typeface="Times New Roman"/>
              </a:rPr>
              <a:t>thấy</a:t>
            </a:r>
            <a:r>
              <a:rPr lang="en-US" dirty="0">
                <a:latin typeface="Times New Roman"/>
                <a:ea typeface="Calibri"/>
                <a:cs typeface="Times New Roman"/>
              </a:rPr>
              <a:t>  </a:t>
            </a:r>
            <a:r>
              <a:rPr lang="en-US" b="1" dirty="0">
                <a:solidFill>
                  <a:srgbClr val="FF0000"/>
                </a:solidFill>
                <a:latin typeface="Times New Roman"/>
                <a:ea typeface="Calibri"/>
                <a:cs typeface="Times New Roman"/>
              </a:rPr>
              <a:t>18,4 &lt; M</a:t>
            </a:r>
            <a:r>
              <a:rPr lang="en-US" b="1" baseline="-25000" dirty="0">
                <a:solidFill>
                  <a:srgbClr val="FF0000"/>
                </a:solidFill>
                <a:latin typeface="Times New Roman"/>
                <a:ea typeface="Calibri"/>
                <a:cs typeface="Times New Roman"/>
              </a:rPr>
              <a:t>M</a:t>
            </a:r>
            <a:r>
              <a:rPr lang="en-US" b="1" dirty="0">
                <a:solidFill>
                  <a:srgbClr val="FF0000"/>
                </a:solidFill>
                <a:latin typeface="Times New Roman"/>
                <a:ea typeface="Calibri"/>
                <a:cs typeface="Times New Roman"/>
              </a:rPr>
              <a:t>&lt; 48</a:t>
            </a:r>
            <a:endParaRPr lang="en-US" b="1" dirty="0">
              <a:solidFill>
                <a:srgbClr val="FF0000"/>
              </a:solidFill>
              <a:latin typeface="Calibri"/>
              <a:ea typeface="Calibri"/>
              <a:cs typeface="Times New Roman"/>
            </a:endParaRPr>
          </a:p>
          <a:p>
            <a:pPr marL="0" marR="0" indent="0" algn="just">
              <a:lnSpc>
                <a:spcPct val="160000"/>
              </a:lnSpc>
              <a:spcBef>
                <a:spcPts val="0"/>
              </a:spcBef>
              <a:spcAft>
                <a:spcPts val="0"/>
              </a:spcAft>
              <a:buNone/>
              <a:tabLst>
                <a:tab pos="876300" algn="l"/>
              </a:tabLst>
            </a:pPr>
            <a:r>
              <a:rPr lang="en-US" dirty="0" err="1">
                <a:latin typeface="Times New Roman"/>
                <a:ea typeface="Calibri"/>
                <a:cs typeface="Times New Roman"/>
              </a:rPr>
              <a:t>Các</a:t>
            </a:r>
            <a:r>
              <a:rPr lang="en-US" dirty="0">
                <a:latin typeface="Times New Roman"/>
                <a:ea typeface="Calibri"/>
                <a:cs typeface="Times New Roman"/>
              </a:rPr>
              <a:t> </a:t>
            </a:r>
            <a:r>
              <a:rPr lang="en-US" dirty="0" err="1">
                <a:latin typeface="Times New Roman"/>
                <a:ea typeface="Calibri"/>
                <a:cs typeface="Times New Roman"/>
              </a:rPr>
              <a:t>kim</a:t>
            </a:r>
            <a:r>
              <a:rPr lang="en-US" dirty="0">
                <a:latin typeface="Times New Roman"/>
                <a:ea typeface="Calibri"/>
                <a:cs typeface="Times New Roman"/>
              </a:rPr>
              <a:t> </a:t>
            </a:r>
            <a:r>
              <a:rPr lang="en-US" dirty="0" err="1">
                <a:latin typeface="Times New Roman"/>
                <a:ea typeface="Calibri"/>
                <a:cs typeface="Times New Roman"/>
              </a:rPr>
              <a:t>loại</a:t>
            </a:r>
            <a:r>
              <a:rPr lang="en-US" dirty="0">
                <a:latin typeface="Times New Roman"/>
                <a:ea typeface="Calibri"/>
                <a:cs typeface="Times New Roman"/>
              </a:rPr>
              <a:t> </a:t>
            </a:r>
            <a:r>
              <a:rPr lang="en-US" dirty="0" err="1">
                <a:latin typeface="Times New Roman"/>
                <a:ea typeface="Calibri"/>
                <a:cs typeface="Times New Roman"/>
              </a:rPr>
              <a:t>có</a:t>
            </a:r>
            <a:r>
              <a:rPr lang="en-US" dirty="0">
                <a:latin typeface="Times New Roman"/>
                <a:ea typeface="Calibri"/>
                <a:cs typeface="Times New Roman"/>
              </a:rPr>
              <a:t> </a:t>
            </a:r>
            <a:r>
              <a:rPr lang="en-US" dirty="0" err="1">
                <a:latin typeface="Times New Roman"/>
                <a:ea typeface="Calibri"/>
                <a:cs typeface="Times New Roman"/>
              </a:rPr>
              <a:t>hóa</a:t>
            </a:r>
            <a:r>
              <a:rPr lang="en-US" dirty="0">
                <a:latin typeface="Times New Roman"/>
                <a:ea typeface="Calibri"/>
                <a:cs typeface="Times New Roman"/>
              </a:rPr>
              <a:t> </a:t>
            </a:r>
            <a:r>
              <a:rPr lang="en-US" dirty="0" err="1">
                <a:latin typeface="Times New Roman"/>
                <a:ea typeface="Calibri"/>
                <a:cs typeface="Times New Roman"/>
              </a:rPr>
              <a:t>trị</a:t>
            </a:r>
            <a:r>
              <a:rPr lang="en-US" dirty="0">
                <a:latin typeface="Times New Roman"/>
                <a:ea typeface="Calibri"/>
                <a:cs typeface="Times New Roman"/>
              </a:rPr>
              <a:t> II </a:t>
            </a:r>
            <a:r>
              <a:rPr lang="en-US" dirty="0" err="1">
                <a:latin typeface="Times New Roman"/>
                <a:ea typeface="Calibri"/>
                <a:cs typeface="Times New Roman"/>
              </a:rPr>
              <a:t>thỏa</a:t>
            </a:r>
            <a:r>
              <a:rPr lang="en-US" dirty="0">
                <a:latin typeface="Times New Roman"/>
                <a:ea typeface="Calibri"/>
                <a:cs typeface="Times New Roman"/>
              </a:rPr>
              <a:t> </a:t>
            </a:r>
            <a:r>
              <a:rPr lang="en-US" dirty="0" err="1">
                <a:latin typeface="Times New Roman"/>
                <a:ea typeface="Calibri"/>
                <a:cs typeface="Times New Roman"/>
              </a:rPr>
              <a:t>mãn</a:t>
            </a:r>
            <a:r>
              <a:rPr lang="en-US" dirty="0">
                <a:latin typeface="Times New Roman"/>
                <a:ea typeface="Calibri"/>
                <a:cs typeface="Times New Roman"/>
              </a:rPr>
              <a:t> </a:t>
            </a:r>
            <a:r>
              <a:rPr lang="en-US" dirty="0" err="1">
                <a:latin typeface="Times New Roman"/>
                <a:ea typeface="Calibri"/>
                <a:cs typeface="Times New Roman"/>
              </a:rPr>
              <a:t>là</a:t>
            </a:r>
            <a:r>
              <a:rPr lang="en-US" dirty="0">
                <a:latin typeface="Times New Roman"/>
                <a:ea typeface="Calibri"/>
                <a:cs typeface="Times New Roman"/>
              </a:rPr>
              <a:t> Mg (24) </a:t>
            </a:r>
            <a:r>
              <a:rPr lang="en-US" dirty="0" err="1">
                <a:latin typeface="Times New Roman"/>
                <a:ea typeface="Calibri"/>
                <a:cs typeface="Times New Roman"/>
              </a:rPr>
              <a:t>và</a:t>
            </a:r>
            <a:r>
              <a:rPr lang="en-US" dirty="0">
                <a:latin typeface="Times New Roman"/>
                <a:ea typeface="Calibri"/>
                <a:cs typeface="Times New Roman"/>
              </a:rPr>
              <a:t> </a:t>
            </a:r>
            <a:r>
              <a:rPr lang="en-US" dirty="0" err="1">
                <a:latin typeface="Times New Roman"/>
                <a:ea typeface="Calibri"/>
                <a:cs typeface="Times New Roman"/>
              </a:rPr>
              <a:t>Ca</a:t>
            </a:r>
            <a:r>
              <a:rPr lang="en-US" dirty="0">
                <a:latin typeface="Times New Roman"/>
                <a:ea typeface="Calibri"/>
                <a:cs typeface="Times New Roman"/>
              </a:rPr>
              <a:t> (40)</a:t>
            </a:r>
            <a:endParaRPr lang="en-US" dirty="0">
              <a:latin typeface="Calibri"/>
              <a:ea typeface="Calibri"/>
              <a:cs typeface="Times New Roman"/>
            </a:endParaRPr>
          </a:p>
          <a:p>
            <a:pPr marL="0" indent="0">
              <a:lnSpc>
                <a:spcPct val="160000"/>
              </a:lnSpc>
              <a:buNone/>
            </a:pPr>
            <a:endParaRPr lang="en-US" dirty="0"/>
          </a:p>
        </p:txBody>
      </p:sp>
    </p:spTree>
    <p:extLst>
      <p:ext uri="{BB962C8B-B14F-4D97-AF65-F5344CB8AC3E}">
        <p14:creationId xmlns:p14="http://schemas.microsoft.com/office/powerpoint/2010/main" val="17340592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709"/>
            <a:ext cx="7467600" cy="1143000"/>
          </a:xfrm>
        </p:spPr>
        <p:txBody>
          <a:bodyPr/>
          <a:lstStyle/>
          <a:p>
            <a:r>
              <a:rPr lang="en-US" dirty="0" err="1" smtClean="0"/>
              <a:t>Bài</a:t>
            </a:r>
            <a:r>
              <a:rPr lang="en-US" dirty="0" smtClean="0"/>
              <a:t> </a:t>
            </a:r>
            <a:r>
              <a:rPr lang="en-US" dirty="0" err="1" smtClean="0"/>
              <a:t>tập</a:t>
            </a:r>
            <a:r>
              <a:rPr lang="en-US" dirty="0" smtClean="0"/>
              <a:t> </a:t>
            </a:r>
            <a:r>
              <a:rPr lang="en-US" dirty="0" err="1" smtClean="0"/>
              <a:t>rèn</a:t>
            </a:r>
            <a:r>
              <a:rPr lang="en-US" dirty="0" smtClean="0"/>
              <a:t> </a:t>
            </a:r>
            <a:r>
              <a:rPr lang="en-US" dirty="0" err="1" smtClean="0"/>
              <a:t>luyện</a:t>
            </a:r>
            <a:endParaRPr lang="en-US" dirty="0"/>
          </a:p>
        </p:txBody>
      </p:sp>
      <p:sp>
        <p:nvSpPr>
          <p:cNvPr id="3" name="Content Placeholder 2"/>
          <p:cNvSpPr>
            <a:spLocks noGrp="1"/>
          </p:cNvSpPr>
          <p:nvPr>
            <p:ph sz="quarter" idx="1"/>
          </p:nvPr>
        </p:nvSpPr>
        <p:spPr>
          <a:xfrm>
            <a:off x="228600" y="1295400"/>
            <a:ext cx="8382000" cy="5257800"/>
          </a:xfrm>
        </p:spPr>
        <p:txBody>
          <a:bodyPr>
            <a:normAutofit/>
          </a:bodyPr>
          <a:lstStyle/>
          <a:p>
            <a:pPr marL="0" marR="0" lvl="0" indent="0" algn="just">
              <a:lnSpc>
                <a:spcPct val="115000"/>
              </a:lnSpc>
              <a:spcBef>
                <a:spcPts val="0"/>
              </a:spcBef>
              <a:spcAft>
                <a:spcPts val="600"/>
              </a:spcAft>
              <a:buNone/>
            </a:pPr>
            <a:r>
              <a:rPr lang="en-US" dirty="0" err="1" smtClean="0">
                <a:solidFill>
                  <a:srgbClr val="FF0000"/>
                </a:solidFill>
                <a:latin typeface="Times New Roman"/>
                <a:ea typeface="Times New Roman"/>
                <a:cs typeface="Times New Roman"/>
              </a:rPr>
              <a:t>Câu</a:t>
            </a:r>
            <a:r>
              <a:rPr lang="en-US" dirty="0" smtClean="0">
                <a:solidFill>
                  <a:srgbClr val="FF0000"/>
                </a:solidFill>
                <a:latin typeface="Times New Roman"/>
                <a:ea typeface="Times New Roman"/>
                <a:cs typeface="Times New Roman"/>
              </a:rPr>
              <a:t> 1</a:t>
            </a:r>
            <a:r>
              <a:rPr lang="en-US" dirty="0" smtClean="0">
                <a:latin typeface="Times New Roman"/>
                <a:ea typeface="Times New Roman"/>
                <a:cs typeface="Times New Roman"/>
              </a:rPr>
              <a:t>. </a:t>
            </a:r>
          </a:p>
          <a:p>
            <a:pPr marL="0" marR="0" lvl="0" indent="0" algn="just">
              <a:lnSpc>
                <a:spcPct val="115000"/>
              </a:lnSpc>
              <a:spcBef>
                <a:spcPts val="0"/>
              </a:spcBef>
              <a:spcAft>
                <a:spcPts val="600"/>
              </a:spcAft>
              <a:buNone/>
            </a:pPr>
            <a:r>
              <a:rPr lang="en-US" dirty="0">
                <a:latin typeface="Times New Roman"/>
                <a:ea typeface="Times New Roman"/>
                <a:cs typeface="Times New Roman"/>
              </a:rPr>
              <a:t>-</a:t>
            </a:r>
            <a:r>
              <a:rPr lang="en-US" dirty="0" err="1" smtClean="0">
                <a:latin typeface="Times New Roman"/>
                <a:ea typeface="Times New Roman"/>
                <a:cs typeface="Times New Roman"/>
              </a:rPr>
              <a:t>Hoà</a:t>
            </a:r>
            <a:r>
              <a:rPr lang="en-US" dirty="0" smtClean="0">
                <a:latin typeface="Times New Roman"/>
                <a:ea typeface="Times New Roman"/>
                <a:cs typeface="Times New Roman"/>
              </a:rPr>
              <a:t> </a:t>
            </a:r>
            <a:r>
              <a:rPr lang="en-US" dirty="0">
                <a:latin typeface="Times New Roman"/>
                <a:ea typeface="Times New Roman"/>
                <a:cs typeface="Times New Roman"/>
              </a:rPr>
              <a:t>tan </a:t>
            </a:r>
            <a:r>
              <a:rPr lang="en-US" dirty="0" err="1">
                <a:latin typeface="Times New Roman"/>
                <a:ea typeface="Times New Roman"/>
                <a:cs typeface="Times New Roman"/>
              </a:rPr>
              <a:t>hoàn</a:t>
            </a:r>
            <a:r>
              <a:rPr lang="en-US" dirty="0">
                <a:latin typeface="Times New Roman"/>
                <a:ea typeface="Times New Roman"/>
                <a:cs typeface="Times New Roman"/>
              </a:rPr>
              <a:t> </a:t>
            </a:r>
            <a:r>
              <a:rPr lang="en-US" dirty="0" err="1">
                <a:latin typeface="Times New Roman"/>
                <a:ea typeface="Times New Roman"/>
                <a:cs typeface="Times New Roman"/>
              </a:rPr>
              <a:t>toàn</a:t>
            </a:r>
            <a:r>
              <a:rPr lang="en-US" dirty="0">
                <a:latin typeface="Times New Roman"/>
                <a:ea typeface="Times New Roman"/>
                <a:cs typeface="Times New Roman"/>
              </a:rPr>
              <a:t> 7,56g </a:t>
            </a:r>
            <a:r>
              <a:rPr lang="en-US" dirty="0" err="1">
                <a:latin typeface="Times New Roman"/>
                <a:ea typeface="Times New Roman"/>
                <a:cs typeface="Times New Roman"/>
              </a:rPr>
              <a:t>một</a:t>
            </a:r>
            <a:r>
              <a:rPr lang="en-US" dirty="0">
                <a:latin typeface="Times New Roman"/>
                <a:ea typeface="Times New Roman"/>
                <a:cs typeface="Times New Roman"/>
              </a:rPr>
              <a:t> </a:t>
            </a:r>
            <a:r>
              <a:rPr lang="en-US" dirty="0" err="1">
                <a:latin typeface="Times New Roman"/>
                <a:ea typeface="Times New Roman"/>
                <a:cs typeface="Times New Roman"/>
              </a:rPr>
              <a:t>kim</a:t>
            </a:r>
            <a:r>
              <a:rPr lang="en-US" dirty="0">
                <a:latin typeface="Times New Roman"/>
                <a:ea typeface="Times New Roman"/>
                <a:cs typeface="Times New Roman"/>
              </a:rPr>
              <a:t> </a:t>
            </a:r>
            <a:r>
              <a:rPr lang="en-US" dirty="0" err="1">
                <a:latin typeface="Times New Roman"/>
                <a:ea typeface="Times New Roman"/>
                <a:cs typeface="Times New Roman"/>
              </a:rPr>
              <a:t>loại</a:t>
            </a:r>
            <a:r>
              <a:rPr lang="en-US" dirty="0">
                <a:latin typeface="Times New Roman"/>
                <a:ea typeface="Times New Roman"/>
                <a:cs typeface="Times New Roman"/>
              </a:rPr>
              <a:t> R </a:t>
            </a:r>
            <a:r>
              <a:rPr lang="en-US" dirty="0" err="1">
                <a:latin typeface="Times New Roman"/>
                <a:ea typeface="Times New Roman"/>
                <a:cs typeface="Times New Roman"/>
              </a:rPr>
              <a:t>chưa</a:t>
            </a:r>
            <a:r>
              <a:rPr lang="en-US" dirty="0">
                <a:latin typeface="Times New Roman"/>
                <a:ea typeface="Times New Roman"/>
                <a:cs typeface="Times New Roman"/>
              </a:rPr>
              <a:t> </a:t>
            </a:r>
            <a:r>
              <a:rPr lang="en-US" dirty="0" err="1">
                <a:latin typeface="Times New Roman"/>
                <a:ea typeface="Times New Roman"/>
                <a:cs typeface="Times New Roman"/>
              </a:rPr>
              <a:t>rõ</a:t>
            </a:r>
            <a:r>
              <a:rPr lang="en-US" dirty="0">
                <a:latin typeface="Times New Roman"/>
                <a:ea typeface="Times New Roman"/>
                <a:cs typeface="Times New Roman"/>
              </a:rPr>
              <a:t> </a:t>
            </a:r>
            <a:r>
              <a:rPr lang="en-US" dirty="0" err="1">
                <a:latin typeface="Times New Roman"/>
                <a:ea typeface="Times New Roman"/>
                <a:cs typeface="Times New Roman"/>
              </a:rPr>
              <a:t>hoá</a:t>
            </a:r>
            <a:r>
              <a:rPr lang="en-US" dirty="0">
                <a:latin typeface="Times New Roman"/>
                <a:ea typeface="Times New Roman"/>
                <a:cs typeface="Times New Roman"/>
              </a:rPr>
              <a:t> </a:t>
            </a:r>
            <a:r>
              <a:rPr lang="en-US" dirty="0" err="1">
                <a:latin typeface="Times New Roman"/>
                <a:ea typeface="Times New Roman"/>
                <a:cs typeface="Times New Roman"/>
              </a:rPr>
              <a:t>trị</a:t>
            </a:r>
            <a:r>
              <a:rPr lang="en-US" dirty="0">
                <a:latin typeface="Times New Roman"/>
                <a:ea typeface="Times New Roman"/>
                <a:cs typeface="Times New Roman"/>
              </a:rPr>
              <a:t> </a:t>
            </a:r>
            <a:r>
              <a:rPr lang="en-US" dirty="0" err="1">
                <a:latin typeface="Times New Roman"/>
                <a:ea typeface="Times New Roman"/>
                <a:cs typeface="Times New Roman"/>
              </a:rPr>
              <a:t>vào</a:t>
            </a:r>
            <a:r>
              <a:rPr lang="en-US" dirty="0">
                <a:latin typeface="Times New Roman"/>
                <a:ea typeface="Times New Roman"/>
                <a:cs typeface="Times New Roman"/>
              </a:rPr>
              <a:t> dung </a:t>
            </a:r>
            <a:r>
              <a:rPr lang="en-US" dirty="0" err="1">
                <a:latin typeface="Times New Roman"/>
                <a:ea typeface="Times New Roman"/>
                <a:cs typeface="Times New Roman"/>
              </a:rPr>
              <a:t>dịch</a:t>
            </a:r>
            <a:r>
              <a:rPr lang="en-US" dirty="0">
                <a:latin typeface="Times New Roman"/>
                <a:ea typeface="Times New Roman"/>
                <a:cs typeface="Times New Roman"/>
              </a:rPr>
              <a:t> </a:t>
            </a:r>
            <a:r>
              <a:rPr lang="en-US" dirty="0" err="1">
                <a:latin typeface="Times New Roman"/>
                <a:ea typeface="Times New Roman"/>
                <a:cs typeface="Times New Roman"/>
              </a:rPr>
              <a:t>axit</a:t>
            </a:r>
            <a:r>
              <a:rPr lang="en-US" dirty="0">
                <a:latin typeface="Times New Roman"/>
                <a:ea typeface="Times New Roman"/>
                <a:cs typeface="Times New Roman"/>
              </a:rPr>
              <a:t> </a:t>
            </a:r>
            <a:r>
              <a:rPr lang="en-US" dirty="0" err="1">
                <a:latin typeface="Times New Roman"/>
                <a:ea typeface="Times New Roman"/>
                <a:cs typeface="Times New Roman"/>
              </a:rPr>
              <a:t>HCl</a:t>
            </a:r>
            <a:r>
              <a:rPr lang="en-US" dirty="0">
                <a:latin typeface="Times New Roman"/>
                <a:ea typeface="Times New Roman"/>
                <a:cs typeface="Times New Roman"/>
              </a:rPr>
              <a:t>, </a:t>
            </a:r>
            <a:r>
              <a:rPr lang="en-US" dirty="0" err="1">
                <a:latin typeface="Times New Roman"/>
                <a:ea typeface="Times New Roman"/>
                <a:cs typeface="Times New Roman"/>
              </a:rPr>
              <a:t>thì</a:t>
            </a:r>
            <a:r>
              <a:rPr lang="en-US" dirty="0">
                <a:latin typeface="Times New Roman"/>
                <a:ea typeface="Times New Roman"/>
                <a:cs typeface="Times New Roman"/>
              </a:rPr>
              <a:t> </a:t>
            </a:r>
            <a:r>
              <a:rPr lang="en-US" dirty="0" err="1">
                <a:latin typeface="Times New Roman"/>
                <a:ea typeface="Times New Roman"/>
                <a:cs typeface="Times New Roman"/>
              </a:rPr>
              <a:t>thu</a:t>
            </a:r>
            <a:r>
              <a:rPr lang="en-US" dirty="0">
                <a:latin typeface="Times New Roman"/>
                <a:ea typeface="Times New Roman"/>
                <a:cs typeface="Times New Roman"/>
              </a:rPr>
              <a:t> </a:t>
            </a:r>
            <a:r>
              <a:rPr lang="en-US" dirty="0" err="1">
                <a:latin typeface="Times New Roman"/>
                <a:ea typeface="Times New Roman"/>
                <a:cs typeface="Times New Roman"/>
              </a:rPr>
              <a:t>được</a:t>
            </a:r>
            <a:r>
              <a:rPr lang="en-US" dirty="0">
                <a:latin typeface="Times New Roman"/>
                <a:ea typeface="Times New Roman"/>
                <a:cs typeface="Times New Roman"/>
              </a:rPr>
              <a:t> 9,408 lit H</a:t>
            </a:r>
            <a:r>
              <a:rPr lang="en-US" baseline="-25000" dirty="0">
                <a:latin typeface="Times New Roman"/>
                <a:ea typeface="Times New Roman"/>
                <a:cs typeface="Times New Roman"/>
              </a:rPr>
              <a:t>2</a:t>
            </a:r>
            <a:r>
              <a:rPr lang="en-US" dirty="0">
                <a:latin typeface="Times New Roman"/>
                <a:ea typeface="Times New Roman"/>
                <a:cs typeface="Times New Roman"/>
              </a:rPr>
              <a:t> (</a:t>
            </a:r>
            <a:r>
              <a:rPr lang="en-US" dirty="0" err="1">
                <a:latin typeface="Times New Roman"/>
                <a:ea typeface="Times New Roman"/>
                <a:cs typeface="Times New Roman"/>
              </a:rPr>
              <a:t>đktc</a:t>
            </a:r>
            <a:r>
              <a:rPr lang="en-US" dirty="0">
                <a:latin typeface="Times New Roman"/>
                <a:ea typeface="Times New Roman"/>
                <a:cs typeface="Times New Roman"/>
              </a:rPr>
              <a:t>). </a:t>
            </a:r>
            <a:r>
              <a:rPr lang="en-US" dirty="0" err="1">
                <a:latin typeface="Times New Roman"/>
                <a:ea typeface="Times New Roman"/>
                <a:cs typeface="Times New Roman"/>
              </a:rPr>
              <a:t>Tìm</a:t>
            </a:r>
            <a:r>
              <a:rPr lang="en-US" dirty="0">
                <a:latin typeface="Times New Roman"/>
                <a:ea typeface="Times New Roman"/>
                <a:cs typeface="Times New Roman"/>
              </a:rPr>
              <a:t> </a:t>
            </a:r>
            <a:r>
              <a:rPr lang="en-US" dirty="0" err="1">
                <a:latin typeface="Times New Roman"/>
                <a:ea typeface="Times New Roman"/>
                <a:cs typeface="Times New Roman"/>
              </a:rPr>
              <a:t>kim</a:t>
            </a:r>
            <a:r>
              <a:rPr lang="en-US" dirty="0">
                <a:latin typeface="Times New Roman"/>
                <a:ea typeface="Times New Roman"/>
                <a:cs typeface="Times New Roman"/>
              </a:rPr>
              <a:t> </a:t>
            </a:r>
            <a:r>
              <a:rPr lang="en-US" dirty="0" err="1">
                <a:latin typeface="Times New Roman"/>
                <a:ea typeface="Times New Roman"/>
                <a:cs typeface="Times New Roman"/>
              </a:rPr>
              <a:t>loại</a:t>
            </a:r>
            <a:r>
              <a:rPr lang="en-US" dirty="0">
                <a:latin typeface="Times New Roman"/>
                <a:ea typeface="Times New Roman"/>
                <a:cs typeface="Times New Roman"/>
              </a:rPr>
              <a:t> R.</a:t>
            </a:r>
            <a:endParaRPr lang="en-US" sz="1800" dirty="0">
              <a:latin typeface="Arial"/>
              <a:ea typeface="Times New Roman"/>
              <a:cs typeface="Times New Roman"/>
            </a:endParaRPr>
          </a:p>
          <a:p>
            <a:pPr marL="0" marR="0" lvl="0" indent="0" algn="just">
              <a:lnSpc>
                <a:spcPct val="115000"/>
              </a:lnSpc>
              <a:spcBef>
                <a:spcPts val="0"/>
              </a:spcBef>
              <a:spcAft>
                <a:spcPts val="600"/>
              </a:spcAft>
              <a:buNone/>
            </a:pPr>
            <a:r>
              <a:rPr lang="en-US" dirty="0" smtClean="0">
                <a:latin typeface="Times New Roman"/>
                <a:ea typeface="Times New Roman"/>
                <a:cs typeface="Times New Roman"/>
              </a:rPr>
              <a:t>-</a:t>
            </a:r>
            <a:r>
              <a:rPr lang="en-US" dirty="0" err="1" smtClean="0">
                <a:latin typeface="Times New Roman"/>
                <a:ea typeface="Times New Roman"/>
                <a:cs typeface="Times New Roman"/>
              </a:rPr>
              <a:t>Nếu</a:t>
            </a:r>
            <a:r>
              <a:rPr lang="en-US" dirty="0" smtClean="0">
                <a:latin typeface="Times New Roman"/>
                <a:ea typeface="Times New Roman"/>
                <a:cs typeface="Times New Roman"/>
              </a:rPr>
              <a:t> </a:t>
            </a:r>
            <a:r>
              <a:rPr lang="en-US" dirty="0" err="1">
                <a:latin typeface="Times New Roman"/>
                <a:ea typeface="Times New Roman"/>
                <a:cs typeface="Times New Roman"/>
              </a:rPr>
              <a:t>cho</a:t>
            </a:r>
            <a:r>
              <a:rPr lang="en-US" dirty="0">
                <a:latin typeface="Times New Roman"/>
                <a:ea typeface="Times New Roman"/>
                <a:cs typeface="Times New Roman"/>
              </a:rPr>
              <a:t> </a:t>
            </a:r>
            <a:r>
              <a:rPr lang="en-US" dirty="0" err="1">
                <a:latin typeface="Times New Roman"/>
                <a:ea typeface="Times New Roman"/>
                <a:cs typeface="Times New Roman"/>
              </a:rPr>
              <a:t>toàn</a:t>
            </a:r>
            <a:r>
              <a:rPr lang="en-US" dirty="0">
                <a:latin typeface="Times New Roman"/>
                <a:ea typeface="Times New Roman"/>
                <a:cs typeface="Times New Roman"/>
              </a:rPr>
              <a:t> </a:t>
            </a:r>
            <a:r>
              <a:rPr lang="en-US" dirty="0" err="1">
                <a:latin typeface="Times New Roman"/>
                <a:ea typeface="Times New Roman"/>
                <a:cs typeface="Times New Roman"/>
              </a:rPr>
              <a:t>bộ</a:t>
            </a:r>
            <a:r>
              <a:rPr lang="en-US" dirty="0">
                <a:latin typeface="Times New Roman"/>
                <a:ea typeface="Times New Roman"/>
                <a:cs typeface="Times New Roman"/>
              </a:rPr>
              <a:t> </a:t>
            </a:r>
            <a:r>
              <a:rPr lang="en-US" dirty="0" err="1">
                <a:latin typeface="Times New Roman"/>
                <a:ea typeface="Times New Roman"/>
                <a:cs typeface="Times New Roman"/>
              </a:rPr>
              <a:t>lượng</a:t>
            </a:r>
            <a:r>
              <a:rPr lang="en-US" dirty="0">
                <a:latin typeface="Times New Roman"/>
                <a:ea typeface="Times New Roman"/>
                <a:cs typeface="Times New Roman"/>
              </a:rPr>
              <a:t> </a:t>
            </a:r>
            <a:r>
              <a:rPr lang="en-US" dirty="0" err="1">
                <a:latin typeface="Times New Roman"/>
                <a:ea typeface="Times New Roman"/>
                <a:cs typeface="Times New Roman"/>
              </a:rPr>
              <a:t>kim</a:t>
            </a:r>
            <a:r>
              <a:rPr lang="en-US" dirty="0">
                <a:latin typeface="Times New Roman"/>
                <a:ea typeface="Times New Roman"/>
                <a:cs typeface="Times New Roman"/>
              </a:rPr>
              <a:t> </a:t>
            </a:r>
            <a:r>
              <a:rPr lang="en-US" dirty="0" err="1">
                <a:latin typeface="Times New Roman"/>
                <a:ea typeface="Times New Roman"/>
                <a:cs typeface="Times New Roman"/>
              </a:rPr>
              <a:t>loại</a:t>
            </a:r>
            <a:r>
              <a:rPr lang="en-US" dirty="0">
                <a:latin typeface="Times New Roman"/>
                <a:ea typeface="Times New Roman"/>
                <a:cs typeface="Times New Roman"/>
              </a:rPr>
              <a:t> </a:t>
            </a:r>
            <a:r>
              <a:rPr lang="en-US" dirty="0" err="1">
                <a:latin typeface="Times New Roman"/>
                <a:ea typeface="Times New Roman"/>
                <a:cs typeface="Times New Roman"/>
              </a:rPr>
              <a:t>trên</a:t>
            </a:r>
            <a:r>
              <a:rPr lang="en-US" dirty="0">
                <a:latin typeface="Times New Roman"/>
                <a:ea typeface="Times New Roman"/>
                <a:cs typeface="Times New Roman"/>
              </a:rPr>
              <a:t> </a:t>
            </a:r>
            <a:r>
              <a:rPr lang="en-US" dirty="0" err="1">
                <a:latin typeface="Times New Roman"/>
                <a:ea typeface="Times New Roman"/>
                <a:cs typeface="Times New Roman"/>
              </a:rPr>
              <a:t>tác</a:t>
            </a:r>
            <a:r>
              <a:rPr lang="en-US" dirty="0">
                <a:latin typeface="Times New Roman"/>
                <a:ea typeface="Times New Roman"/>
                <a:cs typeface="Times New Roman"/>
              </a:rPr>
              <a:t> </a:t>
            </a:r>
            <a:r>
              <a:rPr lang="en-US" dirty="0" err="1">
                <a:latin typeface="Times New Roman"/>
                <a:ea typeface="Times New Roman"/>
                <a:cs typeface="Times New Roman"/>
              </a:rPr>
              <a:t>dụng</a:t>
            </a:r>
            <a:r>
              <a:rPr lang="en-US" dirty="0">
                <a:latin typeface="Times New Roman"/>
                <a:ea typeface="Times New Roman"/>
                <a:cs typeface="Times New Roman"/>
              </a:rPr>
              <a:t> </a:t>
            </a:r>
            <a:r>
              <a:rPr lang="en-US" dirty="0" err="1">
                <a:latin typeface="Times New Roman"/>
                <a:ea typeface="Times New Roman"/>
                <a:cs typeface="Times New Roman"/>
              </a:rPr>
              <a:t>với</a:t>
            </a:r>
            <a:r>
              <a:rPr lang="en-US" dirty="0">
                <a:latin typeface="Times New Roman"/>
                <a:ea typeface="Times New Roman"/>
                <a:cs typeface="Times New Roman"/>
              </a:rPr>
              <a:t> 6,72 </a:t>
            </a:r>
            <a:r>
              <a:rPr lang="en-US" dirty="0" err="1">
                <a:latin typeface="Times New Roman"/>
                <a:ea typeface="Times New Roman"/>
                <a:cs typeface="Times New Roman"/>
              </a:rPr>
              <a:t>lít</a:t>
            </a:r>
            <a:r>
              <a:rPr lang="en-US" dirty="0">
                <a:latin typeface="Times New Roman"/>
                <a:ea typeface="Times New Roman"/>
                <a:cs typeface="Times New Roman"/>
              </a:rPr>
              <a:t> </a:t>
            </a:r>
            <a:r>
              <a:rPr lang="en-US" dirty="0" err="1">
                <a:latin typeface="Times New Roman"/>
                <a:ea typeface="Times New Roman"/>
                <a:cs typeface="Times New Roman"/>
              </a:rPr>
              <a:t>khí</a:t>
            </a:r>
            <a:r>
              <a:rPr lang="en-US" dirty="0">
                <a:latin typeface="Times New Roman"/>
                <a:ea typeface="Times New Roman"/>
                <a:cs typeface="Times New Roman"/>
              </a:rPr>
              <a:t> </a:t>
            </a:r>
            <a:r>
              <a:rPr lang="en-US" dirty="0" err="1">
                <a:latin typeface="Times New Roman"/>
                <a:ea typeface="Times New Roman"/>
                <a:cs typeface="Times New Roman"/>
              </a:rPr>
              <a:t>oxi</a:t>
            </a:r>
            <a:r>
              <a:rPr lang="en-US" dirty="0">
                <a:latin typeface="Times New Roman"/>
                <a:ea typeface="Times New Roman"/>
                <a:cs typeface="Times New Roman"/>
              </a:rPr>
              <a:t> (</a:t>
            </a:r>
            <a:r>
              <a:rPr lang="en-US" dirty="0" err="1">
                <a:latin typeface="Times New Roman"/>
                <a:ea typeface="Times New Roman"/>
                <a:cs typeface="Times New Roman"/>
              </a:rPr>
              <a:t>đktc</a:t>
            </a:r>
            <a:r>
              <a:rPr lang="en-US" dirty="0">
                <a:latin typeface="Times New Roman"/>
                <a:ea typeface="Times New Roman"/>
                <a:cs typeface="Times New Roman"/>
              </a:rPr>
              <a:t>) </a:t>
            </a:r>
            <a:r>
              <a:rPr lang="en-US" dirty="0" err="1">
                <a:latin typeface="Times New Roman"/>
                <a:ea typeface="Times New Roman"/>
                <a:cs typeface="Times New Roman"/>
              </a:rPr>
              <a:t>thì</a:t>
            </a:r>
            <a:r>
              <a:rPr lang="en-US" dirty="0">
                <a:latin typeface="Times New Roman"/>
                <a:ea typeface="Times New Roman"/>
                <a:cs typeface="Times New Roman"/>
              </a:rPr>
              <a:t> </a:t>
            </a:r>
            <a:r>
              <a:rPr lang="en-US" dirty="0" err="1">
                <a:latin typeface="Times New Roman"/>
                <a:ea typeface="Times New Roman"/>
                <a:cs typeface="Times New Roman"/>
              </a:rPr>
              <a:t>khối</a:t>
            </a:r>
            <a:r>
              <a:rPr lang="en-US" dirty="0">
                <a:latin typeface="Times New Roman"/>
                <a:ea typeface="Times New Roman"/>
                <a:cs typeface="Times New Roman"/>
              </a:rPr>
              <a:t> </a:t>
            </a:r>
            <a:r>
              <a:rPr lang="en-US" dirty="0" err="1">
                <a:latin typeface="Times New Roman"/>
                <a:ea typeface="Times New Roman"/>
                <a:cs typeface="Times New Roman"/>
              </a:rPr>
              <a:t>lượng</a:t>
            </a:r>
            <a:r>
              <a:rPr lang="en-US" dirty="0">
                <a:latin typeface="Times New Roman"/>
                <a:ea typeface="Times New Roman"/>
                <a:cs typeface="Times New Roman"/>
              </a:rPr>
              <a:t> </a:t>
            </a:r>
            <a:r>
              <a:rPr lang="en-US" dirty="0" err="1">
                <a:latin typeface="Times New Roman"/>
                <a:ea typeface="Times New Roman"/>
                <a:cs typeface="Times New Roman"/>
              </a:rPr>
              <a:t>sản</a:t>
            </a:r>
            <a:r>
              <a:rPr lang="en-US" dirty="0">
                <a:latin typeface="Times New Roman"/>
                <a:ea typeface="Times New Roman"/>
                <a:cs typeface="Times New Roman"/>
              </a:rPr>
              <a:t> </a:t>
            </a:r>
            <a:r>
              <a:rPr lang="en-US" dirty="0" err="1">
                <a:latin typeface="Times New Roman"/>
                <a:ea typeface="Times New Roman"/>
                <a:cs typeface="Times New Roman"/>
              </a:rPr>
              <a:t>phẩm</a:t>
            </a:r>
            <a:r>
              <a:rPr lang="en-US" dirty="0">
                <a:latin typeface="Times New Roman"/>
                <a:ea typeface="Times New Roman"/>
                <a:cs typeface="Times New Roman"/>
              </a:rPr>
              <a:t> </a:t>
            </a:r>
            <a:r>
              <a:rPr lang="en-US" dirty="0" err="1">
                <a:latin typeface="Times New Roman"/>
                <a:ea typeface="Times New Roman"/>
                <a:cs typeface="Times New Roman"/>
              </a:rPr>
              <a:t>tạo</a:t>
            </a:r>
            <a:r>
              <a:rPr lang="en-US" dirty="0">
                <a:latin typeface="Times New Roman"/>
                <a:ea typeface="Times New Roman"/>
                <a:cs typeface="Times New Roman"/>
              </a:rPr>
              <a:t> </a:t>
            </a:r>
            <a:r>
              <a:rPr lang="en-US" dirty="0" err="1">
                <a:latin typeface="Times New Roman"/>
                <a:ea typeface="Times New Roman"/>
                <a:cs typeface="Times New Roman"/>
              </a:rPr>
              <a:t>thành</a:t>
            </a:r>
            <a:r>
              <a:rPr lang="en-US" dirty="0">
                <a:latin typeface="Times New Roman"/>
                <a:ea typeface="Times New Roman"/>
                <a:cs typeface="Times New Roman"/>
              </a:rPr>
              <a:t> </a:t>
            </a:r>
            <a:r>
              <a:rPr lang="en-US" dirty="0" err="1">
                <a:latin typeface="Times New Roman"/>
                <a:ea typeface="Times New Roman"/>
                <a:cs typeface="Times New Roman"/>
              </a:rPr>
              <a:t>là</a:t>
            </a:r>
            <a:r>
              <a:rPr lang="en-US" dirty="0">
                <a:latin typeface="Times New Roman"/>
                <a:ea typeface="Times New Roman"/>
                <a:cs typeface="Times New Roman"/>
              </a:rPr>
              <a:t> </a:t>
            </a:r>
            <a:r>
              <a:rPr lang="en-US" dirty="0" err="1">
                <a:latin typeface="Times New Roman"/>
                <a:ea typeface="Times New Roman"/>
                <a:cs typeface="Times New Roman"/>
              </a:rPr>
              <a:t>bao</a:t>
            </a:r>
            <a:r>
              <a:rPr lang="en-US" dirty="0">
                <a:latin typeface="Times New Roman"/>
                <a:ea typeface="Times New Roman"/>
                <a:cs typeface="Times New Roman"/>
              </a:rPr>
              <a:t> </a:t>
            </a:r>
            <a:r>
              <a:rPr lang="en-US" dirty="0" err="1">
                <a:latin typeface="Times New Roman"/>
                <a:ea typeface="Times New Roman"/>
                <a:cs typeface="Times New Roman"/>
              </a:rPr>
              <a:t>nhiêu</a:t>
            </a:r>
            <a:r>
              <a:rPr lang="en-US" dirty="0">
                <a:latin typeface="Times New Roman"/>
                <a:ea typeface="Times New Roman"/>
                <a:cs typeface="Times New Roman"/>
              </a:rPr>
              <a:t> </a:t>
            </a:r>
            <a:r>
              <a:rPr lang="en-US" dirty="0" smtClean="0">
                <a:latin typeface="Times New Roman"/>
                <a:ea typeface="Times New Roman"/>
                <a:cs typeface="Times New Roman"/>
              </a:rPr>
              <a:t>gam?</a:t>
            </a:r>
            <a:endParaRPr lang="en-US" sz="1800" dirty="0">
              <a:latin typeface="Arial"/>
              <a:ea typeface="Times New Roman"/>
              <a:cs typeface="Times New Roman"/>
            </a:endParaRPr>
          </a:p>
          <a:p>
            <a:pPr marL="0" marR="0" lvl="0" indent="0" algn="just">
              <a:lnSpc>
                <a:spcPct val="115000"/>
              </a:lnSpc>
              <a:spcBef>
                <a:spcPts val="0"/>
              </a:spcBef>
              <a:spcAft>
                <a:spcPts val="600"/>
              </a:spcAft>
              <a:buNone/>
            </a:pPr>
            <a:r>
              <a:rPr lang="en-US" dirty="0" err="1" smtClean="0">
                <a:solidFill>
                  <a:srgbClr val="FF0000"/>
                </a:solidFill>
                <a:latin typeface="Times New Roman" pitchFamily="18" charset="0"/>
                <a:ea typeface="Times New Roman"/>
                <a:cs typeface="Times New Roman" pitchFamily="18" charset="0"/>
              </a:rPr>
              <a:t>Câu</a:t>
            </a:r>
            <a:r>
              <a:rPr lang="en-US" dirty="0" smtClean="0">
                <a:solidFill>
                  <a:srgbClr val="FF0000"/>
                </a:solidFill>
                <a:latin typeface="Times New Roman" pitchFamily="18" charset="0"/>
                <a:ea typeface="Times New Roman"/>
                <a:cs typeface="Times New Roman" pitchFamily="18" charset="0"/>
              </a:rPr>
              <a:t> 2</a:t>
            </a:r>
            <a:r>
              <a:rPr lang="en-US" sz="1800" dirty="0" smtClean="0">
                <a:latin typeface="Times New Roman" pitchFamily="18" charset="0"/>
                <a:ea typeface="Times New Roman"/>
                <a:cs typeface="Times New Roman" pitchFamily="18" charset="0"/>
              </a:rPr>
              <a:t>. </a:t>
            </a:r>
          </a:p>
          <a:p>
            <a:pPr marL="0" marR="0" lvl="0" indent="0" algn="just">
              <a:lnSpc>
                <a:spcPct val="115000"/>
              </a:lnSpc>
              <a:spcBef>
                <a:spcPts val="0"/>
              </a:spcBef>
              <a:spcAft>
                <a:spcPts val="600"/>
              </a:spcAft>
              <a:buNone/>
            </a:pPr>
            <a:r>
              <a:rPr lang="nl-NL" dirty="0" smtClean="0">
                <a:latin typeface="Times New Roman"/>
                <a:ea typeface="Times New Roman"/>
              </a:rPr>
              <a:t>Cho </a:t>
            </a:r>
            <a:r>
              <a:rPr lang="nl-NL" dirty="0">
                <a:latin typeface="Times New Roman"/>
                <a:ea typeface="Times New Roman"/>
              </a:rPr>
              <a:t>một dòng khí hiđrô dư qua 4,8 gam hỗn hợp CuO và một oxit sắt nung nóng thu được 3,52 gam chất rắn. Đem chất rắn đó hòa tan trong axit HCl dư thu được 0,896 lit khí(đktc).</a:t>
            </a:r>
            <a:endParaRPr lang="en-US" sz="2000" dirty="0">
              <a:latin typeface="Times New Roman"/>
              <a:ea typeface="Times New Roman"/>
            </a:endParaRPr>
          </a:p>
          <a:p>
            <a:pPr marL="342900" marR="0" lvl="0" indent="-342900" algn="just">
              <a:spcBef>
                <a:spcPts val="0"/>
              </a:spcBef>
              <a:spcAft>
                <a:spcPts val="0"/>
              </a:spcAft>
              <a:buFont typeface="+mj-lt"/>
              <a:buAutoNum type="alphaLcPeriod"/>
            </a:pPr>
            <a:r>
              <a:rPr lang="nl-NL" dirty="0">
                <a:latin typeface="Times New Roman"/>
                <a:ea typeface="Times New Roman"/>
              </a:rPr>
              <a:t>Xác định khối lượng mỗi oxit trong hỗn hợp.</a:t>
            </a:r>
            <a:endParaRPr lang="en-US" sz="2000" dirty="0">
              <a:latin typeface="Times New Roman"/>
              <a:ea typeface="Times New Roman"/>
            </a:endParaRPr>
          </a:p>
          <a:p>
            <a:pPr marL="342900" marR="0" lvl="0" indent="-342900" algn="just">
              <a:spcBef>
                <a:spcPts val="0"/>
              </a:spcBef>
              <a:spcAft>
                <a:spcPts val="0"/>
              </a:spcAft>
              <a:buFont typeface="+mj-lt"/>
              <a:buAutoNum type="alphaLcPeriod"/>
            </a:pPr>
            <a:r>
              <a:rPr lang="nl-NL" dirty="0">
                <a:latin typeface="Times New Roman"/>
                <a:ea typeface="Times New Roman"/>
              </a:rPr>
              <a:t>Xác định công thức phân tử oxit sắt</a:t>
            </a:r>
            <a:endParaRPr lang="en-US" sz="2000" dirty="0">
              <a:latin typeface="Times New Roman"/>
              <a:ea typeface="Times New Roman"/>
            </a:endParaRPr>
          </a:p>
          <a:p>
            <a:endParaRPr lang="en-US" dirty="0"/>
          </a:p>
        </p:txBody>
      </p:sp>
    </p:spTree>
    <p:extLst>
      <p:ext uri="{BB962C8B-B14F-4D97-AF65-F5344CB8AC3E}">
        <p14:creationId xmlns:p14="http://schemas.microsoft.com/office/powerpoint/2010/main" val="22627577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28600"/>
            <a:ext cx="8229600" cy="954107"/>
          </a:xfrm>
          <a:prstGeom prst="rect">
            <a:avLst/>
          </a:prstGeom>
          <a:solidFill>
            <a:schemeClr val="bg1">
              <a:lumMod val="85000"/>
            </a:schemeClr>
          </a:solidFill>
        </p:spPr>
        <p:txBody>
          <a:bodyPr wrap="square">
            <a:spAutoFit/>
          </a:bodyPr>
          <a:lstStyle/>
          <a:p>
            <a:pPr indent="127635" algn="just">
              <a:spcBef>
                <a:spcPts val="350"/>
              </a:spcBef>
              <a:spcAft>
                <a:spcPts val="350"/>
              </a:spcAft>
            </a:pPr>
            <a:r>
              <a:rPr lang="nl-NL" sz="2800" b="1" u="sng" dirty="0" smtClean="0">
                <a:solidFill>
                  <a:srgbClr val="0070C0"/>
                </a:solidFill>
                <a:effectLst/>
                <a:latin typeface="Times New Roman"/>
                <a:ea typeface="Times New Roman"/>
                <a:cs typeface="Times New Roman"/>
              </a:rPr>
              <a:t>Phương pháp 1: </a:t>
            </a:r>
            <a:r>
              <a:rPr lang="nl-NL" sz="2800" b="1" dirty="0" smtClean="0">
                <a:solidFill>
                  <a:srgbClr val="FF0000"/>
                </a:solidFill>
                <a:effectLst/>
                <a:latin typeface="Times New Roman"/>
                <a:ea typeface="Times New Roman"/>
                <a:cs typeface="Times New Roman"/>
              </a:rPr>
              <a:t>Xác định công thức hoá học dựa trên biểu thức đại số.</a:t>
            </a:r>
            <a:endParaRPr lang="en-US" sz="2800" dirty="0" smtClean="0">
              <a:solidFill>
                <a:srgbClr val="FF0000"/>
              </a:solidFill>
              <a:effectLst/>
              <a:latin typeface=".VnTime"/>
              <a:ea typeface="Times New Roman"/>
              <a:cs typeface="Times New Roman"/>
            </a:endParaRPr>
          </a:p>
        </p:txBody>
      </p:sp>
      <p:sp>
        <p:nvSpPr>
          <p:cNvPr id="33" name="Rectangle 32"/>
          <p:cNvSpPr/>
          <p:nvPr/>
        </p:nvSpPr>
        <p:spPr>
          <a:xfrm>
            <a:off x="332509" y="1524000"/>
            <a:ext cx="8229600" cy="4154984"/>
          </a:xfrm>
          <a:prstGeom prst="rect">
            <a:avLst/>
          </a:prstGeom>
        </p:spPr>
        <p:txBody>
          <a:bodyPr wrap="square">
            <a:spAutoFit/>
          </a:bodyPr>
          <a:lstStyle/>
          <a:p>
            <a:pPr indent="127635" algn="just">
              <a:spcBef>
                <a:spcPts val="350"/>
              </a:spcBef>
              <a:spcAft>
                <a:spcPts val="350"/>
              </a:spcAft>
            </a:pPr>
            <a:r>
              <a:rPr lang="nl-NL" sz="2800" b="1" dirty="0" smtClean="0">
                <a:effectLst/>
                <a:latin typeface="Times New Roman"/>
                <a:ea typeface="Times New Roman"/>
                <a:cs typeface="Times New Roman"/>
              </a:rPr>
              <a:t>*    Cách giải:</a:t>
            </a:r>
            <a:endParaRPr lang="en-US" sz="2800" dirty="0" smtClean="0">
              <a:effectLst/>
              <a:latin typeface=".VnTime"/>
              <a:ea typeface="Times New Roman"/>
              <a:cs typeface="Times New Roman"/>
            </a:endParaRPr>
          </a:p>
          <a:p>
            <a:pPr indent="127635" algn="just">
              <a:spcBef>
                <a:spcPts val="350"/>
              </a:spcBef>
              <a:spcAft>
                <a:spcPts val="350"/>
              </a:spcAft>
            </a:pPr>
            <a:r>
              <a:rPr lang="nl-NL" sz="2800" dirty="0" smtClean="0">
                <a:effectLst/>
                <a:latin typeface="Times New Roman"/>
                <a:ea typeface="Times New Roman"/>
                <a:cs typeface="Times New Roman"/>
              </a:rPr>
              <a:t>Bước 1: Đặt công thức tổng quát.</a:t>
            </a:r>
            <a:endParaRPr lang="en-US" sz="2800" dirty="0" smtClean="0">
              <a:effectLst/>
              <a:latin typeface=".VnTime"/>
              <a:ea typeface="Times New Roman"/>
              <a:cs typeface="Times New Roman"/>
            </a:endParaRPr>
          </a:p>
          <a:p>
            <a:pPr indent="127635" algn="just">
              <a:spcBef>
                <a:spcPts val="350"/>
              </a:spcBef>
              <a:spcAft>
                <a:spcPts val="350"/>
              </a:spcAft>
            </a:pPr>
            <a:r>
              <a:rPr lang="nl-NL" sz="2800" dirty="0" smtClean="0">
                <a:effectLst/>
                <a:latin typeface="Times New Roman"/>
                <a:ea typeface="Times New Roman"/>
                <a:cs typeface="Times New Roman"/>
              </a:rPr>
              <a:t>Bước 2: Lập phương trình (Từ biểu thức đại số)</a:t>
            </a:r>
            <a:endParaRPr lang="en-US" sz="2800" dirty="0" smtClean="0">
              <a:effectLst/>
              <a:latin typeface=".VnTime"/>
              <a:ea typeface="Times New Roman"/>
              <a:cs typeface="Times New Roman"/>
            </a:endParaRPr>
          </a:p>
          <a:p>
            <a:pPr indent="127635" algn="just">
              <a:spcBef>
                <a:spcPts val="350"/>
              </a:spcBef>
              <a:spcAft>
                <a:spcPts val="350"/>
              </a:spcAft>
            </a:pPr>
            <a:r>
              <a:rPr lang="nl-NL" sz="2800" dirty="0" smtClean="0">
                <a:effectLst/>
                <a:latin typeface="Times New Roman"/>
                <a:ea typeface="Times New Roman"/>
                <a:cs typeface="Times New Roman"/>
              </a:rPr>
              <a:t>Bước 3: Giải phương trình </a:t>
            </a:r>
            <a:r>
              <a:rPr lang="nl-NL" sz="2800" dirty="0" smtClean="0">
                <a:effectLst/>
                <a:latin typeface="Times New Roman"/>
                <a:ea typeface="Times New Roman"/>
                <a:cs typeface="Times New Roman"/>
                <a:sym typeface="Wingdings" pitchFamily="2" charset="2"/>
              </a:rPr>
              <a:t></a:t>
            </a:r>
            <a:r>
              <a:rPr lang="nl-NL" sz="2800" dirty="0" smtClean="0">
                <a:effectLst/>
                <a:latin typeface="Times New Roman"/>
                <a:ea typeface="Times New Roman"/>
                <a:cs typeface="Times New Roman"/>
              </a:rPr>
              <a:t>Kết luận</a:t>
            </a:r>
            <a:endParaRPr lang="en-US" sz="2800" dirty="0" smtClean="0">
              <a:effectLst/>
              <a:latin typeface=".VnTime"/>
              <a:ea typeface="Times New Roman"/>
              <a:cs typeface="Times New Roman"/>
            </a:endParaRPr>
          </a:p>
          <a:p>
            <a:pPr indent="127635" algn="just">
              <a:spcBef>
                <a:spcPts val="350"/>
              </a:spcBef>
              <a:spcAft>
                <a:spcPts val="350"/>
              </a:spcAft>
            </a:pPr>
            <a:r>
              <a:rPr lang="nl-NL" sz="2800" b="1" dirty="0" smtClean="0">
                <a:effectLst/>
                <a:latin typeface="Times New Roman"/>
                <a:ea typeface="Times New Roman"/>
                <a:cs typeface="Times New Roman"/>
              </a:rPr>
              <a:t>Các biểu thức đại số thường gặp.</a:t>
            </a:r>
            <a:endParaRPr lang="en-US" sz="2800" dirty="0" smtClean="0">
              <a:effectLst/>
              <a:latin typeface=".VnTime"/>
              <a:ea typeface="Times New Roman"/>
              <a:cs typeface="Times New Roman"/>
            </a:endParaRPr>
          </a:p>
          <a:p>
            <a:pPr indent="127635" algn="just">
              <a:spcBef>
                <a:spcPts val="350"/>
              </a:spcBef>
              <a:spcAft>
                <a:spcPts val="350"/>
              </a:spcAft>
            </a:pPr>
            <a:r>
              <a:rPr lang="nl-NL" sz="2800" dirty="0" smtClean="0">
                <a:effectLst/>
                <a:latin typeface="Times New Roman"/>
                <a:ea typeface="Times New Roman"/>
                <a:cs typeface="Times New Roman"/>
              </a:rPr>
              <a:t>Cho biết % của một nguyên tố.</a:t>
            </a:r>
            <a:endParaRPr lang="en-US" sz="2800" dirty="0" smtClean="0">
              <a:effectLst/>
              <a:latin typeface=".VnTime"/>
              <a:ea typeface="Times New Roman"/>
              <a:cs typeface="Times New Roman"/>
            </a:endParaRPr>
          </a:p>
          <a:p>
            <a:pPr indent="127635" algn="just">
              <a:spcBef>
                <a:spcPts val="350"/>
              </a:spcBef>
              <a:spcAft>
                <a:spcPts val="350"/>
              </a:spcAft>
            </a:pPr>
            <a:r>
              <a:rPr lang="nl-NL" sz="2800" dirty="0" smtClean="0">
                <a:effectLst/>
                <a:latin typeface="Times New Roman"/>
                <a:ea typeface="Times New Roman"/>
                <a:cs typeface="Times New Roman"/>
              </a:rPr>
              <a:t>Cho biết tỉ lệ khối lượng hoặc tỉ lệ % (theo khối lượng các nguyên tố).</a:t>
            </a:r>
            <a:endParaRPr lang="en-US" sz="2800" dirty="0">
              <a:effectLst/>
              <a:latin typeface=".VnTime"/>
              <a:ea typeface="Times New Roman"/>
              <a:cs typeface="Times New Roman"/>
            </a:endParaRPr>
          </a:p>
        </p:txBody>
      </p:sp>
    </p:spTree>
    <p:extLst>
      <p:ext uri="{BB962C8B-B14F-4D97-AF65-F5344CB8AC3E}">
        <p14:creationId xmlns:p14="http://schemas.microsoft.com/office/powerpoint/2010/main" val="2147877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457200" y="838200"/>
                <a:ext cx="7467600" cy="4343400"/>
              </a:xfrm>
            </p:spPr>
            <p:txBody>
              <a:bodyPr>
                <a:normAutofit/>
              </a:bodyPr>
              <a:lstStyle/>
              <a:p>
                <a:pPr marL="0" marR="0" indent="127635" algn="just">
                  <a:spcBef>
                    <a:spcPts val="350"/>
                  </a:spcBef>
                  <a:spcAft>
                    <a:spcPts val="350"/>
                  </a:spcAft>
                </a:pPr>
                <a:r>
                  <a:rPr lang="nl-NL" b="1" u="sng" dirty="0" smtClean="0">
                    <a:latin typeface="Times New Roman"/>
                    <a:ea typeface="Times New Roman"/>
                    <a:cs typeface="Times New Roman"/>
                  </a:rPr>
                  <a:t>Các công thức biến đổi.</a:t>
                </a:r>
                <a:endParaRPr lang="en-US" u="sng" dirty="0">
                  <a:latin typeface=".VnTime"/>
                  <a:ea typeface="Times New Roman"/>
                  <a:cs typeface="Times New Roman"/>
                </a:endParaRPr>
              </a:p>
              <a:p>
                <a:pPr marL="0" marR="0" indent="0" algn="just">
                  <a:spcBef>
                    <a:spcPts val="350"/>
                  </a:spcBef>
                  <a:spcAft>
                    <a:spcPts val="350"/>
                  </a:spcAft>
                  <a:buNone/>
                </a:pPr>
                <a:r>
                  <a:rPr lang="nl-NL" dirty="0">
                    <a:solidFill>
                      <a:srgbClr val="0070C0"/>
                    </a:solidFill>
                    <a:latin typeface="Times New Roman"/>
                    <a:ea typeface="Times New Roman"/>
                    <a:cs typeface="Times New Roman"/>
                  </a:rPr>
                  <a:t>*</a:t>
                </a:r>
                <a:r>
                  <a:rPr lang="nl-NL" dirty="0" smtClean="0">
                    <a:solidFill>
                      <a:srgbClr val="0070C0"/>
                    </a:solidFill>
                    <a:latin typeface="Times New Roman"/>
                    <a:ea typeface="Times New Roman"/>
                    <a:cs typeface="Times New Roman"/>
                  </a:rPr>
                  <a:t>Công </a:t>
                </a:r>
                <a:r>
                  <a:rPr lang="nl-NL" dirty="0">
                    <a:solidFill>
                      <a:srgbClr val="0070C0"/>
                    </a:solidFill>
                    <a:latin typeface="Times New Roman"/>
                    <a:ea typeface="Times New Roman"/>
                    <a:cs typeface="Times New Roman"/>
                  </a:rPr>
                  <a:t>thức tính % của nguyên tố trong hợp </a:t>
                </a:r>
                <a:r>
                  <a:rPr lang="nl-NL" dirty="0" smtClean="0">
                    <a:solidFill>
                      <a:srgbClr val="0070C0"/>
                    </a:solidFill>
                    <a:latin typeface="Times New Roman"/>
                    <a:ea typeface="Times New Roman"/>
                    <a:cs typeface="Times New Roman"/>
                  </a:rPr>
                  <a:t>chất:</a:t>
                </a:r>
                <a:endParaRPr lang="en-US" dirty="0">
                  <a:solidFill>
                    <a:srgbClr val="0070C0"/>
                  </a:solidFill>
                  <a:latin typeface=".VnTime"/>
                  <a:ea typeface="Times New Roman"/>
                  <a:cs typeface="Times New Roman"/>
                </a:endParaRPr>
              </a:p>
              <a:p>
                <a:pPr marL="0" marR="0" indent="0" algn="just">
                  <a:spcBef>
                    <a:spcPts val="350"/>
                  </a:spcBef>
                  <a:spcAft>
                    <a:spcPts val="350"/>
                  </a:spcAft>
                  <a:buNone/>
                </a:pPr>
                <a:r>
                  <a:rPr lang="nl-NL" dirty="0">
                    <a:latin typeface="Times New Roman"/>
                    <a:ea typeface="Times New Roman"/>
                    <a:cs typeface="Times New Roman"/>
                  </a:rPr>
                  <a:t>CTTQ     A</a:t>
                </a:r>
                <a:r>
                  <a:rPr lang="nl-NL" baseline="-25000" dirty="0">
                    <a:latin typeface="Times New Roman"/>
                    <a:ea typeface="Times New Roman"/>
                    <a:cs typeface="Times New Roman"/>
                  </a:rPr>
                  <a:t>x</a:t>
                </a:r>
                <a:r>
                  <a:rPr lang="nl-NL" dirty="0">
                    <a:latin typeface="Times New Roman"/>
                    <a:ea typeface="Times New Roman"/>
                    <a:cs typeface="Times New Roman"/>
                  </a:rPr>
                  <a:t>B</a:t>
                </a:r>
                <a:r>
                  <a:rPr lang="nl-NL" baseline="-25000" dirty="0">
                    <a:latin typeface="Times New Roman"/>
                    <a:ea typeface="Times New Roman"/>
                    <a:cs typeface="Times New Roman"/>
                  </a:rPr>
                  <a:t>y                      </a:t>
                </a:r>
                <a:r>
                  <a:rPr lang="nl-NL" dirty="0">
                    <a:latin typeface="Times New Roman"/>
                    <a:ea typeface="Times New Roman"/>
                    <a:cs typeface="Times New Roman"/>
                  </a:rPr>
                  <a:t>               </a:t>
                </a:r>
                <a:r>
                  <a:rPr lang="nl-NL" dirty="0" smtClean="0">
                    <a:latin typeface="Times New Roman"/>
                    <a:ea typeface="Times New Roman"/>
                    <a:cs typeface="Times New Roman"/>
                  </a:rPr>
                  <a:t> </a:t>
                </a:r>
                <a:r>
                  <a:rPr lang="nl-NL" dirty="0">
                    <a:latin typeface="Times New Roman"/>
                    <a:ea typeface="Times New Roman"/>
                    <a:cs typeface="Times New Roman"/>
                  </a:rPr>
                  <a:t>A</a:t>
                </a:r>
                <a:r>
                  <a:rPr lang="nl-NL" baseline="-25000" dirty="0">
                    <a:latin typeface="Times New Roman"/>
                    <a:ea typeface="Times New Roman"/>
                    <a:cs typeface="Times New Roman"/>
                  </a:rPr>
                  <a:t>x</a:t>
                </a:r>
                <a:r>
                  <a:rPr lang="nl-NL" dirty="0">
                    <a:latin typeface="Times New Roman"/>
                    <a:ea typeface="Times New Roman"/>
                    <a:cs typeface="Times New Roman"/>
                  </a:rPr>
                  <a:t>B</a:t>
                </a:r>
                <a:r>
                  <a:rPr lang="nl-NL" baseline="-25000" dirty="0">
                    <a:latin typeface="Times New Roman"/>
                    <a:ea typeface="Times New Roman"/>
                    <a:cs typeface="Times New Roman"/>
                  </a:rPr>
                  <a:t>y</a:t>
                </a:r>
                <a:endParaRPr lang="en-US" dirty="0">
                  <a:latin typeface=".VnTime"/>
                  <a:ea typeface="Times New Roman"/>
                  <a:cs typeface="Times New Roman"/>
                </a:endParaRPr>
              </a:p>
              <a:p>
                <a:pPr marL="0" marR="0" indent="127635" algn="just">
                  <a:spcBef>
                    <a:spcPts val="350"/>
                  </a:spcBef>
                  <a:spcAft>
                    <a:spcPts val="350"/>
                  </a:spcAft>
                </a:pPr>
                <a:r>
                  <a:rPr lang="nl-NL" dirty="0">
                    <a:latin typeface="Times New Roman"/>
                    <a:ea typeface="Times New Roman"/>
                    <a:cs typeface="Times New Roman"/>
                  </a:rPr>
                  <a:t>%A =</a:t>
                </a:r>
                <a:r>
                  <a:rPr lang="nl-NL" dirty="0" smtClean="0">
                    <a:latin typeface="Times New Roman"/>
                    <a:ea typeface="Times New Roman"/>
                    <a:cs typeface="Times New Roman"/>
                  </a:rPr>
                  <a:t>  </a:t>
                </a:r>
                <a14:m>
                  <m:oMath xmlns:m="http://schemas.openxmlformats.org/officeDocument/2006/math">
                    <m:f>
                      <m:fPr>
                        <m:ctrlPr>
                          <a:rPr lang="nl-NL" i="1" smtClean="0">
                            <a:latin typeface="Cambria Math"/>
                            <a:ea typeface="Times New Roman"/>
                            <a:cs typeface="Times New Roman"/>
                          </a:rPr>
                        </m:ctrlPr>
                      </m:fPr>
                      <m:num>
                        <m:r>
                          <a:rPr lang="en-US" b="0" i="1" smtClean="0">
                            <a:latin typeface="Cambria Math"/>
                            <a:ea typeface="Times New Roman"/>
                            <a:cs typeface="Times New Roman"/>
                          </a:rPr>
                          <m:t>𝑀</m:t>
                        </m:r>
                        <m:r>
                          <a:rPr lang="en-US" b="0" i="1" smtClean="0">
                            <a:latin typeface="Cambria Math"/>
                            <a:ea typeface="Times New Roman"/>
                            <a:cs typeface="Times New Roman"/>
                          </a:rPr>
                          <m:t>(</m:t>
                        </m:r>
                        <m:r>
                          <a:rPr lang="en-US" b="0" i="1" smtClean="0">
                            <a:latin typeface="Cambria Math"/>
                            <a:ea typeface="Times New Roman"/>
                            <a:cs typeface="Times New Roman"/>
                          </a:rPr>
                          <m:t>𝐴</m:t>
                        </m:r>
                        <m:r>
                          <a:rPr lang="en-US" b="0" i="1" smtClean="0">
                            <a:latin typeface="Cambria Math"/>
                            <a:ea typeface="Times New Roman"/>
                            <a:cs typeface="Times New Roman"/>
                          </a:rPr>
                          <m:t>). </m:t>
                        </m:r>
                        <m:r>
                          <a:rPr lang="en-US" b="0" i="1" smtClean="0">
                            <a:latin typeface="Cambria Math"/>
                            <a:ea typeface="Times New Roman"/>
                            <a:cs typeface="Times New Roman"/>
                          </a:rPr>
                          <m:t>𝑥</m:t>
                        </m:r>
                      </m:num>
                      <m:den>
                        <m:r>
                          <a:rPr lang="en-US" b="0" i="1" smtClean="0">
                            <a:latin typeface="Cambria Math"/>
                            <a:ea typeface="Times New Roman"/>
                            <a:cs typeface="Times New Roman"/>
                          </a:rPr>
                          <m:t>𝑀</m:t>
                        </m:r>
                        <m:r>
                          <a:rPr lang="en-US" b="0" i="1" smtClean="0">
                            <a:latin typeface="Cambria Math"/>
                            <a:ea typeface="Times New Roman"/>
                            <a:cs typeface="Times New Roman"/>
                          </a:rPr>
                          <m:t>(</m:t>
                        </m:r>
                        <m:r>
                          <a:rPr lang="en-US" b="0" i="1" smtClean="0">
                            <a:latin typeface="Cambria Math"/>
                            <a:ea typeface="Times New Roman"/>
                            <a:cs typeface="Times New Roman"/>
                          </a:rPr>
                          <m:t>𝐴𝑥𝐵𝑦</m:t>
                        </m:r>
                        <m:r>
                          <a:rPr lang="en-US" b="0" i="1" smtClean="0">
                            <a:latin typeface="Cambria Math"/>
                            <a:ea typeface="Times New Roman"/>
                            <a:cs typeface="Times New Roman"/>
                          </a:rPr>
                          <m:t>)</m:t>
                        </m:r>
                      </m:den>
                    </m:f>
                    <m:r>
                      <a:rPr lang="en-US" b="0" i="1" smtClean="0">
                        <a:latin typeface="Cambria Math"/>
                        <a:ea typeface="Times New Roman"/>
                        <a:cs typeface="Times New Roman"/>
                      </a:rPr>
                      <m:t>.</m:t>
                    </m:r>
                  </m:oMath>
                </a14:m>
                <a:r>
                  <a:rPr lang="nl-NL" dirty="0">
                    <a:latin typeface="Times New Roman"/>
                    <a:ea typeface="Times New Roman"/>
                    <a:cs typeface="Times New Roman"/>
                  </a:rPr>
                  <a:t>100%         </a:t>
                </a:r>
                <a:r>
                  <a:rPr lang="nl-NL" dirty="0" smtClean="0">
                    <a:latin typeface="Times New Roman"/>
                    <a:ea typeface="Times New Roman"/>
                    <a:cs typeface="Times New Roman"/>
                    <a:sym typeface="Wingdings" pitchFamily="2" charset="2"/>
                  </a:rPr>
                  <a:t>  </a:t>
                </a:r>
                <a:r>
                  <a:rPr lang="nl-NL" dirty="0" smtClean="0">
                    <a:latin typeface="Times New Roman"/>
                    <a:ea typeface="Times New Roman"/>
                    <a:cs typeface="Times New Roman"/>
                  </a:rPr>
                  <a:t>  </a:t>
                </a:r>
                <a14:m>
                  <m:oMath xmlns:m="http://schemas.openxmlformats.org/officeDocument/2006/math">
                    <m:f>
                      <m:fPr>
                        <m:ctrlPr>
                          <a:rPr lang="nl-NL" i="1" smtClean="0">
                            <a:latin typeface="Cambria Math"/>
                            <a:ea typeface="Times New Roman"/>
                            <a:cs typeface="Times New Roman"/>
                          </a:rPr>
                        </m:ctrlPr>
                      </m:fPr>
                      <m:num>
                        <m:r>
                          <a:rPr lang="en-US" b="0" i="1" smtClean="0">
                            <a:latin typeface="Cambria Math"/>
                            <a:ea typeface="Times New Roman"/>
                            <a:cs typeface="Times New Roman"/>
                          </a:rPr>
                          <m:t>%</m:t>
                        </m:r>
                        <m:r>
                          <a:rPr lang="en-US" b="0" i="1" smtClean="0">
                            <a:latin typeface="Cambria Math"/>
                            <a:ea typeface="Times New Roman"/>
                            <a:cs typeface="Times New Roman"/>
                          </a:rPr>
                          <m:t>𝐴</m:t>
                        </m:r>
                      </m:num>
                      <m:den>
                        <m:r>
                          <a:rPr lang="en-US" b="0" i="1" smtClean="0">
                            <a:latin typeface="Cambria Math"/>
                            <a:ea typeface="Times New Roman"/>
                            <a:cs typeface="Times New Roman"/>
                          </a:rPr>
                          <m:t>%</m:t>
                        </m:r>
                        <m:r>
                          <a:rPr lang="en-US" b="0" i="1" smtClean="0">
                            <a:latin typeface="Cambria Math"/>
                            <a:ea typeface="Times New Roman"/>
                            <a:cs typeface="Times New Roman"/>
                          </a:rPr>
                          <m:t>𝐵</m:t>
                        </m:r>
                      </m:den>
                    </m:f>
                  </m:oMath>
                </a14:m>
                <a:r>
                  <a:rPr lang="nl-NL" dirty="0" smtClean="0">
                    <a:latin typeface="Times New Roman"/>
                    <a:ea typeface="Times New Roman"/>
                    <a:cs typeface="Times New Roman"/>
                  </a:rPr>
                  <a:t>    =  </a:t>
                </a:r>
                <a14:m>
                  <m:oMath xmlns:m="http://schemas.openxmlformats.org/officeDocument/2006/math">
                    <m:f>
                      <m:fPr>
                        <m:ctrlPr>
                          <a:rPr lang="nl-NL" i="1">
                            <a:latin typeface="Cambria Math"/>
                            <a:ea typeface="Times New Roman"/>
                            <a:cs typeface="Times New Roman"/>
                          </a:rPr>
                        </m:ctrlPr>
                      </m:fPr>
                      <m:num>
                        <m:r>
                          <a:rPr lang="en-US" i="1">
                            <a:latin typeface="Cambria Math"/>
                            <a:ea typeface="Times New Roman"/>
                            <a:cs typeface="Times New Roman"/>
                          </a:rPr>
                          <m:t>𝑀</m:t>
                        </m:r>
                        <m:r>
                          <a:rPr lang="en-US" i="1">
                            <a:latin typeface="Cambria Math"/>
                            <a:ea typeface="Times New Roman"/>
                            <a:cs typeface="Times New Roman"/>
                          </a:rPr>
                          <m:t>(</m:t>
                        </m:r>
                        <m:r>
                          <a:rPr lang="en-US" i="1">
                            <a:latin typeface="Cambria Math"/>
                            <a:ea typeface="Times New Roman"/>
                            <a:cs typeface="Times New Roman"/>
                          </a:rPr>
                          <m:t>𝐴</m:t>
                        </m:r>
                        <m:r>
                          <a:rPr lang="en-US" i="1">
                            <a:latin typeface="Cambria Math"/>
                            <a:ea typeface="Times New Roman"/>
                            <a:cs typeface="Times New Roman"/>
                          </a:rPr>
                          <m:t>). </m:t>
                        </m:r>
                        <m:r>
                          <a:rPr lang="en-US" i="1">
                            <a:latin typeface="Cambria Math"/>
                            <a:ea typeface="Times New Roman"/>
                            <a:cs typeface="Times New Roman"/>
                          </a:rPr>
                          <m:t>𝑥</m:t>
                        </m:r>
                      </m:num>
                      <m:den>
                        <m:r>
                          <a:rPr lang="en-US" i="1">
                            <a:latin typeface="Cambria Math"/>
                            <a:ea typeface="Times New Roman"/>
                            <a:cs typeface="Times New Roman"/>
                          </a:rPr>
                          <m:t>𝑀</m:t>
                        </m:r>
                        <m:r>
                          <a:rPr lang="en-US" b="0" i="1" smtClean="0">
                            <a:latin typeface="Cambria Math"/>
                            <a:ea typeface="Times New Roman"/>
                            <a:cs typeface="Times New Roman"/>
                          </a:rPr>
                          <m:t>(</m:t>
                        </m:r>
                        <m:r>
                          <a:rPr lang="en-US" i="1">
                            <a:latin typeface="Cambria Math"/>
                            <a:ea typeface="Times New Roman"/>
                            <a:cs typeface="Times New Roman"/>
                          </a:rPr>
                          <m:t>𝐵</m:t>
                        </m:r>
                        <m:r>
                          <a:rPr lang="en-US" b="0" i="1" smtClean="0">
                            <a:latin typeface="Cambria Math"/>
                            <a:ea typeface="Times New Roman"/>
                            <a:cs typeface="Times New Roman"/>
                          </a:rPr>
                          <m:t>).</m:t>
                        </m:r>
                        <m:r>
                          <a:rPr lang="en-US" b="0" i="1" smtClean="0">
                            <a:latin typeface="Cambria Math"/>
                            <a:ea typeface="Times New Roman"/>
                            <a:cs typeface="Times New Roman"/>
                          </a:rPr>
                          <m:t>𝑦</m:t>
                        </m:r>
                      </m:den>
                    </m:f>
                  </m:oMath>
                </a14:m>
                <a:r>
                  <a:rPr lang="nl-NL" dirty="0">
                    <a:latin typeface="Times New Roman"/>
                    <a:ea typeface="Times New Roman"/>
                    <a:cs typeface="Times New Roman"/>
                  </a:rPr>
                  <a:t> </a:t>
                </a:r>
                <a:endParaRPr lang="en-US" dirty="0">
                  <a:latin typeface=".VnTime"/>
                  <a:ea typeface="Times New Roman"/>
                  <a:cs typeface="Times New Roman"/>
                </a:endParaRPr>
              </a:p>
              <a:p>
                <a:pPr marL="0" marR="0" indent="0" algn="just">
                  <a:spcBef>
                    <a:spcPts val="350"/>
                  </a:spcBef>
                  <a:spcAft>
                    <a:spcPts val="350"/>
                  </a:spcAft>
                  <a:buNone/>
                </a:pPr>
                <a:r>
                  <a:rPr lang="nl-NL" dirty="0" smtClean="0">
                    <a:latin typeface="Times New Roman"/>
                    <a:ea typeface="Times New Roman"/>
                    <a:cs typeface="Times New Roman"/>
                  </a:rPr>
                  <a:t/>
                </a:r>
                <a:br>
                  <a:rPr lang="nl-NL" dirty="0" smtClean="0">
                    <a:latin typeface="Times New Roman"/>
                    <a:ea typeface="Times New Roman"/>
                    <a:cs typeface="Times New Roman"/>
                  </a:rPr>
                </a:br>
                <a:r>
                  <a:rPr lang="nl-NL" dirty="0" smtClean="0">
                    <a:solidFill>
                      <a:srgbClr val="0070C0"/>
                    </a:solidFill>
                    <a:latin typeface="Times New Roman"/>
                    <a:ea typeface="Times New Roman"/>
                    <a:cs typeface="Times New Roman"/>
                  </a:rPr>
                  <a:t>*Công </a:t>
                </a:r>
                <a:r>
                  <a:rPr lang="nl-NL" dirty="0">
                    <a:solidFill>
                      <a:srgbClr val="0070C0"/>
                    </a:solidFill>
                    <a:latin typeface="Times New Roman"/>
                    <a:ea typeface="Times New Roman"/>
                    <a:cs typeface="Times New Roman"/>
                  </a:rPr>
                  <a:t>thức tính khối lượng của nguyên tố trong hợp </a:t>
                </a:r>
                <a:r>
                  <a:rPr lang="nl-NL" dirty="0" smtClean="0">
                    <a:solidFill>
                      <a:srgbClr val="0070C0"/>
                    </a:solidFill>
                    <a:latin typeface="Times New Roman"/>
                    <a:ea typeface="Times New Roman"/>
                    <a:cs typeface="Times New Roman"/>
                  </a:rPr>
                  <a:t>chất:</a:t>
                </a:r>
                <a:endParaRPr lang="en-US" dirty="0">
                  <a:solidFill>
                    <a:srgbClr val="0070C0"/>
                  </a:solidFill>
                  <a:latin typeface=".VnTime"/>
                  <a:ea typeface="Times New Roman"/>
                  <a:cs typeface="Times New Roman"/>
                </a:endParaRPr>
              </a:p>
              <a:p>
                <a:pPr marL="0" marR="0" indent="127635" algn="just">
                  <a:spcBef>
                    <a:spcPts val="350"/>
                  </a:spcBef>
                  <a:spcAft>
                    <a:spcPts val="350"/>
                  </a:spcAft>
                </a:pPr>
                <a:r>
                  <a:rPr lang="nl-NL" dirty="0">
                    <a:latin typeface="Times New Roman"/>
                    <a:ea typeface="Times New Roman"/>
                    <a:cs typeface="Times New Roman"/>
                  </a:rPr>
                  <a:t>CTTQ     A</a:t>
                </a:r>
                <a:r>
                  <a:rPr lang="nl-NL" baseline="-25000" dirty="0">
                    <a:latin typeface="Times New Roman"/>
                    <a:ea typeface="Times New Roman"/>
                    <a:cs typeface="Times New Roman"/>
                  </a:rPr>
                  <a:t>x</a:t>
                </a:r>
                <a:r>
                  <a:rPr lang="nl-NL" dirty="0">
                    <a:latin typeface="Times New Roman"/>
                    <a:ea typeface="Times New Roman"/>
                    <a:cs typeface="Times New Roman"/>
                  </a:rPr>
                  <a:t>B</a:t>
                </a:r>
                <a:r>
                  <a:rPr lang="nl-NL" baseline="-25000" dirty="0">
                    <a:latin typeface="Times New Roman"/>
                    <a:ea typeface="Times New Roman"/>
                    <a:cs typeface="Times New Roman"/>
                  </a:rPr>
                  <a:t>y                      </a:t>
                </a:r>
                <a:r>
                  <a:rPr lang="nl-NL" dirty="0">
                    <a:latin typeface="Times New Roman"/>
                    <a:ea typeface="Times New Roman"/>
                    <a:cs typeface="Times New Roman"/>
                  </a:rPr>
                  <a:t>                      </a:t>
                </a:r>
                <a:r>
                  <a:rPr lang="nl-NL" dirty="0" smtClean="0">
                    <a:latin typeface="Times New Roman"/>
                    <a:ea typeface="Times New Roman"/>
                    <a:cs typeface="Times New Roman"/>
                  </a:rPr>
                  <a:t>  </a:t>
                </a:r>
                <a:r>
                  <a:rPr lang="nl-NL" dirty="0">
                    <a:latin typeface="Times New Roman"/>
                    <a:ea typeface="Times New Roman"/>
                    <a:cs typeface="Times New Roman"/>
                  </a:rPr>
                  <a:t>A</a:t>
                </a:r>
                <a:r>
                  <a:rPr lang="nl-NL" baseline="-25000" dirty="0">
                    <a:latin typeface="Times New Roman"/>
                    <a:ea typeface="Times New Roman"/>
                    <a:cs typeface="Times New Roman"/>
                  </a:rPr>
                  <a:t>x</a:t>
                </a:r>
                <a:r>
                  <a:rPr lang="nl-NL" dirty="0">
                    <a:latin typeface="Times New Roman"/>
                    <a:ea typeface="Times New Roman"/>
                    <a:cs typeface="Times New Roman"/>
                  </a:rPr>
                  <a:t>B</a:t>
                </a:r>
                <a:r>
                  <a:rPr lang="nl-NL" baseline="-25000" dirty="0">
                    <a:latin typeface="Times New Roman"/>
                    <a:ea typeface="Times New Roman"/>
                    <a:cs typeface="Times New Roman"/>
                  </a:rPr>
                  <a:t>y</a:t>
                </a:r>
                <a:endParaRPr lang="en-US" dirty="0">
                  <a:latin typeface=".VnTime"/>
                  <a:ea typeface="Times New Roman"/>
                  <a:cs typeface="Times New Roman"/>
                </a:endParaRPr>
              </a:p>
              <a:p>
                <a:r>
                  <a:rPr lang="nl-NL" dirty="0">
                    <a:latin typeface="Times New Roman"/>
                    <a:ea typeface="Times New Roman"/>
                  </a:rPr>
                  <a:t>   m</a:t>
                </a:r>
                <a:r>
                  <a:rPr lang="nl-NL" baseline="-25000" dirty="0">
                    <a:latin typeface="Times New Roman"/>
                    <a:ea typeface="Times New Roman"/>
                  </a:rPr>
                  <a:t>A</a:t>
                </a:r>
                <a:r>
                  <a:rPr lang="nl-NL" dirty="0">
                    <a:latin typeface="Times New Roman"/>
                    <a:ea typeface="Times New Roman"/>
                  </a:rPr>
                  <a:t> = </a:t>
                </a:r>
                <a:r>
                  <a:rPr lang="nl-NL" dirty="0" smtClean="0">
                    <a:latin typeface="Times New Roman"/>
                    <a:ea typeface="Times New Roman"/>
                  </a:rPr>
                  <a:t>n</a:t>
                </a:r>
                <a:r>
                  <a:rPr lang="nl-NL" baseline="-25000" dirty="0" smtClean="0">
                    <a:latin typeface="Times New Roman"/>
                    <a:ea typeface="Times New Roman"/>
                  </a:rPr>
                  <a:t>AxBy </a:t>
                </a:r>
                <a:r>
                  <a:rPr lang="nl-NL" dirty="0" smtClean="0">
                    <a:latin typeface="Times New Roman"/>
                    <a:ea typeface="Times New Roman"/>
                  </a:rPr>
                  <a:t>.M</a:t>
                </a:r>
                <a:r>
                  <a:rPr lang="nl-NL" baseline="-25000" dirty="0" smtClean="0">
                    <a:latin typeface="Times New Roman"/>
                    <a:ea typeface="Times New Roman"/>
                  </a:rPr>
                  <a:t>A</a:t>
                </a:r>
                <a:r>
                  <a:rPr lang="nl-NL" dirty="0" smtClean="0">
                    <a:latin typeface="Times New Roman"/>
                    <a:ea typeface="Times New Roman"/>
                  </a:rPr>
                  <a:t>.x             </a:t>
                </a:r>
                <a:r>
                  <a:rPr lang="nl-NL" dirty="0" smtClean="0">
                    <a:latin typeface="Times New Roman"/>
                    <a:ea typeface="Times New Roman"/>
                    <a:sym typeface="Wingdings" pitchFamily="2" charset="2"/>
                  </a:rPr>
                  <a:t></a:t>
                </a:r>
                <a:r>
                  <a:rPr lang="nl-NL" dirty="0" smtClean="0">
                    <a:latin typeface="Times New Roman"/>
                    <a:ea typeface="Times New Roman"/>
                  </a:rPr>
                  <a:t>       </a:t>
                </a:r>
                <a14:m>
                  <m:oMath xmlns:m="http://schemas.openxmlformats.org/officeDocument/2006/math">
                    <m:f>
                      <m:fPr>
                        <m:ctrlPr>
                          <a:rPr lang="nl-NL" i="1">
                            <a:latin typeface="Cambria Math"/>
                            <a:ea typeface="Times New Roman"/>
                            <a:cs typeface="Times New Roman"/>
                          </a:rPr>
                        </m:ctrlPr>
                      </m:fPr>
                      <m:num>
                        <m:r>
                          <a:rPr lang="en-US" b="0" i="1" smtClean="0">
                            <a:latin typeface="Cambria Math"/>
                            <a:ea typeface="Times New Roman"/>
                            <a:cs typeface="Times New Roman"/>
                          </a:rPr>
                          <m:t>𝑚</m:t>
                        </m:r>
                        <m:r>
                          <a:rPr lang="en-US" i="1">
                            <a:latin typeface="Cambria Math"/>
                            <a:ea typeface="Times New Roman"/>
                            <a:cs typeface="Times New Roman"/>
                          </a:rPr>
                          <m:t>𝐴</m:t>
                        </m:r>
                      </m:num>
                      <m:den>
                        <m:r>
                          <a:rPr lang="en-US" b="0" i="1" smtClean="0">
                            <a:latin typeface="Cambria Math"/>
                            <a:ea typeface="Times New Roman"/>
                            <a:cs typeface="Times New Roman"/>
                          </a:rPr>
                          <m:t>𝑚</m:t>
                        </m:r>
                        <m:r>
                          <a:rPr lang="en-US" i="1">
                            <a:latin typeface="Cambria Math"/>
                            <a:ea typeface="Times New Roman"/>
                            <a:cs typeface="Times New Roman"/>
                          </a:rPr>
                          <m:t>𝐵</m:t>
                        </m:r>
                      </m:den>
                    </m:f>
                  </m:oMath>
                </a14:m>
                <a:r>
                  <a:rPr lang="nl-NL" dirty="0">
                    <a:latin typeface="Times New Roman"/>
                    <a:ea typeface="Times New Roman"/>
                    <a:cs typeface="Times New Roman"/>
                  </a:rPr>
                  <a:t>    =  </a:t>
                </a:r>
                <a14:m>
                  <m:oMath xmlns:m="http://schemas.openxmlformats.org/officeDocument/2006/math">
                    <m:f>
                      <m:fPr>
                        <m:ctrlPr>
                          <a:rPr lang="nl-NL" i="1">
                            <a:latin typeface="Cambria Math"/>
                            <a:ea typeface="Times New Roman"/>
                            <a:cs typeface="Times New Roman"/>
                          </a:rPr>
                        </m:ctrlPr>
                      </m:fPr>
                      <m:num>
                        <m:r>
                          <a:rPr lang="en-US" i="1">
                            <a:latin typeface="Cambria Math"/>
                            <a:ea typeface="Times New Roman"/>
                            <a:cs typeface="Times New Roman"/>
                          </a:rPr>
                          <m:t>𝑀</m:t>
                        </m:r>
                        <m:r>
                          <a:rPr lang="en-US" i="1">
                            <a:latin typeface="Cambria Math"/>
                            <a:ea typeface="Times New Roman"/>
                            <a:cs typeface="Times New Roman"/>
                          </a:rPr>
                          <m:t>(</m:t>
                        </m:r>
                        <m:r>
                          <a:rPr lang="en-US" i="1">
                            <a:latin typeface="Cambria Math"/>
                            <a:ea typeface="Times New Roman"/>
                            <a:cs typeface="Times New Roman"/>
                          </a:rPr>
                          <m:t>𝐴</m:t>
                        </m:r>
                        <m:r>
                          <a:rPr lang="en-US" i="1">
                            <a:latin typeface="Cambria Math"/>
                            <a:ea typeface="Times New Roman"/>
                            <a:cs typeface="Times New Roman"/>
                          </a:rPr>
                          <m:t>). </m:t>
                        </m:r>
                        <m:r>
                          <a:rPr lang="en-US" i="1">
                            <a:latin typeface="Cambria Math"/>
                            <a:ea typeface="Times New Roman"/>
                            <a:cs typeface="Times New Roman"/>
                          </a:rPr>
                          <m:t>𝑥</m:t>
                        </m:r>
                      </m:num>
                      <m:den>
                        <m:r>
                          <a:rPr lang="en-US" i="1">
                            <a:latin typeface="Cambria Math"/>
                            <a:ea typeface="Times New Roman"/>
                            <a:cs typeface="Times New Roman"/>
                          </a:rPr>
                          <m:t>𝑀</m:t>
                        </m:r>
                        <m:r>
                          <a:rPr lang="en-US" i="1">
                            <a:latin typeface="Cambria Math"/>
                            <a:ea typeface="Times New Roman"/>
                            <a:cs typeface="Times New Roman"/>
                          </a:rPr>
                          <m:t>(</m:t>
                        </m:r>
                        <m:r>
                          <a:rPr lang="en-US" i="1">
                            <a:latin typeface="Cambria Math"/>
                            <a:ea typeface="Times New Roman"/>
                            <a:cs typeface="Times New Roman"/>
                          </a:rPr>
                          <m:t>𝐵</m:t>
                        </m:r>
                        <m:r>
                          <a:rPr lang="en-US" i="1">
                            <a:latin typeface="Cambria Math"/>
                            <a:ea typeface="Times New Roman"/>
                            <a:cs typeface="Times New Roman"/>
                          </a:rPr>
                          <m:t>).</m:t>
                        </m:r>
                        <m:r>
                          <a:rPr lang="en-US" i="1">
                            <a:latin typeface="Cambria Math"/>
                            <a:ea typeface="Times New Roman"/>
                            <a:cs typeface="Times New Roman"/>
                          </a:rPr>
                          <m:t>𝑦</m:t>
                        </m:r>
                      </m:den>
                    </m:f>
                  </m:oMath>
                </a14:m>
                <a:r>
                  <a:rPr lang="nl-NL" dirty="0">
                    <a:latin typeface="Times New Roman"/>
                    <a:ea typeface="Times New Roman"/>
                    <a:cs typeface="Times New Roman"/>
                  </a:rPr>
                  <a:t> </a:t>
                </a:r>
                <a:endParaRPr lang="en-US" dirty="0">
                  <a:latin typeface=".VnTime"/>
                  <a:ea typeface="Times New Roman"/>
                  <a:cs typeface="Times New Roman"/>
                </a:endParaRP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457200" y="838200"/>
                <a:ext cx="7467600" cy="4343400"/>
              </a:xfrm>
              <a:blipFill rotWithShape="1">
                <a:blip r:embed="rId2"/>
                <a:stretch>
                  <a:fillRect l="-1224" t="-1124"/>
                </a:stretch>
              </a:blipFill>
            </p:spPr>
            <p:txBody>
              <a:bodyPr/>
              <a:lstStyle/>
              <a:p>
                <a:r>
                  <a:rPr lang="en-US">
                    <a:noFill/>
                  </a:rPr>
                  <a:t> </a:t>
                </a:r>
              </a:p>
            </p:txBody>
          </p:sp>
        </mc:Fallback>
      </mc:AlternateContent>
    </p:spTree>
    <p:extLst>
      <p:ext uri="{BB962C8B-B14F-4D97-AF65-F5344CB8AC3E}">
        <p14:creationId xmlns:p14="http://schemas.microsoft.com/office/powerpoint/2010/main" val="967808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dirty="0">
                <a:latin typeface="Times New Roman"/>
                <a:ea typeface="Times New Roman"/>
                <a:cs typeface="Times New Roman"/>
              </a:rPr>
              <a:t>Lưu ý</a:t>
            </a:r>
            <a:r>
              <a:rPr lang="nl-NL" b="1" dirty="0" smtClean="0">
                <a:latin typeface="Times New Roman"/>
                <a:ea typeface="Times New Roman"/>
                <a:cs typeface="Times New Roman"/>
              </a:rPr>
              <a:t>:</a:t>
            </a:r>
            <a:endParaRPr lang="en-US" dirty="0"/>
          </a:p>
        </p:txBody>
      </p:sp>
      <p:sp>
        <p:nvSpPr>
          <p:cNvPr id="3" name="Content Placeholder 2"/>
          <p:cNvSpPr>
            <a:spLocks noGrp="1"/>
          </p:cNvSpPr>
          <p:nvPr>
            <p:ph sz="quarter" idx="1"/>
          </p:nvPr>
        </p:nvSpPr>
        <p:spPr>
          <a:xfrm>
            <a:off x="457200" y="1600200"/>
            <a:ext cx="8153400" cy="4873752"/>
          </a:xfrm>
        </p:spPr>
        <p:txBody>
          <a:bodyPr/>
          <a:lstStyle/>
          <a:p>
            <a:pPr marL="0" marR="0" indent="0" algn="just">
              <a:spcBef>
                <a:spcPts val="350"/>
              </a:spcBef>
              <a:spcAft>
                <a:spcPts val="350"/>
              </a:spcAft>
              <a:buNone/>
            </a:pPr>
            <a:r>
              <a:rPr lang="nl-NL" sz="2800" dirty="0" smtClean="0">
                <a:solidFill>
                  <a:srgbClr val="0070C0"/>
                </a:solidFill>
                <a:latin typeface="Times New Roman"/>
                <a:ea typeface="Times New Roman"/>
                <a:cs typeface="Times New Roman"/>
              </a:rPr>
              <a:t>Để </a:t>
            </a:r>
            <a:r>
              <a:rPr lang="nl-NL" sz="2800" dirty="0">
                <a:solidFill>
                  <a:srgbClr val="0070C0"/>
                </a:solidFill>
                <a:latin typeface="Times New Roman"/>
                <a:ea typeface="Times New Roman"/>
                <a:cs typeface="Times New Roman"/>
              </a:rPr>
              <a:t>xác định nguyên tố kim loại hoặc phi kim trong hợp chất có thể phải lập bảng xét hoá trị ứng với nguyên tử khối của kim loại hoặc phi kim đó.</a:t>
            </a:r>
            <a:endParaRPr lang="en-US" sz="2800" dirty="0">
              <a:solidFill>
                <a:srgbClr val="0070C0"/>
              </a:solidFill>
              <a:latin typeface=".VnTime"/>
              <a:ea typeface="Times New Roman"/>
              <a:cs typeface="Times New Roman"/>
            </a:endParaRPr>
          </a:p>
          <a:p>
            <a:pPr marR="0" algn="just">
              <a:spcBef>
                <a:spcPts val="350"/>
              </a:spcBef>
              <a:spcAft>
                <a:spcPts val="350"/>
              </a:spcAft>
              <a:buFont typeface="Wingdings" pitchFamily="2" charset="2"/>
              <a:buChar char="Ø"/>
            </a:pPr>
            <a:r>
              <a:rPr lang="nl-NL" sz="2800" dirty="0">
                <a:latin typeface="Times New Roman"/>
                <a:ea typeface="Times New Roman"/>
                <a:cs typeface="Times New Roman"/>
              </a:rPr>
              <a:t>Hoá trị của kim loại (n): 1 </a:t>
            </a:r>
            <a:r>
              <a:rPr lang="nl-NL" sz="2800" dirty="0" smtClean="0">
                <a:latin typeface="Times New Roman"/>
                <a:ea typeface="Times New Roman"/>
                <a:cs typeface="Times New Roman"/>
              </a:rPr>
              <a:t>&lt; </a:t>
            </a:r>
            <a:r>
              <a:rPr lang="nl-NL" sz="2800" dirty="0">
                <a:latin typeface="Times New Roman"/>
                <a:ea typeface="Times New Roman"/>
                <a:cs typeface="Times New Roman"/>
              </a:rPr>
              <a:t>n </a:t>
            </a:r>
            <a:r>
              <a:rPr lang="nl-NL" sz="2800" dirty="0" smtClean="0">
                <a:latin typeface="Times New Roman"/>
                <a:ea typeface="Times New Roman"/>
                <a:cs typeface="Times New Roman"/>
              </a:rPr>
              <a:t>&lt; </a:t>
            </a:r>
            <a:r>
              <a:rPr lang="nl-NL" sz="2800" dirty="0">
                <a:latin typeface="Times New Roman"/>
                <a:ea typeface="Times New Roman"/>
                <a:cs typeface="Times New Roman"/>
              </a:rPr>
              <a:t>4, với n nguyên. Riêng kim loại Fe phải xét thêm hoá trị 8/3.</a:t>
            </a:r>
            <a:endParaRPr lang="en-US" sz="2800" dirty="0">
              <a:latin typeface=".VnTime"/>
              <a:ea typeface="Times New Roman"/>
              <a:cs typeface="Times New Roman"/>
            </a:endParaRPr>
          </a:p>
          <a:p>
            <a:pPr marR="0" algn="just">
              <a:spcBef>
                <a:spcPts val="350"/>
              </a:spcBef>
              <a:spcAft>
                <a:spcPts val="350"/>
              </a:spcAft>
              <a:buFont typeface="Wingdings" pitchFamily="2" charset="2"/>
              <a:buChar char="Ø"/>
            </a:pPr>
            <a:r>
              <a:rPr lang="nl-NL" sz="2800" dirty="0">
                <a:latin typeface="Times New Roman"/>
                <a:ea typeface="Times New Roman"/>
                <a:cs typeface="Times New Roman"/>
              </a:rPr>
              <a:t>Hoá trị của phi kim (n): 1 </a:t>
            </a:r>
            <a:r>
              <a:rPr lang="nl-NL" sz="2800" dirty="0" smtClean="0">
                <a:latin typeface="Times New Roman"/>
                <a:ea typeface="Times New Roman"/>
                <a:cs typeface="Times New Roman"/>
              </a:rPr>
              <a:t>&lt; </a:t>
            </a:r>
            <a:r>
              <a:rPr lang="nl-NL" sz="2800" dirty="0">
                <a:latin typeface="Times New Roman"/>
                <a:ea typeface="Times New Roman"/>
                <a:cs typeface="Times New Roman"/>
              </a:rPr>
              <a:t>n </a:t>
            </a:r>
            <a:r>
              <a:rPr lang="nl-NL" sz="2800" dirty="0" smtClean="0">
                <a:latin typeface="Times New Roman"/>
                <a:ea typeface="Times New Roman"/>
                <a:cs typeface="Times New Roman"/>
              </a:rPr>
              <a:t>&lt; </a:t>
            </a:r>
            <a:r>
              <a:rPr lang="nl-NL" sz="2800" dirty="0">
                <a:latin typeface="Times New Roman"/>
                <a:ea typeface="Times New Roman"/>
                <a:cs typeface="Times New Roman"/>
              </a:rPr>
              <a:t>7, với n nguyên.</a:t>
            </a:r>
            <a:endParaRPr lang="en-US" sz="2800" dirty="0">
              <a:latin typeface=".VnTime"/>
              <a:ea typeface="Times New Roman"/>
              <a:cs typeface="Times New Roman"/>
            </a:endParaRPr>
          </a:p>
          <a:p>
            <a:pPr marR="0" algn="just">
              <a:spcBef>
                <a:spcPts val="350"/>
              </a:spcBef>
              <a:spcAft>
                <a:spcPts val="350"/>
              </a:spcAft>
              <a:buFont typeface="Wingdings" pitchFamily="2" charset="2"/>
              <a:buChar char="Ø"/>
            </a:pPr>
            <a:r>
              <a:rPr lang="nl-NL" sz="2800" dirty="0">
                <a:latin typeface="Times New Roman"/>
                <a:ea typeface="Times New Roman"/>
                <a:cs typeface="Times New Roman"/>
              </a:rPr>
              <a:t>Trong oxit của phi kim thì số nguyên tử phi kim trong oxit không quá 2 nguyên tử.</a:t>
            </a:r>
            <a:endParaRPr lang="en-US" sz="2800" dirty="0">
              <a:latin typeface=".VnTime"/>
              <a:ea typeface="Times New Roman"/>
              <a:cs typeface="Times New Roman"/>
            </a:endParaRPr>
          </a:p>
          <a:p>
            <a:endParaRPr lang="en-US" dirty="0"/>
          </a:p>
        </p:txBody>
      </p:sp>
    </p:spTree>
    <p:extLst>
      <p:ext uri="{BB962C8B-B14F-4D97-AF65-F5344CB8AC3E}">
        <p14:creationId xmlns:p14="http://schemas.microsoft.com/office/powerpoint/2010/main" val="3923235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077200" cy="1295400"/>
          </a:xfrm>
          <a:solidFill>
            <a:schemeClr val="bg1">
              <a:lumMod val="85000"/>
            </a:schemeClr>
          </a:solidFill>
          <a:ln>
            <a:solidFill>
              <a:schemeClr val="accent1"/>
            </a:solidFill>
          </a:ln>
        </p:spPr>
        <p:txBody>
          <a:bodyPr>
            <a:normAutofit fontScale="90000"/>
          </a:bodyPr>
          <a:lstStyle/>
          <a:p>
            <a:r>
              <a:rPr lang="nl-NL" sz="3200" b="1" dirty="0">
                <a:latin typeface="Times New Roman"/>
                <a:ea typeface="Times New Roman"/>
                <a:cs typeface="Times New Roman"/>
              </a:rPr>
              <a:t>Phương pháp 2: Xác định công thức dựa trên phản ứng.</a:t>
            </a:r>
            <a:r>
              <a:rPr lang="en-US" dirty="0">
                <a:latin typeface=".VnTime"/>
                <a:ea typeface="Times New Roman"/>
                <a:cs typeface="Times New Roman"/>
              </a:rPr>
              <a:t/>
            </a:r>
            <a:br>
              <a:rPr lang="en-US" dirty="0">
                <a:latin typeface=".VnTime"/>
                <a:ea typeface="Times New Roman"/>
                <a:cs typeface="Times New Roman"/>
              </a:rPr>
            </a:br>
            <a:endParaRPr lang="en-US" dirty="0"/>
          </a:p>
        </p:txBody>
      </p:sp>
      <p:sp>
        <p:nvSpPr>
          <p:cNvPr id="3" name="Content Placeholder 2"/>
          <p:cNvSpPr>
            <a:spLocks noGrp="1"/>
          </p:cNvSpPr>
          <p:nvPr>
            <p:ph sz="quarter" idx="1"/>
          </p:nvPr>
        </p:nvSpPr>
        <p:spPr>
          <a:xfrm>
            <a:off x="533400" y="1828800"/>
            <a:ext cx="7467600" cy="4873752"/>
          </a:xfrm>
        </p:spPr>
        <p:txBody>
          <a:bodyPr>
            <a:normAutofit/>
          </a:bodyPr>
          <a:lstStyle/>
          <a:p>
            <a:pPr marL="0" marR="0" indent="127635" algn="just">
              <a:lnSpc>
                <a:spcPct val="150000"/>
              </a:lnSpc>
              <a:spcBef>
                <a:spcPts val="350"/>
              </a:spcBef>
              <a:spcAft>
                <a:spcPts val="350"/>
              </a:spcAft>
            </a:pPr>
            <a:r>
              <a:rPr lang="nl-NL" sz="2800" b="1" dirty="0" smtClean="0">
                <a:latin typeface="Times New Roman"/>
                <a:ea typeface="Times New Roman"/>
                <a:cs typeface="Times New Roman"/>
              </a:rPr>
              <a:t>Cách </a:t>
            </a:r>
            <a:r>
              <a:rPr lang="nl-NL" sz="2800" b="1" dirty="0">
                <a:latin typeface="Times New Roman"/>
                <a:ea typeface="Times New Roman"/>
                <a:cs typeface="Times New Roman"/>
              </a:rPr>
              <a:t>giải:</a:t>
            </a:r>
            <a:endParaRPr lang="en-US" sz="2800" dirty="0">
              <a:latin typeface=".VnTime"/>
              <a:ea typeface="Times New Roman"/>
              <a:cs typeface="Times New Roman"/>
            </a:endParaRPr>
          </a:p>
          <a:p>
            <a:pPr marL="0" marR="0" indent="127635" algn="just">
              <a:lnSpc>
                <a:spcPct val="150000"/>
              </a:lnSpc>
              <a:spcBef>
                <a:spcPts val="350"/>
              </a:spcBef>
              <a:spcAft>
                <a:spcPts val="350"/>
              </a:spcAft>
            </a:pPr>
            <a:r>
              <a:rPr lang="nl-NL" sz="2800" dirty="0">
                <a:latin typeface="Times New Roman"/>
                <a:ea typeface="Times New Roman"/>
                <a:cs typeface="Times New Roman"/>
              </a:rPr>
              <a:t>Bước 1: Đặt CTTQ</a:t>
            </a:r>
            <a:endParaRPr lang="en-US" sz="2800" dirty="0">
              <a:latin typeface=".VnTime"/>
              <a:ea typeface="Times New Roman"/>
              <a:cs typeface="Times New Roman"/>
            </a:endParaRPr>
          </a:p>
          <a:p>
            <a:pPr marL="0" marR="0" indent="127635" algn="just">
              <a:lnSpc>
                <a:spcPct val="150000"/>
              </a:lnSpc>
              <a:spcBef>
                <a:spcPts val="350"/>
              </a:spcBef>
              <a:spcAft>
                <a:spcPts val="350"/>
              </a:spcAft>
            </a:pPr>
            <a:r>
              <a:rPr lang="nl-NL" sz="2800" dirty="0">
                <a:latin typeface="Times New Roman"/>
                <a:ea typeface="Times New Roman"/>
                <a:cs typeface="Times New Roman"/>
              </a:rPr>
              <a:t>Bước 2: Viết PTHH.</a:t>
            </a:r>
            <a:endParaRPr lang="en-US" sz="2800" dirty="0">
              <a:latin typeface=".VnTime"/>
              <a:ea typeface="Times New Roman"/>
              <a:cs typeface="Times New Roman"/>
            </a:endParaRPr>
          </a:p>
          <a:p>
            <a:pPr marL="0" marR="0" indent="127635" algn="just">
              <a:lnSpc>
                <a:spcPct val="150000"/>
              </a:lnSpc>
              <a:spcBef>
                <a:spcPts val="350"/>
              </a:spcBef>
              <a:spcAft>
                <a:spcPts val="350"/>
              </a:spcAft>
            </a:pPr>
            <a:r>
              <a:rPr lang="nl-NL" sz="2800" dirty="0">
                <a:latin typeface="Times New Roman"/>
                <a:ea typeface="Times New Roman"/>
                <a:cs typeface="Times New Roman"/>
              </a:rPr>
              <a:t>Bước 3: Lập phương trình toán học dựa vào các ẩn số theo cách đặt.</a:t>
            </a:r>
            <a:endParaRPr lang="en-US" sz="2800" dirty="0">
              <a:latin typeface=".VnTime"/>
              <a:ea typeface="Times New Roman"/>
              <a:cs typeface="Times New Roman"/>
            </a:endParaRPr>
          </a:p>
          <a:p>
            <a:pPr marL="0" marR="0" indent="127635" algn="just">
              <a:lnSpc>
                <a:spcPct val="150000"/>
              </a:lnSpc>
              <a:spcBef>
                <a:spcPts val="350"/>
              </a:spcBef>
              <a:spcAft>
                <a:spcPts val="350"/>
              </a:spcAft>
            </a:pPr>
            <a:r>
              <a:rPr lang="nl-NL" sz="2800" dirty="0">
                <a:latin typeface="Times New Roman"/>
                <a:ea typeface="Times New Roman"/>
                <a:cs typeface="Times New Roman"/>
              </a:rPr>
              <a:t>Bước 4: Giải phương trình toán học.</a:t>
            </a:r>
            <a:endParaRPr lang="en-US" sz="2800" dirty="0">
              <a:latin typeface=".VnTime"/>
              <a:ea typeface="Times New Roman"/>
              <a:cs typeface="Times New Roman"/>
            </a:endParaRPr>
          </a:p>
          <a:p>
            <a:pPr>
              <a:lnSpc>
                <a:spcPct val="150000"/>
              </a:lnSpc>
            </a:pPr>
            <a:endParaRPr lang="en-US" sz="2800" dirty="0"/>
          </a:p>
        </p:txBody>
      </p:sp>
    </p:spTree>
    <p:extLst>
      <p:ext uri="{BB962C8B-B14F-4D97-AF65-F5344CB8AC3E}">
        <p14:creationId xmlns:p14="http://schemas.microsoft.com/office/powerpoint/2010/main" val="244261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6927"/>
            <a:ext cx="8610600" cy="1517073"/>
          </a:xfrm>
          <a:solidFill>
            <a:schemeClr val="accent1">
              <a:lumMod val="60000"/>
              <a:lumOff val="40000"/>
            </a:schemeClr>
          </a:solidFill>
          <a:ln>
            <a:solidFill>
              <a:schemeClr val="accent1">
                <a:lumMod val="75000"/>
              </a:schemeClr>
            </a:solidFill>
          </a:ln>
        </p:spPr>
        <p:txBody>
          <a:bodyPr>
            <a:normAutofit/>
          </a:bodyPr>
          <a:lstStyle/>
          <a:p>
            <a:pPr marL="0" indent="0">
              <a:buNone/>
            </a:pPr>
            <a:r>
              <a:rPr lang="en-US" sz="2200" dirty="0" err="1" smtClean="0">
                <a:latin typeface="Times New Roman"/>
                <a:ea typeface="Times New Roman"/>
              </a:rPr>
              <a:t>Câu</a:t>
            </a:r>
            <a:r>
              <a:rPr lang="en-US" sz="2200" dirty="0" smtClean="0">
                <a:latin typeface="Times New Roman"/>
                <a:ea typeface="Times New Roman"/>
              </a:rPr>
              <a:t> 1. </a:t>
            </a:r>
            <a:r>
              <a:rPr lang="en-US" sz="2200" dirty="0" err="1" smtClean="0">
                <a:latin typeface="Times New Roman"/>
                <a:ea typeface="Times New Roman"/>
              </a:rPr>
              <a:t>Nung</a:t>
            </a:r>
            <a:r>
              <a:rPr lang="en-US" sz="2200" dirty="0" smtClean="0">
                <a:latin typeface="Times New Roman"/>
                <a:ea typeface="Times New Roman"/>
              </a:rPr>
              <a:t> </a:t>
            </a:r>
            <a:r>
              <a:rPr lang="en-US" sz="2200" dirty="0" err="1">
                <a:latin typeface="Times New Roman"/>
                <a:ea typeface="Times New Roman"/>
              </a:rPr>
              <a:t>hoàn</a:t>
            </a:r>
            <a:r>
              <a:rPr lang="en-US" sz="2200" dirty="0">
                <a:latin typeface="Times New Roman"/>
                <a:ea typeface="Times New Roman"/>
              </a:rPr>
              <a:t> </a:t>
            </a:r>
            <a:r>
              <a:rPr lang="en-US" sz="2200" dirty="0" err="1">
                <a:latin typeface="Times New Roman"/>
                <a:ea typeface="Times New Roman"/>
              </a:rPr>
              <a:t>toàn</a:t>
            </a:r>
            <a:r>
              <a:rPr lang="en-US" sz="2200" dirty="0">
                <a:latin typeface="Times New Roman"/>
                <a:ea typeface="Times New Roman"/>
              </a:rPr>
              <a:t> 15,15 gam </a:t>
            </a:r>
            <a:r>
              <a:rPr lang="en-US" sz="2200" dirty="0" err="1">
                <a:latin typeface="Times New Roman"/>
                <a:ea typeface="Times New Roman"/>
              </a:rPr>
              <a:t>chất</a:t>
            </a:r>
            <a:r>
              <a:rPr lang="en-US" sz="2200" dirty="0">
                <a:latin typeface="Times New Roman"/>
                <a:ea typeface="Times New Roman"/>
              </a:rPr>
              <a:t> </a:t>
            </a:r>
            <a:r>
              <a:rPr lang="en-US" sz="2200" dirty="0" err="1">
                <a:latin typeface="Times New Roman"/>
                <a:ea typeface="Times New Roman"/>
              </a:rPr>
              <a:t>rắn</a:t>
            </a:r>
            <a:r>
              <a:rPr lang="en-US" sz="2200" dirty="0">
                <a:latin typeface="Times New Roman"/>
                <a:ea typeface="Times New Roman"/>
              </a:rPr>
              <a:t> A </a:t>
            </a:r>
            <a:r>
              <a:rPr lang="en-US" sz="2200" dirty="0" err="1">
                <a:latin typeface="Times New Roman"/>
                <a:ea typeface="Times New Roman"/>
              </a:rPr>
              <a:t>thu</a:t>
            </a:r>
            <a:r>
              <a:rPr lang="en-US" sz="2200" dirty="0">
                <a:latin typeface="Times New Roman"/>
                <a:ea typeface="Times New Roman"/>
              </a:rPr>
              <a:t> </a:t>
            </a:r>
            <a:r>
              <a:rPr lang="en-US" sz="2200" dirty="0" err="1">
                <a:latin typeface="Times New Roman"/>
                <a:ea typeface="Times New Roman"/>
              </a:rPr>
              <a:t>được</a:t>
            </a:r>
            <a:r>
              <a:rPr lang="en-US" sz="2200" dirty="0">
                <a:latin typeface="Times New Roman"/>
                <a:ea typeface="Times New Roman"/>
              </a:rPr>
              <a:t> </a:t>
            </a:r>
            <a:r>
              <a:rPr lang="en-US" sz="2200" dirty="0" err="1">
                <a:latin typeface="Times New Roman"/>
                <a:ea typeface="Times New Roman"/>
              </a:rPr>
              <a:t>chất</a:t>
            </a:r>
            <a:r>
              <a:rPr lang="en-US" sz="2200" dirty="0">
                <a:latin typeface="Times New Roman"/>
                <a:ea typeface="Times New Roman"/>
              </a:rPr>
              <a:t> </a:t>
            </a:r>
            <a:r>
              <a:rPr lang="en-US" sz="2200" dirty="0" err="1">
                <a:latin typeface="Times New Roman"/>
                <a:ea typeface="Times New Roman"/>
              </a:rPr>
              <a:t>rắn</a:t>
            </a:r>
            <a:r>
              <a:rPr lang="en-US" sz="2200" dirty="0">
                <a:latin typeface="Times New Roman"/>
                <a:ea typeface="Times New Roman"/>
              </a:rPr>
              <a:t> B </a:t>
            </a:r>
            <a:r>
              <a:rPr lang="en-US" sz="2200" dirty="0" err="1">
                <a:latin typeface="Times New Roman"/>
                <a:ea typeface="Times New Roman"/>
              </a:rPr>
              <a:t>và</a:t>
            </a:r>
            <a:r>
              <a:rPr lang="en-US" sz="2200" dirty="0">
                <a:latin typeface="Times New Roman"/>
                <a:ea typeface="Times New Roman"/>
              </a:rPr>
              <a:t> 1,68 </a:t>
            </a:r>
            <a:r>
              <a:rPr lang="en-US" sz="2200" dirty="0" err="1">
                <a:latin typeface="Times New Roman"/>
                <a:ea typeface="Times New Roman"/>
              </a:rPr>
              <a:t>lít</a:t>
            </a:r>
            <a:r>
              <a:rPr lang="en-US" sz="2200" dirty="0">
                <a:latin typeface="Times New Roman"/>
                <a:ea typeface="Times New Roman"/>
              </a:rPr>
              <a:t> </a:t>
            </a:r>
            <a:r>
              <a:rPr lang="en-US" sz="2200" dirty="0" err="1">
                <a:latin typeface="Times New Roman"/>
                <a:ea typeface="Times New Roman"/>
              </a:rPr>
              <a:t>khí</a:t>
            </a:r>
            <a:r>
              <a:rPr lang="en-US" sz="2200" dirty="0">
                <a:latin typeface="Times New Roman"/>
                <a:ea typeface="Times New Roman"/>
              </a:rPr>
              <a:t> </a:t>
            </a:r>
            <a:r>
              <a:rPr lang="en-US" sz="2200" dirty="0" err="1">
                <a:latin typeface="Times New Roman"/>
                <a:ea typeface="Times New Roman"/>
              </a:rPr>
              <a:t>oxi</a:t>
            </a:r>
            <a:r>
              <a:rPr lang="en-US" sz="2200" dirty="0">
                <a:latin typeface="Times New Roman"/>
                <a:ea typeface="Times New Roman"/>
              </a:rPr>
              <a:t> (</a:t>
            </a:r>
            <a:r>
              <a:rPr lang="en-US" sz="2200" dirty="0" err="1">
                <a:latin typeface="Times New Roman"/>
                <a:ea typeface="Times New Roman"/>
              </a:rPr>
              <a:t>đktc</a:t>
            </a:r>
            <a:r>
              <a:rPr lang="en-US" sz="2200" dirty="0">
                <a:latin typeface="Times New Roman"/>
                <a:ea typeface="Times New Roman"/>
              </a:rPr>
              <a:t>). </a:t>
            </a:r>
            <a:r>
              <a:rPr lang="en-US" sz="2200" dirty="0" err="1">
                <a:latin typeface="Times New Roman"/>
                <a:ea typeface="Times New Roman"/>
              </a:rPr>
              <a:t>Trong</a:t>
            </a:r>
            <a:r>
              <a:rPr lang="en-US" sz="2200" dirty="0">
                <a:latin typeface="Times New Roman"/>
                <a:ea typeface="Times New Roman"/>
              </a:rPr>
              <a:t> </a:t>
            </a:r>
            <a:r>
              <a:rPr lang="en-US" sz="2200" dirty="0" err="1">
                <a:latin typeface="Times New Roman"/>
                <a:ea typeface="Times New Roman"/>
              </a:rPr>
              <a:t>hợp</a:t>
            </a:r>
            <a:r>
              <a:rPr lang="en-US" sz="2200" dirty="0">
                <a:latin typeface="Times New Roman"/>
                <a:ea typeface="Times New Roman"/>
              </a:rPr>
              <a:t> </a:t>
            </a:r>
            <a:r>
              <a:rPr lang="en-US" sz="2200" dirty="0" err="1">
                <a:latin typeface="Times New Roman"/>
                <a:ea typeface="Times New Roman"/>
              </a:rPr>
              <a:t>chất</a:t>
            </a:r>
            <a:r>
              <a:rPr lang="en-US" sz="2200" dirty="0">
                <a:latin typeface="Times New Roman"/>
                <a:ea typeface="Times New Roman"/>
              </a:rPr>
              <a:t> B </a:t>
            </a:r>
            <a:r>
              <a:rPr lang="en-US" sz="2200" dirty="0" err="1">
                <a:latin typeface="Times New Roman"/>
                <a:ea typeface="Times New Roman"/>
              </a:rPr>
              <a:t>có</a:t>
            </a:r>
            <a:r>
              <a:rPr lang="en-US" sz="2200" dirty="0">
                <a:latin typeface="Times New Roman"/>
                <a:ea typeface="Times New Roman"/>
              </a:rPr>
              <a:t> </a:t>
            </a:r>
            <a:r>
              <a:rPr lang="en-US" sz="2200" dirty="0" err="1">
                <a:latin typeface="Times New Roman"/>
                <a:ea typeface="Times New Roman"/>
              </a:rPr>
              <a:t>thành</a:t>
            </a:r>
            <a:r>
              <a:rPr lang="en-US" sz="2200" dirty="0">
                <a:latin typeface="Times New Roman"/>
                <a:ea typeface="Times New Roman"/>
              </a:rPr>
              <a:t> </a:t>
            </a:r>
            <a:r>
              <a:rPr lang="en-US" sz="2200" dirty="0" err="1">
                <a:latin typeface="Times New Roman"/>
                <a:ea typeface="Times New Roman"/>
              </a:rPr>
              <a:t>phần</a:t>
            </a:r>
            <a:r>
              <a:rPr lang="en-US" sz="2200" dirty="0">
                <a:latin typeface="Times New Roman"/>
                <a:ea typeface="Times New Roman"/>
              </a:rPr>
              <a:t> </a:t>
            </a:r>
            <a:r>
              <a:rPr lang="en-US" sz="2200" dirty="0" err="1">
                <a:latin typeface="Times New Roman"/>
                <a:ea typeface="Times New Roman"/>
              </a:rPr>
              <a:t>phần</a:t>
            </a:r>
            <a:r>
              <a:rPr lang="en-US" sz="2200" dirty="0">
                <a:latin typeface="Times New Roman"/>
                <a:ea typeface="Times New Roman"/>
              </a:rPr>
              <a:t> </a:t>
            </a:r>
            <a:r>
              <a:rPr lang="en-US" sz="2200" dirty="0" err="1">
                <a:latin typeface="Times New Roman"/>
                <a:ea typeface="Times New Roman"/>
              </a:rPr>
              <a:t>trăm</a:t>
            </a:r>
            <a:r>
              <a:rPr lang="en-US" sz="2200" dirty="0">
                <a:latin typeface="Times New Roman"/>
                <a:ea typeface="Times New Roman"/>
              </a:rPr>
              <a:t> </a:t>
            </a:r>
            <a:r>
              <a:rPr lang="en-US" sz="2200" dirty="0" err="1">
                <a:latin typeface="Times New Roman"/>
                <a:ea typeface="Times New Roman"/>
              </a:rPr>
              <a:t>khối</a:t>
            </a:r>
            <a:r>
              <a:rPr lang="en-US" sz="2200" dirty="0">
                <a:latin typeface="Times New Roman"/>
                <a:ea typeface="Times New Roman"/>
              </a:rPr>
              <a:t> </a:t>
            </a:r>
            <a:r>
              <a:rPr lang="en-US" sz="2200" dirty="0" err="1">
                <a:latin typeface="Times New Roman"/>
                <a:ea typeface="Times New Roman"/>
              </a:rPr>
              <a:t>lượng</a:t>
            </a:r>
            <a:r>
              <a:rPr lang="en-US" sz="2200" dirty="0">
                <a:latin typeface="Times New Roman"/>
                <a:ea typeface="Times New Roman"/>
              </a:rPr>
              <a:t> </a:t>
            </a:r>
            <a:r>
              <a:rPr lang="en-US" sz="2200" dirty="0" err="1">
                <a:latin typeface="Times New Roman"/>
                <a:ea typeface="Times New Roman"/>
              </a:rPr>
              <a:t>các</a:t>
            </a:r>
            <a:r>
              <a:rPr lang="en-US" sz="2200" dirty="0">
                <a:latin typeface="Times New Roman"/>
                <a:ea typeface="Times New Roman"/>
              </a:rPr>
              <a:t> </a:t>
            </a:r>
            <a:r>
              <a:rPr lang="en-US" sz="2200" dirty="0" err="1">
                <a:latin typeface="Times New Roman"/>
                <a:ea typeface="Times New Roman"/>
              </a:rPr>
              <a:t>nguyên</a:t>
            </a:r>
            <a:r>
              <a:rPr lang="en-US" sz="2200" dirty="0">
                <a:latin typeface="Times New Roman"/>
                <a:ea typeface="Times New Roman"/>
              </a:rPr>
              <a:t> </a:t>
            </a:r>
            <a:r>
              <a:rPr lang="en-US" sz="2200" dirty="0" err="1">
                <a:latin typeface="Times New Roman"/>
                <a:ea typeface="Times New Roman"/>
              </a:rPr>
              <a:t>tố</a:t>
            </a:r>
            <a:r>
              <a:rPr lang="en-US" sz="2200" dirty="0">
                <a:latin typeface="Times New Roman"/>
                <a:ea typeface="Times New Roman"/>
              </a:rPr>
              <a:t>: 37,65% </a:t>
            </a:r>
            <a:r>
              <a:rPr lang="en-US" sz="2200" dirty="0" err="1">
                <a:latin typeface="Times New Roman"/>
                <a:ea typeface="Times New Roman"/>
              </a:rPr>
              <a:t>oxi</a:t>
            </a:r>
            <a:r>
              <a:rPr lang="en-US" sz="2200" dirty="0">
                <a:latin typeface="Times New Roman"/>
                <a:ea typeface="Times New Roman"/>
              </a:rPr>
              <a:t>; 16,75% </a:t>
            </a:r>
            <a:r>
              <a:rPr lang="en-US" sz="2200" dirty="0" err="1">
                <a:latin typeface="Times New Roman"/>
                <a:ea typeface="Times New Roman"/>
              </a:rPr>
              <a:t>nitơ</a:t>
            </a:r>
            <a:r>
              <a:rPr lang="en-US" sz="2200" dirty="0">
                <a:latin typeface="Times New Roman"/>
                <a:ea typeface="Times New Roman"/>
              </a:rPr>
              <a:t>, </a:t>
            </a:r>
            <a:r>
              <a:rPr lang="en-US" sz="2200" dirty="0" err="1">
                <a:latin typeface="Times New Roman"/>
                <a:ea typeface="Times New Roman"/>
              </a:rPr>
              <a:t>còn</a:t>
            </a:r>
            <a:r>
              <a:rPr lang="en-US" sz="2200" dirty="0">
                <a:latin typeface="Times New Roman"/>
                <a:ea typeface="Times New Roman"/>
              </a:rPr>
              <a:t> </a:t>
            </a:r>
            <a:r>
              <a:rPr lang="en-US" sz="2200" dirty="0" err="1">
                <a:latin typeface="Times New Roman"/>
                <a:ea typeface="Times New Roman"/>
              </a:rPr>
              <a:t>lại</a:t>
            </a:r>
            <a:r>
              <a:rPr lang="en-US" sz="2200" dirty="0">
                <a:latin typeface="Times New Roman"/>
                <a:ea typeface="Times New Roman"/>
              </a:rPr>
              <a:t> </a:t>
            </a:r>
            <a:r>
              <a:rPr lang="en-US" sz="2200" dirty="0" err="1">
                <a:latin typeface="Times New Roman"/>
                <a:ea typeface="Times New Roman"/>
              </a:rPr>
              <a:t>là</a:t>
            </a:r>
            <a:r>
              <a:rPr lang="en-US" sz="2200" dirty="0">
                <a:latin typeface="Times New Roman"/>
                <a:ea typeface="Times New Roman"/>
              </a:rPr>
              <a:t> Kali. </a:t>
            </a:r>
            <a:r>
              <a:rPr lang="en-US" sz="2200" dirty="0" err="1">
                <a:latin typeface="Times New Roman"/>
                <a:ea typeface="Times New Roman"/>
              </a:rPr>
              <a:t>Xác</a:t>
            </a:r>
            <a:r>
              <a:rPr lang="en-US" sz="2200" dirty="0">
                <a:latin typeface="Times New Roman"/>
                <a:ea typeface="Times New Roman"/>
              </a:rPr>
              <a:t> </a:t>
            </a:r>
            <a:r>
              <a:rPr lang="en-US" sz="2200" dirty="0" err="1">
                <a:latin typeface="Times New Roman"/>
                <a:ea typeface="Times New Roman"/>
              </a:rPr>
              <a:t>định</a:t>
            </a:r>
            <a:r>
              <a:rPr lang="en-US" sz="2200" dirty="0">
                <a:latin typeface="Times New Roman"/>
                <a:ea typeface="Times New Roman"/>
              </a:rPr>
              <a:t> CTHH </a:t>
            </a:r>
            <a:r>
              <a:rPr lang="en-US" sz="2200" dirty="0" err="1">
                <a:latin typeface="Times New Roman"/>
                <a:ea typeface="Times New Roman"/>
              </a:rPr>
              <a:t>của</a:t>
            </a:r>
            <a:r>
              <a:rPr lang="en-US" sz="2200" dirty="0">
                <a:latin typeface="Times New Roman"/>
                <a:ea typeface="Times New Roman"/>
              </a:rPr>
              <a:t> A, B. </a:t>
            </a:r>
            <a:r>
              <a:rPr lang="en-US" sz="2200" dirty="0" err="1">
                <a:latin typeface="Times New Roman"/>
                <a:ea typeface="Times New Roman"/>
              </a:rPr>
              <a:t>Biết</a:t>
            </a:r>
            <a:r>
              <a:rPr lang="en-US" sz="2200" dirty="0">
                <a:latin typeface="Times New Roman"/>
                <a:ea typeface="Times New Roman"/>
              </a:rPr>
              <a:t> </a:t>
            </a:r>
            <a:r>
              <a:rPr lang="en-US" sz="2200" dirty="0" err="1">
                <a:latin typeface="Times New Roman"/>
                <a:ea typeface="Times New Roman"/>
              </a:rPr>
              <a:t>rằng</a:t>
            </a:r>
            <a:r>
              <a:rPr lang="en-US" sz="2200" dirty="0">
                <a:latin typeface="Times New Roman"/>
                <a:ea typeface="Times New Roman"/>
              </a:rPr>
              <a:t> </a:t>
            </a:r>
            <a:r>
              <a:rPr lang="en-US" sz="2200" dirty="0" err="1">
                <a:latin typeface="Times New Roman"/>
                <a:ea typeface="Times New Roman"/>
              </a:rPr>
              <a:t>công</a:t>
            </a:r>
            <a:r>
              <a:rPr lang="en-US" sz="2200" dirty="0">
                <a:latin typeface="Times New Roman"/>
                <a:ea typeface="Times New Roman"/>
              </a:rPr>
              <a:t> </a:t>
            </a:r>
            <a:r>
              <a:rPr lang="en-US" sz="2200" dirty="0" err="1">
                <a:latin typeface="Times New Roman"/>
                <a:ea typeface="Times New Roman"/>
              </a:rPr>
              <a:t>thức</a:t>
            </a:r>
            <a:r>
              <a:rPr lang="en-US" sz="2200" dirty="0">
                <a:latin typeface="Times New Roman"/>
                <a:ea typeface="Times New Roman"/>
              </a:rPr>
              <a:t> </a:t>
            </a:r>
            <a:r>
              <a:rPr lang="en-US" sz="2200" dirty="0" err="1">
                <a:latin typeface="Times New Roman"/>
                <a:ea typeface="Times New Roman"/>
              </a:rPr>
              <a:t>đơn</a:t>
            </a:r>
            <a:r>
              <a:rPr lang="en-US" sz="2200" dirty="0">
                <a:latin typeface="Times New Roman"/>
                <a:ea typeface="Times New Roman"/>
              </a:rPr>
              <a:t> </a:t>
            </a:r>
            <a:r>
              <a:rPr lang="en-US" sz="2200" dirty="0" err="1">
                <a:latin typeface="Times New Roman"/>
                <a:ea typeface="Times New Roman"/>
              </a:rPr>
              <a:t>giản</a:t>
            </a:r>
            <a:r>
              <a:rPr lang="en-US" sz="2200" dirty="0">
                <a:latin typeface="Times New Roman"/>
                <a:ea typeface="Times New Roman"/>
              </a:rPr>
              <a:t> </a:t>
            </a:r>
            <a:r>
              <a:rPr lang="en-US" sz="2200" dirty="0" err="1">
                <a:latin typeface="Times New Roman"/>
                <a:ea typeface="Times New Roman"/>
              </a:rPr>
              <a:t>nhất</a:t>
            </a:r>
            <a:r>
              <a:rPr lang="en-US" sz="2200" dirty="0">
                <a:latin typeface="Times New Roman"/>
                <a:ea typeface="Times New Roman"/>
              </a:rPr>
              <a:t> </a:t>
            </a:r>
            <a:r>
              <a:rPr lang="en-US" sz="2200" dirty="0" err="1">
                <a:latin typeface="Times New Roman"/>
                <a:ea typeface="Times New Roman"/>
              </a:rPr>
              <a:t>là</a:t>
            </a:r>
            <a:r>
              <a:rPr lang="en-US" sz="2200" dirty="0">
                <a:latin typeface="Times New Roman"/>
                <a:ea typeface="Times New Roman"/>
              </a:rPr>
              <a:t> </a:t>
            </a:r>
            <a:r>
              <a:rPr lang="en-US" sz="2200" dirty="0" err="1">
                <a:latin typeface="Times New Roman"/>
                <a:ea typeface="Times New Roman"/>
              </a:rPr>
              <a:t>công</a:t>
            </a:r>
            <a:r>
              <a:rPr lang="en-US" sz="2200" dirty="0">
                <a:latin typeface="Times New Roman"/>
                <a:ea typeface="Times New Roman"/>
              </a:rPr>
              <a:t> </a:t>
            </a:r>
            <a:r>
              <a:rPr lang="en-US" sz="2200" dirty="0" err="1">
                <a:latin typeface="Times New Roman"/>
                <a:ea typeface="Times New Roman"/>
              </a:rPr>
              <a:t>thức</a:t>
            </a:r>
            <a:r>
              <a:rPr lang="en-US" sz="2200" dirty="0">
                <a:latin typeface="Times New Roman"/>
                <a:ea typeface="Times New Roman"/>
              </a:rPr>
              <a:t> </a:t>
            </a:r>
            <a:r>
              <a:rPr lang="en-US" sz="2200" dirty="0" err="1">
                <a:latin typeface="Times New Roman"/>
                <a:ea typeface="Times New Roman"/>
              </a:rPr>
              <a:t>hóa</a:t>
            </a:r>
            <a:r>
              <a:rPr lang="en-US" sz="2200" dirty="0">
                <a:latin typeface="Times New Roman"/>
                <a:ea typeface="Times New Roman"/>
              </a:rPr>
              <a:t> </a:t>
            </a:r>
            <a:r>
              <a:rPr lang="en-US" sz="2200" dirty="0" err="1">
                <a:latin typeface="Times New Roman"/>
                <a:ea typeface="Times New Roman"/>
              </a:rPr>
              <a:t>học</a:t>
            </a:r>
            <a:r>
              <a:rPr lang="en-US" sz="2200" dirty="0">
                <a:latin typeface="Times New Roman"/>
                <a:ea typeface="Times New Roman"/>
              </a:rPr>
              <a:t> </a:t>
            </a:r>
            <a:r>
              <a:rPr lang="en-US" sz="2200" dirty="0" err="1">
                <a:latin typeface="Times New Roman"/>
                <a:ea typeface="Times New Roman"/>
              </a:rPr>
              <a:t>của</a:t>
            </a:r>
            <a:r>
              <a:rPr lang="en-US" sz="2200" dirty="0">
                <a:latin typeface="Times New Roman"/>
                <a:ea typeface="Times New Roman"/>
              </a:rPr>
              <a:t> A, B.</a:t>
            </a:r>
            <a:endParaRPr lang="en-US" sz="2200" dirty="0"/>
          </a:p>
        </p:txBody>
      </p:sp>
      <p:sp>
        <p:nvSpPr>
          <p:cNvPr id="33" name="Content Placeholder 2"/>
          <p:cNvSpPr txBox="1">
            <a:spLocks/>
          </p:cNvSpPr>
          <p:nvPr/>
        </p:nvSpPr>
        <p:spPr>
          <a:xfrm>
            <a:off x="152400" y="1752600"/>
            <a:ext cx="8686800" cy="51816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spcBef>
                <a:spcPts val="0"/>
              </a:spcBef>
              <a:buNone/>
            </a:pPr>
            <a:r>
              <a:rPr lang="fr-FR" dirty="0" smtClean="0">
                <a:latin typeface="Times New Roman"/>
                <a:ea typeface="Times New Roman"/>
              </a:rPr>
              <a:t>Ta </a:t>
            </a:r>
            <a:r>
              <a:rPr lang="fr-FR" dirty="0" err="1" smtClean="0">
                <a:latin typeface="Times New Roman"/>
                <a:ea typeface="Times New Roman"/>
              </a:rPr>
              <a:t>có</a:t>
            </a:r>
            <a:r>
              <a:rPr lang="fr-FR" dirty="0" smtClean="0">
                <a:latin typeface="Times New Roman"/>
                <a:ea typeface="Times New Roman"/>
              </a:rPr>
              <a:t> </a:t>
            </a:r>
            <a:r>
              <a:rPr lang="fr-FR" dirty="0" err="1" smtClean="0">
                <a:latin typeface="Times New Roman"/>
                <a:ea typeface="Times New Roman"/>
              </a:rPr>
              <a:t>sơ</a:t>
            </a:r>
            <a:r>
              <a:rPr lang="fr-FR" dirty="0" smtClean="0">
                <a:latin typeface="Times New Roman"/>
                <a:ea typeface="Times New Roman"/>
              </a:rPr>
              <a:t> </a:t>
            </a:r>
            <a:r>
              <a:rPr lang="fr-FR" dirty="0" err="1" smtClean="0">
                <a:latin typeface="Times New Roman"/>
                <a:ea typeface="Times New Roman"/>
              </a:rPr>
              <a:t>đồ</a:t>
            </a:r>
            <a:r>
              <a:rPr lang="fr-FR" dirty="0" smtClean="0">
                <a:latin typeface="Times New Roman"/>
                <a:ea typeface="Times New Roman"/>
              </a:rPr>
              <a:t>:   A </a:t>
            </a:r>
            <a:r>
              <a:rPr lang="fr-FR" dirty="0" smtClean="0">
                <a:latin typeface="Times New Roman"/>
                <a:ea typeface="Times New Roman"/>
                <a:sym typeface="Wingdings" pitchFamily="2" charset="2"/>
              </a:rPr>
              <a:t></a:t>
            </a:r>
            <a:r>
              <a:rPr lang="fr-FR" dirty="0" smtClean="0">
                <a:latin typeface="Times New Roman"/>
                <a:ea typeface="Times New Roman"/>
              </a:rPr>
              <a:t>  B  + O</a:t>
            </a:r>
            <a:r>
              <a:rPr lang="fr-FR" baseline="-25000" dirty="0" smtClean="0">
                <a:latin typeface="Times New Roman"/>
                <a:ea typeface="Times New Roman"/>
              </a:rPr>
              <a:t>2</a:t>
            </a:r>
            <a:endParaRPr lang="en-US" dirty="0" smtClean="0">
              <a:latin typeface="Times New Roman"/>
              <a:ea typeface="Times New Roman"/>
            </a:endParaRPr>
          </a:p>
          <a:p>
            <a:pPr marL="0" indent="0">
              <a:spcBef>
                <a:spcPts val="0"/>
              </a:spcBef>
              <a:buNone/>
            </a:pPr>
            <a:r>
              <a:rPr lang="en-US" dirty="0" smtClean="0">
                <a:latin typeface="Times New Roman"/>
                <a:ea typeface="Times New Roman"/>
              </a:rPr>
              <a:t>  n</a:t>
            </a:r>
            <a:r>
              <a:rPr lang="en-US" baseline="-25000" dirty="0" smtClean="0">
                <a:latin typeface="Times New Roman"/>
                <a:ea typeface="Times New Roman"/>
              </a:rPr>
              <a:t>O2</a:t>
            </a:r>
            <a:r>
              <a:rPr lang="en-US" dirty="0" smtClean="0">
                <a:latin typeface="Times New Roman"/>
                <a:ea typeface="Times New Roman"/>
              </a:rPr>
              <a:t>= V/22,4 = 1,68/ 22,4 =  0,075 (</a:t>
            </a:r>
            <a:r>
              <a:rPr lang="en-US" dirty="0" err="1" smtClean="0">
                <a:latin typeface="Times New Roman"/>
                <a:ea typeface="Times New Roman"/>
              </a:rPr>
              <a:t>mol</a:t>
            </a:r>
            <a:r>
              <a:rPr lang="en-US" dirty="0" smtClean="0">
                <a:latin typeface="Times New Roman"/>
                <a:ea typeface="Times New Roman"/>
              </a:rPr>
              <a:t>);      </a:t>
            </a:r>
          </a:p>
          <a:p>
            <a:pPr marL="0" indent="0">
              <a:spcBef>
                <a:spcPts val="0"/>
              </a:spcBef>
              <a:buNone/>
            </a:pPr>
            <a:r>
              <a:rPr lang="en-US" dirty="0" smtClean="0">
                <a:latin typeface="Times New Roman"/>
                <a:ea typeface="Times New Roman"/>
              </a:rPr>
              <a:t>  </a:t>
            </a:r>
            <a:r>
              <a:rPr lang="en-US" dirty="0" smtClean="0">
                <a:solidFill>
                  <a:srgbClr val="0070C0"/>
                </a:solidFill>
                <a:latin typeface="Times New Roman"/>
                <a:ea typeface="Times New Roman"/>
              </a:rPr>
              <a:t>m</a:t>
            </a:r>
            <a:r>
              <a:rPr lang="en-US" baseline="-25000" dirty="0" smtClean="0">
                <a:solidFill>
                  <a:srgbClr val="0070C0"/>
                </a:solidFill>
                <a:latin typeface="Times New Roman"/>
                <a:ea typeface="Times New Roman"/>
              </a:rPr>
              <a:t>O2</a:t>
            </a:r>
            <a:r>
              <a:rPr lang="en-US" dirty="0" smtClean="0">
                <a:solidFill>
                  <a:srgbClr val="0070C0"/>
                </a:solidFill>
                <a:latin typeface="Times New Roman"/>
                <a:ea typeface="Times New Roman"/>
              </a:rPr>
              <a:t> = </a:t>
            </a:r>
            <a:r>
              <a:rPr lang="en-US" dirty="0" err="1" smtClean="0">
                <a:solidFill>
                  <a:srgbClr val="0070C0"/>
                </a:solidFill>
                <a:latin typeface="Times New Roman"/>
                <a:ea typeface="Times New Roman"/>
              </a:rPr>
              <a:t>n.M</a:t>
            </a:r>
            <a:r>
              <a:rPr lang="en-US" dirty="0" smtClean="0">
                <a:solidFill>
                  <a:srgbClr val="0070C0"/>
                </a:solidFill>
                <a:latin typeface="Times New Roman"/>
                <a:ea typeface="Times New Roman"/>
              </a:rPr>
              <a:t> = 0,075 x 32 = 2,4 (g).</a:t>
            </a:r>
          </a:p>
          <a:p>
            <a:pPr marL="0" indent="0">
              <a:spcBef>
                <a:spcPts val="0"/>
              </a:spcBef>
              <a:buNone/>
            </a:pPr>
            <a:r>
              <a:rPr lang="en-US" dirty="0" smtClean="0">
                <a:latin typeface="Times New Roman"/>
                <a:ea typeface="Times New Roman"/>
              </a:rPr>
              <a:t>Theo </a:t>
            </a:r>
            <a:r>
              <a:rPr lang="en-US" dirty="0" err="1" smtClean="0">
                <a:latin typeface="Times New Roman"/>
                <a:ea typeface="Times New Roman"/>
              </a:rPr>
              <a:t>định</a:t>
            </a:r>
            <a:r>
              <a:rPr lang="en-US" dirty="0" smtClean="0">
                <a:latin typeface="Times New Roman"/>
                <a:ea typeface="Times New Roman"/>
              </a:rPr>
              <a:t> </a:t>
            </a:r>
            <a:r>
              <a:rPr lang="en-US" dirty="0" err="1" smtClean="0">
                <a:latin typeface="Times New Roman"/>
                <a:ea typeface="Times New Roman"/>
              </a:rPr>
              <a:t>luật</a:t>
            </a:r>
            <a:r>
              <a:rPr lang="en-US" dirty="0" smtClean="0">
                <a:latin typeface="Times New Roman"/>
                <a:ea typeface="Times New Roman"/>
              </a:rPr>
              <a:t> BTKL, ta </a:t>
            </a:r>
            <a:r>
              <a:rPr lang="en-US" dirty="0" err="1" smtClean="0">
                <a:latin typeface="Times New Roman"/>
                <a:ea typeface="Times New Roman"/>
              </a:rPr>
              <a:t>có</a:t>
            </a:r>
            <a:r>
              <a:rPr lang="en-US" dirty="0" smtClean="0">
                <a:latin typeface="Times New Roman"/>
                <a:ea typeface="Times New Roman"/>
              </a:rPr>
              <a:t>: </a:t>
            </a:r>
          </a:p>
          <a:p>
            <a:pPr marL="0" indent="0">
              <a:spcBef>
                <a:spcPts val="0"/>
              </a:spcBef>
              <a:buNone/>
            </a:pPr>
            <a:r>
              <a:rPr lang="fr-FR" dirty="0" smtClean="0">
                <a:latin typeface="Times New Roman"/>
                <a:ea typeface="Times New Roman"/>
              </a:rPr>
              <a:t>     m</a:t>
            </a:r>
            <a:r>
              <a:rPr lang="fr-FR" baseline="-25000" dirty="0" smtClean="0">
                <a:latin typeface="Times New Roman"/>
                <a:ea typeface="Times New Roman"/>
              </a:rPr>
              <a:t>A</a:t>
            </a:r>
            <a:r>
              <a:rPr lang="fr-FR" dirty="0" smtClean="0">
                <a:latin typeface="Times New Roman"/>
                <a:ea typeface="Times New Roman"/>
              </a:rPr>
              <a:t> =  </a:t>
            </a:r>
            <a:r>
              <a:rPr lang="fr-FR" dirty="0" err="1" smtClean="0">
                <a:latin typeface="Times New Roman"/>
                <a:ea typeface="Times New Roman"/>
              </a:rPr>
              <a:t>m</a:t>
            </a:r>
            <a:r>
              <a:rPr lang="fr-FR" baseline="-25000" dirty="0" err="1" smtClean="0">
                <a:latin typeface="Times New Roman"/>
                <a:ea typeface="Times New Roman"/>
              </a:rPr>
              <a:t>B</a:t>
            </a:r>
            <a:r>
              <a:rPr lang="fr-FR" dirty="0" smtClean="0">
                <a:latin typeface="Times New Roman"/>
                <a:ea typeface="Times New Roman"/>
              </a:rPr>
              <a:t> + m </a:t>
            </a:r>
            <a:r>
              <a:rPr lang="fr-FR" baseline="-25000" dirty="0" err="1" smtClean="0">
                <a:latin typeface="Times New Roman"/>
                <a:ea typeface="Times New Roman"/>
              </a:rPr>
              <a:t>oxi</a:t>
            </a:r>
            <a:r>
              <a:rPr lang="fr-FR" baseline="-25000" dirty="0" smtClean="0">
                <a:latin typeface="Times New Roman"/>
                <a:ea typeface="Times New Roman"/>
              </a:rPr>
              <a:t> </a:t>
            </a:r>
            <a:r>
              <a:rPr lang="fr-FR" dirty="0" smtClean="0">
                <a:latin typeface="Times New Roman"/>
                <a:ea typeface="Times New Roman"/>
              </a:rPr>
              <a:t>  </a:t>
            </a:r>
          </a:p>
          <a:p>
            <a:pPr marL="0" indent="0">
              <a:spcBef>
                <a:spcPts val="0"/>
              </a:spcBef>
              <a:buNone/>
            </a:pPr>
            <a:r>
              <a:rPr lang="fr-FR" dirty="0" smtClean="0">
                <a:latin typeface="Times New Roman"/>
                <a:ea typeface="Times New Roman"/>
              </a:rPr>
              <a:t>→ </a:t>
            </a:r>
            <a:r>
              <a:rPr lang="fr-FR" dirty="0" err="1" smtClean="0">
                <a:solidFill>
                  <a:srgbClr val="0070C0"/>
                </a:solidFill>
                <a:latin typeface="Times New Roman"/>
                <a:ea typeface="Times New Roman"/>
              </a:rPr>
              <a:t>m</a:t>
            </a:r>
            <a:r>
              <a:rPr lang="fr-FR" baseline="-25000" dirty="0" err="1" smtClean="0">
                <a:solidFill>
                  <a:srgbClr val="0070C0"/>
                </a:solidFill>
                <a:latin typeface="Times New Roman"/>
                <a:ea typeface="Times New Roman"/>
              </a:rPr>
              <a:t>B</a:t>
            </a:r>
            <a:r>
              <a:rPr lang="fr-FR" dirty="0" smtClean="0">
                <a:solidFill>
                  <a:srgbClr val="0070C0"/>
                </a:solidFill>
                <a:latin typeface="Times New Roman"/>
                <a:ea typeface="Times New Roman"/>
              </a:rPr>
              <a:t> =  m</a:t>
            </a:r>
            <a:r>
              <a:rPr lang="fr-FR" baseline="-25000" dirty="0" smtClean="0">
                <a:solidFill>
                  <a:srgbClr val="0070C0"/>
                </a:solidFill>
                <a:latin typeface="Times New Roman"/>
                <a:ea typeface="Times New Roman"/>
              </a:rPr>
              <a:t>A</a:t>
            </a:r>
            <a:r>
              <a:rPr lang="fr-FR" dirty="0" smtClean="0">
                <a:solidFill>
                  <a:srgbClr val="0070C0"/>
                </a:solidFill>
                <a:latin typeface="Times New Roman"/>
                <a:ea typeface="Times New Roman"/>
              </a:rPr>
              <a:t> -  </a:t>
            </a:r>
            <a:r>
              <a:rPr lang="fr-FR" dirty="0" err="1" smtClean="0">
                <a:solidFill>
                  <a:srgbClr val="0070C0"/>
                </a:solidFill>
                <a:latin typeface="Times New Roman"/>
                <a:ea typeface="Times New Roman"/>
              </a:rPr>
              <a:t>m</a:t>
            </a:r>
            <a:r>
              <a:rPr lang="fr-FR" baseline="-25000" dirty="0" err="1" smtClean="0">
                <a:solidFill>
                  <a:srgbClr val="0070C0"/>
                </a:solidFill>
                <a:latin typeface="Times New Roman"/>
                <a:ea typeface="Times New Roman"/>
              </a:rPr>
              <a:t>oxi</a:t>
            </a:r>
            <a:r>
              <a:rPr lang="fr-FR" baseline="-25000" dirty="0" smtClean="0">
                <a:solidFill>
                  <a:srgbClr val="0070C0"/>
                </a:solidFill>
                <a:latin typeface="Times New Roman"/>
                <a:ea typeface="Times New Roman"/>
              </a:rPr>
              <a:t> </a:t>
            </a:r>
            <a:r>
              <a:rPr lang="fr-FR" dirty="0" smtClean="0">
                <a:solidFill>
                  <a:srgbClr val="0070C0"/>
                </a:solidFill>
                <a:latin typeface="Times New Roman"/>
                <a:ea typeface="Times New Roman"/>
              </a:rPr>
              <a:t> = 15,15 - 2,4 = 12,75(g).</a:t>
            </a:r>
            <a:endParaRPr lang="en-US" dirty="0" smtClean="0">
              <a:solidFill>
                <a:srgbClr val="0070C0"/>
              </a:solidFill>
              <a:latin typeface="Times New Roman"/>
              <a:ea typeface="Times New Roman"/>
            </a:endParaRPr>
          </a:p>
          <a:p>
            <a:pPr marL="0" indent="0">
              <a:spcBef>
                <a:spcPts val="0"/>
              </a:spcBef>
              <a:buNone/>
            </a:pPr>
            <a:r>
              <a:rPr lang="en-US" dirty="0" err="1" smtClean="0">
                <a:latin typeface="Times New Roman"/>
                <a:ea typeface="Times New Roman"/>
              </a:rPr>
              <a:t>Trong</a:t>
            </a:r>
            <a:r>
              <a:rPr lang="en-US" dirty="0" smtClean="0">
                <a:latin typeface="Times New Roman"/>
                <a:ea typeface="Times New Roman"/>
              </a:rPr>
              <a:t> B </a:t>
            </a:r>
            <a:r>
              <a:rPr lang="en-US" dirty="0" err="1" smtClean="0">
                <a:latin typeface="Times New Roman"/>
                <a:ea typeface="Times New Roman"/>
              </a:rPr>
              <a:t>có</a:t>
            </a:r>
            <a:r>
              <a:rPr lang="en-US" dirty="0" smtClean="0">
                <a:latin typeface="Times New Roman"/>
                <a:ea typeface="Times New Roman"/>
              </a:rPr>
              <a:t> : </a:t>
            </a:r>
          </a:p>
          <a:p>
            <a:pPr marL="0" indent="0">
              <a:spcBef>
                <a:spcPts val="0"/>
              </a:spcBef>
              <a:buNone/>
            </a:pPr>
            <a:r>
              <a:rPr lang="en-US" dirty="0" smtClean="0">
                <a:latin typeface="Times New Roman"/>
                <a:ea typeface="Times New Roman"/>
              </a:rPr>
              <a:t>	</a:t>
            </a:r>
            <a:r>
              <a:rPr lang="en-US" dirty="0" err="1" smtClean="0">
                <a:latin typeface="Times New Roman"/>
                <a:ea typeface="Times New Roman"/>
              </a:rPr>
              <a:t>m</a:t>
            </a:r>
            <a:r>
              <a:rPr lang="en-US" baseline="-25000" dirty="0" err="1" smtClean="0">
                <a:latin typeface="Times New Roman"/>
                <a:ea typeface="Times New Roman"/>
              </a:rPr>
              <a:t>O</a:t>
            </a:r>
            <a:r>
              <a:rPr lang="en-US" dirty="0" smtClean="0">
                <a:latin typeface="Times New Roman"/>
                <a:ea typeface="Times New Roman"/>
              </a:rPr>
              <a:t> = 12,75 x  37,65% = 4,8(g)         </a:t>
            </a:r>
            <a:r>
              <a:rPr lang="en-US" dirty="0" smtClean="0">
                <a:latin typeface="Times New Roman"/>
                <a:ea typeface="Times New Roman"/>
                <a:sym typeface="Wingdings" pitchFamily="2" charset="2"/>
              </a:rPr>
              <a:t></a:t>
            </a:r>
            <a:r>
              <a:rPr lang="en-US" dirty="0" smtClean="0">
                <a:latin typeface="Times New Roman"/>
                <a:ea typeface="Times New Roman"/>
              </a:rPr>
              <a:t> </a:t>
            </a:r>
            <a:r>
              <a:rPr lang="en-US" dirty="0" err="1" smtClean="0">
                <a:latin typeface="Times New Roman"/>
                <a:ea typeface="Times New Roman"/>
              </a:rPr>
              <a:t>n</a:t>
            </a:r>
            <a:r>
              <a:rPr lang="en-US" baseline="-25000" dirty="0" err="1" smtClean="0">
                <a:latin typeface="Times New Roman"/>
                <a:ea typeface="Times New Roman"/>
              </a:rPr>
              <a:t>O</a:t>
            </a:r>
            <a:r>
              <a:rPr lang="en-US" dirty="0" smtClean="0">
                <a:latin typeface="Times New Roman"/>
                <a:ea typeface="Times New Roman"/>
              </a:rPr>
              <a:t>  = 0,3 </a:t>
            </a:r>
            <a:r>
              <a:rPr lang="en-US" dirty="0" err="1" smtClean="0">
                <a:latin typeface="Times New Roman"/>
                <a:ea typeface="Times New Roman"/>
              </a:rPr>
              <a:t>mol</a:t>
            </a:r>
            <a:endParaRPr lang="en-US" dirty="0" smtClean="0">
              <a:latin typeface="Times New Roman"/>
              <a:ea typeface="Times New Roman"/>
            </a:endParaRPr>
          </a:p>
          <a:p>
            <a:pPr marL="0" indent="0">
              <a:spcBef>
                <a:spcPts val="0"/>
              </a:spcBef>
              <a:buNone/>
            </a:pPr>
            <a:r>
              <a:rPr lang="en-US" dirty="0" smtClean="0">
                <a:latin typeface="Times New Roman"/>
                <a:ea typeface="Times New Roman"/>
              </a:rPr>
              <a:t>            </a:t>
            </a:r>
            <a:r>
              <a:rPr lang="en-US" dirty="0" err="1" smtClean="0">
                <a:latin typeface="Times New Roman"/>
                <a:ea typeface="Times New Roman"/>
              </a:rPr>
              <a:t>m</a:t>
            </a:r>
            <a:r>
              <a:rPr lang="en-US" baseline="-25000" dirty="0" err="1" smtClean="0">
                <a:latin typeface="Times New Roman"/>
                <a:ea typeface="Times New Roman"/>
              </a:rPr>
              <a:t>N</a:t>
            </a:r>
            <a:r>
              <a:rPr lang="en-US" dirty="0" smtClean="0">
                <a:latin typeface="Times New Roman"/>
                <a:ea typeface="Times New Roman"/>
              </a:rPr>
              <a:t>  = 12,75 x 16,47 %  = 2,1( g)      </a:t>
            </a:r>
            <a:r>
              <a:rPr lang="en-US" dirty="0" smtClean="0">
                <a:latin typeface="Times New Roman"/>
                <a:ea typeface="Times New Roman"/>
                <a:sym typeface="Wingdings" pitchFamily="2" charset="2"/>
              </a:rPr>
              <a:t></a:t>
            </a:r>
            <a:r>
              <a:rPr lang="en-US" dirty="0" smtClean="0">
                <a:latin typeface="Times New Roman"/>
                <a:ea typeface="Times New Roman"/>
              </a:rPr>
              <a:t> </a:t>
            </a:r>
            <a:r>
              <a:rPr lang="en-US" dirty="0" err="1" smtClean="0">
                <a:latin typeface="Times New Roman"/>
                <a:ea typeface="Times New Roman"/>
              </a:rPr>
              <a:t>n</a:t>
            </a:r>
            <a:r>
              <a:rPr lang="en-US" baseline="-25000" dirty="0" err="1" smtClean="0">
                <a:latin typeface="Times New Roman"/>
                <a:ea typeface="Times New Roman"/>
              </a:rPr>
              <a:t>N</a:t>
            </a:r>
            <a:r>
              <a:rPr lang="en-US" baseline="-25000" dirty="0" smtClean="0">
                <a:latin typeface="Times New Roman"/>
                <a:ea typeface="Times New Roman"/>
              </a:rPr>
              <a:t> </a:t>
            </a:r>
            <a:r>
              <a:rPr lang="en-US" dirty="0" smtClean="0">
                <a:latin typeface="Times New Roman"/>
                <a:ea typeface="Times New Roman"/>
              </a:rPr>
              <a:t> =  0,15 </a:t>
            </a:r>
            <a:r>
              <a:rPr lang="en-US" dirty="0" err="1" smtClean="0">
                <a:latin typeface="Times New Roman"/>
                <a:ea typeface="Times New Roman"/>
              </a:rPr>
              <a:t>mol</a:t>
            </a:r>
            <a:endParaRPr lang="en-US" dirty="0" smtClean="0">
              <a:latin typeface="Times New Roman"/>
              <a:ea typeface="Times New Roman"/>
            </a:endParaRPr>
          </a:p>
          <a:p>
            <a:pPr marL="0" indent="0">
              <a:spcBef>
                <a:spcPts val="0"/>
              </a:spcBef>
              <a:buNone/>
            </a:pPr>
            <a:r>
              <a:rPr lang="en-US" dirty="0" smtClean="0">
                <a:latin typeface="Times New Roman"/>
                <a:ea typeface="Times New Roman"/>
              </a:rPr>
              <a:t>            </a:t>
            </a:r>
            <a:r>
              <a:rPr lang="en-US" dirty="0" err="1" smtClean="0">
                <a:latin typeface="Times New Roman"/>
                <a:ea typeface="Times New Roman"/>
              </a:rPr>
              <a:t>m</a:t>
            </a:r>
            <a:r>
              <a:rPr lang="en-US" baseline="-25000" dirty="0" err="1" smtClean="0">
                <a:latin typeface="Times New Roman"/>
                <a:ea typeface="Times New Roman"/>
              </a:rPr>
              <a:t>K</a:t>
            </a:r>
            <a:r>
              <a:rPr lang="en-US" dirty="0" smtClean="0">
                <a:latin typeface="Times New Roman"/>
                <a:ea typeface="Times New Roman"/>
              </a:rPr>
              <a:t> =  12,75 - ( 4,8 + 2,1) = 5,85 (g) </a:t>
            </a:r>
            <a:r>
              <a:rPr lang="en-US" dirty="0" smtClean="0">
                <a:latin typeface="Times New Roman"/>
                <a:ea typeface="Times New Roman"/>
                <a:sym typeface="Wingdings" pitchFamily="2" charset="2"/>
              </a:rPr>
              <a:t></a:t>
            </a:r>
            <a:r>
              <a:rPr lang="en-US" dirty="0" smtClean="0">
                <a:latin typeface="Times New Roman"/>
                <a:ea typeface="Times New Roman"/>
              </a:rPr>
              <a:t>  </a:t>
            </a:r>
            <a:r>
              <a:rPr lang="en-US" dirty="0" err="1" smtClean="0">
                <a:latin typeface="Times New Roman"/>
                <a:ea typeface="Times New Roman"/>
              </a:rPr>
              <a:t>n</a:t>
            </a:r>
            <a:r>
              <a:rPr lang="en-US" baseline="-25000" dirty="0" err="1" smtClean="0">
                <a:latin typeface="Times New Roman"/>
                <a:ea typeface="Times New Roman"/>
              </a:rPr>
              <a:t>K</a:t>
            </a:r>
            <a:r>
              <a:rPr lang="en-US" dirty="0" smtClean="0">
                <a:latin typeface="Times New Roman"/>
                <a:ea typeface="Times New Roman"/>
              </a:rPr>
              <a:t> = 0,15 </a:t>
            </a:r>
            <a:r>
              <a:rPr lang="en-US" dirty="0" err="1" smtClean="0">
                <a:latin typeface="Times New Roman"/>
                <a:ea typeface="Times New Roman"/>
              </a:rPr>
              <a:t>mol</a:t>
            </a:r>
            <a:endParaRPr lang="en-US" dirty="0" smtClean="0">
              <a:latin typeface="Times New Roman"/>
              <a:ea typeface="Times New Roman"/>
            </a:endParaRPr>
          </a:p>
          <a:p>
            <a:pPr marL="0" indent="0">
              <a:spcBef>
                <a:spcPts val="0"/>
              </a:spcBef>
              <a:buNone/>
            </a:pPr>
            <a:r>
              <a:rPr lang="en-US" dirty="0" err="1" smtClean="0">
                <a:latin typeface="Times New Roman"/>
                <a:ea typeface="Times New Roman"/>
              </a:rPr>
              <a:t>Gọi</a:t>
            </a:r>
            <a:r>
              <a:rPr lang="en-US" dirty="0" smtClean="0">
                <a:latin typeface="Times New Roman"/>
                <a:ea typeface="Times New Roman"/>
              </a:rPr>
              <a:t> CTHH </a:t>
            </a:r>
            <a:r>
              <a:rPr lang="en-US" dirty="0" err="1" smtClean="0">
                <a:latin typeface="Times New Roman"/>
                <a:ea typeface="Times New Roman"/>
              </a:rPr>
              <a:t>của</a:t>
            </a:r>
            <a:r>
              <a:rPr lang="en-US" dirty="0" smtClean="0">
                <a:latin typeface="Times New Roman"/>
                <a:ea typeface="Times New Roman"/>
              </a:rPr>
              <a:t> B </a:t>
            </a:r>
            <a:r>
              <a:rPr lang="en-US" dirty="0" err="1" smtClean="0">
                <a:latin typeface="Times New Roman"/>
                <a:ea typeface="Times New Roman"/>
              </a:rPr>
              <a:t>là</a:t>
            </a:r>
            <a:r>
              <a:rPr lang="en-US" dirty="0" smtClean="0">
                <a:latin typeface="Times New Roman"/>
                <a:ea typeface="Times New Roman"/>
              </a:rPr>
              <a:t> </a:t>
            </a:r>
            <a:r>
              <a:rPr lang="en-US" dirty="0" err="1" smtClean="0">
                <a:latin typeface="Times New Roman"/>
                <a:ea typeface="Times New Roman"/>
              </a:rPr>
              <a:t>K</a:t>
            </a:r>
            <a:r>
              <a:rPr lang="en-US" baseline="-25000" dirty="0" err="1" smtClean="0">
                <a:latin typeface="Times New Roman"/>
                <a:ea typeface="Times New Roman"/>
              </a:rPr>
              <a:t>x</a:t>
            </a:r>
            <a:r>
              <a:rPr lang="en-US" dirty="0" err="1" smtClean="0">
                <a:latin typeface="Times New Roman"/>
                <a:ea typeface="Times New Roman"/>
              </a:rPr>
              <a:t>N</a:t>
            </a:r>
            <a:r>
              <a:rPr lang="en-US" baseline="-25000" dirty="0" err="1" smtClean="0">
                <a:latin typeface="Times New Roman"/>
                <a:ea typeface="Times New Roman"/>
              </a:rPr>
              <a:t>y</a:t>
            </a:r>
            <a:r>
              <a:rPr lang="en-US" dirty="0" err="1" smtClean="0">
                <a:latin typeface="Times New Roman"/>
                <a:ea typeface="Times New Roman"/>
              </a:rPr>
              <a:t>O</a:t>
            </a:r>
            <a:r>
              <a:rPr lang="en-US" baseline="-25000" dirty="0" err="1" smtClean="0">
                <a:latin typeface="Times New Roman"/>
                <a:ea typeface="Times New Roman"/>
              </a:rPr>
              <a:t>z</a:t>
            </a:r>
            <a:r>
              <a:rPr lang="en-US" baseline="-25000" dirty="0" smtClean="0">
                <a:latin typeface="Times New Roman"/>
                <a:ea typeface="Times New Roman"/>
              </a:rPr>
              <a:t> </a:t>
            </a:r>
            <a:endParaRPr lang="en-US" dirty="0" smtClean="0">
              <a:latin typeface="Times New Roman"/>
              <a:ea typeface="Times New Roman"/>
            </a:endParaRPr>
          </a:p>
          <a:p>
            <a:pPr marL="0" indent="0">
              <a:spcBef>
                <a:spcPts val="0"/>
              </a:spcBef>
              <a:buNone/>
            </a:pPr>
            <a:r>
              <a:rPr lang="fr-FR" dirty="0" smtClean="0">
                <a:latin typeface="Times New Roman"/>
                <a:ea typeface="Times New Roman"/>
              </a:rPr>
              <a:t>Ta </a:t>
            </a:r>
            <a:r>
              <a:rPr lang="fr-FR" dirty="0" err="1" smtClean="0">
                <a:latin typeface="Times New Roman"/>
                <a:ea typeface="Times New Roman"/>
              </a:rPr>
              <a:t>có</a:t>
            </a:r>
            <a:r>
              <a:rPr lang="fr-FR" dirty="0" smtClean="0">
                <a:latin typeface="Times New Roman"/>
                <a:ea typeface="Times New Roman"/>
              </a:rPr>
              <a:t> </a:t>
            </a:r>
            <a:r>
              <a:rPr lang="fr-FR" dirty="0" smtClean="0">
                <a:solidFill>
                  <a:srgbClr val="0070C0"/>
                </a:solidFill>
                <a:latin typeface="Times New Roman"/>
                <a:ea typeface="Times New Roman"/>
              </a:rPr>
              <a:t>x : y : z </a:t>
            </a:r>
            <a:r>
              <a:rPr lang="fr-FR" dirty="0" smtClean="0">
                <a:latin typeface="Times New Roman"/>
                <a:ea typeface="Times New Roman"/>
              </a:rPr>
              <a:t>= </a:t>
            </a:r>
            <a:r>
              <a:rPr lang="fr-FR" dirty="0" err="1" smtClean="0">
                <a:latin typeface="Times New Roman"/>
                <a:ea typeface="Times New Roman"/>
              </a:rPr>
              <a:t>n</a:t>
            </a:r>
            <a:r>
              <a:rPr lang="fr-FR" baseline="-25000" dirty="0" err="1" smtClean="0">
                <a:latin typeface="Times New Roman"/>
                <a:ea typeface="Times New Roman"/>
              </a:rPr>
              <a:t>K</a:t>
            </a:r>
            <a:r>
              <a:rPr lang="fr-FR" dirty="0" smtClean="0">
                <a:latin typeface="Times New Roman"/>
                <a:ea typeface="Times New Roman"/>
              </a:rPr>
              <a:t> : </a:t>
            </a:r>
            <a:r>
              <a:rPr lang="fr-FR" dirty="0" err="1" smtClean="0">
                <a:latin typeface="Times New Roman"/>
                <a:ea typeface="Times New Roman"/>
              </a:rPr>
              <a:t>n</a:t>
            </a:r>
            <a:r>
              <a:rPr lang="fr-FR" baseline="-25000" dirty="0" err="1" smtClean="0">
                <a:latin typeface="Times New Roman"/>
                <a:ea typeface="Times New Roman"/>
              </a:rPr>
              <a:t>N</a:t>
            </a:r>
            <a:r>
              <a:rPr lang="fr-FR" dirty="0" smtClean="0">
                <a:latin typeface="Times New Roman"/>
                <a:ea typeface="Times New Roman"/>
              </a:rPr>
              <a:t> : </a:t>
            </a:r>
            <a:r>
              <a:rPr lang="fr-FR" dirty="0" err="1" smtClean="0">
                <a:latin typeface="Times New Roman"/>
                <a:ea typeface="Times New Roman"/>
              </a:rPr>
              <a:t>n</a:t>
            </a:r>
            <a:r>
              <a:rPr lang="fr-FR" baseline="-25000" dirty="0" err="1" smtClean="0">
                <a:latin typeface="Times New Roman"/>
                <a:ea typeface="Times New Roman"/>
              </a:rPr>
              <a:t>O</a:t>
            </a:r>
            <a:r>
              <a:rPr lang="fr-FR" dirty="0" smtClean="0">
                <a:latin typeface="Times New Roman"/>
                <a:ea typeface="Times New Roman"/>
              </a:rPr>
              <a:t> = 0,15 : 0,15 : 0,3 = </a:t>
            </a:r>
            <a:r>
              <a:rPr lang="fr-FR" dirty="0" smtClean="0">
                <a:solidFill>
                  <a:srgbClr val="0070C0"/>
                </a:solidFill>
                <a:latin typeface="Times New Roman"/>
                <a:ea typeface="Times New Roman"/>
              </a:rPr>
              <a:t>1 : 1 : 2</a:t>
            </a:r>
            <a:endParaRPr lang="en-US" dirty="0" smtClean="0">
              <a:solidFill>
                <a:srgbClr val="0070C0"/>
              </a:solidFill>
              <a:latin typeface="Times New Roman"/>
              <a:ea typeface="Times New Roman"/>
            </a:endParaRPr>
          </a:p>
          <a:p>
            <a:pPr marL="0" indent="0">
              <a:spcBef>
                <a:spcPts val="0"/>
              </a:spcBef>
              <a:buNone/>
            </a:pPr>
            <a:r>
              <a:rPr lang="fr-FR" dirty="0" err="1" smtClean="0">
                <a:latin typeface="Times New Roman"/>
                <a:ea typeface="Times New Roman"/>
              </a:rPr>
              <a:t>Chọn</a:t>
            </a:r>
            <a:r>
              <a:rPr lang="fr-FR" dirty="0" smtClean="0">
                <a:latin typeface="Times New Roman"/>
                <a:ea typeface="Times New Roman"/>
              </a:rPr>
              <a:t> x = 1, y = 1, z = 2 → </a:t>
            </a:r>
            <a:r>
              <a:rPr lang="fr-FR" dirty="0" err="1" smtClean="0">
                <a:latin typeface="Times New Roman"/>
                <a:ea typeface="Times New Roman"/>
              </a:rPr>
              <a:t>Công</a:t>
            </a:r>
            <a:r>
              <a:rPr lang="fr-FR" dirty="0" smtClean="0">
                <a:latin typeface="Times New Roman"/>
                <a:ea typeface="Times New Roman"/>
              </a:rPr>
              <a:t> </a:t>
            </a:r>
            <a:r>
              <a:rPr lang="fr-FR" dirty="0" err="1" smtClean="0">
                <a:latin typeface="Times New Roman"/>
                <a:ea typeface="Times New Roman"/>
              </a:rPr>
              <a:t>thức</a:t>
            </a:r>
            <a:r>
              <a:rPr lang="fr-FR" dirty="0" smtClean="0">
                <a:latin typeface="Times New Roman"/>
                <a:ea typeface="Times New Roman"/>
              </a:rPr>
              <a:t> </a:t>
            </a:r>
            <a:r>
              <a:rPr lang="fr-FR" dirty="0" err="1" smtClean="0">
                <a:latin typeface="Times New Roman"/>
                <a:ea typeface="Times New Roman"/>
              </a:rPr>
              <a:t>đơn</a:t>
            </a:r>
            <a:r>
              <a:rPr lang="fr-FR" dirty="0" smtClean="0">
                <a:latin typeface="Times New Roman"/>
                <a:ea typeface="Times New Roman"/>
              </a:rPr>
              <a:t> </a:t>
            </a:r>
            <a:r>
              <a:rPr lang="fr-FR" dirty="0" err="1" smtClean="0">
                <a:latin typeface="Times New Roman"/>
                <a:ea typeface="Times New Roman"/>
              </a:rPr>
              <a:t>giản</a:t>
            </a:r>
            <a:r>
              <a:rPr lang="fr-FR" dirty="0" smtClean="0">
                <a:latin typeface="Times New Roman"/>
                <a:ea typeface="Times New Roman"/>
              </a:rPr>
              <a:t> </a:t>
            </a:r>
            <a:r>
              <a:rPr lang="fr-FR" dirty="0" err="1" smtClean="0">
                <a:latin typeface="Times New Roman"/>
                <a:ea typeface="Times New Roman"/>
              </a:rPr>
              <a:t>nhất</a:t>
            </a:r>
            <a:r>
              <a:rPr lang="fr-FR" dirty="0" smtClean="0">
                <a:latin typeface="Times New Roman"/>
                <a:ea typeface="Times New Roman"/>
              </a:rPr>
              <a:t> B là </a:t>
            </a:r>
            <a:r>
              <a:rPr lang="fr-FR" b="1" dirty="0" smtClean="0">
                <a:solidFill>
                  <a:srgbClr val="FF0000"/>
                </a:solidFill>
                <a:latin typeface="Times New Roman"/>
                <a:ea typeface="Times New Roman"/>
              </a:rPr>
              <a:t>KNO</a:t>
            </a:r>
            <a:r>
              <a:rPr lang="fr-FR" b="1" baseline="-25000" dirty="0" smtClean="0">
                <a:solidFill>
                  <a:srgbClr val="FF0000"/>
                </a:solidFill>
                <a:latin typeface="Times New Roman"/>
                <a:ea typeface="Times New Roman"/>
              </a:rPr>
              <a:t>2</a:t>
            </a:r>
            <a:endParaRPr lang="en-US" b="1" dirty="0" smtClean="0">
              <a:solidFill>
                <a:srgbClr val="FF0000"/>
              </a:solidFill>
              <a:latin typeface="Times New Roman"/>
              <a:ea typeface="Times New Roman"/>
            </a:endParaRPr>
          </a:p>
        </p:txBody>
      </p:sp>
    </p:spTree>
    <p:extLst>
      <p:ext uri="{BB962C8B-B14F-4D97-AF65-F5344CB8AC3E}">
        <p14:creationId xmlns:p14="http://schemas.microsoft.com/office/powerpoint/2010/main" val="587968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3">
                                            <p:txEl>
                                              <p:pRg st="0" end="0"/>
                                            </p:txEl>
                                          </p:spTgt>
                                        </p:tgtEl>
                                        <p:attrNameLst>
                                          <p:attrName>style.visibility</p:attrName>
                                        </p:attrNameLst>
                                      </p:cBhvr>
                                      <p:to>
                                        <p:strVal val="visible"/>
                                      </p:to>
                                    </p:set>
                                    <p:animEffect transition="in" filter="fade">
                                      <p:cBhvr>
                                        <p:cTn id="15" dur="500"/>
                                        <p:tgtEl>
                                          <p:spTgt spid="3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3">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3">
                                            <p:txEl>
                                              <p:pRg st="2" end="2"/>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3">
                                            <p:txEl>
                                              <p:pRg st="3" end="3"/>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3">
                                            <p:txEl>
                                              <p:pRg st="4" end="4"/>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3">
                                            <p:txEl>
                                              <p:pRg st="5" end="5"/>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33">
                                            <p:txEl>
                                              <p:pRg st="6" end="6"/>
                                            </p:txEl>
                                          </p:spTgt>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33">
                                            <p:txEl>
                                              <p:pRg st="7" end="7"/>
                                            </p:txEl>
                                          </p:spTgt>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33">
                                            <p:txEl>
                                              <p:pRg st="8" end="8"/>
                                            </p:txEl>
                                          </p:spTgt>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33">
                                            <p:txEl>
                                              <p:pRg st="9" end="9"/>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33">
                                            <p:txEl>
                                              <p:pRg st="10" end="10"/>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33">
                                            <p:txEl>
                                              <p:pRg st="11" end="11"/>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3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52400" y="0"/>
            <a:ext cx="8534400" cy="1371600"/>
          </a:xfrm>
          <a:prstGeom prst="rect">
            <a:avLst/>
          </a:prstGeom>
          <a:solidFill>
            <a:schemeClr val="bg1">
              <a:lumMod val="95000"/>
            </a:schemeClr>
          </a:solidFill>
          <a:ln>
            <a:solidFill>
              <a:schemeClr val="accent1"/>
            </a:solidFill>
          </a:ln>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spcBef>
                <a:spcPts val="0"/>
              </a:spcBef>
              <a:buNone/>
            </a:pPr>
            <a:r>
              <a:rPr lang="fr-FR" dirty="0" smtClean="0">
                <a:latin typeface="Times New Roman"/>
                <a:ea typeface="Times New Roman"/>
              </a:rPr>
              <a:t>Ta </a:t>
            </a:r>
            <a:r>
              <a:rPr lang="fr-FR" dirty="0" err="1" smtClean="0">
                <a:latin typeface="Times New Roman"/>
                <a:ea typeface="Times New Roman"/>
              </a:rPr>
              <a:t>có</a:t>
            </a:r>
            <a:r>
              <a:rPr lang="fr-FR" dirty="0" smtClean="0">
                <a:latin typeface="Times New Roman"/>
                <a:ea typeface="Times New Roman"/>
              </a:rPr>
              <a:t> </a:t>
            </a:r>
            <a:r>
              <a:rPr lang="fr-FR" dirty="0" err="1" smtClean="0">
                <a:latin typeface="Times New Roman"/>
                <a:ea typeface="Times New Roman"/>
              </a:rPr>
              <a:t>sơ</a:t>
            </a:r>
            <a:r>
              <a:rPr lang="fr-FR" dirty="0" smtClean="0">
                <a:latin typeface="Times New Roman"/>
                <a:ea typeface="Times New Roman"/>
              </a:rPr>
              <a:t> </a:t>
            </a:r>
            <a:r>
              <a:rPr lang="fr-FR" dirty="0" err="1" smtClean="0">
                <a:latin typeface="Times New Roman"/>
                <a:ea typeface="Times New Roman"/>
              </a:rPr>
              <a:t>đồ</a:t>
            </a:r>
            <a:r>
              <a:rPr lang="fr-FR" dirty="0" smtClean="0">
                <a:latin typeface="Times New Roman"/>
                <a:ea typeface="Times New Roman"/>
              </a:rPr>
              <a:t>: A </a:t>
            </a:r>
            <a:r>
              <a:rPr lang="fr-FR" dirty="0" smtClean="0">
                <a:latin typeface="Times New Roman"/>
                <a:ea typeface="Times New Roman"/>
                <a:sym typeface="Wingdings" pitchFamily="2" charset="2"/>
              </a:rPr>
              <a:t></a:t>
            </a:r>
            <a:r>
              <a:rPr lang="fr-FR" dirty="0" smtClean="0">
                <a:latin typeface="Times New Roman"/>
                <a:ea typeface="Times New Roman"/>
              </a:rPr>
              <a:t>  B  + O</a:t>
            </a:r>
            <a:r>
              <a:rPr lang="fr-FR" baseline="-25000" dirty="0" smtClean="0">
                <a:latin typeface="Times New Roman"/>
                <a:ea typeface="Times New Roman"/>
              </a:rPr>
              <a:t>2</a:t>
            </a:r>
            <a:endParaRPr lang="en-US" dirty="0" smtClean="0">
              <a:latin typeface="Times New Roman"/>
              <a:ea typeface="Times New Roman"/>
            </a:endParaRPr>
          </a:p>
          <a:p>
            <a:pPr marL="0" indent="0">
              <a:spcBef>
                <a:spcPts val="0"/>
              </a:spcBef>
              <a:buNone/>
            </a:pPr>
            <a:r>
              <a:rPr lang="en-US" dirty="0" smtClean="0">
                <a:latin typeface="Times New Roman"/>
                <a:ea typeface="Times New Roman"/>
              </a:rPr>
              <a:t>m</a:t>
            </a:r>
            <a:r>
              <a:rPr lang="en-US" baseline="-25000" dirty="0" smtClean="0">
                <a:latin typeface="Times New Roman"/>
                <a:ea typeface="Times New Roman"/>
              </a:rPr>
              <a:t>O2</a:t>
            </a:r>
            <a:r>
              <a:rPr lang="en-US" dirty="0" smtClean="0">
                <a:latin typeface="Times New Roman"/>
                <a:ea typeface="Times New Roman"/>
              </a:rPr>
              <a:t> = </a:t>
            </a:r>
            <a:r>
              <a:rPr lang="en-US" dirty="0" err="1" smtClean="0">
                <a:latin typeface="Times New Roman"/>
                <a:ea typeface="Times New Roman"/>
              </a:rPr>
              <a:t>n.M</a:t>
            </a:r>
            <a:r>
              <a:rPr lang="en-US" dirty="0" smtClean="0">
                <a:latin typeface="Times New Roman"/>
                <a:ea typeface="Times New Roman"/>
              </a:rPr>
              <a:t> = 0,075 x 32 = 2,4 (g).</a:t>
            </a:r>
          </a:p>
          <a:p>
            <a:pPr marL="0" indent="0">
              <a:spcBef>
                <a:spcPts val="0"/>
              </a:spcBef>
              <a:buNone/>
            </a:pPr>
            <a:r>
              <a:rPr lang="en-US" dirty="0" err="1" smtClean="0">
                <a:latin typeface="Times New Roman"/>
                <a:ea typeface="Times New Roman"/>
              </a:rPr>
              <a:t>m</a:t>
            </a:r>
            <a:r>
              <a:rPr lang="en-US" baseline="-25000" dirty="0" err="1" smtClean="0">
                <a:latin typeface="Times New Roman"/>
                <a:ea typeface="Times New Roman"/>
              </a:rPr>
              <a:t>O</a:t>
            </a:r>
            <a:r>
              <a:rPr lang="en-US" baseline="-25000" dirty="0" smtClean="0">
                <a:latin typeface="Times New Roman"/>
                <a:ea typeface="Times New Roman"/>
              </a:rPr>
              <a:t>(B)</a:t>
            </a:r>
            <a:r>
              <a:rPr lang="en-US" dirty="0" smtClean="0">
                <a:latin typeface="Times New Roman"/>
                <a:ea typeface="Times New Roman"/>
              </a:rPr>
              <a:t> = 12,75 x  37,65% = 4,8 (g)</a:t>
            </a:r>
          </a:p>
        </p:txBody>
      </p:sp>
      <p:sp>
        <p:nvSpPr>
          <p:cNvPr id="5" name="Content Placeholder 2"/>
          <p:cNvSpPr txBox="1">
            <a:spLocks/>
          </p:cNvSpPr>
          <p:nvPr/>
        </p:nvSpPr>
        <p:spPr>
          <a:xfrm>
            <a:off x="76200" y="1600200"/>
            <a:ext cx="8686800" cy="52578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nSpc>
                <a:spcPct val="150000"/>
              </a:lnSpc>
              <a:spcBef>
                <a:spcPts val="0"/>
              </a:spcBef>
              <a:buNone/>
            </a:pPr>
            <a:r>
              <a:rPr lang="en-US" dirty="0" err="1" smtClean="0">
                <a:latin typeface="Times New Roman"/>
                <a:ea typeface="Times New Roman"/>
              </a:rPr>
              <a:t>Trong</a:t>
            </a:r>
            <a:r>
              <a:rPr lang="en-US" dirty="0" smtClean="0">
                <a:latin typeface="Times New Roman"/>
                <a:ea typeface="Times New Roman"/>
              </a:rPr>
              <a:t> A, </a:t>
            </a:r>
            <a:r>
              <a:rPr lang="en-US" dirty="0" err="1" smtClean="0">
                <a:latin typeface="Times New Roman"/>
                <a:ea typeface="Times New Roman"/>
              </a:rPr>
              <a:t>theo</a:t>
            </a:r>
            <a:r>
              <a:rPr lang="en-US" dirty="0" smtClean="0">
                <a:latin typeface="Times New Roman"/>
                <a:ea typeface="Times New Roman"/>
              </a:rPr>
              <a:t> </a:t>
            </a:r>
            <a:r>
              <a:rPr lang="en-US" dirty="0" err="1" smtClean="0">
                <a:latin typeface="Times New Roman"/>
                <a:ea typeface="Times New Roman"/>
              </a:rPr>
              <a:t>định</a:t>
            </a:r>
            <a:r>
              <a:rPr lang="en-US" dirty="0" smtClean="0">
                <a:latin typeface="Times New Roman"/>
                <a:ea typeface="Times New Roman"/>
              </a:rPr>
              <a:t> </a:t>
            </a:r>
            <a:r>
              <a:rPr lang="en-US" dirty="0" err="1" smtClean="0">
                <a:latin typeface="Times New Roman"/>
                <a:ea typeface="Times New Roman"/>
              </a:rPr>
              <a:t>luật</a:t>
            </a:r>
            <a:r>
              <a:rPr lang="en-US" dirty="0" smtClean="0">
                <a:latin typeface="Times New Roman"/>
                <a:ea typeface="Times New Roman"/>
              </a:rPr>
              <a:t> </a:t>
            </a:r>
            <a:r>
              <a:rPr lang="en-US" dirty="0" err="1" smtClean="0">
                <a:latin typeface="Times New Roman"/>
                <a:ea typeface="Times New Roman"/>
              </a:rPr>
              <a:t>bảo</a:t>
            </a:r>
            <a:r>
              <a:rPr lang="en-US" dirty="0" smtClean="0">
                <a:latin typeface="Times New Roman"/>
                <a:ea typeface="Times New Roman"/>
              </a:rPr>
              <a:t> </a:t>
            </a:r>
            <a:r>
              <a:rPr lang="en-US" dirty="0" err="1" smtClean="0">
                <a:latin typeface="Times New Roman"/>
                <a:ea typeface="Times New Roman"/>
              </a:rPr>
              <a:t>toàn</a:t>
            </a:r>
            <a:r>
              <a:rPr lang="en-US" dirty="0" smtClean="0">
                <a:latin typeface="Times New Roman"/>
                <a:ea typeface="Times New Roman"/>
              </a:rPr>
              <a:t> </a:t>
            </a:r>
            <a:r>
              <a:rPr lang="en-US" dirty="0" err="1" smtClean="0">
                <a:latin typeface="Times New Roman"/>
                <a:ea typeface="Times New Roman"/>
              </a:rPr>
              <a:t>nguyên</a:t>
            </a:r>
            <a:r>
              <a:rPr lang="en-US" dirty="0" smtClean="0">
                <a:latin typeface="Times New Roman"/>
                <a:ea typeface="Times New Roman"/>
              </a:rPr>
              <a:t> </a:t>
            </a:r>
            <a:r>
              <a:rPr lang="en-US" dirty="0" err="1" smtClean="0">
                <a:latin typeface="Times New Roman"/>
                <a:ea typeface="Times New Roman"/>
              </a:rPr>
              <a:t>tố</a:t>
            </a:r>
            <a:r>
              <a:rPr lang="en-US" dirty="0" smtClean="0">
                <a:latin typeface="Times New Roman"/>
                <a:ea typeface="Times New Roman"/>
              </a:rPr>
              <a:t> ta </a:t>
            </a:r>
            <a:r>
              <a:rPr lang="en-US" dirty="0" err="1" smtClean="0">
                <a:latin typeface="Times New Roman"/>
                <a:ea typeface="Times New Roman"/>
              </a:rPr>
              <a:t>có</a:t>
            </a:r>
            <a:r>
              <a:rPr lang="en-US" dirty="0" smtClean="0">
                <a:latin typeface="Times New Roman"/>
                <a:ea typeface="Times New Roman"/>
              </a:rPr>
              <a:t>:</a:t>
            </a:r>
          </a:p>
          <a:p>
            <a:pPr marL="0" indent="0">
              <a:lnSpc>
                <a:spcPct val="150000"/>
              </a:lnSpc>
              <a:spcBef>
                <a:spcPts val="0"/>
              </a:spcBef>
              <a:buNone/>
            </a:pPr>
            <a:r>
              <a:rPr lang="en-US" dirty="0" smtClean="0">
                <a:latin typeface="Times New Roman"/>
                <a:ea typeface="Times New Roman"/>
              </a:rPr>
              <a:t>     </a:t>
            </a:r>
            <a:r>
              <a:rPr lang="en-US" dirty="0" err="1" smtClean="0">
                <a:latin typeface="Times New Roman"/>
                <a:ea typeface="Times New Roman"/>
              </a:rPr>
              <a:t>m</a:t>
            </a:r>
            <a:r>
              <a:rPr lang="en-US" baseline="-25000" dirty="0" err="1" smtClean="0">
                <a:latin typeface="Times New Roman"/>
                <a:ea typeface="Times New Roman"/>
              </a:rPr>
              <a:t>oxi</a:t>
            </a:r>
            <a:r>
              <a:rPr lang="en-US" baseline="-25000" dirty="0" smtClean="0">
                <a:latin typeface="Times New Roman"/>
                <a:ea typeface="Times New Roman"/>
              </a:rPr>
              <a:t> (A)</a:t>
            </a:r>
            <a:r>
              <a:rPr lang="en-US" dirty="0" smtClean="0">
                <a:latin typeface="Times New Roman"/>
                <a:ea typeface="Times New Roman"/>
              </a:rPr>
              <a:t> = </a:t>
            </a:r>
            <a:r>
              <a:rPr lang="en-US" dirty="0" err="1" smtClean="0">
                <a:latin typeface="Times New Roman"/>
                <a:ea typeface="Times New Roman"/>
              </a:rPr>
              <a:t>m</a:t>
            </a:r>
            <a:r>
              <a:rPr lang="en-US" baseline="-25000" dirty="0" err="1" smtClean="0">
                <a:latin typeface="Times New Roman"/>
                <a:ea typeface="Times New Roman"/>
              </a:rPr>
              <a:t>O</a:t>
            </a:r>
            <a:r>
              <a:rPr lang="en-US" baseline="-25000" dirty="0" smtClean="0">
                <a:latin typeface="Times New Roman"/>
                <a:ea typeface="Times New Roman"/>
              </a:rPr>
              <a:t> (B) </a:t>
            </a:r>
            <a:r>
              <a:rPr lang="en-US" dirty="0" smtClean="0">
                <a:latin typeface="Times New Roman"/>
                <a:ea typeface="Times New Roman"/>
              </a:rPr>
              <a:t>+ m</a:t>
            </a:r>
            <a:r>
              <a:rPr lang="en-US" baseline="-25000" dirty="0" smtClean="0">
                <a:latin typeface="Times New Roman"/>
                <a:ea typeface="Times New Roman"/>
              </a:rPr>
              <a:t>O2   </a:t>
            </a:r>
            <a:r>
              <a:rPr lang="en-US" dirty="0" smtClean="0">
                <a:latin typeface="Times New Roman"/>
                <a:ea typeface="Times New Roman"/>
              </a:rPr>
              <a:t>=</a:t>
            </a:r>
            <a:r>
              <a:rPr lang="en-US" baseline="-25000" dirty="0" smtClean="0">
                <a:latin typeface="Times New Roman"/>
                <a:ea typeface="Times New Roman"/>
              </a:rPr>
              <a:t>  </a:t>
            </a:r>
            <a:r>
              <a:rPr lang="en-US" dirty="0" smtClean="0">
                <a:latin typeface="Times New Roman"/>
                <a:ea typeface="Times New Roman"/>
              </a:rPr>
              <a:t>4,8 + 2,4 = 7,2 (g)</a:t>
            </a:r>
          </a:p>
          <a:p>
            <a:pPr marL="0" indent="0">
              <a:lnSpc>
                <a:spcPct val="150000"/>
              </a:lnSpc>
              <a:spcBef>
                <a:spcPts val="0"/>
              </a:spcBef>
              <a:buNone/>
            </a:pPr>
            <a:r>
              <a:rPr lang="en-US" dirty="0" smtClean="0">
                <a:latin typeface="Times New Roman"/>
                <a:ea typeface="Times New Roman"/>
              </a:rPr>
              <a:t>     </a:t>
            </a:r>
            <a:r>
              <a:rPr lang="en-US" dirty="0" err="1" smtClean="0">
                <a:latin typeface="Times New Roman"/>
                <a:ea typeface="Times New Roman"/>
              </a:rPr>
              <a:t>n</a:t>
            </a:r>
            <a:r>
              <a:rPr lang="en-US" baseline="-25000" dirty="0" err="1" smtClean="0">
                <a:latin typeface="Times New Roman"/>
                <a:ea typeface="Times New Roman"/>
              </a:rPr>
              <a:t>O</a:t>
            </a:r>
            <a:r>
              <a:rPr lang="en-US" dirty="0" smtClean="0">
                <a:latin typeface="Times New Roman"/>
                <a:ea typeface="Times New Roman"/>
              </a:rPr>
              <a:t> = n/M = 7,2 / 16 = 0,45 (</a:t>
            </a:r>
            <a:r>
              <a:rPr lang="en-US" dirty="0" err="1" smtClean="0">
                <a:latin typeface="Times New Roman"/>
                <a:ea typeface="Times New Roman"/>
              </a:rPr>
              <a:t>mol</a:t>
            </a:r>
            <a:r>
              <a:rPr lang="en-US" dirty="0" smtClean="0">
                <a:latin typeface="Times New Roman"/>
                <a:ea typeface="Times New Roman"/>
              </a:rPr>
              <a:t>)</a:t>
            </a:r>
          </a:p>
          <a:p>
            <a:pPr marL="0" indent="0">
              <a:lnSpc>
                <a:spcPct val="150000"/>
              </a:lnSpc>
              <a:spcBef>
                <a:spcPts val="0"/>
              </a:spcBef>
              <a:buNone/>
            </a:pPr>
            <a:r>
              <a:rPr lang="en-US" dirty="0" smtClean="0">
                <a:latin typeface="Times New Roman"/>
                <a:ea typeface="Times New Roman"/>
              </a:rPr>
              <a:t>     </a:t>
            </a:r>
            <a:r>
              <a:rPr lang="en-US" dirty="0" err="1" smtClean="0">
                <a:latin typeface="Times New Roman"/>
                <a:ea typeface="Times New Roman"/>
              </a:rPr>
              <a:t>n</a:t>
            </a:r>
            <a:r>
              <a:rPr lang="en-US" baseline="-25000" dirty="0" err="1" smtClean="0">
                <a:latin typeface="Times New Roman"/>
                <a:ea typeface="Times New Roman"/>
              </a:rPr>
              <a:t>N</a:t>
            </a:r>
            <a:r>
              <a:rPr lang="en-US" dirty="0" smtClean="0">
                <a:latin typeface="Times New Roman"/>
                <a:ea typeface="Times New Roman"/>
              </a:rPr>
              <a:t> = 0,15(</a:t>
            </a:r>
            <a:r>
              <a:rPr lang="en-US" dirty="0" err="1" smtClean="0">
                <a:latin typeface="Times New Roman"/>
                <a:ea typeface="Times New Roman"/>
              </a:rPr>
              <a:t>mol</a:t>
            </a:r>
            <a:r>
              <a:rPr lang="en-US" dirty="0" smtClean="0">
                <a:latin typeface="Times New Roman"/>
                <a:ea typeface="Times New Roman"/>
              </a:rPr>
              <a:t>).</a:t>
            </a:r>
          </a:p>
          <a:p>
            <a:pPr marL="0" indent="0">
              <a:lnSpc>
                <a:spcPct val="150000"/>
              </a:lnSpc>
              <a:spcBef>
                <a:spcPts val="0"/>
              </a:spcBef>
              <a:buNone/>
            </a:pPr>
            <a:r>
              <a:rPr lang="en-US" dirty="0">
                <a:latin typeface="Times New Roman"/>
                <a:ea typeface="Times New Roman"/>
              </a:rPr>
              <a:t> </a:t>
            </a:r>
            <a:r>
              <a:rPr lang="en-US" dirty="0" smtClean="0">
                <a:latin typeface="Times New Roman"/>
                <a:ea typeface="Times New Roman"/>
              </a:rPr>
              <a:t>    </a:t>
            </a:r>
            <a:r>
              <a:rPr lang="fr-FR" dirty="0" err="1" smtClean="0">
                <a:latin typeface="Times New Roman"/>
                <a:ea typeface="Times New Roman"/>
              </a:rPr>
              <a:t>n</a:t>
            </a:r>
            <a:r>
              <a:rPr lang="fr-FR" baseline="-25000" dirty="0" err="1" smtClean="0">
                <a:latin typeface="Times New Roman"/>
                <a:ea typeface="Times New Roman"/>
              </a:rPr>
              <a:t>K</a:t>
            </a:r>
            <a:r>
              <a:rPr lang="fr-FR" dirty="0" smtClean="0">
                <a:latin typeface="Times New Roman"/>
                <a:ea typeface="Times New Roman"/>
              </a:rPr>
              <a:t> = 0,15 ( mol)</a:t>
            </a:r>
            <a:endParaRPr lang="en-US" dirty="0" smtClean="0">
              <a:latin typeface="Times New Roman"/>
              <a:ea typeface="Times New Roman"/>
            </a:endParaRPr>
          </a:p>
          <a:p>
            <a:pPr marL="0" indent="0">
              <a:lnSpc>
                <a:spcPct val="150000"/>
              </a:lnSpc>
              <a:spcBef>
                <a:spcPts val="0"/>
              </a:spcBef>
              <a:buNone/>
            </a:pPr>
            <a:r>
              <a:rPr lang="fr-FR" dirty="0" err="1" smtClean="0">
                <a:latin typeface="Times New Roman"/>
                <a:ea typeface="Times New Roman"/>
              </a:rPr>
              <a:t>Gọi</a:t>
            </a:r>
            <a:r>
              <a:rPr lang="fr-FR" dirty="0" smtClean="0">
                <a:latin typeface="Times New Roman"/>
                <a:ea typeface="Times New Roman"/>
              </a:rPr>
              <a:t> CTHH </a:t>
            </a:r>
            <a:r>
              <a:rPr lang="fr-FR" dirty="0" err="1" smtClean="0">
                <a:latin typeface="Times New Roman"/>
                <a:ea typeface="Times New Roman"/>
              </a:rPr>
              <a:t>của</a:t>
            </a:r>
            <a:r>
              <a:rPr lang="fr-FR" dirty="0" smtClean="0">
                <a:latin typeface="Times New Roman"/>
                <a:ea typeface="Times New Roman"/>
              </a:rPr>
              <a:t> A là </a:t>
            </a:r>
            <a:r>
              <a:rPr lang="fr-FR" dirty="0" err="1" smtClean="0">
                <a:latin typeface="Times New Roman"/>
                <a:ea typeface="Times New Roman"/>
              </a:rPr>
              <a:t>K</a:t>
            </a:r>
            <a:r>
              <a:rPr lang="fr-FR" baseline="-25000" dirty="0" err="1" smtClean="0">
                <a:latin typeface="Times New Roman"/>
                <a:ea typeface="Times New Roman"/>
              </a:rPr>
              <a:t>a</a:t>
            </a:r>
            <a:r>
              <a:rPr lang="fr-FR" dirty="0" err="1" smtClean="0">
                <a:latin typeface="Times New Roman"/>
                <a:ea typeface="Times New Roman"/>
              </a:rPr>
              <a:t>N</a:t>
            </a:r>
            <a:r>
              <a:rPr lang="fr-FR" baseline="-25000" dirty="0" err="1" smtClean="0">
                <a:latin typeface="Times New Roman"/>
                <a:ea typeface="Times New Roman"/>
              </a:rPr>
              <a:t>b</a:t>
            </a:r>
            <a:r>
              <a:rPr lang="fr-FR" dirty="0" err="1" smtClean="0">
                <a:latin typeface="Times New Roman"/>
                <a:ea typeface="Times New Roman"/>
              </a:rPr>
              <a:t>O</a:t>
            </a:r>
            <a:r>
              <a:rPr lang="fr-FR" baseline="-25000" dirty="0" err="1" smtClean="0">
                <a:latin typeface="Times New Roman"/>
                <a:ea typeface="Times New Roman"/>
              </a:rPr>
              <a:t>c</a:t>
            </a:r>
            <a:r>
              <a:rPr lang="fr-FR" baseline="-25000" dirty="0" smtClean="0">
                <a:latin typeface="Times New Roman"/>
                <a:ea typeface="Times New Roman"/>
              </a:rPr>
              <a:t> </a:t>
            </a:r>
            <a:endParaRPr lang="en-US" dirty="0" smtClean="0">
              <a:latin typeface="Times New Roman"/>
              <a:ea typeface="Times New Roman"/>
            </a:endParaRPr>
          </a:p>
          <a:p>
            <a:pPr marL="0" indent="0">
              <a:lnSpc>
                <a:spcPct val="150000"/>
              </a:lnSpc>
              <a:spcBef>
                <a:spcPts val="0"/>
              </a:spcBef>
              <a:buNone/>
            </a:pPr>
            <a:r>
              <a:rPr lang="fr-FR" dirty="0" smtClean="0">
                <a:latin typeface="Times New Roman"/>
                <a:ea typeface="Times New Roman"/>
              </a:rPr>
              <a:t>Ta </a:t>
            </a:r>
            <a:r>
              <a:rPr lang="fr-FR" dirty="0" err="1" smtClean="0">
                <a:latin typeface="Times New Roman"/>
                <a:ea typeface="Times New Roman"/>
              </a:rPr>
              <a:t>có</a:t>
            </a:r>
            <a:r>
              <a:rPr lang="fr-FR" dirty="0" smtClean="0">
                <a:latin typeface="Times New Roman"/>
                <a:ea typeface="Times New Roman"/>
              </a:rPr>
              <a:t> a : b : c =  0,15 : 0,15 : 0,45 = 1 : 1 : 3 </a:t>
            </a:r>
          </a:p>
          <a:p>
            <a:pPr marL="0" indent="0">
              <a:lnSpc>
                <a:spcPct val="150000"/>
              </a:lnSpc>
              <a:spcBef>
                <a:spcPts val="0"/>
              </a:spcBef>
              <a:buNone/>
            </a:pPr>
            <a:r>
              <a:rPr lang="fr-FR" dirty="0" smtClean="0">
                <a:latin typeface="Times New Roman"/>
                <a:ea typeface="Times New Roman"/>
              </a:rPr>
              <a:t> </a:t>
            </a:r>
            <a:r>
              <a:rPr lang="en-US" dirty="0" err="1" smtClean="0">
                <a:latin typeface="Times New Roman"/>
                <a:ea typeface="Times New Roman"/>
              </a:rPr>
              <a:t>Chọn</a:t>
            </a:r>
            <a:r>
              <a:rPr lang="en-US" dirty="0" smtClean="0">
                <a:latin typeface="Times New Roman"/>
                <a:ea typeface="Times New Roman"/>
              </a:rPr>
              <a:t> a = 1, b = 1, c =3</a:t>
            </a:r>
          </a:p>
          <a:p>
            <a:pPr marL="0" indent="0">
              <a:lnSpc>
                <a:spcPct val="150000"/>
              </a:lnSpc>
              <a:buNone/>
            </a:pPr>
            <a:r>
              <a:rPr lang="en-US" dirty="0" smtClean="0">
                <a:latin typeface="Times New Roman"/>
                <a:ea typeface="Times New Roman"/>
                <a:cs typeface="Times New Roman"/>
                <a:sym typeface="Wingdings"/>
              </a:rPr>
              <a:t></a:t>
            </a:r>
            <a:r>
              <a:rPr lang="en-US" dirty="0" smtClean="0">
                <a:latin typeface="Times New Roman"/>
                <a:ea typeface="Times New Roman"/>
              </a:rPr>
              <a:t> CTHH </a:t>
            </a:r>
            <a:r>
              <a:rPr lang="en-US" dirty="0" err="1" smtClean="0">
                <a:latin typeface="Times New Roman"/>
                <a:ea typeface="Times New Roman"/>
              </a:rPr>
              <a:t>của</a:t>
            </a:r>
            <a:r>
              <a:rPr lang="en-US" dirty="0" smtClean="0">
                <a:latin typeface="Times New Roman"/>
                <a:ea typeface="Times New Roman"/>
              </a:rPr>
              <a:t> A </a:t>
            </a:r>
            <a:r>
              <a:rPr lang="en-US" dirty="0" err="1" smtClean="0">
                <a:latin typeface="Times New Roman"/>
                <a:ea typeface="Times New Roman"/>
              </a:rPr>
              <a:t>là</a:t>
            </a:r>
            <a:r>
              <a:rPr lang="en-US" dirty="0" smtClean="0">
                <a:latin typeface="Times New Roman"/>
                <a:ea typeface="Times New Roman"/>
              </a:rPr>
              <a:t> KNO</a:t>
            </a:r>
            <a:r>
              <a:rPr lang="en-US" baseline="-25000" dirty="0" smtClean="0">
                <a:latin typeface="Times New Roman"/>
                <a:ea typeface="Times New Roman"/>
              </a:rPr>
              <a:t>3</a:t>
            </a:r>
            <a:r>
              <a:rPr lang="en-US" dirty="0" smtClean="0">
                <a:latin typeface="Times New Roman"/>
                <a:ea typeface="Times New Roman"/>
              </a:rPr>
              <a:t>.</a:t>
            </a:r>
            <a:endParaRPr lang="en-US" dirty="0"/>
          </a:p>
        </p:txBody>
      </p:sp>
    </p:spTree>
    <p:extLst>
      <p:ext uri="{BB962C8B-B14F-4D97-AF65-F5344CB8AC3E}">
        <p14:creationId xmlns:p14="http://schemas.microsoft.com/office/powerpoint/2010/main" val="2046283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04800" y="76200"/>
            <a:ext cx="8382000" cy="1200329"/>
          </a:xfrm>
          <a:prstGeom prst="rect">
            <a:avLst/>
          </a:prstGeom>
          <a:solidFill>
            <a:schemeClr val="bg1">
              <a:lumMod val="85000"/>
            </a:schemeClr>
          </a:solidFill>
          <a:ln>
            <a:solidFill>
              <a:schemeClr val="accent1"/>
            </a:solidFill>
          </a:ln>
        </p:spPr>
        <p:txBody>
          <a:bodyPr wrap="square">
            <a:spAutoFit/>
          </a:bodyPr>
          <a:lstStyle/>
          <a:p>
            <a:pPr indent="457200" algn="just"/>
            <a:r>
              <a:rPr lang="de-DE" sz="2400" dirty="0" smtClean="0">
                <a:solidFill>
                  <a:srgbClr val="000000"/>
                </a:solidFill>
                <a:effectLst/>
                <a:latin typeface="Times New Roman"/>
                <a:ea typeface="Times New Roman"/>
              </a:rPr>
              <a:t>Câu 2. Một hợp chất A có thành phần khối lượng 15,79% Al, 28,07% S còn lại là O. Hãy xác định công thức hóa học của A và đọc tên hợp chất.</a:t>
            </a:r>
            <a:endParaRPr lang="en-US" sz="2400" dirty="0">
              <a:effectLst/>
              <a:latin typeface="Times New Roman"/>
              <a:ea typeface="Times New Roman"/>
            </a:endParaRPr>
          </a:p>
        </p:txBody>
      </p:sp>
      <p:graphicFrame>
        <p:nvGraphicFramePr>
          <p:cNvPr id="12" name="Table 11"/>
          <p:cNvGraphicFramePr>
            <a:graphicFrameLocks noGrp="1"/>
          </p:cNvGraphicFramePr>
          <p:nvPr>
            <p:extLst>
              <p:ext uri="{D42A27DB-BD31-4B8C-83A1-F6EECF244321}">
                <p14:modId xmlns:p14="http://schemas.microsoft.com/office/powerpoint/2010/main" val="3398406648"/>
              </p:ext>
            </p:extLst>
          </p:nvPr>
        </p:nvGraphicFramePr>
        <p:xfrm>
          <a:off x="457200" y="1905000"/>
          <a:ext cx="7467600" cy="4389120"/>
        </p:xfrm>
        <a:graphic>
          <a:graphicData uri="http://schemas.openxmlformats.org/drawingml/2006/table">
            <a:tbl>
              <a:tblPr/>
              <a:tblGrid>
                <a:gridCol w="7467600"/>
              </a:tblGrid>
              <a:tr h="4191000">
                <a:tc>
                  <a:txBody>
                    <a:bodyPr/>
                    <a:lstStyle/>
                    <a:p>
                      <a:pPr marL="0" marR="0" algn="just">
                        <a:lnSpc>
                          <a:spcPct val="150000"/>
                        </a:lnSpc>
                        <a:spcBef>
                          <a:spcPts val="0"/>
                        </a:spcBef>
                        <a:spcAft>
                          <a:spcPts val="0"/>
                        </a:spcAft>
                      </a:pPr>
                      <a:r>
                        <a:rPr lang="en-US" sz="2400" dirty="0" err="1">
                          <a:effectLst/>
                          <a:latin typeface="Times New Roman"/>
                          <a:ea typeface="Times New Roman"/>
                        </a:rPr>
                        <a:t>Đặt</a:t>
                      </a:r>
                      <a:r>
                        <a:rPr lang="en-US" sz="2400" dirty="0">
                          <a:effectLst/>
                          <a:latin typeface="Times New Roman"/>
                          <a:ea typeface="Times New Roman"/>
                        </a:rPr>
                        <a:t> CTTQ </a:t>
                      </a:r>
                      <a:r>
                        <a:rPr lang="en-US" sz="2400" dirty="0" err="1">
                          <a:effectLst/>
                          <a:latin typeface="Times New Roman"/>
                          <a:ea typeface="Times New Roman"/>
                        </a:rPr>
                        <a:t>của</a:t>
                      </a:r>
                      <a:r>
                        <a:rPr lang="en-US" sz="2400" dirty="0">
                          <a:effectLst/>
                          <a:latin typeface="Times New Roman"/>
                          <a:ea typeface="Times New Roman"/>
                        </a:rPr>
                        <a:t> A </a:t>
                      </a:r>
                      <a:r>
                        <a:rPr lang="en-US" sz="2400" dirty="0" err="1">
                          <a:effectLst/>
                          <a:latin typeface="Times New Roman"/>
                          <a:ea typeface="Times New Roman"/>
                        </a:rPr>
                        <a:t>là</a:t>
                      </a:r>
                      <a:r>
                        <a:rPr lang="en-US" sz="2400" dirty="0">
                          <a:effectLst/>
                          <a:latin typeface="Times New Roman"/>
                          <a:ea typeface="Times New Roman"/>
                        </a:rPr>
                        <a:t> </a:t>
                      </a:r>
                      <a:r>
                        <a:rPr lang="en-US" sz="2400" dirty="0" err="1">
                          <a:effectLst/>
                          <a:latin typeface="Times New Roman"/>
                          <a:ea typeface="Times New Roman"/>
                        </a:rPr>
                        <a:t>Al</a:t>
                      </a:r>
                      <a:r>
                        <a:rPr lang="en-US" sz="2400" baseline="-25000" dirty="0" err="1">
                          <a:effectLst/>
                          <a:latin typeface="Times New Roman"/>
                          <a:ea typeface="Times New Roman"/>
                        </a:rPr>
                        <a:t>x</a:t>
                      </a:r>
                      <a:r>
                        <a:rPr lang="en-US" sz="2400" dirty="0" err="1">
                          <a:effectLst/>
                          <a:latin typeface="Times New Roman"/>
                          <a:ea typeface="Times New Roman"/>
                        </a:rPr>
                        <a:t>S</a:t>
                      </a:r>
                      <a:r>
                        <a:rPr lang="en-US" sz="2400" baseline="-25000" dirty="0" err="1">
                          <a:effectLst/>
                          <a:latin typeface="Times New Roman"/>
                          <a:ea typeface="Times New Roman"/>
                        </a:rPr>
                        <a:t>y</a:t>
                      </a:r>
                      <a:r>
                        <a:rPr lang="en-US" sz="2400" dirty="0" err="1">
                          <a:effectLst/>
                          <a:latin typeface="Times New Roman"/>
                          <a:ea typeface="Times New Roman"/>
                        </a:rPr>
                        <a:t>O</a:t>
                      </a:r>
                      <a:r>
                        <a:rPr lang="en-US" sz="2400" baseline="-25000" dirty="0" err="1">
                          <a:effectLst/>
                          <a:latin typeface="Times New Roman"/>
                          <a:ea typeface="Times New Roman"/>
                        </a:rPr>
                        <a:t>z</a:t>
                      </a:r>
                      <a:r>
                        <a:rPr lang="en-US" sz="2400" baseline="-25000" dirty="0">
                          <a:effectLst/>
                          <a:latin typeface="Times New Roman"/>
                          <a:ea typeface="Times New Roman"/>
                        </a:rPr>
                        <a:t> </a:t>
                      </a:r>
                      <a:r>
                        <a:rPr lang="en-US" sz="2400" dirty="0">
                          <a:effectLst/>
                          <a:latin typeface="Times New Roman"/>
                          <a:ea typeface="Times New Roman"/>
                        </a:rPr>
                        <a:t>(x, y, z € Z</a:t>
                      </a:r>
                      <a:r>
                        <a:rPr lang="en-US" sz="2400" baseline="30000" dirty="0">
                          <a:effectLst/>
                          <a:latin typeface="Times New Roman"/>
                          <a:ea typeface="Times New Roman"/>
                        </a:rPr>
                        <a:t>+</a:t>
                      </a:r>
                      <a:r>
                        <a:rPr lang="en-US" sz="2400" dirty="0">
                          <a:effectLst/>
                          <a:latin typeface="Times New Roman"/>
                          <a:ea typeface="Times New Roman"/>
                        </a:rPr>
                        <a:t>)</a:t>
                      </a:r>
                    </a:p>
                    <a:p>
                      <a:pPr marL="0" marR="0" algn="just">
                        <a:lnSpc>
                          <a:spcPct val="150000"/>
                        </a:lnSpc>
                        <a:spcBef>
                          <a:spcPts val="0"/>
                        </a:spcBef>
                        <a:spcAft>
                          <a:spcPts val="0"/>
                        </a:spcAft>
                      </a:pPr>
                      <a:r>
                        <a:rPr lang="en-US" sz="2400" dirty="0">
                          <a:effectLst/>
                          <a:latin typeface="Times New Roman"/>
                          <a:ea typeface="Times New Roman"/>
                        </a:rPr>
                        <a:t>    %O = 100% - %Al - % S </a:t>
                      </a:r>
                    </a:p>
                    <a:p>
                      <a:pPr marL="0" marR="0" algn="just">
                        <a:lnSpc>
                          <a:spcPct val="150000"/>
                        </a:lnSpc>
                        <a:spcBef>
                          <a:spcPts val="0"/>
                        </a:spcBef>
                        <a:spcAft>
                          <a:spcPts val="0"/>
                        </a:spcAft>
                      </a:pPr>
                      <a:r>
                        <a:rPr lang="en-US" sz="2400" dirty="0">
                          <a:effectLst/>
                          <a:latin typeface="Times New Roman"/>
                          <a:ea typeface="Times New Roman"/>
                        </a:rPr>
                        <a:t>           = 100% - 15,79% - 28,07% = 56,14%</a:t>
                      </a:r>
                    </a:p>
                    <a:p>
                      <a:pPr marL="0" marR="0" algn="just">
                        <a:lnSpc>
                          <a:spcPct val="150000"/>
                        </a:lnSpc>
                        <a:spcBef>
                          <a:spcPts val="0"/>
                        </a:spcBef>
                        <a:spcAft>
                          <a:spcPts val="0"/>
                        </a:spcAft>
                      </a:pPr>
                      <a:r>
                        <a:rPr lang="en-US" sz="2400" dirty="0">
                          <a:effectLst/>
                          <a:latin typeface="Times New Roman"/>
                          <a:ea typeface="Times New Roman"/>
                        </a:rPr>
                        <a:t>Ta </a:t>
                      </a:r>
                      <a:r>
                        <a:rPr lang="en-US" sz="2400" dirty="0" err="1" smtClean="0">
                          <a:effectLst/>
                          <a:latin typeface="Times New Roman"/>
                          <a:ea typeface="Times New Roman"/>
                        </a:rPr>
                        <a:t>có</a:t>
                      </a:r>
                      <a:r>
                        <a:rPr lang="en-US" sz="2400" dirty="0" smtClean="0">
                          <a:effectLst/>
                          <a:latin typeface="Times New Roman"/>
                          <a:ea typeface="Times New Roman"/>
                        </a:rPr>
                        <a:t> x </a:t>
                      </a:r>
                      <a:r>
                        <a:rPr lang="en-US" sz="2400" dirty="0">
                          <a:effectLst/>
                          <a:latin typeface="Times New Roman"/>
                          <a:ea typeface="Times New Roman"/>
                        </a:rPr>
                        <a:t>: y : z </a:t>
                      </a:r>
                      <a:r>
                        <a:rPr lang="en-US" sz="2400" dirty="0" smtClean="0">
                          <a:effectLst/>
                          <a:latin typeface="Times New Roman"/>
                          <a:ea typeface="Times New Roman"/>
                        </a:rPr>
                        <a:t>=                 :               </a:t>
                      </a:r>
                      <a:r>
                        <a:rPr lang="en-US" sz="2400" dirty="0">
                          <a:effectLst/>
                          <a:latin typeface="Times New Roman"/>
                          <a:ea typeface="Times New Roman"/>
                        </a:rPr>
                        <a:t>: </a:t>
                      </a:r>
                    </a:p>
                    <a:p>
                      <a:pPr marL="0" marR="0" algn="just">
                        <a:lnSpc>
                          <a:spcPct val="150000"/>
                        </a:lnSpc>
                        <a:spcBef>
                          <a:spcPts val="0"/>
                        </a:spcBef>
                        <a:spcAft>
                          <a:spcPts val="0"/>
                        </a:spcAft>
                      </a:pPr>
                      <a:r>
                        <a:rPr lang="en-US" sz="2400" dirty="0">
                          <a:effectLst/>
                          <a:latin typeface="Times New Roman"/>
                          <a:ea typeface="Times New Roman"/>
                        </a:rPr>
                        <a:t>                        = 0,585 : 0,877 : 3,508</a:t>
                      </a:r>
                    </a:p>
                    <a:p>
                      <a:pPr marL="0" marR="0" algn="just">
                        <a:lnSpc>
                          <a:spcPct val="150000"/>
                        </a:lnSpc>
                        <a:spcBef>
                          <a:spcPts val="0"/>
                        </a:spcBef>
                        <a:spcAft>
                          <a:spcPts val="0"/>
                        </a:spcAft>
                      </a:pPr>
                      <a:r>
                        <a:rPr lang="en-US" sz="2400" dirty="0">
                          <a:effectLst/>
                          <a:latin typeface="Times New Roman"/>
                          <a:ea typeface="Times New Roman"/>
                        </a:rPr>
                        <a:t>                        = 1 : 1,5 : 6 = 2 : 3 :12</a:t>
                      </a:r>
                    </a:p>
                    <a:p>
                      <a:pPr marL="0" marR="0" algn="just">
                        <a:lnSpc>
                          <a:spcPct val="150000"/>
                        </a:lnSpc>
                        <a:spcBef>
                          <a:spcPts val="0"/>
                        </a:spcBef>
                        <a:spcAft>
                          <a:spcPts val="0"/>
                        </a:spcAft>
                      </a:pPr>
                      <a:r>
                        <a:rPr lang="en-US" sz="2400" dirty="0" err="1">
                          <a:effectLst/>
                          <a:latin typeface="Times New Roman"/>
                          <a:ea typeface="Times New Roman"/>
                        </a:rPr>
                        <a:t>Vậy</a:t>
                      </a:r>
                      <a:r>
                        <a:rPr lang="en-US" sz="2400" dirty="0">
                          <a:effectLst/>
                          <a:latin typeface="Times New Roman"/>
                          <a:ea typeface="Times New Roman"/>
                        </a:rPr>
                        <a:t> CTHH </a:t>
                      </a:r>
                      <a:r>
                        <a:rPr lang="en-US" sz="2400" dirty="0" err="1">
                          <a:effectLst/>
                          <a:latin typeface="Times New Roman"/>
                          <a:ea typeface="Times New Roman"/>
                        </a:rPr>
                        <a:t>của</a:t>
                      </a:r>
                      <a:r>
                        <a:rPr lang="en-US" sz="2400" dirty="0">
                          <a:effectLst/>
                          <a:latin typeface="Times New Roman"/>
                          <a:ea typeface="Times New Roman"/>
                        </a:rPr>
                        <a:t> A </a:t>
                      </a:r>
                      <a:r>
                        <a:rPr lang="en-US" sz="2400" dirty="0" err="1">
                          <a:effectLst/>
                          <a:latin typeface="Times New Roman"/>
                          <a:ea typeface="Times New Roman"/>
                        </a:rPr>
                        <a:t>là</a:t>
                      </a:r>
                      <a:r>
                        <a:rPr lang="en-US" sz="2400" dirty="0">
                          <a:effectLst/>
                          <a:latin typeface="Times New Roman"/>
                          <a:ea typeface="Times New Roman"/>
                        </a:rPr>
                        <a:t>: Al</a:t>
                      </a:r>
                      <a:r>
                        <a:rPr lang="en-US" sz="2400" baseline="-25000" dirty="0">
                          <a:effectLst/>
                          <a:latin typeface="Times New Roman"/>
                          <a:ea typeface="Times New Roman"/>
                        </a:rPr>
                        <a:t>2</a:t>
                      </a:r>
                      <a:r>
                        <a:rPr lang="en-US" sz="2400" dirty="0">
                          <a:effectLst/>
                          <a:latin typeface="Times New Roman"/>
                          <a:ea typeface="Times New Roman"/>
                        </a:rPr>
                        <a:t>S</a:t>
                      </a:r>
                      <a:r>
                        <a:rPr lang="en-US" sz="2400" baseline="-25000" dirty="0">
                          <a:effectLst/>
                          <a:latin typeface="Times New Roman"/>
                          <a:ea typeface="Times New Roman"/>
                        </a:rPr>
                        <a:t>3</a:t>
                      </a:r>
                      <a:r>
                        <a:rPr lang="en-US" sz="2400" dirty="0">
                          <a:effectLst/>
                          <a:latin typeface="Times New Roman"/>
                          <a:ea typeface="Times New Roman"/>
                        </a:rPr>
                        <a:t>O</a:t>
                      </a:r>
                      <a:r>
                        <a:rPr lang="en-US" sz="2400" baseline="-25000" dirty="0">
                          <a:effectLst/>
                          <a:latin typeface="Times New Roman"/>
                          <a:ea typeface="Times New Roman"/>
                        </a:rPr>
                        <a:t>12 </a:t>
                      </a:r>
                      <a:r>
                        <a:rPr lang="en-US" sz="2400" dirty="0">
                          <a:effectLst/>
                          <a:latin typeface="Times New Roman"/>
                          <a:ea typeface="Times New Roman"/>
                        </a:rPr>
                        <a:t>hay Al</a:t>
                      </a:r>
                      <a:r>
                        <a:rPr lang="en-US" sz="2400" baseline="-25000" dirty="0">
                          <a:effectLst/>
                          <a:latin typeface="Times New Roman"/>
                          <a:ea typeface="Times New Roman"/>
                        </a:rPr>
                        <a:t>2</a:t>
                      </a:r>
                      <a:r>
                        <a:rPr lang="en-US" sz="2400" dirty="0">
                          <a:effectLst/>
                          <a:latin typeface="Times New Roman"/>
                          <a:ea typeface="Times New Roman"/>
                        </a:rPr>
                        <a:t>(SO</a:t>
                      </a:r>
                      <a:r>
                        <a:rPr lang="en-US" sz="2400" baseline="-25000" dirty="0">
                          <a:effectLst/>
                          <a:latin typeface="Times New Roman"/>
                          <a:ea typeface="Times New Roman"/>
                        </a:rPr>
                        <a:t>4</a:t>
                      </a:r>
                      <a:r>
                        <a:rPr lang="en-US" sz="2400" dirty="0">
                          <a:effectLst/>
                          <a:latin typeface="Times New Roman"/>
                          <a:ea typeface="Times New Roman"/>
                        </a:rPr>
                        <a:t>)</a:t>
                      </a:r>
                      <a:r>
                        <a:rPr lang="en-US" sz="2400" baseline="-25000" dirty="0">
                          <a:effectLst/>
                          <a:latin typeface="Times New Roman"/>
                          <a:ea typeface="Times New Roman"/>
                        </a:rPr>
                        <a:t>3</a:t>
                      </a:r>
                      <a:r>
                        <a:rPr lang="en-US" sz="2400" dirty="0">
                          <a:effectLst/>
                          <a:latin typeface="Times New Roman"/>
                          <a:ea typeface="Times New Roman"/>
                        </a:rPr>
                        <a:t> </a:t>
                      </a:r>
                      <a:endParaRPr lang="en-US" sz="2400" dirty="0" smtClean="0">
                        <a:effectLst/>
                        <a:latin typeface="Times New Roman"/>
                        <a:ea typeface="Times New Roman"/>
                      </a:endParaRPr>
                    </a:p>
                    <a:p>
                      <a:pPr marL="0" marR="0" algn="just">
                        <a:lnSpc>
                          <a:spcPct val="150000"/>
                        </a:lnSpc>
                        <a:spcBef>
                          <a:spcPts val="0"/>
                        </a:spcBef>
                        <a:spcAft>
                          <a:spcPts val="0"/>
                        </a:spcAft>
                      </a:pPr>
                      <a:r>
                        <a:rPr lang="en-US" sz="2400" dirty="0" smtClean="0">
                          <a:effectLst/>
                          <a:latin typeface="Times New Roman"/>
                          <a:ea typeface="Times New Roman"/>
                        </a:rPr>
                        <a:t>                              </a:t>
                      </a:r>
                      <a:r>
                        <a:rPr lang="en-US" sz="2400" dirty="0" err="1" smtClean="0">
                          <a:effectLst/>
                          <a:latin typeface="Times New Roman"/>
                          <a:ea typeface="Times New Roman"/>
                        </a:rPr>
                        <a:t>Tên</a:t>
                      </a:r>
                      <a:r>
                        <a:rPr lang="en-US" sz="2400" baseline="0" dirty="0" smtClean="0">
                          <a:effectLst/>
                          <a:latin typeface="Times New Roman"/>
                          <a:ea typeface="Times New Roman"/>
                        </a:rPr>
                        <a:t> </a:t>
                      </a:r>
                      <a:r>
                        <a:rPr lang="en-US" sz="2400" baseline="0" dirty="0" err="1" smtClean="0">
                          <a:effectLst/>
                          <a:latin typeface="Times New Roman"/>
                          <a:ea typeface="Times New Roman"/>
                        </a:rPr>
                        <a:t>hợp</a:t>
                      </a:r>
                      <a:r>
                        <a:rPr lang="en-US" sz="2400" baseline="0" dirty="0" smtClean="0">
                          <a:effectLst/>
                          <a:latin typeface="Times New Roman"/>
                          <a:ea typeface="Times New Roman"/>
                        </a:rPr>
                        <a:t> </a:t>
                      </a:r>
                      <a:r>
                        <a:rPr lang="en-US" sz="2400" baseline="0" dirty="0" err="1" smtClean="0">
                          <a:effectLst/>
                          <a:latin typeface="Times New Roman"/>
                          <a:ea typeface="Times New Roman"/>
                        </a:rPr>
                        <a:t>chất</a:t>
                      </a:r>
                      <a:r>
                        <a:rPr lang="en-US" sz="2400" baseline="0" dirty="0" smtClean="0">
                          <a:effectLst/>
                          <a:latin typeface="Times New Roman"/>
                          <a:ea typeface="Times New Roman"/>
                        </a:rPr>
                        <a:t>: </a:t>
                      </a:r>
                      <a:r>
                        <a:rPr lang="en-US" sz="2400" dirty="0" err="1" smtClean="0">
                          <a:effectLst/>
                          <a:latin typeface="Times New Roman"/>
                          <a:ea typeface="Times New Roman"/>
                        </a:rPr>
                        <a:t>Nhôm</a:t>
                      </a:r>
                      <a:r>
                        <a:rPr lang="en-US" sz="2400" dirty="0" smtClean="0">
                          <a:effectLst/>
                          <a:latin typeface="Times New Roman"/>
                          <a:ea typeface="Times New Roman"/>
                        </a:rPr>
                        <a:t> </a:t>
                      </a:r>
                      <a:r>
                        <a:rPr lang="en-US" sz="2400" dirty="0" err="1">
                          <a:effectLst/>
                          <a:latin typeface="Times New Roman"/>
                          <a:ea typeface="Times New Roman"/>
                        </a:rPr>
                        <a:t>sunfat</a:t>
                      </a:r>
                      <a:endParaRPr lang="en-US" sz="2400" dirty="0">
                        <a:effectLst/>
                        <a:latin typeface="Times New Roman"/>
                        <a:ea typeface="Times New Roman"/>
                      </a:endParaRPr>
                    </a:p>
                  </a:txBody>
                  <a:tcPr marL="114300" marR="114300" marT="0" marB="0">
                    <a:lnL>
                      <a:noFill/>
                    </a:lnL>
                    <a:lnR>
                      <a:noFill/>
                    </a:lnR>
                    <a:lnT>
                      <a:noFill/>
                    </a:lnT>
                    <a:lnB>
                      <a:noFill/>
                    </a:lnB>
                  </a:tcPr>
                </a:tc>
              </a:tr>
            </a:tbl>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761725037"/>
              </p:ext>
            </p:extLst>
          </p:nvPr>
        </p:nvGraphicFramePr>
        <p:xfrm>
          <a:off x="2608990" y="3512130"/>
          <a:ext cx="1000120" cy="727360"/>
        </p:xfrm>
        <a:graphic>
          <a:graphicData uri="http://schemas.openxmlformats.org/presentationml/2006/ole">
            <mc:AlternateContent xmlns:mc="http://schemas.openxmlformats.org/markup-compatibility/2006">
              <mc:Choice xmlns:v="urn:schemas-microsoft-com:vml" Requires="v">
                <p:oleObj spid="_x0000_s7194" r:id="rId3" imgW="533169" imgH="393529" progId="Equation.DSMT4">
                  <p:embed/>
                </p:oleObj>
              </mc:Choice>
              <mc:Fallback>
                <p:oleObj r:id="rId3" imgW="533169" imgH="393529"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8990" y="3512130"/>
                        <a:ext cx="1000120" cy="727360"/>
                      </a:xfrm>
                      <a:prstGeom prst="rect">
                        <a:avLst/>
                      </a:prstGeom>
                      <a:noFill/>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1314112577"/>
              </p:ext>
            </p:extLst>
          </p:nvPr>
        </p:nvGraphicFramePr>
        <p:xfrm>
          <a:off x="3933825" y="3505201"/>
          <a:ext cx="1019175" cy="685799"/>
        </p:xfrm>
        <a:graphic>
          <a:graphicData uri="http://schemas.openxmlformats.org/presentationml/2006/ole">
            <mc:AlternateContent xmlns:mc="http://schemas.openxmlformats.org/markup-compatibility/2006">
              <mc:Choice xmlns:v="urn:schemas-microsoft-com:vml" Requires="v">
                <p:oleObj spid="_x0000_s7195" r:id="rId5" imgW="558558" imgH="393529" progId="Equation.DSMT4">
                  <p:embed/>
                </p:oleObj>
              </mc:Choice>
              <mc:Fallback>
                <p:oleObj r:id="rId5" imgW="558558" imgH="393529"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3825" y="3505201"/>
                        <a:ext cx="1019175" cy="685799"/>
                      </a:xfrm>
                      <a:prstGeom prst="rect">
                        <a:avLst/>
                      </a:prstGeom>
                      <a:noFill/>
                    </p:spPr>
                  </p:pic>
                </p:oleObj>
              </mc:Fallback>
            </mc:AlternateContent>
          </a:graphicData>
        </a:graphic>
      </p:graphicFrame>
      <mc:AlternateContent xmlns:mc="http://schemas.openxmlformats.org/markup-compatibility/2006" xmlns:a14="http://schemas.microsoft.com/office/drawing/2010/main">
        <mc:Choice Requires="a14">
          <p:sp>
            <p:nvSpPr>
              <p:cNvPr id="16" name="Rectangle 15"/>
              <p:cNvSpPr/>
              <p:nvPr/>
            </p:nvSpPr>
            <p:spPr>
              <a:xfrm>
                <a:off x="4724400" y="3493262"/>
                <a:ext cx="1752599" cy="67685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sz="2000" i="1" smtClean="0">
                              <a:solidFill>
                                <a:sysClr val="windowText" lastClr="000000"/>
                              </a:solidFill>
                              <a:latin typeface="Cambria Math"/>
                            </a:rPr>
                          </m:ctrlPr>
                        </m:fPr>
                        <m:num>
                          <m:r>
                            <a:rPr lang="en-US" sz="2000" b="0" i="1" smtClean="0">
                              <a:solidFill>
                                <a:sysClr val="windowText" lastClr="000000"/>
                              </a:solidFill>
                              <a:latin typeface="Cambria Math"/>
                            </a:rPr>
                            <m:t>56,14%</m:t>
                          </m:r>
                        </m:num>
                        <m:den>
                          <m:r>
                            <a:rPr lang="en-US" sz="2000" b="0" i="1" smtClean="0">
                              <a:solidFill>
                                <a:sysClr val="windowText" lastClr="000000"/>
                              </a:solidFill>
                              <a:latin typeface="Cambria Math"/>
                            </a:rPr>
                            <m:t>16</m:t>
                          </m:r>
                        </m:den>
                      </m:f>
                    </m:oMath>
                  </m:oMathPara>
                </a14:m>
                <a:endParaRPr lang="en-US" sz="2000" dirty="0"/>
              </a:p>
            </p:txBody>
          </p:sp>
        </mc:Choice>
        <mc:Fallback xmlns="">
          <p:sp>
            <p:nvSpPr>
              <p:cNvPr id="16" name="Rectangle 15"/>
              <p:cNvSpPr>
                <a:spLocks noRot="1" noChangeAspect="1" noMove="1" noResize="1" noEditPoints="1" noAdjustHandles="1" noChangeArrowheads="1" noChangeShapeType="1" noTextEdit="1"/>
              </p:cNvSpPr>
              <p:nvPr/>
            </p:nvSpPr>
            <p:spPr>
              <a:xfrm>
                <a:off x="4724400" y="3493262"/>
                <a:ext cx="1752599" cy="676852"/>
              </a:xfrm>
              <a:prstGeom prst="rect">
                <a:avLst/>
              </a:prstGeom>
              <a:blipFill rotWithShape="1">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56805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par>
                                <p:cTn id="13" presetID="16" presetClass="entr" presetSubtype="21"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arn(inVertical)">
                                      <p:cBhvr>
                                        <p:cTn id="15" dur="500"/>
                                        <p:tgtEl>
                                          <p:spTgt spid="13"/>
                                        </p:tgtEl>
                                      </p:cBhvr>
                                    </p:animEffect>
                                  </p:childTnLst>
                                </p:cTn>
                              </p:par>
                              <p:par>
                                <p:cTn id="16" presetID="16" presetClass="entr" presetSubtype="21" fill="hold"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arn(inVertical)">
                                      <p:cBhvr>
                                        <p:cTn id="18" dur="500"/>
                                        <p:tgtEl>
                                          <p:spTgt spid="14"/>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barn(inVertical)">
                                      <p:cBhvr>
                                        <p:cTn id="2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1524000"/>
            <a:ext cx="8458200" cy="5334000"/>
          </a:xfrm>
        </p:spPr>
        <p:txBody>
          <a:bodyPr>
            <a:noAutofit/>
          </a:bodyPr>
          <a:lstStyle/>
          <a:p>
            <a:pPr marL="0" indent="0">
              <a:spcBef>
                <a:spcPts val="0"/>
              </a:spcBef>
              <a:buNone/>
            </a:pPr>
            <a:r>
              <a:rPr lang="en-US" dirty="0" err="1" smtClean="0">
                <a:latin typeface="Times New Roman"/>
                <a:ea typeface="Times New Roman"/>
              </a:rPr>
              <a:t>Gọi</a:t>
            </a:r>
            <a:r>
              <a:rPr lang="en-US" dirty="0" smtClean="0">
                <a:latin typeface="Times New Roman"/>
                <a:ea typeface="Times New Roman"/>
              </a:rPr>
              <a:t> </a:t>
            </a:r>
            <a:r>
              <a:rPr lang="en-US" dirty="0">
                <a:latin typeface="Times New Roman"/>
                <a:ea typeface="Times New Roman"/>
              </a:rPr>
              <a:t>a </a:t>
            </a:r>
            <a:r>
              <a:rPr lang="en-US" dirty="0" err="1">
                <a:latin typeface="Times New Roman"/>
                <a:ea typeface="Times New Roman"/>
              </a:rPr>
              <a:t>là</a:t>
            </a:r>
            <a:r>
              <a:rPr lang="en-US" dirty="0">
                <a:latin typeface="Times New Roman"/>
                <a:ea typeface="Times New Roman"/>
              </a:rPr>
              <a:t> </a:t>
            </a:r>
            <a:r>
              <a:rPr lang="en-US" dirty="0" err="1">
                <a:latin typeface="Times New Roman"/>
                <a:ea typeface="Times New Roman"/>
              </a:rPr>
              <a:t>số</a:t>
            </a:r>
            <a:r>
              <a:rPr lang="en-US" dirty="0">
                <a:latin typeface="Times New Roman"/>
                <a:ea typeface="Times New Roman"/>
              </a:rPr>
              <a:t> </a:t>
            </a:r>
            <a:r>
              <a:rPr lang="en-US" dirty="0" err="1">
                <a:latin typeface="Times New Roman"/>
                <a:ea typeface="Times New Roman"/>
              </a:rPr>
              <a:t>mol</a:t>
            </a:r>
            <a:r>
              <a:rPr lang="en-US" dirty="0">
                <a:latin typeface="Times New Roman"/>
                <a:ea typeface="Times New Roman"/>
              </a:rPr>
              <a:t> H</a:t>
            </a:r>
            <a:r>
              <a:rPr lang="en-US" baseline="-25000" dirty="0">
                <a:latin typeface="Times New Roman"/>
                <a:ea typeface="Times New Roman"/>
              </a:rPr>
              <a:t>2</a:t>
            </a:r>
            <a:r>
              <a:rPr lang="en-US" dirty="0">
                <a:latin typeface="Times New Roman"/>
                <a:ea typeface="Times New Roman"/>
              </a:rPr>
              <a:t> </a:t>
            </a:r>
            <a:r>
              <a:rPr lang="en-US" dirty="0" err="1">
                <a:latin typeface="Times New Roman"/>
                <a:ea typeface="Times New Roman"/>
              </a:rPr>
              <a:t>thu</a:t>
            </a:r>
            <a:r>
              <a:rPr lang="en-US" dirty="0">
                <a:latin typeface="Times New Roman"/>
                <a:ea typeface="Times New Roman"/>
              </a:rPr>
              <a:t> </a:t>
            </a:r>
            <a:r>
              <a:rPr lang="en-US" dirty="0" err="1" smtClean="0">
                <a:latin typeface="Times New Roman"/>
                <a:ea typeface="Times New Roman"/>
              </a:rPr>
              <a:t>được</a:t>
            </a:r>
            <a:r>
              <a:rPr lang="en-US" dirty="0" smtClean="0">
                <a:latin typeface="Times New Roman"/>
                <a:ea typeface="Times New Roman"/>
              </a:rPr>
              <a:t> (a&gt;0) </a:t>
            </a:r>
          </a:p>
          <a:p>
            <a:pPr marL="0" indent="0">
              <a:spcBef>
                <a:spcPts val="0"/>
              </a:spcBef>
              <a:buNone/>
            </a:pPr>
            <a:r>
              <a:rPr lang="en-US" dirty="0" smtClean="0">
                <a:latin typeface="Times New Roman"/>
                <a:ea typeface="Times New Roman"/>
              </a:rPr>
              <a:t>Ta </a:t>
            </a:r>
            <a:r>
              <a:rPr lang="en-US" dirty="0" err="1" smtClean="0">
                <a:latin typeface="Times New Roman"/>
                <a:ea typeface="Times New Roman"/>
              </a:rPr>
              <a:t>có</a:t>
            </a:r>
            <a:r>
              <a:rPr lang="en-US" dirty="0" smtClean="0">
                <a:latin typeface="Times New Roman"/>
                <a:ea typeface="Times New Roman"/>
              </a:rPr>
              <a:t>:  </a:t>
            </a:r>
            <a:r>
              <a:rPr lang="en-US" dirty="0">
                <a:latin typeface="Times New Roman"/>
                <a:ea typeface="Times New Roman"/>
              </a:rPr>
              <a:t>2M + 2xHCl  </a:t>
            </a:r>
            <a:r>
              <a:rPr lang="en-US" dirty="0">
                <a:latin typeface="Times New Roman"/>
                <a:ea typeface="Times New Roman"/>
                <a:sym typeface="Wingdings" pitchFamily="2" charset="2"/>
              </a:rPr>
              <a:t></a:t>
            </a:r>
            <a:r>
              <a:rPr lang="en-US" dirty="0">
                <a:latin typeface="Times New Roman"/>
                <a:ea typeface="Times New Roman"/>
              </a:rPr>
              <a:t>    2MCl</a:t>
            </a:r>
            <a:r>
              <a:rPr lang="en-US" baseline="-25000" dirty="0">
                <a:latin typeface="Times New Roman"/>
                <a:ea typeface="Times New Roman"/>
              </a:rPr>
              <a:t>x</a:t>
            </a:r>
            <a:r>
              <a:rPr lang="en-US" dirty="0">
                <a:latin typeface="Times New Roman"/>
                <a:ea typeface="Times New Roman"/>
              </a:rPr>
              <a:t> + </a:t>
            </a:r>
            <a:r>
              <a:rPr lang="en-US" dirty="0" smtClean="0">
                <a:latin typeface="Times New Roman"/>
                <a:ea typeface="Times New Roman"/>
              </a:rPr>
              <a:t>xH</a:t>
            </a:r>
            <a:r>
              <a:rPr lang="en-US" baseline="-25000" dirty="0" smtClean="0">
                <a:latin typeface="Times New Roman"/>
                <a:ea typeface="Times New Roman"/>
              </a:rPr>
              <a:t>2</a:t>
            </a:r>
            <a:endParaRPr lang="en-US" dirty="0" smtClean="0">
              <a:latin typeface="Times New Roman"/>
              <a:ea typeface="Times New Roman"/>
            </a:endParaRPr>
          </a:p>
          <a:p>
            <a:pPr marL="0" indent="0">
              <a:spcBef>
                <a:spcPts val="0"/>
              </a:spcBef>
              <a:buNone/>
            </a:pPr>
            <a:r>
              <a:rPr lang="en-US" dirty="0">
                <a:latin typeface="Times New Roman"/>
                <a:ea typeface="Times New Roman"/>
              </a:rPr>
              <a:t> </a:t>
            </a:r>
            <a:r>
              <a:rPr lang="en-US" dirty="0" smtClean="0">
                <a:latin typeface="Times New Roman"/>
                <a:ea typeface="Times New Roman"/>
              </a:rPr>
              <a:t>           2a/x       2a                              a                    </a:t>
            </a:r>
            <a:endParaRPr lang="en-US" dirty="0">
              <a:latin typeface="Times New Roman"/>
              <a:ea typeface="Times New Roman"/>
            </a:endParaRPr>
          </a:p>
          <a:p>
            <a:pPr marL="0" marR="0" indent="0">
              <a:spcBef>
                <a:spcPts val="0"/>
              </a:spcBef>
              <a:spcAft>
                <a:spcPts val="0"/>
              </a:spcAft>
              <a:buNone/>
            </a:pPr>
            <a:r>
              <a:rPr lang="en-US" dirty="0">
                <a:latin typeface="Times New Roman"/>
                <a:ea typeface="Times New Roman"/>
              </a:rPr>
              <a:t>Theo </a:t>
            </a:r>
            <a:r>
              <a:rPr lang="en-US" dirty="0" err="1">
                <a:latin typeface="Times New Roman"/>
                <a:ea typeface="Times New Roman"/>
              </a:rPr>
              <a:t>định</a:t>
            </a:r>
            <a:r>
              <a:rPr lang="en-US" dirty="0">
                <a:latin typeface="Times New Roman"/>
                <a:ea typeface="Times New Roman"/>
              </a:rPr>
              <a:t> </a:t>
            </a:r>
            <a:r>
              <a:rPr lang="en-US" dirty="0" err="1">
                <a:latin typeface="Times New Roman"/>
                <a:ea typeface="Times New Roman"/>
              </a:rPr>
              <a:t>luật</a:t>
            </a:r>
            <a:r>
              <a:rPr lang="en-US" dirty="0">
                <a:latin typeface="Times New Roman"/>
                <a:ea typeface="Times New Roman"/>
              </a:rPr>
              <a:t> </a:t>
            </a:r>
            <a:r>
              <a:rPr lang="en-US" dirty="0" err="1" smtClean="0">
                <a:latin typeface="Times New Roman"/>
                <a:ea typeface="Times New Roman"/>
              </a:rPr>
              <a:t>BTKL,ta</a:t>
            </a:r>
            <a:r>
              <a:rPr lang="en-US" dirty="0" smtClean="0">
                <a:latin typeface="Times New Roman"/>
                <a:ea typeface="Times New Roman"/>
              </a:rPr>
              <a:t> </a:t>
            </a:r>
            <a:r>
              <a:rPr lang="en-US" dirty="0" err="1" smtClean="0">
                <a:latin typeface="Times New Roman"/>
                <a:ea typeface="Times New Roman"/>
              </a:rPr>
              <a:t>có</a:t>
            </a:r>
            <a:r>
              <a:rPr lang="en-US" dirty="0" smtClean="0">
                <a:latin typeface="Times New Roman"/>
                <a:ea typeface="Times New Roman"/>
              </a:rPr>
              <a:t>:  </a:t>
            </a:r>
            <a:r>
              <a:rPr lang="en-US" dirty="0" err="1" smtClean="0">
                <a:latin typeface="Times New Roman"/>
                <a:ea typeface="Times New Roman"/>
              </a:rPr>
              <a:t>m</a:t>
            </a:r>
            <a:r>
              <a:rPr lang="en-US" baseline="-25000" dirty="0" err="1" smtClean="0">
                <a:latin typeface="Times New Roman"/>
                <a:ea typeface="Times New Roman"/>
              </a:rPr>
              <a:t>M</a:t>
            </a:r>
            <a:r>
              <a:rPr lang="en-US" baseline="-25000" dirty="0" smtClean="0">
                <a:latin typeface="Times New Roman"/>
                <a:ea typeface="Times New Roman"/>
              </a:rPr>
              <a:t> </a:t>
            </a:r>
            <a:r>
              <a:rPr lang="en-US" dirty="0">
                <a:latin typeface="Times New Roman"/>
                <a:ea typeface="Times New Roman"/>
              </a:rPr>
              <a:t>+ </a:t>
            </a:r>
            <a:r>
              <a:rPr lang="en-US" dirty="0" err="1">
                <a:latin typeface="Times New Roman"/>
                <a:ea typeface="Times New Roman"/>
              </a:rPr>
              <a:t>m</a:t>
            </a:r>
            <a:r>
              <a:rPr lang="en-US" baseline="-25000" dirty="0" err="1">
                <a:latin typeface="Times New Roman"/>
                <a:ea typeface="Times New Roman"/>
              </a:rPr>
              <a:t>HCl</a:t>
            </a:r>
            <a:r>
              <a:rPr lang="en-US" baseline="-25000" dirty="0">
                <a:latin typeface="Times New Roman"/>
                <a:ea typeface="Times New Roman"/>
              </a:rPr>
              <a:t> </a:t>
            </a:r>
            <a:r>
              <a:rPr lang="en-US" dirty="0">
                <a:latin typeface="Times New Roman"/>
                <a:ea typeface="Times New Roman"/>
              </a:rPr>
              <a:t>= </a:t>
            </a:r>
            <a:r>
              <a:rPr lang="en-US" dirty="0" err="1">
                <a:latin typeface="Times New Roman"/>
                <a:ea typeface="Times New Roman"/>
              </a:rPr>
              <a:t>m</a:t>
            </a:r>
            <a:r>
              <a:rPr lang="en-US" baseline="-25000" dirty="0" err="1">
                <a:latin typeface="Times New Roman"/>
                <a:ea typeface="Times New Roman"/>
              </a:rPr>
              <a:t>MClx</a:t>
            </a:r>
            <a:r>
              <a:rPr lang="en-US" dirty="0">
                <a:latin typeface="Times New Roman"/>
                <a:ea typeface="Times New Roman"/>
              </a:rPr>
              <a:t> + </a:t>
            </a:r>
            <a:r>
              <a:rPr lang="en-US" dirty="0" smtClean="0">
                <a:latin typeface="Times New Roman"/>
                <a:ea typeface="Times New Roman"/>
              </a:rPr>
              <a:t>m</a:t>
            </a:r>
            <a:r>
              <a:rPr lang="en-US" baseline="-25000" dirty="0" smtClean="0">
                <a:latin typeface="Times New Roman"/>
                <a:ea typeface="Times New Roman"/>
              </a:rPr>
              <a:t>H2</a:t>
            </a:r>
            <a:endParaRPr lang="en-US" dirty="0" smtClean="0">
              <a:latin typeface="Times New Roman"/>
              <a:ea typeface="Times New Roman"/>
            </a:endParaRPr>
          </a:p>
          <a:p>
            <a:pPr marL="0" marR="0" indent="0">
              <a:spcBef>
                <a:spcPts val="0"/>
              </a:spcBef>
              <a:spcAft>
                <a:spcPts val="0"/>
              </a:spcAft>
              <a:buNone/>
            </a:pPr>
            <a:r>
              <a:rPr lang="en-US" dirty="0">
                <a:latin typeface="Times New Roman"/>
                <a:ea typeface="Times New Roman"/>
              </a:rPr>
              <a:t>	</a:t>
            </a:r>
            <a:r>
              <a:rPr lang="en-US" dirty="0" smtClean="0">
                <a:latin typeface="Times New Roman"/>
                <a:ea typeface="Times New Roman"/>
              </a:rPr>
              <a:t>			6,75 </a:t>
            </a:r>
            <a:r>
              <a:rPr lang="en-US" dirty="0">
                <a:latin typeface="Times New Roman"/>
                <a:ea typeface="Times New Roman"/>
              </a:rPr>
              <a:t>+ 36,5.2a = 33,375 + 2a</a:t>
            </a:r>
          </a:p>
          <a:p>
            <a:pPr marL="0" lvl="0" indent="0">
              <a:spcBef>
                <a:spcPts val="0"/>
              </a:spcBef>
              <a:buNone/>
            </a:pPr>
            <a:r>
              <a:rPr lang="en-US" dirty="0">
                <a:latin typeface="Times New Roman"/>
                <a:ea typeface="Calibri"/>
                <a:cs typeface="Times New Roman"/>
              </a:rPr>
              <a:t> </a:t>
            </a:r>
            <a:r>
              <a:rPr lang="en-US" dirty="0" smtClean="0">
                <a:latin typeface="Times New Roman"/>
                <a:ea typeface="Calibri"/>
                <a:cs typeface="Times New Roman"/>
              </a:rPr>
              <a:t>                                                </a:t>
            </a:r>
            <a:r>
              <a:rPr lang="en-US" dirty="0" smtClean="0">
                <a:latin typeface="Times New Roman"/>
                <a:ea typeface="Calibri"/>
                <a:cs typeface="Times New Roman"/>
                <a:sym typeface="Wingdings" pitchFamily="2" charset="2"/>
              </a:rPr>
              <a:t> </a:t>
            </a:r>
            <a:r>
              <a:rPr lang="en-US" dirty="0" smtClean="0">
                <a:latin typeface="Times New Roman"/>
                <a:ea typeface="Calibri"/>
                <a:cs typeface="Times New Roman"/>
              </a:rPr>
              <a:t>a </a:t>
            </a:r>
            <a:r>
              <a:rPr lang="en-US" dirty="0">
                <a:latin typeface="Times New Roman"/>
                <a:ea typeface="Calibri"/>
                <a:cs typeface="Times New Roman"/>
              </a:rPr>
              <a:t>= 0,375 </a:t>
            </a:r>
            <a:r>
              <a:rPr lang="en-US" dirty="0" smtClean="0">
                <a:latin typeface="Times New Roman"/>
                <a:ea typeface="Calibri"/>
                <a:cs typeface="Times New Roman"/>
              </a:rPr>
              <a:t>(</a:t>
            </a:r>
            <a:r>
              <a:rPr lang="en-US" dirty="0" err="1" smtClean="0">
                <a:latin typeface="Times New Roman"/>
                <a:ea typeface="Calibri"/>
                <a:cs typeface="Times New Roman"/>
              </a:rPr>
              <a:t>mol</a:t>
            </a:r>
            <a:r>
              <a:rPr lang="en-US" dirty="0" smtClean="0">
                <a:latin typeface="Times New Roman"/>
                <a:ea typeface="Calibri"/>
                <a:cs typeface="Times New Roman"/>
              </a:rPr>
              <a:t>)</a:t>
            </a:r>
            <a:endParaRPr lang="en-US" dirty="0">
              <a:latin typeface="Times New Roman"/>
              <a:ea typeface="Calibri"/>
              <a:cs typeface="Times New Roman"/>
            </a:endParaRPr>
          </a:p>
          <a:p>
            <a:pPr marL="342900" lvl="0" indent="-342900">
              <a:spcBef>
                <a:spcPts val="0"/>
              </a:spcBef>
              <a:buFont typeface="Wingdings"/>
              <a:buChar char=""/>
            </a:pPr>
            <a:r>
              <a:rPr lang="en-US" dirty="0" smtClean="0">
                <a:solidFill>
                  <a:srgbClr val="0070C0"/>
                </a:solidFill>
                <a:latin typeface="Times New Roman"/>
                <a:ea typeface="Calibri"/>
                <a:cs typeface="Times New Roman"/>
              </a:rPr>
              <a:t>V</a:t>
            </a:r>
            <a:r>
              <a:rPr lang="en-US" baseline="-25000" dirty="0" smtClean="0">
                <a:solidFill>
                  <a:srgbClr val="0070C0"/>
                </a:solidFill>
                <a:latin typeface="Times New Roman"/>
                <a:ea typeface="Calibri"/>
                <a:cs typeface="Times New Roman"/>
              </a:rPr>
              <a:t>H2</a:t>
            </a:r>
            <a:r>
              <a:rPr lang="en-US" dirty="0" smtClean="0">
                <a:solidFill>
                  <a:srgbClr val="0070C0"/>
                </a:solidFill>
                <a:latin typeface="Times New Roman"/>
                <a:ea typeface="Calibri"/>
                <a:cs typeface="Times New Roman"/>
              </a:rPr>
              <a:t> </a:t>
            </a:r>
            <a:r>
              <a:rPr lang="en-US" dirty="0">
                <a:solidFill>
                  <a:srgbClr val="0070C0"/>
                </a:solidFill>
                <a:latin typeface="Times New Roman"/>
                <a:ea typeface="Calibri"/>
                <a:cs typeface="Times New Roman"/>
              </a:rPr>
              <a:t>= </a:t>
            </a:r>
            <a:r>
              <a:rPr lang="en-US" dirty="0" smtClean="0">
                <a:solidFill>
                  <a:srgbClr val="0070C0"/>
                </a:solidFill>
                <a:latin typeface="Times New Roman"/>
                <a:ea typeface="Calibri"/>
                <a:cs typeface="Times New Roman"/>
              </a:rPr>
              <a:t>n.22,4 = 0,375.22,4 </a:t>
            </a:r>
            <a:r>
              <a:rPr lang="en-US" dirty="0">
                <a:solidFill>
                  <a:srgbClr val="0070C0"/>
                </a:solidFill>
                <a:latin typeface="Times New Roman"/>
                <a:ea typeface="Calibri"/>
                <a:cs typeface="Times New Roman"/>
              </a:rPr>
              <a:t>= 8,4 </a:t>
            </a:r>
            <a:r>
              <a:rPr lang="en-US" dirty="0" smtClean="0">
                <a:solidFill>
                  <a:srgbClr val="0070C0"/>
                </a:solidFill>
                <a:latin typeface="Times New Roman"/>
                <a:ea typeface="Calibri"/>
                <a:cs typeface="Times New Roman"/>
              </a:rPr>
              <a:t>(</a:t>
            </a:r>
            <a:r>
              <a:rPr lang="en-US" dirty="0" err="1" smtClean="0">
                <a:solidFill>
                  <a:srgbClr val="0070C0"/>
                </a:solidFill>
                <a:latin typeface="Times New Roman"/>
                <a:ea typeface="Calibri"/>
                <a:cs typeface="Times New Roman"/>
              </a:rPr>
              <a:t>lít</a:t>
            </a:r>
            <a:r>
              <a:rPr lang="en-US" dirty="0" smtClean="0">
                <a:solidFill>
                  <a:srgbClr val="0070C0"/>
                </a:solidFill>
                <a:latin typeface="Times New Roman"/>
                <a:ea typeface="Calibri"/>
                <a:cs typeface="Times New Roman"/>
              </a:rPr>
              <a:t>)</a:t>
            </a:r>
            <a:endParaRPr lang="en-US" dirty="0">
              <a:solidFill>
                <a:srgbClr val="0070C0"/>
              </a:solidFill>
              <a:latin typeface="Times New Roman"/>
              <a:ea typeface="Calibri"/>
              <a:cs typeface="Times New Roman"/>
            </a:endParaRPr>
          </a:p>
          <a:p>
            <a:pPr marL="342900" lvl="0" indent="-342900">
              <a:spcBef>
                <a:spcPts val="0"/>
              </a:spcBef>
              <a:buFont typeface="Wingdings"/>
              <a:buChar char=""/>
            </a:pPr>
            <a:r>
              <a:rPr lang="en-US" dirty="0" err="1">
                <a:solidFill>
                  <a:schemeClr val="accent3">
                    <a:lumMod val="60000"/>
                    <a:lumOff val="40000"/>
                  </a:schemeClr>
                </a:solidFill>
                <a:latin typeface="Times New Roman"/>
                <a:ea typeface="Calibri"/>
                <a:cs typeface="Times New Roman"/>
              </a:rPr>
              <a:t>m</a:t>
            </a:r>
            <a:r>
              <a:rPr lang="en-US" baseline="-25000" dirty="0" err="1">
                <a:solidFill>
                  <a:schemeClr val="accent3">
                    <a:lumMod val="60000"/>
                    <a:lumOff val="40000"/>
                  </a:schemeClr>
                </a:solidFill>
                <a:latin typeface="Times New Roman"/>
                <a:ea typeface="Calibri"/>
                <a:cs typeface="Times New Roman"/>
              </a:rPr>
              <a:t>HCl</a:t>
            </a:r>
            <a:r>
              <a:rPr lang="en-US" dirty="0">
                <a:solidFill>
                  <a:schemeClr val="accent3">
                    <a:lumMod val="60000"/>
                    <a:lumOff val="40000"/>
                  </a:schemeClr>
                </a:solidFill>
                <a:latin typeface="Times New Roman"/>
                <a:ea typeface="Calibri"/>
                <a:cs typeface="Times New Roman"/>
              </a:rPr>
              <a:t> </a:t>
            </a:r>
            <a:r>
              <a:rPr lang="en-US" dirty="0" smtClean="0">
                <a:solidFill>
                  <a:schemeClr val="accent3">
                    <a:lumMod val="60000"/>
                    <a:lumOff val="40000"/>
                  </a:schemeClr>
                </a:solidFill>
                <a:latin typeface="Times New Roman"/>
                <a:ea typeface="Calibri"/>
                <a:cs typeface="Times New Roman"/>
              </a:rPr>
              <a:t>= </a:t>
            </a:r>
            <a:r>
              <a:rPr lang="en-US" dirty="0" err="1" smtClean="0">
                <a:solidFill>
                  <a:schemeClr val="accent3">
                    <a:lumMod val="60000"/>
                    <a:lumOff val="40000"/>
                  </a:schemeClr>
                </a:solidFill>
                <a:latin typeface="Times New Roman"/>
                <a:ea typeface="Calibri"/>
                <a:cs typeface="Times New Roman"/>
              </a:rPr>
              <a:t>n.M</a:t>
            </a:r>
            <a:r>
              <a:rPr lang="en-US" dirty="0" smtClean="0">
                <a:solidFill>
                  <a:schemeClr val="accent3">
                    <a:lumMod val="60000"/>
                    <a:lumOff val="40000"/>
                  </a:schemeClr>
                </a:solidFill>
                <a:latin typeface="Times New Roman"/>
                <a:ea typeface="Calibri"/>
                <a:cs typeface="Times New Roman"/>
              </a:rPr>
              <a:t> = (2a).36,5= (2.0,375).36,5 </a:t>
            </a:r>
            <a:r>
              <a:rPr lang="en-US" dirty="0">
                <a:solidFill>
                  <a:schemeClr val="accent3">
                    <a:lumMod val="60000"/>
                    <a:lumOff val="40000"/>
                  </a:schemeClr>
                </a:solidFill>
                <a:latin typeface="Times New Roman"/>
                <a:ea typeface="Calibri"/>
                <a:cs typeface="Times New Roman"/>
              </a:rPr>
              <a:t>= 27,375 </a:t>
            </a:r>
            <a:r>
              <a:rPr lang="en-US" dirty="0" smtClean="0">
                <a:solidFill>
                  <a:schemeClr val="accent3">
                    <a:lumMod val="60000"/>
                    <a:lumOff val="40000"/>
                  </a:schemeClr>
                </a:solidFill>
                <a:latin typeface="Times New Roman"/>
                <a:ea typeface="Calibri"/>
                <a:cs typeface="Times New Roman"/>
              </a:rPr>
              <a:t>(g)</a:t>
            </a:r>
            <a:endParaRPr lang="en-US" dirty="0">
              <a:solidFill>
                <a:schemeClr val="accent3">
                  <a:lumMod val="60000"/>
                  <a:lumOff val="40000"/>
                </a:schemeClr>
              </a:solidFill>
              <a:latin typeface="Times New Roman"/>
              <a:ea typeface="Calibri"/>
              <a:cs typeface="Times New Roman"/>
            </a:endParaRPr>
          </a:p>
          <a:p>
            <a:pPr marL="0" marR="0" indent="0">
              <a:spcBef>
                <a:spcPts val="0"/>
              </a:spcBef>
              <a:spcAft>
                <a:spcPts val="0"/>
              </a:spcAft>
              <a:buNone/>
            </a:pPr>
            <a:r>
              <a:rPr lang="en-US" dirty="0" err="1" smtClean="0">
                <a:latin typeface="Times New Roman"/>
                <a:ea typeface="Times New Roman"/>
              </a:rPr>
              <a:t>m</a:t>
            </a:r>
            <a:r>
              <a:rPr lang="en-US" baseline="-25000" dirty="0" err="1" smtClean="0">
                <a:latin typeface="Times New Roman"/>
                <a:ea typeface="Times New Roman"/>
              </a:rPr>
              <a:t>M</a:t>
            </a:r>
            <a:r>
              <a:rPr lang="en-US" dirty="0" smtClean="0">
                <a:latin typeface="Times New Roman"/>
                <a:ea typeface="Times New Roman"/>
              </a:rPr>
              <a:t> = n.M</a:t>
            </a:r>
            <a:r>
              <a:rPr lang="en-US" baseline="-25000" dirty="0" smtClean="0">
                <a:latin typeface="Times New Roman"/>
                <a:ea typeface="Times New Roman"/>
              </a:rPr>
              <a:t>M</a:t>
            </a:r>
            <a:r>
              <a:rPr lang="en-US" dirty="0" smtClean="0">
                <a:latin typeface="Times New Roman"/>
                <a:ea typeface="Times New Roman"/>
              </a:rPr>
              <a:t> = (2a/x). M</a:t>
            </a:r>
            <a:r>
              <a:rPr lang="en-US" baseline="-25000" dirty="0" smtClean="0">
                <a:latin typeface="Times New Roman"/>
                <a:ea typeface="Times New Roman"/>
              </a:rPr>
              <a:t>M </a:t>
            </a:r>
            <a:r>
              <a:rPr lang="en-US" dirty="0" smtClean="0">
                <a:latin typeface="Times New Roman"/>
                <a:ea typeface="Times New Roman"/>
              </a:rPr>
              <a:t>= (0,75/x). M</a:t>
            </a:r>
            <a:r>
              <a:rPr lang="en-US" baseline="-25000" dirty="0" smtClean="0">
                <a:latin typeface="Times New Roman"/>
                <a:ea typeface="Times New Roman"/>
              </a:rPr>
              <a:t>M</a:t>
            </a:r>
            <a:r>
              <a:rPr lang="en-US" dirty="0" smtClean="0">
                <a:latin typeface="Times New Roman"/>
                <a:ea typeface="Times New Roman"/>
              </a:rPr>
              <a:t> = 6,75 (g)</a:t>
            </a:r>
            <a:endParaRPr lang="en-US" dirty="0">
              <a:latin typeface="Times New Roman"/>
              <a:ea typeface="Times New Roman"/>
            </a:endParaRPr>
          </a:p>
          <a:p>
            <a:pPr marL="0" marR="0">
              <a:spcBef>
                <a:spcPts val="0"/>
              </a:spcBef>
              <a:spcAft>
                <a:spcPts val="0"/>
              </a:spcAft>
            </a:pPr>
            <a:r>
              <a:rPr lang="en-US" dirty="0">
                <a:latin typeface="Times New Roman"/>
                <a:ea typeface="Times New Roman"/>
              </a:rPr>
              <a:t>M</a:t>
            </a:r>
            <a:r>
              <a:rPr lang="en-US" baseline="-25000" dirty="0">
                <a:latin typeface="Times New Roman"/>
                <a:ea typeface="Times New Roman"/>
              </a:rPr>
              <a:t>M</a:t>
            </a:r>
            <a:r>
              <a:rPr lang="en-US" dirty="0">
                <a:latin typeface="Times New Roman"/>
                <a:ea typeface="Times New Roman"/>
              </a:rPr>
              <a:t> = </a:t>
            </a:r>
            <a:r>
              <a:rPr lang="en-US" dirty="0" smtClean="0">
                <a:latin typeface="Times New Roman"/>
                <a:ea typeface="Times New Roman"/>
              </a:rPr>
              <a:t>6,75x/0,75 </a:t>
            </a:r>
            <a:r>
              <a:rPr lang="en-US" dirty="0">
                <a:latin typeface="Times New Roman"/>
                <a:ea typeface="Times New Roman"/>
              </a:rPr>
              <a:t>= </a:t>
            </a:r>
            <a:r>
              <a:rPr lang="en-US" dirty="0" smtClean="0">
                <a:latin typeface="Times New Roman"/>
                <a:ea typeface="Times New Roman"/>
              </a:rPr>
              <a:t>9x</a:t>
            </a:r>
          </a:p>
          <a:p>
            <a:pPr marL="0" marR="0" indent="0">
              <a:spcBef>
                <a:spcPts val="0"/>
              </a:spcBef>
              <a:spcAft>
                <a:spcPts val="0"/>
              </a:spcAft>
              <a:buNone/>
            </a:pPr>
            <a:r>
              <a:rPr lang="en-US" dirty="0" err="1" smtClean="0">
                <a:latin typeface="Times New Roman"/>
                <a:ea typeface="Times New Roman"/>
              </a:rPr>
              <a:t>Biện</a:t>
            </a:r>
            <a:r>
              <a:rPr lang="en-US" dirty="0" smtClean="0">
                <a:latin typeface="Times New Roman"/>
                <a:ea typeface="Times New Roman"/>
              </a:rPr>
              <a:t> </a:t>
            </a:r>
            <a:r>
              <a:rPr lang="en-US" dirty="0" err="1" smtClean="0">
                <a:latin typeface="Times New Roman"/>
                <a:ea typeface="Times New Roman"/>
              </a:rPr>
              <a:t>luận</a:t>
            </a:r>
            <a:r>
              <a:rPr lang="en-US" dirty="0" smtClean="0">
                <a:latin typeface="Times New Roman"/>
                <a:ea typeface="Times New Roman"/>
              </a:rPr>
              <a:t>: </a:t>
            </a:r>
            <a:endParaRPr lang="en-US" dirty="0">
              <a:latin typeface="Times New Roman"/>
              <a:ea typeface="Times New Roman"/>
            </a:endParaRPr>
          </a:p>
          <a:p>
            <a:pPr marL="0" indent="0">
              <a:buNone/>
            </a:pPr>
            <a:endParaRPr lang="en-US" dirty="0">
              <a:latin typeface="Times New Roman"/>
              <a:ea typeface="Times New Roman"/>
            </a:endParaRPr>
          </a:p>
          <a:p>
            <a:pPr marL="0" indent="0">
              <a:buNone/>
            </a:pPr>
            <a:endParaRPr lang="en-US" sz="1000" dirty="0">
              <a:latin typeface="Times New Roman"/>
              <a:ea typeface="Times New Roman"/>
            </a:endParaRPr>
          </a:p>
          <a:p>
            <a:pPr marL="0" indent="0">
              <a:buNone/>
            </a:pPr>
            <a:r>
              <a:rPr lang="en-US" dirty="0" err="1" smtClean="0">
                <a:latin typeface="Times New Roman"/>
                <a:ea typeface="Times New Roman"/>
              </a:rPr>
              <a:t>Vậy</a:t>
            </a:r>
            <a:r>
              <a:rPr lang="en-US" dirty="0" smtClean="0">
                <a:latin typeface="Times New Roman"/>
                <a:ea typeface="Times New Roman"/>
              </a:rPr>
              <a:t> </a:t>
            </a:r>
            <a:r>
              <a:rPr lang="en-US" dirty="0">
                <a:latin typeface="Times New Roman"/>
                <a:ea typeface="Times New Roman"/>
              </a:rPr>
              <a:t>M </a:t>
            </a:r>
            <a:r>
              <a:rPr lang="en-US" dirty="0" err="1">
                <a:latin typeface="Times New Roman"/>
                <a:ea typeface="Times New Roman"/>
              </a:rPr>
              <a:t>là</a:t>
            </a:r>
            <a:r>
              <a:rPr lang="en-US" dirty="0">
                <a:latin typeface="Times New Roman"/>
                <a:ea typeface="Times New Roman"/>
              </a:rPr>
              <a:t> </a:t>
            </a:r>
            <a:r>
              <a:rPr lang="en-US" dirty="0" err="1">
                <a:latin typeface="Times New Roman"/>
                <a:ea typeface="Times New Roman"/>
              </a:rPr>
              <a:t>nhôm</a:t>
            </a:r>
            <a:r>
              <a:rPr lang="en-US" dirty="0">
                <a:latin typeface="Times New Roman"/>
                <a:ea typeface="Times New Roman"/>
              </a:rPr>
              <a:t> </a:t>
            </a:r>
            <a:r>
              <a:rPr lang="en-US" dirty="0" err="1">
                <a:latin typeface="Times New Roman"/>
                <a:ea typeface="Times New Roman"/>
              </a:rPr>
              <a:t>kí</a:t>
            </a:r>
            <a:r>
              <a:rPr lang="en-US" dirty="0">
                <a:latin typeface="Times New Roman"/>
                <a:ea typeface="Times New Roman"/>
              </a:rPr>
              <a:t> </a:t>
            </a:r>
            <a:r>
              <a:rPr lang="en-US" dirty="0" err="1">
                <a:latin typeface="Times New Roman"/>
                <a:ea typeface="Times New Roman"/>
              </a:rPr>
              <a:t>hiệu</a:t>
            </a:r>
            <a:r>
              <a:rPr lang="en-US" dirty="0">
                <a:latin typeface="Times New Roman"/>
                <a:ea typeface="Times New Roman"/>
              </a:rPr>
              <a:t> </a:t>
            </a:r>
            <a:r>
              <a:rPr lang="en-US" dirty="0" err="1">
                <a:latin typeface="Times New Roman"/>
                <a:ea typeface="Times New Roman"/>
              </a:rPr>
              <a:t>là</a:t>
            </a:r>
            <a:r>
              <a:rPr lang="en-US" dirty="0">
                <a:latin typeface="Times New Roman"/>
                <a:ea typeface="Times New Roman"/>
              </a:rPr>
              <a:t> (</a:t>
            </a:r>
            <a:r>
              <a:rPr lang="en-US" dirty="0" smtClean="0">
                <a:latin typeface="Times New Roman"/>
                <a:ea typeface="Times New Roman"/>
              </a:rPr>
              <a:t>Al)</a:t>
            </a:r>
            <a:endParaRPr lang="en-US" dirty="0"/>
          </a:p>
        </p:txBody>
      </p:sp>
      <p:sp>
        <p:nvSpPr>
          <p:cNvPr id="4" name="Rectangle 3"/>
          <p:cNvSpPr/>
          <p:nvPr/>
        </p:nvSpPr>
        <p:spPr>
          <a:xfrm>
            <a:off x="76200" y="0"/>
            <a:ext cx="8610600" cy="1200329"/>
          </a:xfrm>
          <a:prstGeom prst="rect">
            <a:avLst/>
          </a:prstGeom>
          <a:solidFill>
            <a:schemeClr val="bg1">
              <a:lumMod val="85000"/>
            </a:schemeClr>
          </a:solidFill>
          <a:ln>
            <a:solidFill>
              <a:schemeClr val="accent1"/>
            </a:solidFill>
          </a:ln>
        </p:spPr>
        <p:txBody>
          <a:bodyPr wrap="square">
            <a:spAutoFit/>
          </a:bodyPr>
          <a:lstStyle/>
          <a:p>
            <a:pPr marR="0" lvl="0" algn="just">
              <a:spcBef>
                <a:spcPts val="0"/>
              </a:spcBef>
              <a:spcAft>
                <a:spcPts val="0"/>
              </a:spcAft>
            </a:pPr>
            <a:r>
              <a:rPr lang="en-US" sz="2400" u="sng" dirty="0" err="1" smtClean="0">
                <a:solidFill>
                  <a:schemeClr val="accent3">
                    <a:lumMod val="60000"/>
                    <a:lumOff val="40000"/>
                  </a:schemeClr>
                </a:solidFill>
                <a:effectLst/>
                <a:latin typeface="Times New Roman"/>
                <a:ea typeface="Times New Roman"/>
              </a:rPr>
              <a:t>Câu</a:t>
            </a:r>
            <a:r>
              <a:rPr lang="en-US" sz="2400" u="sng" dirty="0" smtClean="0">
                <a:solidFill>
                  <a:schemeClr val="accent3">
                    <a:lumMod val="60000"/>
                    <a:lumOff val="40000"/>
                  </a:schemeClr>
                </a:solidFill>
                <a:effectLst/>
                <a:latin typeface="Times New Roman"/>
                <a:ea typeface="Times New Roman"/>
              </a:rPr>
              <a:t> 3. </a:t>
            </a:r>
            <a:r>
              <a:rPr lang="en-US" sz="2400" dirty="0" smtClean="0">
                <a:effectLst/>
                <a:latin typeface="Times New Roman"/>
                <a:ea typeface="Times New Roman"/>
              </a:rPr>
              <a:t>Cho 6,75 gam </a:t>
            </a:r>
            <a:r>
              <a:rPr lang="en-US" sz="2400" dirty="0" err="1" smtClean="0">
                <a:effectLst/>
                <a:latin typeface="Times New Roman"/>
                <a:ea typeface="Times New Roman"/>
              </a:rPr>
              <a:t>kim</a:t>
            </a:r>
            <a:r>
              <a:rPr lang="en-US" sz="2400" dirty="0" smtClean="0">
                <a:effectLst/>
                <a:latin typeface="Times New Roman"/>
                <a:ea typeface="Times New Roman"/>
              </a:rPr>
              <a:t> </a:t>
            </a:r>
            <a:r>
              <a:rPr lang="en-US" sz="2400" dirty="0" err="1" smtClean="0">
                <a:effectLst/>
                <a:latin typeface="Times New Roman"/>
                <a:ea typeface="Times New Roman"/>
              </a:rPr>
              <a:t>loại</a:t>
            </a:r>
            <a:r>
              <a:rPr lang="en-US" sz="2400" dirty="0" smtClean="0">
                <a:effectLst/>
                <a:latin typeface="Times New Roman"/>
                <a:ea typeface="Times New Roman"/>
              </a:rPr>
              <a:t> M </a:t>
            </a:r>
            <a:r>
              <a:rPr lang="en-US" sz="2400" dirty="0" err="1" smtClean="0">
                <a:effectLst/>
                <a:latin typeface="Times New Roman"/>
                <a:ea typeface="Times New Roman"/>
              </a:rPr>
              <a:t>tác</a:t>
            </a:r>
            <a:r>
              <a:rPr lang="en-US" sz="2400" dirty="0" smtClean="0">
                <a:effectLst/>
                <a:latin typeface="Times New Roman"/>
                <a:ea typeface="Times New Roman"/>
              </a:rPr>
              <a:t> </a:t>
            </a:r>
            <a:r>
              <a:rPr lang="en-US" sz="2400" dirty="0" err="1" smtClean="0">
                <a:effectLst/>
                <a:latin typeface="Times New Roman"/>
                <a:ea typeface="Times New Roman"/>
              </a:rPr>
              <a:t>dụng</a:t>
            </a:r>
            <a:r>
              <a:rPr lang="en-US" sz="2400" dirty="0" smtClean="0">
                <a:effectLst/>
                <a:latin typeface="Times New Roman"/>
                <a:ea typeface="Times New Roman"/>
              </a:rPr>
              <a:t> </a:t>
            </a:r>
            <a:r>
              <a:rPr lang="en-US" sz="2400" dirty="0" err="1" smtClean="0">
                <a:effectLst/>
                <a:latin typeface="Times New Roman"/>
                <a:ea typeface="Times New Roman"/>
              </a:rPr>
              <a:t>vừa</a:t>
            </a:r>
            <a:r>
              <a:rPr lang="en-US" sz="2400" dirty="0" smtClean="0">
                <a:effectLst/>
                <a:latin typeface="Times New Roman"/>
                <a:ea typeface="Times New Roman"/>
              </a:rPr>
              <a:t> </a:t>
            </a:r>
            <a:r>
              <a:rPr lang="en-US" sz="2400" dirty="0" err="1" smtClean="0">
                <a:effectLst/>
                <a:latin typeface="Times New Roman"/>
                <a:ea typeface="Times New Roman"/>
              </a:rPr>
              <a:t>đủ</a:t>
            </a:r>
            <a:r>
              <a:rPr lang="en-US" sz="2400" dirty="0" smtClean="0">
                <a:effectLst/>
                <a:latin typeface="Times New Roman"/>
                <a:ea typeface="Times New Roman"/>
              </a:rPr>
              <a:t> </a:t>
            </a:r>
            <a:r>
              <a:rPr lang="en-US" sz="2400" dirty="0" err="1" smtClean="0">
                <a:effectLst/>
                <a:latin typeface="Times New Roman"/>
                <a:ea typeface="Times New Roman"/>
              </a:rPr>
              <a:t>với</a:t>
            </a:r>
            <a:r>
              <a:rPr lang="en-US" sz="2400" dirty="0" smtClean="0">
                <a:effectLst/>
                <a:latin typeface="Times New Roman"/>
                <a:ea typeface="Times New Roman"/>
              </a:rPr>
              <a:t> dung </a:t>
            </a:r>
            <a:r>
              <a:rPr lang="en-US" sz="2400" dirty="0" err="1" smtClean="0">
                <a:effectLst/>
                <a:latin typeface="Times New Roman"/>
                <a:ea typeface="Times New Roman"/>
              </a:rPr>
              <a:t>dịch</a:t>
            </a:r>
            <a:r>
              <a:rPr lang="en-US" sz="2400" dirty="0" smtClean="0">
                <a:effectLst/>
                <a:latin typeface="Times New Roman"/>
                <a:ea typeface="Times New Roman"/>
              </a:rPr>
              <a:t> </a:t>
            </a:r>
            <a:r>
              <a:rPr lang="en-US" sz="2400" dirty="0" err="1" smtClean="0">
                <a:effectLst/>
                <a:latin typeface="Times New Roman"/>
                <a:ea typeface="Times New Roman"/>
              </a:rPr>
              <a:t>chứa</a:t>
            </a:r>
            <a:r>
              <a:rPr lang="en-US" sz="2400" dirty="0" smtClean="0">
                <a:effectLst/>
                <a:latin typeface="Times New Roman"/>
                <a:ea typeface="Times New Roman"/>
              </a:rPr>
              <a:t> m gam  </a:t>
            </a:r>
            <a:r>
              <a:rPr lang="en-US" sz="2400" dirty="0" err="1" smtClean="0">
                <a:effectLst/>
                <a:latin typeface="Times New Roman"/>
                <a:ea typeface="Times New Roman"/>
              </a:rPr>
              <a:t>HCl</a:t>
            </a:r>
            <a:r>
              <a:rPr lang="en-US" sz="2400" dirty="0" smtClean="0">
                <a:effectLst/>
                <a:latin typeface="Times New Roman"/>
                <a:ea typeface="Times New Roman"/>
              </a:rPr>
              <a:t> </a:t>
            </a:r>
            <a:r>
              <a:rPr lang="en-US" sz="2400" dirty="0" err="1" smtClean="0">
                <a:effectLst/>
                <a:latin typeface="Times New Roman"/>
                <a:ea typeface="Times New Roman"/>
              </a:rPr>
              <a:t>thu</a:t>
            </a:r>
            <a:r>
              <a:rPr lang="en-US" sz="2400" dirty="0" smtClean="0">
                <a:effectLst/>
                <a:latin typeface="Times New Roman"/>
                <a:ea typeface="Times New Roman"/>
              </a:rPr>
              <a:t> </a:t>
            </a:r>
            <a:r>
              <a:rPr lang="en-US" sz="2400" dirty="0" err="1" smtClean="0">
                <a:effectLst/>
                <a:latin typeface="Times New Roman"/>
                <a:ea typeface="Times New Roman"/>
              </a:rPr>
              <a:t>được</a:t>
            </a:r>
            <a:r>
              <a:rPr lang="en-US" sz="2400" dirty="0" smtClean="0">
                <a:effectLst/>
                <a:latin typeface="Times New Roman"/>
                <a:ea typeface="Times New Roman"/>
              </a:rPr>
              <a:t> 33,375 gam </a:t>
            </a:r>
            <a:r>
              <a:rPr lang="en-US" sz="2400" dirty="0" err="1" smtClean="0">
                <a:effectLst/>
                <a:latin typeface="Times New Roman"/>
                <a:ea typeface="Times New Roman"/>
              </a:rPr>
              <a:t>muối</a:t>
            </a:r>
            <a:r>
              <a:rPr lang="en-US" sz="2400" dirty="0" smtClean="0">
                <a:effectLst/>
                <a:latin typeface="Times New Roman"/>
                <a:ea typeface="Times New Roman"/>
              </a:rPr>
              <a:t> </a:t>
            </a:r>
            <a:r>
              <a:rPr lang="en-US" sz="2400" dirty="0" err="1" smtClean="0">
                <a:effectLst/>
                <a:latin typeface="Times New Roman"/>
                <a:ea typeface="Times New Roman"/>
              </a:rPr>
              <a:t>và</a:t>
            </a:r>
            <a:r>
              <a:rPr lang="en-US" sz="2400" dirty="0" smtClean="0">
                <a:effectLst/>
                <a:latin typeface="Times New Roman"/>
                <a:ea typeface="Times New Roman"/>
              </a:rPr>
              <a:t> V (lit) </a:t>
            </a:r>
            <a:r>
              <a:rPr lang="en-US" sz="2400" dirty="0" err="1" smtClean="0">
                <a:effectLst/>
                <a:latin typeface="Times New Roman"/>
                <a:ea typeface="Times New Roman"/>
              </a:rPr>
              <a:t>khí</a:t>
            </a:r>
            <a:r>
              <a:rPr lang="en-US" sz="2400" dirty="0" smtClean="0">
                <a:effectLst/>
                <a:latin typeface="Times New Roman"/>
                <a:ea typeface="Times New Roman"/>
              </a:rPr>
              <a:t> H</a:t>
            </a:r>
            <a:r>
              <a:rPr lang="en-US" sz="2400" baseline="-25000" dirty="0" smtClean="0">
                <a:effectLst/>
                <a:latin typeface="Times New Roman"/>
                <a:ea typeface="Times New Roman"/>
              </a:rPr>
              <a:t>2</a:t>
            </a:r>
            <a:r>
              <a:rPr lang="en-US" sz="2400" dirty="0" smtClean="0">
                <a:effectLst/>
                <a:latin typeface="Times New Roman"/>
                <a:ea typeface="Times New Roman"/>
              </a:rPr>
              <a:t> (</a:t>
            </a:r>
            <a:r>
              <a:rPr lang="en-US" sz="2400" dirty="0" err="1" smtClean="0">
                <a:effectLst/>
                <a:latin typeface="Times New Roman"/>
                <a:ea typeface="Times New Roman"/>
              </a:rPr>
              <a:t>đktc</a:t>
            </a:r>
            <a:r>
              <a:rPr lang="en-US" sz="2400" dirty="0" smtClean="0">
                <a:effectLst/>
                <a:latin typeface="Times New Roman"/>
                <a:ea typeface="Times New Roman"/>
              </a:rPr>
              <a:t>). </a:t>
            </a:r>
            <a:r>
              <a:rPr lang="en-US" sz="2400" dirty="0" err="1" smtClean="0">
                <a:effectLst/>
                <a:latin typeface="Times New Roman"/>
                <a:ea typeface="Times New Roman"/>
              </a:rPr>
              <a:t>Tính</a:t>
            </a:r>
            <a:r>
              <a:rPr lang="en-US" sz="2400" dirty="0" smtClean="0">
                <a:effectLst/>
                <a:latin typeface="Times New Roman"/>
                <a:ea typeface="Times New Roman"/>
              </a:rPr>
              <a:t> m, V </a:t>
            </a:r>
            <a:r>
              <a:rPr lang="en-US" sz="2400" dirty="0" err="1" smtClean="0">
                <a:effectLst/>
                <a:latin typeface="Times New Roman"/>
                <a:ea typeface="Times New Roman"/>
              </a:rPr>
              <a:t>và</a:t>
            </a:r>
            <a:r>
              <a:rPr lang="en-US" sz="2400" dirty="0" smtClean="0">
                <a:effectLst/>
                <a:latin typeface="Times New Roman"/>
                <a:ea typeface="Times New Roman"/>
              </a:rPr>
              <a:t> </a:t>
            </a:r>
            <a:r>
              <a:rPr lang="en-US" sz="2400" dirty="0" err="1" smtClean="0">
                <a:effectLst/>
                <a:latin typeface="Times New Roman"/>
                <a:ea typeface="Times New Roman"/>
              </a:rPr>
              <a:t>xác</a:t>
            </a:r>
            <a:r>
              <a:rPr lang="en-US" sz="2400" dirty="0" smtClean="0">
                <a:effectLst/>
                <a:latin typeface="Times New Roman"/>
                <a:ea typeface="Times New Roman"/>
              </a:rPr>
              <a:t> </a:t>
            </a:r>
            <a:r>
              <a:rPr lang="en-US" sz="2400" dirty="0" err="1" smtClean="0">
                <a:effectLst/>
                <a:latin typeface="Times New Roman"/>
                <a:ea typeface="Times New Roman"/>
              </a:rPr>
              <a:t>định</a:t>
            </a:r>
            <a:r>
              <a:rPr lang="en-US" sz="2400" dirty="0" smtClean="0">
                <a:effectLst/>
                <a:latin typeface="Times New Roman"/>
                <a:ea typeface="Times New Roman"/>
              </a:rPr>
              <a:t> </a:t>
            </a:r>
            <a:r>
              <a:rPr lang="en-US" sz="2400" dirty="0" err="1" smtClean="0">
                <a:effectLst/>
                <a:latin typeface="Times New Roman"/>
                <a:ea typeface="Times New Roman"/>
              </a:rPr>
              <a:t>tên</a:t>
            </a:r>
            <a:r>
              <a:rPr lang="en-US" sz="2400" dirty="0" smtClean="0">
                <a:effectLst/>
                <a:latin typeface="Times New Roman"/>
                <a:ea typeface="Times New Roman"/>
              </a:rPr>
              <a:t>, </a:t>
            </a:r>
            <a:r>
              <a:rPr lang="en-US" sz="2400" dirty="0" err="1" smtClean="0">
                <a:effectLst/>
                <a:latin typeface="Times New Roman"/>
                <a:ea typeface="Times New Roman"/>
              </a:rPr>
              <a:t>kí</a:t>
            </a:r>
            <a:r>
              <a:rPr lang="en-US" sz="2400" dirty="0" smtClean="0">
                <a:effectLst/>
                <a:latin typeface="Times New Roman"/>
                <a:ea typeface="Times New Roman"/>
              </a:rPr>
              <a:t> </a:t>
            </a:r>
            <a:r>
              <a:rPr lang="en-US" sz="2400" dirty="0" err="1" smtClean="0">
                <a:effectLst/>
                <a:latin typeface="Times New Roman"/>
                <a:ea typeface="Times New Roman"/>
              </a:rPr>
              <a:t>hiệu</a:t>
            </a:r>
            <a:r>
              <a:rPr lang="en-US" sz="2400" dirty="0" smtClean="0">
                <a:effectLst/>
                <a:latin typeface="Times New Roman"/>
                <a:ea typeface="Times New Roman"/>
              </a:rPr>
              <a:t> </a:t>
            </a:r>
            <a:r>
              <a:rPr lang="en-US" sz="2400" dirty="0" err="1" smtClean="0">
                <a:effectLst/>
                <a:latin typeface="Times New Roman"/>
                <a:ea typeface="Times New Roman"/>
              </a:rPr>
              <a:t>hóa</a:t>
            </a:r>
            <a:r>
              <a:rPr lang="en-US" sz="2400" dirty="0" smtClean="0">
                <a:effectLst/>
                <a:latin typeface="Times New Roman"/>
                <a:ea typeface="Times New Roman"/>
              </a:rPr>
              <a:t> </a:t>
            </a:r>
            <a:r>
              <a:rPr lang="en-US" sz="2400" dirty="0" err="1" smtClean="0">
                <a:effectLst/>
                <a:latin typeface="Times New Roman"/>
                <a:ea typeface="Times New Roman"/>
              </a:rPr>
              <a:t>học</a:t>
            </a:r>
            <a:r>
              <a:rPr lang="en-US" sz="2400" dirty="0" smtClean="0">
                <a:effectLst/>
                <a:latin typeface="Times New Roman"/>
                <a:ea typeface="Times New Roman"/>
              </a:rPr>
              <a:t> </a:t>
            </a:r>
            <a:r>
              <a:rPr lang="en-US" sz="2400" dirty="0" err="1" smtClean="0">
                <a:effectLst/>
                <a:latin typeface="Times New Roman"/>
                <a:ea typeface="Times New Roman"/>
              </a:rPr>
              <a:t>của</a:t>
            </a:r>
            <a:r>
              <a:rPr lang="en-US" sz="2400" dirty="0" smtClean="0">
                <a:effectLst/>
                <a:latin typeface="Times New Roman"/>
                <a:ea typeface="Times New Roman"/>
              </a:rPr>
              <a:t> </a:t>
            </a:r>
            <a:r>
              <a:rPr lang="en-US" sz="2400" dirty="0" err="1" smtClean="0">
                <a:effectLst/>
                <a:latin typeface="Times New Roman"/>
                <a:ea typeface="Times New Roman"/>
              </a:rPr>
              <a:t>kim</a:t>
            </a:r>
            <a:r>
              <a:rPr lang="en-US" sz="2400" dirty="0" smtClean="0">
                <a:effectLst/>
                <a:latin typeface="Times New Roman"/>
                <a:ea typeface="Times New Roman"/>
              </a:rPr>
              <a:t> </a:t>
            </a:r>
            <a:r>
              <a:rPr lang="en-US" sz="2400" dirty="0" err="1" smtClean="0">
                <a:effectLst/>
                <a:latin typeface="Times New Roman"/>
                <a:ea typeface="Times New Roman"/>
              </a:rPr>
              <a:t>loại</a:t>
            </a:r>
            <a:r>
              <a:rPr lang="en-US" sz="2400" dirty="0" smtClean="0">
                <a:effectLst/>
                <a:latin typeface="Times New Roman"/>
                <a:ea typeface="Times New Roman"/>
              </a:rPr>
              <a:t> M.</a:t>
            </a:r>
            <a:endParaRPr lang="en-US" sz="2400" dirty="0">
              <a:effectLst/>
              <a:latin typeface="Times New Roman"/>
              <a:ea typeface="Times New Roman"/>
            </a:endParaRPr>
          </a:p>
        </p:txBody>
      </p:sp>
      <p:graphicFrame>
        <p:nvGraphicFramePr>
          <p:cNvPr id="5" name="Table 4"/>
          <p:cNvGraphicFramePr>
            <a:graphicFrameLocks noGrp="1"/>
          </p:cNvGraphicFramePr>
          <p:nvPr>
            <p:extLst>
              <p:ext uri="{D42A27DB-BD31-4B8C-83A1-F6EECF244321}">
                <p14:modId xmlns:p14="http://schemas.microsoft.com/office/powerpoint/2010/main" val="480156765"/>
              </p:ext>
            </p:extLst>
          </p:nvPr>
        </p:nvGraphicFramePr>
        <p:xfrm>
          <a:off x="1600198" y="5334000"/>
          <a:ext cx="5410202" cy="914400"/>
        </p:xfrm>
        <a:graphic>
          <a:graphicData uri="http://schemas.openxmlformats.org/drawingml/2006/table">
            <a:tbl>
              <a:tblPr firstRow="1" bandRow="1">
                <a:tableStyleId>{5C22544A-7EE6-4342-B048-85BDC9FD1C3A}</a:tableStyleId>
              </a:tblPr>
              <a:tblGrid>
                <a:gridCol w="879158"/>
                <a:gridCol w="1149668"/>
                <a:gridCol w="1476374"/>
                <a:gridCol w="1905002"/>
              </a:tblGrid>
              <a:tr h="370840">
                <a:tc>
                  <a:txBody>
                    <a:bodyPr/>
                    <a:lstStyle/>
                    <a:p>
                      <a:r>
                        <a:rPr lang="en-US" sz="2400" dirty="0" smtClean="0"/>
                        <a:t>x</a:t>
                      </a:r>
                      <a:endParaRPr lang="en-US" sz="2400" dirty="0"/>
                    </a:p>
                  </a:txBody>
                  <a:tcPr/>
                </a:tc>
                <a:tc>
                  <a:txBody>
                    <a:bodyPr/>
                    <a:lstStyle/>
                    <a:p>
                      <a:r>
                        <a:rPr lang="en-US" sz="2400" dirty="0" smtClean="0"/>
                        <a:t>1</a:t>
                      </a:r>
                      <a:endParaRPr lang="en-US" sz="2400" dirty="0"/>
                    </a:p>
                  </a:txBody>
                  <a:tcPr/>
                </a:tc>
                <a:tc>
                  <a:txBody>
                    <a:bodyPr/>
                    <a:lstStyle/>
                    <a:p>
                      <a:r>
                        <a:rPr lang="en-US" sz="2400" dirty="0" smtClean="0"/>
                        <a:t>2</a:t>
                      </a:r>
                      <a:endParaRPr lang="en-US" sz="2400" dirty="0"/>
                    </a:p>
                  </a:txBody>
                  <a:tcPr/>
                </a:tc>
                <a:tc>
                  <a:txBody>
                    <a:bodyPr/>
                    <a:lstStyle/>
                    <a:p>
                      <a:r>
                        <a:rPr lang="en-US" sz="2400" dirty="0" smtClean="0"/>
                        <a:t>3</a:t>
                      </a:r>
                      <a:endParaRPr lang="en-US" sz="2400" dirty="0"/>
                    </a:p>
                  </a:txBody>
                  <a:tcPr/>
                </a:tc>
              </a:tr>
              <a:tr h="370840">
                <a:tc>
                  <a:txBody>
                    <a:bodyPr/>
                    <a:lstStyle/>
                    <a:p>
                      <a:r>
                        <a:rPr lang="en-US" sz="2400" dirty="0" smtClean="0"/>
                        <a:t>M</a:t>
                      </a:r>
                      <a:r>
                        <a:rPr lang="en-US" sz="2400" baseline="-25000" dirty="0" smtClean="0"/>
                        <a:t>M</a:t>
                      </a:r>
                      <a:endParaRPr lang="en-US" sz="2400" dirty="0"/>
                    </a:p>
                  </a:txBody>
                  <a:tcPr/>
                </a:tc>
                <a:tc>
                  <a:txBody>
                    <a:bodyPr/>
                    <a:lstStyle/>
                    <a:p>
                      <a:r>
                        <a:rPr lang="en-US" sz="2400" dirty="0" smtClean="0"/>
                        <a:t>9 (</a:t>
                      </a:r>
                      <a:r>
                        <a:rPr lang="en-US" sz="2400" dirty="0" err="1" smtClean="0"/>
                        <a:t>loại</a:t>
                      </a:r>
                      <a:r>
                        <a:rPr lang="en-US" sz="2400" dirty="0" smtClean="0"/>
                        <a:t>)</a:t>
                      </a:r>
                      <a:endParaRPr lang="en-US" sz="2400" dirty="0"/>
                    </a:p>
                  </a:txBody>
                  <a:tcPr/>
                </a:tc>
                <a:tc>
                  <a:txBody>
                    <a:bodyPr/>
                    <a:lstStyle/>
                    <a:p>
                      <a:r>
                        <a:rPr lang="en-US" sz="2400" dirty="0" smtClean="0"/>
                        <a:t>18 (</a:t>
                      </a:r>
                      <a:r>
                        <a:rPr lang="en-US" sz="2400" dirty="0" err="1" smtClean="0"/>
                        <a:t>loại</a:t>
                      </a:r>
                      <a:r>
                        <a:rPr lang="en-US" sz="2400" dirty="0" smtClean="0"/>
                        <a:t>)</a:t>
                      </a:r>
                      <a:endParaRPr lang="en-US" sz="2400" dirty="0"/>
                    </a:p>
                  </a:txBody>
                  <a:tcPr/>
                </a:tc>
                <a:tc>
                  <a:txBody>
                    <a:bodyPr/>
                    <a:lstStyle/>
                    <a:p>
                      <a:r>
                        <a:rPr lang="en-US" sz="2400" dirty="0" smtClean="0"/>
                        <a:t>27 (</a:t>
                      </a:r>
                      <a:r>
                        <a:rPr lang="en-US" sz="2400" dirty="0" err="1" smtClean="0"/>
                        <a:t>nhận</a:t>
                      </a:r>
                      <a:r>
                        <a:rPr lang="en-US" sz="2400" dirty="0" smtClean="0"/>
                        <a:t>)</a:t>
                      </a:r>
                      <a:endParaRPr lang="en-US" sz="2400" dirty="0"/>
                    </a:p>
                  </a:txBody>
                  <a:tcPr/>
                </a:tc>
              </a:tr>
            </a:tbl>
          </a:graphicData>
        </a:graphic>
      </p:graphicFrame>
    </p:spTree>
    <p:extLst>
      <p:ext uri="{BB962C8B-B14F-4D97-AF65-F5344CB8AC3E}">
        <p14:creationId xmlns:p14="http://schemas.microsoft.com/office/powerpoint/2010/main" val="3800804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dow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wipe(down)">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wipe(down)">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wipe(down)">
                                      <p:cBhvr>
                                        <p:cTn id="62" dur="500"/>
                                        <p:tgtEl>
                                          <p:spTgt spid="3">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3">
                                            <p:txEl>
                                              <p:pRg st="13" end="13"/>
                                            </p:txEl>
                                          </p:spTgt>
                                        </p:tgtEl>
                                        <p:attrNameLst>
                                          <p:attrName>style.visibility</p:attrName>
                                        </p:attrNameLst>
                                      </p:cBhvr>
                                      <p:to>
                                        <p:strVal val="visible"/>
                                      </p:to>
                                    </p:set>
                                    <p:animEffect transition="in" filter="wipe(down)">
                                      <p:cBhvr>
                                        <p:cTn id="71"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360</TotalTime>
  <Words>1781</Words>
  <Application>Microsoft Office PowerPoint</Application>
  <PresentationFormat>On-screen Show (4:3)</PresentationFormat>
  <Paragraphs>154</Paragraphs>
  <Slides>15</Slides>
  <Notes>0</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18" baseType="lpstr">
      <vt:lpstr>Oriel</vt:lpstr>
      <vt:lpstr>Solstice</vt:lpstr>
      <vt:lpstr>Equation.DSMT4</vt:lpstr>
      <vt:lpstr>CHUYÊN ĐỀ: XÁC ĐỊNH  CTHH </vt:lpstr>
      <vt:lpstr>PowerPoint Presentation</vt:lpstr>
      <vt:lpstr>PowerPoint Presentation</vt:lpstr>
      <vt:lpstr>Lưu ý:</vt:lpstr>
      <vt:lpstr>Phương pháp 2: Xác định công thức dựa trên phản ứng.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Bài tập rèn luyện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CHUYÊN ĐỀ: XÁC ĐỊNH  CTHH</dc:title>
  <dc:creator>DAO</dc:creator>
  <cp:lastModifiedBy>DAO</cp:lastModifiedBy>
  <cp:revision>30</cp:revision>
  <dcterms:created xsi:type="dcterms:W3CDTF">2021-06-06T17:33:45Z</dcterms:created>
  <dcterms:modified xsi:type="dcterms:W3CDTF">2021-06-09T02:19:23Z</dcterms:modified>
</cp:coreProperties>
</file>