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6" r:id="rId2"/>
  </p:sldMasterIdLst>
  <p:notesMasterIdLst>
    <p:notesMasterId r:id="rId29"/>
  </p:notesMasterIdLst>
  <p:handoutMasterIdLst>
    <p:handoutMasterId r:id="rId30"/>
  </p:handoutMasterIdLst>
  <p:sldIdLst>
    <p:sldId id="280" r:id="rId3"/>
    <p:sldId id="314" r:id="rId4"/>
    <p:sldId id="292" r:id="rId5"/>
    <p:sldId id="287" r:id="rId6"/>
    <p:sldId id="288" r:id="rId7"/>
    <p:sldId id="277" r:id="rId8"/>
    <p:sldId id="320" r:id="rId9"/>
    <p:sldId id="283" r:id="rId10"/>
    <p:sldId id="315" r:id="rId11"/>
    <p:sldId id="259" r:id="rId12"/>
    <p:sldId id="278" r:id="rId13"/>
    <p:sldId id="313" r:id="rId14"/>
    <p:sldId id="317" r:id="rId15"/>
    <p:sldId id="262" r:id="rId16"/>
    <p:sldId id="307" r:id="rId17"/>
    <p:sldId id="263" r:id="rId18"/>
    <p:sldId id="308" r:id="rId19"/>
    <p:sldId id="322" r:id="rId20"/>
    <p:sldId id="324" r:id="rId21"/>
    <p:sldId id="325" r:id="rId22"/>
    <p:sldId id="326" r:id="rId23"/>
    <p:sldId id="318" r:id="rId24"/>
    <p:sldId id="319" r:id="rId25"/>
    <p:sldId id="271" r:id="rId26"/>
    <p:sldId id="279" r:id="rId27"/>
    <p:sldId id="301" r:id="rId28"/>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VNI-Times" pitchFamily="2" charset="0"/>
        <a:ea typeface="+mn-ea"/>
        <a:cs typeface="+mn-cs"/>
      </a:defRPr>
    </a:lvl1pPr>
    <a:lvl2pPr marL="457200" algn="l" rtl="0" fontAlgn="base">
      <a:spcBef>
        <a:spcPct val="0"/>
      </a:spcBef>
      <a:spcAft>
        <a:spcPct val="0"/>
      </a:spcAft>
      <a:defRPr kern="1200">
        <a:solidFill>
          <a:schemeClr val="tx1"/>
        </a:solidFill>
        <a:latin typeface="VNI-Times" pitchFamily="2" charset="0"/>
        <a:ea typeface="+mn-ea"/>
        <a:cs typeface="+mn-cs"/>
      </a:defRPr>
    </a:lvl2pPr>
    <a:lvl3pPr marL="914400" algn="l" rtl="0" fontAlgn="base">
      <a:spcBef>
        <a:spcPct val="0"/>
      </a:spcBef>
      <a:spcAft>
        <a:spcPct val="0"/>
      </a:spcAft>
      <a:defRPr kern="1200">
        <a:solidFill>
          <a:schemeClr val="tx1"/>
        </a:solidFill>
        <a:latin typeface="VNI-Times" pitchFamily="2" charset="0"/>
        <a:ea typeface="+mn-ea"/>
        <a:cs typeface="+mn-cs"/>
      </a:defRPr>
    </a:lvl3pPr>
    <a:lvl4pPr marL="1371600" algn="l" rtl="0" fontAlgn="base">
      <a:spcBef>
        <a:spcPct val="0"/>
      </a:spcBef>
      <a:spcAft>
        <a:spcPct val="0"/>
      </a:spcAft>
      <a:defRPr kern="1200">
        <a:solidFill>
          <a:schemeClr val="tx1"/>
        </a:solidFill>
        <a:latin typeface="VNI-Times" pitchFamily="2" charset="0"/>
        <a:ea typeface="+mn-ea"/>
        <a:cs typeface="+mn-cs"/>
      </a:defRPr>
    </a:lvl4pPr>
    <a:lvl5pPr marL="1828800" algn="l" rtl="0" fontAlgn="base">
      <a:spcBef>
        <a:spcPct val="0"/>
      </a:spcBef>
      <a:spcAft>
        <a:spcPct val="0"/>
      </a:spcAft>
      <a:defRPr kern="1200">
        <a:solidFill>
          <a:schemeClr val="tx1"/>
        </a:solidFill>
        <a:latin typeface="VNI-Times" pitchFamily="2" charset="0"/>
        <a:ea typeface="+mn-ea"/>
        <a:cs typeface="+mn-cs"/>
      </a:defRPr>
    </a:lvl5pPr>
    <a:lvl6pPr marL="2286000" algn="l" defTabSz="914400" rtl="0" eaLnBrk="1" latinLnBrk="0" hangingPunct="1">
      <a:defRPr kern="1200">
        <a:solidFill>
          <a:schemeClr val="tx1"/>
        </a:solidFill>
        <a:latin typeface="VNI-Times" pitchFamily="2" charset="0"/>
        <a:ea typeface="+mn-ea"/>
        <a:cs typeface="+mn-cs"/>
      </a:defRPr>
    </a:lvl6pPr>
    <a:lvl7pPr marL="2743200" algn="l" defTabSz="914400" rtl="0" eaLnBrk="1" latinLnBrk="0" hangingPunct="1">
      <a:defRPr kern="1200">
        <a:solidFill>
          <a:schemeClr val="tx1"/>
        </a:solidFill>
        <a:latin typeface="VNI-Times" pitchFamily="2" charset="0"/>
        <a:ea typeface="+mn-ea"/>
        <a:cs typeface="+mn-cs"/>
      </a:defRPr>
    </a:lvl7pPr>
    <a:lvl8pPr marL="3200400" algn="l" defTabSz="914400" rtl="0" eaLnBrk="1" latinLnBrk="0" hangingPunct="1">
      <a:defRPr kern="1200">
        <a:solidFill>
          <a:schemeClr val="tx1"/>
        </a:solidFill>
        <a:latin typeface="VNI-Times" pitchFamily="2" charset="0"/>
        <a:ea typeface="+mn-ea"/>
        <a:cs typeface="+mn-cs"/>
      </a:defRPr>
    </a:lvl8pPr>
    <a:lvl9pPr marL="3657600" algn="l" defTabSz="914400" rtl="0" eaLnBrk="1" latinLnBrk="0" hangingPunct="1">
      <a:defRPr kern="1200">
        <a:solidFill>
          <a:schemeClr val="tx1"/>
        </a:solidFill>
        <a:latin typeface="VNI-Times" pitchFamily="2"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3300"/>
    <a:srgbClr val="3333FF"/>
    <a:srgbClr val="CC3399"/>
    <a:srgbClr val="CCFFCC"/>
    <a:srgbClr val="00FF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1171" autoAdjust="0"/>
  </p:normalViewPr>
  <p:slideViewPr>
    <p:cSldViewPr>
      <p:cViewPr>
        <p:scale>
          <a:sx n="81" d="100"/>
          <a:sy n="81" d="100"/>
        </p:scale>
        <p:origin x="-342" y="-72"/>
      </p:cViewPr>
      <p:guideLst>
        <p:guide orient="horz" pos="2160"/>
        <p:guide pos="3120"/>
      </p:guideLst>
    </p:cSldViewPr>
  </p:slideViewPr>
  <p:outlineViewPr>
    <p:cViewPr>
      <p:scale>
        <a:sx n="33" d="100"/>
        <a:sy n="33" d="100"/>
      </p:scale>
      <p:origin x="0" y="48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E0C55B2-D08D-4941-BE2A-87D3CE6BCB3D}" type="slidenum">
              <a:rPr lang="en-US" altLang="en-US"/>
              <a:pPr/>
              <a:t>‹#›</a:t>
            </a:fld>
            <a:endParaRPr lang="en-US" altLang="en-US"/>
          </a:p>
        </p:txBody>
      </p:sp>
    </p:spTree>
    <p:extLst>
      <p:ext uri="{BB962C8B-B14F-4D97-AF65-F5344CB8AC3E}">
        <p14:creationId xmlns:p14="http://schemas.microsoft.com/office/powerpoint/2010/main" val="994754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8BC5327-BB1A-4012-96F7-E808714C822C}" type="slidenum">
              <a:rPr lang="en-US" altLang="en-US"/>
              <a:pPr/>
              <a:t>‹#›</a:t>
            </a:fld>
            <a:endParaRPr lang="en-US" altLang="en-US"/>
          </a:p>
        </p:txBody>
      </p:sp>
    </p:spTree>
    <p:extLst>
      <p:ext uri="{BB962C8B-B14F-4D97-AF65-F5344CB8AC3E}">
        <p14:creationId xmlns:p14="http://schemas.microsoft.com/office/powerpoint/2010/main" val="20079284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731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398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398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1524000"/>
            <a:ext cx="8258175" cy="1752600"/>
          </a:xfrm>
        </p:spPr>
        <p:txBody>
          <a:bodyPr/>
          <a:lstStyle>
            <a:lvl1pPr>
              <a:defRPr sz="5000"/>
            </a:lvl1pPr>
          </a:lstStyle>
          <a:p>
            <a:pPr lvl="0"/>
            <a:r>
              <a:rPr lang="en-US" altLang="en-US" noProof="0"/>
              <a:t>Click to edit Master title style</a:t>
            </a:r>
          </a:p>
        </p:txBody>
      </p:sp>
      <p:sp>
        <p:nvSpPr>
          <p:cNvPr id="44035" name="Rectangle 3"/>
          <p:cNvSpPr>
            <a:spLocks noGrp="1" noChangeArrowheads="1"/>
          </p:cNvSpPr>
          <p:nvPr>
            <p:ph type="subTitle" idx="1"/>
          </p:nvPr>
        </p:nvSpPr>
        <p:spPr>
          <a:xfrm>
            <a:off x="2146300" y="3962400"/>
            <a:ext cx="70993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44036" name="Rectangle 4"/>
          <p:cNvSpPr>
            <a:spLocks noGrp="1" noChangeArrowheads="1"/>
          </p:cNvSpPr>
          <p:nvPr>
            <p:ph type="dt" sz="half" idx="2"/>
          </p:nvPr>
        </p:nvSpPr>
        <p:spPr/>
        <p:txBody>
          <a:bodyPr/>
          <a:lstStyle>
            <a:lvl1pPr>
              <a:defRPr/>
            </a:lvl1pPr>
          </a:lstStyle>
          <a:p>
            <a:r>
              <a:rPr lang="en-US" altLang="en-US"/>
              <a:t>VẬT LÝ 6</a:t>
            </a:r>
          </a:p>
        </p:txBody>
      </p:sp>
      <p:sp>
        <p:nvSpPr>
          <p:cNvPr id="44037" name="Rectangle 5"/>
          <p:cNvSpPr>
            <a:spLocks noGrp="1" noChangeArrowheads="1"/>
          </p:cNvSpPr>
          <p:nvPr>
            <p:ph type="ftr" sz="quarter" idx="3"/>
          </p:nvPr>
        </p:nvSpPr>
        <p:spPr>
          <a:xfrm>
            <a:off x="3384550" y="6243638"/>
            <a:ext cx="3136900" cy="457200"/>
          </a:xfrm>
        </p:spPr>
        <p:txBody>
          <a:bodyPr/>
          <a:lstStyle>
            <a:lvl1pPr>
              <a:defRPr/>
            </a:lvl1pPr>
          </a:lstStyle>
          <a:p>
            <a:r>
              <a:rPr lang="en-US" altLang="en-US"/>
              <a:t>Kiêm Hươl- PTDTNT THCS huyện Kế Sách</a:t>
            </a:r>
          </a:p>
        </p:txBody>
      </p:sp>
      <p:sp>
        <p:nvSpPr>
          <p:cNvPr id="44038" name="Rectangle 6"/>
          <p:cNvSpPr>
            <a:spLocks noGrp="1" noChangeArrowheads="1"/>
          </p:cNvSpPr>
          <p:nvPr>
            <p:ph type="sldNum" sz="quarter" idx="4"/>
          </p:nvPr>
        </p:nvSpPr>
        <p:spPr/>
        <p:txBody>
          <a:bodyPr/>
          <a:lstStyle>
            <a:lvl1pPr>
              <a:defRPr/>
            </a:lvl1pPr>
          </a:lstStyle>
          <a:p>
            <a:fld id="{145E1C68-5E28-48BE-ADD4-73BF8C2B97ED}" type="slidenum">
              <a:rPr lang="en-US" altLang="en-US"/>
              <a:pPr/>
              <a:t>‹#›</a:t>
            </a:fld>
            <a:endParaRPr lang="en-US" altLang="en-US"/>
          </a:p>
        </p:txBody>
      </p:sp>
      <p:sp>
        <p:nvSpPr>
          <p:cNvPr id="44039" name="Freeform 7"/>
          <p:cNvSpPr>
            <a:spLocks noChangeArrowheads="1"/>
          </p:cNvSpPr>
          <p:nvPr/>
        </p:nvSpPr>
        <p:spPr bwMode="auto">
          <a:xfrm>
            <a:off x="660400" y="1219200"/>
            <a:ext cx="85852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0" name="Line 8"/>
          <p:cNvSpPr>
            <a:spLocks noChangeShapeType="1"/>
          </p:cNvSpPr>
          <p:nvPr/>
        </p:nvSpPr>
        <p:spPr bwMode="auto">
          <a:xfrm>
            <a:off x="2146300" y="3962400"/>
            <a:ext cx="70548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VẬT LÝ 6</a:t>
            </a:r>
          </a:p>
        </p:txBody>
      </p:sp>
      <p:sp>
        <p:nvSpPr>
          <p:cNvPr id="5" name="Footer Placeholder 4"/>
          <p:cNvSpPr>
            <a:spLocks noGrp="1"/>
          </p:cNvSpPr>
          <p:nvPr>
            <p:ph type="ftr" sz="quarter" idx="11"/>
          </p:nvPr>
        </p:nvSpPr>
        <p:spPr/>
        <p:txBody>
          <a:bodyPr/>
          <a:lstStyle>
            <a:lvl1pPr>
              <a:defRPr/>
            </a:lvl1pPr>
          </a:lstStyle>
          <a:p>
            <a:r>
              <a:rPr lang="en-US" altLang="en-US"/>
              <a:t>Kiêm Hươl- PTDTNT THCS huyện Kế Sách</a:t>
            </a:r>
          </a:p>
        </p:txBody>
      </p:sp>
      <p:sp>
        <p:nvSpPr>
          <p:cNvPr id="6" name="Slide Number Placeholder 5"/>
          <p:cNvSpPr>
            <a:spLocks noGrp="1"/>
          </p:cNvSpPr>
          <p:nvPr>
            <p:ph type="sldNum" sz="quarter" idx="12"/>
          </p:nvPr>
        </p:nvSpPr>
        <p:spPr/>
        <p:txBody>
          <a:bodyPr/>
          <a:lstStyle>
            <a:lvl1pPr>
              <a:defRPr/>
            </a:lvl1pPr>
          </a:lstStyle>
          <a:p>
            <a:fld id="{383E82DD-2D47-4A2B-BFA1-ED8E64DDF83C}" type="slidenum">
              <a:rPr lang="en-US" altLang="en-US"/>
              <a:pPr/>
              <a:t>‹#›</a:t>
            </a:fld>
            <a:endParaRPr lang="en-US" altLang="en-US"/>
          </a:p>
        </p:txBody>
      </p:sp>
    </p:spTree>
    <p:extLst>
      <p:ext uri="{BB962C8B-B14F-4D97-AF65-F5344CB8AC3E}">
        <p14:creationId xmlns:p14="http://schemas.microsoft.com/office/powerpoint/2010/main" val="377419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7813"/>
            <a:ext cx="653415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VẬT LÝ 6</a:t>
            </a:r>
          </a:p>
        </p:txBody>
      </p:sp>
      <p:sp>
        <p:nvSpPr>
          <p:cNvPr id="5" name="Footer Placeholder 4"/>
          <p:cNvSpPr>
            <a:spLocks noGrp="1"/>
          </p:cNvSpPr>
          <p:nvPr>
            <p:ph type="ftr" sz="quarter" idx="11"/>
          </p:nvPr>
        </p:nvSpPr>
        <p:spPr/>
        <p:txBody>
          <a:bodyPr/>
          <a:lstStyle>
            <a:lvl1pPr>
              <a:defRPr/>
            </a:lvl1pPr>
          </a:lstStyle>
          <a:p>
            <a:r>
              <a:rPr lang="en-US" altLang="en-US"/>
              <a:t>Kiêm Hươl- PTDTNT THCS huyện Kế Sách</a:t>
            </a:r>
          </a:p>
        </p:txBody>
      </p:sp>
      <p:sp>
        <p:nvSpPr>
          <p:cNvPr id="6" name="Slide Number Placeholder 5"/>
          <p:cNvSpPr>
            <a:spLocks noGrp="1"/>
          </p:cNvSpPr>
          <p:nvPr>
            <p:ph type="sldNum" sz="quarter" idx="12"/>
          </p:nvPr>
        </p:nvSpPr>
        <p:spPr/>
        <p:txBody>
          <a:bodyPr/>
          <a:lstStyle>
            <a:lvl1pPr>
              <a:defRPr/>
            </a:lvl1pPr>
          </a:lstStyle>
          <a:p>
            <a:fld id="{FCC2E8A7-A6D2-4D80-81F6-424D049627A9}" type="slidenum">
              <a:rPr lang="en-US" altLang="en-US"/>
              <a:pPr/>
              <a:t>‹#›</a:t>
            </a:fld>
            <a:endParaRPr lang="en-US" altLang="en-US"/>
          </a:p>
        </p:txBody>
      </p:sp>
    </p:spTree>
    <p:extLst>
      <p:ext uri="{BB962C8B-B14F-4D97-AF65-F5344CB8AC3E}">
        <p14:creationId xmlns:p14="http://schemas.microsoft.com/office/powerpoint/2010/main" val="217521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5400"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815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5029200" y="1600200"/>
            <a:ext cx="4381500" cy="4530725"/>
          </a:xfrm>
        </p:spPr>
        <p:txBody>
          <a:bodyPr/>
          <a:lstStyle/>
          <a:p>
            <a:endParaRPr lang="en-US"/>
          </a:p>
        </p:txBody>
      </p:sp>
      <p:sp>
        <p:nvSpPr>
          <p:cNvPr id="5" name="Date Placeholder 4"/>
          <p:cNvSpPr>
            <a:spLocks noGrp="1"/>
          </p:cNvSpPr>
          <p:nvPr>
            <p:ph type="dt" sz="half" idx="10"/>
          </p:nvPr>
        </p:nvSpPr>
        <p:spPr>
          <a:xfrm>
            <a:off x="495300" y="6243638"/>
            <a:ext cx="2311400" cy="457200"/>
          </a:xfrm>
        </p:spPr>
        <p:txBody>
          <a:bodyPr/>
          <a:lstStyle>
            <a:lvl1pPr>
              <a:defRPr/>
            </a:lvl1pPr>
          </a:lstStyle>
          <a:p>
            <a:r>
              <a:rPr lang="en-US" altLang="en-US"/>
              <a:t>VẬT LÝ 6</a:t>
            </a:r>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r>
              <a:rPr lang="en-US" altLang="en-US"/>
              <a:t>Kiêm Hươl- PTDTNT THCS huyện Kế Sách</a:t>
            </a:r>
          </a:p>
        </p:txBody>
      </p:sp>
      <p:sp>
        <p:nvSpPr>
          <p:cNvPr id="7" name="Slide Number Placeholder 6"/>
          <p:cNvSpPr>
            <a:spLocks noGrp="1"/>
          </p:cNvSpPr>
          <p:nvPr>
            <p:ph type="sldNum" sz="quarter" idx="12"/>
          </p:nvPr>
        </p:nvSpPr>
        <p:spPr>
          <a:xfrm>
            <a:off x="7099300" y="6243638"/>
            <a:ext cx="2311400" cy="457200"/>
          </a:xfrm>
        </p:spPr>
        <p:txBody>
          <a:bodyPr/>
          <a:lstStyle>
            <a:lvl1pPr>
              <a:defRPr/>
            </a:lvl1pPr>
          </a:lstStyle>
          <a:p>
            <a:fld id="{DDE3E344-FD92-4C1D-B09B-C78AF0BEB13A}" type="slidenum">
              <a:rPr lang="en-US" altLang="en-US"/>
              <a:pPr/>
              <a:t>‹#›</a:t>
            </a:fld>
            <a:endParaRPr lang="en-US" altLang="en-US"/>
          </a:p>
        </p:txBody>
      </p:sp>
    </p:spTree>
    <p:extLst>
      <p:ext uri="{BB962C8B-B14F-4D97-AF65-F5344CB8AC3E}">
        <p14:creationId xmlns:p14="http://schemas.microsoft.com/office/powerpoint/2010/main" val="124404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7813"/>
            <a:ext cx="89154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95300" y="6243638"/>
            <a:ext cx="2311400" cy="457200"/>
          </a:xfrm>
        </p:spPr>
        <p:txBody>
          <a:bodyPr/>
          <a:lstStyle>
            <a:lvl1pPr>
              <a:defRPr/>
            </a:lvl1pPr>
          </a:lstStyle>
          <a:p>
            <a:r>
              <a:rPr lang="en-US" altLang="en-US"/>
              <a:t>VẬT LÝ 6</a:t>
            </a:r>
          </a:p>
        </p:txBody>
      </p:sp>
      <p:sp>
        <p:nvSpPr>
          <p:cNvPr id="4" name="Footer Placeholder 3"/>
          <p:cNvSpPr>
            <a:spLocks noGrp="1"/>
          </p:cNvSpPr>
          <p:nvPr>
            <p:ph type="ftr" sz="quarter" idx="11"/>
          </p:nvPr>
        </p:nvSpPr>
        <p:spPr>
          <a:xfrm>
            <a:off x="3384550" y="6248400"/>
            <a:ext cx="3136900" cy="457200"/>
          </a:xfrm>
        </p:spPr>
        <p:txBody>
          <a:bodyPr/>
          <a:lstStyle>
            <a:lvl1pPr>
              <a:defRPr/>
            </a:lvl1pPr>
          </a:lstStyle>
          <a:p>
            <a:r>
              <a:rPr lang="en-US" altLang="en-US"/>
              <a:t>Kiêm Hươl- PTDTNT THCS huyện Kế Sách</a:t>
            </a:r>
          </a:p>
        </p:txBody>
      </p:sp>
      <p:sp>
        <p:nvSpPr>
          <p:cNvPr id="5" name="Slide Number Placeholder 4"/>
          <p:cNvSpPr>
            <a:spLocks noGrp="1"/>
          </p:cNvSpPr>
          <p:nvPr>
            <p:ph type="sldNum" sz="quarter" idx="12"/>
          </p:nvPr>
        </p:nvSpPr>
        <p:spPr>
          <a:xfrm>
            <a:off x="7099300" y="6243638"/>
            <a:ext cx="2311400" cy="457200"/>
          </a:xfrm>
        </p:spPr>
        <p:txBody>
          <a:bodyPr/>
          <a:lstStyle>
            <a:lvl1pPr>
              <a:defRPr/>
            </a:lvl1pPr>
          </a:lstStyle>
          <a:p>
            <a:fld id="{85E28BDF-7D2C-4FB3-BD46-BB40DC28A9F1}" type="slidenum">
              <a:rPr lang="en-US" altLang="en-US"/>
              <a:pPr/>
              <a:t>‹#›</a:t>
            </a:fld>
            <a:endParaRPr lang="en-US" altLang="en-US"/>
          </a:p>
        </p:txBody>
      </p:sp>
    </p:spTree>
    <p:extLst>
      <p:ext uri="{BB962C8B-B14F-4D97-AF65-F5344CB8AC3E}">
        <p14:creationId xmlns:p14="http://schemas.microsoft.com/office/powerpoint/2010/main" val="281806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5400" cy="1139825"/>
          </a:xfrm>
        </p:spPr>
        <p:txBody>
          <a:bodyPr/>
          <a:lstStyle/>
          <a:p>
            <a:r>
              <a:rPr lang="en-US"/>
              <a:t>Click to edit Master title style</a:t>
            </a:r>
          </a:p>
        </p:txBody>
      </p:sp>
      <p:sp>
        <p:nvSpPr>
          <p:cNvPr id="3" name="Table Placeholder 2"/>
          <p:cNvSpPr>
            <a:spLocks noGrp="1"/>
          </p:cNvSpPr>
          <p:nvPr>
            <p:ph type="tbl" idx="1"/>
          </p:nvPr>
        </p:nvSpPr>
        <p:spPr>
          <a:xfrm>
            <a:off x="495300" y="1600200"/>
            <a:ext cx="8915400" cy="4530725"/>
          </a:xfrm>
        </p:spPr>
        <p:txBody>
          <a:bodyPr/>
          <a:lstStyle/>
          <a:p>
            <a:endParaRPr lang="en-US"/>
          </a:p>
        </p:txBody>
      </p:sp>
      <p:sp>
        <p:nvSpPr>
          <p:cNvPr id="4" name="Date Placeholder 3"/>
          <p:cNvSpPr>
            <a:spLocks noGrp="1"/>
          </p:cNvSpPr>
          <p:nvPr>
            <p:ph type="dt" sz="half" idx="10"/>
          </p:nvPr>
        </p:nvSpPr>
        <p:spPr>
          <a:xfrm>
            <a:off x="495300" y="6243638"/>
            <a:ext cx="2311400" cy="457200"/>
          </a:xfrm>
        </p:spPr>
        <p:txBody>
          <a:bodyPr/>
          <a:lstStyle>
            <a:lvl1pPr>
              <a:defRPr/>
            </a:lvl1pPr>
          </a:lstStyle>
          <a:p>
            <a:r>
              <a:rPr lang="en-US" altLang="en-US"/>
              <a:t>VẬT LÝ 6</a:t>
            </a:r>
          </a:p>
        </p:txBody>
      </p:sp>
      <p:sp>
        <p:nvSpPr>
          <p:cNvPr id="5" name="Footer Placeholder 4"/>
          <p:cNvSpPr>
            <a:spLocks noGrp="1"/>
          </p:cNvSpPr>
          <p:nvPr>
            <p:ph type="ftr" sz="quarter" idx="11"/>
          </p:nvPr>
        </p:nvSpPr>
        <p:spPr>
          <a:xfrm>
            <a:off x="3384550" y="6248400"/>
            <a:ext cx="3136900" cy="457200"/>
          </a:xfrm>
        </p:spPr>
        <p:txBody>
          <a:bodyPr/>
          <a:lstStyle>
            <a:lvl1pPr>
              <a:defRPr/>
            </a:lvl1pPr>
          </a:lstStyle>
          <a:p>
            <a:r>
              <a:rPr lang="en-US" altLang="en-US"/>
              <a:t>Kiêm Hươl- PTDTNT THCS huyện Kế Sách</a:t>
            </a:r>
          </a:p>
        </p:txBody>
      </p:sp>
      <p:sp>
        <p:nvSpPr>
          <p:cNvPr id="6" name="Slide Number Placeholder 5"/>
          <p:cNvSpPr>
            <a:spLocks noGrp="1"/>
          </p:cNvSpPr>
          <p:nvPr>
            <p:ph type="sldNum" sz="quarter" idx="12"/>
          </p:nvPr>
        </p:nvSpPr>
        <p:spPr>
          <a:xfrm>
            <a:off x="7099300" y="6243638"/>
            <a:ext cx="2311400" cy="457200"/>
          </a:xfrm>
        </p:spPr>
        <p:txBody>
          <a:bodyPr/>
          <a:lstStyle>
            <a:lvl1pPr>
              <a:defRPr/>
            </a:lvl1pPr>
          </a:lstStyle>
          <a:p>
            <a:fld id="{509A2F6B-DEA9-464C-93E9-266E683D9957}" type="slidenum">
              <a:rPr lang="en-US" altLang="en-US"/>
              <a:pPr/>
              <a:t>‹#›</a:t>
            </a:fld>
            <a:endParaRPr lang="en-US" altLang="en-US"/>
          </a:p>
        </p:txBody>
      </p:sp>
    </p:spTree>
    <p:extLst>
      <p:ext uri="{BB962C8B-B14F-4D97-AF65-F5344CB8AC3E}">
        <p14:creationId xmlns:p14="http://schemas.microsoft.com/office/powerpoint/2010/main" val="282361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A51506-BB82-4F67-AEBD-14EB45FDBDB0}" type="datetime1">
              <a:rPr lang="en-US">
                <a:solidFill>
                  <a:srgbClr val="000000"/>
                </a:solidFill>
              </a:rPr>
              <a:pPr>
                <a:defRPr/>
              </a:pPr>
              <a:t>2/4/2021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5204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E1371C-31F7-4C9A-B97C-2D22036613CD}" type="datetime1">
              <a:rPr lang="en-US">
                <a:solidFill>
                  <a:srgbClr val="000000"/>
                </a:solidFill>
              </a:rPr>
              <a:pPr>
                <a:defRPr/>
              </a:pPr>
              <a:t>2/4/2021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9555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7F58BB-874E-4A34-BAEE-93B55C88E038}" type="datetime1">
              <a:rPr lang="en-US">
                <a:solidFill>
                  <a:srgbClr val="000000"/>
                </a:solidFill>
              </a:rPr>
              <a:pPr>
                <a:defRPr/>
              </a:pPr>
              <a:t>2/4/2021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6826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AAF39F-97E7-49DB-AC1F-960C548ADDBB}" type="datetime1">
              <a:rPr lang="en-US">
                <a:solidFill>
                  <a:srgbClr val="000000"/>
                </a:solidFill>
              </a:rPr>
              <a:pPr>
                <a:defRPr/>
              </a:pPr>
              <a:t>2/4/2021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0846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CDC5420-4888-49F8-BA8E-C05F3DE4237D}" type="datetime1">
              <a:rPr lang="en-US">
                <a:solidFill>
                  <a:srgbClr val="000000"/>
                </a:solidFill>
              </a:rPr>
              <a:pPr>
                <a:defRPr/>
              </a:pPr>
              <a:t>2/4/2021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7974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VẬT LÝ 6</a:t>
            </a:r>
          </a:p>
        </p:txBody>
      </p:sp>
      <p:sp>
        <p:nvSpPr>
          <p:cNvPr id="5" name="Footer Placeholder 4"/>
          <p:cNvSpPr>
            <a:spLocks noGrp="1"/>
          </p:cNvSpPr>
          <p:nvPr>
            <p:ph type="ftr" sz="quarter" idx="11"/>
          </p:nvPr>
        </p:nvSpPr>
        <p:spPr/>
        <p:txBody>
          <a:bodyPr/>
          <a:lstStyle>
            <a:lvl1pPr>
              <a:defRPr/>
            </a:lvl1pPr>
          </a:lstStyle>
          <a:p>
            <a:r>
              <a:rPr lang="en-US" altLang="en-US"/>
              <a:t>Kiêm Hươl- PTDTNT THCS huyện Kế Sách</a:t>
            </a:r>
          </a:p>
        </p:txBody>
      </p:sp>
      <p:sp>
        <p:nvSpPr>
          <p:cNvPr id="6" name="Slide Number Placeholder 5"/>
          <p:cNvSpPr>
            <a:spLocks noGrp="1"/>
          </p:cNvSpPr>
          <p:nvPr>
            <p:ph type="sldNum" sz="quarter" idx="12"/>
          </p:nvPr>
        </p:nvSpPr>
        <p:spPr/>
        <p:txBody>
          <a:bodyPr/>
          <a:lstStyle>
            <a:lvl1pPr>
              <a:defRPr/>
            </a:lvl1pPr>
          </a:lstStyle>
          <a:p>
            <a:fld id="{51C9FCD4-9EE7-4D63-919E-5EBA2168BB4E}" type="slidenum">
              <a:rPr lang="en-US" altLang="en-US"/>
              <a:pPr/>
              <a:t>‹#›</a:t>
            </a:fld>
            <a:endParaRPr lang="en-US" altLang="en-US"/>
          </a:p>
        </p:txBody>
      </p:sp>
    </p:spTree>
    <p:extLst>
      <p:ext uri="{BB962C8B-B14F-4D97-AF65-F5344CB8AC3E}">
        <p14:creationId xmlns:p14="http://schemas.microsoft.com/office/powerpoint/2010/main" val="366825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F31DADF-45A1-4FFD-AFFF-B17F893209F8}" type="datetime1">
              <a:rPr lang="en-US">
                <a:solidFill>
                  <a:srgbClr val="000000"/>
                </a:solidFill>
              </a:rPr>
              <a:pPr>
                <a:defRPr/>
              </a:pPr>
              <a:t>2/4/2021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4701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0F396D0-FE85-42B0-B7DD-A74490DFF152}" type="datetime1">
              <a:rPr lang="en-US">
                <a:solidFill>
                  <a:srgbClr val="000000"/>
                </a:solidFill>
              </a:rPr>
              <a:pPr>
                <a:defRPr/>
              </a:pPr>
              <a:t>2/4/2021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9429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3948D0-7099-4443-8995-FCF4E27725FE}" type="datetime1">
              <a:rPr lang="en-US">
                <a:solidFill>
                  <a:srgbClr val="000000"/>
                </a:solidFill>
              </a:rPr>
              <a:pPr>
                <a:defRPr/>
              </a:pPr>
              <a:t>2/4/2021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8383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3C623-4369-4304-9718-1C6628482D73}" type="datetime1">
              <a:rPr lang="en-US">
                <a:solidFill>
                  <a:srgbClr val="000000"/>
                </a:solidFill>
              </a:rPr>
              <a:pPr>
                <a:defRPr/>
              </a:pPr>
              <a:t>2/4/2021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3850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04A6C8-EEC0-4124-95C8-B06FC943A5AD}" type="datetime1">
              <a:rPr lang="en-US">
                <a:solidFill>
                  <a:srgbClr val="000000"/>
                </a:solidFill>
              </a:rPr>
              <a:pPr>
                <a:defRPr/>
              </a:pPr>
              <a:t>2/4/2021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7515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945ACCB-E95C-4A3B-B5A9-382C692DA9A1}" type="datetime1">
              <a:rPr lang="en-US">
                <a:solidFill>
                  <a:srgbClr val="000000"/>
                </a:solidFill>
              </a:rPr>
              <a:pPr>
                <a:defRPr/>
              </a:pPr>
              <a:t>2/4/2021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1031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E9D6AB7-C4C8-4F99-BA10-78746C7BB5BA}" type="datetime1">
              <a:rPr lang="en-US">
                <a:solidFill>
                  <a:srgbClr val="000000"/>
                </a:solidFill>
              </a:rPr>
              <a:pPr>
                <a:defRPr/>
              </a:pPr>
              <a:t>2/4/2021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6024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1"/>
            <a:ext cx="8915400" cy="4525963"/>
          </a:xfrm>
        </p:spPr>
        <p:txBody>
          <a:bodyPr vert="horz" wrap="square" lIns="91440" tIns="45720" rIns="91440" bIns="45720" numCol="1" anchor="t" anchorCtr="0" compatLnSpc="1">
            <a:prstTxWarp prst="textNoShape">
              <a:avLst/>
            </a:prstTxWarp>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E645F92-392F-4918-AAA5-67E8772356E9}" type="datetime1">
              <a:rPr lang="en-US">
                <a:solidFill>
                  <a:srgbClr val="000000"/>
                </a:solidFill>
              </a:rPr>
              <a:pPr>
                <a:defRPr/>
              </a:pPr>
              <a:t>2/4/2021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8702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US" altLang="en-US"/>
              <a:t>VẬT LÝ 6</a:t>
            </a:r>
          </a:p>
        </p:txBody>
      </p:sp>
      <p:sp>
        <p:nvSpPr>
          <p:cNvPr id="5" name="Footer Placeholder 4"/>
          <p:cNvSpPr>
            <a:spLocks noGrp="1"/>
          </p:cNvSpPr>
          <p:nvPr>
            <p:ph type="ftr" sz="quarter" idx="11"/>
          </p:nvPr>
        </p:nvSpPr>
        <p:spPr/>
        <p:txBody>
          <a:bodyPr/>
          <a:lstStyle>
            <a:lvl1pPr>
              <a:defRPr/>
            </a:lvl1pPr>
          </a:lstStyle>
          <a:p>
            <a:r>
              <a:rPr lang="en-US" altLang="en-US"/>
              <a:t>Kiêm Hươl- PTDTNT THCS huyện Kế Sách</a:t>
            </a:r>
          </a:p>
        </p:txBody>
      </p:sp>
      <p:sp>
        <p:nvSpPr>
          <p:cNvPr id="6" name="Slide Number Placeholder 5"/>
          <p:cNvSpPr>
            <a:spLocks noGrp="1"/>
          </p:cNvSpPr>
          <p:nvPr>
            <p:ph type="sldNum" sz="quarter" idx="12"/>
          </p:nvPr>
        </p:nvSpPr>
        <p:spPr/>
        <p:txBody>
          <a:bodyPr/>
          <a:lstStyle>
            <a:lvl1pPr>
              <a:defRPr/>
            </a:lvl1pPr>
          </a:lstStyle>
          <a:p>
            <a:fld id="{31BF99F4-D20E-4624-BB92-6F2D540EFD42}" type="slidenum">
              <a:rPr lang="en-US" altLang="en-US"/>
              <a:pPr/>
              <a:t>‹#›</a:t>
            </a:fld>
            <a:endParaRPr lang="en-US" altLang="en-US"/>
          </a:p>
        </p:txBody>
      </p:sp>
    </p:spTree>
    <p:extLst>
      <p:ext uri="{BB962C8B-B14F-4D97-AF65-F5344CB8AC3E}">
        <p14:creationId xmlns:p14="http://schemas.microsoft.com/office/powerpoint/2010/main" val="420227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a:t>VẬT LÝ 6</a:t>
            </a:r>
          </a:p>
        </p:txBody>
      </p:sp>
      <p:sp>
        <p:nvSpPr>
          <p:cNvPr id="6" name="Footer Placeholder 5"/>
          <p:cNvSpPr>
            <a:spLocks noGrp="1"/>
          </p:cNvSpPr>
          <p:nvPr>
            <p:ph type="ftr" sz="quarter" idx="11"/>
          </p:nvPr>
        </p:nvSpPr>
        <p:spPr/>
        <p:txBody>
          <a:bodyPr/>
          <a:lstStyle>
            <a:lvl1pPr>
              <a:defRPr/>
            </a:lvl1pPr>
          </a:lstStyle>
          <a:p>
            <a:r>
              <a:rPr lang="en-US" altLang="en-US"/>
              <a:t>Kiêm Hươl- PTDTNT THCS huyện Kế Sách</a:t>
            </a:r>
          </a:p>
        </p:txBody>
      </p:sp>
      <p:sp>
        <p:nvSpPr>
          <p:cNvPr id="7" name="Slide Number Placeholder 6"/>
          <p:cNvSpPr>
            <a:spLocks noGrp="1"/>
          </p:cNvSpPr>
          <p:nvPr>
            <p:ph type="sldNum" sz="quarter" idx="12"/>
          </p:nvPr>
        </p:nvSpPr>
        <p:spPr/>
        <p:txBody>
          <a:bodyPr/>
          <a:lstStyle>
            <a:lvl1pPr>
              <a:defRPr/>
            </a:lvl1pPr>
          </a:lstStyle>
          <a:p>
            <a:fld id="{6AC8A2E9-226B-49EF-AC6A-731E8ABAAF15}" type="slidenum">
              <a:rPr lang="en-US" altLang="en-US"/>
              <a:pPr/>
              <a:t>‹#›</a:t>
            </a:fld>
            <a:endParaRPr lang="en-US" altLang="en-US"/>
          </a:p>
        </p:txBody>
      </p:sp>
    </p:spTree>
    <p:extLst>
      <p:ext uri="{BB962C8B-B14F-4D97-AF65-F5344CB8AC3E}">
        <p14:creationId xmlns:p14="http://schemas.microsoft.com/office/powerpoint/2010/main" val="201208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a:t>VẬT LÝ 6</a:t>
            </a:r>
          </a:p>
        </p:txBody>
      </p:sp>
      <p:sp>
        <p:nvSpPr>
          <p:cNvPr id="8" name="Footer Placeholder 7"/>
          <p:cNvSpPr>
            <a:spLocks noGrp="1"/>
          </p:cNvSpPr>
          <p:nvPr>
            <p:ph type="ftr" sz="quarter" idx="11"/>
          </p:nvPr>
        </p:nvSpPr>
        <p:spPr/>
        <p:txBody>
          <a:bodyPr/>
          <a:lstStyle>
            <a:lvl1pPr>
              <a:defRPr/>
            </a:lvl1pPr>
          </a:lstStyle>
          <a:p>
            <a:r>
              <a:rPr lang="en-US" altLang="en-US"/>
              <a:t>Kiêm Hươl- PTDTNT THCS huyện Kế Sách</a:t>
            </a:r>
          </a:p>
        </p:txBody>
      </p:sp>
      <p:sp>
        <p:nvSpPr>
          <p:cNvPr id="9" name="Slide Number Placeholder 8"/>
          <p:cNvSpPr>
            <a:spLocks noGrp="1"/>
          </p:cNvSpPr>
          <p:nvPr>
            <p:ph type="sldNum" sz="quarter" idx="12"/>
          </p:nvPr>
        </p:nvSpPr>
        <p:spPr/>
        <p:txBody>
          <a:bodyPr/>
          <a:lstStyle>
            <a:lvl1pPr>
              <a:defRPr/>
            </a:lvl1pPr>
          </a:lstStyle>
          <a:p>
            <a:fld id="{CC90C80E-5340-4A6E-8623-3B688E2A2F21}" type="slidenum">
              <a:rPr lang="en-US" altLang="en-US"/>
              <a:pPr/>
              <a:t>‹#›</a:t>
            </a:fld>
            <a:endParaRPr lang="en-US" altLang="en-US"/>
          </a:p>
        </p:txBody>
      </p:sp>
    </p:spTree>
    <p:extLst>
      <p:ext uri="{BB962C8B-B14F-4D97-AF65-F5344CB8AC3E}">
        <p14:creationId xmlns:p14="http://schemas.microsoft.com/office/powerpoint/2010/main" val="373328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a:t>VẬT LÝ 6</a:t>
            </a:r>
          </a:p>
        </p:txBody>
      </p:sp>
      <p:sp>
        <p:nvSpPr>
          <p:cNvPr id="4" name="Footer Placeholder 3"/>
          <p:cNvSpPr>
            <a:spLocks noGrp="1"/>
          </p:cNvSpPr>
          <p:nvPr>
            <p:ph type="ftr" sz="quarter" idx="11"/>
          </p:nvPr>
        </p:nvSpPr>
        <p:spPr/>
        <p:txBody>
          <a:bodyPr/>
          <a:lstStyle>
            <a:lvl1pPr>
              <a:defRPr/>
            </a:lvl1pPr>
          </a:lstStyle>
          <a:p>
            <a:r>
              <a:rPr lang="en-US" altLang="en-US"/>
              <a:t>Kiêm Hươl- PTDTNT THCS huyện Kế Sách</a:t>
            </a:r>
          </a:p>
        </p:txBody>
      </p:sp>
      <p:sp>
        <p:nvSpPr>
          <p:cNvPr id="5" name="Slide Number Placeholder 4"/>
          <p:cNvSpPr>
            <a:spLocks noGrp="1"/>
          </p:cNvSpPr>
          <p:nvPr>
            <p:ph type="sldNum" sz="quarter" idx="12"/>
          </p:nvPr>
        </p:nvSpPr>
        <p:spPr/>
        <p:txBody>
          <a:bodyPr/>
          <a:lstStyle>
            <a:lvl1pPr>
              <a:defRPr/>
            </a:lvl1pPr>
          </a:lstStyle>
          <a:p>
            <a:fld id="{273BF9F9-E112-4BA1-9985-4814B13FA2B3}" type="slidenum">
              <a:rPr lang="en-US" altLang="en-US"/>
              <a:pPr/>
              <a:t>‹#›</a:t>
            </a:fld>
            <a:endParaRPr lang="en-US" altLang="en-US"/>
          </a:p>
        </p:txBody>
      </p:sp>
    </p:spTree>
    <p:extLst>
      <p:ext uri="{BB962C8B-B14F-4D97-AF65-F5344CB8AC3E}">
        <p14:creationId xmlns:p14="http://schemas.microsoft.com/office/powerpoint/2010/main" val="323199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VẬT LÝ 6</a:t>
            </a:r>
          </a:p>
        </p:txBody>
      </p:sp>
      <p:sp>
        <p:nvSpPr>
          <p:cNvPr id="3" name="Footer Placeholder 2"/>
          <p:cNvSpPr>
            <a:spLocks noGrp="1"/>
          </p:cNvSpPr>
          <p:nvPr>
            <p:ph type="ftr" sz="quarter" idx="11"/>
          </p:nvPr>
        </p:nvSpPr>
        <p:spPr/>
        <p:txBody>
          <a:bodyPr/>
          <a:lstStyle>
            <a:lvl1pPr>
              <a:defRPr/>
            </a:lvl1pPr>
          </a:lstStyle>
          <a:p>
            <a:r>
              <a:rPr lang="en-US" altLang="en-US"/>
              <a:t>Kiêm Hươl- PTDTNT THCS huyện Kế Sách</a:t>
            </a:r>
          </a:p>
        </p:txBody>
      </p:sp>
      <p:sp>
        <p:nvSpPr>
          <p:cNvPr id="4" name="Slide Number Placeholder 3"/>
          <p:cNvSpPr>
            <a:spLocks noGrp="1"/>
          </p:cNvSpPr>
          <p:nvPr>
            <p:ph type="sldNum" sz="quarter" idx="12"/>
          </p:nvPr>
        </p:nvSpPr>
        <p:spPr/>
        <p:txBody>
          <a:bodyPr/>
          <a:lstStyle>
            <a:lvl1pPr>
              <a:defRPr/>
            </a:lvl1pPr>
          </a:lstStyle>
          <a:p>
            <a:fld id="{55AD3086-0E33-49E6-9630-228E0952BF58}" type="slidenum">
              <a:rPr lang="en-US" altLang="en-US"/>
              <a:pPr/>
              <a:t>‹#›</a:t>
            </a:fld>
            <a:endParaRPr lang="en-US" altLang="en-US"/>
          </a:p>
        </p:txBody>
      </p:sp>
    </p:spTree>
    <p:extLst>
      <p:ext uri="{BB962C8B-B14F-4D97-AF65-F5344CB8AC3E}">
        <p14:creationId xmlns:p14="http://schemas.microsoft.com/office/powerpoint/2010/main" val="245409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US" altLang="en-US"/>
              <a:t>VẬT LÝ 6</a:t>
            </a:r>
          </a:p>
        </p:txBody>
      </p:sp>
      <p:sp>
        <p:nvSpPr>
          <p:cNvPr id="6" name="Footer Placeholder 5"/>
          <p:cNvSpPr>
            <a:spLocks noGrp="1"/>
          </p:cNvSpPr>
          <p:nvPr>
            <p:ph type="ftr" sz="quarter" idx="11"/>
          </p:nvPr>
        </p:nvSpPr>
        <p:spPr/>
        <p:txBody>
          <a:bodyPr/>
          <a:lstStyle>
            <a:lvl1pPr>
              <a:defRPr/>
            </a:lvl1pPr>
          </a:lstStyle>
          <a:p>
            <a:r>
              <a:rPr lang="en-US" altLang="en-US"/>
              <a:t>Kiêm Hươl- PTDTNT THCS huyện Kế Sách</a:t>
            </a:r>
          </a:p>
        </p:txBody>
      </p:sp>
      <p:sp>
        <p:nvSpPr>
          <p:cNvPr id="7" name="Slide Number Placeholder 6"/>
          <p:cNvSpPr>
            <a:spLocks noGrp="1"/>
          </p:cNvSpPr>
          <p:nvPr>
            <p:ph type="sldNum" sz="quarter" idx="12"/>
          </p:nvPr>
        </p:nvSpPr>
        <p:spPr/>
        <p:txBody>
          <a:bodyPr/>
          <a:lstStyle>
            <a:lvl1pPr>
              <a:defRPr/>
            </a:lvl1pPr>
          </a:lstStyle>
          <a:p>
            <a:fld id="{4DD29F0E-B898-429C-90D4-B39925774F76}" type="slidenum">
              <a:rPr lang="en-US" altLang="en-US"/>
              <a:pPr/>
              <a:t>‹#›</a:t>
            </a:fld>
            <a:endParaRPr lang="en-US" altLang="en-US"/>
          </a:p>
        </p:txBody>
      </p:sp>
    </p:spTree>
    <p:extLst>
      <p:ext uri="{BB962C8B-B14F-4D97-AF65-F5344CB8AC3E}">
        <p14:creationId xmlns:p14="http://schemas.microsoft.com/office/powerpoint/2010/main" val="249033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US" altLang="en-US"/>
              <a:t>VẬT LÝ 6</a:t>
            </a:r>
          </a:p>
        </p:txBody>
      </p:sp>
      <p:sp>
        <p:nvSpPr>
          <p:cNvPr id="6" name="Footer Placeholder 5"/>
          <p:cNvSpPr>
            <a:spLocks noGrp="1"/>
          </p:cNvSpPr>
          <p:nvPr>
            <p:ph type="ftr" sz="quarter" idx="11"/>
          </p:nvPr>
        </p:nvSpPr>
        <p:spPr/>
        <p:txBody>
          <a:bodyPr/>
          <a:lstStyle>
            <a:lvl1pPr>
              <a:defRPr/>
            </a:lvl1pPr>
          </a:lstStyle>
          <a:p>
            <a:r>
              <a:rPr lang="en-US" altLang="en-US"/>
              <a:t>Kiêm Hươl- PTDTNT THCS huyện Kế Sách</a:t>
            </a:r>
          </a:p>
        </p:txBody>
      </p:sp>
      <p:sp>
        <p:nvSpPr>
          <p:cNvPr id="7" name="Slide Number Placeholder 6"/>
          <p:cNvSpPr>
            <a:spLocks noGrp="1"/>
          </p:cNvSpPr>
          <p:nvPr>
            <p:ph type="sldNum" sz="quarter" idx="12"/>
          </p:nvPr>
        </p:nvSpPr>
        <p:spPr/>
        <p:txBody>
          <a:bodyPr/>
          <a:lstStyle>
            <a:lvl1pPr>
              <a:defRPr/>
            </a:lvl1pPr>
          </a:lstStyle>
          <a:p>
            <a:fld id="{2EED81F0-7946-4BC0-B89C-D88EE86CF03F}" type="slidenum">
              <a:rPr lang="en-US" altLang="en-US"/>
              <a:pPr/>
              <a:t>‹#›</a:t>
            </a:fld>
            <a:endParaRPr lang="en-US" altLang="en-US"/>
          </a:p>
        </p:txBody>
      </p:sp>
    </p:spTree>
    <p:extLst>
      <p:ext uri="{BB962C8B-B14F-4D97-AF65-F5344CB8AC3E}">
        <p14:creationId xmlns:p14="http://schemas.microsoft.com/office/powerpoint/2010/main" val="132246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95300" y="277813"/>
            <a:ext cx="89154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nvPr>
        </p:nvSpPr>
        <p:spPr bwMode="auto">
          <a:xfrm>
            <a:off x="495300" y="1600200"/>
            <a:ext cx="8915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p:cNvSpPr>
            <a:spLocks noGrp="1" noChangeArrowheads="1"/>
          </p:cNvSpPr>
          <p:nvPr>
            <p:ph type="dt" sz="half" idx="2"/>
          </p:nvPr>
        </p:nvSpPr>
        <p:spPr bwMode="auto">
          <a:xfrm>
            <a:off x="495300" y="6243638"/>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r>
              <a:rPr lang="en-US" altLang="en-US"/>
              <a:t>VẬT LÝ 6</a:t>
            </a:r>
          </a:p>
        </p:txBody>
      </p:sp>
      <p:sp>
        <p:nvSpPr>
          <p:cNvPr id="43013"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Kiêm Hươl- PTDTNT THCS huyện Kế Sách</a:t>
            </a:r>
          </a:p>
        </p:txBody>
      </p:sp>
      <p:sp>
        <p:nvSpPr>
          <p:cNvPr id="43014" name="Rectangle 6"/>
          <p:cNvSpPr>
            <a:spLocks noGrp="1" noChangeArrowheads="1"/>
          </p:cNvSpPr>
          <p:nvPr>
            <p:ph type="sldNum" sz="quarter" idx="4"/>
          </p:nvPr>
        </p:nvSpPr>
        <p:spPr bwMode="auto">
          <a:xfrm>
            <a:off x="7099300" y="6243638"/>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5E28068F-D839-40EC-87CA-9D0E2B2AC148}" type="slidenum">
              <a:rPr lang="en-US" altLang="en-US"/>
              <a:pPr/>
              <a:t>‹#›</a:t>
            </a:fld>
            <a:endParaRPr lang="en-US" altLang="en-US"/>
          </a:p>
        </p:txBody>
      </p:sp>
      <p:sp>
        <p:nvSpPr>
          <p:cNvPr id="43015" name="Freeform 7"/>
          <p:cNvSpPr>
            <a:spLocks noChangeArrowheads="1"/>
          </p:cNvSpPr>
          <p:nvPr/>
        </p:nvSpPr>
        <p:spPr bwMode="auto">
          <a:xfrm>
            <a:off x="412750" y="228600"/>
            <a:ext cx="89154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6" name="Line 8"/>
          <p:cNvSpPr>
            <a:spLocks noChangeShapeType="1"/>
          </p:cNvSpPr>
          <p:nvPr/>
        </p:nvSpPr>
        <p:spPr bwMode="auto">
          <a:xfrm>
            <a:off x="495300" y="6172200"/>
            <a:ext cx="89154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CCFF"/>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C528A841-CAEB-4061-88C9-8173C072FAD4}" type="datetime1">
              <a:rPr lang="en-US">
                <a:solidFill>
                  <a:srgbClr val="000000"/>
                </a:solidFill>
              </a:rPr>
              <a:pPr>
                <a:defRPr/>
              </a:pPr>
              <a:t>2/4/2021</a:t>
            </a:fld>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Tree>
    <p:extLst>
      <p:ext uri="{BB962C8B-B14F-4D97-AF65-F5344CB8AC3E}">
        <p14:creationId xmlns:p14="http://schemas.microsoft.com/office/powerpoint/2010/main" val="11723150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altLang="en-US"/>
              <a:t>VẬT LÝ 6</a:t>
            </a:r>
          </a:p>
        </p:txBody>
      </p:sp>
      <p:sp>
        <p:nvSpPr>
          <p:cNvPr id="13" name="Slide Number Placeholder 3"/>
          <p:cNvSpPr>
            <a:spLocks noGrp="1"/>
          </p:cNvSpPr>
          <p:nvPr>
            <p:ph type="sldNum" sz="quarter" idx="12"/>
          </p:nvPr>
        </p:nvSpPr>
        <p:spPr/>
        <p:txBody>
          <a:bodyPr/>
          <a:lstStyle/>
          <a:p>
            <a:fld id="{7520DED6-11D2-4FF0-BF7A-8FCBDACBE336}" type="slidenum">
              <a:rPr lang="en-US" altLang="en-US"/>
              <a:pPr/>
              <a:t>1</a:t>
            </a:fld>
            <a:endParaRPr lang="en-US" altLang="en-US"/>
          </a:p>
        </p:txBody>
      </p:sp>
      <p:pic>
        <p:nvPicPr>
          <p:cNvPr id="38928" name="Picture 16" descr="BOO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31281"/>
            <a:ext cx="4648200" cy="2671763"/>
          </a:xfrm>
          <a:prstGeom prst="rect">
            <a:avLst/>
          </a:prstGeom>
          <a:noFill/>
          <a:extLst>
            <a:ext uri="{909E8E84-426E-40DD-AFC4-6F175D3DCCD1}">
              <a14:hiddenFill xmlns:a14="http://schemas.microsoft.com/office/drawing/2010/main">
                <a:solidFill>
                  <a:srgbClr val="FFFFFF"/>
                </a:solidFill>
              </a14:hiddenFill>
            </a:ext>
          </a:extLst>
        </p:spPr>
      </p:pic>
      <p:pic>
        <p:nvPicPr>
          <p:cNvPr id="38929" name="Picture 17"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8000"/>
            <a:ext cx="2362200" cy="167957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1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13"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1143000"/>
            <a:ext cx="9296400" cy="954107"/>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CHÀO MỪNG CÁC EM HỌC SINH ĐẾN VỚI TIẾT HỌC </a:t>
            </a:r>
          </a:p>
          <a:p>
            <a:pPr algn="ctr"/>
            <a:r>
              <a:rPr lang="en-US" sz="2800" b="1" smtClean="0">
                <a:solidFill>
                  <a:srgbClr val="FF0000"/>
                </a:solidFill>
                <a:latin typeface="Times New Roman" pitchFamily="18" charset="0"/>
                <a:cs typeface="Times New Roman" pitchFamily="18" charset="0"/>
              </a:rPr>
              <a:t>MÔN VẬT LÝ LỚP 6 </a:t>
            </a:r>
            <a:endParaRPr lang="en-US" sz="2800" b="1">
              <a:solidFill>
                <a:srgbClr val="FF0000"/>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r>
              <a:rPr lang="en-US" altLang="en-US"/>
              <a:t>VẬT LÝ 6</a:t>
            </a:r>
          </a:p>
        </p:txBody>
      </p:sp>
      <p:sp>
        <p:nvSpPr>
          <p:cNvPr id="15" name="Slide Number Placeholder 3"/>
          <p:cNvSpPr>
            <a:spLocks noGrp="1"/>
          </p:cNvSpPr>
          <p:nvPr>
            <p:ph type="sldNum" sz="quarter" idx="12"/>
          </p:nvPr>
        </p:nvSpPr>
        <p:spPr/>
        <p:txBody>
          <a:bodyPr/>
          <a:lstStyle/>
          <a:p>
            <a:fld id="{36FC0AFB-D322-431B-A789-D4A34923230D}" type="slidenum">
              <a:rPr lang="en-US" altLang="en-US"/>
              <a:pPr/>
              <a:t>10</a:t>
            </a:fld>
            <a:endParaRPr lang="en-US" altLang="en-US"/>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53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95400"/>
            <a:ext cx="6762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7800"/>
            <a:ext cx="10795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Text Box 71"/>
          <p:cNvSpPr txBox="1">
            <a:spLocks noChangeArrowheads="1"/>
          </p:cNvSpPr>
          <p:nvPr/>
        </p:nvSpPr>
        <p:spPr bwMode="auto">
          <a:xfrm>
            <a:off x="533400" y="762000"/>
            <a:ext cx="2362200" cy="701675"/>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i="1">
                <a:solidFill>
                  <a:srgbClr val="0000FF"/>
                </a:solidFill>
                <a:latin typeface="Times New Roman" panose="02020603050405020304" pitchFamily="18" charset="0"/>
              </a:rPr>
              <a:t>Hình 22.5</a:t>
            </a:r>
          </a:p>
        </p:txBody>
      </p:sp>
      <p:sp>
        <p:nvSpPr>
          <p:cNvPr id="6246" name="AutoShape 102"/>
          <p:cNvSpPr>
            <a:spLocks noChangeArrowheads="1"/>
          </p:cNvSpPr>
          <p:nvPr/>
        </p:nvSpPr>
        <p:spPr bwMode="auto">
          <a:xfrm>
            <a:off x="762000" y="2362200"/>
            <a:ext cx="2057400" cy="1066800"/>
          </a:xfrm>
          <a:prstGeom prst="wedgeRoundRectCallout">
            <a:avLst>
              <a:gd name="adj1" fmla="val 71912"/>
              <a:gd name="adj2" fmla="val 7144"/>
              <a:gd name="adj3" fmla="val 1666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en-US" sz="2400">
                <a:latin typeface="Tahoma" panose="020B0604030504040204" pitchFamily="34" charset="0"/>
              </a:rPr>
              <a:t> </a:t>
            </a:r>
            <a:r>
              <a:rPr lang="en-US" altLang="en-US" sz="3000">
                <a:latin typeface="Tahoma" panose="020B0604030504040204" pitchFamily="34" charset="0"/>
              </a:rPr>
              <a:t>Nhiệt kế </a:t>
            </a:r>
          </a:p>
          <a:p>
            <a:pPr algn="just"/>
            <a:r>
              <a:rPr lang="en-US" altLang="en-US" sz="3000">
                <a:latin typeface="Tahoma" panose="020B0604030504040204" pitchFamily="34" charset="0"/>
              </a:rPr>
              <a:t>thuỷ ngân</a:t>
            </a:r>
          </a:p>
        </p:txBody>
      </p:sp>
      <p:sp>
        <p:nvSpPr>
          <p:cNvPr id="6247" name="AutoShape 103"/>
          <p:cNvSpPr>
            <a:spLocks noChangeArrowheads="1"/>
          </p:cNvSpPr>
          <p:nvPr/>
        </p:nvSpPr>
        <p:spPr bwMode="auto">
          <a:xfrm>
            <a:off x="7543800" y="1905000"/>
            <a:ext cx="1981200" cy="990600"/>
          </a:xfrm>
          <a:prstGeom prst="wedgeRoundRectCallout">
            <a:avLst>
              <a:gd name="adj1" fmla="val -55769"/>
              <a:gd name="adj2" fmla="val -75639"/>
              <a:gd name="adj3" fmla="val 16667"/>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Tahoma" panose="020B0604030504040204" pitchFamily="34" charset="0"/>
              </a:rPr>
              <a:t> </a:t>
            </a:r>
            <a:r>
              <a:rPr lang="en-US" altLang="en-US" sz="3000">
                <a:latin typeface="Tahoma" panose="020B0604030504040204" pitchFamily="34" charset="0"/>
              </a:rPr>
              <a:t>Nhiệt kế </a:t>
            </a:r>
          </a:p>
          <a:p>
            <a:r>
              <a:rPr lang="en-US" altLang="en-US" sz="3000">
                <a:latin typeface="Tahoma" panose="020B0604030504040204" pitchFamily="34" charset="0"/>
              </a:rPr>
              <a:t>   y tế</a:t>
            </a:r>
          </a:p>
        </p:txBody>
      </p:sp>
      <p:sp>
        <p:nvSpPr>
          <p:cNvPr id="6248" name="AutoShape 104"/>
          <p:cNvSpPr>
            <a:spLocks noChangeArrowheads="1"/>
          </p:cNvSpPr>
          <p:nvPr/>
        </p:nvSpPr>
        <p:spPr bwMode="auto">
          <a:xfrm>
            <a:off x="4191000" y="228600"/>
            <a:ext cx="1981200" cy="914400"/>
          </a:xfrm>
          <a:prstGeom prst="wedgeRoundRectCallout">
            <a:avLst>
              <a:gd name="adj1" fmla="val -11861"/>
              <a:gd name="adj2" fmla="val 104861"/>
              <a:gd name="adj3" fmla="val 16667"/>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en-US" sz="2400">
                <a:latin typeface="Tahoma" panose="020B0604030504040204" pitchFamily="34" charset="0"/>
              </a:rPr>
              <a:t> </a:t>
            </a:r>
            <a:r>
              <a:rPr lang="en-US" altLang="en-US" sz="3000">
                <a:latin typeface="Tahoma" panose="020B0604030504040204" pitchFamily="34" charset="0"/>
              </a:rPr>
              <a:t>Nhiệt kế </a:t>
            </a:r>
          </a:p>
          <a:p>
            <a:pPr algn="just"/>
            <a:r>
              <a:rPr lang="en-US" altLang="en-US" sz="3000">
                <a:latin typeface="Tahoma" panose="020B0604030504040204" pitchFamily="34" charset="0"/>
              </a:rPr>
              <a:t>   rượu</a:t>
            </a:r>
          </a:p>
        </p:txBody>
      </p:sp>
      <p:pic>
        <p:nvPicPr>
          <p:cNvPr id="6323"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4" name="Picture 1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5" name="Picture 13"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6" name="Picture 13" descr="WhitecornerFlow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wedge">
                                      <p:cBhvr>
                                        <p:cTn id="7" dur="2000"/>
                                        <p:tgtEl>
                                          <p:spTgt spid="6153"/>
                                        </p:tgtEl>
                                      </p:cBhvr>
                                    </p:animEffect>
                                  </p:childTnLst>
                                </p:cTn>
                              </p:par>
                              <p:par>
                                <p:cTn id="8" presetID="20"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wedge">
                                      <p:cBhvr>
                                        <p:cTn id="10" dur="2000"/>
                                        <p:tgtEl>
                                          <p:spTgt spid="6152"/>
                                        </p:tgtEl>
                                      </p:cBhvr>
                                    </p:animEffect>
                                  </p:childTnLst>
                                </p:cTn>
                              </p:par>
                              <p:par>
                                <p:cTn id="11" presetID="20"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wedge">
                                      <p:cBhvr>
                                        <p:cTn id="13" dur="2000"/>
                                        <p:tgtEl>
                                          <p:spTgt spid="61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246"/>
                                        </p:tgtEl>
                                        <p:attrNameLst>
                                          <p:attrName>style.visibility</p:attrName>
                                        </p:attrNameLst>
                                      </p:cBhvr>
                                      <p:to>
                                        <p:strVal val="visible"/>
                                      </p:to>
                                    </p:set>
                                    <p:animEffect transition="in" filter="wipe(left)">
                                      <p:cBhvr>
                                        <p:cTn id="18" dur="1000"/>
                                        <p:tgtEl>
                                          <p:spTgt spid="6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247"/>
                                        </p:tgtEl>
                                        <p:attrNameLst>
                                          <p:attrName>style.visibility</p:attrName>
                                        </p:attrNameLst>
                                      </p:cBhvr>
                                      <p:to>
                                        <p:strVal val="visible"/>
                                      </p:to>
                                    </p:set>
                                    <p:animEffect transition="in" filter="wipe(up)">
                                      <p:cBhvr>
                                        <p:cTn id="23" dur="1000"/>
                                        <p:tgtEl>
                                          <p:spTgt spid="6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248"/>
                                        </p:tgtEl>
                                        <p:attrNameLst>
                                          <p:attrName>style.visibility</p:attrName>
                                        </p:attrNameLst>
                                      </p:cBhvr>
                                      <p:to>
                                        <p:strVal val="visible"/>
                                      </p:to>
                                    </p:set>
                                    <p:animEffect transition="in" filter="box(in)">
                                      <p:cBhvr>
                                        <p:cTn id="28" dur="500"/>
                                        <p:tgtEl>
                                          <p:spTgt spid="6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 grpId="0" animBg="1"/>
      <p:bldP spid="6247" grpId="0" animBg="1"/>
      <p:bldP spid="624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C12E104C-A912-4C30-9C2F-B766C48B936C}" type="slidenum">
              <a:rPr lang="en-US" altLang="en-US"/>
              <a:pPr/>
              <a:t>11</a:t>
            </a:fld>
            <a:endParaRPr lang="en-US" altLang="en-US"/>
          </a:p>
        </p:txBody>
      </p:sp>
      <p:sp>
        <p:nvSpPr>
          <p:cNvPr id="35845" name="Text Box 5"/>
          <p:cNvSpPr txBox="1">
            <a:spLocks noChangeArrowheads="1"/>
          </p:cNvSpPr>
          <p:nvPr/>
        </p:nvSpPr>
        <p:spPr bwMode="auto">
          <a:xfrm>
            <a:off x="1143000" y="304800"/>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i="1" dirty="0" err="1">
                <a:latin typeface="Times New Roman" panose="02020603050405020304" pitchFamily="18" charset="0"/>
              </a:rPr>
              <a:t>Bảng</a:t>
            </a:r>
            <a:r>
              <a:rPr lang="en-US" altLang="en-US" sz="4000" b="1" i="1" dirty="0">
                <a:latin typeface="Times New Roman" panose="02020603050405020304" pitchFamily="18" charset="0"/>
              </a:rPr>
              <a:t> 22.1.</a:t>
            </a:r>
          </a:p>
        </p:txBody>
      </p:sp>
      <p:graphicFrame>
        <p:nvGraphicFramePr>
          <p:cNvPr id="35918" name="Group 78"/>
          <p:cNvGraphicFramePr>
            <a:graphicFrameLocks noGrp="1"/>
          </p:cNvGraphicFramePr>
          <p:nvPr>
            <p:ph idx="1"/>
            <p:extLst>
              <p:ext uri="{D42A27DB-BD31-4B8C-83A1-F6EECF244321}">
                <p14:modId xmlns:p14="http://schemas.microsoft.com/office/powerpoint/2010/main" val="379280892"/>
              </p:ext>
            </p:extLst>
          </p:nvPr>
        </p:nvGraphicFramePr>
        <p:xfrm>
          <a:off x="228600" y="1114425"/>
          <a:ext cx="9677400" cy="5193792"/>
        </p:xfrm>
        <a:graphic>
          <a:graphicData uri="http://schemas.openxmlformats.org/drawingml/2006/table">
            <a:tbl>
              <a:tblPr/>
              <a:tblGrid>
                <a:gridCol w="2419350">
                  <a:extLst>
                    <a:ext uri="{9D8B030D-6E8A-4147-A177-3AD203B41FA5}">
                      <a16:colId xmlns:a16="http://schemas.microsoft.com/office/drawing/2014/main" xmlns="" val="914519127"/>
                    </a:ext>
                  </a:extLst>
                </a:gridCol>
                <a:gridCol w="2076450">
                  <a:extLst>
                    <a:ext uri="{9D8B030D-6E8A-4147-A177-3AD203B41FA5}">
                      <a16:colId xmlns:a16="http://schemas.microsoft.com/office/drawing/2014/main" xmlns="" val="3505040520"/>
                    </a:ext>
                  </a:extLst>
                </a:gridCol>
                <a:gridCol w="1676400">
                  <a:extLst>
                    <a:ext uri="{9D8B030D-6E8A-4147-A177-3AD203B41FA5}">
                      <a16:colId xmlns:a16="http://schemas.microsoft.com/office/drawing/2014/main" xmlns="" val="1112082279"/>
                    </a:ext>
                  </a:extLst>
                </a:gridCol>
                <a:gridCol w="3505200">
                  <a:extLst>
                    <a:ext uri="{9D8B030D-6E8A-4147-A177-3AD203B41FA5}">
                      <a16:colId xmlns:a16="http://schemas.microsoft.com/office/drawing/2014/main" xmlns="" val="3608750057"/>
                    </a:ext>
                  </a:extLst>
                </a:gridCol>
              </a:tblGrid>
              <a:tr h="990600">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Loạinhiệt</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kế</a:t>
                      </a:r>
                      <a:endPar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GHĐ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ĐCNN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Công</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dụng</a:t>
                      </a:r>
                      <a:endPar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539690973"/>
                  </a:ext>
                </a:extLst>
              </a:tr>
              <a:tr h="1219200">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altLang="en-US" sz="3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3600" b="1" i="0" u="none" strike="noStrike" cap="none" normalizeH="0" baseline="0" dirty="0" err="1" smtClean="0">
                          <a:ln>
                            <a:noFill/>
                          </a:ln>
                          <a:solidFill>
                            <a:schemeClr val="tx1"/>
                          </a:solidFill>
                          <a:effectLst/>
                          <a:latin typeface="Times New Roman" pitchFamily="18" charset="0"/>
                          <a:cs typeface="Times New Roman" pitchFamily="18" charset="0"/>
                        </a:rPr>
                        <a:t>kế</a:t>
                      </a:r>
                      <a:r>
                        <a:rPr kumimoji="0" lang="en-US" altLang="en-US" sz="3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3600" b="1" i="0" u="none" strike="noStrike" cap="none" normalizeH="0" baseline="0" dirty="0" err="1" smtClean="0">
                          <a:ln>
                            <a:noFill/>
                          </a:ln>
                          <a:solidFill>
                            <a:schemeClr val="tx1"/>
                          </a:solidFill>
                          <a:effectLst/>
                          <a:latin typeface="Times New Roman" pitchFamily="18" charset="0"/>
                          <a:cs typeface="Times New Roman" pitchFamily="18" charset="0"/>
                        </a:rPr>
                        <a:t>rượu</a:t>
                      </a:r>
                      <a:endPar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213728403"/>
                  </a:ext>
                </a:extLst>
              </a:tr>
              <a:tr h="1241679">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kế</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3600" b="1" i="0" u="none" strike="noStrike" cap="none" normalizeH="0" baseline="0" err="1">
                          <a:ln>
                            <a:noFill/>
                          </a:ln>
                          <a:solidFill>
                            <a:schemeClr val="tx1"/>
                          </a:solidFill>
                          <a:effectLst/>
                          <a:latin typeface="Times New Roman" pitchFamily="18" charset="0"/>
                          <a:cs typeface="Times New Roman" pitchFamily="18" charset="0"/>
                        </a:rPr>
                        <a:t>thủy</a:t>
                      </a:r>
                      <a:r>
                        <a:rPr kumimoji="0" lang="en-US" altLang="en-US" sz="3600" b="1" i="0" u="none" strike="noStrike" cap="none" normalizeH="0" baseline="0">
                          <a:ln>
                            <a:noFill/>
                          </a:ln>
                          <a:solidFill>
                            <a:schemeClr val="tx1"/>
                          </a:solidFill>
                          <a:effectLst/>
                          <a:latin typeface="Times New Roman" pitchFamily="18" charset="0"/>
                          <a:cs typeface="Times New Roman" pitchFamily="18" charset="0"/>
                        </a:rPr>
                        <a:t> </a:t>
                      </a:r>
                      <a:r>
                        <a:rPr kumimoji="0" lang="en-US" altLang="en-US" sz="3600" b="1" i="0" u="none" strike="noStrike" cap="none" normalizeH="0" baseline="0" smtClean="0">
                          <a:ln>
                            <a:noFill/>
                          </a:ln>
                          <a:solidFill>
                            <a:schemeClr val="tx1"/>
                          </a:solidFill>
                          <a:effectLst/>
                          <a:latin typeface="Times New Roman" pitchFamily="18" charset="0"/>
                          <a:cs typeface="Times New Roman" pitchFamily="18" charset="0"/>
                        </a:rPr>
                        <a:t>ngân</a:t>
                      </a:r>
                      <a:endPar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a:ln>
                            <a:noFill/>
                          </a:ln>
                          <a:solidFill>
                            <a:schemeClr val="tx1"/>
                          </a:solidFill>
                          <a:effectLst/>
                          <a:latin typeface="Times New Roman" pitchFamily="18" charset="0"/>
                          <a:cs typeface="Times New Roman" pitchFamily="18" charset="0"/>
                        </a:rPr>
                        <a:t>Từ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a:ln>
                            <a:noFill/>
                          </a:ln>
                          <a:solidFill>
                            <a:schemeClr val="tx1"/>
                          </a:solidFill>
                          <a:effectLst/>
                          <a:latin typeface="Times New Roman" pitchFamily="18" charset="0"/>
                          <a:cs typeface="Times New Roman" pitchFamily="18" charset="0"/>
                        </a:rPr>
                        <a:t>đến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652597720"/>
                  </a:ext>
                </a:extLst>
              </a:tr>
              <a:tr h="1219200">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a:ln>
                            <a:noFill/>
                          </a:ln>
                          <a:solidFill>
                            <a:schemeClr val="tx1"/>
                          </a:solidFill>
                          <a:effectLst/>
                          <a:latin typeface="Times New Roman" pitchFamily="18" charset="0"/>
                          <a:cs typeface="Times New Roman" pitchFamily="18" charset="0"/>
                        </a:rPr>
                        <a:t>Nhiệt kế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a:ln>
                            <a:noFill/>
                          </a:ln>
                          <a:solidFill>
                            <a:schemeClr val="tx1"/>
                          </a:solidFill>
                          <a:effectLst/>
                          <a:latin typeface="Times New Roman" pitchFamily="18" charset="0"/>
                          <a:cs typeface="Times New Roman" pitchFamily="18" charset="0"/>
                        </a:rPr>
                        <a:t>y tế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6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altLang="en-US" sz="3600" b="1"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indent="-487363">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411862803"/>
                  </a:ext>
                </a:extLst>
              </a:tr>
            </a:tbl>
          </a:graphicData>
        </a:graphic>
      </p:graphicFrame>
      <p:sp>
        <p:nvSpPr>
          <p:cNvPr id="35879" name="Text Box 39"/>
          <p:cNvSpPr txBox="1">
            <a:spLocks noChangeArrowheads="1"/>
          </p:cNvSpPr>
          <p:nvPr/>
        </p:nvSpPr>
        <p:spPr bwMode="auto">
          <a:xfrm>
            <a:off x="3429000" y="3657600"/>
            <a:ext cx="1371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500" b="1" dirty="0">
                <a:solidFill>
                  <a:srgbClr val="FF0000"/>
                </a:solidFill>
                <a:latin typeface="Times New Roman" panose="02020603050405020304" pitchFamily="18" charset="0"/>
              </a:rPr>
              <a:t>-</a:t>
            </a:r>
            <a:r>
              <a:rPr lang="en-US" altLang="en-US" sz="3200" b="1" dirty="0">
                <a:solidFill>
                  <a:srgbClr val="FF0000"/>
                </a:solidFill>
                <a:latin typeface="Times New Roman" panose="02020603050405020304" pitchFamily="18" charset="0"/>
              </a:rPr>
              <a:t> 30</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80" name="Text Box 40"/>
          <p:cNvSpPr txBox="1">
            <a:spLocks noChangeArrowheads="1"/>
          </p:cNvSpPr>
          <p:nvPr/>
        </p:nvSpPr>
        <p:spPr bwMode="auto">
          <a:xfrm>
            <a:off x="3669323" y="43434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FF0000"/>
                </a:solidFill>
                <a:latin typeface="Times New Roman" panose="02020603050405020304" pitchFamily="18" charset="0"/>
              </a:rPr>
              <a:t>130</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81" name="Text Box 41"/>
          <p:cNvSpPr txBox="1">
            <a:spLocks noChangeArrowheads="1"/>
          </p:cNvSpPr>
          <p:nvPr/>
        </p:nvSpPr>
        <p:spPr bwMode="auto">
          <a:xfrm>
            <a:off x="5334000" y="4114800"/>
            <a:ext cx="106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FF0000"/>
                </a:solidFill>
                <a:latin typeface="Times New Roman" panose="02020603050405020304" pitchFamily="18" charset="0"/>
              </a:rPr>
              <a:t>1</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82" name="Text Box 42"/>
          <p:cNvSpPr txBox="1">
            <a:spLocks noChangeArrowheads="1"/>
          </p:cNvSpPr>
          <p:nvPr/>
        </p:nvSpPr>
        <p:spPr bwMode="auto">
          <a:xfrm>
            <a:off x="6456302" y="3627438"/>
            <a:ext cx="37719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000" b="1" dirty="0" err="1">
                <a:solidFill>
                  <a:srgbClr val="FF0000"/>
                </a:solidFill>
                <a:latin typeface="Times New Roman" pitchFamily="18" charset="0"/>
                <a:cs typeface="Times New Roman" pitchFamily="18" charset="0"/>
              </a:rPr>
              <a:t>Đo</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nhiệt</a:t>
            </a:r>
            <a:r>
              <a:rPr lang="en-US" altLang="en-US" sz="3000" b="1" dirty="0">
                <a:solidFill>
                  <a:srgbClr val="FF0000"/>
                </a:solidFill>
                <a:latin typeface="Times New Roman" pitchFamily="18" charset="0"/>
                <a:cs typeface="Times New Roman" pitchFamily="18" charset="0"/>
              </a:rPr>
              <a:t> </a:t>
            </a:r>
            <a:r>
              <a:rPr lang="en-US" altLang="en-US" sz="3000" b="1" err="1">
                <a:solidFill>
                  <a:srgbClr val="FF0000"/>
                </a:solidFill>
                <a:latin typeface="Times New Roman" pitchFamily="18" charset="0"/>
                <a:cs typeface="Times New Roman" pitchFamily="18" charset="0"/>
              </a:rPr>
              <a:t>độ</a:t>
            </a:r>
            <a:r>
              <a:rPr lang="en-US" altLang="en-US" sz="3000" b="1">
                <a:solidFill>
                  <a:srgbClr val="FF0000"/>
                </a:solidFill>
                <a:latin typeface="Times New Roman" pitchFamily="18" charset="0"/>
                <a:cs typeface="Times New Roman" pitchFamily="18" charset="0"/>
              </a:rPr>
              <a:t> </a:t>
            </a:r>
            <a:r>
              <a:rPr lang="en-US" altLang="en-US" sz="3000" b="1" smtClean="0">
                <a:solidFill>
                  <a:srgbClr val="FF0000"/>
                </a:solidFill>
                <a:latin typeface="Times New Roman" pitchFamily="18" charset="0"/>
                <a:cs typeface="Times New Roman" pitchFamily="18" charset="0"/>
              </a:rPr>
              <a:t>của không khí, của nước trong </a:t>
            </a:r>
            <a:r>
              <a:rPr lang="en-US" altLang="en-US" sz="3000" b="1" dirty="0" err="1">
                <a:solidFill>
                  <a:srgbClr val="FF0000"/>
                </a:solidFill>
                <a:latin typeface="Times New Roman" pitchFamily="18" charset="0"/>
                <a:cs typeface="Times New Roman" pitchFamily="18" charset="0"/>
              </a:rPr>
              <a:t>các</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thí</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nghiệm</a:t>
            </a:r>
            <a:endParaRPr lang="en-US" altLang="en-US" sz="3000" b="1" dirty="0">
              <a:solidFill>
                <a:srgbClr val="FF0000"/>
              </a:solidFill>
              <a:latin typeface="Times New Roman" pitchFamily="18" charset="0"/>
              <a:cs typeface="Times New Roman" pitchFamily="18" charset="0"/>
            </a:endParaRPr>
          </a:p>
        </p:txBody>
      </p:sp>
      <p:sp>
        <p:nvSpPr>
          <p:cNvPr id="35883" name="Text Box 43"/>
          <p:cNvSpPr txBox="1">
            <a:spLocks noChangeArrowheads="1"/>
          </p:cNvSpPr>
          <p:nvPr/>
        </p:nvSpPr>
        <p:spPr bwMode="auto">
          <a:xfrm>
            <a:off x="3657600" y="5063528"/>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FF0000"/>
                </a:solidFill>
                <a:latin typeface="Times New Roman" panose="02020603050405020304" pitchFamily="18" charset="0"/>
              </a:rPr>
              <a:t>35</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84" name="Text Box 44"/>
          <p:cNvSpPr txBox="1">
            <a:spLocks noChangeArrowheads="1"/>
          </p:cNvSpPr>
          <p:nvPr/>
        </p:nvSpPr>
        <p:spPr bwMode="auto">
          <a:xfrm>
            <a:off x="3669323" y="5642966"/>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FF0000"/>
                </a:solidFill>
                <a:latin typeface="Times New Roman" panose="02020603050405020304" pitchFamily="18" charset="0"/>
              </a:rPr>
              <a:t>42</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86" name="Text Box 46"/>
          <p:cNvSpPr txBox="1">
            <a:spLocks noChangeArrowheads="1"/>
          </p:cNvSpPr>
          <p:nvPr/>
        </p:nvSpPr>
        <p:spPr bwMode="auto">
          <a:xfrm>
            <a:off x="5260731" y="5440196"/>
            <a:ext cx="144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FF0000"/>
                </a:solidFill>
                <a:latin typeface="Times New Roman" panose="02020603050405020304" pitchFamily="18" charset="0"/>
              </a:rPr>
              <a:t>0,1</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87" name="Text Box 47"/>
          <p:cNvSpPr txBox="1">
            <a:spLocks noChangeArrowheads="1"/>
          </p:cNvSpPr>
          <p:nvPr/>
        </p:nvSpPr>
        <p:spPr bwMode="auto">
          <a:xfrm>
            <a:off x="6515100" y="5194126"/>
            <a:ext cx="26574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000" b="1" dirty="0" err="1">
                <a:solidFill>
                  <a:srgbClr val="FF0000"/>
                </a:solidFill>
                <a:latin typeface="Times New Roman" pitchFamily="18" charset="0"/>
                <a:cs typeface="Times New Roman" pitchFamily="18" charset="0"/>
              </a:rPr>
              <a:t>Đo</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nhiệt</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độ</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cơ</a:t>
            </a:r>
            <a:r>
              <a:rPr lang="en-US" altLang="en-US" sz="3000" b="1" dirty="0">
                <a:solidFill>
                  <a:srgbClr val="FF0000"/>
                </a:solidFill>
                <a:latin typeface="Times New Roman" pitchFamily="18" charset="0"/>
                <a:cs typeface="Times New Roman" pitchFamily="18" charset="0"/>
              </a:rPr>
              <a:t> </a:t>
            </a:r>
            <a:r>
              <a:rPr lang="en-US" altLang="en-US" sz="3000" b="1" dirty="0" err="1" smtClean="0">
                <a:solidFill>
                  <a:srgbClr val="FF0000"/>
                </a:solidFill>
                <a:latin typeface="Times New Roman" pitchFamily="18" charset="0"/>
                <a:cs typeface="Times New Roman" pitchFamily="18" charset="0"/>
              </a:rPr>
              <a:t>thể</a:t>
            </a:r>
            <a:r>
              <a:rPr lang="en-US" altLang="en-US" sz="3000" b="1" dirty="0" smtClean="0">
                <a:solidFill>
                  <a:srgbClr val="FF0000"/>
                </a:solidFill>
                <a:latin typeface="Times New Roman" pitchFamily="18" charset="0"/>
                <a:cs typeface="Times New Roman" pitchFamily="18" charset="0"/>
              </a:rPr>
              <a:t> </a:t>
            </a:r>
            <a:r>
              <a:rPr lang="en-US" altLang="en-US" sz="3000" b="1" dirty="0" err="1" smtClean="0">
                <a:solidFill>
                  <a:srgbClr val="FF0000"/>
                </a:solidFill>
                <a:latin typeface="Times New Roman" pitchFamily="18" charset="0"/>
                <a:cs typeface="Times New Roman" pitchFamily="18" charset="0"/>
              </a:rPr>
              <a:t>người</a:t>
            </a:r>
            <a:endParaRPr lang="en-US" altLang="en-US" sz="3000" b="1" dirty="0">
              <a:solidFill>
                <a:srgbClr val="FF0000"/>
              </a:solidFill>
              <a:latin typeface="Times New Roman" pitchFamily="18" charset="0"/>
              <a:cs typeface="Times New Roman" pitchFamily="18" charset="0"/>
            </a:endParaRPr>
          </a:p>
        </p:txBody>
      </p:sp>
      <p:sp>
        <p:nvSpPr>
          <p:cNvPr id="35889" name="Text Box 49"/>
          <p:cNvSpPr txBox="1">
            <a:spLocks noChangeArrowheads="1"/>
          </p:cNvSpPr>
          <p:nvPr/>
        </p:nvSpPr>
        <p:spPr bwMode="auto">
          <a:xfrm>
            <a:off x="3429000" y="23622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smtClean="0">
                <a:solidFill>
                  <a:srgbClr val="FF0000"/>
                </a:solidFill>
                <a:latin typeface="Times New Roman" panose="02020603050405020304" pitchFamily="18" charset="0"/>
              </a:rPr>
              <a:t>-20</a:t>
            </a:r>
            <a:r>
              <a:rPr lang="en-US" altLang="en-US" sz="3200" b="1" baseline="30000" dirty="0" smtClean="0">
                <a:solidFill>
                  <a:srgbClr val="FF0000"/>
                </a:solidFill>
                <a:latin typeface="Times New Roman" panose="02020603050405020304" pitchFamily="18" charset="0"/>
              </a:rPr>
              <a:t>0</a:t>
            </a:r>
            <a:r>
              <a:rPr lang="en-US" altLang="en-US" sz="3200" b="1" dirty="0" smtClean="0">
                <a:solidFill>
                  <a:srgbClr val="FF0000"/>
                </a:solidFill>
                <a:latin typeface="Times New Roman" panose="02020603050405020304" pitchFamily="18" charset="0"/>
              </a:rPr>
              <a:t>C</a:t>
            </a:r>
            <a:endParaRPr lang="en-US" altLang="en-US" sz="3200" b="1" dirty="0">
              <a:solidFill>
                <a:srgbClr val="FF0000"/>
              </a:solidFill>
              <a:latin typeface="Times New Roman" panose="02020603050405020304" pitchFamily="18" charset="0"/>
            </a:endParaRPr>
          </a:p>
        </p:txBody>
      </p:sp>
      <p:sp>
        <p:nvSpPr>
          <p:cNvPr id="35890" name="Text Box 50"/>
          <p:cNvSpPr txBox="1">
            <a:spLocks noChangeArrowheads="1"/>
          </p:cNvSpPr>
          <p:nvPr/>
        </p:nvSpPr>
        <p:spPr bwMode="auto">
          <a:xfrm>
            <a:off x="3657600" y="30480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smtClean="0">
                <a:solidFill>
                  <a:srgbClr val="FF0000"/>
                </a:solidFill>
                <a:latin typeface="Times New Roman" panose="02020603050405020304" pitchFamily="18" charset="0"/>
              </a:rPr>
              <a:t>50</a:t>
            </a:r>
            <a:r>
              <a:rPr lang="en-US" altLang="en-US" sz="3200" b="1" baseline="30000" dirty="0" smtClean="0">
                <a:solidFill>
                  <a:srgbClr val="FF0000"/>
                </a:solidFill>
                <a:latin typeface="Times New Roman" panose="02020603050405020304" pitchFamily="18" charset="0"/>
              </a:rPr>
              <a:t>0</a:t>
            </a:r>
            <a:r>
              <a:rPr lang="en-US" altLang="en-US" sz="3200" b="1" dirty="0" smtClean="0">
                <a:solidFill>
                  <a:srgbClr val="FF0000"/>
                </a:solidFill>
                <a:latin typeface="Times New Roman" panose="02020603050405020304" pitchFamily="18" charset="0"/>
              </a:rPr>
              <a:t>C</a:t>
            </a:r>
            <a:endParaRPr lang="en-US" altLang="en-US" sz="3200" b="1" dirty="0">
              <a:solidFill>
                <a:srgbClr val="FF0000"/>
              </a:solidFill>
              <a:latin typeface="Times New Roman" panose="02020603050405020304" pitchFamily="18" charset="0"/>
            </a:endParaRPr>
          </a:p>
        </p:txBody>
      </p:sp>
      <p:sp>
        <p:nvSpPr>
          <p:cNvPr id="35891" name="Text Box 51"/>
          <p:cNvSpPr txBox="1">
            <a:spLocks noChangeArrowheads="1"/>
          </p:cNvSpPr>
          <p:nvPr/>
        </p:nvSpPr>
        <p:spPr bwMode="auto">
          <a:xfrm>
            <a:off x="5295900" y="2697162"/>
            <a:ext cx="121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FF0000"/>
                </a:solidFill>
                <a:latin typeface="Times New Roman" panose="02020603050405020304" pitchFamily="18" charset="0"/>
              </a:rPr>
              <a:t>2</a:t>
            </a:r>
            <a:r>
              <a:rPr lang="en-US" altLang="en-US" sz="3200" b="1" baseline="30000" dirty="0">
                <a:solidFill>
                  <a:srgbClr val="FF0000"/>
                </a:solidFill>
                <a:latin typeface="Times New Roman" panose="02020603050405020304" pitchFamily="18" charset="0"/>
              </a:rPr>
              <a:t>0</a:t>
            </a:r>
            <a:r>
              <a:rPr lang="en-US" altLang="en-US" sz="3200" b="1" dirty="0">
                <a:solidFill>
                  <a:srgbClr val="FF0000"/>
                </a:solidFill>
                <a:latin typeface="Times New Roman" panose="02020603050405020304" pitchFamily="18" charset="0"/>
              </a:rPr>
              <a:t>C</a:t>
            </a:r>
          </a:p>
        </p:txBody>
      </p:sp>
      <p:sp>
        <p:nvSpPr>
          <p:cNvPr id="35892" name="Text Box 52"/>
          <p:cNvSpPr txBox="1">
            <a:spLocks noChangeArrowheads="1"/>
          </p:cNvSpPr>
          <p:nvPr/>
        </p:nvSpPr>
        <p:spPr bwMode="auto">
          <a:xfrm>
            <a:off x="6731977" y="2514599"/>
            <a:ext cx="25669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b="1" dirty="0" err="1">
                <a:solidFill>
                  <a:srgbClr val="FF0000"/>
                </a:solidFill>
                <a:latin typeface="Times New Roman" pitchFamily="18" charset="0"/>
                <a:cs typeface="Times New Roman" pitchFamily="18" charset="0"/>
              </a:rPr>
              <a:t>Đo</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nhiệt</a:t>
            </a:r>
            <a:r>
              <a:rPr lang="en-US" altLang="en-US" sz="3000" b="1" dirty="0">
                <a:solidFill>
                  <a:srgbClr val="FF0000"/>
                </a:solidFill>
                <a:latin typeface="Times New Roman" pitchFamily="18" charset="0"/>
                <a:cs typeface="Times New Roman" pitchFamily="18" charset="0"/>
              </a:rPr>
              <a:t> </a:t>
            </a:r>
            <a:r>
              <a:rPr lang="en-US" altLang="en-US" sz="3000" b="1" err="1">
                <a:solidFill>
                  <a:srgbClr val="FF0000"/>
                </a:solidFill>
                <a:latin typeface="Times New Roman" pitchFamily="18" charset="0"/>
                <a:cs typeface="Times New Roman" pitchFamily="18" charset="0"/>
              </a:rPr>
              <a:t>độ</a:t>
            </a:r>
            <a:r>
              <a:rPr lang="en-US" altLang="en-US" sz="3000" b="1">
                <a:solidFill>
                  <a:srgbClr val="FF0000"/>
                </a:solidFill>
                <a:latin typeface="Times New Roman" pitchFamily="18" charset="0"/>
                <a:cs typeface="Times New Roman" pitchFamily="18" charset="0"/>
              </a:rPr>
              <a:t> </a:t>
            </a:r>
            <a:r>
              <a:rPr lang="en-US" altLang="en-US" sz="3000" b="1" smtClean="0">
                <a:solidFill>
                  <a:srgbClr val="FF0000"/>
                </a:solidFill>
                <a:latin typeface="Times New Roman" pitchFamily="18" charset="0"/>
                <a:cs typeface="Times New Roman" pitchFamily="18" charset="0"/>
              </a:rPr>
              <a:t>không khí</a:t>
            </a:r>
            <a:endParaRPr lang="en-US" altLang="en-US" sz="30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531" y="-1066800"/>
            <a:ext cx="1063869" cy="79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81" y="767595"/>
            <a:ext cx="1732573"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077" y="369911"/>
            <a:ext cx="1028700" cy="593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5890"/>
                                        </p:tgtEl>
                                        <p:attrNameLst>
                                          <p:attrName>style.visibility</p:attrName>
                                        </p:attrNameLst>
                                      </p:cBhvr>
                                      <p:to>
                                        <p:strVal val="visible"/>
                                      </p:to>
                                    </p:set>
                                    <p:animEffect transition="in" filter="circle(in)">
                                      <p:cBhvr>
                                        <p:cTn id="17" dur="2000"/>
                                        <p:tgtEl>
                                          <p:spTgt spid="3589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891"/>
                                        </p:tgtEl>
                                        <p:attrNameLst>
                                          <p:attrName>style.visibility</p:attrName>
                                        </p:attrNameLst>
                                      </p:cBhvr>
                                      <p:to>
                                        <p:strVal val="visible"/>
                                      </p:to>
                                    </p:set>
                                    <p:animEffect transition="in" filter="circle(in)">
                                      <p:cBhvr>
                                        <p:cTn id="22" dur="2000"/>
                                        <p:tgtEl>
                                          <p:spTgt spid="3589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892"/>
                                        </p:tgtEl>
                                        <p:attrNameLst>
                                          <p:attrName>style.visibility</p:attrName>
                                        </p:attrNameLst>
                                      </p:cBhvr>
                                      <p:to>
                                        <p:strVal val="visible"/>
                                      </p:to>
                                    </p:set>
                                    <p:anim calcmode="lin" valueType="num">
                                      <p:cBhvr additive="base">
                                        <p:cTn id="27" dur="500" fill="hold"/>
                                        <p:tgtEl>
                                          <p:spTgt spid="35892"/>
                                        </p:tgtEl>
                                        <p:attrNameLst>
                                          <p:attrName>ppt_x</p:attrName>
                                        </p:attrNameLst>
                                      </p:cBhvr>
                                      <p:tavLst>
                                        <p:tav tm="0">
                                          <p:val>
                                            <p:strVal val="#ppt_x"/>
                                          </p:val>
                                        </p:tav>
                                        <p:tav tm="100000">
                                          <p:val>
                                            <p:strVal val="#ppt_x"/>
                                          </p:val>
                                        </p:tav>
                                      </p:tavLst>
                                    </p:anim>
                                    <p:anim calcmode="lin" valueType="num">
                                      <p:cBhvr additive="base">
                                        <p:cTn id="28" dur="500" fill="hold"/>
                                        <p:tgtEl>
                                          <p:spTgt spid="3589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27"/>
                                        </p:tgtEl>
                                      </p:cBhvr>
                                    </p:animEffect>
                                    <p:set>
                                      <p:cBhvr>
                                        <p:cTn id="33" dur="1" fill="hold">
                                          <p:stCondLst>
                                            <p:cond delay="499"/>
                                          </p:stCondLst>
                                        </p:cTn>
                                        <p:tgtEl>
                                          <p:spTgt spid="10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fill="hold"/>
                                        <p:tgtEl>
                                          <p:spTgt spid="1026"/>
                                        </p:tgtEl>
                                        <p:attrNameLst>
                                          <p:attrName>ppt_x</p:attrName>
                                        </p:attrNameLst>
                                      </p:cBhvr>
                                      <p:tavLst>
                                        <p:tav tm="0">
                                          <p:val>
                                            <p:strVal val="#ppt_x"/>
                                          </p:val>
                                        </p:tav>
                                        <p:tav tm="100000">
                                          <p:val>
                                            <p:strVal val="#ppt_x"/>
                                          </p:val>
                                        </p:tav>
                                      </p:tavLst>
                                    </p:anim>
                                    <p:anim calcmode="lin" valueType="num">
                                      <p:cBhvr additive="base">
                                        <p:cTn id="3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5879"/>
                                        </p:tgtEl>
                                        <p:attrNameLst>
                                          <p:attrName>style.visibility</p:attrName>
                                        </p:attrNameLst>
                                      </p:cBhvr>
                                      <p:to>
                                        <p:strVal val="visible"/>
                                      </p:to>
                                    </p:set>
                                    <p:animEffect transition="in" filter="barn(inVertical)">
                                      <p:cBhvr>
                                        <p:cTn id="44" dur="500"/>
                                        <p:tgtEl>
                                          <p:spTgt spid="3587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5880"/>
                                        </p:tgtEl>
                                        <p:attrNameLst>
                                          <p:attrName>style.visibility</p:attrName>
                                        </p:attrNameLst>
                                      </p:cBhvr>
                                      <p:to>
                                        <p:strVal val="visible"/>
                                      </p:to>
                                    </p:set>
                                    <p:animEffect transition="in" filter="circle(in)">
                                      <p:cBhvr>
                                        <p:cTn id="49" dur="2000"/>
                                        <p:tgtEl>
                                          <p:spTgt spid="3588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881"/>
                                        </p:tgtEl>
                                        <p:attrNameLst>
                                          <p:attrName>style.visibility</p:attrName>
                                        </p:attrNameLst>
                                      </p:cBhvr>
                                      <p:to>
                                        <p:strVal val="visible"/>
                                      </p:to>
                                    </p:set>
                                    <p:animEffect transition="in" filter="fade">
                                      <p:cBhvr>
                                        <p:cTn id="54" dur="500"/>
                                        <p:tgtEl>
                                          <p:spTgt spid="3588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5882"/>
                                        </p:tgtEl>
                                        <p:attrNameLst>
                                          <p:attrName>style.visibility</p:attrName>
                                        </p:attrNameLst>
                                      </p:cBhvr>
                                      <p:to>
                                        <p:strVal val="visible"/>
                                      </p:to>
                                    </p:set>
                                    <p:animEffect transition="in" filter="wipe(down)">
                                      <p:cBhvr>
                                        <p:cTn id="59" dur="500"/>
                                        <p:tgtEl>
                                          <p:spTgt spid="35882"/>
                                        </p:tgtEl>
                                      </p:cBhvr>
                                    </p:animEffect>
                                  </p:childTnLst>
                                </p:cTn>
                              </p:par>
                            </p:childTnLst>
                          </p:cTn>
                        </p:par>
                      </p:childTnLst>
                    </p:cTn>
                  </p:par>
                  <p:par>
                    <p:cTn id="60" fill="hold">
                      <p:stCondLst>
                        <p:cond delay="indefinite"/>
                      </p:stCondLst>
                      <p:childTnLst>
                        <p:par>
                          <p:cTn id="61" fill="hold">
                            <p:stCondLst>
                              <p:cond delay="0"/>
                            </p:stCondLst>
                            <p:childTnLst>
                              <p:par>
                                <p:cTn id="62" presetID="13" presetClass="exit" presetSubtype="32" fill="hold" nodeType="clickEffect">
                                  <p:stCondLst>
                                    <p:cond delay="0"/>
                                  </p:stCondLst>
                                  <p:childTnLst>
                                    <p:animEffect transition="out" filter="plus(out)">
                                      <p:cBhvr>
                                        <p:cTn id="63" dur="2000"/>
                                        <p:tgtEl>
                                          <p:spTgt spid="1026"/>
                                        </p:tgtEl>
                                      </p:cBhvr>
                                    </p:animEffect>
                                    <p:set>
                                      <p:cBhvr>
                                        <p:cTn id="64" dur="1" fill="hold">
                                          <p:stCondLst>
                                            <p:cond delay="1999"/>
                                          </p:stCondLst>
                                        </p:cTn>
                                        <p:tgtEl>
                                          <p:spTgt spid="10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028"/>
                                        </p:tgtEl>
                                        <p:attrNameLst>
                                          <p:attrName>style.visibility</p:attrName>
                                        </p:attrNameLst>
                                      </p:cBhvr>
                                      <p:to>
                                        <p:strVal val="visible"/>
                                      </p:to>
                                    </p:set>
                                    <p:animEffect transition="in" filter="wipe(down)">
                                      <p:cBhvr>
                                        <p:cTn id="69" dur="500"/>
                                        <p:tgtEl>
                                          <p:spTgt spid="102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5883"/>
                                        </p:tgtEl>
                                        <p:attrNameLst>
                                          <p:attrName>style.visibility</p:attrName>
                                        </p:attrNameLst>
                                      </p:cBhvr>
                                      <p:to>
                                        <p:strVal val="visible"/>
                                      </p:to>
                                    </p:set>
                                    <p:animEffect transition="in" filter="fade">
                                      <p:cBhvr>
                                        <p:cTn id="74" dur="1000"/>
                                        <p:tgtEl>
                                          <p:spTgt spid="35883"/>
                                        </p:tgtEl>
                                      </p:cBhvr>
                                    </p:animEffect>
                                    <p:anim calcmode="lin" valueType="num">
                                      <p:cBhvr>
                                        <p:cTn id="75" dur="1000" fill="hold"/>
                                        <p:tgtEl>
                                          <p:spTgt spid="35883"/>
                                        </p:tgtEl>
                                        <p:attrNameLst>
                                          <p:attrName>ppt_x</p:attrName>
                                        </p:attrNameLst>
                                      </p:cBhvr>
                                      <p:tavLst>
                                        <p:tav tm="0">
                                          <p:val>
                                            <p:strVal val="#ppt_x"/>
                                          </p:val>
                                        </p:tav>
                                        <p:tav tm="100000">
                                          <p:val>
                                            <p:strVal val="#ppt_x"/>
                                          </p:val>
                                        </p:tav>
                                      </p:tavLst>
                                    </p:anim>
                                    <p:anim calcmode="lin" valueType="num">
                                      <p:cBhvr>
                                        <p:cTn id="76" dur="1000" fill="hold"/>
                                        <p:tgtEl>
                                          <p:spTgt spid="3588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5884"/>
                                        </p:tgtEl>
                                        <p:attrNameLst>
                                          <p:attrName>style.visibility</p:attrName>
                                        </p:attrNameLst>
                                      </p:cBhvr>
                                      <p:to>
                                        <p:strVal val="visible"/>
                                      </p:to>
                                    </p:set>
                                    <p:anim calcmode="lin" valueType="num">
                                      <p:cBhvr additive="base">
                                        <p:cTn id="81" dur="500" fill="hold"/>
                                        <p:tgtEl>
                                          <p:spTgt spid="35884"/>
                                        </p:tgtEl>
                                        <p:attrNameLst>
                                          <p:attrName>ppt_x</p:attrName>
                                        </p:attrNameLst>
                                      </p:cBhvr>
                                      <p:tavLst>
                                        <p:tav tm="0">
                                          <p:val>
                                            <p:strVal val="#ppt_x"/>
                                          </p:val>
                                        </p:tav>
                                        <p:tav tm="100000">
                                          <p:val>
                                            <p:strVal val="#ppt_x"/>
                                          </p:val>
                                        </p:tav>
                                      </p:tavLst>
                                    </p:anim>
                                    <p:anim calcmode="lin" valueType="num">
                                      <p:cBhvr additive="base">
                                        <p:cTn id="82" dur="500" fill="hold"/>
                                        <p:tgtEl>
                                          <p:spTgt spid="3588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886"/>
                                        </p:tgtEl>
                                        <p:attrNameLst>
                                          <p:attrName>style.visibility</p:attrName>
                                        </p:attrNameLst>
                                      </p:cBhvr>
                                      <p:to>
                                        <p:strVal val="visible"/>
                                      </p:to>
                                    </p:set>
                                    <p:animEffect transition="in" filter="fade">
                                      <p:cBhvr>
                                        <p:cTn id="87" dur="500"/>
                                        <p:tgtEl>
                                          <p:spTgt spid="3588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5887"/>
                                        </p:tgtEl>
                                        <p:attrNameLst>
                                          <p:attrName>style.visibility</p:attrName>
                                        </p:attrNameLst>
                                      </p:cBhvr>
                                      <p:to>
                                        <p:strVal val="visible"/>
                                      </p:to>
                                    </p:set>
                                    <p:animEffect transition="in" filter="wipe(down)">
                                      <p:cBhvr>
                                        <p:cTn id="92" dur="500"/>
                                        <p:tgtEl>
                                          <p:spTgt spid="35887"/>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xit" presetSubtype="12" fill="hold" nodeType="clickEffect">
                                  <p:stCondLst>
                                    <p:cond delay="0"/>
                                  </p:stCondLst>
                                  <p:childTnLst>
                                    <p:animEffect transition="out" filter="strips(downLeft)">
                                      <p:cBhvr>
                                        <p:cTn id="96" dur="500"/>
                                        <p:tgtEl>
                                          <p:spTgt spid="1028"/>
                                        </p:tgtEl>
                                      </p:cBhvr>
                                    </p:animEffect>
                                    <p:set>
                                      <p:cBhvr>
                                        <p:cTn id="9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9" grpId="0"/>
      <p:bldP spid="35880" grpId="0"/>
      <p:bldP spid="35881" grpId="0"/>
      <p:bldP spid="35882" grpId="0"/>
      <p:bldP spid="35883" grpId="0"/>
      <p:bldP spid="35884" grpId="0"/>
      <p:bldP spid="35886" grpId="0"/>
      <p:bldP spid="35887" grpId="0"/>
      <p:bldP spid="35889" grpId="0"/>
      <p:bldP spid="35890" grpId="0"/>
      <p:bldP spid="35891" grpId="0"/>
      <p:bldP spid="358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VẬT LÝ 6</a:t>
            </a:r>
            <a:endParaRPr lang="en-US" altLang="en-US"/>
          </a:p>
        </p:txBody>
      </p:sp>
      <p:sp>
        <p:nvSpPr>
          <p:cNvPr id="6" name="Slide Number Placeholder 5"/>
          <p:cNvSpPr>
            <a:spLocks noGrp="1"/>
          </p:cNvSpPr>
          <p:nvPr>
            <p:ph type="sldNum" sz="quarter" idx="12"/>
          </p:nvPr>
        </p:nvSpPr>
        <p:spPr/>
        <p:txBody>
          <a:bodyPr/>
          <a:lstStyle/>
          <a:p>
            <a:fld id="{51C9FCD4-9EE7-4D63-919E-5EBA2168BB4E}" type="slidenum">
              <a:rPr lang="en-US" altLang="en-US" smtClean="0"/>
              <a:pPr/>
              <a:t>12</a:t>
            </a:fld>
            <a:endParaRPr lang="en-US" altLang="en-US"/>
          </a:p>
        </p:txBody>
      </p:sp>
      <p:sp>
        <p:nvSpPr>
          <p:cNvPr id="7" name="Cloud Callout 6"/>
          <p:cNvSpPr/>
          <p:nvPr/>
        </p:nvSpPr>
        <p:spPr>
          <a:xfrm>
            <a:off x="1371600" y="685800"/>
            <a:ext cx="7086600" cy="1752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schemeClr val="tx1"/>
                </a:solidFill>
                <a:latin typeface="Times New Roman" pitchFamily="18" charset="0"/>
                <a:cs typeface="Times New Roman" pitchFamily="18" charset="0"/>
              </a:rPr>
              <a:t>Nhìn vào các nhiệt kế trên, ta dựa vào đâu để biết số chỉ nhiệt độ mà nhệt kế đo được?</a:t>
            </a:r>
          </a:p>
          <a:p>
            <a:pPr algn="ctr"/>
            <a:endParaRPr lang="en-US" sz="2800" b="1" i="1">
              <a:solidFill>
                <a:schemeClr val="tx1"/>
              </a:solidFill>
              <a:latin typeface="Times New Roman" pitchFamily="18" charset="0"/>
              <a:cs typeface="Times New Roman" pitchFamily="18" charset="0"/>
            </a:endParaRPr>
          </a:p>
        </p:txBody>
      </p:sp>
      <p:sp>
        <p:nvSpPr>
          <p:cNvPr id="9" name="Rounded Rectangle 8"/>
          <p:cNvSpPr/>
          <p:nvPr/>
        </p:nvSpPr>
        <p:spPr>
          <a:xfrm>
            <a:off x="914400" y="2971800"/>
            <a:ext cx="75438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schemeClr val="tx1"/>
                </a:solidFill>
                <a:latin typeface="Times New Roman" pitchFamily="18" charset="0"/>
                <a:cs typeface="Times New Roman" pitchFamily="18" charset="0"/>
              </a:rPr>
              <a:t>Ta đọc được số chỉ nhiệt độ của nhiệt kế dựa trên vị trí mực chất lỏng trong ống.</a:t>
            </a:r>
            <a:endParaRPr lang="en-US" sz="2800" b="1" i="1">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16638"/>
            <a:ext cx="93519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76"/>
          <p:cNvSpPr txBox="1">
            <a:spLocks noChangeArrowheads="1"/>
          </p:cNvSpPr>
          <p:nvPr/>
        </p:nvSpPr>
        <p:spPr bwMode="auto">
          <a:xfrm>
            <a:off x="527050" y="3390781"/>
            <a:ext cx="8318500" cy="1384995"/>
          </a:xfrm>
          <a:prstGeom prst="rect">
            <a:avLst/>
          </a:prstGeom>
          <a:solidFill>
            <a:srgbClr val="FFFF66"/>
          </a:solidFill>
          <a:ln w="9525">
            <a:solidFill>
              <a:srgbClr val="FF3300"/>
            </a:solidFill>
            <a:miter lim="800000"/>
            <a:headEnd/>
            <a:tailEnd/>
          </a:ln>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hangingPunct="1">
              <a:spcBef>
                <a:spcPct val="50000"/>
              </a:spcBef>
            </a:pPr>
            <a:r>
              <a:rPr lang="en-US" altLang="en-US" b="1" dirty="0" err="1">
                <a:solidFill>
                  <a:srgbClr val="FF3300"/>
                </a:solidFill>
              </a:rPr>
              <a:t>Nhieät</a:t>
            </a:r>
            <a:r>
              <a:rPr lang="en-US" altLang="en-US" b="1" dirty="0">
                <a:solidFill>
                  <a:srgbClr val="FF3300"/>
                </a:solidFill>
              </a:rPr>
              <a:t> </a:t>
            </a:r>
            <a:r>
              <a:rPr lang="en-US" altLang="en-US" b="1" dirty="0" err="1">
                <a:solidFill>
                  <a:srgbClr val="FF3300"/>
                </a:solidFill>
              </a:rPr>
              <a:t>keá</a:t>
            </a:r>
            <a:r>
              <a:rPr lang="en-US" altLang="en-US" b="1" dirty="0">
                <a:solidFill>
                  <a:srgbClr val="FF3300"/>
                </a:solidFill>
              </a:rPr>
              <a:t> </a:t>
            </a:r>
            <a:r>
              <a:rPr lang="en-US" altLang="en-US" b="1" dirty="0" err="1">
                <a:solidFill>
                  <a:srgbClr val="FF3300"/>
                </a:solidFill>
              </a:rPr>
              <a:t>thöôøng</a:t>
            </a:r>
            <a:r>
              <a:rPr lang="en-US" altLang="en-US" b="1" dirty="0">
                <a:solidFill>
                  <a:srgbClr val="FF3300"/>
                </a:solidFill>
              </a:rPr>
              <a:t> </a:t>
            </a:r>
            <a:r>
              <a:rPr lang="en-US" altLang="en-US" b="1" dirty="0" err="1">
                <a:solidFill>
                  <a:srgbClr val="FF3300"/>
                </a:solidFill>
              </a:rPr>
              <a:t>duøng</a:t>
            </a:r>
            <a:r>
              <a:rPr lang="en-US" altLang="en-US" b="1" dirty="0">
                <a:solidFill>
                  <a:srgbClr val="FF3300"/>
                </a:solidFill>
              </a:rPr>
              <a:t> </a:t>
            </a:r>
            <a:r>
              <a:rPr lang="en-US" altLang="en-US" b="1" dirty="0" err="1">
                <a:solidFill>
                  <a:srgbClr val="FF3300"/>
                </a:solidFill>
              </a:rPr>
              <a:t>hoaït</a:t>
            </a:r>
            <a:r>
              <a:rPr lang="en-US" altLang="en-US" b="1" dirty="0">
                <a:solidFill>
                  <a:srgbClr val="FF3300"/>
                </a:solidFill>
              </a:rPr>
              <a:t> </a:t>
            </a:r>
            <a:r>
              <a:rPr lang="en-US" altLang="en-US" b="1" dirty="0" err="1">
                <a:solidFill>
                  <a:srgbClr val="FF3300"/>
                </a:solidFill>
              </a:rPr>
              <a:t>ñoäng</a:t>
            </a:r>
            <a:r>
              <a:rPr lang="en-US" altLang="en-US" b="1" dirty="0">
                <a:solidFill>
                  <a:srgbClr val="FF3300"/>
                </a:solidFill>
              </a:rPr>
              <a:t> </a:t>
            </a:r>
            <a:r>
              <a:rPr lang="en-US" altLang="en-US" b="1" dirty="0" err="1">
                <a:solidFill>
                  <a:srgbClr val="FF3300"/>
                </a:solidFill>
              </a:rPr>
              <a:t>döïa</a:t>
            </a:r>
            <a:r>
              <a:rPr lang="en-US" altLang="en-US" b="1" dirty="0">
                <a:solidFill>
                  <a:srgbClr val="FF3300"/>
                </a:solidFill>
              </a:rPr>
              <a:t> </a:t>
            </a:r>
            <a:r>
              <a:rPr lang="en-US" altLang="en-US" b="1" dirty="0" err="1">
                <a:solidFill>
                  <a:srgbClr val="FF3300"/>
                </a:solidFill>
              </a:rPr>
              <a:t>treân</a:t>
            </a:r>
            <a:r>
              <a:rPr lang="en-US" altLang="en-US" b="1" dirty="0">
                <a:solidFill>
                  <a:srgbClr val="FF3300"/>
                </a:solidFill>
              </a:rPr>
              <a:t> </a:t>
            </a:r>
            <a:r>
              <a:rPr lang="en-US" altLang="en-US" b="1" dirty="0" err="1">
                <a:solidFill>
                  <a:srgbClr val="FF3300"/>
                </a:solidFill>
              </a:rPr>
              <a:t>hieän</a:t>
            </a:r>
            <a:r>
              <a:rPr lang="en-US" altLang="en-US" b="1" dirty="0">
                <a:solidFill>
                  <a:srgbClr val="FF3300"/>
                </a:solidFill>
              </a:rPr>
              <a:t> </a:t>
            </a:r>
            <a:r>
              <a:rPr lang="en-US" altLang="en-US" b="1" err="1">
                <a:solidFill>
                  <a:srgbClr val="FF3300"/>
                </a:solidFill>
              </a:rPr>
              <a:t>töôïng</a:t>
            </a:r>
            <a:r>
              <a:rPr lang="en-US" altLang="en-US" b="1">
                <a:solidFill>
                  <a:srgbClr val="FF3300"/>
                </a:solidFill>
              </a:rPr>
              <a:t> </a:t>
            </a:r>
            <a:r>
              <a:rPr lang="en-US" altLang="en-US" b="1" smtClean="0">
                <a:solidFill>
                  <a:srgbClr val="FF3300"/>
                </a:solidFill>
              </a:rPr>
              <a:t>daõn </a:t>
            </a:r>
            <a:r>
              <a:rPr lang="en-US" altLang="en-US" b="1" dirty="0" err="1">
                <a:solidFill>
                  <a:srgbClr val="FF3300"/>
                </a:solidFill>
              </a:rPr>
              <a:t>nôû</a:t>
            </a:r>
            <a:r>
              <a:rPr lang="en-US" altLang="en-US" b="1" dirty="0">
                <a:solidFill>
                  <a:srgbClr val="FF3300"/>
                </a:solidFill>
              </a:rPr>
              <a:t> </a:t>
            </a:r>
            <a:r>
              <a:rPr lang="en-US" altLang="en-US" b="1" dirty="0" err="1">
                <a:solidFill>
                  <a:srgbClr val="FF3300"/>
                </a:solidFill>
              </a:rPr>
              <a:t>vì</a:t>
            </a:r>
            <a:r>
              <a:rPr lang="en-US" altLang="en-US" b="1" dirty="0">
                <a:solidFill>
                  <a:srgbClr val="FF3300"/>
                </a:solidFill>
              </a:rPr>
              <a:t> </a:t>
            </a:r>
            <a:r>
              <a:rPr lang="en-US" altLang="en-US" b="1" dirty="0" err="1">
                <a:solidFill>
                  <a:srgbClr val="FF3300"/>
                </a:solidFill>
              </a:rPr>
              <a:t>nhieät</a:t>
            </a:r>
            <a:r>
              <a:rPr lang="en-US" altLang="en-US" b="1" dirty="0">
                <a:solidFill>
                  <a:srgbClr val="FF3300"/>
                </a:solidFill>
              </a:rPr>
              <a:t> </a:t>
            </a:r>
            <a:r>
              <a:rPr lang="en-US" altLang="en-US" b="1" err="1" smtClean="0">
                <a:solidFill>
                  <a:srgbClr val="FF3300"/>
                </a:solidFill>
              </a:rPr>
              <a:t>cuûa</a:t>
            </a:r>
            <a:r>
              <a:rPr lang="en-US" altLang="en-US" b="1" smtClean="0">
                <a:solidFill>
                  <a:srgbClr val="FF3300"/>
                </a:solidFill>
              </a:rPr>
              <a:t> </a:t>
            </a:r>
            <a:r>
              <a:rPr lang="en-US" altLang="en-US" b="1" smtClean="0">
                <a:solidFill>
                  <a:srgbClr val="FF3300"/>
                </a:solidFill>
                <a:latin typeface="Times New Roman" pitchFamily="18" charset="0"/>
                <a:cs typeface="Times New Roman" pitchFamily="18" charset="0"/>
              </a:rPr>
              <a:t>các chất (thường là chất lỏng)</a:t>
            </a:r>
            <a:r>
              <a:rPr lang="en-US" altLang="en-US" b="1" smtClean="0">
                <a:solidFill>
                  <a:srgbClr val="FF3300"/>
                </a:solidFill>
              </a:rPr>
              <a:t>.</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6299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9"/>
                                        </p:tgtEl>
                                        <p:attrNameLst>
                                          <p:attrName>ppt_y</p:attrName>
                                        </p:attrNameLst>
                                      </p:cBhvr>
                                      <p:tavLst>
                                        <p:tav tm="0">
                                          <p:val>
                                            <p:strVal val="#ppt_y"/>
                                          </p:val>
                                        </p:tav>
                                        <p:tav tm="100000">
                                          <p:val>
                                            <p:strVal val="#ppt_y+#ppt_h*1.125000"/>
                                          </p:val>
                                        </p:tav>
                                      </p:tavLst>
                                    </p:anim>
                                    <p:animEffect transition="out" filter="wipe(down)">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4"/>
          <p:cNvSpPr>
            <a:spLocks noGrp="1"/>
          </p:cNvSpPr>
          <p:nvPr>
            <p:ph type="dt" sz="half" idx="10"/>
          </p:nvPr>
        </p:nvSpPr>
        <p:spPr/>
        <p:txBody>
          <a:bodyPr/>
          <a:lstStyle/>
          <a:p>
            <a:r>
              <a:rPr lang="en-US" altLang="en-US">
                <a:solidFill>
                  <a:srgbClr val="000000"/>
                </a:solidFill>
              </a:rPr>
              <a:t>VẬT LÝ 6</a:t>
            </a:r>
          </a:p>
        </p:txBody>
      </p:sp>
      <p:sp>
        <p:nvSpPr>
          <p:cNvPr id="17" name="Slide Number Placeholder 6"/>
          <p:cNvSpPr>
            <a:spLocks noGrp="1"/>
          </p:cNvSpPr>
          <p:nvPr>
            <p:ph type="sldNum" sz="quarter" idx="12"/>
          </p:nvPr>
        </p:nvSpPr>
        <p:spPr/>
        <p:txBody>
          <a:bodyPr/>
          <a:lstStyle/>
          <a:p>
            <a:fld id="{5620A17A-6903-4532-85B6-806280587EF0}" type="slidenum">
              <a:rPr lang="en-US" altLang="en-US">
                <a:solidFill>
                  <a:srgbClr val="000000"/>
                </a:solidFill>
              </a:rPr>
              <a:pPr/>
              <a:t>13</a:t>
            </a:fld>
            <a:endParaRPr lang="en-US" altLang="en-US">
              <a:solidFill>
                <a:srgbClr val="000000"/>
              </a:solidFill>
            </a:endParaRPr>
          </a:p>
        </p:txBody>
      </p:sp>
      <p:sp>
        <p:nvSpPr>
          <p:cNvPr id="60420" name="Text Box 4"/>
          <p:cNvSpPr txBox="1">
            <a:spLocks noChangeArrowheads="1"/>
          </p:cNvSpPr>
          <p:nvPr/>
        </p:nvSpPr>
        <p:spPr bwMode="auto">
          <a:xfrm>
            <a:off x="2871788" y="6054725"/>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solidFill>
                <a:srgbClr val="000000"/>
              </a:solidFill>
            </a:endParaRPr>
          </a:p>
        </p:txBody>
      </p:sp>
      <p:sp>
        <p:nvSpPr>
          <p:cNvPr id="60425" name="Text Box 9"/>
          <p:cNvSpPr txBox="1">
            <a:spLocks noChangeArrowheads="1"/>
          </p:cNvSpPr>
          <p:nvPr/>
        </p:nvSpPr>
        <p:spPr bwMode="auto">
          <a:xfrm>
            <a:off x="678900" y="952498"/>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a:solidFill>
                  <a:srgbClr val="0070C0"/>
                </a:solidFill>
                <a:cs typeface="Times New Roman" panose="02020603050405020304" pitchFamily="18" charset="0"/>
              </a:rPr>
              <a:t>1</a:t>
            </a:r>
            <a:r>
              <a:rPr lang="en-US" altLang="en-US" sz="3600" b="1" smtClean="0">
                <a:solidFill>
                  <a:srgbClr val="0070C0"/>
                </a:solidFill>
                <a:cs typeface="Times New Roman" panose="02020603050405020304" pitchFamily="18" charset="0"/>
              </a:rPr>
              <a:t>. </a:t>
            </a:r>
            <a:r>
              <a:rPr lang="en-US" altLang="en-US" sz="3600" b="1" u="sng" dirty="0">
                <a:solidFill>
                  <a:srgbClr val="0070C0"/>
                </a:solidFill>
                <a:cs typeface="Times New Roman" panose="02020603050405020304" pitchFamily="18" charset="0"/>
              </a:rPr>
              <a:t>NHIEÄT KEÁ</a:t>
            </a:r>
            <a:r>
              <a:rPr lang="en-US" altLang="en-US" sz="3600" dirty="0">
                <a:solidFill>
                  <a:srgbClr val="0070C0"/>
                </a:solidFill>
                <a:latin typeface="VNI-Bodon-Poster" pitchFamily="2" charset="0"/>
              </a:rPr>
              <a:t> </a:t>
            </a:r>
          </a:p>
        </p:txBody>
      </p:sp>
      <p:pic>
        <p:nvPicPr>
          <p:cNvPr id="60429" name="Picture 1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95401"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300" y="51784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8010" y="304800"/>
            <a:ext cx="8779968" cy="646331"/>
          </a:xfrm>
          <a:prstGeom prst="rect">
            <a:avLst/>
          </a:prstGeom>
        </p:spPr>
        <p:txBody>
          <a:bodyPr wrap="none">
            <a:spAutoFit/>
          </a:bodyPr>
          <a:lstStyle/>
          <a:p>
            <a:pPr algn="ct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TIẾT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22-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rPr>
              <a:t>BÀI 22: NHIỆT KẾ- NHIỆT GIAI</a:t>
            </a:r>
            <a:endParaRPr lang="en-US" sz="3600" b="1" i="1"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endParaRPr>
          </a:p>
        </p:txBody>
      </p:sp>
      <p:sp>
        <p:nvSpPr>
          <p:cNvPr id="18" name="Text Box 9"/>
          <p:cNvSpPr txBox="1">
            <a:spLocks noChangeArrowheads="1"/>
          </p:cNvSpPr>
          <p:nvPr/>
        </p:nvSpPr>
        <p:spPr bwMode="auto">
          <a:xfrm>
            <a:off x="381000" y="1628137"/>
            <a:ext cx="9313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Nhiệt</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kế</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là</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dụng</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cụ</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dùng</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để</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đo</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nhiệt</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độ</a:t>
            </a:r>
            <a:endParaRPr lang="en-US" altLang="en-US" sz="3600" b="1" dirty="0">
              <a:solidFill>
                <a:srgbClr val="0070C0"/>
              </a:solidFill>
              <a:latin typeface="Times New Roman" pitchFamily="18" charset="0"/>
              <a:cs typeface="Times New Roman" pitchFamily="18" charset="0"/>
            </a:endParaRPr>
          </a:p>
        </p:txBody>
      </p:sp>
      <p:sp>
        <p:nvSpPr>
          <p:cNvPr id="12" name="Text Box 4"/>
          <p:cNvSpPr txBox="1">
            <a:spLocks noChangeArrowheads="1"/>
          </p:cNvSpPr>
          <p:nvPr/>
        </p:nvSpPr>
        <p:spPr bwMode="auto">
          <a:xfrm>
            <a:off x="876300" y="2258635"/>
            <a:ext cx="739672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a:solidFill>
                  <a:srgbClr val="0070C0"/>
                </a:solidFill>
                <a:latin typeface="Times New Roman" pitchFamily="18" charset="0"/>
                <a:cs typeface="Times New Roman" pitchFamily="18" charset="0"/>
              </a:rPr>
              <a:t>- </a:t>
            </a:r>
            <a:r>
              <a:rPr lang="en-US" altLang="en-US" sz="3600" b="1" smtClean="0">
                <a:solidFill>
                  <a:srgbClr val="0070C0"/>
                </a:solidFill>
                <a:latin typeface="Times New Roman" pitchFamily="18" charset="0"/>
                <a:cs typeface="Times New Roman" pitchFamily="18" charset="0"/>
              </a:rPr>
              <a:t>Có 3 loại nhiệt kế thường dùng:</a:t>
            </a:r>
          </a:p>
          <a:p>
            <a:r>
              <a:rPr lang="en-US" altLang="en-US" sz="3600" b="1" smtClean="0">
                <a:solidFill>
                  <a:srgbClr val="0070C0"/>
                </a:solidFill>
                <a:latin typeface="Times New Roman" pitchFamily="18" charset="0"/>
                <a:cs typeface="Times New Roman" pitchFamily="18" charset="0"/>
              </a:rPr>
              <a:t>Nhiệt kế thủy ngân, nhiệt kế rượu, </a:t>
            </a:r>
            <a:endParaRPr lang="en-US" altLang="en-US" sz="3600" b="1">
              <a:solidFill>
                <a:srgbClr val="0070C0"/>
              </a:solidFill>
              <a:latin typeface="Times New Roman" pitchFamily="18" charset="0"/>
              <a:cs typeface="Times New Roman" pitchFamily="18" charset="0"/>
            </a:endParaRPr>
          </a:p>
          <a:p>
            <a:r>
              <a:rPr lang="en-US" altLang="en-US" sz="3600" b="1" smtClean="0">
                <a:solidFill>
                  <a:srgbClr val="0070C0"/>
                </a:solidFill>
                <a:latin typeface="Times New Roman" pitchFamily="18" charset="0"/>
                <a:cs typeface="Times New Roman" pitchFamily="18" charset="0"/>
              </a:rPr>
              <a:t>nhiệt kế y tế.</a:t>
            </a:r>
          </a:p>
          <a:p>
            <a:endParaRPr lang="en-US" altLang="en-US" sz="3600" b="1">
              <a:solidFill>
                <a:srgbClr val="0070C0"/>
              </a:solidFill>
              <a:latin typeface="Times New Roman" pitchFamily="18" charset="0"/>
              <a:cs typeface="Times New Roman" pitchFamily="18" charset="0"/>
            </a:endParaRPr>
          </a:p>
          <a:p>
            <a:endParaRPr lang="en-US" altLang="en-US" sz="4400" b="1">
              <a:solidFill>
                <a:srgbClr val="FF0000"/>
              </a:solidFill>
            </a:endParaRPr>
          </a:p>
        </p:txBody>
      </p:sp>
      <p:sp>
        <p:nvSpPr>
          <p:cNvPr id="3" name="TextBox 2"/>
          <p:cNvSpPr txBox="1"/>
          <p:nvPr/>
        </p:nvSpPr>
        <p:spPr>
          <a:xfrm>
            <a:off x="893885" y="3951238"/>
            <a:ext cx="8938665" cy="2308324"/>
          </a:xfrm>
          <a:prstGeom prst="rect">
            <a:avLst/>
          </a:prstGeom>
          <a:noFill/>
        </p:spPr>
        <p:txBody>
          <a:bodyPr wrap="none" rtlCol="0">
            <a:spAutoFit/>
          </a:bodyPr>
          <a:lstStyle/>
          <a:p>
            <a:pPr lvl="0">
              <a:spcBef>
                <a:spcPct val="50000"/>
              </a:spcBef>
            </a:pPr>
            <a:r>
              <a:rPr lang="en-US" altLang="en-US" sz="3600" b="1" smtClean="0">
                <a:solidFill>
                  <a:srgbClr val="0070C0"/>
                </a:solidFill>
                <a:latin typeface="Times New Roman" pitchFamily="18" charset="0"/>
                <a:cs typeface="Times New Roman" pitchFamily="18" charset="0"/>
              </a:rPr>
              <a:t>- </a:t>
            </a:r>
            <a:r>
              <a:rPr lang="en-US" altLang="en-US" sz="3600" b="1" smtClean="0">
                <a:solidFill>
                  <a:srgbClr val="0070C0"/>
                </a:solidFill>
              </a:rPr>
              <a:t>Nhieät </a:t>
            </a:r>
            <a:r>
              <a:rPr lang="en-US" altLang="en-US" sz="3600" b="1">
                <a:solidFill>
                  <a:srgbClr val="0070C0"/>
                </a:solidFill>
              </a:rPr>
              <a:t>keá thöôøng duøng hoaït ñoäng döïa treân</a:t>
            </a:r>
          </a:p>
          <a:p>
            <a:pPr lvl="0">
              <a:spcBef>
                <a:spcPct val="50000"/>
              </a:spcBef>
            </a:pPr>
            <a:r>
              <a:rPr lang="en-US" altLang="en-US" sz="3600" b="1">
                <a:solidFill>
                  <a:srgbClr val="0070C0"/>
                </a:solidFill>
              </a:rPr>
              <a:t> hieän töôïng daõn nôû vì nhieät cuûa </a:t>
            </a:r>
            <a:r>
              <a:rPr lang="en-US" altLang="en-US" sz="3600" b="1">
                <a:solidFill>
                  <a:srgbClr val="0070C0"/>
                </a:solidFill>
                <a:latin typeface="Times New Roman" pitchFamily="18" charset="0"/>
                <a:cs typeface="Times New Roman" pitchFamily="18" charset="0"/>
              </a:rPr>
              <a:t>các chất</a:t>
            </a:r>
          </a:p>
          <a:p>
            <a:pPr lvl="0">
              <a:spcBef>
                <a:spcPct val="50000"/>
              </a:spcBef>
            </a:pPr>
            <a:r>
              <a:rPr lang="en-US" altLang="en-US" sz="3600" b="1">
                <a:solidFill>
                  <a:srgbClr val="0070C0"/>
                </a:solidFill>
                <a:latin typeface="Times New Roman" pitchFamily="18" charset="0"/>
                <a:cs typeface="Times New Roman" pitchFamily="18" charset="0"/>
              </a:rPr>
              <a:t>(thường là chất lỏng)</a:t>
            </a:r>
            <a:r>
              <a:rPr lang="en-US" altLang="en-US" sz="3600" b="1">
                <a:solidFill>
                  <a:srgbClr val="0070C0"/>
                </a:solidFill>
              </a:rPr>
              <a:t>.</a:t>
            </a:r>
            <a:endParaRPr lang="en-US" sz="3600" b="1">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2" y="2094130"/>
            <a:ext cx="858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31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altLang="en-US"/>
              <a:t>VẬT LÝ 6</a:t>
            </a:r>
          </a:p>
        </p:txBody>
      </p:sp>
      <p:sp>
        <p:nvSpPr>
          <p:cNvPr id="14" name="Slide Number Placeholder 3"/>
          <p:cNvSpPr>
            <a:spLocks noGrp="1"/>
          </p:cNvSpPr>
          <p:nvPr>
            <p:ph type="sldNum" sz="quarter" idx="12"/>
          </p:nvPr>
        </p:nvSpPr>
        <p:spPr/>
        <p:txBody>
          <a:bodyPr/>
          <a:lstStyle/>
          <a:p>
            <a:fld id="{494A57E4-499E-406D-B753-B9B837ECB603}" type="slidenum">
              <a:rPr lang="en-US" altLang="en-US"/>
              <a:pPr/>
              <a:t>14</a:t>
            </a:fld>
            <a:endParaRPr lang="en-US" altLang="en-US"/>
          </a:p>
        </p:txBody>
      </p:sp>
      <p:grpSp>
        <p:nvGrpSpPr>
          <p:cNvPr id="10265" name="Group 25"/>
          <p:cNvGrpSpPr>
            <a:grpSpLocks/>
          </p:cNvGrpSpPr>
          <p:nvPr/>
        </p:nvGrpSpPr>
        <p:grpSpPr bwMode="auto">
          <a:xfrm>
            <a:off x="6781800" y="381000"/>
            <a:ext cx="906463" cy="6297613"/>
            <a:chOff x="4080" y="192"/>
            <a:chExt cx="570" cy="3967"/>
          </a:xfrm>
        </p:grpSpPr>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92"/>
              <a:ext cx="570" cy="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Oval 11"/>
            <p:cNvSpPr>
              <a:spLocks noChangeArrowheads="1"/>
            </p:cNvSpPr>
            <p:nvPr/>
          </p:nvSpPr>
          <p:spPr bwMode="auto">
            <a:xfrm>
              <a:off x="4094" y="3024"/>
              <a:ext cx="528" cy="52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Arial" panose="020B0604020202020204" pitchFamily="34" charset="0"/>
              </a:endParaRPr>
            </a:p>
          </p:txBody>
        </p:sp>
      </p:grpSp>
      <p:sp>
        <p:nvSpPr>
          <p:cNvPr id="10259" name="Text Box 19"/>
          <p:cNvSpPr txBox="1">
            <a:spLocks noChangeArrowheads="1"/>
          </p:cNvSpPr>
          <p:nvPr/>
        </p:nvSpPr>
        <p:spPr bwMode="auto">
          <a:xfrm>
            <a:off x="609600" y="838200"/>
            <a:ext cx="586581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4000" b="1" i="1">
                <a:solidFill>
                  <a:srgbClr val="0000FF"/>
                </a:solidFill>
                <a:latin typeface="Arial" panose="020B0604020202020204" pitchFamily="34" charset="0"/>
                <a:sym typeface="Wingdings" panose="05000000000000000000" pitchFamily="2" charset="2"/>
              </a:rPr>
              <a:t>C4. </a:t>
            </a:r>
            <a:r>
              <a:rPr lang="en-US" altLang="en-US" sz="4400" b="1" smtClean="0">
                <a:solidFill>
                  <a:srgbClr val="CC3399"/>
                </a:solidFill>
                <a:latin typeface="Times New Roman" pitchFamily="18" charset="0"/>
                <a:cs typeface="Times New Roman" pitchFamily="18" charset="0"/>
                <a:sym typeface="Wingdings" panose="05000000000000000000" pitchFamily="2" charset="2"/>
              </a:rPr>
              <a:t>Cấu tạo của nhiệt kế y tế có đặc điểm gì? Cấu tạo như vậy có tác dụng gì?</a:t>
            </a:r>
            <a:endParaRPr lang="en-US" altLang="en-US" b="1">
              <a:solidFill>
                <a:srgbClr val="CC3399"/>
              </a:solidFill>
              <a:latin typeface="Times New Roman" pitchFamily="18" charset="0"/>
              <a:cs typeface="Times New Roman" pitchFamily="18" charset="0"/>
            </a:endParaRPr>
          </a:p>
          <a:p>
            <a:pPr algn="just"/>
            <a:endParaRPr lang="en-US" altLang="en-US" sz="4400" b="1">
              <a:solidFill>
                <a:srgbClr val="CC3399"/>
              </a:solidFill>
              <a:latin typeface="Tahoma" panose="020B0604030504040204" pitchFamily="34" charset="0"/>
            </a:endParaRPr>
          </a:p>
        </p:txBody>
      </p:sp>
      <p:grpSp>
        <p:nvGrpSpPr>
          <p:cNvPr id="10270" name="Group 30"/>
          <p:cNvGrpSpPr>
            <a:grpSpLocks/>
          </p:cNvGrpSpPr>
          <p:nvPr/>
        </p:nvGrpSpPr>
        <p:grpSpPr bwMode="auto">
          <a:xfrm>
            <a:off x="7648575" y="4279900"/>
            <a:ext cx="2225675" cy="1968500"/>
            <a:chOff x="4838" y="2696"/>
            <a:chExt cx="1402" cy="1240"/>
          </a:xfrm>
        </p:grpSpPr>
        <p:pic>
          <p:nvPicPr>
            <p:cNvPr id="102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 y="2696"/>
              <a:ext cx="1222" cy="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9" name="Line 29"/>
            <p:cNvSpPr>
              <a:spLocks noChangeShapeType="1"/>
            </p:cNvSpPr>
            <p:nvPr/>
          </p:nvSpPr>
          <p:spPr bwMode="auto">
            <a:xfrm>
              <a:off x="4838" y="3332"/>
              <a:ext cx="24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71"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1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65"/>
                                        </p:tgtEl>
                                        <p:attrNameLst>
                                          <p:attrName>style.visibility</p:attrName>
                                        </p:attrNameLst>
                                      </p:cBhvr>
                                      <p:to>
                                        <p:strVal val="visible"/>
                                      </p:to>
                                    </p:set>
                                    <p:animEffect transition="in" filter="dissolve">
                                      <p:cBhvr>
                                        <p:cTn id="7" dur="500"/>
                                        <p:tgtEl>
                                          <p:spTgt spid="10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70"/>
                                        </p:tgtEl>
                                        <p:attrNameLst>
                                          <p:attrName>style.visibility</p:attrName>
                                        </p:attrNameLst>
                                      </p:cBhvr>
                                      <p:to>
                                        <p:strVal val="visible"/>
                                      </p:to>
                                    </p:set>
                                    <p:animEffect transition="in" filter="wipe(left)">
                                      <p:cBhvr>
                                        <p:cTn id="12" dur="2000"/>
                                        <p:tgtEl>
                                          <p:spTgt spid="10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259"/>
                                        </p:tgtEl>
                                        <p:attrNameLst>
                                          <p:attrName>style.visibility</p:attrName>
                                        </p:attrNameLst>
                                      </p:cBhvr>
                                      <p:to>
                                        <p:strVal val="visible"/>
                                      </p:to>
                                    </p:set>
                                    <p:anim calcmode="lin" valueType="num">
                                      <p:cBhvr>
                                        <p:cTn id="17" dur="500" fill="hold"/>
                                        <p:tgtEl>
                                          <p:spTgt spid="1025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259"/>
                                        </p:tgtEl>
                                        <p:attrNameLst>
                                          <p:attrName>ppt_y</p:attrName>
                                        </p:attrNameLst>
                                      </p:cBhvr>
                                      <p:tavLst>
                                        <p:tav tm="0">
                                          <p:val>
                                            <p:strVal val="#ppt_y"/>
                                          </p:val>
                                        </p:tav>
                                        <p:tav tm="100000">
                                          <p:val>
                                            <p:strVal val="#ppt_y"/>
                                          </p:val>
                                        </p:tav>
                                      </p:tavLst>
                                    </p:anim>
                                    <p:anim calcmode="lin" valueType="num">
                                      <p:cBhvr>
                                        <p:cTn id="19" dur="500" fill="hold"/>
                                        <p:tgtEl>
                                          <p:spTgt spid="1025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25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altLang="en-US">
                <a:solidFill>
                  <a:srgbClr val="000000"/>
                </a:solidFill>
              </a:rPr>
              <a:t>VẬT LÝ 6</a:t>
            </a:r>
          </a:p>
        </p:txBody>
      </p:sp>
      <p:sp>
        <p:nvSpPr>
          <p:cNvPr id="14" name="Slide Number Placeholder 3"/>
          <p:cNvSpPr>
            <a:spLocks noGrp="1"/>
          </p:cNvSpPr>
          <p:nvPr>
            <p:ph type="sldNum" sz="quarter" idx="12"/>
          </p:nvPr>
        </p:nvSpPr>
        <p:spPr/>
        <p:txBody>
          <a:bodyPr/>
          <a:lstStyle/>
          <a:p>
            <a:fld id="{494A57E4-499E-406D-B753-B9B837ECB603}" type="slidenum">
              <a:rPr lang="en-US" altLang="en-US">
                <a:solidFill>
                  <a:srgbClr val="000000"/>
                </a:solidFill>
              </a:rPr>
              <a:pPr/>
              <a:t>15</a:t>
            </a:fld>
            <a:endParaRPr lang="en-US" altLang="en-US">
              <a:solidFill>
                <a:srgbClr val="000000"/>
              </a:solidFill>
            </a:endParaRPr>
          </a:p>
        </p:txBody>
      </p:sp>
      <p:grpSp>
        <p:nvGrpSpPr>
          <p:cNvPr id="10265" name="Group 25"/>
          <p:cNvGrpSpPr>
            <a:grpSpLocks/>
          </p:cNvGrpSpPr>
          <p:nvPr/>
        </p:nvGrpSpPr>
        <p:grpSpPr bwMode="auto">
          <a:xfrm>
            <a:off x="6781800" y="381000"/>
            <a:ext cx="906463" cy="6297613"/>
            <a:chOff x="4080" y="192"/>
            <a:chExt cx="570" cy="3967"/>
          </a:xfrm>
        </p:grpSpPr>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92"/>
              <a:ext cx="570" cy="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Oval 11"/>
            <p:cNvSpPr>
              <a:spLocks noChangeArrowheads="1"/>
            </p:cNvSpPr>
            <p:nvPr/>
          </p:nvSpPr>
          <p:spPr bwMode="auto">
            <a:xfrm>
              <a:off x="4094" y="3024"/>
              <a:ext cx="528" cy="52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Arial" panose="020B0604020202020204" pitchFamily="34" charset="0"/>
              </a:endParaRPr>
            </a:p>
          </p:txBody>
        </p:sp>
      </p:grpSp>
      <p:sp>
        <p:nvSpPr>
          <p:cNvPr id="10259" name="Text Box 19"/>
          <p:cNvSpPr txBox="1">
            <a:spLocks noChangeArrowheads="1"/>
          </p:cNvSpPr>
          <p:nvPr/>
        </p:nvSpPr>
        <p:spPr bwMode="auto">
          <a:xfrm>
            <a:off x="609600" y="429428"/>
            <a:ext cx="5865813"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4000" b="1" u="sng" smtClean="0">
                <a:solidFill>
                  <a:srgbClr val="0000FF"/>
                </a:solidFill>
                <a:latin typeface="Times New Roman" pitchFamily="18" charset="0"/>
                <a:cs typeface="Times New Roman" pitchFamily="18" charset="0"/>
                <a:sym typeface="Wingdings" panose="05000000000000000000" pitchFamily="2" charset="2"/>
              </a:rPr>
              <a:t>Trả lời: </a:t>
            </a:r>
            <a:r>
              <a:rPr lang="en-US" altLang="en-US" sz="3600" b="1" smtClean="0">
                <a:solidFill>
                  <a:srgbClr val="CC3399"/>
                </a:solidFill>
                <a:latin typeface="Times New Roman" pitchFamily="18" charset="0"/>
                <a:cs typeface="Times New Roman" pitchFamily="18" charset="0"/>
                <a:sym typeface="Wingdings" panose="05000000000000000000" pitchFamily="2" charset="2"/>
              </a:rPr>
              <a:t>Ố</a:t>
            </a:r>
            <a:r>
              <a:rPr lang="en-US" altLang="en-US" sz="3600" b="1" smtClean="0">
                <a:solidFill>
                  <a:srgbClr val="CC3399"/>
                </a:solidFill>
                <a:latin typeface="Times New Roman" pitchFamily="18" charset="0"/>
                <a:cs typeface="Times New Roman" pitchFamily="18" charset="0"/>
              </a:rPr>
              <a:t>ng </a:t>
            </a:r>
            <a:r>
              <a:rPr lang="en-US" altLang="en-US" sz="3600" b="1">
                <a:solidFill>
                  <a:srgbClr val="CC3399"/>
                </a:solidFill>
                <a:latin typeface="Times New Roman" pitchFamily="18" charset="0"/>
                <a:cs typeface="Times New Roman" pitchFamily="18" charset="0"/>
              </a:rPr>
              <a:t>quản ở gần bầu </a:t>
            </a:r>
            <a:r>
              <a:rPr lang="en-US" altLang="en-US" sz="3600" b="1" smtClean="0">
                <a:solidFill>
                  <a:srgbClr val="CC3399"/>
                </a:solidFill>
                <a:latin typeface="Times New Roman" pitchFamily="18" charset="0"/>
                <a:cs typeface="Times New Roman" pitchFamily="18" charset="0"/>
              </a:rPr>
              <a:t>đựng thủy ngân có một chỗ thắt, bởi khi lấy nhiệt kế ra khỏi cơ thể, thủy ngân gặp lạnh co lại, bị đứt ở chỗ thắt của ống và không trở về bầu nhiệt kế. Nhờ đó có thể đọc được nhiệt độ của cơ thể mặc dù đã lấy nhiệt kế ra khỏi cơ thể.</a:t>
            </a:r>
            <a:endParaRPr lang="en-US" altLang="en-US" sz="3600" b="1">
              <a:solidFill>
                <a:srgbClr val="CC3399"/>
              </a:solidFill>
              <a:latin typeface="Times New Roman" pitchFamily="18" charset="0"/>
              <a:cs typeface="Times New Roman" pitchFamily="18" charset="0"/>
            </a:endParaRPr>
          </a:p>
          <a:p>
            <a:pPr algn="just"/>
            <a:endParaRPr lang="en-US" altLang="en-US" sz="4400" b="1">
              <a:solidFill>
                <a:srgbClr val="CC3399"/>
              </a:solidFill>
              <a:latin typeface="Tahoma" panose="020B0604030504040204" pitchFamily="34" charset="0"/>
            </a:endParaRPr>
          </a:p>
        </p:txBody>
      </p:sp>
      <p:grpSp>
        <p:nvGrpSpPr>
          <p:cNvPr id="10270" name="Group 30"/>
          <p:cNvGrpSpPr>
            <a:grpSpLocks/>
          </p:cNvGrpSpPr>
          <p:nvPr/>
        </p:nvGrpSpPr>
        <p:grpSpPr bwMode="auto">
          <a:xfrm>
            <a:off x="7648575" y="4279900"/>
            <a:ext cx="2225675" cy="1968500"/>
            <a:chOff x="4838" y="2696"/>
            <a:chExt cx="1402" cy="1240"/>
          </a:xfrm>
        </p:grpSpPr>
        <p:pic>
          <p:nvPicPr>
            <p:cNvPr id="102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 y="2696"/>
              <a:ext cx="1222" cy="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9" name="Line 29"/>
            <p:cNvSpPr>
              <a:spLocks noChangeShapeType="1"/>
            </p:cNvSpPr>
            <p:nvPr/>
          </p:nvSpPr>
          <p:spPr bwMode="auto">
            <a:xfrm>
              <a:off x="4838" y="3332"/>
              <a:ext cx="24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pic>
        <p:nvPicPr>
          <p:cNvPr id="10271"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1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16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65"/>
                                        </p:tgtEl>
                                        <p:attrNameLst>
                                          <p:attrName>style.visibility</p:attrName>
                                        </p:attrNameLst>
                                      </p:cBhvr>
                                      <p:to>
                                        <p:strVal val="visible"/>
                                      </p:to>
                                    </p:set>
                                    <p:animEffect transition="in" filter="dissolve">
                                      <p:cBhvr>
                                        <p:cTn id="7" dur="500"/>
                                        <p:tgtEl>
                                          <p:spTgt spid="10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70"/>
                                        </p:tgtEl>
                                        <p:attrNameLst>
                                          <p:attrName>style.visibility</p:attrName>
                                        </p:attrNameLst>
                                      </p:cBhvr>
                                      <p:to>
                                        <p:strVal val="visible"/>
                                      </p:to>
                                    </p:set>
                                    <p:animEffect transition="in" filter="wipe(left)">
                                      <p:cBhvr>
                                        <p:cTn id="12" dur="2000"/>
                                        <p:tgtEl>
                                          <p:spTgt spid="10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259"/>
                                        </p:tgtEl>
                                        <p:attrNameLst>
                                          <p:attrName>style.visibility</p:attrName>
                                        </p:attrNameLst>
                                      </p:cBhvr>
                                      <p:to>
                                        <p:strVal val="visible"/>
                                      </p:to>
                                    </p:set>
                                    <p:anim calcmode="lin" valueType="num">
                                      <p:cBhvr>
                                        <p:cTn id="17" dur="500" fill="hold"/>
                                        <p:tgtEl>
                                          <p:spTgt spid="1025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259"/>
                                        </p:tgtEl>
                                        <p:attrNameLst>
                                          <p:attrName>ppt_y</p:attrName>
                                        </p:attrNameLst>
                                      </p:cBhvr>
                                      <p:tavLst>
                                        <p:tav tm="0">
                                          <p:val>
                                            <p:strVal val="#ppt_y"/>
                                          </p:val>
                                        </p:tav>
                                        <p:tav tm="100000">
                                          <p:val>
                                            <p:strVal val="#ppt_y"/>
                                          </p:val>
                                        </p:tav>
                                      </p:tavLst>
                                    </p:anim>
                                    <p:anim calcmode="lin" valueType="num">
                                      <p:cBhvr>
                                        <p:cTn id="19" dur="500" fill="hold"/>
                                        <p:tgtEl>
                                          <p:spTgt spid="1025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25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altLang="en-US"/>
              <a:t>VẬT LÝ 6</a:t>
            </a:r>
          </a:p>
        </p:txBody>
      </p:sp>
      <p:sp>
        <p:nvSpPr>
          <p:cNvPr id="14" name="Slide Number Placeholder 3"/>
          <p:cNvSpPr>
            <a:spLocks noGrp="1"/>
          </p:cNvSpPr>
          <p:nvPr>
            <p:ph type="sldNum" sz="quarter" idx="12"/>
          </p:nvPr>
        </p:nvSpPr>
        <p:spPr/>
        <p:txBody>
          <a:bodyPr/>
          <a:lstStyle/>
          <a:p>
            <a:fld id="{98B5ECBF-B771-49F7-B539-ED35B6FC9168}" type="slidenum">
              <a:rPr lang="en-US" altLang="en-US"/>
              <a:pPr/>
              <a:t>16</a:t>
            </a:fld>
            <a:endParaRPr lang="en-US" altLang="en-US"/>
          </a:p>
        </p:txBody>
      </p:sp>
      <p:sp>
        <p:nvSpPr>
          <p:cNvPr id="11274" name="Text Box 10"/>
          <p:cNvSpPr txBox="1">
            <a:spLocks noChangeArrowheads="1"/>
          </p:cNvSpPr>
          <p:nvPr/>
        </p:nvSpPr>
        <p:spPr bwMode="auto">
          <a:xfrm>
            <a:off x="870438" y="2514600"/>
            <a:ext cx="7239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4400" b="1">
                <a:solidFill>
                  <a:srgbClr val="0070C0"/>
                </a:solidFill>
                <a:latin typeface="Times New Roman" pitchFamily="18" charset="0"/>
                <a:cs typeface="Times New Roman" pitchFamily="18" charset="0"/>
              </a:rPr>
              <a:t>*</a:t>
            </a:r>
            <a:r>
              <a:rPr lang="en-US" altLang="en-US" sz="4400" b="1" smtClean="0">
                <a:solidFill>
                  <a:srgbClr val="0070C0"/>
                </a:solidFill>
                <a:latin typeface="Times New Roman" pitchFamily="18" charset="0"/>
                <a:cs typeface="Times New Roman" pitchFamily="18" charset="0"/>
              </a:rPr>
              <a:t>Nhiệt giai Xen-xi-ut:</a:t>
            </a:r>
          </a:p>
        </p:txBody>
      </p:sp>
      <p:pic>
        <p:nvPicPr>
          <p:cNvPr id="11303" name="Picture 1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304800"/>
            <a:ext cx="7315200" cy="646331"/>
          </a:xfrm>
          <a:prstGeom prst="rect">
            <a:avLst/>
          </a:prstGeom>
        </p:spPr>
        <p:txBody>
          <a:bodyPr wrap="square">
            <a:spAutoFit/>
          </a:bodyPr>
          <a:lstStyle/>
          <a:p>
            <a:pPr algn="ct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TIẾT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22  </a:t>
            </a:r>
            <a:r>
              <a:rPr lang="en-US" sz="3600" b="1" i="1" kern="10" dirty="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NHIEÄT </a:t>
            </a:r>
            <a:r>
              <a:rPr lang="en-US" sz="3600" b="1" i="1"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KEÁ - NHIEÄT GIAI</a:t>
            </a:r>
          </a:p>
        </p:txBody>
      </p:sp>
      <p:sp>
        <p:nvSpPr>
          <p:cNvPr id="15" name="Text Box 9"/>
          <p:cNvSpPr txBox="1">
            <a:spLocks noChangeArrowheads="1"/>
          </p:cNvSpPr>
          <p:nvPr/>
        </p:nvSpPr>
        <p:spPr bwMode="auto">
          <a:xfrm>
            <a:off x="228600" y="1096108"/>
            <a:ext cx="38148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a:solidFill>
                  <a:srgbClr val="0070C0"/>
                </a:solidFill>
                <a:cs typeface="Times New Roman" panose="02020603050405020304" pitchFamily="18" charset="0"/>
              </a:rPr>
              <a:t>1</a:t>
            </a:r>
            <a:r>
              <a:rPr lang="en-US" altLang="en-US" sz="3600" b="1" smtClean="0">
                <a:solidFill>
                  <a:srgbClr val="0070C0"/>
                </a:solidFill>
                <a:cs typeface="Times New Roman" panose="02020603050405020304" pitchFamily="18" charset="0"/>
              </a:rPr>
              <a:t>. </a:t>
            </a:r>
            <a:r>
              <a:rPr lang="en-US" altLang="en-US" sz="3600" b="1" u="sng" dirty="0">
                <a:solidFill>
                  <a:srgbClr val="0070C0"/>
                </a:solidFill>
                <a:cs typeface="Times New Roman" panose="02020603050405020304" pitchFamily="18" charset="0"/>
              </a:rPr>
              <a:t>NHIEÄT KEÁ</a:t>
            </a:r>
            <a:r>
              <a:rPr lang="en-US" altLang="en-US" sz="3600" dirty="0">
                <a:solidFill>
                  <a:srgbClr val="0070C0"/>
                </a:solidFill>
                <a:latin typeface="VNI-Bodon-Poster" pitchFamily="2" charset="0"/>
              </a:rPr>
              <a:t> </a:t>
            </a:r>
          </a:p>
        </p:txBody>
      </p:sp>
      <p:sp>
        <p:nvSpPr>
          <p:cNvPr id="16" name="Text Box 9"/>
          <p:cNvSpPr txBox="1">
            <a:spLocks noChangeArrowheads="1"/>
          </p:cNvSpPr>
          <p:nvPr/>
        </p:nvSpPr>
        <p:spPr bwMode="auto">
          <a:xfrm>
            <a:off x="190500" y="17526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smtClean="0">
                <a:solidFill>
                  <a:srgbClr val="0070C0"/>
                </a:solidFill>
                <a:cs typeface="Times New Roman" panose="02020603050405020304" pitchFamily="18" charset="0"/>
              </a:rPr>
              <a:t>2. </a:t>
            </a:r>
            <a:r>
              <a:rPr lang="en-US" altLang="en-US" sz="3600" b="1" u="sng" dirty="0" smtClean="0">
                <a:solidFill>
                  <a:srgbClr val="0070C0"/>
                </a:solidFill>
                <a:cs typeface="Times New Roman" panose="02020603050405020304" pitchFamily="18" charset="0"/>
              </a:rPr>
              <a:t>NHIỆT GIAI (</a:t>
            </a:r>
            <a:r>
              <a:rPr lang="en-US" altLang="en-US" sz="3600" b="1" u="sng" smtClean="0">
                <a:solidFill>
                  <a:srgbClr val="0070C0"/>
                </a:solidFill>
                <a:cs typeface="Times New Roman" panose="02020603050405020304" pitchFamily="18" charset="0"/>
              </a:rPr>
              <a:t>THANG NHIỆT ĐỘ)</a:t>
            </a:r>
            <a:endParaRPr lang="en-US" altLang="en-US" sz="3600" dirty="0">
              <a:solidFill>
                <a:srgbClr val="0070C0"/>
              </a:solidFill>
              <a:latin typeface="VNI-Bodon-Poster" pitchFamily="2" charset="0"/>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19" y="1723292"/>
            <a:ext cx="858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1000" fill="hold"/>
                                        <p:tgtEl>
                                          <p:spTgt spid="11274"/>
                                        </p:tgtEl>
                                        <p:attrNameLst>
                                          <p:attrName>ppt_x</p:attrName>
                                        </p:attrNameLst>
                                      </p:cBhvr>
                                      <p:tavLst>
                                        <p:tav tm="0">
                                          <p:val>
                                            <p:strVal val="0-#ppt_w/2"/>
                                          </p:val>
                                        </p:tav>
                                        <p:tav tm="100000">
                                          <p:val>
                                            <p:strVal val="#ppt_x"/>
                                          </p:val>
                                        </p:tav>
                                      </p:tavLst>
                                    </p:anim>
                                    <p:anim calcmode="lin" valueType="num">
                                      <p:cBhvr additive="base">
                                        <p:cTn id="8" dur="1000" fill="hold"/>
                                        <p:tgtEl>
                                          <p:spTgt spid="11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1554" y="866981"/>
            <a:ext cx="1864401" cy="5562599"/>
            <a:chOff x="833716" y="1061243"/>
            <a:chExt cx="1191814" cy="3338513"/>
          </a:xfrm>
        </p:grpSpPr>
        <p:sp>
          <p:nvSpPr>
            <p:cNvPr id="10673" name="Text Box 433"/>
            <p:cNvSpPr txBox="1">
              <a:spLocks noChangeArrowheads="1"/>
            </p:cNvSpPr>
            <p:nvPr/>
          </p:nvSpPr>
          <p:spPr bwMode="auto">
            <a:xfrm>
              <a:off x="833716" y="1427159"/>
              <a:ext cx="990600" cy="22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ltLang="en-US" sz="1800" b="1" smtClean="0">
                  <a:solidFill>
                    <a:srgbClr val="3333FF"/>
                  </a:solidFill>
                  <a:latin typeface="Arial" charset="0"/>
                </a:rPr>
                <a:t>         100</a:t>
              </a:r>
              <a:r>
                <a:rPr lang="en-US" altLang="en-US" sz="1800" b="1" baseline="30000" smtClean="0">
                  <a:solidFill>
                    <a:srgbClr val="3333FF"/>
                  </a:solidFill>
                  <a:latin typeface="Arial" charset="0"/>
                </a:rPr>
                <a:t>0</a:t>
              </a:r>
              <a:r>
                <a:rPr lang="en-US" altLang="en-US" sz="1800" b="1" smtClean="0">
                  <a:solidFill>
                    <a:srgbClr val="3333FF"/>
                  </a:solidFill>
                  <a:latin typeface="Arial" charset="0"/>
                </a:rPr>
                <a:t> C</a:t>
              </a:r>
            </a:p>
          </p:txBody>
        </p:sp>
        <p:grpSp>
          <p:nvGrpSpPr>
            <p:cNvPr id="2" name="Group 1"/>
            <p:cNvGrpSpPr/>
            <p:nvPr/>
          </p:nvGrpSpPr>
          <p:grpSpPr>
            <a:xfrm>
              <a:off x="973017" y="1061243"/>
              <a:ext cx="1052513" cy="3338513"/>
              <a:chOff x="330200" y="838203"/>
              <a:chExt cx="1052513" cy="3338513"/>
            </a:xfrm>
          </p:grpSpPr>
          <p:grpSp>
            <p:nvGrpSpPr>
              <p:cNvPr id="20487" name="Group 68"/>
              <p:cNvGrpSpPr>
                <a:grpSpLocks/>
              </p:cNvGrpSpPr>
              <p:nvPr/>
            </p:nvGrpSpPr>
            <p:grpSpPr bwMode="auto">
              <a:xfrm>
                <a:off x="1217613" y="838203"/>
                <a:ext cx="165100" cy="3338513"/>
                <a:chOff x="708" y="528"/>
                <a:chExt cx="96" cy="2103"/>
              </a:xfrm>
            </p:grpSpPr>
            <p:sp>
              <p:nvSpPr>
                <p:cNvPr id="10309" name="AutoShape 69"/>
                <p:cNvSpPr>
                  <a:spLocks noChangeArrowheads="1"/>
                </p:cNvSpPr>
                <p:nvPr/>
              </p:nvSpPr>
              <p:spPr bwMode="auto">
                <a:xfrm>
                  <a:off x="70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p>
                  <a:pPr>
                    <a:defRPr/>
                  </a:pPr>
                  <a:endParaRPr lang="en-US" sz="2600">
                    <a:solidFill>
                      <a:srgbClr val="000000"/>
                    </a:solidFill>
                    <a:latin typeface="Arial" charset="0"/>
                  </a:endParaRPr>
                </a:p>
              </p:txBody>
            </p:sp>
            <p:sp>
              <p:nvSpPr>
                <p:cNvPr id="10310" name="Freeform 70"/>
                <p:cNvSpPr>
                  <a:spLocks/>
                </p:cNvSpPr>
                <p:nvPr/>
              </p:nvSpPr>
              <p:spPr bwMode="auto">
                <a:xfrm>
                  <a:off x="708" y="2304"/>
                  <a:ext cx="96" cy="327"/>
                </a:xfrm>
                <a:custGeom>
                  <a:avLst/>
                  <a:gdLst/>
                  <a:ahLst/>
                  <a:cxnLst>
                    <a:cxn ang="0">
                      <a:pos x="0" y="0"/>
                    </a:cxn>
                    <a:cxn ang="0">
                      <a:pos x="27" y="198"/>
                    </a:cxn>
                    <a:cxn ang="0">
                      <a:pos x="36" y="327"/>
                    </a:cxn>
                    <a:cxn ang="0">
                      <a:pos x="63" y="327"/>
                    </a:cxn>
                    <a:cxn ang="0">
                      <a:pos x="69" y="198"/>
                    </a:cxn>
                    <a:cxn ang="0">
                      <a:pos x="96" y="6"/>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pPr>
                    <a:defRPr/>
                  </a:pPr>
                  <a:endParaRPr lang="en-US" sz="2600">
                    <a:solidFill>
                      <a:srgbClr val="000000"/>
                    </a:solidFill>
                    <a:latin typeface="Arial" charset="0"/>
                  </a:endParaRPr>
                </a:p>
              </p:txBody>
            </p:sp>
            <p:sp>
              <p:nvSpPr>
                <p:cNvPr id="20859" name="Line 71"/>
                <p:cNvSpPr>
                  <a:spLocks noChangeShapeType="1"/>
                </p:cNvSpPr>
                <p:nvPr/>
              </p:nvSpPr>
              <p:spPr bwMode="auto">
                <a:xfrm>
                  <a:off x="756" y="1752"/>
                  <a:ext cx="0" cy="74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860" name="Line 72"/>
                <p:cNvSpPr>
                  <a:spLocks noChangeShapeType="1"/>
                </p:cNvSpPr>
                <p:nvPr/>
              </p:nvSpPr>
              <p:spPr bwMode="auto">
                <a:xfrm>
                  <a:off x="756" y="696"/>
                  <a:ext cx="0" cy="105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861" name="Freeform 73"/>
                <p:cNvSpPr>
                  <a:spLocks/>
                </p:cNvSpPr>
                <p:nvPr/>
              </p:nvSpPr>
              <p:spPr bwMode="auto">
                <a:xfrm>
                  <a:off x="73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eaLnBrk="0" hangingPunct="0"/>
                  <a:endParaRPr lang="en-US" sz="2600" smtClean="0">
                    <a:solidFill>
                      <a:srgbClr val="000000"/>
                    </a:solidFill>
                    <a:latin typeface="Times New Roman" pitchFamily="18" charset="0"/>
                  </a:endParaRPr>
                </a:p>
              </p:txBody>
            </p:sp>
          </p:grpSp>
          <p:sp>
            <p:nvSpPr>
              <p:cNvPr id="10422" name="Line 182"/>
              <p:cNvSpPr>
                <a:spLocks noChangeShapeType="1"/>
              </p:cNvSpPr>
              <p:nvPr/>
            </p:nvSpPr>
            <p:spPr bwMode="auto">
              <a:xfrm>
                <a:off x="1300163" y="1524000"/>
                <a:ext cx="0"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10424" name="Line 184"/>
              <p:cNvSpPr>
                <a:spLocks noChangeShapeType="1"/>
              </p:cNvSpPr>
              <p:nvPr/>
            </p:nvSpPr>
            <p:spPr bwMode="auto">
              <a:xfrm>
                <a:off x="1300163" y="1504950"/>
                <a:ext cx="0" cy="190500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grpSp>
            <p:nvGrpSpPr>
              <p:cNvPr id="20518" name="Group 186"/>
              <p:cNvGrpSpPr>
                <a:grpSpLocks/>
              </p:cNvGrpSpPr>
              <p:nvPr/>
            </p:nvGrpSpPr>
            <p:grpSpPr bwMode="auto">
              <a:xfrm>
                <a:off x="1073143" y="928687"/>
                <a:ext cx="299244" cy="2711450"/>
                <a:chOff x="3120" y="969"/>
                <a:chExt cx="174" cy="1708"/>
              </a:xfrm>
            </p:grpSpPr>
            <p:sp>
              <p:nvSpPr>
                <p:cNvPr id="20697" name="Line 187"/>
                <p:cNvSpPr>
                  <a:spLocks noChangeShapeType="1"/>
                </p:cNvSpPr>
                <p:nvPr/>
              </p:nvSpPr>
              <p:spPr bwMode="auto">
                <a:xfrm>
                  <a:off x="3210" y="1225"/>
                  <a:ext cx="48"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698" name="Line 188"/>
                <p:cNvSpPr>
                  <a:spLocks noChangeShapeType="1"/>
                </p:cNvSpPr>
                <p:nvPr/>
              </p:nvSpPr>
              <p:spPr bwMode="auto">
                <a:xfrm>
                  <a:off x="3210" y="1180"/>
                  <a:ext cx="0" cy="149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699" name="Line 189"/>
                <p:cNvSpPr>
                  <a:spLocks noChangeShapeType="1"/>
                </p:cNvSpPr>
                <p:nvPr/>
              </p:nvSpPr>
              <p:spPr bwMode="auto">
                <a:xfrm>
                  <a:off x="3210" y="124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0" name="Line 190"/>
                <p:cNvSpPr>
                  <a:spLocks noChangeShapeType="1"/>
                </p:cNvSpPr>
                <p:nvPr/>
              </p:nvSpPr>
              <p:spPr bwMode="auto">
                <a:xfrm>
                  <a:off x="3210" y="127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1" name="Line 191"/>
                <p:cNvSpPr>
                  <a:spLocks noChangeShapeType="1"/>
                </p:cNvSpPr>
                <p:nvPr/>
              </p:nvSpPr>
              <p:spPr bwMode="auto">
                <a:xfrm>
                  <a:off x="3210" y="132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2" name="Line 192"/>
                <p:cNvSpPr>
                  <a:spLocks noChangeShapeType="1"/>
                </p:cNvSpPr>
                <p:nvPr/>
              </p:nvSpPr>
              <p:spPr bwMode="auto">
                <a:xfrm>
                  <a:off x="3210" y="129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3" name="Line 193"/>
                <p:cNvSpPr>
                  <a:spLocks noChangeShapeType="1"/>
                </p:cNvSpPr>
                <p:nvPr/>
              </p:nvSpPr>
              <p:spPr bwMode="auto">
                <a:xfrm>
                  <a:off x="3210" y="1345"/>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4" name="Line 194"/>
                <p:cNvSpPr>
                  <a:spLocks noChangeShapeType="1"/>
                </p:cNvSpPr>
                <p:nvPr/>
              </p:nvSpPr>
              <p:spPr bwMode="auto">
                <a:xfrm>
                  <a:off x="3210" y="136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5" name="Line 195"/>
                <p:cNvSpPr>
                  <a:spLocks noChangeShapeType="1"/>
                </p:cNvSpPr>
                <p:nvPr/>
              </p:nvSpPr>
              <p:spPr bwMode="auto">
                <a:xfrm>
                  <a:off x="3210" y="139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6" name="Line 196"/>
                <p:cNvSpPr>
                  <a:spLocks noChangeShapeType="1"/>
                </p:cNvSpPr>
                <p:nvPr/>
              </p:nvSpPr>
              <p:spPr bwMode="auto">
                <a:xfrm>
                  <a:off x="3210" y="144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7" name="Line 197"/>
                <p:cNvSpPr>
                  <a:spLocks noChangeShapeType="1"/>
                </p:cNvSpPr>
                <p:nvPr/>
              </p:nvSpPr>
              <p:spPr bwMode="auto">
                <a:xfrm>
                  <a:off x="3210" y="141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8" name="Line 198"/>
                <p:cNvSpPr>
                  <a:spLocks noChangeShapeType="1"/>
                </p:cNvSpPr>
                <p:nvPr/>
              </p:nvSpPr>
              <p:spPr bwMode="auto">
                <a:xfrm>
                  <a:off x="3210" y="1465"/>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09" name="Line 199"/>
                <p:cNvSpPr>
                  <a:spLocks noChangeShapeType="1"/>
                </p:cNvSpPr>
                <p:nvPr/>
              </p:nvSpPr>
              <p:spPr bwMode="auto">
                <a:xfrm>
                  <a:off x="3210" y="148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0" name="Line 200"/>
                <p:cNvSpPr>
                  <a:spLocks noChangeShapeType="1"/>
                </p:cNvSpPr>
                <p:nvPr/>
              </p:nvSpPr>
              <p:spPr bwMode="auto">
                <a:xfrm>
                  <a:off x="3210" y="151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1" name="Line 201"/>
                <p:cNvSpPr>
                  <a:spLocks noChangeShapeType="1"/>
                </p:cNvSpPr>
                <p:nvPr/>
              </p:nvSpPr>
              <p:spPr bwMode="auto">
                <a:xfrm>
                  <a:off x="3210" y="155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2" name="Line 202"/>
                <p:cNvSpPr>
                  <a:spLocks noChangeShapeType="1"/>
                </p:cNvSpPr>
                <p:nvPr/>
              </p:nvSpPr>
              <p:spPr bwMode="auto">
                <a:xfrm>
                  <a:off x="3210" y="153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3" name="Line 203"/>
                <p:cNvSpPr>
                  <a:spLocks noChangeShapeType="1"/>
                </p:cNvSpPr>
                <p:nvPr/>
              </p:nvSpPr>
              <p:spPr bwMode="auto">
                <a:xfrm>
                  <a:off x="3210" y="158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4" name="Line 204"/>
                <p:cNvSpPr>
                  <a:spLocks noChangeShapeType="1"/>
                </p:cNvSpPr>
                <p:nvPr/>
              </p:nvSpPr>
              <p:spPr bwMode="auto">
                <a:xfrm>
                  <a:off x="3210" y="160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5" name="Line 205"/>
                <p:cNvSpPr>
                  <a:spLocks noChangeShapeType="1"/>
                </p:cNvSpPr>
                <p:nvPr/>
              </p:nvSpPr>
              <p:spPr bwMode="auto">
                <a:xfrm>
                  <a:off x="3210" y="163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6" name="Line 206"/>
                <p:cNvSpPr>
                  <a:spLocks noChangeShapeType="1"/>
                </p:cNvSpPr>
                <p:nvPr/>
              </p:nvSpPr>
              <p:spPr bwMode="auto">
                <a:xfrm>
                  <a:off x="3210" y="167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7" name="Line 207"/>
                <p:cNvSpPr>
                  <a:spLocks noChangeShapeType="1"/>
                </p:cNvSpPr>
                <p:nvPr/>
              </p:nvSpPr>
              <p:spPr bwMode="auto">
                <a:xfrm>
                  <a:off x="3210" y="165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8" name="Line 208"/>
                <p:cNvSpPr>
                  <a:spLocks noChangeShapeType="1"/>
                </p:cNvSpPr>
                <p:nvPr/>
              </p:nvSpPr>
              <p:spPr bwMode="auto">
                <a:xfrm>
                  <a:off x="3210" y="1702"/>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19" name="Line 209"/>
                <p:cNvSpPr>
                  <a:spLocks noChangeShapeType="1"/>
                </p:cNvSpPr>
                <p:nvPr/>
              </p:nvSpPr>
              <p:spPr bwMode="auto">
                <a:xfrm>
                  <a:off x="3210" y="172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0" name="Line 210"/>
                <p:cNvSpPr>
                  <a:spLocks noChangeShapeType="1"/>
                </p:cNvSpPr>
                <p:nvPr/>
              </p:nvSpPr>
              <p:spPr bwMode="auto">
                <a:xfrm>
                  <a:off x="3210" y="174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1" name="Line 211"/>
                <p:cNvSpPr>
                  <a:spLocks noChangeShapeType="1"/>
                </p:cNvSpPr>
                <p:nvPr/>
              </p:nvSpPr>
              <p:spPr bwMode="auto">
                <a:xfrm>
                  <a:off x="3210" y="179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2" name="Line 212"/>
                <p:cNvSpPr>
                  <a:spLocks noChangeShapeType="1"/>
                </p:cNvSpPr>
                <p:nvPr/>
              </p:nvSpPr>
              <p:spPr bwMode="auto">
                <a:xfrm>
                  <a:off x="3210" y="177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3" name="Line 213"/>
                <p:cNvSpPr>
                  <a:spLocks noChangeShapeType="1"/>
                </p:cNvSpPr>
                <p:nvPr/>
              </p:nvSpPr>
              <p:spPr bwMode="auto">
                <a:xfrm>
                  <a:off x="3210" y="1819"/>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4" name="Line 214"/>
                <p:cNvSpPr>
                  <a:spLocks noChangeShapeType="1"/>
                </p:cNvSpPr>
                <p:nvPr/>
              </p:nvSpPr>
              <p:spPr bwMode="auto">
                <a:xfrm>
                  <a:off x="3210" y="184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5" name="Line 215"/>
                <p:cNvSpPr>
                  <a:spLocks noChangeShapeType="1"/>
                </p:cNvSpPr>
                <p:nvPr/>
              </p:nvSpPr>
              <p:spPr bwMode="auto">
                <a:xfrm>
                  <a:off x="3210" y="186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6" name="Line 216"/>
                <p:cNvSpPr>
                  <a:spLocks noChangeShapeType="1"/>
                </p:cNvSpPr>
                <p:nvPr/>
              </p:nvSpPr>
              <p:spPr bwMode="auto">
                <a:xfrm>
                  <a:off x="3210" y="191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7" name="Line 217"/>
                <p:cNvSpPr>
                  <a:spLocks noChangeShapeType="1"/>
                </p:cNvSpPr>
                <p:nvPr/>
              </p:nvSpPr>
              <p:spPr bwMode="auto">
                <a:xfrm>
                  <a:off x="3210" y="189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8" name="Line 218"/>
                <p:cNvSpPr>
                  <a:spLocks noChangeShapeType="1"/>
                </p:cNvSpPr>
                <p:nvPr/>
              </p:nvSpPr>
              <p:spPr bwMode="auto">
                <a:xfrm>
                  <a:off x="3210" y="1939"/>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29" name="Line 219"/>
                <p:cNvSpPr>
                  <a:spLocks noChangeShapeType="1"/>
                </p:cNvSpPr>
                <p:nvPr/>
              </p:nvSpPr>
              <p:spPr bwMode="auto">
                <a:xfrm>
                  <a:off x="3210" y="196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0" name="Line 220"/>
                <p:cNvSpPr>
                  <a:spLocks noChangeShapeType="1"/>
                </p:cNvSpPr>
                <p:nvPr/>
              </p:nvSpPr>
              <p:spPr bwMode="auto">
                <a:xfrm>
                  <a:off x="3210" y="198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1" name="Line 221"/>
                <p:cNvSpPr>
                  <a:spLocks noChangeShapeType="1"/>
                </p:cNvSpPr>
                <p:nvPr/>
              </p:nvSpPr>
              <p:spPr bwMode="auto">
                <a:xfrm>
                  <a:off x="3210" y="203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2" name="Line 222"/>
                <p:cNvSpPr>
                  <a:spLocks noChangeShapeType="1"/>
                </p:cNvSpPr>
                <p:nvPr/>
              </p:nvSpPr>
              <p:spPr bwMode="auto">
                <a:xfrm>
                  <a:off x="3210" y="200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3" name="Line 223"/>
                <p:cNvSpPr>
                  <a:spLocks noChangeShapeType="1"/>
                </p:cNvSpPr>
                <p:nvPr/>
              </p:nvSpPr>
              <p:spPr bwMode="auto">
                <a:xfrm>
                  <a:off x="3210" y="2056"/>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4" name="Line 224"/>
                <p:cNvSpPr>
                  <a:spLocks noChangeShapeType="1"/>
                </p:cNvSpPr>
                <p:nvPr/>
              </p:nvSpPr>
              <p:spPr bwMode="auto">
                <a:xfrm>
                  <a:off x="3210" y="208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5" name="Line 225"/>
                <p:cNvSpPr>
                  <a:spLocks noChangeShapeType="1"/>
                </p:cNvSpPr>
                <p:nvPr/>
              </p:nvSpPr>
              <p:spPr bwMode="auto">
                <a:xfrm>
                  <a:off x="3210" y="210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6" name="Line 226"/>
                <p:cNvSpPr>
                  <a:spLocks noChangeShapeType="1"/>
                </p:cNvSpPr>
                <p:nvPr/>
              </p:nvSpPr>
              <p:spPr bwMode="auto">
                <a:xfrm>
                  <a:off x="3210" y="215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7" name="Line 227"/>
                <p:cNvSpPr>
                  <a:spLocks noChangeShapeType="1"/>
                </p:cNvSpPr>
                <p:nvPr/>
              </p:nvSpPr>
              <p:spPr bwMode="auto">
                <a:xfrm>
                  <a:off x="3210" y="212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8" name="Line 228"/>
                <p:cNvSpPr>
                  <a:spLocks noChangeShapeType="1"/>
                </p:cNvSpPr>
                <p:nvPr/>
              </p:nvSpPr>
              <p:spPr bwMode="auto">
                <a:xfrm>
                  <a:off x="3210" y="2176"/>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39" name="Line 229"/>
                <p:cNvSpPr>
                  <a:spLocks noChangeShapeType="1"/>
                </p:cNvSpPr>
                <p:nvPr/>
              </p:nvSpPr>
              <p:spPr bwMode="auto">
                <a:xfrm>
                  <a:off x="3210" y="220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0" name="Line 230"/>
                <p:cNvSpPr>
                  <a:spLocks noChangeShapeType="1"/>
                </p:cNvSpPr>
                <p:nvPr/>
              </p:nvSpPr>
              <p:spPr bwMode="auto">
                <a:xfrm>
                  <a:off x="3210" y="222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1" name="Line 231"/>
                <p:cNvSpPr>
                  <a:spLocks noChangeShapeType="1"/>
                </p:cNvSpPr>
                <p:nvPr/>
              </p:nvSpPr>
              <p:spPr bwMode="auto">
                <a:xfrm>
                  <a:off x="3210" y="227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2" name="Line 232"/>
                <p:cNvSpPr>
                  <a:spLocks noChangeShapeType="1"/>
                </p:cNvSpPr>
                <p:nvPr/>
              </p:nvSpPr>
              <p:spPr bwMode="auto">
                <a:xfrm>
                  <a:off x="3210" y="224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3" name="Line 233"/>
                <p:cNvSpPr>
                  <a:spLocks noChangeShapeType="1"/>
                </p:cNvSpPr>
                <p:nvPr/>
              </p:nvSpPr>
              <p:spPr bwMode="auto">
                <a:xfrm>
                  <a:off x="3210" y="2296"/>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4" name="Line 234"/>
                <p:cNvSpPr>
                  <a:spLocks noChangeShapeType="1"/>
                </p:cNvSpPr>
                <p:nvPr/>
              </p:nvSpPr>
              <p:spPr bwMode="auto">
                <a:xfrm>
                  <a:off x="3210" y="232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5" name="Line 235"/>
                <p:cNvSpPr>
                  <a:spLocks noChangeShapeType="1"/>
                </p:cNvSpPr>
                <p:nvPr/>
              </p:nvSpPr>
              <p:spPr bwMode="auto">
                <a:xfrm>
                  <a:off x="3210" y="234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6" name="Line 236"/>
                <p:cNvSpPr>
                  <a:spLocks noChangeShapeType="1"/>
                </p:cNvSpPr>
                <p:nvPr/>
              </p:nvSpPr>
              <p:spPr bwMode="auto">
                <a:xfrm>
                  <a:off x="3210" y="239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7" name="Line 237"/>
                <p:cNvSpPr>
                  <a:spLocks noChangeShapeType="1"/>
                </p:cNvSpPr>
                <p:nvPr/>
              </p:nvSpPr>
              <p:spPr bwMode="auto">
                <a:xfrm>
                  <a:off x="3210" y="236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8" name="Line 238"/>
                <p:cNvSpPr>
                  <a:spLocks noChangeShapeType="1"/>
                </p:cNvSpPr>
                <p:nvPr/>
              </p:nvSpPr>
              <p:spPr bwMode="auto">
                <a:xfrm>
                  <a:off x="3210" y="2416"/>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49" name="Line 239"/>
                <p:cNvSpPr>
                  <a:spLocks noChangeShapeType="1"/>
                </p:cNvSpPr>
                <p:nvPr/>
              </p:nvSpPr>
              <p:spPr bwMode="auto">
                <a:xfrm>
                  <a:off x="3210" y="243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0" name="Line 240"/>
                <p:cNvSpPr>
                  <a:spLocks noChangeShapeType="1"/>
                </p:cNvSpPr>
                <p:nvPr/>
              </p:nvSpPr>
              <p:spPr bwMode="auto">
                <a:xfrm>
                  <a:off x="3210" y="246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1" name="Line 241"/>
                <p:cNvSpPr>
                  <a:spLocks noChangeShapeType="1"/>
                </p:cNvSpPr>
                <p:nvPr/>
              </p:nvSpPr>
              <p:spPr bwMode="auto">
                <a:xfrm>
                  <a:off x="3210" y="250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2" name="Line 242"/>
                <p:cNvSpPr>
                  <a:spLocks noChangeShapeType="1"/>
                </p:cNvSpPr>
                <p:nvPr/>
              </p:nvSpPr>
              <p:spPr bwMode="auto">
                <a:xfrm>
                  <a:off x="3210" y="248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3" name="Line 243"/>
                <p:cNvSpPr>
                  <a:spLocks noChangeShapeType="1"/>
                </p:cNvSpPr>
                <p:nvPr/>
              </p:nvSpPr>
              <p:spPr bwMode="auto">
                <a:xfrm>
                  <a:off x="3210" y="2533"/>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4" name="Line 244"/>
                <p:cNvSpPr>
                  <a:spLocks noChangeShapeType="1"/>
                </p:cNvSpPr>
                <p:nvPr/>
              </p:nvSpPr>
              <p:spPr bwMode="auto">
                <a:xfrm>
                  <a:off x="3210" y="255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5" name="Line 245"/>
                <p:cNvSpPr>
                  <a:spLocks noChangeShapeType="1"/>
                </p:cNvSpPr>
                <p:nvPr/>
              </p:nvSpPr>
              <p:spPr bwMode="auto">
                <a:xfrm>
                  <a:off x="3210" y="258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6" name="Line 246"/>
                <p:cNvSpPr>
                  <a:spLocks noChangeShapeType="1"/>
                </p:cNvSpPr>
                <p:nvPr/>
              </p:nvSpPr>
              <p:spPr bwMode="auto">
                <a:xfrm>
                  <a:off x="3210" y="262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7" name="Line 247"/>
                <p:cNvSpPr>
                  <a:spLocks noChangeShapeType="1"/>
                </p:cNvSpPr>
                <p:nvPr/>
              </p:nvSpPr>
              <p:spPr bwMode="auto">
                <a:xfrm>
                  <a:off x="3210" y="260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8" name="Line 248"/>
                <p:cNvSpPr>
                  <a:spLocks noChangeShapeType="1"/>
                </p:cNvSpPr>
                <p:nvPr/>
              </p:nvSpPr>
              <p:spPr bwMode="auto">
                <a:xfrm>
                  <a:off x="3210" y="2653"/>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20759" name="Text Box 249"/>
                <p:cNvSpPr txBox="1">
                  <a:spLocks noChangeArrowheads="1"/>
                </p:cNvSpPr>
                <p:nvPr/>
              </p:nvSpPr>
              <p:spPr bwMode="auto">
                <a:xfrm>
                  <a:off x="3150" y="260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10</a:t>
                  </a:r>
                </a:p>
              </p:txBody>
            </p:sp>
            <p:sp>
              <p:nvSpPr>
                <p:cNvPr id="20760" name="Text Box 250"/>
                <p:cNvSpPr txBox="1">
                  <a:spLocks noChangeArrowheads="1"/>
                </p:cNvSpPr>
                <p:nvPr/>
              </p:nvSpPr>
              <p:spPr bwMode="auto">
                <a:xfrm>
                  <a:off x="3150" y="248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0</a:t>
                  </a:r>
                </a:p>
              </p:txBody>
            </p:sp>
            <p:sp>
              <p:nvSpPr>
                <p:cNvPr id="20761" name="Text Box 251"/>
                <p:cNvSpPr txBox="1">
                  <a:spLocks noChangeArrowheads="1"/>
                </p:cNvSpPr>
                <p:nvPr/>
              </p:nvSpPr>
              <p:spPr bwMode="auto">
                <a:xfrm>
                  <a:off x="3150" y="2362"/>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10</a:t>
                  </a:r>
                </a:p>
              </p:txBody>
            </p:sp>
            <p:sp>
              <p:nvSpPr>
                <p:cNvPr id="20762" name="Text Box 252"/>
                <p:cNvSpPr txBox="1">
                  <a:spLocks noChangeArrowheads="1"/>
                </p:cNvSpPr>
                <p:nvPr/>
              </p:nvSpPr>
              <p:spPr bwMode="auto">
                <a:xfrm>
                  <a:off x="3150" y="141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90</a:t>
                  </a:r>
                </a:p>
              </p:txBody>
            </p:sp>
            <p:sp>
              <p:nvSpPr>
                <p:cNvPr id="20763" name="Text Box 253"/>
                <p:cNvSpPr txBox="1">
                  <a:spLocks noChangeArrowheads="1"/>
                </p:cNvSpPr>
                <p:nvPr/>
              </p:nvSpPr>
              <p:spPr bwMode="auto">
                <a:xfrm>
                  <a:off x="3150" y="2242"/>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20</a:t>
                  </a:r>
                </a:p>
              </p:txBody>
            </p:sp>
            <p:sp>
              <p:nvSpPr>
                <p:cNvPr id="20764" name="Text Box 254"/>
                <p:cNvSpPr txBox="1">
                  <a:spLocks noChangeArrowheads="1"/>
                </p:cNvSpPr>
                <p:nvPr/>
              </p:nvSpPr>
              <p:spPr bwMode="auto">
                <a:xfrm>
                  <a:off x="3150" y="212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30</a:t>
                  </a:r>
                </a:p>
              </p:txBody>
            </p:sp>
            <p:sp>
              <p:nvSpPr>
                <p:cNvPr id="20765" name="Text Box 255"/>
                <p:cNvSpPr txBox="1">
                  <a:spLocks noChangeArrowheads="1"/>
                </p:cNvSpPr>
                <p:nvPr/>
              </p:nvSpPr>
              <p:spPr bwMode="auto">
                <a:xfrm>
                  <a:off x="3150" y="200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40</a:t>
                  </a:r>
                </a:p>
              </p:txBody>
            </p:sp>
            <p:sp>
              <p:nvSpPr>
                <p:cNvPr id="20766" name="Text Box 256"/>
                <p:cNvSpPr txBox="1">
                  <a:spLocks noChangeArrowheads="1"/>
                </p:cNvSpPr>
                <p:nvPr/>
              </p:nvSpPr>
              <p:spPr bwMode="auto">
                <a:xfrm>
                  <a:off x="3150" y="1883"/>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50</a:t>
                  </a:r>
                </a:p>
              </p:txBody>
            </p:sp>
            <p:sp>
              <p:nvSpPr>
                <p:cNvPr id="20767" name="Text Box 257"/>
                <p:cNvSpPr txBox="1">
                  <a:spLocks noChangeArrowheads="1"/>
                </p:cNvSpPr>
                <p:nvPr/>
              </p:nvSpPr>
              <p:spPr bwMode="auto">
                <a:xfrm>
                  <a:off x="3150" y="176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60</a:t>
                  </a:r>
                </a:p>
              </p:txBody>
            </p:sp>
            <p:sp>
              <p:nvSpPr>
                <p:cNvPr id="20768" name="Text Box 258"/>
                <p:cNvSpPr txBox="1">
                  <a:spLocks noChangeArrowheads="1"/>
                </p:cNvSpPr>
                <p:nvPr/>
              </p:nvSpPr>
              <p:spPr bwMode="auto">
                <a:xfrm>
                  <a:off x="3150" y="1648"/>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70</a:t>
                  </a:r>
                </a:p>
              </p:txBody>
            </p:sp>
            <p:sp>
              <p:nvSpPr>
                <p:cNvPr id="20769" name="Text Box 259"/>
                <p:cNvSpPr txBox="1">
                  <a:spLocks noChangeArrowheads="1"/>
                </p:cNvSpPr>
                <p:nvPr/>
              </p:nvSpPr>
              <p:spPr bwMode="auto">
                <a:xfrm>
                  <a:off x="3150" y="1529"/>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80</a:t>
                  </a:r>
                </a:p>
              </p:txBody>
            </p:sp>
            <p:sp>
              <p:nvSpPr>
                <p:cNvPr id="20770" name="Text Box 260"/>
                <p:cNvSpPr txBox="1">
                  <a:spLocks noChangeArrowheads="1"/>
                </p:cNvSpPr>
                <p:nvPr/>
              </p:nvSpPr>
              <p:spPr bwMode="auto">
                <a:xfrm>
                  <a:off x="3150" y="1294"/>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100</a:t>
                  </a:r>
                </a:p>
              </p:txBody>
            </p:sp>
            <p:sp>
              <p:nvSpPr>
                <p:cNvPr id="20771" name="Text Box 261"/>
                <p:cNvSpPr txBox="1">
                  <a:spLocks noChangeArrowheads="1"/>
                </p:cNvSpPr>
                <p:nvPr/>
              </p:nvSpPr>
              <p:spPr bwMode="auto">
                <a:xfrm>
                  <a:off x="3150" y="1170"/>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600" smtClean="0">
                      <a:solidFill>
                        <a:srgbClr val="000000"/>
                      </a:solidFill>
                      <a:latin typeface="Arial" charset="0"/>
                    </a:rPr>
                    <a:t>110</a:t>
                  </a:r>
                </a:p>
              </p:txBody>
            </p:sp>
            <p:sp>
              <p:nvSpPr>
                <p:cNvPr id="20772" name="Text Box 262"/>
                <p:cNvSpPr txBox="1">
                  <a:spLocks noChangeArrowheads="1"/>
                </p:cNvSpPr>
                <p:nvPr/>
              </p:nvSpPr>
              <p:spPr bwMode="auto">
                <a:xfrm>
                  <a:off x="3120" y="969"/>
                  <a:ext cx="169"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a:spcBef>
                      <a:spcPct val="50000"/>
                    </a:spcBef>
                  </a:pPr>
                  <a:r>
                    <a:rPr lang="en-US" altLang="en-US" sz="800" baseline="30000" smtClean="0">
                      <a:solidFill>
                        <a:srgbClr val="CC0000"/>
                      </a:solidFill>
                      <a:latin typeface="Arial" charset="0"/>
                    </a:rPr>
                    <a:t>0</a:t>
                  </a:r>
                  <a:r>
                    <a:rPr lang="en-US" altLang="en-US" sz="1100" baseline="30000" smtClean="0">
                      <a:solidFill>
                        <a:srgbClr val="CC0000"/>
                      </a:solidFill>
                      <a:latin typeface="Arial" charset="0"/>
                    </a:rPr>
                    <a:t> </a:t>
                  </a:r>
                  <a:r>
                    <a:rPr lang="en-US" altLang="en-US" sz="1400" smtClean="0">
                      <a:solidFill>
                        <a:srgbClr val="CC0000"/>
                      </a:solidFill>
                      <a:latin typeface="Arial" charset="0"/>
                    </a:rPr>
                    <a:t>C</a:t>
                  </a:r>
                </a:p>
              </p:txBody>
            </p:sp>
          </p:grpSp>
          <p:sp>
            <p:nvSpPr>
              <p:cNvPr id="10672" name="Line 432"/>
              <p:cNvSpPr>
                <a:spLocks noChangeShapeType="1"/>
              </p:cNvSpPr>
              <p:nvPr/>
            </p:nvSpPr>
            <p:spPr bwMode="auto">
              <a:xfrm>
                <a:off x="691357" y="1487488"/>
                <a:ext cx="608806" cy="0"/>
              </a:xfrm>
              <a:prstGeom prst="line">
                <a:avLst/>
              </a:prstGeom>
              <a:noFill/>
              <a:ln w="28575">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10674" name="Line 434"/>
              <p:cNvSpPr>
                <a:spLocks noChangeShapeType="1"/>
              </p:cNvSpPr>
              <p:nvPr/>
            </p:nvSpPr>
            <p:spPr bwMode="auto">
              <a:xfrm>
                <a:off x="686198" y="3416300"/>
                <a:ext cx="608806" cy="0"/>
              </a:xfrm>
              <a:prstGeom prst="line">
                <a:avLst/>
              </a:prstGeom>
              <a:noFill/>
              <a:ln w="28575">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eaLnBrk="0" hangingPunct="0"/>
                <a:endParaRPr lang="en-US" sz="2600" smtClean="0">
                  <a:solidFill>
                    <a:srgbClr val="000000"/>
                  </a:solidFill>
                  <a:latin typeface="Times New Roman" pitchFamily="18" charset="0"/>
                </a:endParaRPr>
              </a:p>
            </p:txBody>
          </p:sp>
          <p:sp>
            <p:nvSpPr>
              <p:cNvPr id="10675" name="Text Box 435"/>
              <p:cNvSpPr txBox="1">
                <a:spLocks noChangeArrowheads="1"/>
              </p:cNvSpPr>
              <p:nvPr/>
            </p:nvSpPr>
            <p:spPr bwMode="auto">
              <a:xfrm>
                <a:off x="330200" y="3111501"/>
                <a:ext cx="990600" cy="22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ltLang="en-US" sz="1800" smtClean="0">
                    <a:solidFill>
                      <a:srgbClr val="3333FF"/>
                    </a:solidFill>
                    <a:latin typeface="Arial" charset="0"/>
                  </a:rPr>
                  <a:t>     </a:t>
                </a:r>
                <a:r>
                  <a:rPr lang="en-US" altLang="en-US" sz="1800" b="1" smtClean="0">
                    <a:solidFill>
                      <a:srgbClr val="3333FF"/>
                    </a:solidFill>
                    <a:latin typeface="Arial" charset="0"/>
                  </a:rPr>
                  <a:t>0</a:t>
                </a:r>
                <a:r>
                  <a:rPr lang="en-US" altLang="en-US" sz="1800" b="1" baseline="30000" smtClean="0">
                    <a:solidFill>
                      <a:srgbClr val="3333FF"/>
                    </a:solidFill>
                    <a:latin typeface="Arial" charset="0"/>
                  </a:rPr>
                  <a:t>0</a:t>
                </a:r>
                <a:r>
                  <a:rPr lang="en-US" altLang="en-US" sz="1800" b="1" smtClean="0">
                    <a:solidFill>
                      <a:srgbClr val="3333FF"/>
                    </a:solidFill>
                    <a:latin typeface="Arial" charset="0"/>
                  </a:rPr>
                  <a:t> C</a:t>
                </a:r>
              </a:p>
            </p:txBody>
          </p:sp>
        </p:grpSp>
      </p:grpSp>
      <p:sp>
        <p:nvSpPr>
          <p:cNvPr id="20562" name="Text Box 440"/>
          <p:cNvSpPr txBox="1">
            <a:spLocks noChangeArrowheads="1"/>
          </p:cNvSpPr>
          <p:nvPr/>
        </p:nvSpPr>
        <p:spPr bwMode="auto">
          <a:xfrm>
            <a:off x="3047999" y="1368225"/>
            <a:ext cx="639624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buFontTx/>
              <a:buChar char="-"/>
            </a:pPr>
            <a:r>
              <a:rPr lang="en-US" altLang="en-US" sz="2800" b="1" smtClean="0">
                <a:solidFill>
                  <a:srgbClr val="FF0000"/>
                </a:solidFill>
                <a:cs typeface="Times New Roman" pitchFamily="18" charset="0"/>
              </a:rPr>
              <a:t>Trong</a:t>
            </a:r>
            <a:r>
              <a:rPr lang="en-US" altLang="en-US" sz="2800" smtClean="0">
                <a:solidFill>
                  <a:srgbClr val="000000"/>
                </a:solidFill>
                <a:cs typeface="Times New Roman" pitchFamily="18" charset="0"/>
              </a:rPr>
              <a:t> </a:t>
            </a:r>
            <a:r>
              <a:rPr lang="en-US" altLang="en-US" sz="2800" b="1" smtClean="0">
                <a:solidFill>
                  <a:srgbClr val="FF3300"/>
                </a:solidFill>
                <a:cs typeface="Times New Roman" pitchFamily="18" charset="0"/>
              </a:rPr>
              <a:t>nhiệt giai  Xen-xi- ut (Celsius): Đơn vị nhiệt độ kí hiệu là </a:t>
            </a:r>
            <a:r>
              <a:rPr lang="en-US" altLang="en-US" sz="2800" b="1" baseline="30000" smtClean="0">
                <a:solidFill>
                  <a:srgbClr val="3333FF"/>
                </a:solidFill>
                <a:cs typeface="Times New Roman" pitchFamily="18" charset="0"/>
              </a:rPr>
              <a:t>0</a:t>
            </a:r>
            <a:r>
              <a:rPr lang="en-US" altLang="en-US" sz="2800" b="1" smtClean="0">
                <a:solidFill>
                  <a:srgbClr val="3333FF"/>
                </a:solidFill>
                <a:cs typeface="Times New Roman" pitchFamily="18" charset="0"/>
              </a:rPr>
              <a:t>C, </a:t>
            </a:r>
            <a:r>
              <a:rPr lang="en-US" altLang="en-US" sz="2800" b="1" smtClean="0">
                <a:solidFill>
                  <a:srgbClr val="FF0000"/>
                </a:solidFill>
                <a:cs typeface="Times New Roman" pitchFamily="18" charset="0"/>
              </a:rPr>
              <a:t>quy ước nhiệt độ nước đá đang tan là </a:t>
            </a:r>
            <a:r>
              <a:rPr lang="en-US" altLang="en-US" sz="2800" b="1">
                <a:solidFill>
                  <a:srgbClr val="0000FF"/>
                </a:solidFill>
                <a:cs typeface="Times New Roman" pitchFamily="18" charset="0"/>
              </a:rPr>
              <a:t>0</a:t>
            </a:r>
            <a:r>
              <a:rPr lang="en-US" altLang="en-US" sz="2800" b="1" baseline="30000">
                <a:solidFill>
                  <a:srgbClr val="0000FF"/>
                </a:solidFill>
                <a:cs typeface="Times New Roman" pitchFamily="18" charset="0"/>
              </a:rPr>
              <a:t>0</a:t>
            </a:r>
            <a:r>
              <a:rPr lang="en-US" altLang="en-US" sz="2800" b="1">
                <a:solidFill>
                  <a:srgbClr val="0000FF"/>
                </a:solidFill>
                <a:cs typeface="Times New Roman" pitchFamily="18" charset="0"/>
              </a:rPr>
              <a:t> </a:t>
            </a:r>
            <a:r>
              <a:rPr lang="en-US" altLang="en-US" sz="2800" b="1" smtClean="0">
                <a:solidFill>
                  <a:srgbClr val="0000FF"/>
                </a:solidFill>
                <a:cs typeface="Times New Roman" pitchFamily="18" charset="0"/>
              </a:rPr>
              <a:t>C</a:t>
            </a:r>
            <a:r>
              <a:rPr lang="en-US" altLang="en-US" sz="2800" b="1" smtClean="0">
                <a:solidFill>
                  <a:srgbClr val="FF0000"/>
                </a:solidFill>
                <a:cs typeface="Times New Roman" pitchFamily="18" charset="0"/>
              </a:rPr>
              <a:t>, nhiệt độ hơi nước đang sôi là </a:t>
            </a:r>
            <a:r>
              <a:rPr lang="en-US" altLang="en-US" sz="2800" b="1" smtClean="0">
                <a:solidFill>
                  <a:srgbClr val="0000FF"/>
                </a:solidFill>
                <a:cs typeface="Times New Roman" pitchFamily="18" charset="0"/>
              </a:rPr>
              <a:t>100</a:t>
            </a:r>
            <a:r>
              <a:rPr lang="en-US" altLang="en-US" sz="2800" b="1" baseline="30000" smtClean="0">
                <a:solidFill>
                  <a:srgbClr val="0000FF"/>
                </a:solidFill>
                <a:cs typeface="Times New Roman" pitchFamily="18" charset="0"/>
              </a:rPr>
              <a:t>0</a:t>
            </a:r>
            <a:r>
              <a:rPr lang="en-US" altLang="en-US" sz="2800" b="1" smtClean="0">
                <a:solidFill>
                  <a:srgbClr val="0000FF"/>
                </a:solidFill>
                <a:cs typeface="Times New Roman" pitchFamily="18" charset="0"/>
              </a:rPr>
              <a:t> C</a:t>
            </a:r>
            <a:r>
              <a:rPr lang="en-US" altLang="en-US" sz="2800" b="1" smtClean="0">
                <a:solidFill>
                  <a:srgbClr val="FF0000"/>
                </a:solidFill>
                <a:cs typeface="Times New Roman" pitchFamily="18" charset="0"/>
              </a:rPr>
              <a:t>. Khoảng cách giữa hai nhiệt độ trên được chia thành 100 phần bằng nhau, mỗi phần là </a:t>
            </a:r>
            <a:r>
              <a:rPr lang="en-US" altLang="en-US" sz="2800" b="1" smtClean="0">
                <a:solidFill>
                  <a:srgbClr val="0000FF"/>
                </a:solidFill>
                <a:cs typeface="Times New Roman" pitchFamily="18" charset="0"/>
              </a:rPr>
              <a:t>1</a:t>
            </a:r>
            <a:r>
              <a:rPr lang="en-US" altLang="en-US" sz="2800" b="1" baseline="30000">
                <a:solidFill>
                  <a:srgbClr val="3333FF"/>
                </a:solidFill>
                <a:cs typeface="Times New Roman" pitchFamily="18" charset="0"/>
              </a:rPr>
              <a:t> 0</a:t>
            </a:r>
            <a:r>
              <a:rPr lang="en-US" altLang="en-US" sz="2800" b="1">
                <a:solidFill>
                  <a:srgbClr val="3333FF"/>
                </a:solidFill>
                <a:cs typeface="Times New Roman" pitchFamily="18" charset="0"/>
              </a:rPr>
              <a:t> </a:t>
            </a:r>
            <a:r>
              <a:rPr lang="en-US" altLang="en-US" sz="2800" b="1" smtClean="0">
                <a:solidFill>
                  <a:srgbClr val="3333FF"/>
                </a:solidFill>
                <a:cs typeface="Times New Roman" pitchFamily="18" charset="0"/>
              </a:rPr>
              <a:t>C.</a:t>
            </a:r>
            <a:endParaRPr lang="en-US" altLang="en-US" sz="2800" b="1" smtClean="0">
              <a:solidFill>
                <a:srgbClr val="FF0000"/>
              </a:solidFill>
              <a:cs typeface="Times New Roman" pitchFamily="18" charset="0"/>
            </a:endParaRPr>
          </a:p>
          <a:p>
            <a:pPr>
              <a:buFontTx/>
              <a:buChar char="-"/>
            </a:pPr>
            <a:endParaRPr lang="en-US" altLang="en-US" sz="2800" b="1">
              <a:solidFill>
                <a:srgbClr val="0000FF"/>
              </a:solidFill>
              <a:cs typeface="Times New Roman" pitchFamily="18" charset="0"/>
            </a:endParaRPr>
          </a:p>
        </p:txBody>
      </p:sp>
    </p:spTree>
    <p:extLst>
      <p:ext uri="{BB962C8B-B14F-4D97-AF65-F5344CB8AC3E}">
        <p14:creationId xmlns:p14="http://schemas.microsoft.com/office/powerpoint/2010/main" val="328529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2">
                                            <p:txEl>
                                              <p:pRg st="0" end="0"/>
                                            </p:txEl>
                                          </p:spTgt>
                                        </p:tgtEl>
                                        <p:attrNameLst>
                                          <p:attrName>style.visibility</p:attrName>
                                        </p:attrNameLst>
                                      </p:cBhvr>
                                      <p:to>
                                        <p:strVal val="visible"/>
                                      </p:to>
                                    </p:set>
                                    <p:anim calcmode="lin" valueType="num">
                                      <p:cBhvr additive="base">
                                        <p:cTn id="7" dur="500" fill="hold"/>
                                        <p:tgtEl>
                                          <p:spTgt spid="20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54" y="381000"/>
            <a:ext cx="6210300" cy="2308324"/>
          </a:xfrm>
          <a:prstGeom prst="rect">
            <a:avLst/>
          </a:prstGeom>
        </p:spPr>
        <p:txBody>
          <a:bodyPr wrap="square">
            <a:spAutoFit/>
          </a:bodyPr>
          <a:lstStyle/>
          <a:p>
            <a:pPr marR="1828165" algn="just">
              <a:spcAft>
                <a:spcPts val="0"/>
              </a:spcAft>
            </a:pPr>
            <a:r>
              <a:rPr lang="en-US" sz="2400" smtClean="0">
                <a:solidFill>
                  <a:srgbClr val="FF0000"/>
                </a:solidFill>
                <a:latin typeface="Times New Roman"/>
                <a:ea typeface="Times New Roman"/>
              </a:rPr>
              <a:t>Bài tập: </a:t>
            </a:r>
            <a:r>
              <a:rPr lang="en-US" sz="2400" smtClean="0">
                <a:solidFill>
                  <a:srgbClr val="0000FF"/>
                </a:solidFill>
                <a:latin typeface="Times New Roman"/>
                <a:ea typeface="Times New Roman"/>
              </a:rPr>
              <a:t>Nhiệt </a:t>
            </a:r>
            <a:r>
              <a:rPr lang="en-US" sz="2400">
                <a:solidFill>
                  <a:srgbClr val="0000FF"/>
                </a:solidFill>
                <a:latin typeface="Times New Roman"/>
                <a:ea typeface="Times New Roman"/>
              </a:rPr>
              <a:t>kế ở hình bên sử dụng nhiệt giai tên gì? Nhiệt độ thấp nhất và cao nhất ghi trên nhiệt kế là bao nhiêu</a:t>
            </a:r>
            <a:r>
              <a:rPr lang="en-US" sz="2400" smtClean="0">
                <a:solidFill>
                  <a:srgbClr val="0000FF"/>
                </a:solidFill>
                <a:latin typeface="Times New Roman"/>
                <a:ea typeface="Times New Roman"/>
              </a:rPr>
              <a:t>? Xác </a:t>
            </a:r>
            <a:r>
              <a:rPr lang="en-US" sz="2400">
                <a:solidFill>
                  <a:srgbClr val="0000FF"/>
                </a:solidFill>
                <a:latin typeface="Times New Roman"/>
                <a:ea typeface="Times New Roman"/>
              </a:rPr>
              <a:t>định độ chia nhỏ nhất của nhiệt kế? Nhiệt kế đang chỉ bao nhiêu độ?</a:t>
            </a:r>
            <a:endParaRPr lang="en-US" sz="2400">
              <a:solidFill>
                <a:srgbClr val="0000FF"/>
              </a:solidFill>
              <a:effectLst/>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33561"/>
            <a:ext cx="2743200" cy="5005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9554" y="2718025"/>
            <a:ext cx="4953000" cy="3416320"/>
          </a:xfrm>
          <a:prstGeom prst="rect">
            <a:avLst/>
          </a:prstGeom>
        </p:spPr>
        <p:txBody>
          <a:bodyPr>
            <a:spAutoFit/>
          </a:bodyPr>
          <a:lstStyle/>
          <a:p>
            <a:pPr algn="just">
              <a:spcAft>
                <a:spcPts val="0"/>
              </a:spcAft>
            </a:pPr>
            <a:r>
              <a:rPr lang="fr-FR" sz="2400" b="1" i="1" u="sng">
                <a:solidFill>
                  <a:srgbClr val="0000FF"/>
                </a:solidFill>
                <a:latin typeface="Times New Roman"/>
                <a:ea typeface="Times New Roman"/>
              </a:rPr>
              <a:t>*Trả lời:</a:t>
            </a:r>
            <a:endParaRPr lang="en-US" sz="2400">
              <a:solidFill>
                <a:srgbClr val="0000FF"/>
              </a:solidFill>
              <a:latin typeface="Times New Roman"/>
              <a:ea typeface="Times New Roman"/>
            </a:endParaRPr>
          </a:p>
          <a:p>
            <a:pPr algn="just">
              <a:spcAft>
                <a:spcPts val="0"/>
              </a:spcAft>
            </a:pPr>
            <a:r>
              <a:rPr lang="fr-FR" sz="2400">
                <a:solidFill>
                  <a:srgbClr val="0000FF"/>
                </a:solidFill>
                <a:latin typeface="Times New Roman"/>
                <a:ea typeface="Times New Roman"/>
              </a:rPr>
              <a:t>-</a:t>
            </a:r>
            <a:r>
              <a:rPr lang="en-US" sz="2400">
                <a:solidFill>
                  <a:srgbClr val="0000FF"/>
                </a:solidFill>
                <a:latin typeface="Times New Roman"/>
                <a:ea typeface="Times New Roman"/>
              </a:rPr>
              <a:t> Nhiệt kế ở hình bên sử dụng nhiệt giai </a:t>
            </a:r>
            <a:r>
              <a:rPr lang="en-US" sz="2400" smtClean="0">
                <a:solidFill>
                  <a:srgbClr val="0000FF"/>
                </a:solidFill>
                <a:latin typeface="Times New Roman"/>
                <a:ea typeface="Times New Roman"/>
              </a:rPr>
              <a:t>Xen-xi-ut</a:t>
            </a:r>
            <a:r>
              <a:rPr lang="en-US" sz="2400">
                <a:solidFill>
                  <a:srgbClr val="0000FF"/>
                </a:solidFill>
                <a:latin typeface="Times New Roman"/>
                <a:ea typeface="Times New Roman"/>
              </a:rPr>
              <a:t>.</a:t>
            </a:r>
          </a:p>
          <a:p>
            <a:pPr algn="just">
              <a:spcAft>
                <a:spcPts val="0"/>
              </a:spcAft>
            </a:pPr>
            <a:r>
              <a:rPr lang="en-US" sz="2400">
                <a:solidFill>
                  <a:srgbClr val="0000FF"/>
                </a:solidFill>
                <a:latin typeface="Times New Roman"/>
                <a:ea typeface="Times New Roman"/>
              </a:rPr>
              <a:t>- Nhiệt độ cao nhất ghi trên nhiệt kế là 60</a:t>
            </a:r>
            <a:r>
              <a:rPr lang="en-US" sz="2400" baseline="30000">
                <a:solidFill>
                  <a:srgbClr val="0000FF"/>
                </a:solidFill>
                <a:latin typeface="Times New Roman"/>
                <a:ea typeface="Times New Roman"/>
              </a:rPr>
              <a:t>0</a:t>
            </a:r>
            <a:r>
              <a:rPr lang="en-US" sz="2400">
                <a:solidFill>
                  <a:srgbClr val="0000FF"/>
                </a:solidFill>
                <a:latin typeface="Times New Roman"/>
                <a:ea typeface="Times New Roman"/>
              </a:rPr>
              <a:t> C</a:t>
            </a:r>
          </a:p>
          <a:p>
            <a:pPr algn="just">
              <a:spcAft>
                <a:spcPts val="0"/>
              </a:spcAft>
            </a:pPr>
            <a:r>
              <a:rPr lang="en-US" sz="2400">
                <a:solidFill>
                  <a:srgbClr val="0000FF"/>
                </a:solidFill>
                <a:latin typeface="Times New Roman"/>
                <a:ea typeface="Times New Roman"/>
              </a:rPr>
              <a:t>- Nhiệt độ thấp nhất ghi trên nhiệt kế là -10</a:t>
            </a:r>
            <a:r>
              <a:rPr lang="en-US" sz="2400" baseline="30000">
                <a:solidFill>
                  <a:srgbClr val="0000FF"/>
                </a:solidFill>
                <a:latin typeface="Times New Roman"/>
                <a:ea typeface="Times New Roman"/>
              </a:rPr>
              <a:t>0</a:t>
            </a:r>
            <a:r>
              <a:rPr lang="en-US" sz="2400">
                <a:solidFill>
                  <a:srgbClr val="0000FF"/>
                </a:solidFill>
                <a:latin typeface="Times New Roman"/>
                <a:ea typeface="Times New Roman"/>
              </a:rPr>
              <a:t> C</a:t>
            </a:r>
          </a:p>
          <a:p>
            <a:pPr algn="just">
              <a:spcAft>
                <a:spcPts val="0"/>
              </a:spcAft>
            </a:pPr>
            <a:r>
              <a:rPr lang="fr-FR" sz="2400">
                <a:solidFill>
                  <a:srgbClr val="0000FF"/>
                </a:solidFill>
                <a:latin typeface="Times New Roman"/>
                <a:ea typeface="Times New Roman"/>
              </a:rPr>
              <a:t>-</a:t>
            </a:r>
            <a:r>
              <a:rPr lang="en-US" sz="2400">
                <a:solidFill>
                  <a:srgbClr val="0000FF"/>
                </a:solidFill>
                <a:latin typeface="Times New Roman"/>
                <a:ea typeface="Times New Roman"/>
              </a:rPr>
              <a:t> Độ chia nhỏ nhất của nhiệt kế là 2</a:t>
            </a:r>
            <a:r>
              <a:rPr lang="en-US" sz="2400" baseline="30000">
                <a:solidFill>
                  <a:srgbClr val="0000FF"/>
                </a:solidFill>
                <a:latin typeface="Times New Roman"/>
                <a:ea typeface="Times New Roman"/>
              </a:rPr>
              <a:t>0</a:t>
            </a:r>
            <a:r>
              <a:rPr lang="en-US" sz="2400">
                <a:solidFill>
                  <a:srgbClr val="0000FF"/>
                </a:solidFill>
                <a:latin typeface="Times New Roman"/>
                <a:ea typeface="Times New Roman"/>
              </a:rPr>
              <a:t>C</a:t>
            </a:r>
          </a:p>
          <a:p>
            <a:pPr algn="just">
              <a:spcAft>
                <a:spcPts val="0"/>
              </a:spcAft>
            </a:pPr>
            <a:r>
              <a:rPr lang="fr-FR" sz="2400">
                <a:solidFill>
                  <a:srgbClr val="0000FF"/>
                </a:solidFill>
                <a:latin typeface="Times New Roman"/>
                <a:ea typeface="Times New Roman"/>
              </a:rPr>
              <a:t>-</a:t>
            </a:r>
            <a:r>
              <a:rPr lang="en-US" sz="2400">
                <a:solidFill>
                  <a:srgbClr val="0000FF"/>
                </a:solidFill>
                <a:latin typeface="Times New Roman"/>
                <a:ea typeface="Times New Roman"/>
              </a:rPr>
              <a:t> Nhiệt kế đang chỉ 34</a:t>
            </a:r>
            <a:r>
              <a:rPr lang="en-US" sz="2400" baseline="30000">
                <a:solidFill>
                  <a:srgbClr val="0000FF"/>
                </a:solidFill>
                <a:latin typeface="Times New Roman"/>
                <a:ea typeface="Times New Roman"/>
              </a:rPr>
              <a:t>0</a:t>
            </a:r>
            <a:r>
              <a:rPr lang="en-US" sz="2400">
                <a:solidFill>
                  <a:srgbClr val="0000FF"/>
                </a:solidFill>
                <a:latin typeface="Times New Roman"/>
                <a:ea typeface="Times New Roman"/>
              </a:rPr>
              <a:t>C</a:t>
            </a:r>
            <a:endParaRPr lang="en-US" sz="2400">
              <a:solidFill>
                <a:srgbClr val="0000FF"/>
              </a:solidFill>
              <a:effectLst/>
              <a:latin typeface="Times New Roman"/>
              <a:ea typeface="Times New Roman"/>
            </a:endParaRPr>
          </a:p>
        </p:txBody>
      </p:sp>
      <p:cxnSp>
        <p:nvCxnSpPr>
          <p:cNvPr id="5" name="Straight Connector 4"/>
          <p:cNvCxnSpPr/>
          <p:nvPr/>
        </p:nvCxnSpPr>
        <p:spPr>
          <a:xfrm>
            <a:off x="7696200" y="24384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86446" y="2192417"/>
            <a:ext cx="685800" cy="646331"/>
          </a:xfrm>
          <a:prstGeom prst="rect">
            <a:avLst/>
          </a:prstGeom>
          <a:noFill/>
        </p:spPr>
        <p:txBody>
          <a:bodyPr wrap="square" rtlCol="0">
            <a:spAutoFit/>
          </a:bodyPr>
          <a:lstStyle/>
          <a:p>
            <a:r>
              <a:rPr lang="en-US" b="1" smtClean="0">
                <a:solidFill>
                  <a:srgbClr val="FF0000"/>
                </a:solidFill>
              </a:rPr>
              <a:t>34</a:t>
            </a:r>
            <a:r>
              <a:rPr lang="en-US" altLang="en-US" b="1" baseline="30000">
                <a:solidFill>
                  <a:srgbClr val="FF0000"/>
                </a:solidFill>
                <a:latin typeface="Times New Roman" panose="02020603050405020304" pitchFamily="18" charset="0"/>
              </a:rPr>
              <a:t>0</a:t>
            </a:r>
            <a:r>
              <a:rPr lang="en-US" altLang="en-US" b="1">
                <a:solidFill>
                  <a:srgbClr val="FF0000"/>
                </a:solidFill>
                <a:latin typeface="Times New Roman" panose="02020603050405020304" pitchFamily="18" charset="0"/>
              </a:rPr>
              <a:t>C</a:t>
            </a:r>
          </a:p>
          <a:p>
            <a:endParaRPr lang="en-US"/>
          </a:p>
        </p:txBody>
      </p:sp>
    </p:spTree>
    <p:extLst>
      <p:ext uri="{BB962C8B-B14F-4D97-AF65-F5344CB8AC3E}">
        <p14:creationId xmlns:p14="http://schemas.microsoft.com/office/powerpoint/2010/main" val="410891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12985" y="1905000"/>
            <a:ext cx="7467599"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a:solidFill>
                  <a:srgbClr val="0000FF"/>
                </a:solidFill>
                <a:latin typeface="Times New Roman" pitchFamily="18" charset="0"/>
                <a:cs typeface="Times New Roman" pitchFamily="18" charset="0"/>
              </a:rPr>
              <a:t>Ở Việt Nam, hiện nay chúng ta thường sử dụng thang nhiệt độ Xen- xi- ut.</a:t>
            </a:r>
          </a:p>
          <a:p>
            <a:pPr lvl="0"/>
            <a:r>
              <a:rPr lang="en-US" sz="3200">
                <a:solidFill>
                  <a:srgbClr val="0000FF"/>
                </a:solidFill>
                <a:latin typeface="Times New Roman" pitchFamily="18" charset="0"/>
                <a:cs typeface="Times New Roman" pitchFamily="18" charset="0"/>
              </a:rPr>
              <a:t>+ Theo thang nhiệt độ này thì nhiệt độ phòng thường là 20</a:t>
            </a:r>
            <a:r>
              <a:rPr lang="en-US" altLang="en-US" sz="3200" b="1" baseline="30000">
                <a:solidFill>
                  <a:srgbClr val="0000FF"/>
                </a:solidFill>
                <a:latin typeface="VNI-Times" pitchFamily="2" charset="0"/>
                <a:cs typeface="Times New Roman" pitchFamily="18" charset="0"/>
              </a:rPr>
              <a:t> 0</a:t>
            </a:r>
            <a:r>
              <a:rPr lang="en-US" altLang="en-US" sz="3200" b="1">
                <a:solidFill>
                  <a:srgbClr val="0000FF"/>
                </a:solidFill>
                <a:latin typeface="VNI-Times" pitchFamily="2" charset="0"/>
                <a:cs typeface="Times New Roman" pitchFamily="18" charset="0"/>
              </a:rPr>
              <a:t>C</a:t>
            </a:r>
            <a:endParaRPr lang="en-US"/>
          </a:p>
        </p:txBody>
      </p:sp>
    </p:spTree>
    <p:extLst>
      <p:ext uri="{BB962C8B-B14F-4D97-AF65-F5344CB8AC3E}">
        <p14:creationId xmlns:p14="http://schemas.microsoft.com/office/powerpoint/2010/main" val="151639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VẬT LÝ 6</a:t>
            </a:r>
            <a:endParaRPr lang="en-US" altLang="en-US"/>
          </a:p>
        </p:txBody>
      </p:sp>
      <p:sp>
        <p:nvSpPr>
          <p:cNvPr id="4" name="Slide Number Placeholder 3"/>
          <p:cNvSpPr>
            <a:spLocks noGrp="1"/>
          </p:cNvSpPr>
          <p:nvPr>
            <p:ph type="sldNum" sz="quarter" idx="12"/>
          </p:nvPr>
        </p:nvSpPr>
        <p:spPr/>
        <p:txBody>
          <a:bodyPr/>
          <a:lstStyle/>
          <a:p>
            <a:fld id="{55AD3086-0E33-49E6-9630-228E0952BF58}" type="slidenum">
              <a:rPr lang="en-US" altLang="en-US" smtClean="0"/>
              <a:pPr/>
              <a:t>2</a:t>
            </a:fld>
            <a:endParaRPr lang="en-US" altLang="en-US"/>
          </a:p>
        </p:txBody>
      </p:sp>
      <p:sp>
        <p:nvSpPr>
          <p:cNvPr id="5" name="Rounded Rectangle 4"/>
          <p:cNvSpPr/>
          <p:nvPr/>
        </p:nvSpPr>
        <p:spPr>
          <a:xfrm>
            <a:off x="990600" y="533400"/>
            <a:ext cx="77724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smtClean="0">
                <a:solidFill>
                  <a:srgbClr val="0000FF"/>
                </a:solidFill>
                <a:latin typeface="Times New Roman" pitchFamily="18" charset="0"/>
                <a:cs typeface="Times New Roman" pitchFamily="18" charset="0"/>
              </a:rPr>
              <a:t>	Như các em đã biết, hiện nay dịch bệnh viêm đường hô hấp cấp do chủng mới của virus corona  (Covid -19) diễn biến rất phức tạp. Toàn bộ các khu vực tập trung đông người như sân bay, bến xe, siêu thị... thường lập các chốt để kiểm soát dịch bệnh. Một trong các biểu hiện ban đầu của bệnh là sốt.</a:t>
            </a:r>
          </a:p>
          <a:p>
            <a:r>
              <a:rPr lang="en-US" sz="2400" b="1" i="1" smtClean="0">
                <a:solidFill>
                  <a:srgbClr val="0000FF"/>
                </a:solidFill>
                <a:latin typeface="Times New Roman" pitchFamily="18" charset="0"/>
                <a:cs typeface="Times New Roman" pitchFamily="18" charset="0"/>
              </a:rPr>
              <a:t> Vậy dựa vào dụng cụ nào mà chúng ta có thể biết được một người có sốt hay không? </a:t>
            </a:r>
          </a:p>
          <a:p>
            <a:r>
              <a:rPr lang="en-US" sz="2400" b="1" i="1" smtClean="0">
                <a:solidFill>
                  <a:srgbClr val="0000FF"/>
                </a:solidFill>
                <a:latin typeface="Times New Roman" pitchFamily="18" charset="0"/>
                <a:cs typeface="Times New Roman" pitchFamily="18" charset="0"/>
              </a:rPr>
              <a:t>Bài học hôm nay sẽ giúp các em  có câu trả lời!</a:t>
            </a:r>
            <a:endParaRPr lang="en-US" sz="2400" b="1"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1025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9800" y="838200"/>
            <a:ext cx="2971800" cy="5078313"/>
          </a:xfrm>
          <a:prstGeom prst="rect">
            <a:avLst/>
          </a:prstGeom>
        </p:spPr>
        <p:txBody>
          <a:bodyPr wrap="square">
            <a:spAutoFit/>
          </a:bodyPr>
          <a:lstStyle/>
          <a:p>
            <a:pPr algn="ctr"/>
            <a:r>
              <a:rPr lang="en-US" sz="3600" smtClean="0">
                <a:solidFill>
                  <a:srgbClr val="0000FF"/>
                </a:solidFill>
                <a:latin typeface="Times New Roman" pitchFamily="18" charset="0"/>
                <a:cs typeface="Times New Roman" pitchFamily="18" charset="0"/>
              </a:rPr>
              <a:t>Nhiệt </a:t>
            </a:r>
            <a:r>
              <a:rPr lang="en-US" sz="3600">
                <a:solidFill>
                  <a:srgbClr val="0000FF"/>
                </a:solidFill>
                <a:latin typeface="Times New Roman" pitchFamily="18" charset="0"/>
                <a:cs typeface="Times New Roman" pitchFamily="18" charset="0"/>
              </a:rPr>
              <a:t>độ </a:t>
            </a:r>
            <a:endParaRPr lang="en-US" sz="3600" smtClean="0">
              <a:solidFill>
                <a:srgbClr val="0000FF"/>
              </a:solidFill>
              <a:latin typeface="Times New Roman" pitchFamily="18" charset="0"/>
              <a:cs typeface="Times New Roman" pitchFamily="18" charset="0"/>
            </a:endParaRPr>
          </a:p>
          <a:p>
            <a:pPr algn="ctr"/>
            <a:r>
              <a:rPr lang="en-US" sz="3600" smtClean="0">
                <a:solidFill>
                  <a:srgbClr val="0000FF"/>
                </a:solidFill>
                <a:latin typeface="Times New Roman" pitchFamily="18" charset="0"/>
                <a:cs typeface="Times New Roman" pitchFamily="18" charset="0"/>
              </a:rPr>
              <a:t>môi </a:t>
            </a:r>
            <a:r>
              <a:rPr lang="en-US" sz="3600">
                <a:solidFill>
                  <a:srgbClr val="0000FF"/>
                </a:solidFill>
                <a:latin typeface="Times New Roman" pitchFamily="18" charset="0"/>
                <a:cs typeface="Times New Roman" pitchFamily="18" charset="0"/>
              </a:rPr>
              <a:t>trường ở thành phố </a:t>
            </a:r>
            <a:endParaRPr lang="en-US" sz="3600" smtClean="0">
              <a:solidFill>
                <a:srgbClr val="0000FF"/>
              </a:solidFill>
              <a:latin typeface="Times New Roman" pitchFamily="18" charset="0"/>
              <a:cs typeface="Times New Roman" pitchFamily="18" charset="0"/>
            </a:endParaRPr>
          </a:p>
          <a:p>
            <a:pPr algn="ctr"/>
            <a:r>
              <a:rPr lang="en-US" sz="3600" smtClean="0">
                <a:solidFill>
                  <a:srgbClr val="0000FF"/>
                </a:solidFill>
                <a:latin typeface="Times New Roman" pitchFamily="18" charset="0"/>
                <a:cs typeface="Times New Roman" pitchFamily="18" charset="0"/>
              </a:rPr>
              <a:t>Hồ </a:t>
            </a:r>
            <a:r>
              <a:rPr lang="en-US" sz="3600">
                <a:solidFill>
                  <a:srgbClr val="0000FF"/>
                </a:solidFill>
                <a:latin typeface="Times New Roman" pitchFamily="18" charset="0"/>
                <a:cs typeface="Times New Roman" pitchFamily="18" charset="0"/>
              </a:rPr>
              <a:t>Chí Minh trong </a:t>
            </a:r>
            <a:r>
              <a:rPr lang="en-US" sz="3600" smtClean="0">
                <a:solidFill>
                  <a:srgbClr val="0000FF"/>
                </a:solidFill>
                <a:latin typeface="Times New Roman" pitchFamily="18" charset="0"/>
                <a:cs typeface="Times New Roman" pitchFamily="18" charset="0"/>
              </a:rPr>
              <a:t>mùa này </a:t>
            </a:r>
            <a:r>
              <a:rPr lang="en-US" sz="3600">
                <a:solidFill>
                  <a:srgbClr val="0000FF"/>
                </a:solidFill>
                <a:latin typeface="Times New Roman" pitchFamily="18" charset="0"/>
                <a:cs typeface="Times New Roman" pitchFamily="18" charset="0"/>
              </a:rPr>
              <a:t>trung bình khoảng từ </a:t>
            </a:r>
            <a:endParaRPr lang="en-US" sz="3600" smtClean="0">
              <a:solidFill>
                <a:srgbClr val="0000FF"/>
              </a:solidFill>
              <a:latin typeface="Times New Roman" pitchFamily="18" charset="0"/>
              <a:cs typeface="Times New Roman" pitchFamily="18" charset="0"/>
            </a:endParaRPr>
          </a:p>
          <a:p>
            <a:pPr algn="ctr"/>
            <a:r>
              <a:rPr lang="en-US" sz="3600" smtClean="0">
                <a:solidFill>
                  <a:srgbClr val="0000FF"/>
                </a:solidFill>
                <a:latin typeface="Times New Roman" pitchFamily="18" charset="0"/>
                <a:cs typeface="Times New Roman" pitchFamily="18" charset="0"/>
              </a:rPr>
              <a:t>26</a:t>
            </a:r>
            <a:r>
              <a:rPr lang="en-US" altLang="en-US" sz="3600" b="1" baseline="30000" smtClean="0">
                <a:solidFill>
                  <a:srgbClr val="0000FF"/>
                </a:solidFill>
                <a:cs typeface="Times New Roman" pitchFamily="18" charset="0"/>
              </a:rPr>
              <a:t> </a:t>
            </a:r>
            <a:r>
              <a:rPr lang="en-US" altLang="en-US" sz="3600" b="1" baseline="30000">
                <a:solidFill>
                  <a:srgbClr val="0000FF"/>
                </a:solidFill>
                <a:cs typeface="Times New Roman" pitchFamily="18" charset="0"/>
              </a:rPr>
              <a:t>0</a:t>
            </a:r>
            <a:r>
              <a:rPr lang="en-US" altLang="en-US" sz="3600" b="1">
                <a:solidFill>
                  <a:srgbClr val="0000FF"/>
                </a:solidFill>
                <a:cs typeface="Times New Roman" pitchFamily="18" charset="0"/>
              </a:rPr>
              <a:t>C</a:t>
            </a:r>
            <a:r>
              <a:rPr lang="en-US" sz="3600">
                <a:solidFill>
                  <a:srgbClr val="0000FF"/>
                </a:solidFill>
                <a:latin typeface="Times New Roman" pitchFamily="18" charset="0"/>
                <a:cs typeface="Times New Roman" pitchFamily="18" charset="0"/>
              </a:rPr>
              <a:t> đến </a:t>
            </a:r>
            <a:endParaRPr lang="en-US" sz="3600" smtClean="0">
              <a:solidFill>
                <a:srgbClr val="0000FF"/>
              </a:solidFill>
              <a:latin typeface="Times New Roman" pitchFamily="18" charset="0"/>
              <a:cs typeface="Times New Roman" pitchFamily="18" charset="0"/>
            </a:endParaRPr>
          </a:p>
          <a:p>
            <a:pPr algn="ctr"/>
            <a:r>
              <a:rPr lang="en-US" sz="3600" smtClean="0">
                <a:solidFill>
                  <a:srgbClr val="0000FF"/>
                </a:solidFill>
                <a:latin typeface="Times New Roman" pitchFamily="18" charset="0"/>
                <a:cs typeface="Times New Roman" pitchFamily="18" charset="0"/>
              </a:rPr>
              <a:t>38</a:t>
            </a:r>
            <a:r>
              <a:rPr lang="en-US" altLang="en-US" sz="3600" b="1" baseline="30000" smtClean="0">
                <a:solidFill>
                  <a:srgbClr val="0000FF"/>
                </a:solidFill>
                <a:cs typeface="Times New Roman" pitchFamily="18" charset="0"/>
              </a:rPr>
              <a:t> </a:t>
            </a:r>
            <a:r>
              <a:rPr lang="en-US" altLang="en-US" sz="3600" b="1" baseline="30000">
                <a:solidFill>
                  <a:srgbClr val="0000FF"/>
                </a:solidFill>
                <a:cs typeface="Times New Roman" pitchFamily="18" charset="0"/>
              </a:rPr>
              <a:t>0</a:t>
            </a:r>
            <a:r>
              <a:rPr lang="en-US" altLang="en-US" sz="3600" b="1">
                <a:solidFill>
                  <a:srgbClr val="0000FF"/>
                </a:solidFill>
                <a:cs typeface="Times New Roman" pitchFamily="18" charset="0"/>
              </a:rPr>
              <a:t>C</a:t>
            </a:r>
            <a:r>
              <a:rPr lang="en-US" sz="3600">
                <a:solidFill>
                  <a:srgbClr val="0000FF"/>
                </a:solidFill>
                <a:latin typeface="Times New Roman" pitchFamily="18" charset="0"/>
                <a:cs typeface="Times New Roman" pitchFamily="18" charset="0"/>
              </a:rPr>
              <a:t> </a:t>
            </a:r>
            <a:endParaRPr lang="en-US" sz="360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80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4999892"/>
            <a:ext cx="8915400" cy="584775"/>
          </a:xfrm>
          <a:prstGeom prst="rect">
            <a:avLst/>
          </a:prstGeom>
        </p:spPr>
        <p:txBody>
          <a:bodyPr wrap="square">
            <a:spAutoFit/>
          </a:bodyPr>
          <a:lstStyle/>
          <a:p>
            <a:pPr lvl="0"/>
            <a:r>
              <a:rPr lang="en-US" sz="3200" smtClean="0">
                <a:solidFill>
                  <a:srgbClr val="0000FF"/>
                </a:solidFill>
                <a:latin typeface="Times New Roman" pitchFamily="18" charset="0"/>
                <a:cs typeface="Times New Roman" pitchFamily="18" charset="0"/>
              </a:rPr>
              <a:t>Nhiệt </a:t>
            </a:r>
            <a:r>
              <a:rPr lang="en-US" sz="3200">
                <a:solidFill>
                  <a:srgbClr val="0000FF"/>
                </a:solidFill>
                <a:latin typeface="Times New Roman" pitchFamily="18" charset="0"/>
                <a:cs typeface="Times New Roman" pitchFamily="18" charset="0"/>
              </a:rPr>
              <a:t>độ cơ thể người bình thường vào khoảng </a:t>
            </a:r>
            <a:r>
              <a:rPr lang="en-US" sz="3200" smtClean="0">
                <a:solidFill>
                  <a:srgbClr val="0000FF"/>
                </a:solidFill>
                <a:latin typeface="Times New Roman" pitchFamily="18" charset="0"/>
                <a:cs typeface="Times New Roman" pitchFamily="18" charset="0"/>
              </a:rPr>
              <a:t>37 </a:t>
            </a:r>
            <a:r>
              <a:rPr lang="en-US" altLang="en-US" sz="3200" b="1" baseline="30000">
                <a:solidFill>
                  <a:srgbClr val="0000FF"/>
                </a:solidFill>
                <a:cs typeface="Times New Roman" pitchFamily="18" charset="0"/>
              </a:rPr>
              <a:t>0</a:t>
            </a:r>
            <a:r>
              <a:rPr lang="en-US" altLang="en-US" sz="3200" b="1">
                <a:solidFill>
                  <a:srgbClr val="0000FF"/>
                </a:solidFill>
                <a:cs typeface="Times New Roman" pitchFamily="18" charset="0"/>
              </a:rPr>
              <a:t>C</a:t>
            </a:r>
            <a:endParaRPr lang="en-US"/>
          </a:p>
        </p:txBody>
      </p:sp>
    </p:spTree>
    <p:extLst>
      <p:ext uri="{BB962C8B-B14F-4D97-AF65-F5344CB8AC3E}">
        <p14:creationId xmlns:p14="http://schemas.microsoft.com/office/powerpoint/2010/main" val="72236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924800" cy="2800767"/>
          </a:xfrm>
          <a:prstGeom prst="rect">
            <a:avLst/>
          </a:prstGeom>
          <a:noFill/>
        </p:spPr>
        <p:txBody>
          <a:bodyPr wrap="square" rtlCol="0">
            <a:spAutoFit/>
          </a:bodyPr>
          <a:lstStyle/>
          <a:p>
            <a:r>
              <a:rPr lang="en-US" sz="2800" b="1" u="sng" smtClean="0">
                <a:solidFill>
                  <a:srgbClr val="0000FF"/>
                </a:solidFill>
                <a:latin typeface="Times New Roman" pitchFamily="18" charset="0"/>
                <a:cs typeface="Times New Roman" pitchFamily="18" charset="0"/>
              </a:rPr>
              <a:t>Mở rộng</a:t>
            </a:r>
            <a:r>
              <a:rPr lang="en-US" sz="2800" u="sng" smtClean="0">
                <a:solidFill>
                  <a:srgbClr val="0000FF"/>
                </a:solidFill>
                <a:latin typeface="Times New Roman" pitchFamily="18" charset="0"/>
                <a:cs typeface="Times New Roman" pitchFamily="18" charset="0"/>
              </a:rPr>
              <a:t>: </a:t>
            </a:r>
          </a:p>
          <a:p>
            <a:pPr lvl="0"/>
            <a:r>
              <a:rPr lang="en-US" sz="2800" b="1" smtClean="0">
                <a:solidFill>
                  <a:srgbClr val="FF0000"/>
                </a:solidFill>
                <a:latin typeface="Times New Roman" pitchFamily="18" charset="0"/>
                <a:cs typeface="Times New Roman" pitchFamily="18" charset="0"/>
              </a:rPr>
              <a:t>+ </a:t>
            </a:r>
            <a:r>
              <a:rPr lang="en-US" altLang="en-US" sz="2400" b="1" smtClean="0">
                <a:solidFill>
                  <a:srgbClr val="FF0000"/>
                </a:solidFill>
                <a:latin typeface="Times New Roman" pitchFamily="18" charset="0"/>
                <a:cs typeface="Times New Roman" pitchFamily="18" charset="0"/>
              </a:rPr>
              <a:t>Ngoài nhiệt giai Xen-xi- ut, còn có nhiệt </a:t>
            </a:r>
            <a:r>
              <a:rPr lang="en-US" altLang="en-US" sz="2400" b="1">
                <a:solidFill>
                  <a:srgbClr val="FF0000"/>
                </a:solidFill>
                <a:latin typeface="Times New Roman" pitchFamily="18" charset="0"/>
                <a:cs typeface="Times New Roman" pitchFamily="18" charset="0"/>
              </a:rPr>
              <a:t>giai </a:t>
            </a:r>
            <a:r>
              <a:rPr lang="en-US" altLang="en-US" sz="2400" b="1">
                <a:solidFill>
                  <a:srgbClr val="FF3300"/>
                </a:solidFill>
                <a:latin typeface="Times New Roman" pitchFamily="18" charset="0"/>
                <a:cs typeface="Times New Roman" pitchFamily="18" charset="0"/>
              </a:rPr>
              <a:t>Fa-ren-hai</a:t>
            </a:r>
            <a:r>
              <a:rPr lang="en-US" altLang="en-US" sz="2400">
                <a:solidFill>
                  <a:srgbClr val="000000"/>
                </a:solidFill>
                <a:latin typeface="Times New Roman" pitchFamily="18" charset="0"/>
                <a:cs typeface="Times New Roman" pitchFamily="18" charset="0"/>
              </a:rPr>
              <a:t> </a:t>
            </a:r>
            <a:r>
              <a:rPr lang="en-US" altLang="en-US" sz="2400" b="1" smtClean="0">
                <a:solidFill>
                  <a:srgbClr val="FF0000"/>
                </a:solidFill>
                <a:latin typeface="Times New Roman" pitchFamily="18" charset="0"/>
                <a:cs typeface="Times New Roman" pitchFamily="18" charset="0"/>
              </a:rPr>
              <a:t>: quy </a:t>
            </a:r>
            <a:r>
              <a:rPr lang="en-US" altLang="en-US" sz="2400" b="1">
                <a:solidFill>
                  <a:srgbClr val="FF0000"/>
                </a:solidFill>
                <a:latin typeface="Times New Roman" pitchFamily="18" charset="0"/>
                <a:cs typeface="Times New Roman" pitchFamily="18" charset="0"/>
              </a:rPr>
              <a:t>ước nhiệt độ nước đá đang tan là 32</a:t>
            </a:r>
            <a:r>
              <a:rPr lang="en-US" altLang="en-US" sz="2400" b="1" baseline="30000">
                <a:solidFill>
                  <a:srgbClr val="FF0000"/>
                </a:solidFill>
                <a:latin typeface="Times New Roman" pitchFamily="18" charset="0"/>
                <a:cs typeface="Times New Roman" pitchFamily="18" charset="0"/>
              </a:rPr>
              <a:t>0</a:t>
            </a:r>
            <a:r>
              <a:rPr lang="en-US" altLang="en-US" sz="2400" b="1">
                <a:solidFill>
                  <a:srgbClr val="FF0000"/>
                </a:solidFill>
                <a:latin typeface="Times New Roman" pitchFamily="18" charset="0"/>
                <a:cs typeface="Times New Roman" pitchFamily="18" charset="0"/>
              </a:rPr>
              <a:t>F, nhiệt độ hơi nước đang sôi là </a:t>
            </a:r>
            <a:r>
              <a:rPr lang="en-US" altLang="en-US" sz="2400" b="1" smtClean="0">
                <a:solidFill>
                  <a:srgbClr val="FF0000"/>
                </a:solidFill>
                <a:latin typeface="Times New Roman" pitchFamily="18" charset="0"/>
                <a:cs typeface="Times New Roman" pitchFamily="18" charset="0"/>
              </a:rPr>
              <a:t>212</a:t>
            </a:r>
            <a:r>
              <a:rPr lang="en-US" altLang="en-US" sz="2400" b="1" baseline="30000" smtClean="0">
                <a:solidFill>
                  <a:srgbClr val="FF0000"/>
                </a:solidFill>
                <a:latin typeface="Times New Roman" pitchFamily="18" charset="0"/>
                <a:cs typeface="Times New Roman" pitchFamily="18" charset="0"/>
              </a:rPr>
              <a:t>0</a:t>
            </a:r>
            <a:r>
              <a:rPr lang="en-US" altLang="en-US" sz="2400" b="1" smtClean="0">
                <a:solidFill>
                  <a:srgbClr val="FF0000"/>
                </a:solidFill>
                <a:latin typeface="Times New Roman" pitchFamily="18" charset="0"/>
                <a:cs typeface="Times New Roman" pitchFamily="18" charset="0"/>
              </a:rPr>
              <a:t>F.</a:t>
            </a:r>
          </a:p>
          <a:p>
            <a:pPr lvl="0"/>
            <a:r>
              <a:rPr lang="en-US" sz="2400" b="1" smtClean="0">
                <a:solidFill>
                  <a:srgbClr val="FF0000"/>
                </a:solidFill>
                <a:latin typeface="Times New Roman" pitchFamily="18" charset="0"/>
                <a:cs typeface="Times New Roman" pitchFamily="18" charset="0"/>
              </a:rPr>
              <a:t>+ Trong khoa học còn dùng nhiệt giai Kelvin. Nhiệt độ trong nhiệt giai này gọi là nhiệt độ tuyệt đối (kí hiệu là T), đơn vị nhiệt độ là K .</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1066800" y="3257967"/>
            <a:ext cx="7772400" cy="2739211"/>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Nhiệt kế y tế chúng ta thường dùng hoạt động dựa trên sự nở vì nhiệt của thủy ngân. Do thủy ngân là chất độc, dễ gây nguy hiểm khi nhiệt kế bị vỡ nên hiện nay người ta dùng nhiều loại nhiệt kế khác để đo thân nhiệt:nhiệt kế điện tử hiện số, nhiệt kế hiển thị bằng màu khi dán lên trán.</a:t>
            </a:r>
          </a:p>
          <a:p>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153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388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5431" y="2432483"/>
            <a:ext cx="2895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Nhiệt kế điện tử</a:t>
            </a:r>
            <a:endParaRPr lang="en-US" sz="2400" b="1">
              <a:solidFill>
                <a:srgbClr val="FF0000"/>
              </a:solidFill>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57200"/>
            <a:ext cx="4038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33900" y="2431031"/>
            <a:ext cx="41148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Nhiệt kế hiển thị bằng màu</a:t>
            </a:r>
            <a:endParaRPr lang="en-US" sz="2400" b="1">
              <a:solidFill>
                <a:srgbClr val="FF0000"/>
              </a:solidFill>
              <a:latin typeface="Times New Roman" pitchFamily="18" charset="0"/>
              <a:cs typeface="Times New Roman" pitchFamily="18" charset="0"/>
            </a:endParaRPr>
          </a:p>
        </p:txBody>
      </p:sp>
      <p:sp>
        <p:nvSpPr>
          <p:cNvPr id="4" name="TextBox 3"/>
          <p:cNvSpPr txBox="1"/>
          <p:nvPr/>
        </p:nvSpPr>
        <p:spPr>
          <a:xfrm>
            <a:off x="709246" y="2926469"/>
            <a:ext cx="8815754" cy="1200329"/>
          </a:xfrm>
          <a:prstGeom prst="rect">
            <a:avLst/>
          </a:prstGeom>
          <a:noFill/>
        </p:spPr>
        <p:txBody>
          <a:bodyPr wrap="square" rtlCol="0">
            <a:spAutoFit/>
          </a:bodyPr>
          <a:lstStyle/>
          <a:p>
            <a:r>
              <a:rPr lang="en-US" sz="2400" b="1" smtClean="0">
                <a:solidFill>
                  <a:srgbClr val="0000FF"/>
                </a:solidFill>
                <a:latin typeface="Times New Roman" pitchFamily="18" charset="0"/>
                <a:cs typeface="Times New Roman" pitchFamily="18" charset="0"/>
              </a:rPr>
              <a:t>Trước tình hình dịch bệnh hiện nay, ở một số nơi đông người như sân bay, bến cảng, để đo thân nhiệt nhiều người từ xa, người ta phải dùng đến các thiết bị đo bằng tia hồng ngoại</a:t>
            </a:r>
            <a:endParaRPr lang="en-US" sz="2400" b="1">
              <a:solidFill>
                <a:srgbClr val="0000FF"/>
              </a:solidFill>
              <a:latin typeface="Times New Roman" pitchFamily="18" charset="0"/>
              <a:cs typeface="Times New Roman" pitchFamily="18" charset="0"/>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432" y="4126798"/>
            <a:ext cx="4161692" cy="219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26798"/>
            <a:ext cx="2895600" cy="219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0" y="4267200"/>
            <a:ext cx="838200" cy="1754326"/>
          </a:xfrm>
          <a:prstGeom prst="rect">
            <a:avLst/>
          </a:prstGeom>
          <a:noFill/>
        </p:spPr>
        <p:txBody>
          <a:bodyPr wrap="square" rtlCol="0">
            <a:spAutoFit/>
          </a:bodyPr>
          <a:lstStyle/>
          <a:p>
            <a:r>
              <a:rPr lang="en-US" b="1" smtClean="0">
                <a:solidFill>
                  <a:srgbClr val="FF0000"/>
                </a:solidFill>
                <a:latin typeface="Times New Roman" pitchFamily="18" charset="0"/>
                <a:cs typeface="Times New Roman" pitchFamily="18" charset="0"/>
              </a:rPr>
              <a:t>Nhiệt kế điện tử hồng ngoại</a:t>
            </a:r>
            <a:endParaRPr lang="en-US"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474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circle(in)">
                                      <p:cBhvr>
                                        <p:cTn id="18" dur="2000"/>
                                        <p:tgtEl>
                                          <p:spTgt spid="1024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fade">
                                      <p:cBhvr>
                                        <p:cTn id="34" dur="1000"/>
                                        <p:tgtEl>
                                          <p:spTgt spid="10245"/>
                                        </p:tgtEl>
                                      </p:cBhvr>
                                    </p:animEffect>
                                    <p:anim calcmode="lin" valueType="num">
                                      <p:cBhvr>
                                        <p:cTn id="35" dur="1000" fill="hold"/>
                                        <p:tgtEl>
                                          <p:spTgt spid="10245"/>
                                        </p:tgtEl>
                                        <p:attrNameLst>
                                          <p:attrName>ppt_x</p:attrName>
                                        </p:attrNameLst>
                                      </p:cBhvr>
                                      <p:tavLst>
                                        <p:tav tm="0">
                                          <p:val>
                                            <p:strVal val="#ppt_x"/>
                                          </p:val>
                                        </p:tav>
                                        <p:tav tm="100000">
                                          <p:val>
                                            <p:strVal val="#ppt_x"/>
                                          </p:val>
                                        </p:tav>
                                      </p:tavLst>
                                    </p:anim>
                                    <p:anim calcmode="lin" valueType="num">
                                      <p:cBhvr>
                                        <p:cTn id="36"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fade">
                                      <p:cBhvr>
                                        <p:cTn id="41" dur="1000"/>
                                        <p:tgtEl>
                                          <p:spTgt spid="1027"/>
                                        </p:tgtEl>
                                      </p:cBhvr>
                                    </p:animEffect>
                                    <p:anim calcmode="lin" valueType="num">
                                      <p:cBhvr>
                                        <p:cTn id="42" dur="1000" fill="hold"/>
                                        <p:tgtEl>
                                          <p:spTgt spid="1027"/>
                                        </p:tgtEl>
                                        <p:attrNameLst>
                                          <p:attrName>ppt_x</p:attrName>
                                        </p:attrNameLst>
                                      </p:cBhvr>
                                      <p:tavLst>
                                        <p:tav tm="0">
                                          <p:val>
                                            <p:strVal val="#ppt_x"/>
                                          </p:val>
                                        </p:tav>
                                        <p:tav tm="100000">
                                          <p:val>
                                            <p:strVal val="#ppt_x"/>
                                          </p:val>
                                        </p:tav>
                                      </p:tavLst>
                                    </p:anim>
                                    <p:anim calcmode="lin" valueType="num">
                                      <p:cBhvr>
                                        <p:cTn id="4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altLang="en-US"/>
              <a:t>VẬT LÝ 6</a:t>
            </a:r>
          </a:p>
        </p:txBody>
      </p:sp>
      <p:sp>
        <p:nvSpPr>
          <p:cNvPr id="13" name="Slide Number Placeholder 3"/>
          <p:cNvSpPr>
            <a:spLocks noGrp="1"/>
          </p:cNvSpPr>
          <p:nvPr>
            <p:ph type="sldNum" sz="quarter" idx="12"/>
          </p:nvPr>
        </p:nvSpPr>
        <p:spPr/>
        <p:txBody>
          <a:bodyPr/>
          <a:lstStyle/>
          <a:p>
            <a:fld id="{D02907BE-4114-49FC-B642-C80CE86A416F}" type="slidenum">
              <a:rPr lang="en-US" altLang="en-US"/>
              <a:pPr/>
              <a:t>24</a:t>
            </a:fld>
            <a:endParaRPr lang="en-US" altLang="en-US"/>
          </a:p>
        </p:txBody>
      </p:sp>
      <p:sp>
        <p:nvSpPr>
          <p:cNvPr id="24580" name="Text Box 4"/>
          <p:cNvSpPr txBox="1">
            <a:spLocks noChangeArrowheads="1"/>
          </p:cNvSpPr>
          <p:nvPr/>
        </p:nvSpPr>
        <p:spPr bwMode="auto">
          <a:xfrm>
            <a:off x="3505200" y="-1052"/>
            <a:ext cx="2895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000" b="1">
                <a:solidFill>
                  <a:srgbClr val="0000FF"/>
                </a:solidFill>
                <a:latin typeface="Times New Roman" panose="02020603050405020304" pitchFamily="18" charset="0"/>
              </a:rPr>
              <a:t>Ghi nhớ</a:t>
            </a:r>
          </a:p>
        </p:txBody>
      </p:sp>
      <p:sp>
        <p:nvSpPr>
          <p:cNvPr id="24581" name="Text Box 5"/>
          <p:cNvSpPr txBox="1">
            <a:spLocks noChangeArrowheads="1"/>
          </p:cNvSpPr>
          <p:nvPr/>
        </p:nvSpPr>
        <p:spPr bwMode="auto">
          <a:xfrm>
            <a:off x="635000" y="762000"/>
            <a:ext cx="9067800" cy="63094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500" b="1" i="1" smtClean="0">
                <a:solidFill>
                  <a:srgbClr val="FF0000"/>
                </a:solidFill>
                <a:latin typeface="Times New Roman" pitchFamily="18" charset="0"/>
                <a:cs typeface="Times New Roman" pitchFamily="18" charset="0"/>
              </a:rPr>
              <a:t>* </a:t>
            </a:r>
            <a:r>
              <a:rPr lang="en-US" altLang="en-US" sz="3500" b="1" i="1">
                <a:solidFill>
                  <a:srgbClr val="FF0000"/>
                </a:solidFill>
                <a:latin typeface="Times New Roman" pitchFamily="18" charset="0"/>
                <a:cs typeface="Times New Roman" pitchFamily="18" charset="0"/>
              </a:rPr>
              <a:t>Để đo nhiệt độ ta dùng nhiệt kế.</a:t>
            </a:r>
          </a:p>
        </p:txBody>
      </p:sp>
      <p:sp>
        <p:nvSpPr>
          <p:cNvPr id="24582" name="Text Box 6"/>
          <p:cNvSpPr txBox="1">
            <a:spLocks noChangeArrowheads="1"/>
          </p:cNvSpPr>
          <p:nvPr/>
        </p:nvSpPr>
        <p:spPr bwMode="auto">
          <a:xfrm>
            <a:off x="491393" y="1320224"/>
            <a:ext cx="9080500" cy="1169551"/>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500" b="1" i="1" smtClean="0">
                <a:solidFill>
                  <a:schemeClr val="accent2"/>
                </a:solidFill>
                <a:latin typeface="Times New Roman" pitchFamily="18" charset="0"/>
                <a:cs typeface="Times New Roman" pitchFamily="18" charset="0"/>
              </a:rPr>
              <a:t>* Nhiệt kế thường dùng hoạt động dựa trên hiện tượng dãn nở vì nhiệt của các chất.</a:t>
            </a:r>
            <a:endParaRPr lang="en-US" altLang="en-US" sz="3500" b="1" i="1">
              <a:solidFill>
                <a:schemeClr val="accent2"/>
              </a:solidFill>
              <a:latin typeface="Times New Roman" pitchFamily="18" charset="0"/>
              <a:cs typeface="Times New Roman" pitchFamily="18" charset="0"/>
            </a:endParaRPr>
          </a:p>
        </p:txBody>
      </p:sp>
      <p:sp>
        <p:nvSpPr>
          <p:cNvPr id="24583" name="Text Box 7"/>
          <p:cNvSpPr txBox="1">
            <a:spLocks noChangeArrowheads="1"/>
          </p:cNvSpPr>
          <p:nvPr/>
        </p:nvSpPr>
        <p:spPr bwMode="auto">
          <a:xfrm>
            <a:off x="635000" y="2513221"/>
            <a:ext cx="9461500" cy="1169551"/>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500" b="1" i="1" smtClean="0">
                <a:solidFill>
                  <a:schemeClr val="accent1"/>
                </a:solidFill>
                <a:latin typeface="Times New Roman" pitchFamily="18" charset="0"/>
                <a:cs typeface="Times New Roman" pitchFamily="18" charset="0"/>
              </a:rPr>
              <a:t>* </a:t>
            </a:r>
            <a:r>
              <a:rPr lang="en-US" altLang="en-US" sz="3500" b="1" i="1">
                <a:solidFill>
                  <a:schemeClr val="accent1"/>
                </a:solidFill>
                <a:latin typeface="Times New Roman" pitchFamily="18" charset="0"/>
                <a:cs typeface="Times New Roman" pitchFamily="18" charset="0"/>
              </a:rPr>
              <a:t>Có nhiều loại nhiệt kế như : Nhiệt kế rượu, nhiệt kế thuỷ ngân, nhiệt kế y tế...</a:t>
            </a:r>
          </a:p>
        </p:txBody>
      </p:sp>
      <p:pic>
        <p:nvPicPr>
          <p:cNvPr id="24586" name="Picture 13" descr="Whitecorner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rrowheads="1"/>
          </p:cNvSpPr>
          <p:nvPr/>
        </p:nvSpPr>
        <p:spPr bwMode="auto">
          <a:xfrm>
            <a:off x="609600" y="3706218"/>
            <a:ext cx="9067800" cy="2516073"/>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500" b="1" i="1">
                <a:solidFill>
                  <a:srgbClr val="CC3399"/>
                </a:solidFill>
                <a:latin typeface="Times New Roman" pitchFamily="18" charset="0"/>
                <a:cs typeface="Times New Roman" pitchFamily="18" charset="0"/>
              </a:rPr>
              <a:t>* </a:t>
            </a:r>
            <a:r>
              <a:rPr lang="en-US" altLang="en-US" sz="3500" b="1" i="1" smtClean="0">
                <a:solidFill>
                  <a:srgbClr val="CC3399"/>
                </a:solidFill>
                <a:latin typeface="Times New Roman" pitchFamily="18" charset="0"/>
                <a:cs typeface="Times New Roman" pitchFamily="18" charset="0"/>
              </a:rPr>
              <a:t>Trong nhiệt </a:t>
            </a:r>
            <a:r>
              <a:rPr lang="en-US" altLang="en-US" sz="3500" b="1" i="1">
                <a:solidFill>
                  <a:srgbClr val="CC3399"/>
                </a:solidFill>
                <a:latin typeface="Times New Roman" pitchFamily="18" charset="0"/>
                <a:cs typeface="Times New Roman" pitchFamily="18" charset="0"/>
              </a:rPr>
              <a:t>giai </a:t>
            </a:r>
            <a:r>
              <a:rPr lang="en-US" altLang="en-US" sz="3500" b="1" i="1" smtClean="0">
                <a:solidFill>
                  <a:srgbClr val="CC3399"/>
                </a:solidFill>
                <a:latin typeface="Times New Roman" pitchFamily="18" charset="0"/>
                <a:cs typeface="Times New Roman" pitchFamily="18" charset="0"/>
              </a:rPr>
              <a:t>Xen-xi-ut</a:t>
            </a:r>
            <a:r>
              <a:rPr lang="en-US" altLang="en-US" sz="3500" b="1" i="1">
                <a:solidFill>
                  <a:srgbClr val="CC3399"/>
                </a:solidFill>
                <a:latin typeface="Times New Roman" pitchFamily="18" charset="0"/>
                <a:cs typeface="Times New Roman" pitchFamily="18" charset="0"/>
              </a:rPr>
              <a:t>: nhiệt độ của nước đá đang tan là 0</a:t>
            </a:r>
            <a:r>
              <a:rPr lang="en-US" altLang="en-US" sz="3500" b="1" i="1" baseline="30000">
                <a:solidFill>
                  <a:srgbClr val="CC3399"/>
                </a:solidFill>
                <a:latin typeface="Times New Roman" pitchFamily="18" charset="0"/>
                <a:cs typeface="Times New Roman" pitchFamily="18" charset="0"/>
              </a:rPr>
              <a:t>0</a:t>
            </a:r>
            <a:r>
              <a:rPr lang="en-US" altLang="en-US" sz="3500" b="1" i="1">
                <a:solidFill>
                  <a:srgbClr val="CC3399"/>
                </a:solidFill>
                <a:latin typeface="Times New Roman" pitchFamily="18" charset="0"/>
                <a:cs typeface="Times New Roman" pitchFamily="18" charset="0"/>
              </a:rPr>
              <a:t>C, của hơi nước đang sôi là 100</a:t>
            </a:r>
            <a:r>
              <a:rPr lang="en-US" altLang="en-US" sz="3500" b="1" i="1" baseline="30000">
                <a:solidFill>
                  <a:srgbClr val="CC3399"/>
                </a:solidFill>
                <a:latin typeface="Times New Roman" pitchFamily="18" charset="0"/>
                <a:cs typeface="Times New Roman" pitchFamily="18" charset="0"/>
              </a:rPr>
              <a:t>0</a:t>
            </a:r>
            <a:r>
              <a:rPr lang="en-US" altLang="en-US" sz="3500" b="1" i="1">
                <a:solidFill>
                  <a:srgbClr val="CC3399"/>
                </a:solidFill>
                <a:latin typeface="Times New Roman" pitchFamily="18" charset="0"/>
                <a:cs typeface="Times New Roman" pitchFamily="18" charset="0"/>
              </a:rPr>
              <a:t>C. </a:t>
            </a:r>
            <a:endParaRPr lang="en-US" altLang="en-US" sz="3500" b="1" i="1" smtClean="0">
              <a:solidFill>
                <a:srgbClr val="CC3399"/>
              </a:solidFill>
              <a:latin typeface="Tahoma" panose="020B0604030504040204" pitchFamily="34" charset="0"/>
            </a:endParaRPr>
          </a:p>
          <a:p>
            <a:pPr algn="just">
              <a:spcBef>
                <a:spcPct val="50000"/>
              </a:spcBef>
            </a:pPr>
            <a:endParaRPr lang="en-US" altLang="en-US" sz="3500" b="1" i="1">
              <a:solidFill>
                <a:srgbClr val="CC3399"/>
              </a:solidFill>
              <a:latin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wipe(down)">
                                      <p:cBhvr>
                                        <p:cTn id="12" dur="580">
                                          <p:stCondLst>
                                            <p:cond delay="0"/>
                                          </p:stCondLst>
                                        </p:cTn>
                                        <p:tgtEl>
                                          <p:spTgt spid="24581"/>
                                        </p:tgtEl>
                                      </p:cBhvr>
                                    </p:animEffect>
                                    <p:anim calcmode="lin" valueType="num">
                                      <p:cBhvr>
                                        <p:cTn id="13" dur="1822" tmFilter="0,0; 0.14,0.36; 0.43,0.73; 0.71,0.91; 1.0,1.0">
                                          <p:stCondLst>
                                            <p:cond delay="0"/>
                                          </p:stCondLst>
                                        </p:cTn>
                                        <p:tgtEl>
                                          <p:spTgt spid="2458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458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458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458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4581"/>
                                        </p:tgtEl>
                                        <p:attrNameLst>
                                          <p:attrName>ppt_y</p:attrName>
                                        </p:attrNameLst>
                                      </p:cBhvr>
                                      <p:tavLst>
                                        <p:tav tm="0" fmla="#ppt_y-sin(pi*$)/81">
                                          <p:val>
                                            <p:fltVal val="0"/>
                                          </p:val>
                                        </p:tav>
                                        <p:tav tm="100000">
                                          <p:val>
                                            <p:fltVal val="1"/>
                                          </p:val>
                                        </p:tav>
                                      </p:tavLst>
                                    </p:anim>
                                    <p:animScale>
                                      <p:cBhvr>
                                        <p:cTn id="18" dur="26">
                                          <p:stCondLst>
                                            <p:cond delay="650"/>
                                          </p:stCondLst>
                                        </p:cTn>
                                        <p:tgtEl>
                                          <p:spTgt spid="24581"/>
                                        </p:tgtEl>
                                      </p:cBhvr>
                                      <p:to x="100000" y="60000"/>
                                    </p:animScale>
                                    <p:animScale>
                                      <p:cBhvr>
                                        <p:cTn id="19" dur="166" decel="50000">
                                          <p:stCondLst>
                                            <p:cond delay="676"/>
                                          </p:stCondLst>
                                        </p:cTn>
                                        <p:tgtEl>
                                          <p:spTgt spid="24581"/>
                                        </p:tgtEl>
                                      </p:cBhvr>
                                      <p:to x="100000" y="100000"/>
                                    </p:animScale>
                                    <p:animScale>
                                      <p:cBhvr>
                                        <p:cTn id="20" dur="26">
                                          <p:stCondLst>
                                            <p:cond delay="1312"/>
                                          </p:stCondLst>
                                        </p:cTn>
                                        <p:tgtEl>
                                          <p:spTgt spid="24581"/>
                                        </p:tgtEl>
                                      </p:cBhvr>
                                      <p:to x="100000" y="80000"/>
                                    </p:animScale>
                                    <p:animScale>
                                      <p:cBhvr>
                                        <p:cTn id="21" dur="166" decel="50000">
                                          <p:stCondLst>
                                            <p:cond delay="1338"/>
                                          </p:stCondLst>
                                        </p:cTn>
                                        <p:tgtEl>
                                          <p:spTgt spid="24581"/>
                                        </p:tgtEl>
                                      </p:cBhvr>
                                      <p:to x="100000" y="100000"/>
                                    </p:animScale>
                                    <p:animScale>
                                      <p:cBhvr>
                                        <p:cTn id="22" dur="26">
                                          <p:stCondLst>
                                            <p:cond delay="1642"/>
                                          </p:stCondLst>
                                        </p:cTn>
                                        <p:tgtEl>
                                          <p:spTgt spid="24581"/>
                                        </p:tgtEl>
                                      </p:cBhvr>
                                      <p:to x="100000" y="90000"/>
                                    </p:animScale>
                                    <p:animScale>
                                      <p:cBhvr>
                                        <p:cTn id="23" dur="166" decel="50000">
                                          <p:stCondLst>
                                            <p:cond delay="1668"/>
                                          </p:stCondLst>
                                        </p:cTn>
                                        <p:tgtEl>
                                          <p:spTgt spid="24581"/>
                                        </p:tgtEl>
                                      </p:cBhvr>
                                      <p:to x="100000" y="100000"/>
                                    </p:animScale>
                                    <p:animScale>
                                      <p:cBhvr>
                                        <p:cTn id="24" dur="26">
                                          <p:stCondLst>
                                            <p:cond delay="1808"/>
                                          </p:stCondLst>
                                        </p:cTn>
                                        <p:tgtEl>
                                          <p:spTgt spid="24581"/>
                                        </p:tgtEl>
                                      </p:cBhvr>
                                      <p:to x="100000" y="95000"/>
                                    </p:animScale>
                                    <p:animScale>
                                      <p:cBhvr>
                                        <p:cTn id="25" dur="166" decel="50000">
                                          <p:stCondLst>
                                            <p:cond delay="1834"/>
                                          </p:stCondLst>
                                        </p:cTn>
                                        <p:tgtEl>
                                          <p:spTgt spid="24581"/>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4582"/>
                                        </p:tgtEl>
                                        <p:attrNameLst>
                                          <p:attrName>style.visibility</p:attrName>
                                        </p:attrNameLst>
                                      </p:cBhvr>
                                      <p:to>
                                        <p:strVal val="visible"/>
                                      </p:to>
                                    </p:set>
                                    <p:animEffect transition="in" filter="wipe(down)">
                                      <p:cBhvr>
                                        <p:cTn id="30" dur="580">
                                          <p:stCondLst>
                                            <p:cond delay="0"/>
                                          </p:stCondLst>
                                        </p:cTn>
                                        <p:tgtEl>
                                          <p:spTgt spid="24582"/>
                                        </p:tgtEl>
                                      </p:cBhvr>
                                    </p:animEffect>
                                    <p:anim calcmode="lin" valueType="num">
                                      <p:cBhvr>
                                        <p:cTn id="31" dur="1822" tmFilter="0,0; 0.14,0.36; 0.43,0.73; 0.71,0.91; 1.0,1.0">
                                          <p:stCondLst>
                                            <p:cond delay="0"/>
                                          </p:stCondLst>
                                        </p:cTn>
                                        <p:tgtEl>
                                          <p:spTgt spid="2458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458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458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458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4582"/>
                                        </p:tgtEl>
                                        <p:attrNameLst>
                                          <p:attrName>ppt_y</p:attrName>
                                        </p:attrNameLst>
                                      </p:cBhvr>
                                      <p:tavLst>
                                        <p:tav tm="0" fmla="#ppt_y-sin(pi*$)/81">
                                          <p:val>
                                            <p:fltVal val="0"/>
                                          </p:val>
                                        </p:tav>
                                        <p:tav tm="100000">
                                          <p:val>
                                            <p:fltVal val="1"/>
                                          </p:val>
                                        </p:tav>
                                      </p:tavLst>
                                    </p:anim>
                                    <p:animScale>
                                      <p:cBhvr>
                                        <p:cTn id="36" dur="26">
                                          <p:stCondLst>
                                            <p:cond delay="650"/>
                                          </p:stCondLst>
                                        </p:cTn>
                                        <p:tgtEl>
                                          <p:spTgt spid="24582"/>
                                        </p:tgtEl>
                                      </p:cBhvr>
                                      <p:to x="100000" y="60000"/>
                                    </p:animScale>
                                    <p:animScale>
                                      <p:cBhvr>
                                        <p:cTn id="37" dur="166" decel="50000">
                                          <p:stCondLst>
                                            <p:cond delay="676"/>
                                          </p:stCondLst>
                                        </p:cTn>
                                        <p:tgtEl>
                                          <p:spTgt spid="24582"/>
                                        </p:tgtEl>
                                      </p:cBhvr>
                                      <p:to x="100000" y="100000"/>
                                    </p:animScale>
                                    <p:animScale>
                                      <p:cBhvr>
                                        <p:cTn id="38" dur="26">
                                          <p:stCondLst>
                                            <p:cond delay="1312"/>
                                          </p:stCondLst>
                                        </p:cTn>
                                        <p:tgtEl>
                                          <p:spTgt spid="24582"/>
                                        </p:tgtEl>
                                      </p:cBhvr>
                                      <p:to x="100000" y="80000"/>
                                    </p:animScale>
                                    <p:animScale>
                                      <p:cBhvr>
                                        <p:cTn id="39" dur="166" decel="50000">
                                          <p:stCondLst>
                                            <p:cond delay="1338"/>
                                          </p:stCondLst>
                                        </p:cTn>
                                        <p:tgtEl>
                                          <p:spTgt spid="24582"/>
                                        </p:tgtEl>
                                      </p:cBhvr>
                                      <p:to x="100000" y="100000"/>
                                    </p:animScale>
                                    <p:animScale>
                                      <p:cBhvr>
                                        <p:cTn id="40" dur="26">
                                          <p:stCondLst>
                                            <p:cond delay="1642"/>
                                          </p:stCondLst>
                                        </p:cTn>
                                        <p:tgtEl>
                                          <p:spTgt spid="24582"/>
                                        </p:tgtEl>
                                      </p:cBhvr>
                                      <p:to x="100000" y="90000"/>
                                    </p:animScale>
                                    <p:animScale>
                                      <p:cBhvr>
                                        <p:cTn id="41" dur="166" decel="50000">
                                          <p:stCondLst>
                                            <p:cond delay="1668"/>
                                          </p:stCondLst>
                                        </p:cTn>
                                        <p:tgtEl>
                                          <p:spTgt spid="24582"/>
                                        </p:tgtEl>
                                      </p:cBhvr>
                                      <p:to x="100000" y="100000"/>
                                    </p:animScale>
                                    <p:animScale>
                                      <p:cBhvr>
                                        <p:cTn id="42" dur="26">
                                          <p:stCondLst>
                                            <p:cond delay="1808"/>
                                          </p:stCondLst>
                                        </p:cTn>
                                        <p:tgtEl>
                                          <p:spTgt spid="24582"/>
                                        </p:tgtEl>
                                      </p:cBhvr>
                                      <p:to x="100000" y="95000"/>
                                    </p:animScale>
                                    <p:animScale>
                                      <p:cBhvr>
                                        <p:cTn id="43" dur="166" decel="50000">
                                          <p:stCondLst>
                                            <p:cond delay="1834"/>
                                          </p:stCondLst>
                                        </p:cTn>
                                        <p:tgtEl>
                                          <p:spTgt spid="24582"/>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4583"/>
                                        </p:tgtEl>
                                        <p:attrNameLst>
                                          <p:attrName>style.visibility</p:attrName>
                                        </p:attrNameLst>
                                      </p:cBhvr>
                                      <p:to>
                                        <p:strVal val="visible"/>
                                      </p:to>
                                    </p:set>
                                    <p:animEffect transition="in" filter="wipe(down)">
                                      <p:cBhvr>
                                        <p:cTn id="48" dur="580">
                                          <p:stCondLst>
                                            <p:cond delay="0"/>
                                          </p:stCondLst>
                                        </p:cTn>
                                        <p:tgtEl>
                                          <p:spTgt spid="24583"/>
                                        </p:tgtEl>
                                      </p:cBhvr>
                                    </p:animEffect>
                                    <p:anim calcmode="lin" valueType="num">
                                      <p:cBhvr>
                                        <p:cTn id="49" dur="1822" tmFilter="0,0; 0.14,0.36; 0.43,0.73; 0.71,0.91; 1.0,1.0">
                                          <p:stCondLst>
                                            <p:cond delay="0"/>
                                          </p:stCondLst>
                                        </p:cTn>
                                        <p:tgtEl>
                                          <p:spTgt spid="2458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458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458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458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4583"/>
                                        </p:tgtEl>
                                        <p:attrNameLst>
                                          <p:attrName>ppt_y</p:attrName>
                                        </p:attrNameLst>
                                      </p:cBhvr>
                                      <p:tavLst>
                                        <p:tav tm="0" fmla="#ppt_y-sin(pi*$)/81">
                                          <p:val>
                                            <p:fltVal val="0"/>
                                          </p:val>
                                        </p:tav>
                                        <p:tav tm="100000">
                                          <p:val>
                                            <p:fltVal val="1"/>
                                          </p:val>
                                        </p:tav>
                                      </p:tavLst>
                                    </p:anim>
                                    <p:animScale>
                                      <p:cBhvr>
                                        <p:cTn id="54" dur="26">
                                          <p:stCondLst>
                                            <p:cond delay="650"/>
                                          </p:stCondLst>
                                        </p:cTn>
                                        <p:tgtEl>
                                          <p:spTgt spid="24583"/>
                                        </p:tgtEl>
                                      </p:cBhvr>
                                      <p:to x="100000" y="60000"/>
                                    </p:animScale>
                                    <p:animScale>
                                      <p:cBhvr>
                                        <p:cTn id="55" dur="166" decel="50000">
                                          <p:stCondLst>
                                            <p:cond delay="676"/>
                                          </p:stCondLst>
                                        </p:cTn>
                                        <p:tgtEl>
                                          <p:spTgt spid="24583"/>
                                        </p:tgtEl>
                                      </p:cBhvr>
                                      <p:to x="100000" y="100000"/>
                                    </p:animScale>
                                    <p:animScale>
                                      <p:cBhvr>
                                        <p:cTn id="56" dur="26">
                                          <p:stCondLst>
                                            <p:cond delay="1312"/>
                                          </p:stCondLst>
                                        </p:cTn>
                                        <p:tgtEl>
                                          <p:spTgt spid="24583"/>
                                        </p:tgtEl>
                                      </p:cBhvr>
                                      <p:to x="100000" y="80000"/>
                                    </p:animScale>
                                    <p:animScale>
                                      <p:cBhvr>
                                        <p:cTn id="57" dur="166" decel="50000">
                                          <p:stCondLst>
                                            <p:cond delay="1338"/>
                                          </p:stCondLst>
                                        </p:cTn>
                                        <p:tgtEl>
                                          <p:spTgt spid="24583"/>
                                        </p:tgtEl>
                                      </p:cBhvr>
                                      <p:to x="100000" y="100000"/>
                                    </p:animScale>
                                    <p:animScale>
                                      <p:cBhvr>
                                        <p:cTn id="58" dur="26">
                                          <p:stCondLst>
                                            <p:cond delay="1642"/>
                                          </p:stCondLst>
                                        </p:cTn>
                                        <p:tgtEl>
                                          <p:spTgt spid="24583"/>
                                        </p:tgtEl>
                                      </p:cBhvr>
                                      <p:to x="100000" y="90000"/>
                                    </p:animScale>
                                    <p:animScale>
                                      <p:cBhvr>
                                        <p:cTn id="59" dur="166" decel="50000">
                                          <p:stCondLst>
                                            <p:cond delay="1668"/>
                                          </p:stCondLst>
                                        </p:cTn>
                                        <p:tgtEl>
                                          <p:spTgt spid="24583"/>
                                        </p:tgtEl>
                                      </p:cBhvr>
                                      <p:to x="100000" y="100000"/>
                                    </p:animScale>
                                    <p:animScale>
                                      <p:cBhvr>
                                        <p:cTn id="60" dur="26">
                                          <p:stCondLst>
                                            <p:cond delay="1808"/>
                                          </p:stCondLst>
                                        </p:cTn>
                                        <p:tgtEl>
                                          <p:spTgt spid="24583"/>
                                        </p:tgtEl>
                                      </p:cBhvr>
                                      <p:to x="100000" y="95000"/>
                                    </p:animScale>
                                    <p:animScale>
                                      <p:cBhvr>
                                        <p:cTn id="61" dur="166" decel="50000">
                                          <p:stCondLst>
                                            <p:cond delay="1834"/>
                                          </p:stCondLst>
                                        </p:cTn>
                                        <p:tgtEl>
                                          <p:spTgt spid="2458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ltLang="en-US"/>
              <a:t>VẬT LÝ 6</a:t>
            </a:r>
          </a:p>
        </p:txBody>
      </p:sp>
      <p:sp>
        <p:nvSpPr>
          <p:cNvPr id="10" name="Slide Number Placeholder 5"/>
          <p:cNvSpPr>
            <a:spLocks noGrp="1"/>
          </p:cNvSpPr>
          <p:nvPr>
            <p:ph type="sldNum" sz="quarter" idx="12"/>
          </p:nvPr>
        </p:nvSpPr>
        <p:spPr/>
        <p:txBody>
          <a:bodyPr/>
          <a:lstStyle/>
          <a:p>
            <a:fld id="{65565097-2206-470C-9477-F981546A5C49}" type="slidenum">
              <a:rPr lang="en-US" altLang="en-US"/>
              <a:pPr/>
              <a:t>25</a:t>
            </a:fld>
            <a:endParaRPr lang="en-US" altLang="en-US"/>
          </a:p>
        </p:txBody>
      </p:sp>
      <p:sp>
        <p:nvSpPr>
          <p:cNvPr id="37890" name="Rectangle 2"/>
          <p:cNvSpPr>
            <a:spLocks noGrp="1" noChangeArrowheads="1"/>
          </p:cNvSpPr>
          <p:nvPr>
            <p:ph type="title"/>
          </p:nvPr>
        </p:nvSpPr>
        <p:spPr>
          <a:xfrm>
            <a:off x="1752600" y="228600"/>
            <a:ext cx="6705600" cy="747713"/>
          </a:xfrm>
        </p:spPr>
        <p:txBody>
          <a:bodyPr/>
          <a:lstStyle/>
          <a:p>
            <a:r>
              <a:rPr lang="en-US" altLang="en-US" sz="4500" b="1" u="sng">
                <a:solidFill>
                  <a:schemeClr val="hlink"/>
                </a:solidFill>
                <a:latin typeface="Tahoma" panose="020B0604030504040204" pitchFamily="34" charset="0"/>
              </a:rPr>
              <a:t>HƯỚNG DẪN VỀ NHÀ</a:t>
            </a:r>
          </a:p>
        </p:txBody>
      </p:sp>
      <p:sp>
        <p:nvSpPr>
          <p:cNvPr id="37891" name="Rectangle 3"/>
          <p:cNvSpPr>
            <a:spLocks noGrp="1" noChangeArrowheads="1"/>
          </p:cNvSpPr>
          <p:nvPr>
            <p:ph type="body" idx="1"/>
          </p:nvPr>
        </p:nvSpPr>
        <p:spPr>
          <a:xfrm>
            <a:off x="76200" y="1143000"/>
            <a:ext cx="9677400" cy="4953000"/>
          </a:xfrm>
        </p:spPr>
        <p:txBody>
          <a:bodyPr/>
          <a:lstStyle/>
          <a:p>
            <a:pPr>
              <a:buFont typeface="Wingdings" panose="05000000000000000000" pitchFamily="2" charset="2"/>
              <a:buNone/>
            </a:pPr>
            <a:r>
              <a:rPr lang="en-US" altLang="en-US" sz="2400">
                <a:solidFill>
                  <a:srgbClr val="FF0066"/>
                </a:solidFill>
                <a:latin typeface="Times New Roman" pitchFamily="18" charset="0"/>
                <a:cs typeface="Times New Roman" pitchFamily="18" charset="0"/>
              </a:rPr>
              <a:t>   1.</a:t>
            </a:r>
            <a:r>
              <a:rPr lang="en-US" altLang="en-US" sz="2400" b="1" u="sng">
                <a:solidFill>
                  <a:srgbClr val="FF0066"/>
                </a:solidFill>
                <a:latin typeface="Times New Roman" pitchFamily="18" charset="0"/>
                <a:cs typeface="Times New Roman" pitchFamily="18" charset="0"/>
              </a:rPr>
              <a:t>Bài vừa học</a:t>
            </a:r>
            <a:endParaRPr lang="en-US" altLang="en-US" sz="2400">
              <a:solidFill>
                <a:srgbClr val="FF0066"/>
              </a:solidFill>
              <a:latin typeface="Times New Roman" pitchFamily="18" charset="0"/>
              <a:cs typeface="Times New Roman" pitchFamily="18" charset="0"/>
            </a:endParaRPr>
          </a:p>
          <a:p>
            <a:pPr lvl="1"/>
            <a:r>
              <a:rPr lang="en-US" altLang="en-US" sz="2400" b="1">
                <a:solidFill>
                  <a:schemeClr val="accent2"/>
                </a:solidFill>
                <a:latin typeface="Times New Roman" pitchFamily="18" charset="0"/>
                <a:cs typeface="Times New Roman" pitchFamily="18" charset="0"/>
              </a:rPr>
              <a:t>* Học </a:t>
            </a:r>
            <a:r>
              <a:rPr lang="en-US" altLang="en-US" sz="2400" b="1" smtClean="0">
                <a:solidFill>
                  <a:schemeClr val="accent2"/>
                </a:solidFill>
                <a:latin typeface="Times New Roman" pitchFamily="18" charset="0"/>
                <a:cs typeface="Times New Roman" pitchFamily="18" charset="0"/>
              </a:rPr>
              <a:t>phần </a:t>
            </a:r>
            <a:r>
              <a:rPr lang="en-US" altLang="en-US" sz="2400" b="1">
                <a:solidFill>
                  <a:schemeClr val="accent2"/>
                </a:solidFill>
                <a:latin typeface="Times New Roman" pitchFamily="18" charset="0"/>
                <a:cs typeface="Times New Roman" pitchFamily="18" charset="0"/>
              </a:rPr>
              <a:t>ghi nhớ</a:t>
            </a:r>
            <a:r>
              <a:rPr lang="en-US" altLang="en-US" sz="2400" b="1" smtClean="0">
                <a:solidFill>
                  <a:schemeClr val="accent2"/>
                </a:solidFill>
                <a:latin typeface="Times New Roman" pitchFamily="18" charset="0"/>
                <a:cs typeface="Times New Roman" pitchFamily="18" charset="0"/>
              </a:rPr>
              <a:t>.</a:t>
            </a:r>
          </a:p>
          <a:p>
            <a:pPr lvl="1"/>
            <a:r>
              <a:rPr lang="en-US" altLang="en-US" sz="2400" b="1" smtClean="0">
                <a:solidFill>
                  <a:schemeClr val="accent2"/>
                </a:solidFill>
                <a:latin typeface="Times New Roman" pitchFamily="18" charset="0"/>
                <a:cs typeface="Times New Roman" pitchFamily="18" charset="0"/>
              </a:rPr>
              <a:t>* Làm các bài tập 22.2 và 22.5 SBT</a:t>
            </a:r>
            <a:endParaRPr lang="en-US" altLang="en-US" sz="2400" b="1">
              <a:solidFill>
                <a:schemeClr val="accent2"/>
              </a:solidFill>
              <a:latin typeface="Times New Roman" pitchFamily="18" charset="0"/>
              <a:cs typeface="Times New Roman" pitchFamily="18" charset="0"/>
            </a:endParaRPr>
          </a:p>
          <a:p>
            <a:pPr lvl="1"/>
            <a:r>
              <a:rPr lang="en-US" altLang="en-US" sz="2400" b="1" smtClean="0">
                <a:solidFill>
                  <a:schemeClr val="accent2"/>
                </a:solidFill>
                <a:latin typeface="Times New Roman" pitchFamily="18" charset="0"/>
                <a:cs typeface="Times New Roman" pitchFamily="18" charset="0"/>
              </a:rPr>
              <a:t>* </a:t>
            </a:r>
            <a:r>
              <a:rPr lang="en-US" altLang="en-US" sz="2400" b="1">
                <a:solidFill>
                  <a:schemeClr val="accent2"/>
                </a:solidFill>
                <a:latin typeface="Times New Roman" pitchFamily="18" charset="0"/>
                <a:cs typeface="Times New Roman" pitchFamily="18" charset="0"/>
              </a:rPr>
              <a:t>Đọc phần có thể em chưa biết.</a:t>
            </a:r>
          </a:p>
          <a:p>
            <a:pPr lvl="1">
              <a:buFont typeface="Wingdings" panose="05000000000000000000" pitchFamily="2" charset="2"/>
              <a:buNone/>
            </a:pPr>
            <a:r>
              <a:rPr lang="en-US" altLang="en-US" sz="2400" b="1">
                <a:solidFill>
                  <a:srgbClr val="FF0000"/>
                </a:solidFill>
                <a:latin typeface="Times New Roman" pitchFamily="18" charset="0"/>
                <a:cs typeface="Times New Roman" pitchFamily="18" charset="0"/>
              </a:rPr>
              <a:t>2.</a:t>
            </a:r>
            <a:r>
              <a:rPr lang="en-US" altLang="en-US" sz="2400" b="1" u="sng">
                <a:solidFill>
                  <a:srgbClr val="FF0000"/>
                </a:solidFill>
                <a:latin typeface="Times New Roman" pitchFamily="18" charset="0"/>
                <a:cs typeface="Times New Roman" pitchFamily="18" charset="0"/>
              </a:rPr>
              <a:t>Bài </a:t>
            </a:r>
            <a:r>
              <a:rPr lang="en-US" altLang="en-US" sz="2400" b="1" u="sng" smtClean="0">
                <a:solidFill>
                  <a:srgbClr val="FF0000"/>
                </a:solidFill>
                <a:latin typeface="Times New Roman" pitchFamily="18" charset="0"/>
                <a:cs typeface="Times New Roman" pitchFamily="18" charset="0"/>
              </a:rPr>
              <a:t>kế tiếp</a:t>
            </a:r>
            <a:endParaRPr lang="en-US" altLang="en-US" sz="2400" b="1">
              <a:solidFill>
                <a:srgbClr val="FF0000"/>
              </a:solidFill>
              <a:latin typeface="Times New Roman" pitchFamily="18" charset="0"/>
              <a:cs typeface="Times New Roman" pitchFamily="18" charset="0"/>
            </a:endParaRPr>
          </a:p>
          <a:p>
            <a:pPr lvl="1">
              <a:buFont typeface="Wingdings" panose="05000000000000000000" pitchFamily="2" charset="2"/>
              <a:buNone/>
            </a:pPr>
            <a:r>
              <a:rPr lang="en-US" altLang="en-US" sz="2400" b="1">
                <a:solidFill>
                  <a:srgbClr val="FF0000"/>
                </a:solidFill>
                <a:latin typeface="Times New Roman" pitchFamily="18" charset="0"/>
                <a:cs typeface="Times New Roman" pitchFamily="18" charset="0"/>
              </a:rPr>
              <a:t>  </a:t>
            </a:r>
            <a:r>
              <a:rPr lang="en-US" altLang="en-US" sz="2400" b="1" smtClean="0">
                <a:solidFill>
                  <a:srgbClr val="0000FF"/>
                </a:solidFill>
                <a:latin typeface="Times New Roman" pitchFamily="18" charset="0"/>
                <a:cs typeface="Times New Roman" pitchFamily="18" charset="0"/>
              </a:rPr>
              <a:t>Ôn tập các nội dung sau để chuẩn bị kiểm tra 1 tiết:</a:t>
            </a:r>
            <a:endParaRPr lang="en-US" altLang="en-US" sz="2400" b="1">
              <a:solidFill>
                <a:srgbClr val="0000FF"/>
              </a:solidFill>
              <a:latin typeface="Times New Roman" pitchFamily="18" charset="0"/>
              <a:cs typeface="Times New Roman" pitchFamily="18" charset="0"/>
            </a:endParaRPr>
          </a:p>
        </p:txBody>
      </p:sp>
      <p:pic>
        <p:nvPicPr>
          <p:cNvPr id="37893" name="Picture 1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3886200"/>
            <a:ext cx="8372805" cy="2000548"/>
          </a:xfrm>
          <a:prstGeom prst="rect">
            <a:avLst/>
          </a:prstGeom>
          <a:noFill/>
        </p:spPr>
        <p:txBody>
          <a:bodyPr wrap="none" rtlCol="0">
            <a:spAutoFit/>
          </a:bodyPr>
          <a:lstStyle/>
          <a:p>
            <a:r>
              <a:rPr lang="en-US" sz="2800" b="1" smtClean="0">
                <a:solidFill>
                  <a:srgbClr val="0000FF"/>
                </a:solidFill>
                <a:latin typeface="Times New Roman" pitchFamily="18" charset="0"/>
                <a:cs typeface="Times New Roman" pitchFamily="18" charset="0"/>
              </a:rPr>
              <a:t>- </a:t>
            </a:r>
            <a:r>
              <a:rPr lang="en-US" sz="2400" b="1" smtClean="0">
                <a:solidFill>
                  <a:srgbClr val="0000FF"/>
                </a:solidFill>
                <a:latin typeface="Times New Roman" pitchFamily="18" charset="0"/>
                <a:cs typeface="Times New Roman" pitchFamily="18" charset="0"/>
              </a:rPr>
              <a:t>Nêu kết luận sự nở vì nhiệt của các chất rắn, lỏng, khí.</a:t>
            </a:r>
          </a:p>
          <a:p>
            <a:r>
              <a:rPr lang="en-US" sz="2400" b="1" smtClean="0">
                <a:solidFill>
                  <a:srgbClr val="0000FF"/>
                </a:solidFill>
                <a:latin typeface="Times New Roman" pitchFamily="18" charset="0"/>
                <a:cs typeface="Times New Roman" pitchFamily="18" charset="0"/>
              </a:rPr>
              <a:t>- Giải thích các hiện tượng có liên quan đến sự nở vì nhiệt của </a:t>
            </a:r>
          </a:p>
          <a:p>
            <a:r>
              <a:rPr lang="en-US" sz="2400" b="1" smtClean="0">
                <a:solidFill>
                  <a:srgbClr val="0000FF"/>
                </a:solidFill>
                <a:latin typeface="Times New Roman" pitchFamily="18" charset="0"/>
                <a:cs typeface="Times New Roman" pitchFamily="18" charset="0"/>
              </a:rPr>
              <a:t>chất rắn, lỏng, khí.</a:t>
            </a:r>
          </a:p>
          <a:p>
            <a:r>
              <a:rPr lang="en-US" sz="2400" b="1" smtClean="0">
                <a:solidFill>
                  <a:srgbClr val="0000FF"/>
                </a:solidFill>
                <a:latin typeface="Times New Roman" pitchFamily="18" charset="0"/>
                <a:cs typeface="Times New Roman" pitchFamily="18" charset="0"/>
              </a:rPr>
              <a:t>- Tìm GHĐ, ĐCNN và số chỉ của nhiệt kế. Nhiệt kế sử dụng </a:t>
            </a:r>
          </a:p>
          <a:p>
            <a:r>
              <a:rPr lang="en-US" sz="2400" b="1" smtClean="0">
                <a:solidFill>
                  <a:srgbClr val="0000FF"/>
                </a:solidFill>
                <a:latin typeface="Times New Roman" pitchFamily="18" charset="0"/>
                <a:cs typeface="Times New Roman" pitchFamily="18" charset="0"/>
              </a:rPr>
              <a:t>nhiệt giai tên gì?</a:t>
            </a:r>
            <a:endParaRPr lang="en-US" sz="2400" b="1">
              <a:solidFill>
                <a:srgbClr val="0000FF"/>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diamond(in)">
                                      <p:cBhvr>
                                        <p:cTn id="12" dur="20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diamond(in)">
                                      <p:cBhvr>
                                        <p:cTn id="17" dur="2000"/>
                                        <p:tgtEl>
                                          <p:spTgt spid="3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diamond(in)">
                                      <p:cBhvr>
                                        <p:cTn id="22" dur="2000"/>
                                        <p:tgtEl>
                                          <p:spTgt spid="378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diamond(in)">
                                      <p:cBhvr>
                                        <p:cTn id="27" dur="2000"/>
                                        <p:tgtEl>
                                          <p:spTgt spid="378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7891">
                                            <p:txEl>
                                              <p:pRg st="4" end="4"/>
                                            </p:txEl>
                                          </p:spTgt>
                                        </p:tgtEl>
                                        <p:attrNameLst>
                                          <p:attrName>style.visibility</p:attrName>
                                        </p:attrNameLst>
                                      </p:cBhvr>
                                      <p:to>
                                        <p:strVal val="visible"/>
                                      </p:to>
                                    </p:set>
                                    <p:animEffect transition="in" filter="diamond(in)">
                                      <p:cBhvr>
                                        <p:cTn id="32" dur="2000"/>
                                        <p:tgtEl>
                                          <p:spTgt spid="378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Effect transition="in" filter="diamond(in)">
                                      <p:cBhvr>
                                        <p:cTn id="37" dur="2000"/>
                                        <p:tgtEl>
                                          <p:spTgt spid="378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additive="base">
                                        <p:cTn id="4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down)">
                                      <p:cBhvr>
                                        <p:cTn id="48" dur="500"/>
                                        <p:tgtEl>
                                          <p:spTgt spid="2">
                                            <p:txEl>
                                              <p:pRg st="1" end="1"/>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down)">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500"/>
                                        <p:tgtEl>
                                          <p:spTgt spid="2">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fade">
                                      <p:cBhvr>
                                        <p:cTn id="5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ltLang="en-US"/>
              <a:t>VẬT LÝ 6</a:t>
            </a:r>
          </a:p>
        </p:txBody>
      </p:sp>
      <p:sp>
        <p:nvSpPr>
          <p:cNvPr id="10" name="Slide Number Placeholder 5"/>
          <p:cNvSpPr>
            <a:spLocks noGrp="1"/>
          </p:cNvSpPr>
          <p:nvPr>
            <p:ph type="sldNum" sz="quarter" idx="12"/>
          </p:nvPr>
        </p:nvSpPr>
        <p:spPr/>
        <p:txBody>
          <a:bodyPr/>
          <a:lstStyle/>
          <a:p>
            <a:fld id="{C213734B-55AF-4CD9-9CDA-902D133ED855}" type="slidenum">
              <a:rPr lang="en-US" altLang="en-US"/>
              <a:pPr/>
              <a:t>26</a:t>
            </a:fld>
            <a:endParaRPr lang="en-US" altLang="en-US"/>
          </a:p>
        </p:txBody>
      </p:sp>
      <p:sp>
        <p:nvSpPr>
          <p:cNvPr id="84996" name="WordArt 4"/>
          <p:cNvSpPr>
            <a:spLocks noChangeArrowheads="1" noChangeShapeType="1" noTextEdit="1"/>
          </p:cNvSpPr>
          <p:nvPr/>
        </p:nvSpPr>
        <p:spPr bwMode="auto">
          <a:xfrm>
            <a:off x="1066800" y="1752600"/>
            <a:ext cx="7772400" cy="1447800"/>
          </a:xfrm>
          <a:prstGeom prst="rect">
            <a:avLst/>
          </a:prstGeom>
        </p:spPr>
        <p:txBody>
          <a:bodyPr wrap="none" fromWordArt="1">
            <a:prstTxWarp prst="textPlain">
              <a:avLst>
                <a:gd name="adj" fmla="val 50000"/>
              </a:avLst>
            </a:prstTxWarp>
          </a:bodyPr>
          <a:lstStyle/>
          <a:p>
            <a:pPr algn="ctr"/>
            <a:r>
              <a:rPr lang="en-US" sz="54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I-Times"/>
              </a:rPr>
              <a:t>TIEÁT HOÏC KEÁT THUÙC</a:t>
            </a:r>
          </a:p>
        </p:txBody>
      </p:sp>
      <p:sp>
        <p:nvSpPr>
          <p:cNvPr id="84998" name="WordArt 6"/>
          <p:cNvSpPr>
            <a:spLocks noChangeArrowheads="1" noChangeShapeType="1" noTextEdit="1"/>
          </p:cNvSpPr>
          <p:nvPr/>
        </p:nvSpPr>
        <p:spPr bwMode="auto">
          <a:xfrm>
            <a:off x="762000" y="3048000"/>
            <a:ext cx="8458200" cy="19050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4400" b="1" kern="10">
                <a:ln w="9525">
                  <a:solidFill>
                    <a:srgbClr val="000000"/>
                  </a:solidFill>
                  <a:round/>
                  <a:headEnd/>
                  <a:tailEnd/>
                </a:ln>
                <a:solidFill>
                  <a:srgbClr val="CC3399"/>
                </a:solidFill>
                <a:latin typeface="VNI-Times"/>
              </a:rPr>
              <a:t>XIN TRAÂN TROÏNG KÍNH CHAØO</a:t>
            </a:r>
          </a:p>
        </p:txBody>
      </p:sp>
      <p:pic>
        <p:nvPicPr>
          <p:cNvPr id="84999" name="Picture 1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29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altLang="en-US"/>
              <a:t>VẬT LÝ 6</a:t>
            </a:r>
          </a:p>
        </p:txBody>
      </p:sp>
      <p:sp>
        <p:nvSpPr>
          <p:cNvPr id="11" name="Slide Number Placeholder 3"/>
          <p:cNvSpPr>
            <a:spLocks noGrp="1"/>
          </p:cNvSpPr>
          <p:nvPr>
            <p:ph type="sldNum" sz="quarter" idx="12"/>
          </p:nvPr>
        </p:nvSpPr>
        <p:spPr/>
        <p:txBody>
          <a:bodyPr/>
          <a:lstStyle/>
          <a:p>
            <a:fld id="{EDDF4114-46BC-4DA0-89A5-D2886DCFC3F1}" type="slidenum">
              <a:rPr lang="en-US" altLang="en-US"/>
              <a:pPr/>
              <a:t>3</a:t>
            </a:fld>
            <a:endParaRPr lang="en-US" altLang="en-US"/>
          </a:p>
        </p:txBody>
      </p:sp>
      <p:sp>
        <p:nvSpPr>
          <p:cNvPr id="72706" name="WordArt 2"/>
          <p:cNvSpPr>
            <a:spLocks noChangeArrowheads="1" noChangeShapeType="1" noTextEdit="1"/>
          </p:cNvSpPr>
          <p:nvPr/>
        </p:nvSpPr>
        <p:spPr bwMode="auto">
          <a:xfrm>
            <a:off x="762000" y="1447800"/>
            <a:ext cx="8429625" cy="3048000"/>
          </a:xfrm>
          <a:prstGeom prst="rect">
            <a:avLst/>
          </a:prstGeom>
        </p:spPr>
        <p:txBody>
          <a:bodyPr wrap="none" fromWordArt="1">
            <a:prstTxWarp prst="textPlain">
              <a:avLst>
                <a:gd name="adj" fmla="val 47914"/>
              </a:avLst>
            </a:prstTxWarp>
          </a:bodyPr>
          <a:lstStyle/>
          <a:p>
            <a:pPr algn="ctr"/>
            <a:r>
              <a:rPr lang="en-US" sz="6000" b="1" i="1"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NHIEÄT KEÁ - NHIEÄT GIAI</a:t>
            </a:r>
          </a:p>
        </p:txBody>
      </p:sp>
      <p:sp>
        <p:nvSpPr>
          <p:cNvPr id="72707" name="Text Box 3"/>
          <p:cNvSpPr txBox="1">
            <a:spLocks noChangeArrowheads="1"/>
          </p:cNvSpPr>
          <p:nvPr/>
        </p:nvSpPr>
        <p:spPr bwMode="auto">
          <a:xfrm>
            <a:off x="2286000" y="228600"/>
            <a:ext cx="4876800" cy="923330"/>
          </a:xfrm>
          <a:prstGeom prst="rect">
            <a:avLst/>
          </a:prstGeom>
          <a:noFill/>
          <a:ln w="76200" cmpd="tri">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400" b="1" i="1" u="sng" err="1">
                <a:solidFill>
                  <a:srgbClr val="0000FF"/>
                </a:solidFill>
              </a:rPr>
              <a:t>Tieát</a:t>
            </a:r>
            <a:r>
              <a:rPr lang="en-US" altLang="en-US" sz="5400" b="1" i="1" u="sng">
                <a:solidFill>
                  <a:srgbClr val="0000FF"/>
                </a:solidFill>
              </a:rPr>
              <a:t> </a:t>
            </a:r>
            <a:r>
              <a:rPr lang="en-US" altLang="en-US" sz="5400" b="1" i="1" u="sng" smtClean="0">
                <a:solidFill>
                  <a:srgbClr val="0000FF"/>
                </a:solidFill>
              </a:rPr>
              <a:t>22: </a:t>
            </a:r>
            <a:r>
              <a:rPr lang="en-US" altLang="en-US" sz="5400" b="1" i="1" u="sng" smtClean="0">
                <a:solidFill>
                  <a:srgbClr val="0000FF"/>
                </a:solidFill>
                <a:latin typeface="Times New Roman" pitchFamily="18" charset="0"/>
                <a:cs typeface="Times New Roman" pitchFamily="18" charset="0"/>
              </a:rPr>
              <a:t>Bài 22</a:t>
            </a:r>
            <a:endParaRPr lang="en-US" altLang="en-US" sz="5400" b="1" i="1" u="sng" dirty="0">
              <a:solidFill>
                <a:srgbClr val="0000FF"/>
              </a:solidFill>
              <a:latin typeface="Times New Roman" pitchFamily="18" charset="0"/>
              <a:cs typeface="Times New Roman" pitchFamily="18" charset="0"/>
            </a:endParaRPr>
          </a:p>
        </p:txBody>
      </p:sp>
      <p:pic>
        <p:nvPicPr>
          <p:cNvPr id="72713"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1594" y="228600"/>
            <a:ext cx="862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ox(in)">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checkerboard(across)">
                                      <p:cBhvr>
                                        <p:cTn id="12"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4"/>
          <p:cNvSpPr>
            <a:spLocks noGrp="1"/>
          </p:cNvSpPr>
          <p:nvPr>
            <p:ph type="dt" sz="half" idx="10"/>
          </p:nvPr>
        </p:nvSpPr>
        <p:spPr/>
        <p:txBody>
          <a:bodyPr/>
          <a:lstStyle/>
          <a:p>
            <a:r>
              <a:rPr lang="en-US" altLang="en-US"/>
              <a:t>VẬT LÝ 6</a:t>
            </a:r>
          </a:p>
        </p:txBody>
      </p:sp>
      <p:sp>
        <p:nvSpPr>
          <p:cNvPr id="17" name="Slide Number Placeholder 6"/>
          <p:cNvSpPr>
            <a:spLocks noGrp="1"/>
          </p:cNvSpPr>
          <p:nvPr>
            <p:ph type="sldNum" sz="quarter" idx="12"/>
          </p:nvPr>
        </p:nvSpPr>
        <p:spPr/>
        <p:txBody>
          <a:bodyPr/>
          <a:lstStyle/>
          <a:p>
            <a:fld id="{5620A17A-6903-4532-85B6-806280587EF0}" type="slidenum">
              <a:rPr lang="en-US" altLang="en-US"/>
              <a:pPr/>
              <a:t>4</a:t>
            </a:fld>
            <a:endParaRPr lang="en-US" altLang="en-US"/>
          </a:p>
        </p:txBody>
      </p:sp>
      <p:pic>
        <p:nvPicPr>
          <p:cNvPr id="60419" name="Picture 3" descr="3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8502650" cy="2801938"/>
          </a:xfrm>
          <a:prstGeom prst="rect">
            <a:avLst/>
          </a:prstGeom>
          <a:noFill/>
          <a:extLst>
            <a:ext uri="{909E8E84-426E-40DD-AFC4-6F175D3DCCD1}">
              <a14:hiddenFill xmlns:a14="http://schemas.microsoft.com/office/drawing/2010/main">
                <a:solidFill>
                  <a:srgbClr val="FFFFFF"/>
                </a:solidFill>
              </a14:hiddenFill>
            </a:ext>
          </a:extLst>
        </p:spPr>
      </p:pic>
      <p:sp>
        <p:nvSpPr>
          <p:cNvPr id="60420" name="Text Box 4"/>
          <p:cNvSpPr txBox="1">
            <a:spLocks noChangeArrowheads="1"/>
          </p:cNvSpPr>
          <p:nvPr/>
        </p:nvSpPr>
        <p:spPr bwMode="auto">
          <a:xfrm>
            <a:off x="2871788" y="6054725"/>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p>
        </p:txBody>
      </p:sp>
      <p:sp>
        <p:nvSpPr>
          <p:cNvPr id="60421" name="Text Box 5"/>
          <p:cNvSpPr txBox="1">
            <a:spLocks noChangeArrowheads="1"/>
          </p:cNvSpPr>
          <p:nvPr/>
        </p:nvSpPr>
        <p:spPr bwMode="auto">
          <a:xfrm>
            <a:off x="1295400" y="5638800"/>
            <a:ext cx="62135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1" smtClean="0">
                <a:solidFill>
                  <a:srgbClr val="FF0000"/>
                </a:solidFill>
                <a:latin typeface="Times New Roman" pitchFamily="18" charset="0"/>
                <a:cs typeface="Times New Roman" pitchFamily="18" charset="0"/>
              </a:rPr>
              <a:t>Các ngón tay có cảm giác thế nào?</a:t>
            </a:r>
            <a:endParaRPr lang="en-US" altLang="en-US" sz="3200" dirty="0">
              <a:solidFill>
                <a:srgbClr val="FF0000"/>
              </a:solidFill>
              <a:latin typeface="Times New Roman" pitchFamily="18" charset="0"/>
              <a:cs typeface="Times New Roman" pitchFamily="18" charset="0"/>
            </a:endParaRPr>
          </a:p>
        </p:txBody>
      </p:sp>
      <p:grpSp>
        <p:nvGrpSpPr>
          <p:cNvPr id="60422" name="Group 6"/>
          <p:cNvGrpSpPr>
            <a:grpSpLocks/>
          </p:cNvGrpSpPr>
          <p:nvPr/>
        </p:nvGrpSpPr>
        <p:grpSpPr bwMode="auto">
          <a:xfrm>
            <a:off x="1600200" y="1828800"/>
            <a:ext cx="6769100" cy="1057275"/>
            <a:chOff x="960" y="1542"/>
            <a:chExt cx="3936" cy="666"/>
          </a:xfrm>
        </p:grpSpPr>
        <p:pic>
          <p:nvPicPr>
            <p:cNvPr id="60423" name="Picture 7" descr="taypha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542"/>
              <a:ext cx="330" cy="666"/>
            </a:xfrm>
            <a:prstGeom prst="rect">
              <a:avLst/>
            </a:prstGeom>
            <a:noFill/>
            <a:extLst>
              <a:ext uri="{909E8E84-426E-40DD-AFC4-6F175D3DCCD1}">
                <a14:hiddenFill xmlns:a14="http://schemas.microsoft.com/office/drawing/2010/main">
                  <a:solidFill>
                    <a:srgbClr val="FFFFFF"/>
                  </a:solidFill>
                </a14:hiddenFill>
              </a:ext>
            </a:extLst>
          </p:spPr>
        </p:pic>
        <p:pic>
          <p:nvPicPr>
            <p:cNvPr id="60424" name="Picture 8" descr="taytrai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 y="1542"/>
              <a:ext cx="330" cy="666"/>
            </a:xfrm>
            <a:prstGeom prst="rect">
              <a:avLst/>
            </a:prstGeom>
            <a:noFill/>
            <a:extLst>
              <a:ext uri="{909E8E84-426E-40DD-AFC4-6F175D3DCCD1}">
                <a14:hiddenFill xmlns:a14="http://schemas.microsoft.com/office/drawing/2010/main">
                  <a:solidFill>
                    <a:srgbClr val="FFFFFF"/>
                  </a:solidFill>
                </a14:hiddenFill>
              </a:ext>
            </a:extLst>
          </p:spPr>
        </p:pic>
      </p:grpSp>
      <p:sp>
        <p:nvSpPr>
          <p:cNvPr id="60425" name="Text Box 9"/>
          <p:cNvSpPr txBox="1">
            <a:spLocks noChangeArrowheads="1"/>
          </p:cNvSpPr>
          <p:nvPr/>
        </p:nvSpPr>
        <p:spPr bwMode="auto">
          <a:xfrm>
            <a:off x="614423" y="1096108"/>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a:solidFill>
                  <a:srgbClr val="0070C0"/>
                </a:solidFill>
                <a:cs typeface="Times New Roman" panose="02020603050405020304" pitchFamily="18" charset="0"/>
              </a:rPr>
              <a:t>1</a:t>
            </a:r>
            <a:r>
              <a:rPr lang="en-US" altLang="en-US" sz="3600" b="1" smtClean="0">
                <a:solidFill>
                  <a:srgbClr val="0070C0"/>
                </a:solidFill>
                <a:cs typeface="Times New Roman" panose="02020603050405020304" pitchFamily="18" charset="0"/>
              </a:rPr>
              <a:t>. </a:t>
            </a:r>
            <a:r>
              <a:rPr lang="en-US" altLang="en-US" sz="3600" b="1" u="sng" dirty="0">
                <a:solidFill>
                  <a:srgbClr val="0070C0"/>
                </a:solidFill>
                <a:cs typeface="Times New Roman" panose="02020603050405020304" pitchFamily="18" charset="0"/>
              </a:rPr>
              <a:t>NHIEÄT KEÁ</a:t>
            </a:r>
            <a:r>
              <a:rPr lang="en-US" altLang="en-US" sz="3600" dirty="0">
                <a:solidFill>
                  <a:srgbClr val="0070C0"/>
                </a:solidFill>
                <a:latin typeface="VNI-Bodon-Poster" pitchFamily="2" charset="0"/>
              </a:rPr>
              <a:t> </a:t>
            </a:r>
          </a:p>
        </p:txBody>
      </p:sp>
      <p:sp>
        <p:nvSpPr>
          <p:cNvPr id="60427" name="Text Box 11"/>
          <p:cNvSpPr txBox="1">
            <a:spLocks noChangeArrowheads="1"/>
          </p:cNvSpPr>
          <p:nvPr/>
        </p:nvSpPr>
        <p:spPr bwMode="auto">
          <a:xfrm>
            <a:off x="838200" y="5029200"/>
            <a:ext cx="1898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b="1">
                <a:solidFill>
                  <a:srgbClr val="3333FF"/>
                </a:solidFill>
              </a:rPr>
              <a:t>Nöôùc laïnh</a:t>
            </a:r>
          </a:p>
        </p:txBody>
      </p:sp>
      <p:sp>
        <p:nvSpPr>
          <p:cNvPr id="60428" name="Text Box 12"/>
          <p:cNvSpPr txBox="1">
            <a:spLocks noChangeArrowheads="1"/>
          </p:cNvSpPr>
          <p:nvPr/>
        </p:nvSpPr>
        <p:spPr bwMode="auto">
          <a:xfrm>
            <a:off x="7315200" y="5105400"/>
            <a:ext cx="1690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b="1">
                <a:solidFill>
                  <a:srgbClr val="FF3300"/>
                </a:solidFill>
              </a:rPr>
              <a:t>Nöôùc aám</a:t>
            </a:r>
          </a:p>
        </p:txBody>
      </p:sp>
      <p:pic>
        <p:nvPicPr>
          <p:cNvPr id="60429" name="Picture 1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51131" cy="9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3"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3" descr="WhitecornerFlow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9300" y="51784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6025" y="304800"/>
            <a:ext cx="8763938" cy="646331"/>
          </a:xfrm>
          <a:prstGeom prst="rect">
            <a:avLst/>
          </a:prstGeom>
        </p:spPr>
        <p:txBody>
          <a:bodyPr wrap="none">
            <a:spAutoFit/>
          </a:bodyPr>
          <a:lstStyle/>
          <a:p>
            <a:pPr algn="ct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rPr>
              <a:t>TIẾT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rPr>
              <a:t>22-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rPr>
              <a:t>BÀI 22: NHIỆT KẾ- NHIỆT GIAI</a:t>
            </a:r>
            <a:endParaRPr lang="en-US" sz="3600" b="1" i="1"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endParaRPr>
          </a:p>
        </p:txBody>
      </p:sp>
      <p:sp>
        <p:nvSpPr>
          <p:cNvPr id="3" name="TextBox 2"/>
          <p:cNvSpPr txBox="1"/>
          <p:nvPr/>
        </p:nvSpPr>
        <p:spPr>
          <a:xfrm>
            <a:off x="1036680" y="1742439"/>
            <a:ext cx="7315200" cy="1077218"/>
          </a:xfrm>
          <a:prstGeom prst="rect">
            <a:avLst/>
          </a:prstGeom>
          <a:noFill/>
        </p:spPr>
        <p:txBody>
          <a:bodyPr wrap="square" rtlCol="0">
            <a:spAutoFit/>
          </a:bodyPr>
          <a:lstStyle/>
          <a:p>
            <a:r>
              <a:rPr lang="en-US" sz="3200" b="1" smtClean="0">
                <a:solidFill>
                  <a:srgbClr val="FF3300"/>
                </a:solidFill>
                <a:latin typeface="Times New Roman" pitchFamily="18" charset="0"/>
                <a:cs typeface="Times New Roman" pitchFamily="18" charset="0"/>
              </a:rPr>
              <a:t>* Cho 3 bình đựng nước a, b, c với nhiệt độ  ban đầu như nhau</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0427"/>
                                        </p:tgtEl>
                                        <p:attrNameLst>
                                          <p:attrName>style.visibility</p:attrName>
                                        </p:attrNameLst>
                                      </p:cBhvr>
                                      <p:to>
                                        <p:strVal val="visible"/>
                                      </p:to>
                                    </p:set>
                                    <p:animEffect transition="in" filter="blinds(horizontal)">
                                      <p:cBhvr>
                                        <p:cTn id="13" dur="500"/>
                                        <p:tgtEl>
                                          <p:spTgt spid="604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0428">
                                            <p:txEl>
                                              <p:pRg st="0" end="0"/>
                                            </p:txEl>
                                          </p:spTgt>
                                        </p:tgtEl>
                                        <p:attrNameLst>
                                          <p:attrName>style.visibility</p:attrName>
                                        </p:attrNameLst>
                                      </p:cBhvr>
                                      <p:to>
                                        <p:strVal val="visible"/>
                                      </p:to>
                                    </p:set>
                                    <p:animEffect transition="in" filter="box(in)">
                                      <p:cBhvr>
                                        <p:cTn id="18" dur="500"/>
                                        <p:tgtEl>
                                          <p:spTgt spid="604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0" nodeType="clickEffect">
                                  <p:stCondLst>
                                    <p:cond delay="0"/>
                                  </p:stCondLst>
                                  <p:childTnLst>
                                    <p:animEffect transition="out" filter="strips(downLeft)">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0422"/>
                                        </p:tgtEl>
                                        <p:attrNameLst>
                                          <p:attrName>style.visibility</p:attrName>
                                        </p:attrNameLst>
                                      </p:cBhvr>
                                      <p:to>
                                        <p:strVal val="visible"/>
                                      </p:to>
                                    </p:set>
                                    <p:animEffect transition="in" filter="wipe(down)">
                                      <p:cBhvr>
                                        <p:cTn id="28" dur="500"/>
                                        <p:tgtEl>
                                          <p:spTgt spid="604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421"/>
                                        </p:tgtEl>
                                        <p:attrNameLst>
                                          <p:attrName>style.visibility</p:attrName>
                                        </p:attrNameLst>
                                      </p:cBhvr>
                                      <p:to>
                                        <p:strVal val="visible"/>
                                      </p:to>
                                    </p:set>
                                    <p:animEffect transition="in" filter="fade">
                                      <p:cBhvr>
                                        <p:cTn id="33"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altLang="en-US"/>
              <a:t>VẬT LÝ 6</a:t>
            </a:r>
          </a:p>
        </p:txBody>
      </p:sp>
      <p:sp>
        <p:nvSpPr>
          <p:cNvPr id="13" name="Slide Number Placeholder 4"/>
          <p:cNvSpPr>
            <a:spLocks noGrp="1"/>
          </p:cNvSpPr>
          <p:nvPr>
            <p:ph type="sldNum" sz="quarter" idx="12"/>
          </p:nvPr>
        </p:nvSpPr>
        <p:spPr/>
        <p:txBody>
          <a:bodyPr/>
          <a:lstStyle/>
          <a:p>
            <a:fld id="{3AA862EF-964A-4656-A910-57E65E4E3230}" type="slidenum">
              <a:rPr lang="en-US" altLang="en-US"/>
              <a:pPr/>
              <a:t>5</a:t>
            </a:fld>
            <a:endParaRPr lang="en-US" altLang="en-US"/>
          </a:p>
        </p:txBody>
      </p:sp>
      <p:pic>
        <p:nvPicPr>
          <p:cNvPr id="61442" name="Picture 2" descr="3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502650" cy="2801938"/>
          </a:xfrm>
          <a:prstGeom prst="rect">
            <a:avLst/>
          </a:prstGeom>
          <a:noFill/>
          <a:extLst>
            <a:ext uri="{909E8E84-426E-40DD-AFC4-6F175D3DCCD1}">
              <a14:hiddenFill xmlns:a14="http://schemas.microsoft.com/office/drawing/2010/main">
                <a:solidFill>
                  <a:srgbClr val="FFFFFF"/>
                </a:solidFill>
              </a14:hiddenFill>
            </a:ext>
          </a:extLst>
        </p:spPr>
      </p:pic>
      <p:sp>
        <p:nvSpPr>
          <p:cNvPr id="61443" name="Text Box 3"/>
          <p:cNvSpPr txBox="1">
            <a:spLocks noChangeArrowheads="1"/>
          </p:cNvSpPr>
          <p:nvPr/>
        </p:nvSpPr>
        <p:spPr bwMode="auto">
          <a:xfrm>
            <a:off x="914400" y="4495800"/>
            <a:ext cx="77235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4000" b="1" smtClean="0">
                <a:solidFill>
                  <a:srgbClr val="0033CC"/>
                </a:solidFill>
                <a:latin typeface="Times New Roman" pitchFamily="18" charset="0"/>
                <a:cs typeface="Times New Roman" pitchFamily="18" charset="0"/>
              </a:rPr>
              <a:t>Các ngón tay có cảm giác thế nào?</a:t>
            </a:r>
            <a:endParaRPr lang="en-US" altLang="en-US" sz="4000">
              <a:latin typeface="Times New Roman" pitchFamily="18" charset="0"/>
              <a:cs typeface="Times New Roman" pitchFamily="18" charset="0"/>
            </a:endParaRPr>
          </a:p>
        </p:txBody>
      </p:sp>
      <p:grpSp>
        <p:nvGrpSpPr>
          <p:cNvPr id="61444" name="Group 4"/>
          <p:cNvGrpSpPr>
            <a:grpSpLocks/>
          </p:cNvGrpSpPr>
          <p:nvPr/>
        </p:nvGrpSpPr>
        <p:grpSpPr bwMode="auto">
          <a:xfrm>
            <a:off x="4114800" y="1066800"/>
            <a:ext cx="1311275" cy="1057275"/>
            <a:chOff x="2544" y="1536"/>
            <a:chExt cx="762" cy="666"/>
          </a:xfrm>
        </p:grpSpPr>
        <p:pic>
          <p:nvPicPr>
            <p:cNvPr id="61445" name="Picture 5" descr="taypha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1536"/>
              <a:ext cx="330" cy="666"/>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taytrai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536"/>
              <a:ext cx="330" cy="666"/>
            </a:xfrm>
            <a:prstGeom prst="rect">
              <a:avLst/>
            </a:prstGeom>
            <a:noFill/>
            <a:extLst>
              <a:ext uri="{909E8E84-426E-40DD-AFC4-6F175D3DCCD1}">
                <a14:hiddenFill xmlns:a14="http://schemas.microsoft.com/office/drawing/2010/main">
                  <a:solidFill>
                    <a:srgbClr val="FFFFFF"/>
                  </a:solidFill>
                </a14:hiddenFill>
              </a:ext>
            </a:extLst>
          </p:spPr>
        </p:pic>
      </p:grpSp>
      <p:pic>
        <p:nvPicPr>
          <p:cNvPr id="61448"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3"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3" descr="WhitecornerFlow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61444"/>
                                        </p:tgtEl>
                                        <p:attrNameLst>
                                          <p:attrName>style.visibility</p:attrName>
                                        </p:attrNameLst>
                                      </p:cBhvr>
                                      <p:to>
                                        <p:strVal val="visible"/>
                                      </p:to>
                                    </p:set>
                                    <p:animEffect transition="in" filter="slide(fromTop)">
                                      <p:cBhvr>
                                        <p:cTn id="13" dur="500"/>
                                        <p:tgtEl>
                                          <p:spTgt spid="614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43"/>
                                        </p:tgtEl>
                                        <p:attrNameLst>
                                          <p:attrName>style.visibility</p:attrName>
                                        </p:attrNameLst>
                                      </p:cBhvr>
                                      <p:to>
                                        <p:strVal val="visible"/>
                                      </p:to>
                                    </p:set>
                                    <p:animEffect transition="in" filter="blinds(horizontal)">
                                      <p:cBhvr>
                                        <p:cTn id="18"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altLang="en-US"/>
              <a:t>VẬT LÝ 6</a:t>
            </a:r>
          </a:p>
        </p:txBody>
      </p:sp>
      <p:sp>
        <p:nvSpPr>
          <p:cNvPr id="13" name="Slide Number Placeholder 4"/>
          <p:cNvSpPr>
            <a:spLocks noGrp="1"/>
          </p:cNvSpPr>
          <p:nvPr>
            <p:ph type="sldNum" sz="quarter" idx="12"/>
          </p:nvPr>
        </p:nvSpPr>
        <p:spPr/>
        <p:txBody>
          <a:bodyPr/>
          <a:lstStyle/>
          <a:p>
            <a:fld id="{D48E4BBC-C1D9-46E2-8EAC-89D0AA690636}" type="slidenum">
              <a:rPr lang="en-US" altLang="en-US"/>
              <a:pPr/>
              <a:t>6</a:t>
            </a:fld>
            <a:endParaRPr lang="en-US" altLang="en-US"/>
          </a:p>
        </p:txBody>
      </p:sp>
      <p:sp>
        <p:nvSpPr>
          <p:cNvPr id="33798" name="Text Box 6"/>
          <p:cNvSpPr txBox="1">
            <a:spLocks noChangeArrowheads="1"/>
          </p:cNvSpPr>
          <p:nvPr/>
        </p:nvSpPr>
        <p:spPr bwMode="auto">
          <a:xfrm>
            <a:off x="228600" y="1435100"/>
            <a:ext cx="9448800" cy="21590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i="1">
                <a:solidFill>
                  <a:srgbClr val="0000FF"/>
                </a:solidFill>
                <a:latin typeface="Arial" panose="020B0604020202020204" pitchFamily="34" charset="0"/>
                <a:sym typeface="Wingdings" panose="05000000000000000000" pitchFamily="2" charset="2"/>
              </a:rPr>
              <a:t>     </a:t>
            </a:r>
            <a:r>
              <a:rPr lang="en-US" altLang="en-US" sz="2000" i="1">
                <a:latin typeface="Arial" panose="020B0604020202020204" pitchFamily="34" charset="0"/>
              </a:rPr>
              <a:t>    </a:t>
            </a:r>
            <a:r>
              <a:rPr lang="en-US" altLang="en-US" sz="4400" b="1" i="1">
                <a:solidFill>
                  <a:srgbClr val="003366"/>
                </a:solidFill>
                <a:latin typeface="Times New Roman" pitchFamily="18" charset="0"/>
                <a:cs typeface="Times New Roman" pitchFamily="18" charset="0"/>
              </a:rPr>
              <a:t>Cảm giác của tay </a:t>
            </a:r>
            <a:r>
              <a:rPr lang="en-US" altLang="en-US" sz="4400" b="1" i="1">
                <a:solidFill>
                  <a:srgbClr val="FF0000"/>
                </a:solidFill>
                <a:latin typeface="Times New Roman" pitchFamily="18" charset="0"/>
                <a:cs typeface="Times New Roman" pitchFamily="18" charset="0"/>
              </a:rPr>
              <a:t>không thể</a:t>
            </a:r>
            <a:r>
              <a:rPr lang="en-US" altLang="en-US" sz="4400" b="1" i="1">
                <a:solidFill>
                  <a:srgbClr val="003366"/>
                </a:solidFill>
                <a:latin typeface="Times New Roman" pitchFamily="18" charset="0"/>
                <a:cs typeface="Times New Roman" pitchFamily="18" charset="0"/>
              </a:rPr>
              <a:t> xác định chính xác được độ nóng lạnh của một vật.</a:t>
            </a:r>
          </a:p>
        </p:txBody>
      </p:sp>
      <p:sp>
        <p:nvSpPr>
          <p:cNvPr id="33804" name="Text Box 12"/>
          <p:cNvSpPr txBox="1">
            <a:spLocks noChangeArrowheads="1"/>
          </p:cNvSpPr>
          <p:nvPr/>
        </p:nvSpPr>
        <p:spPr bwMode="auto">
          <a:xfrm>
            <a:off x="228600" y="1066800"/>
            <a:ext cx="1199816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0" b="1" smtClean="0">
                <a:solidFill>
                  <a:srgbClr val="FF0000"/>
                </a:solidFill>
                <a:latin typeface="Times New Roman" pitchFamily="18" charset="0"/>
                <a:cs typeface="Times New Roman" pitchFamily="18" charset="0"/>
              </a:rPr>
              <a:t>Từ thí nghiệm trên, các em có thấy rằng </a:t>
            </a:r>
          </a:p>
          <a:p>
            <a:r>
              <a:rPr lang="en-US" altLang="en-US" sz="4400" b="1" smtClean="0">
                <a:solidFill>
                  <a:srgbClr val="FF0000"/>
                </a:solidFill>
                <a:latin typeface="Times New Roman" pitchFamily="18" charset="0"/>
                <a:cs typeface="Times New Roman" pitchFamily="18" charset="0"/>
              </a:rPr>
              <a:t>cảm giác của tay có hoàn toàn chính </a:t>
            </a:r>
          </a:p>
          <a:p>
            <a:r>
              <a:rPr lang="en-US" altLang="en-US" sz="4400" b="1" smtClean="0">
                <a:solidFill>
                  <a:srgbClr val="FF0000"/>
                </a:solidFill>
                <a:latin typeface="Times New Roman" pitchFamily="18" charset="0"/>
                <a:cs typeface="Times New Roman" pitchFamily="18" charset="0"/>
              </a:rPr>
              <a:t>xác không?</a:t>
            </a:r>
            <a:endParaRPr lang="en-US" altLang="en-US" sz="4400" b="1">
              <a:solidFill>
                <a:srgbClr val="FF0000"/>
              </a:solidFill>
              <a:latin typeface="Times New Roman" pitchFamily="18" charset="0"/>
              <a:cs typeface="Times New Roman" pitchFamily="18" charset="0"/>
            </a:endParaRPr>
          </a:p>
        </p:txBody>
      </p:sp>
      <p:sp>
        <p:nvSpPr>
          <p:cNvPr id="33805" name="Text Box 13"/>
          <p:cNvSpPr txBox="1">
            <a:spLocks noChangeArrowheads="1"/>
          </p:cNvSpPr>
          <p:nvPr/>
        </p:nvSpPr>
        <p:spPr bwMode="auto">
          <a:xfrm>
            <a:off x="228600" y="1473200"/>
            <a:ext cx="101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a:t>C1.</a:t>
            </a:r>
          </a:p>
        </p:txBody>
      </p:sp>
      <p:sp>
        <p:nvSpPr>
          <p:cNvPr id="33806" name="Text Box 14"/>
          <p:cNvSpPr txBox="1">
            <a:spLocks noChangeArrowheads="1"/>
          </p:cNvSpPr>
          <p:nvPr/>
        </p:nvSpPr>
        <p:spPr bwMode="auto">
          <a:xfrm>
            <a:off x="228600" y="3655525"/>
            <a:ext cx="88233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a:solidFill>
                  <a:srgbClr val="FF0000"/>
                </a:solidFill>
              </a:rPr>
              <a:t>Vaäy muoán xaùc ñònh chính xaùc nhieät</a:t>
            </a:r>
          </a:p>
          <a:p>
            <a:r>
              <a:rPr lang="en-US" altLang="en-US" sz="4400" b="1">
                <a:solidFill>
                  <a:srgbClr val="FF0000"/>
                </a:solidFill>
              </a:rPr>
              <a:t>ñoä ta duøng duïng cuï gì?</a:t>
            </a:r>
          </a:p>
        </p:txBody>
      </p:sp>
      <p:sp>
        <p:nvSpPr>
          <p:cNvPr id="33808" name="Text Box 16"/>
          <p:cNvSpPr txBox="1">
            <a:spLocks noChangeArrowheads="1"/>
          </p:cNvSpPr>
          <p:nvPr/>
        </p:nvSpPr>
        <p:spPr bwMode="auto">
          <a:xfrm>
            <a:off x="228600" y="4087203"/>
            <a:ext cx="76200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5000" b="1">
                <a:solidFill>
                  <a:srgbClr val="0000FF"/>
                </a:solidFill>
              </a:rPr>
              <a:t> </a:t>
            </a:r>
            <a:r>
              <a:rPr lang="en-US" altLang="en-US" sz="4400" b="1" smtClean="0">
                <a:solidFill>
                  <a:srgbClr val="0000FF"/>
                </a:solidFill>
                <a:latin typeface="Times New Roman" pitchFamily="18" charset="0"/>
                <a:cs typeface="Times New Roman" pitchFamily="18" charset="0"/>
              </a:rPr>
              <a:t>Để đo nhiệt độ ta dùng nhiệt kế.</a:t>
            </a:r>
            <a:endParaRPr lang="en-US" altLang="en-US" sz="4400" dirty="0">
              <a:solidFill>
                <a:srgbClr val="0000FF"/>
              </a:solidFill>
              <a:latin typeface="Times New Roman" pitchFamily="18" charset="0"/>
              <a:cs typeface="Times New Roman" pitchFamily="18" charset="0"/>
            </a:endParaRPr>
          </a:p>
        </p:txBody>
      </p:sp>
      <p:pic>
        <p:nvPicPr>
          <p:cNvPr id="33809"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4"/>
                                        </p:tgtEl>
                                        <p:attrNameLst>
                                          <p:attrName>style.visibility</p:attrName>
                                        </p:attrNameLst>
                                      </p:cBhvr>
                                      <p:to>
                                        <p:strVal val="visible"/>
                                      </p:to>
                                    </p:set>
                                    <p:animEffect transition="in" filter="box(in)">
                                      <p:cBhvr>
                                        <p:cTn id="7" dur="500"/>
                                        <p:tgtEl>
                                          <p:spTgt spid="33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33804"/>
                                        </p:tgtEl>
                                      </p:cBhvr>
                                    </p:animEffect>
                                    <p:set>
                                      <p:cBhvr>
                                        <p:cTn id="12" dur="1" fill="hold">
                                          <p:stCondLst>
                                            <p:cond delay="1999"/>
                                          </p:stCondLst>
                                        </p:cTn>
                                        <p:tgtEl>
                                          <p:spTgt spid="3380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additive="base">
                                        <p:cTn id="17" dur="500" fill="hold"/>
                                        <p:tgtEl>
                                          <p:spTgt spid="33798"/>
                                        </p:tgtEl>
                                        <p:attrNameLst>
                                          <p:attrName>ppt_x</p:attrName>
                                        </p:attrNameLst>
                                      </p:cBhvr>
                                      <p:tavLst>
                                        <p:tav tm="0">
                                          <p:val>
                                            <p:strVal val="#ppt_x"/>
                                          </p:val>
                                        </p:tav>
                                        <p:tav tm="100000">
                                          <p:val>
                                            <p:strVal val="#ppt_x"/>
                                          </p:val>
                                        </p:tav>
                                      </p:tavLst>
                                    </p:anim>
                                    <p:anim calcmode="lin" valueType="num">
                                      <p:cBhvr additive="base">
                                        <p:cTn id="1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805"/>
                                        </p:tgtEl>
                                        <p:attrNameLst>
                                          <p:attrName>style.visibility</p:attrName>
                                        </p:attrNameLst>
                                      </p:cBhvr>
                                      <p:to>
                                        <p:strVal val="visible"/>
                                      </p:to>
                                    </p:set>
                                    <p:anim calcmode="lin" valueType="num">
                                      <p:cBhvr additive="base">
                                        <p:cTn id="23" dur="500" fill="hold"/>
                                        <p:tgtEl>
                                          <p:spTgt spid="33805"/>
                                        </p:tgtEl>
                                        <p:attrNameLst>
                                          <p:attrName>ppt_x</p:attrName>
                                        </p:attrNameLst>
                                      </p:cBhvr>
                                      <p:tavLst>
                                        <p:tav tm="0">
                                          <p:val>
                                            <p:strVal val="#ppt_x"/>
                                          </p:val>
                                        </p:tav>
                                        <p:tav tm="100000">
                                          <p:val>
                                            <p:strVal val="#ppt_x"/>
                                          </p:val>
                                        </p:tav>
                                      </p:tavLst>
                                    </p:anim>
                                    <p:anim calcmode="lin" valueType="num">
                                      <p:cBhvr additive="base">
                                        <p:cTn id="24" dur="500" fill="hold"/>
                                        <p:tgtEl>
                                          <p:spTgt spid="3380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3806"/>
                                        </p:tgtEl>
                                        <p:attrNameLst>
                                          <p:attrName>style.visibility</p:attrName>
                                        </p:attrNameLst>
                                      </p:cBhvr>
                                      <p:to>
                                        <p:strVal val="visible"/>
                                      </p:to>
                                    </p:set>
                                    <p:animEffect transition="in" filter="diamond(in)">
                                      <p:cBhvr>
                                        <p:cTn id="29" dur="2000"/>
                                        <p:tgtEl>
                                          <p:spTgt spid="338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grpId="1" nodeType="clickEffect">
                                  <p:stCondLst>
                                    <p:cond delay="0"/>
                                  </p:stCondLst>
                                  <p:childTnLst>
                                    <p:animEffect transition="out" filter="box(in)">
                                      <p:cBhvr>
                                        <p:cTn id="33" dur="500"/>
                                        <p:tgtEl>
                                          <p:spTgt spid="33806"/>
                                        </p:tgtEl>
                                      </p:cBhvr>
                                    </p:animEffect>
                                    <p:set>
                                      <p:cBhvr>
                                        <p:cTn id="34" dur="1" fill="hold">
                                          <p:stCondLst>
                                            <p:cond delay="499"/>
                                          </p:stCondLst>
                                        </p:cTn>
                                        <p:tgtEl>
                                          <p:spTgt spid="3380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3808"/>
                                        </p:tgtEl>
                                        <p:attrNameLst>
                                          <p:attrName>style.visibility</p:attrName>
                                        </p:attrNameLst>
                                      </p:cBhvr>
                                      <p:to>
                                        <p:strVal val="visible"/>
                                      </p:to>
                                    </p:set>
                                    <p:animEffect transition="in" filter="blinds(horizontal)">
                                      <p:cBhvr>
                                        <p:cTn id="39" dur="5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804" grpId="0"/>
      <p:bldP spid="33804" grpId="1"/>
      <p:bldP spid="33805" grpId="0"/>
      <p:bldP spid="33806" grpId="0"/>
      <p:bldP spid="33806" grpId="1"/>
      <p:bldP spid="3380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4"/>
          <p:cNvSpPr>
            <a:spLocks noGrp="1"/>
          </p:cNvSpPr>
          <p:nvPr>
            <p:ph type="dt" sz="half" idx="10"/>
          </p:nvPr>
        </p:nvSpPr>
        <p:spPr/>
        <p:txBody>
          <a:bodyPr/>
          <a:lstStyle/>
          <a:p>
            <a:r>
              <a:rPr lang="en-US" altLang="en-US">
                <a:solidFill>
                  <a:srgbClr val="000000"/>
                </a:solidFill>
              </a:rPr>
              <a:t>VẬT LÝ 6</a:t>
            </a:r>
          </a:p>
        </p:txBody>
      </p:sp>
      <p:sp>
        <p:nvSpPr>
          <p:cNvPr id="17" name="Slide Number Placeholder 6"/>
          <p:cNvSpPr>
            <a:spLocks noGrp="1"/>
          </p:cNvSpPr>
          <p:nvPr>
            <p:ph type="sldNum" sz="quarter" idx="12"/>
          </p:nvPr>
        </p:nvSpPr>
        <p:spPr/>
        <p:txBody>
          <a:bodyPr/>
          <a:lstStyle/>
          <a:p>
            <a:fld id="{5620A17A-6903-4532-85B6-806280587EF0}" type="slidenum">
              <a:rPr lang="en-US" altLang="en-US">
                <a:solidFill>
                  <a:srgbClr val="000000"/>
                </a:solidFill>
              </a:rPr>
              <a:pPr/>
              <a:t>7</a:t>
            </a:fld>
            <a:endParaRPr lang="en-US" altLang="en-US">
              <a:solidFill>
                <a:srgbClr val="000000"/>
              </a:solidFill>
            </a:endParaRPr>
          </a:p>
        </p:txBody>
      </p:sp>
      <p:sp>
        <p:nvSpPr>
          <p:cNvPr id="60420" name="Text Box 4"/>
          <p:cNvSpPr txBox="1">
            <a:spLocks noChangeArrowheads="1"/>
          </p:cNvSpPr>
          <p:nvPr/>
        </p:nvSpPr>
        <p:spPr bwMode="auto">
          <a:xfrm>
            <a:off x="2871788" y="6054725"/>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solidFill>
                <a:srgbClr val="000000"/>
              </a:solidFill>
            </a:endParaRPr>
          </a:p>
        </p:txBody>
      </p:sp>
      <p:sp>
        <p:nvSpPr>
          <p:cNvPr id="60425" name="Text Box 9"/>
          <p:cNvSpPr txBox="1">
            <a:spLocks noChangeArrowheads="1"/>
          </p:cNvSpPr>
          <p:nvPr/>
        </p:nvSpPr>
        <p:spPr bwMode="auto">
          <a:xfrm>
            <a:off x="614423" y="1096108"/>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a:solidFill>
                  <a:srgbClr val="0070C0"/>
                </a:solidFill>
                <a:cs typeface="Times New Roman" panose="02020603050405020304" pitchFamily="18" charset="0"/>
              </a:rPr>
              <a:t>1</a:t>
            </a:r>
            <a:r>
              <a:rPr lang="en-US" altLang="en-US" sz="3600" b="1" smtClean="0">
                <a:solidFill>
                  <a:srgbClr val="0070C0"/>
                </a:solidFill>
                <a:cs typeface="Times New Roman" panose="02020603050405020304" pitchFamily="18" charset="0"/>
              </a:rPr>
              <a:t>. </a:t>
            </a:r>
            <a:r>
              <a:rPr lang="en-US" altLang="en-US" sz="3600" b="1" u="sng" dirty="0">
                <a:solidFill>
                  <a:srgbClr val="0070C0"/>
                </a:solidFill>
                <a:cs typeface="Times New Roman" panose="02020603050405020304" pitchFamily="18" charset="0"/>
              </a:rPr>
              <a:t>NHIEÄT KEÁ</a:t>
            </a:r>
            <a:r>
              <a:rPr lang="en-US" altLang="en-US" sz="3600" dirty="0">
                <a:solidFill>
                  <a:srgbClr val="0070C0"/>
                </a:solidFill>
                <a:latin typeface="VNI-Bodon-Poster" pitchFamily="2" charset="0"/>
              </a:rPr>
              <a:t> </a:t>
            </a:r>
          </a:p>
        </p:txBody>
      </p:sp>
      <p:pic>
        <p:nvPicPr>
          <p:cNvPr id="60429" name="Picture 1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37565" cy="12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300" y="51784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8010" y="304800"/>
            <a:ext cx="8779968" cy="646331"/>
          </a:xfrm>
          <a:prstGeom prst="rect">
            <a:avLst/>
          </a:prstGeom>
        </p:spPr>
        <p:txBody>
          <a:bodyPr wrap="none">
            <a:spAutoFit/>
          </a:bodyPr>
          <a:lstStyle/>
          <a:p>
            <a:pPr algn="ct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TIẾT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VNI-Times"/>
              </a:rPr>
              <a:t>22- </a:t>
            </a:r>
            <a:r>
              <a:rPr lang="en-US" sz="3600" b="1" i="1" kern="1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rPr>
              <a:t>BÀI 22: NHIỆT KẾ- NHIỆT GIAI</a:t>
            </a:r>
            <a:endParaRPr lang="en-US" sz="3600" b="1" i="1"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pitchFamily="18" charset="0"/>
              <a:cs typeface="Times New Roman" pitchFamily="18" charset="0"/>
            </a:endParaRPr>
          </a:p>
        </p:txBody>
      </p:sp>
      <p:sp>
        <p:nvSpPr>
          <p:cNvPr id="18" name="Text Box 9"/>
          <p:cNvSpPr txBox="1">
            <a:spLocks noChangeArrowheads="1"/>
          </p:cNvSpPr>
          <p:nvPr/>
        </p:nvSpPr>
        <p:spPr bwMode="auto">
          <a:xfrm>
            <a:off x="876300" y="1905000"/>
            <a:ext cx="8801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Nhiệt</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kế</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là</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dụng</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cụ</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dùng</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để</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đo</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nhiệt</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độ</a:t>
            </a:r>
            <a:endParaRPr lang="en-US" altLang="en-US" sz="3600" b="1" dirty="0">
              <a:solidFill>
                <a:srgbClr val="0070C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27" y="1684603"/>
            <a:ext cx="858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67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altLang="en-US"/>
              <a:t>VẬT LÝ 6</a:t>
            </a:r>
          </a:p>
        </p:txBody>
      </p:sp>
      <p:sp>
        <p:nvSpPr>
          <p:cNvPr id="10" name="Slide Number Placeholder 4"/>
          <p:cNvSpPr>
            <a:spLocks noGrp="1"/>
          </p:cNvSpPr>
          <p:nvPr>
            <p:ph type="sldNum" sz="quarter" idx="12"/>
          </p:nvPr>
        </p:nvSpPr>
        <p:spPr/>
        <p:txBody>
          <a:bodyPr/>
          <a:lstStyle/>
          <a:p>
            <a:fld id="{DC91A389-BA7D-4B91-886C-1549940D90D6}" type="slidenum">
              <a:rPr lang="en-US" altLang="en-US"/>
              <a:pPr/>
              <a:t>8</a:t>
            </a:fld>
            <a:endParaRPr lang="en-US" altLang="en-US"/>
          </a:p>
        </p:txBody>
      </p:sp>
      <p:pic>
        <p:nvPicPr>
          <p:cNvPr id="563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660400"/>
            <a:ext cx="388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Text Box 12"/>
          <p:cNvSpPr txBox="1">
            <a:spLocks noChangeArrowheads="1"/>
          </p:cNvSpPr>
          <p:nvPr/>
        </p:nvSpPr>
        <p:spPr bwMode="auto">
          <a:xfrm>
            <a:off x="152400" y="1828800"/>
            <a:ext cx="5715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4400" b="1" i="1">
                <a:solidFill>
                  <a:schemeClr val="tx2"/>
                </a:solidFill>
                <a:latin typeface="Times New Roman" pitchFamily="18" charset="0"/>
                <a:cs typeface="Times New Roman" pitchFamily="18" charset="0"/>
              </a:rPr>
              <a:t>C2. Hình 22.3 đo nhiệt độ hơi nước đang </a:t>
            </a:r>
            <a:r>
              <a:rPr lang="en-US" altLang="en-US" sz="4400" b="1" i="1" smtClean="0">
                <a:solidFill>
                  <a:schemeClr val="tx2"/>
                </a:solidFill>
                <a:latin typeface="Times New Roman" pitchFamily="18" charset="0"/>
                <a:cs typeface="Times New Roman" pitchFamily="18" charset="0"/>
              </a:rPr>
              <a:t>sôi</a:t>
            </a:r>
            <a:r>
              <a:rPr lang="en-US" altLang="en-US" sz="4400" b="1" i="1">
                <a:solidFill>
                  <a:schemeClr val="tx2"/>
                </a:solidFill>
                <a:latin typeface="Times New Roman" pitchFamily="18" charset="0"/>
                <a:cs typeface="Times New Roman" pitchFamily="18" charset="0"/>
              </a:rPr>
              <a:t>.</a:t>
            </a:r>
            <a:r>
              <a:rPr lang="en-US" altLang="en-US" sz="4400" i="1">
                <a:solidFill>
                  <a:srgbClr val="FF0000"/>
                </a:solidFill>
                <a:latin typeface="Times New Roman" pitchFamily="18" charset="0"/>
                <a:cs typeface="Times New Roman" pitchFamily="18" charset="0"/>
              </a:rPr>
              <a:t> </a:t>
            </a:r>
          </a:p>
        </p:txBody>
      </p:sp>
      <p:sp>
        <p:nvSpPr>
          <p:cNvPr id="56333" name="Rectangle 13"/>
          <p:cNvSpPr>
            <a:spLocks noChangeArrowheads="1"/>
          </p:cNvSpPr>
          <p:nvPr/>
        </p:nvSpPr>
        <p:spPr bwMode="auto">
          <a:xfrm>
            <a:off x="5943600" y="6096000"/>
            <a:ext cx="3962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i="1">
                <a:latin typeface="Arial" panose="020B0604020202020204" pitchFamily="34" charset="0"/>
              </a:rPr>
              <a:t>Hình 22.3                      Hình 22.4</a:t>
            </a:r>
          </a:p>
        </p:txBody>
      </p:sp>
      <p:sp>
        <p:nvSpPr>
          <p:cNvPr id="56335" name="Text Box 15"/>
          <p:cNvSpPr txBox="1">
            <a:spLocks noChangeArrowheads="1"/>
          </p:cNvSpPr>
          <p:nvPr/>
        </p:nvSpPr>
        <p:spPr bwMode="auto">
          <a:xfrm>
            <a:off x="228600" y="3352800"/>
            <a:ext cx="575830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4400" b="1" i="1">
                <a:solidFill>
                  <a:srgbClr val="CC3399"/>
                </a:solidFill>
              </a:rPr>
              <a:t> </a:t>
            </a:r>
            <a:r>
              <a:rPr lang="en-US" altLang="en-US" sz="4400" b="1" i="1">
                <a:solidFill>
                  <a:srgbClr val="CC3399"/>
                </a:solidFill>
                <a:latin typeface="Times New Roman" pitchFamily="18" charset="0"/>
                <a:cs typeface="Times New Roman" pitchFamily="18" charset="0"/>
              </a:rPr>
              <a:t>Hình 22.4 đo nhiệt độ </a:t>
            </a:r>
          </a:p>
          <a:p>
            <a:r>
              <a:rPr lang="en-US" altLang="en-US" sz="4400" b="1" i="1">
                <a:solidFill>
                  <a:srgbClr val="CC3399"/>
                </a:solidFill>
                <a:latin typeface="Times New Roman" pitchFamily="18" charset="0"/>
                <a:cs typeface="Times New Roman" pitchFamily="18" charset="0"/>
              </a:rPr>
              <a:t>nước </a:t>
            </a:r>
            <a:r>
              <a:rPr lang="en-US" altLang="en-US" sz="4400" b="1" i="1" smtClean="0">
                <a:solidFill>
                  <a:srgbClr val="CC3399"/>
                </a:solidFill>
                <a:latin typeface="Times New Roman" pitchFamily="18" charset="0"/>
                <a:cs typeface="Times New Roman" pitchFamily="18" charset="0"/>
              </a:rPr>
              <a:t>đá </a:t>
            </a:r>
            <a:r>
              <a:rPr lang="en-US" altLang="en-US" sz="4400" b="1" i="1">
                <a:solidFill>
                  <a:srgbClr val="CC3399"/>
                </a:solidFill>
                <a:latin typeface="Times New Roman" pitchFamily="18" charset="0"/>
                <a:cs typeface="Times New Roman" pitchFamily="18" charset="0"/>
              </a:rPr>
              <a:t>đang tan.</a:t>
            </a:r>
            <a:endParaRPr lang="en-US" altLang="en-US" sz="4400" b="1">
              <a:solidFill>
                <a:srgbClr val="CC3399"/>
              </a:solidFill>
              <a:latin typeface="Times New Roman" pitchFamily="18" charset="0"/>
              <a:cs typeface="Times New Roman" pitchFamily="18" charset="0"/>
            </a:endParaRPr>
          </a:p>
        </p:txBody>
      </p:sp>
      <p:pic>
        <p:nvPicPr>
          <p:cNvPr id="56336"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1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wedge">
                                      <p:cBhvr>
                                        <p:cTn id="7" dur="2000"/>
                                        <p:tgtEl>
                                          <p:spTgt spid="563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6333"/>
                                        </p:tgtEl>
                                        <p:attrNameLst>
                                          <p:attrName>style.visibility</p:attrName>
                                        </p:attrNameLst>
                                      </p:cBhvr>
                                      <p:to>
                                        <p:strVal val="visible"/>
                                      </p:to>
                                    </p:set>
                                    <p:animEffect transition="in" filter="box(in)">
                                      <p:cBhvr>
                                        <p:cTn id="10" dur="500"/>
                                        <p:tgtEl>
                                          <p:spTgt spid="563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6332"/>
                                        </p:tgtEl>
                                        <p:attrNameLst>
                                          <p:attrName>style.visibility</p:attrName>
                                        </p:attrNameLst>
                                      </p:cBhvr>
                                      <p:to>
                                        <p:strVal val="visible"/>
                                      </p:to>
                                    </p:set>
                                    <p:anim calcmode="lin" valueType="num">
                                      <p:cBhvr>
                                        <p:cTn id="15" dur="500" fill="hold"/>
                                        <p:tgtEl>
                                          <p:spTgt spid="5633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6332"/>
                                        </p:tgtEl>
                                        <p:attrNameLst>
                                          <p:attrName>ppt_y</p:attrName>
                                        </p:attrNameLst>
                                      </p:cBhvr>
                                      <p:tavLst>
                                        <p:tav tm="0">
                                          <p:val>
                                            <p:strVal val="#ppt_y"/>
                                          </p:val>
                                        </p:tav>
                                        <p:tav tm="100000">
                                          <p:val>
                                            <p:strVal val="#ppt_y"/>
                                          </p:val>
                                        </p:tav>
                                      </p:tavLst>
                                    </p:anim>
                                    <p:anim calcmode="lin" valueType="num">
                                      <p:cBhvr>
                                        <p:cTn id="17" dur="500" fill="hold"/>
                                        <p:tgtEl>
                                          <p:spTgt spid="5633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633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63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6335"/>
                                        </p:tgtEl>
                                        <p:attrNameLst>
                                          <p:attrName>style.visibility</p:attrName>
                                        </p:attrNameLst>
                                      </p:cBhvr>
                                      <p:to>
                                        <p:strVal val="visible"/>
                                      </p:to>
                                    </p:set>
                                    <p:animEffect transition="in" filter="checkerboard(across)">
                                      <p:cBhvr>
                                        <p:cTn id="24" dur="500"/>
                                        <p:tgtEl>
                                          <p:spTgt spid="56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P spid="56333" grpId="0" animBg="1"/>
      <p:bldP spid="563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6" name="Group 63"/>
          <p:cNvGrpSpPr>
            <a:grpSpLocks/>
          </p:cNvGrpSpPr>
          <p:nvPr/>
        </p:nvGrpSpPr>
        <p:grpSpPr bwMode="auto">
          <a:xfrm>
            <a:off x="2087563" y="1004888"/>
            <a:ext cx="165100" cy="3338512"/>
            <a:chOff x="0" y="0"/>
            <a:chExt cx="96" cy="2103"/>
          </a:xfrm>
        </p:grpSpPr>
        <p:sp>
          <p:nvSpPr>
            <p:cNvPr id="17472" name="AutoShape 64"/>
            <p:cNvSpPr>
              <a:spLocks noChangeArrowheads="1"/>
            </p:cNvSpPr>
            <p:nvPr/>
          </p:nvSpPr>
          <p:spPr bwMode="auto">
            <a:xfrm>
              <a:off x="0" y="0"/>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wrap="none" anchor="ctr"/>
            <a:lstStyle/>
            <a:p>
              <a:endParaRPr lang="en-US">
                <a:solidFill>
                  <a:srgbClr val="000000"/>
                </a:solidFill>
              </a:endParaRPr>
            </a:p>
          </p:txBody>
        </p:sp>
        <p:sp>
          <p:nvSpPr>
            <p:cNvPr id="17473" name="Unknown Shape"/>
            <p:cNvSpPr>
              <a:spLocks/>
            </p:cNvSpPr>
            <p:nvPr/>
          </p:nvSpPr>
          <p:spPr bwMode="auto">
            <a:xfrm>
              <a:off x="0" y="1776"/>
              <a:ext cx="96" cy="327"/>
            </a:xfrm>
            <a:custGeom>
              <a:avLst/>
              <a:gdLst/>
              <a:ahLst/>
              <a:cxnLst>
                <a:cxn ang="0">
                  <a:pos x="0" y="0"/>
                </a:cxn>
                <a:cxn ang="0">
                  <a:pos x="27" y="198"/>
                </a:cxn>
                <a:cxn ang="0">
                  <a:pos x="36" y="327"/>
                </a:cxn>
                <a:cxn ang="0">
                  <a:pos x="63" y="327"/>
                </a:cxn>
                <a:cxn ang="0">
                  <a:pos x="69" y="198"/>
                </a:cxn>
                <a:cxn ang="0">
                  <a:pos x="96" y="6"/>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endParaRPr lang="en-US">
                <a:solidFill>
                  <a:srgbClr val="000000"/>
                </a:solidFill>
              </a:endParaRPr>
            </a:p>
          </p:txBody>
        </p:sp>
        <p:sp>
          <p:nvSpPr>
            <p:cNvPr id="10526" name="Line 66"/>
            <p:cNvSpPr>
              <a:spLocks noChangeShapeType="1"/>
            </p:cNvSpPr>
            <p:nvPr/>
          </p:nvSpPr>
          <p:spPr bwMode="auto">
            <a:xfrm>
              <a:off x="48" y="1224"/>
              <a:ext cx="0" cy="74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527" name="Line 67"/>
            <p:cNvSpPr>
              <a:spLocks noChangeShapeType="1"/>
            </p:cNvSpPr>
            <p:nvPr/>
          </p:nvSpPr>
          <p:spPr bwMode="auto">
            <a:xfrm>
              <a:off x="48" y="168"/>
              <a:ext cx="0" cy="105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528" name="Unknown Shape"/>
            <p:cNvSpPr>
              <a:spLocks/>
            </p:cNvSpPr>
            <p:nvPr/>
          </p:nvSpPr>
          <p:spPr bwMode="auto">
            <a:xfrm>
              <a:off x="27" y="1974"/>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17554" name="Line 146"/>
          <p:cNvSpPr>
            <a:spLocks noChangeShapeType="1"/>
          </p:cNvSpPr>
          <p:nvPr/>
        </p:nvSpPr>
        <p:spPr bwMode="auto">
          <a:xfrm>
            <a:off x="2170113" y="1690688"/>
            <a:ext cx="0"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7555" name="Line 147"/>
          <p:cNvSpPr>
            <a:spLocks noChangeShapeType="1"/>
          </p:cNvSpPr>
          <p:nvPr/>
        </p:nvSpPr>
        <p:spPr bwMode="auto">
          <a:xfrm>
            <a:off x="2170113" y="1671638"/>
            <a:ext cx="0" cy="190500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10272" name="Group 148"/>
          <p:cNvGrpSpPr>
            <a:grpSpLocks/>
          </p:cNvGrpSpPr>
          <p:nvPr/>
        </p:nvGrpSpPr>
        <p:grpSpPr bwMode="auto">
          <a:xfrm>
            <a:off x="1974850" y="1309688"/>
            <a:ext cx="268288" cy="2497137"/>
            <a:chOff x="0" y="0"/>
            <a:chExt cx="156" cy="1573"/>
          </a:xfrm>
        </p:grpSpPr>
        <p:sp>
          <p:nvSpPr>
            <p:cNvPr id="10392" name="Line 149"/>
            <p:cNvSpPr>
              <a:spLocks noChangeShapeType="1"/>
            </p:cNvSpPr>
            <p:nvPr/>
          </p:nvSpPr>
          <p:spPr bwMode="auto">
            <a:xfrm>
              <a:off x="72" y="121"/>
              <a:ext cx="48"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3" name="Line 150"/>
            <p:cNvSpPr>
              <a:spLocks noChangeShapeType="1"/>
            </p:cNvSpPr>
            <p:nvPr/>
          </p:nvSpPr>
          <p:spPr bwMode="auto">
            <a:xfrm>
              <a:off x="72" y="76"/>
              <a:ext cx="0" cy="149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4" name="Line 151"/>
            <p:cNvSpPr>
              <a:spLocks noChangeShapeType="1"/>
            </p:cNvSpPr>
            <p:nvPr/>
          </p:nvSpPr>
          <p:spPr bwMode="auto">
            <a:xfrm>
              <a:off x="72" y="14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5" name="Line 152"/>
            <p:cNvSpPr>
              <a:spLocks noChangeShapeType="1"/>
            </p:cNvSpPr>
            <p:nvPr/>
          </p:nvSpPr>
          <p:spPr bwMode="auto">
            <a:xfrm>
              <a:off x="72" y="16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6" name="Line 153"/>
            <p:cNvSpPr>
              <a:spLocks noChangeShapeType="1"/>
            </p:cNvSpPr>
            <p:nvPr/>
          </p:nvSpPr>
          <p:spPr bwMode="auto">
            <a:xfrm>
              <a:off x="72" y="21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7" name="Line 154"/>
            <p:cNvSpPr>
              <a:spLocks noChangeShapeType="1"/>
            </p:cNvSpPr>
            <p:nvPr/>
          </p:nvSpPr>
          <p:spPr bwMode="auto">
            <a:xfrm>
              <a:off x="72" y="19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8" name="Line 155"/>
            <p:cNvSpPr>
              <a:spLocks noChangeShapeType="1"/>
            </p:cNvSpPr>
            <p:nvPr/>
          </p:nvSpPr>
          <p:spPr bwMode="auto">
            <a:xfrm>
              <a:off x="72" y="241"/>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99" name="Line 156"/>
            <p:cNvSpPr>
              <a:spLocks noChangeShapeType="1"/>
            </p:cNvSpPr>
            <p:nvPr/>
          </p:nvSpPr>
          <p:spPr bwMode="auto">
            <a:xfrm>
              <a:off x="72" y="26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0" name="Line 157"/>
            <p:cNvSpPr>
              <a:spLocks noChangeShapeType="1"/>
            </p:cNvSpPr>
            <p:nvPr/>
          </p:nvSpPr>
          <p:spPr bwMode="auto">
            <a:xfrm>
              <a:off x="72" y="28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1" name="Line 158"/>
            <p:cNvSpPr>
              <a:spLocks noChangeShapeType="1"/>
            </p:cNvSpPr>
            <p:nvPr/>
          </p:nvSpPr>
          <p:spPr bwMode="auto">
            <a:xfrm>
              <a:off x="72" y="33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2" name="Line 159"/>
            <p:cNvSpPr>
              <a:spLocks noChangeShapeType="1"/>
            </p:cNvSpPr>
            <p:nvPr/>
          </p:nvSpPr>
          <p:spPr bwMode="auto">
            <a:xfrm>
              <a:off x="72" y="31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3" name="Line 160"/>
            <p:cNvSpPr>
              <a:spLocks noChangeShapeType="1"/>
            </p:cNvSpPr>
            <p:nvPr/>
          </p:nvSpPr>
          <p:spPr bwMode="auto">
            <a:xfrm>
              <a:off x="72" y="361"/>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4" name="Line 161"/>
            <p:cNvSpPr>
              <a:spLocks noChangeShapeType="1"/>
            </p:cNvSpPr>
            <p:nvPr/>
          </p:nvSpPr>
          <p:spPr bwMode="auto">
            <a:xfrm>
              <a:off x="72" y="38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5" name="Line 162"/>
            <p:cNvSpPr>
              <a:spLocks noChangeShapeType="1"/>
            </p:cNvSpPr>
            <p:nvPr/>
          </p:nvSpPr>
          <p:spPr bwMode="auto">
            <a:xfrm>
              <a:off x="72" y="40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6" name="Line 163"/>
            <p:cNvSpPr>
              <a:spLocks noChangeShapeType="1"/>
            </p:cNvSpPr>
            <p:nvPr/>
          </p:nvSpPr>
          <p:spPr bwMode="auto">
            <a:xfrm>
              <a:off x="72" y="45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7" name="Line 164"/>
            <p:cNvSpPr>
              <a:spLocks noChangeShapeType="1"/>
            </p:cNvSpPr>
            <p:nvPr/>
          </p:nvSpPr>
          <p:spPr bwMode="auto">
            <a:xfrm>
              <a:off x="72" y="43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8" name="Line 165"/>
            <p:cNvSpPr>
              <a:spLocks noChangeShapeType="1"/>
            </p:cNvSpPr>
            <p:nvPr/>
          </p:nvSpPr>
          <p:spPr bwMode="auto">
            <a:xfrm>
              <a:off x="72" y="478"/>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09" name="Line 166"/>
            <p:cNvSpPr>
              <a:spLocks noChangeShapeType="1"/>
            </p:cNvSpPr>
            <p:nvPr/>
          </p:nvSpPr>
          <p:spPr bwMode="auto">
            <a:xfrm>
              <a:off x="72" y="50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0" name="Line 167"/>
            <p:cNvSpPr>
              <a:spLocks noChangeShapeType="1"/>
            </p:cNvSpPr>
            <p:nvPr/>
          </p:nvSpPr>
          <p:spPr bwMode="auto">
            <a:xfrm>
              <a:off x="72" y="52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1" name="Line 168"/>
            <p:cNvSpPr>
              <a:spLocks noChangeShapeType="1"/>
            </p:cNvSpPr>
            <p:nvPr/>
          </p:nvSpPr>
          <p:spPr bwMode="auto">
            <a:xfrm>
              <a:off x="72" y="57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2" name="Line 169"/>
            <p:cNvSpPr>
              <a:spLocks noChangeShapeType="1"/>
            </p:cNvSpPr>
            <p:nvPr/>
          </p:nvSpPr>
          <p:spPr bwMode="auto">
            <a:xfrm>
              <a:off x="72" y="55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3" name="Line 170"/>
            <p:cNvSpPr>
              <a:spLocks noChangeShapeType="1"/>
            </p:cNvSpPr>
            <p:nvPr/>
          </p:nvSpPr>
          <p:spPr bwMode="auto">
            <a:xfrm>
              <a:off x="72" y="598"/>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4" name="Line 171"/>
            <p:cNvSpPr>
              <a:spLocks noChangeShapeType="1"/>
            </p:cNvSpPr>
            <p:nvPr/>
          </p:nvSpPr>
          <p:spPr bwMode="auto">
            <a:xfrm>
              <a:off x="72" y="61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5" name="Line 172"/>
            <p:cNvSpPr>
              <a:spLocks noChangeShapeType="1"/>
            </p:cNvSpPr>
            <p:nvPr/>
          </p:nvSpPr>
          <p:spPr bwMode="auto">
            <a:xfrm>
              <a:off x="72" y="64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6" name="Line 173"/>
            <p:cNvSpPr>
              <a:spLocks noChangeShapeType="1"/>
            </p:cNvSpPr>
            <p:nvPr/>
          </p:nvSpPr>
          <p:spPr bwMode="auto">
            <a:xfrm>
              <a:off x="72" y="69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7" name="Line 174"/>
            <p:cNvSpPr>
              <a:spLocks noChangeShapeType="1"/>
            </p:cNvSpPr>
            <p:nvPr/>
          </p:nvSpPr>
          <p:spPr bwMode="auto">
            <a:xfrm>
              <a:off x="72" y="66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8" name="Line 175"/>
            <p:cNvSpPr>
              <a:spLocks noChangeShapeType="1"/>
            </p:cNvSpPr>
            <p:nvPr/>
          </p:nvSpPr>
          <p:spPr bwMode="auto">
            <a:xfrm>
              <a:off x="72" y="715"/>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19" name="Line 176"/>
            <p:cNvSpPr>
              <a:spLocks noChangeShapeType="1"/>
            </p:cNvSpPr>
            <p:nvPr/>
          </p:nvSpPr>
          <p:spPr bwMode="auto">
            <a:xfrm>
              <a:off x="72" y="73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0" name="Line 177"/>
            <p:cNvSpPr>
              <a:spLocks noChangeShapeType="1"/>
            </p:cNvSpPr>
            <p:nvPr/>
          </p:nvSpPr>
          <p:spPr bwMode="auto">
            <a:xfrm>
              <a:off x="72" y="76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1" name="Line 178"/>
            <p:cNvSpPr>
              <a:spLocks noChangeShapeType="1"/>
            </p:cNvSpPr>
            <p:nvPr/>
          </p:nvSpPr>
          <p:spPr bwMode="auto">
            <a:xfrm>
              <a:off x="72" y="81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2" name="Line 179"/>
            <p:cNvSpPr>
              <a:spLocks noChangeShapeType="1"/>
            </p:cNvSpPr>
            <p:nvPr/>
          </p:nvSpPr>
          <p:spPr bwMode="auto">
            <a:xfrm>
              <a:off x="72" y="78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3" name="Line 180"/>
            <p:cNvSpPr>
              <a:spLocks noChangeShapeType="1"/>
            </p:cNvSpPr>
            <p:nvPr/>
          </p:nvSpPr>
          <p:spPr bwMode="auto">
            <a:xfrm>
              <a:off x="72" y="835"/>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4" name="Line 181"/>
            <p:cNvSpPr>
              <a:spLocks noChangeShapeType="1"/>
            </p:cNvSpPr>
            <p:nvPr/>
          </p:nvSpPr>
          <p:spPr bwMode="auto">
            <a:xfrm>
              <a:off x="72" y="85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5" name="Line 182"/>
            <p:cNvSpPr>
              <a:spLocks noChangeShapeType="1"/>
            </p:cNvSpPr>
            <p:nvPr/>
          </p:nvSpPr>
          <p:spPr bwMode="auto">
            <a:xfrm>
              <a:off x="72" y="88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6" name="Line 183"/>
            <p:cNvSpPr>
              <a:spLocks noChangeShapeType="1"/>
            </p:cNvSpPr>
            <p:nvPr/>
          </p:nvSpPr>
          <p:spPr bwMode="auto">
            <a:xfrm>
              <a:off x="72" y="92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7" name="Line 184"/>
            <p:cNvSpPr>
              <a:spLocks noChangeShapeType="1"/>
            </p:cNvSpPr>
            <p:nvPr/>
          </p:nvSpPr>
          <p:spPr bwMode="auto">
            <a:xfrm>
              <a:off x="72" y="90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8" name="Line 185"/>
            <p:cNvSpPr>
              <a:spLocks noChangeShapeType="1"/>
            </p:cNvSpPr>
            <p:nvPr/>
          </p:nvSpPr>
          <p:spPr bwMode="auto">
            <a:xfrm>
              <a:off x="72" y="95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29" name="Line 186"/>
            <p:cNvSpPr>
              <a:spLocks noChangeShapeType="1"/>
            </p:cNvSpPr>
            <p:nvPr/>
          </p:nvSpPr>
          <p:spPr bwMode="auto">
            <a:xfrm>
              <a:off x="72" y="97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0" name="Line 187"/>
            <p:cNvSpPr>
              <a:spLocks noChangeShapeType="1"/>
            </p:cNvSpPr>
            <p:nvPr/>
          </p:nvSpPr>
          <p:spPr bwMode="auto">
            <a:xfrm>
              <a:off x="72" y="100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1" name="Line 188"/>
            <p:cNvSpPr>
              <a:spLocks noChangeShapeType="1"/>
            </p:cNvSpPr>
            <p:nvPr/>
          </p:nvSpPr>
          <p:spPr bwMode="auto">
            <a:xfrm>
              <a:off x="72" y="104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2" name="Line 189"/>
            <p:cNvSpPr>
              <a:spLocks noChangeShapeType="1"/>
            </p:cNvSpPr>
            <p:nvPr/>
          </p:nvSpPr>
          <p:spPr bwMode="auto">
            <a:xfrm>
              <a:off x="72" y="102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3" name="Line 190"/>
            <p:cNvSpPr>
              <a:spLocks noChangeShapeType="1"/>
            </p:cNvSpPr>
            <p:nvPr/>
          </p:nvSpPr>
          <p:spPr bwMode="auto">
            <a:xfrm>
              <a:off x="72" y="1072"/>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4" name="Line 191"/>
            <p:cNvSpPr>
              <a:spLocks noChangeShapeType="1"/>
            </p:cNvSpPr>
            <p:nvPr/>
          </p:nvSpPr>
          <p:spPr bwMode="auto">
            <a:xfrm>
              <a:off x="72" y="109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5" name="Line 192"/>
            <p:cNvSpPr>
              <a:spLocks noChangeShapeType="1"/>
            </p:cNvSpPr>
            <p:nvPr/>
          </p:nvSpPr>
          <p:spPr bwMode="auto">
            <a:xfrm>
              <a:off x="72" y="112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6" name="Line 193"/>
            <p:cNvSpPr>
              <a:spLocks noChangeShapeType="1"/>
            </p:cNvSpPr>
            <p:nvPr/>
          </p:nvSpPr>
          <p:spPr bwMode="auto">
            <a:xfrm>
              <a:off x="72" y="116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7" name="Line 194"/>
            <p:cNvSpPr>
              <a:spLocks noChangeShapeType="1"/>
            </p:cNvSpPr>
            <p:nvPr/>
          </p:nvSpPr>
          <p:spPr bwMode="auto">
            <a:xfrm>
              <a:off x="72" y="114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8" name="Line 195"/>
            <p:cNvSpPr>
              <a:spLocks noChangeShapeType="1"/>
            </p:cNvSpPr>
            <p:nvPr/>
          </p:nvSpPr>
          <p:spPr bwMode="auto">
            <a:xfrm>
              <a:off x="72" y="119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39" name="Line 196"/>
            <p:cNvSpPr>
              <a:spLocks noChangeShapeType="1"/>
            </p:cNvSpPr>
            <p:nvPr/>
          </p:nvSpPr>
          <p:spPr bwMode="auto">
            <a:xfrm>
              <a:off x="72" y="121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0" name="Line 197"/>
            <p:cNvSpPr>
              <a:spLocks noChangeShapeType="1"/>
            </p:cNvSpPr>
            <p:nvPr/>
          </p:nvSpPr>
          <p:spPr bwMode="auto">
            <a:xfrm>
              <a:off x="72" y="124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1" name="Line 198"/>
            <p:cNvSpPr>
              <a:spLocks noChangeShapeType="1"/>
            </p:cNvSpPr>
            <p:nvPr/>
          </p:nvSpPr>
          <p:spPr bwMode="auto">
            <a:xfrm>
              <a:off x="72" y="128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2" name="Line 199"/>
            <p:cNvSpPr>
              <a:spLocks noChangeShapeType="1"/>
            </p:cNvSpPr>
            <p:nvPr/>
          </p:nvSpPr>
          <p:spPr bwMode="auto">
            <a:xfrm>
              <a:off x="72" y="126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3" name="Line 200"/>
            <p:cNvSpPr>
              <a:spLocks noChangeShapeType="1"/>
            </p:cNvSpPr>
            <p:nvPr/>
          </p:nvSpPr>
          <p:spPr bwMode="auto">
            <a:xfrm>
              <a:off x="72" y="1312"/>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4" name="Line 201"/>
            <p:cNvSpPr>
              <a:spLocks noChangeShapeType="1"/>
            </p:cNvSpPr>
            <p:nvPr/>
          </p:nvSpPr>
          <p:spPr bwMode="auto">
            <a:xfrm>
              <a:off x="72" y="133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5" name="Line 202"/>
            <p:cNvSpPr>
              <a:spLocks noChangeShapeType="1"/>
            </p:cNvSpPr>
            <p:nvPr/>
          </p:nvSpPr>
          <p:spPr bwMode="auto">
            <a:xfrm>
              <a:off x="72" y="135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6" name="Line 203"/>
            <p:cNvSpPr>
              <a:spLocks noChangeShapeType="1"/>
            </p:cNvSpPr>
            <p:nvPr/>
          </p:nvSpPr>
          <p:spPr bwMode="auto">
            <a:xfrm>
              <a:off x="72" y="140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7" name="Line 204"/>
            <p:cNvSpPr>
              <a:spLocks noChangeShapeType="1"/>
            </p:cNvSpPr>
            <p:nvPr/>
          </p:nvSpPr>
          <p:spPr bwMode="auto">
            <a:xfrm>
              <a:off x="72" y="138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8" name="Line 205"/>
            <p:cNvSpPr>
              <a:spLocks noChangeShapeType="1"/>
            </p:cNvSpPr>
            <p:nvPr/>
          </p:nvSpPr>
          <p:spPr bwMode="auto">
            <a:xfrm>
              <a:off x="72" y="1429"/>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49" name="Line 206"/>
            <p:cNvSpPr>
              <a:spLocks noChangeShapeType="1"/>
            </p:cNvSpPr>
            <p:nvPr/>
          </p:nvSpPr>
          <p:spPr bwMode="auto">
            <a:xfrm>
              <a:off x="72" y="145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50" name="Line 207"/>
            <p:cNvSpPr>
              <a:spLocks noChangeShapeType="1"/>
            </p:cNvSpPr>
            <p:nvPr/>
          </p:nvSpPr>
          <p:spPr bwMode="auto">
            <a:xfrm>
              <a:off x="72" y="147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51" name="Line 208"/>
            <p:cNvSpPr>
              <a:spLocks noChangeShapeType="1"/>
            </p:cNvSpPr>
            <p:nvPr/>
          </p:nvSpPr>
          <p:spPr bwMode="auto">
            <a:xfrm>
              <a:off x="72" y="152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52" name="Line 209"/>
            <p:cNvSpPr>
              <a:spLocks noChangeShapeType="1"/>
            </p:cNvSpPr>
            <p:nvPr/>
          </p:nvSpPr>
          <p:spPr bwMode="auto">
            <a:xfrm>
              <a:off x="72" y="150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53" name="Line 210"/>
            <p:cNvSpPr>
              <a:spLocks noChangeShapeType="1"/>
            </p:cNvSpPr>
            <p:nvPr/>
          </p:nvSpPr>
          <p:spPr bwMode="auto">
            <a:xfrm>
              <a:off x="72" y="1549"/>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454" name="Text Box 211"/>
            <p:cNvSpPr txBox="1">
              <a:spLocks noChangeArrowheads="1"/>
            </p:cNvSpPr>
            <p:nvPr/>
          </p:nvSpPr>
          <p:spPr bwMode="auto">
            <a:xfrm>
              <a:off x="12" y="150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10</a:t>
              </a:r>
            </a:p>
          </p:txBody>
        </p:sp>
        <p:sp>
          <p:nvSpPr>
            <p:cNvPr id="10455" name="Text Box 212"/>
            <p:cNvSpPr txBox="1">
              <a:spLocks noChangeArrowheads="1"/>
            </p:cNvSpPr>
            <p:nvPr/>
          </p:nvSpPr>
          <p:spPr bwMode="auto">
            <a:xfrm>
              <a:off x="12" y="138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0</a:t>
              </a:r>
            </a:p>
          </p:txBody>
        </p:sp>
        <p:sp>
          <p:nvSpPr>
            <p:cNvPr id="10456" name="Text Box 213"/>
            <p:cNvSpPr txBox="1">
              <a:spLocks noChangeArrowheads="1"/>
            </p:cNvSpPr>
            <p:nvPr/>
          </p:nvSpPr>
          <p:spPr bwMode="auto">
            <a:xfrm>
              <a:off x="12" y="1258"/>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10</a:t>
              </a:r>
            </a:p>
          </p:txBody>
        </p:sp>
        <p:sp>
          <p:nvSpPr>
            <p:cNvPr id="10457" name="Text Box 214"/>
            <p:cNvSpPr txBox="1">
              <a:spLocks noChangeArrowheads="1"/>
            </p:cNvSpPr>
            <p:nvPr/>
          </p:nvSpPr>
          <p:spPr bwMode="auto">
            <a:xfrm>
              <a:off x="12" y="307"/>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90</a:t>
              </a:r>
            </a:p>
          </p:txBody>
        </p:sp>
        <p:sp>
          <p:nvSpPr>
            <p:cNvPr id="10458" name="Text Box 215"/>
            <p:cNvSpPr txBox="1">
              <a:spLocks noChangeArrowheads="1"/>
            </p:cNvSpPr>
            <p:nvPr/>
          </p:nvSpPr>
          <p:spPr bwMode="auto">
            <a:xfrm>
              <a:off x="12" y="1138"/>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20</a:t>
              </a:r>
            </a:p>
          </p:txBody>
        </p:sp>
        <p:sp>
          <p:nvSpPr>
            <p:cNvPr id="10459" name="Text Box 216"/>
            <p:cNvSpPr txBox="1">
              <a:spLocks noChangeArrowheads="1"/>
            </p:cNvSpPr>
            <p:nvPr/>
          </p:nvSpPr>
          <p:spPr bwMode="auto">
            <a:xfrm>
              <a:off x="12" y="1017"/>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30</a:t>
              </a:r>
            </a:p>
          </p:txBody>
        </p:sp>
        <p:sp>
          <p:nvSpPr>
            <p:cNvPr id="10460" name="Text Box 217"/>
            <p:cNvSpPr txBox="1">
              <a:spLocks noChangeArrowheads="1"/>
            </p:cNvSpPr>
            <p:nvPr/>
          </p:nvSpPr>
          <p:spPr bwMode="auto">
            <a:xfrm>
              <a:off x="12" y="90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40</a:t>
              </a:r>
            </a:p>
          </p:txBody>
        </p:sp>
        <p:sp>
          <p:nvSpPr>
            <p:cNvPr id="10461" name="Text Box 218"/>
            <p:cNvSpPr txBox="1">
              <a:spLocks noChangeArrowheads="1"/>
            </p:cNvSpPr>
            <p:nvPr/>
          </p:nvSpPr>
          <p:spPr bwMode="auto">
            <a:xfrm>
              <a:off x="12" y="779"/>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50</a:t>
              </a:r>
            </a:p>
          </p:txBody>
        </p:sp>
        <p:sp>
          <p:nvSpPr>
            <p:cNvPr id="10462" name="Text Box 219"/>
            <p:cNvSpPr txBox="1">
              <a:spLocks noChangeArrowheads="1"/>
            </p:cNvSpPr>
            <p:nvPr/>
          </p:nvSpPr>
          <p:spPr bwMode="auto">
            <a:xfrm>
              <a:off x="12" y="66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60</a:t>
              </a:r>
            </a:p>
          </p:txBody>
        </p:sp>
        <p:sp>
          <p:nvSpPr>
            <p:cNvPr id="10463" name="Text Box 220"/>
            <p:cNvSpPr txBox="1">
              <a:spLocks noChangeArrowheads="1"/>
            </p:cNvSpPr>
            <p:nvPr/>
          </p:nvSpPr>
          <p:spPr bwMode="auto">
            <a:xfrm>
              <a:off x="12" y="544"/>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70</a:t>
              </a:r>
            </a:p>
          </p:txBody>
        </p:sp>
        <p:sp>
          <p:nvSpPr>
            <p:cNvPr id="10464" name="Text Box 221"/>
            <p:cNvSpPr txBox="1">
              <a:spLocks noChangeArrowheads="1"/>
            </p:cNvSpPr>
            <p:nvPr/>
          </p:nvSpPr>
          <p:spPr bwMode="auto">
            <a:xfrm>
              <a:off x="12" y="42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80</a:t>
              </a:r>
            </a:p>
          </p:txBody>
        </p:sp>
        <p:sp>
          <p:nvSpPr>
            <p:cNvPr id="10465" name="Text Box 222"/>
            <p:cNvSpPr txBox="1">
              <a:spLocks noChangeArrowheads="1"/>
            </p:cNvSpPr>
            <p:nvPr/>
          </p:nvSpPr>
          <p:spPr bwMode="auto">
            <a:xfrm>
              <a:off x="12" y="190"/>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100</a:t>
              </a:r>
            </a:p>
          </p:txBody>
        </p:sp>
        <p:sp>
          <p:nvSpPr>
            <p:cNvPr id="10466" name="Text Box 223"/>
            <p:cNvSpPr txBox="1">
              <a:spLocks noChangeArrowheads="1"/>
            </p:cNvSpPr>
            <p:nvPr/>
          </p:nvSpPr>
          <p:spPr bwMode="auto">
            <a:xfrm>
              <a:off x="12" y="66"/>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r>
                <a:rPr lang="en-US" sz="600">
                  <a:solidFill>
                    <a:srgbClr val="3B812F"/>
                  </a:solidFill>
                  <a:latin typeface="Arial" charset="0"/>
                </a:rPr>
                <a:t>110</a:t>
              </a:r>
            </a:p>
          </p:txBody>
        </p:sp>
        <p:sp>
          <p:nvSpPr>
            <p:cNvPr id="10467" name="Text Box 224"/>
            <p:cNvSpPr txBox="1">
              <a:spLocks noChangeArrowheads="1"/>
            </p:cNvSpPr>
            <p:nvPr/>
          </p:nvSpPr>
          <p:spPr bwMode="auto">
            <a:xfrm>
              <a:off x="0" y="0"/>
              <a:ext cx="1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gn="r" eaLnBrk="1" hangingPunct="1">
                <a:spcBef>
                  <a:spcPct val="50000"/>
                </a:spcBef>
              </a:pPr>
              <a:endParaRPr lang="en-US" sz="1000" b="1">
                <a:solidFill>
                  <a:srgbClr val="CC0000"/>
                </a:solidFill>
                <a:latin typeface="Arial" charset="0"/>
              </a:endParaRPr>
            </a:p>
          </p:txBody>
        </p:sp>
      </p:grpSp>
      <p:sp>
        <p:nvSpPr>
          <p:cNvPr id="17640" name="Oval 232"/>
          <p:cNvSpPr>
            <a:spLocks noChangeArrowheads="1"/>
          </p:cNvSpPr>
          <p:nvPr/>
        </p:nvSpPr>
        <p:spPr bwMode="auto">
          <a:xfrm>
            <a:off x="4918075" y="4619625"/>
            <a:ext cx="49213" cy="46038"/>
          </a:xfrm>
          <a:prstGeom prst="ellipse">
            <a:avLst/>
          </a:prstGeom>
          <a:solidFill>
            <a:schemeClr val="bg1"/>
          </a:solidFill>
          <a:ln w="9525">
            <a:solidFill>
              <a:srgbClr val="66CCFF"/>
            </a:solidFill>
            <a:round/>
            <a:headEnd/>
            <a:tailEnd/>
          </a:ln>
        </p:spPr>
        <p:txBody>
          <a:bodyPr wrap="none" anchor="ctr"/>
          <a:lstStyle/>
          <a:p>
            <a:endParaRPr lang="en-US">
              <a:solidFill>
                <a:srgbClr val="000000"/>
              </a:solidFill>
            </a:endParaRPr>
          </a:p>
        </p:txBody>
      </p:sp>
      <p:sp>
        <p:nvSpPr>
          <p:cNvPr id="17680" name="Text Box 272"/>
          <p:cNvSpPr txBox="1">
            <a:spLocks noChangeArrowheads="1"/>
          </p:cNvSpPr>
          <p:nvPr/>
        </p:nvSpPr>
        <p:spPr bwMode="auto">
          <a:xfrm>
            <a:off x="2533650" y="11091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hangingPunct="1">
              <a:spcBef>
                <a:spcPct val="50000"/>
              </a:spcBef>
            </a:pPr>
            <a:r>
              <a:rPr lang="en-US" b="1">
                <a:solidFill>
                  <a:srgbClr val="FF0000"/>
                </a:solidFill>
                <a:latin typeface="Times New Roman" pitchFamily="18" charset="0"/>
              </a:rPr>
              <a:t>100</a:t>
            </a:r>
            <a:r>
              <a:rPr lang="en-US" b="1" baseline="30000">
                <a:solidFill>
                  <a:srgbClr val="FF0000"/>
                </a:solidFill>
                <a:latin typeface="Times New Roman" pitchFamily="18" charset="0"/>
              </a:rPr>
              <a:t>o</a:t>
            </a:r>
            <a:r>
              <a:rPr lang="en-US" b="1">
                <a:solidFill>
                  <a:srgbClr val="FF0000"/>
                </a:solidFill>
                <a:latin typeface="Times New Roman" pitchFamily="18" charset="0"/>
              </a:rPr>
              <a:t>C</a:t>
            </a:r>
          </a:p>
        </p:txBody>
      </p:sp>
      <p:sp>
        <p:nvSpPr>
          <p:cNvPr id="17681" name="Line 273"/>
          <p:cNvSpPr>
            <a:spLocks noChangeShapeType="1"/>
          </p:cNvSpPr>
          <p:nvPr/>
        </p:nvSpPr>
        <p:spPr bwMode="auto">
          <a:xfrm>
            <a:off x="2284413" y="1690688"/>
            <a:ext cx="24765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7682" name="Line 274"/>
          <p:cNvSpPr>
            <a:spLocks noChangeShapeType="1"/>
          </p:cNvSpPr>
          <p:nvPr/>
        </p:nvSpPr>
        <p:spPr bwMode="auto">
          <a:xfrm>
            <a:off x="2286000" y="3582988"/>
            <a:ext cx="24765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7683" name="Text Box 275"/>
          <p:cNvSpPr txBox="1">
            <a:spLocks noChangeArrowheads="1"/>
          </p:cNvSpPr>
          <p:nvPr/>
        </p:nvSpPr>
        <p:spPr bwMode="auto">
          <a:xfrm>
            <a:off x="2286000" y="3687435"/>
            <a:ext cx="95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hangingPunct="1">
              <a:spcBef>
                <a:spcPct val="50000"/>
              </a:spcBef>
            </a:pPr>
            <a:r>
              <a:rPr lang="en-US" b="1">
                <a:solidFill>
                  <a:srgbClr val="FF0000"/>
                </a:solidFill>
                <a:latin typeface="Times New Roman" pitchFamily="18" charset="0"/>
              </a:rPr>
              <a:t>0</a:t>
            </a:r>
            <a:r>
              <a:rPr lang="en-US" b="1" baseline="30000">
                <a:solidFill>
                  <a:srgbClr val="FF0000"/>
                </a:solidFill>
                <a:latin typeface="Times New Roman" pitchFamily="18" charset="0"/>
              </a:rPr>
              <a:t>o</a:t>
            </a:r>
            <a:r>
              <a:rPr lang="en-US" b="1">
                <a:solidFill>
                  <a:srgbClr val="FF0000"/>
                </a:solidFill>
                <a:latin typeface="Times New Roman" pitchFamily="18" charset="0"/>
              </a:rPr>
              <a:t>C</a:t>
            </a:r>
          </a:p>
        </p:txBody>
      </p:sp>
      <p:grpSp>
        <p:nvGrpSpPr>
          <p:cNvPr id="18" name="Group 91"/>
          <p:cNvGrpSpPr>
            <a:grpSpLocks/>
          </p:cNvGrpSpPr>
          <p:nvPr/>
        </p:nvGrpSpPr>
        <p:grpSpPr bwMode="auto">
          <a:xfrm>
            <a:off x="2248724" y="1677988"/>
            <a:ext cx="914400" cy="1905000"/>
            <a:chOff x="0" y="0"/>
            <a:chExt cx="48" cy="4000"/>
          </a:xfrm>
        </p:grpSpPr>
        <p:grpSp>
          <p:nvGrpSpPr>
            <p:cNvPr id="10307" name="Group 92"/>
            <p:cNvGrpSpPr>
              <a:grpSpLocks/>
            </p:cNvGrpSpPr>
            <p:nvPr/>
          </p:nvGrpSpPr>
          <p:grpSpPr bwMode="auto">
            <a:xfrm rot="5400000">
              <a:off x="-1576" y="1576"/>
              <a:ext cx="3200" cy="48"/>
              <a:chOff x="0" y="0"/>
              <a:chExt cx="3200" cy="240"/>
            </a:xfrm>
          </p:grpSpPr>
          <p:sp>
            <p:nvSpPr>
              <p:cNvPr id="10352" name="Line 93"/>
              <p:cNvSpPr>
                <a:spLocks noChangeShapeType="1"/>
              </p:cNvSpPr>
              <p:nvPr/>
            </p:nvSpPr>
            <p:spPr bwMode="auto">
              <a:xfrm>
                <a:off x="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3" name="Line 94"/>
              <p:cNvSpPr>
                <a:spLocks noChangeShapeType="1"/>
              </p:cNvSpPr>
              <p:nvPr/>
            </p:nvSpPr>
            <p:spPr bwMode="auto">
              <a:xfrm>
                <a:off x="1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4" name="Line 95"/>
              <p:cNvSpPr>
                <a:spLocks noChangeShapeType="1"/>
              </p:cNvSpPr>
              <p:nvPr/>
            </p:nvSpPr>
            <p:spPr bwMode="auto">
              <a:xfrm>
                <a:off x="3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5" name="Line 96"/>
              <p:cNvSpPr>
                <a:spLocks noChangeShapeType="1"/>
              </p:cNvSpPr>
              <p:nvPr/>
            </p:nvSpPr>
            <p:spPr bwMode="auto">
              <a:xfrm>
                <a:off x="4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6" name="Line 97"/>
              <p:cNvSpPr>
                <a:spLocks noChangeShapeType="1"/>
              </p:cNvSpPr>
              <p:nvPr/>
            </p:nvSpPr>
            <p:spPr bwMode="auto">
              <a:xfrm>
                <a:off x="6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7" name="Line 98"/>
              <p:cNvSpPr>
                <a:spLocks noChangeShapeType="1"/>
              </p:cNvSpPr>
              <p:nvPr/>
            </p:nvSpPr>
            <p:spPr bwMode="auto">
              <a:xfrm>
                <a:off x="800" y="60"/>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8" name="Line 99"/>
              <p:cNvSpPr>
                <a:spLocks noChangeShapeType="1"/>
              </p:cNvSpPr>
              <p:nvPr/>
            </p:nvSpPr>
            <p:spPr bwMode="auto">
              <a:xfrm>
                <a:off x="9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9" name="Line 100"/>
              <p:cNvSpPr>
                <a:spLocks noChangeShapeType="1"/>
              </p:cNvSpPr>
              <p:nvPr/>
            </p:nvSpPr>
            <p:spPr bwMode="auto">
              <a:xfrm>
                <a:off x="11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0" name="Line 101"/>
              <p:cNvSpPr>
                <a:spLocks noChangeShapeType="1"/>
              </p:cNvSpPr>
              <p:nvPr/>
            </p:nvSpPr>
            <p:spPr bwMode="auto">
              <a:xfrm>
                <a:off x="12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1" name="Line 102"/>
              <p:cNvSpPr>
                <a:spLocks noChangeShapeType="1"/>
              </p:cNvSpPr>
              <p:nvPr/>
            </p:nvSpPr>
            <p:spPr bwMode="auto">
              <a:xfrm>
                <a:off x="14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2" name="Line 103"/>
              <p:cNvSpPr>
                <a:spLocks noChangeShapeType="1"/>
              </p:cNvSpPr>
              <p:nvPr/>
            </p:nvSpPr>
            <p:spPr bwMode="auto">
              <a:xfrm>
                <a:off x="160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3" name="Line 104"/>
              <p:cNvSpPr>
                <a:spLocks noChangeShapeType="1"/>
              </p:cNvSpPr>
              <p:nvPr/>
            </p:nvSpPr>
            <p:spPr bwMode="auto">
              <a:xfrm>
                <a:off x="17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4" name="Line 105"/>
              <p:cNvSpPr>
                <a:spLocks noChangeShapeType="1"/>
              </p:cNvSpPr>
              <p:nvPr/>
            </p:nvSpPr>
            <p:spPr bwMode="auto">
              <a:xfrm>
                <a:off x="19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5" name="Line 106"/>
              <p:cNvSpPr>
                <a:spLocks noChangeShapeType="1"/>
              </p:cNvSpPr>
              <p:nvPr/>
            </p:nvSpPr>
            <p:spPr bwMode="auto">
              <a:xfrm>
                <a:off x="20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6" name="Line 107"/>
              <p:cNvSpPr>
                <a:spLocks noChangeShapeType="1"/>
              </p:cNvSpPr>
              <p:nvPr/>
            </p:nvSpPr>
            <p:spPr bwMode="auto">
              <a:xfrm>
                <a:off x="22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7" name="Line 108"/>
              <p:cNvSpPr>
                <a:spLocks noChangeShapeType="1"/>
              </p:cNvSpPr>
              <p:nvPr/>
            </p:nvSpPr>
            <p:spPr bwMode="auto">
              <a:xfrm>
                <a:off x="2400" y="60"/>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8" name="Line 109"/>
              <p:cNvSpPr>
                <a:spLocks noChangeShapeType="1"/>
              </p:cNvSpPr>
              <p:nvPr/>
            </p:nvSpPr>
            <p:spPr bwMode="auto">
              <a:xfrm>
                <a:off x="25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69" name="Line 110"/>
              <p:cNvSpPr>
                <a:spLocks noChangeShapeType="1"/>
              </p:cNvSpPr>
              <p:nvPr/>
            </p:nvSpPr>
            <p:spPr bwMode="auto">
              <a:xfrm>
                <a:off x="27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70" name="Line 111"/>
              <p:cNvSpPr>
                <a:spLocks noChangeShapeType="1"/>
              </p:cNvSpPr>
              <p:nvPr/>
            </p:nvSpPr>
            <p:spPr bwMode="auto">
              <a:xfrm>
                <a:off x="28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71" name="Line 112"/>
              <p:cNvSpPr>
                <a:spLocks noChangeShapeType="1"/>
              </p:cNvSpPr>
              <p:nvPr/>
            </p:nvSpPr>
            <p:spPr bwMode="auto">
              <a:xfrm>
                <a:off x="30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72" name="Line 113"/>
              <p:cNvSpPr>
                <a:spLocks noChangeShapeType="1"/>
              </p:cNvSpPr>
              <p:nvPr/>
            </p:nvSpPr>
            <p:spPr bwMode="auto">
              <a:xfrm>
                <a:off x="320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10308" name="Group 114"/>
            <p:cNvGrpSpPr>
              <a:grpSpLocks/>
            </p:cNvGrpSpPr>
            <p:nvPr/>
          </p:nvGrpSpPr>
          <p:grpSpPr bwMode="auto">
            <a:xfrm rot="5400000">
              <a:off x="-1576" y="1960"/>
              <a:ext cx="3200" cy="48"/>
              <a:chOff x="0" y="0"/>
              <a:chExt cx="3200" cy="240"/>
            </a:xfrm>
          </p:grpSpPr>
          <p:sp>
            <p:nvSpPr>
              <p:cNvPr id="10331" name="Line 115"/>
              <p:cNvSpPr>
                <a:spLocks noChangeShapeType="1"/>
              </p:cNvSpPr>
              <p:nvPr/>
            </p:nvSpPr>
            <p:spPr bwMode="auto">
              <a:xfrm>
                <a:off x="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2" name="Line 116"/>
              <p:cNvSpPr>
                <a:spLocks noChangeShapeType="1"/>
              </p:cNvSpPr>
              <p:nvPr/>
            </p:nvSpPr>
            <p:spPr bwMode="auto">
              <a:xfrm>
                <a:off x="1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3" name="Line 117"/>
              <p:cNvSpPr>
                <a:spLocks noChangeShapeType="1"/>
              </p:cNvSpPr>
              <p:nvPr/>
            </p:nvSpPr>
            <p:spPr bwMode="auto">
              <a:xfrm>
                <a:off x="3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4" name="Line 118"/>
              <p:cNvSpPr>
                <a:spLocks noChangeShapeType="1"/>
              </p:cNvSpPr>
              <p:nvPr/>
            </p:nvSpPr>
            <p:spPr bwMode="auto">
              <a:xfrm>
                <a:off x="4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5" name="Line 119"/>
              <p:cNvSpPr>
                <a:spLocks noChangeShapeType="1"/>
              </p:cNvSpPr>
              <p:nvPr/>
            </p:nvSpPr>
            <p:spPr bwMode="auto">
              <a:xfrm>
                <a:off x="6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6" name="Line 120"/>
              <p:cNvSpPr>
                <a:spLocks noChangeShapeType="1"/>
              </p:cNvSpPr>
              <p:nvPr/>
            </p:nvSpPr>
            <p:spPr bwMode="auto">
              <a:xfrm>
                <a:off x="800" y="60"/>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7" name="Line 121"/>
              <p:cNvSpPr>
                <a:spLocks noChangeShapeType="1"/>
              </p:cNvSpPr>
              <p:nvPr/>
            </p:nvSpPr>
            <p:spPr bwMode="auto">
              <a:xfrm>
                <a:off x="9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8" name="Line 122"/>
              <p:cNvSpPr>
                <a:spLocks noChangeShapeType="1"/>
              </p:cNvSpPr>
              <p:nvPr/>
            </p:nvSpPr>
            <p:spPr bwMode="auto">
              <a:xfrm>
                <a:off x="11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9" name="Line 123"/>
              <p:cNvSpPr>
                <a:spLocks noChangeShapeType="1"/>
              </p:cNvSpPr>
              <p:nvPr/>
            </p:nvSpPr>
            <p:spPr bwMode="auto">
              <a:xfrm>
                <a:off x="12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0" name="Line 124"/>
              <p:cNvSpPr>
                <a:spLocks noChangeShapeType="1"/>
              </p:cNvSpPr>
              <p:nvPr/>
            </p:nvSpPr>
            <p:spPr bwMode="auto">
              <a:xfrm>
                <a:off x="14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1" name="Line 125"/>
              <p:cNvSpPr>
                <a:spLocks noChangeShapeType="1"/>
              </p:cNvSpPr>
              <p:nvPr/>
            </p:nvSpPr>
            <p:spPr bwMode="auto">
              <a:xfrm>
                <a:off x="160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2" name="Line 126"/>
              <p:cNvSpPr>
                <a:spLocks noChangeShapeType="1"/>
              </p:cNvSpPr>
              <p:nvPr/>
            </p:nvSpPr>
            <p:spPr bwMode="auto">
              <a:xfrm>
                <a:off x="17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3" name="Line 127"/>
              <p:cNvSpPr>
                <a:spLocks noChangeShapeType="1"/>
              </p:cNvSpPr>
              <p:nvPr/>
            </p:nvSpPr>
            <p:spPr bwMode="auto">
              <a:xfrm>
                <a:off x="19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4" name="Line 128"/>
              <p:cNvSpPr>
                <a:spLocks noChangeShapeType="1"/>
              </p:cNvSpPr>
              <p:nvPr/>
            </p:nvSpPr>
            <p:spPr bwMode="auto">
              <a:xfrm>
                <a:off x="20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5" name="Line 129"/>
              <p:cNvSpPr>
                <a:spLocks noChangeShapeType="1"/>
              </p:cNvSpPr>
              <p:nvPr/>
            </p:nvSpPr>
            <p:spPr bwMode="auto">
              <a:xfrm>
                <a:off x="22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6" name="Line 130"/>
              <p:cNvSpPr>
                <a:spLocks noChangeShapeType="1"/>
              </p:cNvSpPr>
              <p:nvPr/>
            </p:nvSpPr>
            <p:spPr bwMode="auto">
              <a:xfrm>
                <a:off x="2400" y="60"/>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7" name="Line 131"/>
              <p:cNvSpPr>
                <a:spLocks noChangeShapeType="1"/>
              </p:cNvSpPr>
              <p:nvPr/>
            </p:nvSpPr>
            <p:spPr bwMode="auto">
              <a:xfrm>
                <a:off x="25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8" name="Line 132"/>
              <p:cNvSpPr>
                <a:spLocks noChangeShapeType="1"/>
              </p:cNvSpPr>
              <p:nvPr/>
            </p:nvSpPr>
            <p:spPr bwMode="auto">
              <a:xfrm>
                <a:off x="27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49" name="Line 133"/>
              <p:cNvSpPr>
                <a:spLocks noChangeShapeType="1"/>
              </p:cNvSpPr>
              <p:nvPr/>
            </p:nvSpPr>
            <p:spPr bwMode="auto">
              <a:xfrm>
                <a:off x="28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0" name="Line 134"/>
              <p:cNvSpPr>
                <a:spLocks noChangeShapeType="1"/>
              </p:cNvSpPr>
              <p:nvPr/>
            </p:nvSpPr>
            <p:spPr bwMode="auto">
              <a:xfrm>
                <a:off x="30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51" name="Line 135"/>
              <p:cNvSpPr>
                <a:spLocks noChangeShapeType="1"/>
              </p:cNvSpPr>
              <p:nvPr/>
            </p:nvSpPr>
            <p:spPr bwMode="auto">
              <a:xfrm>
                <a:off x="320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10309" name="Group 136"/>
            <p:cNvGrpSpPr>
              <a:grpSpLocks/>
            </p:cNvGrpSpPr>
            <p:nvPr/>
          </p:nvGrpSpPr>
          <p:grpSpPr bwMode="auto">
            <a:xfrm rot="5400000">
              <a:off x="-1688" y="2264"/>
              <a:ext cx="3424" cy="48"/>
              <a:chOff x="0" y="0"/>
              <a:chExt cx="3424" cy="240"/>
            </a:xfrm>
          </p:grpSpPr>
          <p:sp>
            <p:nvSpPr>
              <p:cNvPr id="10310" name="Line 137"/>
              <p:cNvSpPr>
                <a:spLocks noChangeShapeType="1"/>
              </p:cNvSpPr>
              <p:nvPr/>
            </p:nvSpPr>
            <p:spPr bwMode="auto">
              <a:xfrm>
                <a:off x="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1" name="Line 138"/>
              <p:cNvSpPr>
                <a:spLocks noChangeShapeType="1"/>
              </p:cNvSpPr>
              <p:nvPr/>
            </p:nvSpPr>
            <p:spPr bwMode="auto">
              <a:xfrm>
                <a:off x="1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2" name="Line 139"/>
              <p:cNvSpPr>
                <a:spLocks noChangeShapeType="1"/>
              </p:cNvSpPr>
              <p:nvPr/>
            </p:nvSpPr>
            <p:spPr bwMode="auto">
              <a:xfrm>
                <a:off x="3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3" name="Line 140"/>
              <p:cNvSpPr>
                <a:spLocks noChangeShapeType="1"/>
              </p:cNvSpPr>
              <p:nvPr/>
            </p:nvSpPr>
            <p:spPr bwMode="auto">
              <a:xfrm>
                <a:off x="4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4" name="Line 141"/>
              <p:cNvSpPr>
                <a:spLocks noChangeShapeType="1"/>
              </p:cNvSpPr>
              <p:nvPr/>
            </p:nvSpPr>
            <p:spPr bwMode="auto">
              <a:xfrm>
                <a:off x="6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5" name="Line 142"/>
              <p:cNvSpPr>
                <a:spLocks noChangeShapeType="1"/>
              </p:cNvSpPr>
              <p:nvPr/>
            </p:nvSpPr>
            <p:spPr bwMode="auto">
              <a:xfrm>
                <a:off x="800" y="60"/>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6" name="Line 143"/>
              <p:cNvSpPr>
                <a:spLocks noChangeShapeType="1"/>
              </p:cNvSpPr>
              <p:nvPr/>
            </p:nvSpPr>
            <p:spPr bwMode="auto">
              <a:xfrm>
                <a:off x="9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7" name="Line 144"/>
              <p:cNvSpPr>
                <a:spLocks noChangeShapeType="1"/>
              </p:cNvSpPr>
              <p:nvPr/>
            </p:nvSpPr>
            <p:spPr bwMode="auto">
              <a:xfrm>
                <a:off x="11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8" name="Line 145"/>
              <p:cNvSpPr>
                <a:spLocks noChangeShapeType="1"/>
              </p:cNvSpPr>
              <p:nvPr/>
            </p:nvSpPr>
            <p:spPr bwMode="auto">
              <a:xfrm>
                <a:off x="12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9" name="Line 146"/>
              <p:cNvSpPr>
                <a:spLocks noChangeShapeType="1"/>
              </p:cNvSpPr>
              <p:nvPr/>
            </p:nvSpPr>
            <p:spPr bwMode="auto">
              <a:xfrm>
                <a:off x="14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0" name="Line 147"/>
              <p:cNvSpPr>
                <a:spLocks noChangeShapeType="1"/>
              </p:cNvSpPr>
              <p:nvPr/>
            </p:nvSpPr>
            <p:spPr bwMode="auto">
              <a:xfrm>
                <a:off x="1600"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1" name="Line 148"/>
              <p:cNvSpPr>
                <a:spLocks noChangeShapeType="1"/>
              </p:cNvSpPr>
              <p:nvPr/>
            </p:nvSpPr>
            <p:spPr bwMode="auto">
              <a:xfrm>
                <a:off x="17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2" name="Line 149"/>
              <p:cNvSpPr>
                <a:spLocks noChangeShapeType="1"/>
              </p:cNvSpPr>
              <p:nvPr/>
            </p:nvSpPr>
            <p:spPr bwMode="auto">
              <a:xfrm>
                <a:off x="19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3" name="Line 150"/>
              <p:cNvSpPr>
                <a:spLocks noChangeShapeType="1"/>
              </p:cNvSpPr>
              <p:nvPr/>
            </p:nvSpPr>
            <p:spPr bwMode="auto">
              <a:xfrm>
                <a:off x="20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4" name="Line 151"/>
              <p:cNvSpPr>
                <a:spLocks noChangeShapeType="1"/>
              </p:cNvSpPr>
              <p:nvPr/>
            </p:nvSpPr>
            <p:spPr bwMode="auto">
              <a:xfrm>
                <a:off x="22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5" name="Line 152"/>
              <p:cNvSpPr>
                <a:spLocks noChangeShapeType="1"/>
              </p:cNvSpPr>
              <p:nvPr/>
            </p:nvSpPr>
            <p:spPr bwMode="auto">
              <a:xfrm>
                <a:off x="2400" y="60"/>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6" name="Line 153"/>
              <p:cNvSpPr>
                <a:spLocks noChangeShapeType="1"/>
              </p:cNvSpPr>
              <p:nvPr/>
            </p:nvSpPr>
            <p:spPr bwMode="auto">
              <a:xfrm>
                <a:off x="256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7" name="Line 154"/>
              <p:cNvSpPr>
                <a:spLocks noChangeShapeType="1"/>
              </p:cNvSpPr>
              <p:nvPr/>
            </p:nvSpPr>
            <p:spPr bwMode="auto">
              <a:xfrm>
                <a:off x="272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8" name="Line 155"/>
              <p:cNvSpPr>
                <a:spLocks noChangeShapeType="1"/>
              </p:cNvSpPr>
              <p:nvPr/>
            </p:nvSpPr>
            <p:spPr bwMode="auto">
              <a:xfrm>
                <a:off x="288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29" name="Line 156"/>
              <p:cNvSpPr>
                <a:spLocks noChangeShapeType="1"/>
              </p:cNvSpPr>
              <p:nvPr/>
            </p:nvSpPr>
            <p:spPr bwMode="auto">
              <a:xfrm>
                <a:off x="3040" y="12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30" name="Line 157"/>
              <p:cNvSpPr>
                <a:spLocks noChangeShapeType="1"/>
              </p:cNvSpPr>
              <p:nvPr/>
            </p:nvSpPr>
            <p:spPr bwMode="auto">
              <a:xfrm>
                <a:off x="3424" y="0"/>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sp>
        <p:nvSpPr>
          <p:cNvPr id="2" name="Left Arrow 1"/>
          <p:cNvSpPr/>
          <p:nvPr/>
        </p:nvSpPr>
        <p:spPr>
          <a:xfrm>
            <a:off x="3581400" y="912812"/>
            <a:ext cx="5943600" cy="38385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mtClean="0">
              <a:solidFill>
                <a:schemeClr val="tx1"/>
              </a:solidFill>
              <a:latin typeface="Times New Roman" pitchFamily="18" charset="0"/>
              <a:cs typeface="Times New Roman" pitchFamily="18" charset="0"/>
            </a:endParaRPr>
          </a:p>
          <a:p>
            <a:pPr algn="ctr"/>
            <a:endParaRPr lang="en-US" sz="2400">
              <a:solidFill>
                <a:schemeClr val="tx1"/>
              </a:solidFill>
              <a:latin typeface="Times New Roman" pitchFamily="18" charset="0"/>
              <a:cs typeface="Times New Roman" pitchFamily="18" charset="0"/>
            </a:endParaRPr>
          </a:p>
          <a:p>
            <a:pPr algn="ctr"/>
            <a:r>
              <a:rPr lang="en-US" sz="2400" smtClean="0">
                <a:solidFill>
                  <a:schemeClr val="tx1"/>
                </a:solidFill>
                <a:latin typeface="Times New Roman" pitchFamily="18" charset="0"/>
                <a:cs typeface="Times New Roman" pitchFamily="18" charset="0"/>
              </a:rPr>
              <a:t>Từ 2 thí nghiệm ở hình 22.3 và 22.4, ta xác định được vị trí nhiệt độ 0</a:t>
            </a:r>
            <a:r>
              <a:rPr lang="en-US" sz="2400" b="1" baseline="30000" smtClean="0">
                <a:solidFill>
                  <a:schemeClr val="tx1"/>
                </a:solidFill>
                <a:latin typeface="Times New Roman" pitchFamily="18" charset="0"/>
              </a:rPr>
              <a:t>o</a:t>
            </a:r>
            <a:r>
              <a:rPr lang="en-US" sz="2400" smtClean="0">
                <a:solidFill>
                  <a:schemeClr val="tx1"/>
                </a:solidFill>
                <a:latin typeface="Times New Roman" pitchFamily="18" charset="0"/>
                <a:cs typeface="Times New Roman" pitchFamily="18" charset="0"/>
              </a:rPr>
              <a:t> C và 100</a:t>
            </a:r>
            <a:r>
              <a:rPr lang="en-US" sz="2400" baseline="30000">
                <a:solidFill>
                  <a:schemeClr val="tx1"/>
                </a:solidFill>
                <a:latin typeface="Times New Roman" pitchFamily="18" charset="0"/>
              </a:rPr>
              <a:t>o</a:t>
            </a:r>
            <a:r>
              <a:rPr lang="en-US" sz="2400" smtClean="0">
                <a:solidFill>
                  <a:schemeClr val="tx1"/>
                </a:solidFill>
                <a:latin typeface="Times New Roman" pitchFamily="18" charset="0"/>
                <a:cs typeface="Times New Roman" pitchFamily="18" charset="0"/>
              </a:rPr>
              <a:t> C, trên cơ sở đó chia khoảng từ 0</a:t>
            </a:r>
            <a:r>
              <a:rPr lang="en-US" altLang="en-US" sz="2400" baseline="30000" smtClean="0">
                <a:solidFill>
                  <a:schemeClr val="tx1"/>
                </a:solidFill>
                <a:latin typeface="Times New Roman" panose="02020603050405020304" pitchFamily="18" charset="0"/>
              </a:rPr>
              <a:t>0</a:t>
            </a:r>
            <a:r>
              <a:rPr lang="en-US" altLang="en-US" sz="2400" smtClean="0">
                <a:solidFill>
                  <a:schemeClr val="tx1"/>
                </a:solidFill>
                <a:latin typeface="Times New Roman" panose="02020603050405020304" pitchFamily="18" charset="0"/>
              </a:rPr>
              <a:t>C đến 100</a:t>
            </a:r>
            <a:r>
              <a:rPr lang="en-US" altLang="en-US" sz="2400" baseline="30000" smtClean="0">
                <a:solidFill>
                  <a:schemeClr val="tx1"/>
                </a:solidFill>
                <a:latin typeface="Times New Roman" panose="02020603050405020304" pitchFamily="18" charset="0"/>
              </a:rPr>
              <a:t>0</a:t>
            </a:r>
            <a:r>
              <a:rPr lang="en-US" altLang="en-US" sz="2400" smtClean="0">
                <a:solidFill>
                  <a:schemeClr val="tx1"/>
                </a:solidFill>
                <a:latin typeface="Times New Roman" panose="02020603050405020304" pitchFamily="18" charset="0"/>
              </a:rPr>
              <a:t>C thành 100 phần bằng nhau. Khi đó mỗi phần ứng với 1</a:t>
            </a:r>
            <a:r>
              <a:rPr lang="en-US" altLang="en-US" sz="2400" baseline="30000" smtClean="0">
                <a:solidFill>
                  <a:schemeClr val="tx1"/>
                </a:solidFill>
                <a:latin typeface="Times New Roman" panose="02020603050405020304" pitchFamily="18" charset="0"/>
              </a:rPr>
              <a:t>0</a:t>
            </a:r>
            <a:r>
              <a:rPr lang="en-US" altLang="en-US" sz="2400" smtClean="0">
                <a:solidFill>
                  <a:schemeClr val="tx1"/>
                </a:solidFill>
                <a:latin typeface="Times New Roman" panose="02020603050405020304" pitchFamily="18" charset="0"/>
              </a:rPr>
              <a:t>C.</a:t>
            </a:r>
            <a:endParaRPr lang="en-US" altLang="en-US" sz="2400">
              <a:solidFill>
                <a:schemeClr val="tx1"/>
              </a:solidFill>
              <a:latin typeface="Times New Roman" panose="02020603050405020304" pitchFamily="18" charset="0"/>
            </a:endParaRPr>
          </a:p>
          <a:p>
            <a:pPr algn="ctr"/>
            <a:endParaRPr lang="en-US" altLang="en-US" sz="2400" b="1">
              <a:solidFill>
                <a:srgbClr val="FF0000"/>
              </a:solidFill>
              <a:latin typeface="Times New Roman" panose="02020603050405020304" pitchFamily="18" charset="0"/>
            </a:endParaRPr>
          </a:p>
          <a:p>
            <a:pPr algn="ctr"/>
            <a:r>
              <a:rPr lang="en-US" sz="2400" smtClean="0">
                <a:solidFill>
                  <a:schemeClr val="tx1"/>
                </a:solidFill>
                <a:latin typeface="Times New Roman" pitchFamily="18" charset="0"/>
                <a:cs typeface="Times New Roman" pitchFamily="18" charset="0"/>
              </a:rPr>
              <a:t>.</a:t>
            </a:r>
            <a:endParaRPr lang="en-US" sz="2400">
              <a:solidFill>
                <a:schemeClr val="tx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2513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40"/>
                                        </p:tgtEl>
                                        <p:attrNameLst>
                                          <p:attrName>style.visibility</p:attrName>
                                        </p:attrNameLst>
                                      </p:cBhvr>
                                      <p:to>
                                        <p:strVal val="visible"/>
                                      </p:to>
                                    </p:set>
                                  </p:childTnLst>
                                </p:cTn>
                              </p:par>
                              <p:par>
                                <p:cTn id="7" presetID="0" presetClass="path" presetSubtype="0" repeatCount="indefinite" accel="50000" decel="50000" fill="hold" grpId="1" nodeType="withEffect">
                                  <p:stCondLst>
                                    <p:cond delay="0"/>
                                  </p:stCondLst>
                                  <p:childTnLst>
                                    <p:animMotion origin="layout" path="M 5.55556E-7 7.40741E-7 L 5.55556E-7 -0.04444 " pathEditMode="relative" rAng="0" ptsTypes="AA">
                                      <p:cBhvr>
                                        <p:cTn id="8" dur="2000" fill="hold"/>
                                        <p:tgtEl>
                                          <p:spTgt spid="17640"/>
                                        </p:tgtEl>
                                        <p:attrNameLst>
                                          <p:attrName>ppt_x,ppt_y</p:attrName>
                                        </p:attrNameLst>
                                      </p:cBhvr>
                                      <p:rCtr x="0" y="0"/>
                                    </p:animMotion>
                                  </p:childTnLst>
                                </p:cTn>
                              </p:par>
                              <p:par>
                                <p:cTn id="9" presetID="22" presetClass="entr" presetSubtype="4" fill="hold" grpId="0" nodeType="withEffect">
                                  <p:stCondLst>
                                    <p:cond delay="0"/>
                                  </p:stCondLst>
                                  <p:childTnLst>
                                    <p:set>
                                      <p:cBhvr>
                                        <p:cTn id="10" dur="1" fill="hold">
                                          <p:stCondLst>
                                            <p:cond delay="0"/>
                                          </p:stCondLst>
                                        </p:cTn>
                                        <p:tgtEl>
                                          <p:spTgt spid="17554"/>
                                        </p:tgtEl>
                                        <p:attrNameLst>
                                          <p:attrName>style.visibility</p:attrName>
                                        </p:attrNameLst>
                                      </p:cBhvr>
                                      <p:to>
                                        <p:strVal val="visible"/>
                                      </p:to>
                                    </p:set>
                                    <p:animEffect transition="in" filter="wipe(down)">
                                      <p:cBhvr>
                                        <p:cTn id="11" dur="3000"/>
                                        <p:tgtEl>
                                          <p:spTgt spid="17554"/>
                                        </p:tgtEl>
                                      </p:cBhvr>
                                    </p:animEffect>
                                  </p:childTnLst>
                                </p:cTn>
                              </p:par>
                            </p:childTnLst>
                          </p:cTn>
                        </p:par>
                        <p:par>
                          <p:cTn id="12" fill="hold" nodeType="afterGroup">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17681"/>
                                        </p:tgtEl>
                                        <p:attrNameLst>
                                          <p:attrName>style.visibility</p:attrName>
                                        </p:attrNameLst>
                                      </p:cBhvr>
                                      <p:to>
                                        <p:strVal val="visible"/>
                                      </p:to>
                                    </p:set>
                                    <p:animEffect transition="in" filter="diamond(in)">
                                      <p:cBhvr>
                                        <p:cTn id="15" dur="500"/>
                                        <p:tgtEl>
                                          <p:spTgt spid="17681"/>
                                        </p:tgtEl>
                                      </p:cBhvr>
                                    </p:animEffect>
                                  </p:childTnLst>
                                </p:cTn>
                              </p:par>
                            </p:childTnLst>
                          </p:cTn>
                        </p:par>
                        <p:par>
                          <p:cTn id="16" fill="hold" nodeType="afterGroup">
                            <p:stCondLst>
                              <p:cond delay="3500"/>
                            </p:stCondLst>
                            <p:childTnLst>
                              <p:par>
                                <p:cTn id="17" presetID="8" presetClass="entr" presetSubtype="16" fill="hold" grpId="9" nodeType="afterEffect">
                                  <p:stCondLst>
                                    <p:cond delay="0"/>
                                  </p:stCondLst>
                                  <p:childTnLst>
                                    <p:set>
                                      <p:cBhvr>
                                        <p:cTn id="18" dur="1" fill="hold">
                                          <p:stCondLst>
                                            <p:cond delay="0"/>
                                          </p:stCondLst>
                                        </p:cTn>
                                        <p:tgtEl>
                                          <p:spTgt spid="17680"/>
                                        </p:tgtEl>
                                        <p:attrNameLst>
                                          <p:attrName>style.visibility</p:attrName>
                                        </p:attrNameLst>
                                      </p:cBhvr>
                                      <p:to>
                                        <p:strVal val="visible"/>
                                      </p:to>
                                    </p:set>
                                    <p:animEffect transition="in" filter="diamond(in)">
                                      <p:cBhvr>
                                        <p:cTn id="19" dur="500"/>
                                        <p:tgtEl>
                                          <p:spTgt spid="17680"/>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7555"/>
                                        </p:tgtEl>
                                        <p:attrNameLst>
                                          <p:attrName>style.visibility</p:attrName>
                                        </p:attrNameLst>
                                      </p:cBhvr>
                                      <p:to>
                                        <p:strVal val="visible"/>
                                      </p:to>
                                    </p:set>
                                    <p:animEffect transition="in" filter="wipe(up)">
                                      <p:cBhvr>
                                        <p:cTn id="22" dur="3000"/>
                                        <p:tgtEl>
                                          <p:spTgt spid="17555"/>
                                        </p:tgtEl>
                                      </p:cBhvr>
                                    </p:animEffect>
                                  </p:childTnLst>
                                </p:cTn>
                              </p:par>
                            </p:childTnLst>
                          </p:cTn>
                        </p:par>
                        <p:par>
                          <p:cTn id="23" fill="hold" nodeType="afterGroup">
                            <p:stCondLst>
                              <p:cond delay="7000"/>
                            </p:stCondLst>
                            <p:childTnLst>
                              <p:par>
                                <p:cTn id="24" presetID="1" presetClass="exit" presetSubtype="0" fill="hold" grpId="1" nodeType="afterEffect">
                                  <p:stCondLst>
                                    <p:cond delay="0"/>
                                  </p:stCondLst>
                                  <p:childTnLst>
                                    <p:set>
                                      <p:cBhvr>
                                        <p:cTn id="25" dur="1" fill="hold">
                                          <p:stCondLst>
                                            <p:cond delay="0"/>
                                          </p:stCondLst>
                                        </p:cTn>
                                        <p:tgtEl>
                                          <p:spTgt spid="17554"/>
                                        </p:tgtEl>
                                        <p:attrNameLst>
                                          <p:attrName>style.visibility</p:attrName>
                                        </p:attrNameLst>
                                      </p:cBhvr>
                                      <p:to>
                                        <p:strVal val="hidden"/>
                                      </p:to>
                                    </p:set>
                                  </p:childTnLst>
                                </p:cTn>
                              </p:par>
                            </p:childTnLst>
                          </p:cTn>
                        </p:par>
                        <p:par>
                          <p:cTn id="26" fill="hold" nodeType="afterGroup">
                            <p:stCondLst>
                              <p:cond delay="7000"/>
                            </p:stCondLst>
                            <p:childTnLst>
                              <p:par>
                                <p:cTn id="27" presetID="8" presetClass="entr" presetSubtype="16" fill="hold" grpId="0" nodeType="afterEffect">
                                  <p:stCondLst>
                                    <p:cond delay="0"/>
                                  </p:stCondLst>
                                  <p:childTnLst>
                                    <p:set>
                                      <p:cBhvr>
                                        <p:cTn id="28" dur="1" fill="hold">
                                          <p:stCondLst>
                                            <p:cond delay="0"/>
                                          </p:stCondLst>
                                        </p:cTn>
                                        <p:tgtEl>
                                          <p:spTgt spid="17682"/>
                                        </p:tgtEl>
                                        <p:attrNameLst>
                                          <p:attrName>style.visibility</p:attrName>
                                        </p:attrNameLst>
                                      </p:cBhvr>
                                      <p:to>
                                        <p:strVal val="visible"/>
                                      </p:to>
                                    </p:set>
                                    <p:animEffect transition="in" filter="diamond(in)">
                                      <p:cBhvr>
                                        <p:cTn id="29" dur="500"/>
                                        <p:tgtEl>
                                          <p:spTgt spid="17682"/>
                                        </p:tgtEl>
                                      </p:cBhvr>
                                    </p:animEffect>
                                  </p:childTnLst>
                                </p:cTn>
                              </p:par>
                            </p:childTnLst>
                          </p:cTn>
                        </p:par>
                        <p:par>
                          <p:cTn id="30" fill="hold" nodeType="afterGroup">
                            <p:stCondLst>
                              <p:cond delay="7500"/>
                            </p:stCondLst>
                            <p:childTnLst>
                              <p:par>
                                <p:cTn id="31" presetID="8" presetClass="entr" presetSubtype="16" fill="hold" grpId="9" nodeType="afterEffect">
                                  <p:stCondLst>
                                    <p:cond delay="0"/>
                                  </p:stCondLst>
                                  <p:childTnLst>
                                    <p:set>
                                      <p:cBhvr>
                                        <p:cTn id="32" dur="1" fill="hold">
                                          <p:stCondLst>
                                            <p:cond delay="0"/>
                                          </p:stCondLst>
                                        </p:cTn>
                                        <p:tgtEl>
                                          <p:spTgt spid="17683"/>
                                        </p:tgtEl>
                                        <p:attrNameLst>
                                          <p:attrName>style.visibility</p:attrName>
                                        </p:attrNameLst>
                                      </p:cBhvr>
                                      <p:to>
                                        <p:strVal val="visible"/>
                                      </p:to>
                                    </p:set>
                                    <p:animEffect transition="in" filter="diamond(in)">
                                      <p:cBhvr>
                                        <p:cTn id="33" dur="500"/>
                                        <p:tgtEl>
                                          <p:spTgt spid="176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4" grpId="0" animBg="1"/>
      <p:bldP spid="17554" grpId="1" animBg="1"/>
      <p:bldP spid="17555" grpId="0" animBg="1"/>
      <p:bldP spid="17640" grpId="0" animBg="1"/>
      <p:bldP spid="17640" grpId="1" animBg="1"/>
      <p:bldP spid="17680" grpId="0" bldLvl="0" autoUpdateAnimBg="0"/>
      <p:bldP spid="17680" grpId="1" bldLvl="0" autoUpdateAnimBg="0"/>
      <p:bldP spid="17680" grpId="2" bldLvl="0" autoUpdateAnimBg="0"/>
      <p:bldP spid="17680" grpId="3" bldLvl="0" autoUpdateAnimBg="0"/>
      <p:bldP spid="17680" grpId="4" bldLvl="0" autoUpdateAnimBg="0"/>
      <p:bldP spid="17680" grpId="5" bldLvl="0" autoUpdateAnimBg="0"/>
      <p:bldP spid="17680" grpId="6" bldLvl="0" autoUpdateAnimBg="0"/>
      <p:bldP spid="17680" grpId="7" bldLvl="0" autoUpdateAnimBg="0"/>
      <p:bldP spid="17680" grpId="8" bldLvl="0" autoUpdateAnimBg="0"/>
      <p:bldP spid="17680" grpId="9" bldLvl="0" autoUpdateAnimBg="0"/>
      <p:bldP spid="17681" grpId="0" animBg="1"/>
      <p:bldP spid="17682" grpId="0" animBg="1"/>
      <p:bldP spid="17683" grpId="0" bldLvl="0" autoUpdateAnimBg="0"/>
      <p:bldP spid="17683" grpId="1" bldLvl="0" autoUpdateAnimBg="0"/>
      <p:bldP spid="17683" grpId="2" bldLvl="0" autoUpdateAnimBg="0"/>
      <p:bldP spid="17683" grpId="3" bldLvl="0" autoUpdateAnimBg="0"/>
      <p:bldP spid="17683" grpId="4" bldLvl="0" autoUpdateAnimBg="0"/>
      <p:bldP spid="17683" grpId="5" bldLvl="0" autoUpdateAnimBg="0"/>
      <p:bldP spid="17683" grpId="6" bldLvl="0" autoUpdateAnimBg="0"/>
      <p:bldP spid="17683" grpId="7" bldLvl="0" autoUpdateAnimBg="0"/>
      <p:bldP spid="17683" grpId="8" bldLvl="0" autoUpdateAnimBg="0"/>
      <p:bldP spid="17683" grpId="9"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0.7|1.7|3.2"/>
</p:tagLst>
</file>

<file path=ppt/tags/tag3.xml><?xml version="1.0" encoding="utf-8"?>
<p:tagLst xmlns:a="http://schemas.openxmlformats.org/drawingml/2006/main" xmlns:r="http://schemas.openxmlformats.org/officeDocument/2006/relationships" xmlns:p="http://schemas.openxmlformats.org/presentationml/2006/main">
  <p:tag name="TIMING" val="|7|15.9|3|5.1|17.7"/>
</p:tagLst>
</file>

<file path=ppt/tags/tag4.xml><?xml version="1.0" encoding="utf-8"?>
<p:tagLst xmlns:a="http://schemas.openxmlformats.org/drawingml/2006/main" xmlns:r="http://schemas.openxmlformats.org/officeDocument/2006/relationships" xmlns:p="http://schemas.openxmlformats.org/presentationml/2006/main">
  <p:tag name="TIMING" val="|0.7|1|16.8"/>
</p:tagLst>
</file>

<file path=ppt/tags/tag5.xml><?xml version="1.0" encoding="utf-8"?>
<p:tagLst xmlns:a="http://schemas.openxmlformats.org/drawingml/2006/main" xmlns:r="http://schemas.openxmlformats.org/officeDocument/2006/relationships" xmlns:p="http://schemas.openxmlformats.org/presentationml/2006/main">
  <p:tag name="TIMING" val="|0.8|1.6|2.1|8|3.4|3.4|1"/>
</p:tagLst>
</file>

<file path=ppt/tags/tag6.xml><?xml version="1.0" encoding="utf-8"?>
<p:tagLst xmlns:a="http://schemas.openxmlformats.org/drawingml/2006/main" xmlns:r="http://schemas.openxmlformats.org/officeDocument/2006/relationships" xmlns:p="http://schemas.openxmlformats.org/presentationml/2006/main">
  <p:tag name="TIMING" val="|29.8|23.8"/>
</p:tagLst>
</file>

<file path=ppt/tags/tag7.xml><?xml version="1.0" encoding="utf-8"?>
<p:tagLst xmlns:a="http://schemas.openxmlformats.org/drawingml/2006/main" xmlns:r="http://schemas.openxmlformats.org/officeDocument/2006/relationships" xmlns:p="http://schemas.openxmlformats.org/presentationml/2006/main">
  <p:tag name="TIMING" val="|1.7|3.7|4.7|2.5|1.8|4.3|6"/>
</p:tagLst>
</file>

<file path=ppt/tags/tag8.xml><?xml version="1.0" encoding="utf-8"?>
<p:tagLst xmlns:a="http://schemas.openxmlformats.org/drawingml/2006/main" xmlns:r="http://schemas.openxmlformats.org/officeDocument/2006/relationships" xmlns:p="http://schemas.openxmlformats.org/presentationml/2006/main">
  <p:tag name="TIMING" val="|0.8|2.9|2.5|1.9"/>
</p:tagLst>
</file>

<file path=ppt/tags/tag9.xml><?xml version="1.0" encoding="utf-8"?>
<p:tagLst xmlns:a="http://schemas.openxmlformats.org/drawingml/2006/main" xmlns:r="http://schemas.openxmlformats.org/officeDocument/2006/relationships" xmlns:p="http://schemas.openxmlformats.org/presentationml/2006/main">
  <p:tag name="TIMING" val="|1|0.7|0.5|0.6|0.6|0.6|1.9|0.7|0.5"/>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2369</TotalTime>
  <Words>1319</Words>
  <Application>Microsoft Office PowerPoint</Application>
  <PresentationFormat>A4 Paper (210x297 mm)</PresentationFormat>
  <Paragraphs>197</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Edge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0913711945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VinaPhong</dc:creator>
  <cp:lastModifiedBy>Nguyen</cp:lastModifiedBy>
  <cp:revision>246</cp:revision>
  <dcterms:created xsi:type="dcterms:W3CDTF">2003-07-12T08:11:22Z</dcterms:created>
  <dcterms:modified xsi:type="dcterms:W3CDTF">2021-02-04T02:24:17Z</dcterms:modified>
</cp:coreProperties>
</file>