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1" r:id="rId5"/>
    <p:sldId id="259" r:id="rId6"/>
    <p:sldId id="262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7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A1862-0E67-4FC3-98C7-CF7706E7B98C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CC4E-B462-4174-81B7-2B2AE45FF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609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A1862-0E67-4FC3-98C7-CF7706E7B98C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CC4E-B462-4174-81B7-2B2AE45FF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882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A1862-0E67-4FC3-98C7-CF7706E7B98C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CC4E-B462-4174-81B7-2B2AE45FF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742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A1862-0E67-4FC3-98C7-CF7706E7B98C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CC4E-B462-4174-81B7-2B2AE45FF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137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A1862-0E67-4FC3-98C7-CF7706E7B98C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CC4E-B462-4174-81B7-2B2AE45FF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554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A1862-0E67-4FC3-98C7-CF7706E7B98C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CC4E-B462-4174-81B7-2B2AE45FF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0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A1862-0E67-4FC3-98C7-CF7706E7B98C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CC4E-B462-4174-81B7-2B2AE45FF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092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A1862-0E67-4FC3-98C7-CF7706E7B98C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CC4E-B462-4174-81B7-2B2AE45FF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35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A1862-0E67-4FC3-98C7-CF7706E7B98C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CC4E-B462-4174-81B7-2B2AE45FF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792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A1862-0E67-4FC3-98C7-CF7706E7B98C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CC4E-B462-4174-81B7-2B2AE45FF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54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A1862-0E67-4FC3-98C7-CF7706E7B98C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CC4E-B462-4174-81B7-2B2AE45FF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26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A1862-0E67-4FC3-98C7-CF7706E7B98C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2CC4E-B462-4174-81B7-2B2AE45FF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717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64426" y="159603"/>
            <a:ext cx="7026026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cap="all" dirty="0" err="1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Ủy</a:t>
            </a:r>
            <a:r>
              <a:rPr lang="en-US" sz="3200" b="1" cap="all" dirty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3200" b="1" cap="all" dirty="0" err="1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cap="all" dirty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b="1" cap="all" dirty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QUẬN </a:t>
            </a:r>
            <a:r>
              <a:rPr lang="en-US" sz="3200" b="1" cap="all" dirty="0" err="1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GÒ</a:t>
            </a:r>
            <a:r>
              <a:rPr lang="en-US" sz="3200" b="1" cap="all" dirty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 smtClean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VẤP</a:t>
            </a:r>
            <a:endParaRPr lang="en-US" sz="3200" b="1" cap="all" dirty="0">
              <a:ln/>
              <a:solidFill>
                <a:srgbClr val="0000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51350" y="5486400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1752600"/>
            <a:ext cx="2651227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 err="1" smtClean="0">
                <a:ln w="11430"/>
                <a:solidFill>
                  <a:srgbClr val="CC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ln w="11430"/>
                <a:solidFill>
                  <a:srgbClr val="CC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b="1" dirty="0">
              <a:ln w="11430"/>
              <a:solidFill>
                <a:srgbClr val="CC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1" name="WordArt 4" descr="White marble"/>
          <p:cNvSpPr>
            <a:spLocks noChangeArrowheads="1" noChangeShapeType="1" noTextEdit="1"/>
          </p:cNvSpPr>
          <p:nvPr/>
        </p:nvSpPr>
        <p:spPr bwMode="auto">
          <a:xfrm>
            <a:off x="1206320" y="2743200"/>
            <a:ext cx="7391400" cy="1952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</a:p>
        </p:txBody>
      </p:sp>
    </p:spTree>
    <p:extLst>
      <p:ext uri="{BB962C8B-B14F-4D97-AF65-F5344CB8AC3E}">
        <p14:creationId xmlns:p14="http://schemas.microsoft.com/office/powerpoint/2010/main" val="4618350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27000" y="0"/>
            <a:ext cx="9271000" cy="7620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cs typeface="Arial" charset="0"/>
            </a:endParaRPr>
          </a:p>
        </p:txBody>
      </p:sp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107950" y="73025"/>
            <a:ext cx="8959850" cy="688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3300">
                    <a:alpha val="86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3300">
                    <a:alpha val="86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3300">
                    <a:alpha val="86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12:  </a:t>
            </a:r>
            <a:r>
              <a:rPr lang="en-US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3300">
                    <a:alpha val="86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KIỂM</a:t>
            </a:r>
            <a:r>
              <a:rPr lang="en-US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3300">
                    <a:alpha val="86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3300">
                    <a:alpha val="86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TRA</a:t>
            </a:r>
            <a:r>
              <a:rPr lang="en-US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3300">
                    <a:alpha val="86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AN </a:t>
            </a:r>
            <a:r>
              <a:rPr lang="en-US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3300">
                    <a:alpha val="86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TOÀN</a:t>
            </a:r>
            <a:r>
              <a:rPr lang="en-US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3300">
                    <a:alpha val="86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3300">
                    <a:alpha val="86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MẠNG</a:t>
            </a:r>
            <a:r>
              <a:rPr lang="en-US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3300">
                    <a:alpha val="86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3300">
                    <a:alpha val="86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ĐIỆN</a:t>
            </a:r>
            <a:r>
              <a:rPr lang="en-US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3300">
                    <a:alpha val="86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3300">
                    <a:alpha val="86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TRONG</a:t>
            </a:r>
            <a:r>
              <a:rPr lang="en-US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3300">
                    <a:alpha val="86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3300">
                    <a:alpha val="86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NHÀ</a:t>
            </a:r>
            <a:endParaRPr lang="en-US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3300">
                  <a:alpha val="86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2698" y="848185"/>
            <a:ext cx="879270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 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 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 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 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 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 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198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19400" y="241012"/>
            <a:ext cx="37657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752600"/>
            <a:ext cx="4191000" cy="156966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11: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552700" y="825787"/>
            <a:ext cx="419100" cy="698213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438900" y="825786"/>
            <a:ext cx="342900" cy="698214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419600" y="1752600"/>
            <a:ext cx="4648200" cy="1077218"/>
          </a:xfrm>
          <a:prstGeom prst="rect">
            <a:avLst/>
          </a:prstGeom>
          <a:ln w="127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12: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17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cs typeface="Arial" charset="0"/>
            </a:endParaRPr>
          </a:p>
        </p:txBody>
      </p:sp>
      <p:sp>
        <p:nvSpPr>
          <p:cNvPr id="10" name="WordArt 3"/>
          <p:cNvSpPr>
            <a:spLocks noChangeArrowheads="1" noChangeShapeType="1" noTextEdit="1"/>
          </p:cNvSpPr>
          <p:nvPr/>
        </p:nvSpPr>
        <p:spPr bwMode="auto">
          <a:xfrm>
            <a:off x="76200" y="73025"/>
            <a:ext cx="9067800" cy="688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3300">
                    <a:alpha val="86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3300">
                    <a:alpha val="86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3300">
                    <a:alpha val="86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11: </a:t>
            </a:r>
            <a:r>
              <a:rPr lang="en-US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3300">
                    <a:alpha val="86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LẮP</a:t>
            </a:r>
            <a:r>
              <a:rPr lang="en-US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3300">
                    <a:alpha val="86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3300">
                    <a:alpha val="86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ĐẶT</a:t>
            </a:r>
            <a:r>
              <a:rPr lang="en-US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3300">
                    <a:alpha val="86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3300">
                    <a:alpha val="86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DÂY</a:t>
            </a:r>
            <a:r>
              <a:rPr lang="en-US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3300">
                    <a:alpha val="86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3300">
                    <a:alpha val="86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DẪN</a:t>
            </a:r>
            <a:r>
              <a:rPr lang="en-US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3300">
                    <a:alpha val="86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3300">
                    <a:alpha val="86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CỦA</a:t>
            </a:r>
            <a:r>
              <a:rPr lang="en-US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3300">
                    <a:alpha val="86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3300">
                    <a:alpha val="86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MẠNG</a:t>
            </a:r>
            <a:r>
              <a:rPr lang="en-US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3300">
                    <a:alpha val="86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3300">
                    <a:alpha val="86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ĐIỆN</a:t>
            </a:r>
            <a:r>
              <a:rPr lang="en-US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3300">
                    <a:alpha val="86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3300">
                    <a:alpha val="86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TRONG</a:t>
            </a:r>
            <a:r>
              <a:rPr lang="en-US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3300">
                    <a:alpha val="86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3300">
                    <a:alpha val="86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NHÀ</a:t>
            </a:r>
            <a:endParaRPr lang="en-US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3300">
                  <a:alpha val="86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3903" y="1143000"/>
            <a:ext cx="381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400" y="1905000"/>
            <a:ext cx="762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5" name="Ảnh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81100"/>
            <a:ext cx="4572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Hộp_Văn_Bản 5"/>
          <p:cNvSpPr txBox="1">
            <a:spLocks noChangeArrowheads="1"/>
          </p:cNvSpPr>
          <p:nvPr/>
        </p:nvSpPr>
        <p:spPr bwMode="auto">
          <a:xfrm>
            <a:off x="5029200" y="5628382"/>
            <a:ext cx="3505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lvl="2" eaLnBrk="1" hangingPunct="1"/>
            <a:r>
              <a:rPr lang="vi-VN" altLang="en-US" sz="3200" b="1" dirty="0" smtClean="0">
                <a:solidFill>
                  <a:srgbClr val="7030A0"/>
                </a:solidFill>
                <a:latin typeface="+mj-lt"/>
              </a:rPr>
              <a:t>Lắp </a:t>
            </a:r>
            <a:r>
              <a:rPr lang="vi-VN" altLang="en-US" sz="3200" b="1" dirty="0">
                <a:solidFill>
                  <a:srgbClr val="7030A0"/>
                </a:solidFill>
                <a:latin typeface="+mj-lt"/>
              </a:rPr>
              <a:t>đặt kiểu ngầm</a:t>
            </a:r>
            <a:endParaRPr lang="en-US" altLang="en-US" sz="3200" b="1" dirty="0">
              <a:solidFill>
                <a:srgbClr val="7030A0"/>
              </a:solidFill>
              <a:latin typeface="+mj-lt"/>
              <a:cs typeface="Arial" charset="0"/>
            </a:endParaRPr>
          </a:p>
          <a:p>
            <a:pPr eaLnBrk="1" hangingPunct="1"/>
            <a:endParaRPr lang="vi-VN" altLang="en-US" sz="3200" b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18" name="Picture 10" descr="DSC005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9603" y="1215512"/>
            <a:ext cx="4038600" cy="438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Hộp_Văn_Bản 4"/>
          <p:cNvSpPr txBox="1">
            <a:spLocks noChangeArrowheads="1"/>
          </p:cNvSpPr>
          <p:nvPr/>
        </p:nvSpPr>
        <p:spPr bwMode="auto">
          <a:xfrm>
            <a:off x="76200" y="5618842"/>
            <a:ext cx="431390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lvl="2" algn="l" eaLnBrk="1" hangingPunct="1"/>
            <a:r>
              <a:rPr lang="vi-VN" altLang="en-US" sz="3200" b="1" dirty="0">
                <a:solidFill>
                  <a:srgbClr val="7030A0"/>
                </a:solidFill>
                <a:latin typeface="+mj-lt"/>
              </a:rPr>
              <a:t>Lắp đặt  kiểu nổi</a:t>
            </a:r>
          </a:p>
          <a:p>
            <a:pPr eaLnBrk="1" hangingPunct="1"/>
            <a:endParaRPr lang="vi-VN" altLang="en-US" sz="3200" b="1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4918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2" grpId="0"/>
      <p:bldP spid="12" grpId="1"/>
      <p:bldP spid="17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0" y="1198881"/>
            <a:ext cx="9144000" cy="5562600"/>
            <a:chOff x="0" y="0"/>
            <a:chExt cx="5760" cy="4320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0" y="2880"/>
              <a:ext cx="5760" cy="1008"/>
            </a:xfrm>
            <a:custGeom>
              <a:avLst/>
              <a:gdLst>
                <a:gd name="T0" fmla="*/ 0 w 5760"/>
                <a:gd name="T1" fmla="*/ 912 h 1008"/>
                <a:gd name="T2" fmla="*/ 2400 w 5760"/>
                <a:gd name="T3" fmla="*/ 0 h 1008"/>
                <a:gd name="T4" fmla="*/ 5760 w 5760"/>
                <a:gd name="T5" fmla="*/ 816 h 1008"/>
                <a:gd name="T6" fmla="*/ 5760 w 5760"/>
                <a:gd name="T7" fmla="*/ 912 h 1008"/>
                <a:gd name="T8" fmla="*/ 2400 w 5760"/>
                <a:gd name="T9" fmla="*/ 96 h 1008"/>
                <a:gd name="T10" fmla="*/ 0 w 5760"/>
                <a:gd name="T11" fmla="*/ 1008 h 1008"/>
                <a:gd name="T12" fmla="*/ 0 w 5760"/>
                <a:gd name="T13" fmla="*/ 912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60" h="1008">
                  <a:moveTo>
                    <a:pt x="0" y="912"/>
                  </a:moveTo>
                  <a:lnTo>
                    <a:pt x="2400" y="0"/>
                  </a:lnTo>
                  <a:lnTo>
                    <a:pt x="5760" y="816"/>
                  </a:lnTo>
                  <a:lnTo>
                    <a:pt x="5760" y="912"/>
                  </a:lnTo>
                  <a:lnTo>
                    <a:pt x="2400" y="96"/>
                  </a:lnTo>
                  <a:lnTo>
                    <a:pt x="0" y="1008"/>
                  </a:lnTo>
                  <a:lnTo>
                    <a:pt x="0" y="912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2400" y="1200"/>
              <a:ext cx="0" cy="17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 flipV="1">
              <a:off x="2400" y="768"/>
              <a:ext cx="336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 flipH="1" flipV="1">
              <a:off x="0" y="960"/>
              <a:ext cx="240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0" y="960"/>
              <a:ext cx="2400" cy="2832"/>
            </a:xfrm>
            <a:custGeom>
              <a:avLst/>
              <a:gdLst>
                <a:gd name="T0" fmla="*/ 0 w 2400"/>
                <a:gd name="T1" fmla="*/ 0 h 2832"/>
                <a:gd name="T2" fmla="*/ 2400 w 2400"/>
                <a:gd name="T3" fmla="*/ 240 h 2832"/>
                <a:gd name="T4" fmla="*/ 2400 w 2400"/>
                <a:gd name="T5" fmla="*/ 1920 h 2832"/>
                <a:gd name="T6" fmla="*/ 0 w 2400"/>
                <a:gd name="T7" fmla="*/ 2832 h 2832"/>
                <a:gd name="T8" fmla="*/ 0 w 2400"/>
                <a:gd name="T9" fmla="*/ 0 h 2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0" h="2832">
                  <a:moveTo>
                    <a:pt x="0" y="0"/>
                  </a:moveTo>
                  <a:lnTo>
                    <a:pt x="2400" y="240"/>
                  </a:lnTo>
                  <a:lnTo>
                    <a:pt x="2400" y="1920"/>
                  </a:lnTo>
                  <a:lnTo>
                    <a:pt x="0" y="28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2400" y="768"/>
              <a:ext cx="3360" cy="2928"/>
            </a:xfrm>
            <a:custGeom>
              <a:avLst/>
              <a:gdLst>
                <a:gd name="T0" fmla="*/ 0 w 3360"/>
                <a:gd name="T1" fmla="*/ 432 h 2928"/>
                <a:gd name="T2" fmla="*/ 3360 w 3360"/>
                <a:gd name="T3" fmla="*/ 0 h 2928"/>
                <a:gd name="T4" fmla="*/ 3360 w 3360"/>
                <a:gd name="T5" fmla="*/ 2928 h 2928"/>
                <a:gd name="T6" fmla="*/ 0 w 3360"/>
                <a:gd name="T7" fmla="*/ 2112 h 2928"/>
                <a:gd name="T8" fmla="*/ 0 w 3360"/>
                <a:gd name="T9" fmla="*/ 432 h 2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0" h="2928">
                  <a:moveTo>
                    <a:pt x="0" y="432"/>
                  </a:moveTo>
                  <a:lnTo>
                    <a:pt x="3360" y="0"/>
                  </a:lnTo>
                  <a:lnTo>
                    <a:pt x="3360" y="2928"/>
                  </a:lnTo>
                  <a:lnTo>
                    <a:pt x="0" y="2112"/>
                  </a:lnTo>
                  <a:lnTo>
                    <a:pt x="0" y="432"/>
                  </a:lnTo>
                  <a:close/>
                </a:path>
              </a:pathLst>
            </a:cu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2" descr="Granite"/>
            <p:cNvSpPr>
              <a:spLocks/>
            </p:cNvSpPr>
            <p:nvPr/>
          </p:nvSpPr>
          <p:spPr bwMode="auto">
            <a:xfrm>
              <a:off x="0" y="2976"/>
              <a:ext cx="5760" cy="1344"/>
            </a:xfrm>
            <a:custGeom>
              <a:avLst/>
              <a:gdLst>
                <a:gd name="T0" fmla="*/ 0 w 5760"/>
                <a:gd name="T1" fmla="*/ 912 h 1344"/>
                <a:gd name="T2" fmla="*/ 2400 w 5760"/>
                <a:gd name="T3" fmla="*/ 0 h 1344"/>
                <a:gd name="T4" fmla="*/ 5760 w 5760"/>
                <a:gd name="T5" fmla="*/ 816 h 1344"/>
                <a:gd name="T6" fmla="*/ 5760 w 5760"/>
                <a:gd name="T7" fmla="*/ 1344 h 1344"/>
                <a:gd name="T8" fmla="*/ 0 w 5760"/>
                <a:gd name="T9" fmla="*/ 1344 h 1344"/>
                <a:gd name="T10" fmla="*/ 0 w 5760"/>
                <a:gd name="T11" fmla="*/ 912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60" h="1344">
                  <a:moveTo>
                    <a:pt x="0" y="912"/>
                  </a:moveTo>
                  <a:lnTo>
                    <a:pt x="2400" y="0"/>
                  </a:lnTo>
                  <a:lnTo>
                    <a:pt x="5760" y="816"/>
                  </a:lnTo>
                  <a:lnTo>
                    <a:pt x="5760" y="1344"/>
                  </a:lnTo>
                  <a:lnTo>
                    <a:pt x="0" y="1344"/>
                  </a:lnTo>
                  <a:lnTo>
                    <a:pt x="0" y="912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1680" y="1632"/>
              <a:ext cx="480" cy="1632"/>
            </a:xfrm>
            <a:custGeom>
              <a:avLst/>
              <a:gdLst>
                <a:gd name="T0" fmla="*/ 480 w 480"/>
                <a:gd name="T1" fmla="*/ 48 h 1632"/>
                <a:gd name="T2" fmla="*/ 480 w 480"/>
                <a:gd name="T3" fmla="*/ 1440 h 1632"/>
                <a:gd name="T4" fmla="*/ 0 w 480"/>
                <a:gd name="T5" fmla="*/ 1632 h 1632"/>
                <a:gd name="T6" fmla="*/ 0 w 480"/>
                <a:gd name="T7" fmla="*/ 0 h 1632"/>
                <a:gd name="T8" fmla="*/ 480 w 480"/>
                <a:gd name="T9" fmla="*/ 48 h 1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0" h="1632">
                  <a:moveTo>
                    <a:pt x="480" y="48"/>
                  </a:moveTo>
                  <a:lnTo>
                    <a:pt x="480" y="1440"/>
                  </a:lnTo>
                  <a:lnTo>
                    <a:pt x="0" y="1632"/>
                  </a:lnTo>
                  <a:lnTo>
                    <a:pt x="0" y="0"/>
                  </a:lnTo>
                  <a:lnTo>
                    <a:pt x="480" y="48"/>
                  </a:lnTo>
                  <a:close/>
                </a:path>
              </a:pathLst>
            </a:custGeom>
            <a:solidFill>
              <a:srgbClr val="FF99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1715" y="1680"/>
              <a:ext cx="401" cy="1563"/>
            </a:xfrm>
            <a:custGeom>
              <a:avLst/>
              <a:gdLst>
                <a:gd name="T0" fmla="*/ 0 w 401"/>
                <a:gd name="T1" fmla="*/ 1563 h 1563"/>
                <a:gd name="T2" fmla="*/ 13 w 401"/>
                <a:gd name="T3" fmla="*/ 0 h 1563"/>
                <a:gd name="T4" fmla="*/ 397 w 401"/>
                <a:gd name="T5" fmla="*/ 48 h 1563"/>
                <a:gd name="T6" fmla="*/ 401 w 401"/>
                <a:gd name="T7" fmla="*/ 1413 h 1563"/>
                <a:gd name="T8" fmla="*/ 0 w 401"/>
                <a:gd name="T9" fmla="*/ 1563 h 1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1563">
                  <a:moveTo>
                    <a:pt x="0" y="1563"/>
                  </a:moveTo>
                  <a:lnTo>
                    <a:pt x="13" y="0"/>
                  </a:lnTo>
                  <a:lnTo>
                    <a:pt x="397" y="48"/>
                  </a:lnTo>
                  <a:lnTo>
                    <a:pt x="401" y="1413"/>
                  </a:lnTo>
                  <a:lnTo>
                    <a:pt x="0" y="1563"/>
                  </a:lnTo>
                  <a:close/>
                </a:path>
              </a:pathLst>
            </a:custGeom>
            <a:solidFill>
              <a:srgbClr val="CC99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1776" y="2352"/>
              <a:ext cx="96" cy="288"/>
            </a:xfrm>
            <a:custGeom>
              <a:avLst/>
              <a:gdLst>
                <a:gd name="T0" fmla="*/ 0 w 96"/>
                <a:gd name="T1" fmla="*/ 0 h 240"/>
                <a:gd name="T2" fmla="*/ 96 w 96"/>
                <a:gd name="T3" fmla="*/ 0 h 240"/>
                <a:gd name="T4" fmla="*/ 96 w 96"/>
                <a:gd name="T5" fmla="*/ 192 h 240"/>
                <a:gd name="T6" fmla="*/ 0 w 96"/>
                <a:gd name="T7" fmla="*/ 240 h 240"/>
                <a:gd name="T8" fmla="*/ 0 w 96"/>
                <a:gd name="T9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240">
                  <a:moveTo>
                    <a:pt x="0" y="0"/>
                  </a:moveTo>
                  <a:lnTo>
                    <a:pt x="96" y="0"/>
                  </a:lnTo>
                  <a:lnTo>
                    <a:pt x="96" y="192"/>
                  </a:lnTo>
                  <a:lnTo>
                    <a:pt x="0" y="240"/>
                  </a:lnTo>
                  <a:cubicBezTo>
                    <a:pt x="0" y="160"/>
                    <a:pt x="0" y="80"/>
                    <a:pt x="0" y="0"/>
                  </a:cubicBezTo>
                  <a:close/>
                </a:path>
              </a:pathLst>
            </a:custGeom>
            <a:solidFill>
              <a:srgbClr val="6600C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Oval 16"/>
            <p:cNvSpPr>
              <a:spLocks noChangeArrowheads="1"/>
            </p:cNvSpPr>
            <p:nvPr/>
          </p:nvSpPr>
          <p:spPr bwMode="auto">
            <a:xfrm>
              <a:off x="1776" y="2400"/>
              <a:ext cx="96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0" y="0"/>
              <a:ext cx="5760" cy="912"/>
            </a:xfrm>
            <a:custGeom>
              <a:avLst/>
              <a:gdLst>
                <a:gd name="T0" fmla="*/ 0 w 5760"/>
                <a:gd name="T1" fmla="*/ 0 h 912"/>
                <a:gd name="T2" fmla="*/ 5760 w 5760"/>
                <a:gd name="T3" fmla="*/ 0 h 912"/>
                <a:gd name="T4" fmla="*/ 5760 w 5760"/>
                <a:gd name="T5" fmla="*/ 480 h 912"/>
                <a:gd name="T6" fmla="*/ 2400 w 5760"/>
                <a:gd name="T7" fmla="*/ 912 h 912"/>
                <a:gd name="T8" fmla="*/ 0 w 5760"/>
                <a:gd name="T9" fmla="*/ 672 h 912"/>
                <a:gd name="T10" fmla="*/ 0 w 5760"/>
                <a:gd name="T11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60" h="912">
                  <a:moveTo>
                    <a:pt x="0" y="0"/>
                  </a:moveTo>
                  <a:lnTo>
                    <a:pt x="5760" y="0"/>
                  </a:lnTo>
                  <a:lnTo>
                    <a:pt x="5760" y="480"/>
                  </a:lnTo>
                  <a:lnTo>
                    <a:pt x="2400" y="912"/>
                  </a:lnTo>
                  <a:lnTo>
                    <a:pt x="0" y="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3984" y="1440"/>
              <a:ext cx="960" cy="2160"/>
            </a:xfrm>
            <a:custGeom>
              <a:avLst/>
              <a:gdLst>
                <a:gd name="T0" fmla="*/ 0 w 960"/>
                <a:gd name="T1" fmla="*/ 1920 h 2160"/>
                <a:gd name="T2" fmla="*/ 0 w 960"/>
                <a:gd name="T3" fmla="*/ 96 h 2160"/>
                <a:gd name="T4" fmla="*/ 960 w 960"/>
                <a:gd name="T5" fmla="*/ 0 h 2160"/>
                <a:gd name="T6" fmla="*/ 960 w 960"/>
                <a:gd name="T7" fmla="*/ 2160 h 2160"/>
                <a:gd name="T8" fmla="*/ 0 w 960"/>
                <a:gd name="T9" fmla="*/ 1920 h 2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0" h="2160">
                  <a:moveTo>
                    <a:pt x="0" y="1920"/>
                  </a:moveTo>
                  <a:lnTo>
                    <a:pt x="0" y="96"/>
                  </a:lnTo>
                  <a:lnTo>
                    <a:pt x="960" y="0"/>
                  </a:lnTo>
                  <a:lnTo>
                    <a:pt x="960" y="2160"/>
                  </a:lnTo>
                  <a:lnTo>
                    <a:pt x="0" y="1920"/>
                  </a:lnTo>
                  <a:close/>
                </a:path>
              </a:pathLst>
            </a:custGeom>
            <a:solidFill>
              <a:srgbClr val="FF99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4082" y="1536"/>
              <a:ext cx="766" cy="2033"/>
            </a:xfrm>
            <a:custGeom>
              <a:avLst/>
              <a:gdLst>
                <a:gd name="T0" fmla="*/ 0 w 766"/>
                <a:gd name="T1" fmla="*/ 1857 h 2033"/>
                <a:gd name="T2" fmla="*/ 0 w 766"/>
                <a:gd name="T3" fmla="*/ 79 h 2033"/>
                <a:gd name="T4" fmla="*/ 766 w 766"/>
                <a:gd name="T5" fmla="*/ 0 h 2033"/>
                <a:gd name="T6" fmla="*/ 764 w 766"/>
                <a:gd name="T7" fmla="*/ 2033 h 2033"/>
                <a:gd name="T8" fmla="*/ 0 w 766"/>
                <a:gd name="T9" fmla="*/ 1857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6" h="2033">
                  <a:moveTo>
                    <a:pt x="0" y="1857"/>
                  </a:moveTo>
                  <a:lnTo>
                    <a:pt x="0" y="79"/>
                  </a:lnTo>
                  <a:lnTo>
                    <a:pt x="766" y="0"/>
                  </a:lnTo>
                  <a:lnTo>
                    <a:pt x="764" y="2033"/>
                  </a:lnTo>
                  <a:lnTo>
                    <a:pt x="0" y="1857"/>
                  </a:lnTo>
                  <a:close/>
                </a:path>
              </a:pathLst>
            </a:custGeom>
            <a:solidFill>
              <a:srgbClr val="CC99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4128" y="2352"/>
              <a:ext cx="142" cy="328"/>
            </a:xfrm>
            <a:custGeom>
              <a:avLst/>
              <a:gdLst>
                <a:gd name="T0" fmla="*/ 0 w 142"/>
                <a:gd name="T1" fmla="*/ 0 h 328"/>
                <a:gd name="T2" fmla="*/ 142 w 142"/>
                <a:gd name="T3" fmla="*/ 27 h 328"/>
                <a:gd name="T4" fmla="*/ 142 w 142"/>
                <a:gd name="T5" fmla="*/ 328 h 328"/>
                <a:gd name="T6" fmla="*/ 0 w 142"/>
                <a:gd name="T7" fmla="*/ 288 h 328"/>
                <a:gd name="T8" fmla="*/ 0 w 142"/>
                <a:gd name="T9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328">
                  <a:moveTo>
                    <a:pt x="0" y="0"/>
                  </a:moveTo>
                  <a:lnTo>
                    <a:pt x="142" y="27"/>
                  </a:lnTo>
                  <a:lnTo>
                    <a:pt x="142" y="328"/>
                  </a:lnTo>
                  <a:lnTo>
                    <a:pt x="0" y="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00C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Oval 21"/>
            <p:cNvSpPr>
              <a:spLocks noChangeArrowheads="1"/>
            </p:cNvSpPr>
            <p:nvPr/>
          </p:nvSpPr>
          <p:spPr bwMode="auto">
            <a:xfrm>
              <a:off x="4128" y="2400"/>
              <a:ext cx="96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0" y="463"/>
              <a:ext cx="5760" cy="737"/>
            </a:xfrm>
            <a:custGeom>
              <a:avLst/>
              <a:gdLst>
                <a:gd name="T0" fmla="*/ 0 w 5760"/>
                <a:gd name="T1" fmla="*/ 209 h 737"/>
                <a:gd name="T2" fmla="*/ 2400 w 5760"/>
                <a:gd name="T3" fmla="*/ 449 h 737"/>
                <a:gd name="T4" fmla="*/ 5712 w 5760"/>
                <a:gd name="T5" fmla="*/ 17 h 737"/>
                <a:gd name="T6" fmla="*/ 5760 w 5760"/>
                <a:gd name="T7" fmla="*/ 0 h 737"/>
                <a:gd name="T8" fmla="*/ 5760 w 5760"/>
                <a:gd name="T9" fmla="*/ 305 h 737"/>
                <a:gd name="T10" fmla="*/ 2400 w 5760"/>
                <a:gd name="T11" fmla="*/ 737 h 737"/>
                <a:gd name="T12" fmla="*/ 0 w 5760"/>
                <a:gd name="T13" fmla="*/ 497 h 737"/>
                <a:gd name="T14" fmla="*/ 0 w 5760"/>
                <a:gd name="T15" fmla="*/ 209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60" h="737">
                  <a:moveTo>
                    <a:pt x="0" y="209"/>
                  </a:moveTo>
                  <a:lnTo>
                    <a:pt x="2400" y="449"/>
                  </a:lnTo>
                  <a:lnTo>
                    <a:pt x="5712" y="17"/>
                  </a:lnTo>
                  <a:lnTo>
                    <a:pt x="5760" y="0"/>
                  </a:lnTo>
                  <a:lnTo>
                    <a:pt x="5760" y="305"/>
                  </a:lnTo>
                  <a:lnTo>
                    <a:pt x="2400" y="737"/>
                  </a:lnTo>
                  <a:lnTo>
                    <a:pt x="0" y="497"/>
                  </a:lnTo>
                  <a:lnTo>
                    <a:pt x="0" y="209"/>
                  </a:lnTo>
                  <a:close/>
                </a:path>
              </a:pathLst>
            </a:custGeom>
            <a:solidFill>
              <a:srgbClr val="FFCC00">
                <a:alpha val="60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>
              <a:off x="3744" y="1104"/>
              <a:ext cx="0" cy="912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4"/>
            <p:cNvSpPr>
              <a:spLocks noChangeShapeType="1"/>
            </p:cNvSpPr>
            <p:nvPr/>
          </p:nvSpPr>
          <p:spPr bwMode="auto">
            <a:xfrm>
              <a:off x="1440" y="1200"/>
              <a:ext cx="0" cy="912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1344" y="2112"/>
              <a:ext cx="192" cy="336"/>
            </a:xfrm>
            <a:custGeom>
              <a:avLst/>
              <a:gdLst>
                <a:gd name="T0" fmla="*/ 0 w 240"/>
                <a:gd name="T1" fmla="*/ 432 h 432"/>
                <a:gd name="T2" fmla="*/ 240 w 240"/>
                <a:gd name="T3" fmla="*/ 336 h 432"/>
                <a:gd name="T4" fmla="*/ 240 w 240"/>
                <a:gd name="T5" fmla="*/ 0 h 432"/>
                <a:gd name="T6" fmla="*/ 0 w 240"/>
                <a:gd name="T7" fmla="*/ 0 h 432"/>
                <a:gd name="T8" fmla="*/ 0 w 240"/>
                <a:gd name="T9" fmla="*/ 43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432">
                  <a:moveTo>
                    <a:pt x="0" y="432"/>
                  </a:moveTo>
                  <a:lnTo>
                    <a:pt x="240" y="336"/>
                  </a:lnTo>
                  <a:lnTo>
                    <a:pt x="240" y="0"/>
                  </a:lnTo>
                  <a:lnTo>
                    <a:pt x="0" y="0"/>
                  </a:lnTo>
                  <a:lnTo>
                    <a:pt x="0" y="432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auto">
            <a:xfrm>
              <a:off x="3606" y="2003"/>
              <a:ext cx="282" cy="376"/>
            </a:xfrm>
            <a:custGeom>
              <a:avLst/>
              <a:gdLst>
                <a:gd name="T0" fmla="*/ 0 w 282"/>
                <a:gd name="T1" fmla="*/ 301 h 376"/>
                <a:gd name="T2" fmla="*/ 276 w 282"/>
                <a:gd name="T3" fmla="*/ 376 h 376"/>
                <a:gd name="T4" fmla="*/ 282 w 282"/>
                <a:gd name="T5" fmla="*/ 13 h 376"/>
                <a:gd name="T6" fmla="*/ 13 w 282"/>
                <a:gd name="T7" fmla="*/ 0 h 376"/>
                <a:gd name="T8" fmla="*/ 0 w 282"/>
                <a:gd name="T9" fmla="*/ 301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376">
                  <a:moveTo>
                    <a:pt x="0" y="301"/>
                  </a:moveTo>
                  <a:lnTo>
                    <a:pt x="276" y="376"/>
                  </a:lnTo>
                  <a:lnTo>
                    <a:pt x="282" y="13"/>
                  </a:lnTo>
                  <a:lnTo>
                    <a:pt x="13" y="0"/>
                  </a:lnTo>
                  <a:lnTo>
                    <a:pt x="0" y="301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0" y="864"/>
              <a:ext cx="5760" cy="432"/>
            </a:xfrm>
            <a:custGeom>
              <a:avLst/>
              <a:gdLst>
                <a:gd name="T0" fmla="*/ 0 w 5712"/>
                <a:gd name="T1" fmla="*/ 192 h 432"/>
                <a:gd name="T2" fmla="*/ 2400 w 5712"/>
                <a:gd name="T3" fmla="*/ 432 h 432"/>
                <a:gd name="T4" fmla="*/ 5712 w 5712"/>
                <a:gd name="T5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12" h="432">
                  <a:moveTo>
                    <a:pt x="0" y="192"/>
                  </a:moveTo>
                  <a:lnTo>
                    <a:pt x="2400" y="432"/>
                  </a:lnTo>
                  <a:lnTo>
                    <a:pt x="5712" y="0"/>
                  </a:lnTo>
                </a:path>
              </a:pathLst>
            </a:custGeom>
            <a:noFill/>
            <a:ln w="57150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8"/>
            <p:cNvSpPr>
              <a:spLocks/>
            </p:cNvSpPr>
            <p:nvPr/>
          </p:nvSpPr>
          <p:spPr bwMode="auto">
            <a:xfrm>
              <a:off x="2191" y="1277"/>
              <a:ext cx="426" cy="19"/>
            </a:xfrm>
            <a:custGeom>
              <a:avLst/>
              <a:gdLst>
                <a:gd name="T0" fmla="*/ 0 w 426"/>
                <a:gd name="T1" fmla="*/ 0 h 19"/>
                <a:gd name="T2" fmla="*/ 209 w 426"/>
                <a:gd name="T3" fmla="*/ 19 h 19"/>
                <a:gd name="T4" fmla="*/ 426 w 426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6" h="19">
                  <a:moveTo>
                    <a:pt x="0" y="0"/>
                  </a:moveTo>
                  <a:lnTo>
                    <a:pt x="209" y="19"/>
                  </a:lnTo>
                  <a:lnTo>
                    <a:pt x="426" y="0"/>
                  </a:lnTo>
                </a:path>
              </a:pathLst>
            </a:custGeom>
            <a:noFill/>
            <a:ln w="101600" cmpd="sng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29"/>
            <p:cNvSpPr>
              <a:spLocks noChangeShapeType="1"/>
            </p:cNvSpPr>
            <p:nvPr/>
          </p:nvSpPr>
          <p:spPr bwMode="auto">
            <a:xfrm>
              <a:off x="1440" y="1200"/>
              <a:ext cx="0" cy="144"/>
            </a:xfrm>
            <a:prstGeom prst="line">
              <a:avLst/>
            </a:prstGeom>
            <a:noFill/>
            <a:ln w="1016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0"/>
            <p:cNvSpPr>
              <a:spLocks noChangeShapeType="1"/>
            </p:cNvSpPr>
            <p:nvPr/>
          </p:nvSpPr>
          <p:spPr bwMode="auto">
            <a:xfrm>
              <a:off x="3744" y="1104"/>
              <a:ext cx="0" cy="144"/>
            </a:xfrm>
            <a:prstGeom prst="line">
              <a:avLst/>
            </a:prstGeom>
            <a:noFill/>
            <a:ln w="1016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1"/>
            <p:cNvSpPr>
              <a:spLocks noChangeShapeType="1"/>
            </p:cNvSpPr>
            <p:nvPr/>
          </p:nvSpPr>
          <p:spPr bwMode="auto">
            <a:xfrm flipV="1">
              <a:off x="3600" y="1104"/>
              <a:ext cx="288" cy="48"/>
            </a:xfrm>
            <a:prstGeom prst="line">
              <a:avLst/>
            </a:prstGeom>
            <a:noFill/>
            <a:ln w="1016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2"/>
            <p:cNvSpPr>
              <a:spLocks/>
            </p:cNvSpPr>
            <p:nvPr/>
          </p:nvSpPr>
          <p:spPr bwMode="auto">
            <a:xfrm>
              <a:off x="1296" y="1173"/>
              <a:ext cx="282" cy="27"/>
            </a:xfrm>
            <a:custGeom>
              <a:avLst/>
              <a:gdLst>
                <a:gd name="T0" fmla="*/ 0 w 282"/>
                <a:gd name="T1" fmla="*/ 0 h 27"/>
                <a:gd name="T2" fmla="*/ 282 w 282"/>
                <a:gd name="T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2" h="27">
                  <a:moveTo>
                    <a:pt x="0" y="0"/>
                  </a:moveTo>
                  <a:lnTo>
                    <a:pt x="282" y="27"/>
                  </a:lnTo>
                </a:path>
              </a:pathLst>
            </a:custGeom>
            <a:noFill/>
            <a:ln w="104775" cmpd="sng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3"/>
            <p:cNvSpPr>
              <a:spLocks noChangeShapeType="1"/>
            </p:cNvSpPr>
            <p:nvPr/>
          </p:nvSpPr>
          <p:spPr bwMode="auto">
            <a:xfrm flipV="1">
              <a:off x="2928" y="1200"/>
              <a:ext cx="288" cy="48"/>
            </a:xfrm>
            <a:prstGeom prst="line">
              <a:avLst/>
            </a:prstGeom>
            <a:noFill/>
            <a:ln w="1016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4"/>
            <p:cNvSpPr>
              <a:spLocks/>
            </p:cNvSpPr>
            <p:nvPr/>
          </p:nvSpPr>
          <p:spPr bwMode="auto">
            <a:xfrm>
              <a:off x="2256" y="528"/>
              <a:ext cx="816" cy="672"/>
            </a:xfrm>
            <a:custGeom>
              <a:avLst/>
              <a:gdLst>
                <a:gd name="T0" fmla="*/ 816 w 816"/>
                <a:gd name="T1" fmla="*/ 672 h 672"/>
                <a:gd name="T2" fmla="*/ 816 w 816"/>
                <a:gd name="T3" fmla="*/ 288 h 672"/>
                <a:gd name="T4" fmla="*/ 0 w 816"/>
                <a:gd name="T5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6" h="672">
                  <a:moveTo>
                    <a:pt x="816" y="672"/>
                  </a:moveTo>
                  <a:lnTo>
                    <a:pt x="816" y="288"/>
                  </a:lnTo>
                  <a:lnTo>
                    <a:pt x="0" y="0"/>
                  </a:lnTo>
                </a:path>
              </a:pathLst>
            </a:custGeom>
            <a:noFill/>
            <a:ln w="57150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35"/>
            <p:cNvSpPr>
              <a:spLocks noChangeShapeType="1"/>
            </p:cNvSpPr>
            <p:nvPr/>
          </p:nvSpPr>
          <p:spPr bwMode="auto">
            <a:xfrm>
              <a:off x="3072" y="1056"/>
              <a:ext cx="0" cy="144"/>
            </a:xfrm>
            <a:prstGeom prst="line">
              <a:avLst/>
            </a:prstGeom>
            <a:noFill/>
            <a:ln w="1016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0" name="Group 36"/>
            <p:cNvGrpSpPr>
              <a:grpSpLocks/>
            </p:cNvGrpSpPr>
            <p:nvPr/>
          </p:nvGrpSpPr>
          <p:grpSpPr bwMode="auto">
            <a:xfrm>
              <a:off x="1488" y="240"/>
              <a:ext cx="1442" cy="384"/>
              <a:chOff x="1488" y="240"/>
              <a:chExt cx="1442" cy="384"/>
            </a:xfrm>
          </p:grpSpPr>
          <p:sp>
            <p:nvSpPr>
              <p:cNvPr id="42" name="Freeform 37"/>
              <p:cNvSpPr>
                <a:spLocks/>
              </p:cNvSpPr>
              <p:nvPr/>
            </p:nvSpPr>
            <p:spPr bwMode="auto">
              <a:xfrm>
                <a:off x="1776" y="288"/>
                <a:ext cx="1152" cy="336"/>
              </a:xfrm>
              <a:custGeom>
                <a:avLst/>
                <a:gdLst>
                  <a:gd name="T0" fmla="*/ 0 w 1152"/>
                  <a:gd name="T1" fmla="*/ 144 h 240"/>
                  <a:gd name="T2" fmla="*/ 1152 w 1152"/>
                  <a:gd name="T3" fmla="*/ 0 h 240"/>
                  <a:gd name="T4" fmla="*/ 1152 w 1152"/>
                  <a:gd name="T5" fmla="*/ 96 h 240"/>
                  <a:gd name="T6" fmla="*/ 0 w 1152"/>
                  <a:gd name="T7" fmla="*/ 240 h 240"/>
                  <a:gd name="T8" fmla="*/ 0 w 1152"/>
                  <a:gd name="T9" fmla="*/ 144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2" h="240">
                    <a:moveTo>
                      <a:pt x="0" y="144"/>
                    </a:moveTo>
                    <a:lnTo>
                      <a:pt x="1152" y="0"/>
                    </a:lnTo>
                    <a:lnTo>
                      <a:pt x="1152" y="96"/>
                    </a:lnTo>
                    <a:lnTo>
                      <a:pt x="0" y="24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38"/>
              <p:cNvSpPr>
                <a:spLocks/>
              </p:cNvSpPr>
              <p:nvPr/>
            </p:nvSpPr>
            <p:spPr bwMode="auto">
              <a:xfrm>
                <a:off x="2640" y="240"/>
                <a:ext cx="290" cy="192"/>
              </a:xfrm>
              <a:custGeom>
                <a:avLst/>
                <a:gdLst>
                  <a:gd name="T0" fmla="*/ 0 w 290"/>
                  <a:gd name="T1" fmla="*/ 0 h 192"/>
                  <a:gd name="T2" fmla="*/ 2 w 290"/>
                  <a:gd name="T3" fmla="*/ 136 h 192"/>
                  <a:gd name="T4" fmla="*/ 288 w 290"/>
                  <a:gd name="T5" fmla="*/ 192 h 192"/>
                  <a:gd name="T6" fmla="*/ 290 w 290"/>
                  <a:gd name="T7" fmla="*/ 61 h 192"/>
                  <a:gd name="T8" fmla="*/ 0 w 290"/>
                  <a:gd name="T9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" h="192">
                    <a:moveTo>
                      <a:pt x="0" y="0"/>
                    </a:moveTo>
                    <a:lnTo>
                      <a:pt x="2" y="136"/>
                    </a:lnTo>
                    <a:lnTo>
                      <a:pt x="288" y="192"/>
                    </a:lnTo>
                    <a:lnTo>
                      <a:pt x="290" y="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39"/>
              <p:cNvSpPr>
                <a:spLocks/>
              </p:cNvSpPr>
              <p:nvPr/>
            </p:nvSpPr>
            <p:spPr bwMode="auto">
              <a:xfrm>
                <a:off x="1488" y="432"/>
                <a:ext cx="288" cy="192"/>
              </a:xfrm>
              <a:custGeom>
                <a:avLst/>
                <a:gdLst>
                  <a:gd name="T0" fmla="*/ 0 w 288"/>
                  <a:gd name="T1" fmla="*/ 0 h 144"/>
                  <a:gd name="T2" fmla="*/ 0 w 288"/>
                  <a:gd name="T3" fmla="*/ 96 h 144"/>
                  <a:gd name="T4" fmla="*/ 288 w 288"/>
                  <a:gd name="T5" fmla="*/ 144 h 144"/>
                  <a:gd name="T6" fmla="*/ 288 w 288"/>
                  <a:gd name="T7" fmla="*/ 48 h 144"/>
                  <a:gd name="T8" fmla="*/ 0 w 288"/>
                  <a:gd name="T9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" h="144">
                    <a:moveTo>
                      <a:pt x="0" y="0"/>
                    </a:moveTo>
                    <a:lnTo>
                      <a:pt x="0" y="96"/>
                    </a:lnTo>
                    <a:lnTo>
                      <a:pt x="288" y="144"/>
                    </a:lnTo>
                    <a:lnTo>
                      <a:pt x="288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40"/>
              <p:cNvSpPr>
                <a:spLocks/>
              </p:cNvSpPr>
              <p:nvPr/>
            </p:nvSpPr>
            <p:spPr bwMode="auto">
              <a:xfrm>
                <a:off x="1488" y="240"/>
                <a:ext cx="1152" cy="336"/>
              </a:xfrm>
              <a:custGeom>
                <a:avLst/>
                <a:gdLst>
                  <a:gd name="T0" fmla="*/ 0 w 1152"/>
                  <a:gd name="T1" fmla="*/ 144 h 240"/>
                  <a:gd name="T2" fmla="*/ 1152 w 1152"/>
                  <a:gd name="T3" fmla="*/ 0 h 240"/>
                  <a:gd name="T4" fmla="*/ 1152 w 1152"/>
                  <a:gd name="T5" fmla="*/ 96 h 240"/>
                  <a:gd name="T6" fmla="*/ 0 w 1152"/>
                  <a:gd name="T7" fmla="*/ 240 h 240"/>
                  <a:gd name="T8" fmla="*/ 0 w 1152"/>
                  <a:gd name="T9" fmla="*/ 144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2" h="240">
                    <a:moveTo>
                      <a:pt x="0" y="144"/>
                    </a:moveTo>
                    <a:lnTo>
                      <a:pt x="1152" y="0"/>
                    </a:lnTo>
                    <a:lnTo>
                      <a:pt x="1152" y="96"/>
                    </a:lnTo>
                    <a:lnTo>
                      <a:pt x="0" y="24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41"/>
              <p:cNvSpPr>
                <a:spLocks/>
              </p:cNvSpPr>
              <p:nvPr/>
            </p:nvSpPr>
            <p:spPr bwMode="auto">
              <a:xfrm>
                <a:off x="1488" y="384"/>
                <a:ext cx="1440" cy="240"/>
              </a:xfrm>
              <a:custGeom>
                <a:avLst/>
                <a:gdLst>
                  <a:gd name="T0" fmla="*/ 0 w 1440"/>
                  <a:gd name="T1" fmla="*/ 192 h 240"/>
                  <a:gd name="T2" fmla="*/ 1152 w 1440"/>
                  <a:gd name="T3" fmla="*/ 0 h 240"/>
                  <a:gd name="T4" fmla="*/ 1440 w 1440"/>
                  <a:gd name="T5" fmla="*/ 48 h 240"/>
                  <a:gd name="T6" fmla="*/ 288 w 1440"/>
                  <a:gd name="T7" fmla="*/ 240 h 240"/>
                  <a:gd name="T8" fmla="*/ 0 w 1440"/>
                  <a:gd name="T9" fmla="*/ 192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0" h="240">
                    <a:moveTo>
                      <a:pt x="0" y="192"/>
                    </a:moveTo>
                    <a:lnTo>
                      <a:pt x="1152" y="0"/>
                    </a:lnTo>
                    <a:lnTo>
                      <a:pt x="1440" y="48"/>
                    </a:lnTo>
                    <a:lnTo>
                      <a:pt x="288" y="240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2928" y="768"/>
              <a:ext cx="144" cy="192"/>
            </a:xfrm>
            <a:custGeom>
              <a:avLst/>
              <a:gdLst>
                <a:gd name="T0" fmla="*/ 0 w 144"/>
                <a:gd name="T1" fmla="*/ 0 h 192"/>
                <a:gd name="T2" fmla="*/ 144 w 144"/>
                <a:gd name="T3" fmla="*/ 48 h 192"/>
                <a:gd name="T4" fmla="*/ 144 w 144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192">
                  <a:moveTo>
                    <a:pt x="0" y="0"/>
                  </a:moveTo>
                  <a:lnTo>
                    <a:pt x="144" y="48"/>
                  </a:lnTo>
                  <a:lnTo>
                    <a:pt x="144" y="192"/>
                  </a:lnTo>
                </a:path>
              </a:pathLst>
            </a:custGeom>
            <a:noFill/>
            <a:ln w="1016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667250" y="1447991"/>
            <a:ext cx="1455628" cy="461665"/>
            <a:chOff x="4667250" y="1447991"/>
            <a:chExt cx="1455628" cy="461665"/>
          </a:xfrm>
        </p:grpSpPr>
        <p:grpSp>
          <p:nvGrpSpPr>
            <p:cNvPr id="60" name="Group 59"/>
            <p:cNvGrpSpPr/>
            <p:nvPr/>
          </p:nvGrpSpPr>
          <p:grpSpPr>
            <a:xfrm>
              <a:off x="5487468" y="1447991"/>
              <a:ext cx="635410" cy="461665"/>
              <a:chOff x="-4800600" y="3036569"/>
              <a:chExt cx="635410" cy="461665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-4800600" y="3082072"/>
                <a:ext cx="352345" cy="35234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-4800600" y="3036569"/>
                <a:ext cx="63541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63" name="Straight Arrow Connector 62"/>
            <p:cNvCxnSpPr/>
            <p:nvPr/>
          </p:nvCxnSpPr>
          <p:spPr>
            <a:xfrm flipH="1">
              <a:off x="4667250" y="1715695"/>
              <a:ext cx="819150" cy="0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8203790" y="2435014"/>
            <a:ext cx="635410" cy="1150851"/>
            <a:chOff x="8203790" y="2435014"/>
            <a:chExt cx="635410" cy="1150851"/>
          </a:xfrm>
        </p:grpSpPr>
        <p:grpSp>
          <p:nvGrpSpPr>
            <p:cNvPr id="54" name="Group 53"/>
            <p:cNvGrpSpPr/>
            <p:nvPr/>
          </p:nvGrpSpPr>
          <p:grpSpPr>
            <a:xfrm>
              <a:off x="8203790" y="3124200"/>
              <a:ext cx="635410" cy="461665"/>
              <a:chOff x="-4800600" y="3036569"/>
              <a:chExt cx="635410" cy="461665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-4800600" y="3082072"/>
                <a:ext cx="352345" cy="35234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-4800600" y="3036569"/>
                <a:ext cx="63541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67" name="Straight Arrow Connector 66"/>
            <p:cNvCxnSpPr/>
            <p:nvPr/>
          </p:nvCxnSpPr>
          <p:spPr>
            <a:xfrm flipV="1">
              <a:off x="8382000" y="2435014"/>
              <a:ext cx="0" cy="772583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4876800" y="1262572"/>
            <a:ext cx="2590800" cy="1384668"/>
            <a:chOff x="4876800" y="1262572"/>
            <a:chExt cx="2590800" cy="1384668"/>
          </a:xfrm>
        </p:grpSpPr>
        <p:grpSp>
          <p:nvGrpSpPr>
            <p:cNvPr id="57" name="Group 56"/>
            <p:cNvGrpSpPr/>
            <p:nvPr/>
          </p:nvGrpSpPr>
          <p:grpSpPr>
            <a:xfrm>
              <a:off x="6832190" y="1262572"/>
              <a:ext cx="635410" cy="461665"/>
              <a:chOff x="-4800600" y="3036569"/>
              <a:chExt cx="635410" cy="461665"/>
            </a:xfrm>
          </p:grpSpPr>
          <p:sp>
            <p:nvSpPr>
              <p:cNvPr id="58" name="Oval 57"/>
              <p:cNvSpPr/>
              <p:nvPr/>
            </p:nvSpPr>
            <p:spPr>
              <a:xfrm>
                <a:off x="-4800600" y="3082072"/>
                <a:ext cx="352345" cy="35234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-4800600" y="3036569"/>
                <a:ext cx="63541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66" name="Straight Arrow Connector 65"/>
            <p:cNvCxnSpPr/>
            <p:nvPr/>
          </p:nvCxnSpPr>
          <p:spPr>
            <a:xfrm flipH="1">
              <a:off x="6067426" y="1669666"/>
              <a:ext cx="866774" cy="903562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flipH="1">
              <a:off x="4876800" y="1678823"/>
              <a:ext cx="2057400" cy="968417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3927116" y="2269553"/>
            <a:ext cx="1102084" cy="1648822"/>
            <a:chOff x="3927116" y="2269553"/>
            <a:chExt cx="1102084" cy="1648822"/>
          </a:xfrm>
        </p:grpSpPr>
        <p:grpSp>
          <p:nvGrpSpPr>
            <p:cNvPr id="51" name="Group 50"/>
            <p:cNvGrpSpPr/>
            <p:nvPr/>
          </p:nvGrpSpPr>
          <p:grpSpPr>
            <a:xfrm>
              <a:off x="4393790" y="3456710"/>
              <a:ext cx="635410" cy="461665"/>
              <a:chOff x="-4800600" y="3036569"/>
              <a:chExt cx="635410" cy="461665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-4800600" y="3082072"/>
                <a:ext cx="352345" cy="35234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-4800600" y="3036569"/>
                <a:ext cx="63541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73" name="Straight Arrow Connector 72"/>
            <p:cNvCxnSpPr/>
            <p:nvPr/>
          </p:nvCxnSpPr>
          <p:spPr>
            <a:xfrm flipH="1" flipV="1">
              <a:off x="3927116" y="2867661"/>
              <a:ext cx="644884" cy="654387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flipV="1">
              <a:off x="4600575" y="2269553"/>
              <a:ext cx="161925" cy="1247050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4774790" y="3899640"/>
            <a:ext cx="940210" cy="397848"/>
            <a:chOff x="4774790" y="3899640"/>
            <a:chExt cx="940210" cy="397848"/>
          </a:xfrm>
        </p:grpSpPr>
        <p:grpSp>
          <p:nvGrpSpPr>
            <p:cNvPr id="48" name="Group 47"/>
            <p:cNvGrpSpPr/>
            <p:nvPr/>
          </p:nvGrpSpPr>
          <p:grpSpPr>
            <a:xfrm>
              <a:off x="4774790" y="3899640"/>
              <a:ext cx="635410" cy="397848"/>
              <a:chOff x="-4800600" y="3036569"/>
              <a:chExt cx="635410" cy="397848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-4800600" y="3082072"/>
                <a:ext cx="352345" cy="35234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-4800600" y="3036569"/>
                <a:ext cx="635410" cy="3815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84" name="Straight Arrow Connector 83"/>
            <p:cNvCxnSpPr/>
            <p:nvPr/>
          </p:nvCxnSpPr>
          <p:spPr>
            <a:xfrm>
              <a:off x="5119373" y="4083191"/>
              <a:ext cx="595627" cy="51506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1193390" y="4021752"/>
            <a:ext cx="940210" cy="397848"/>
            <a:chOff x="1193390" y="4021752"/>
            <a:chExt cx="940210" cy="397848"/>
          </a:xfrm>
        </p:grpSpPr>
        <p:grpSp>
          <p:nvGrpSpPr>
            <p:cNvPr id="4" name="Group 3"/>
            <p:cNvGrpSpPr/>
            <p:nvPr/>
          </p:nvGrpSpPr>
          <p:grpSpPr>
            <a:xfrm>
              <a:off x="1193390" y="4021752"/>
              <a:ext cx="635410" cy="397848"/>
              <a:chOff x="-4800600" y="3036569"/>
              <a:chExt cx="635410" cy="397848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-4800600" y="3082072"/>
                <a:ext cx="352345" cy="35234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-4800600" y="3036569"/>
                <a:ext cx="635410" cy="3815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86" name="Straight Arrow Connector 85"/>
            <p:cNvCxnSpPr/>
            <p:nvPr/>
          </p:nvCxnSpPr>
          <p:spPr>
            <a:xfrm flipV="1">
              <a:off x="1537973" y="4160450"/>
              <a:ext cx="595627" cy="66958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Rectangle 89"/>
          <p:cNvSpPr/>
          <p:nvPr/>
        </p:nvSpPr>
        <p:spPr>
          <a:xfrm>
            <a:off x="76200" y="76200"/>
            <a:ext cx="18181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76200" y="533400"/>
            <a:ext cx="23952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76200" y="986135"/>
            <a:ext cx="2271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luồn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48771" y="1447800"/>
            <a:ext cx="23896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163074" y="1828800"/>
            <a:ext cx="18181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31899" y="111947"/>
            <a:ext cx="8676126" cy="1077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dầm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xà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...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-173293" y="152807"/>
            <a:ext cx="9085006" cy="1077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27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 animBg="1"/>
      <p:bldP spid="95" grpId="1" animBg="1"/>
      <p:bldP spid="96" grpId="0" animBg="1"/>
      <p:bldP spid="9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736060"/>
              </p:ext>
            </p:extLst>
          </p:nvPr>
        </p:nvGraphicFramePr>
        <p:xfrm>
          <a:off x="0" y="1"/>
          <a:ext cx="9067800" cy="68720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3007"/>
                <a:gridCol w="4794008"/>
                <a:gridCol w="2300785"/>
              </a:tblGrid>
              <a:tr h="8418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ảnh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</a:tr>
              <a:tr h="13646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luồn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PVC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xấu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>
                        <a:solidFill>
                          <a:srgbClr val="31313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</a:tr>
              <a:tr h="13646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nối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hân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nhánh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nối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rẽ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rgbClr val="31313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</a:tr>
              <a:tr h="13646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nối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ối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ống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luồn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rgbClr val="31313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</a:tr>
              <a:tr h="10804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nối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nối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Nối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luồn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>
                        <a:solidFill>
                          <a:srgbClr val="31313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</a:tr>
              <a:tr h="8418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Kẹp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luồn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rgbClr val="31313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</a:tr>
            </a:tbl>
          </a:graphicData>
        </a:graphic>
      </p:graphicFrame>
      <p:pic>
        <p:nvPicPr>
          <p:cNvPr id="2053" name="Picture 6" descr="Lý thuyết, Trắc nghiệm Công nghệ 9 Bài 11 (có đáp án): Lắp đặt dây dẫn của mạng điện trong nh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914400"/>
            <a:ext cx="2133600" cy="117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5" descr="Lý thuyết, Trắc nghiệm Công nghệ 9 Bài 11 (có đáp án): Lắp đặt dây dẫn của mạng điện trong nhà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361" y="2286000"/>
            <a:ext cx="1932039" cy="118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4" descr="Lý thuyết, Trắc nghiệm Công nghệ 9 Bài 11 (có đáp án): Lắp đặt dây dẫn của mạng điện trong nhà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49" y="3618131"/>
            <a:ext cx="2075354" cy="118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3" descr="Lý thuyết, Trắc nghiệm Công nghệ 9 Bài 11 (có đáp án): Lắp đặt dây dẫn của mạng điện trong nhà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905607"/>
            <a:ext cx="2057400" cy="111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2" descr="Lý thuyết, Trắc nghiệm Công nghệ 9 Bài 11 (có đáp án): Lắp đặt dây dẫn của mạng điện trong nhà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019800"/>
            <a:ext cx="15240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Ảnh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417" y="914399"/>
            <a:ext cx="1590983" cy="119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364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914400"/>
            <a:ext cx="855652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Mạng điện lắp đặt kiểu nổi: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xà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...</a:t>
            </a:r>
          </a:p>
          <a:p>
            <a:pPr algn="just"/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cs typeface="Arial" charset="0"/>
            </a:endParaRPr>
          </a:p>
        </p:txBody>
      </p:sp>
      <p:sp>
        <p:nvSpPr>
          <p:cNvPr id="11" name="WordArt 3"/>
          <p:cNvSpPr>
            <a:spLocks noChangeArrowheads="1" noChangeShapeType="1" noTextEdit="1"/>
          </p:cNvSpPr>
          <p:nvPr/>
        </p:nvSpPr>
        <p:spPr bwMode="auto">
          <a:xfrm>
            <a:off x="76200" y="73025"/>
            <a:ext cx="9067800" cy="688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3300">
                    <a:alpha val="86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3300">
                    <a:alpha val="86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3300">
                    <a:alpha val="86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11: </a:t>
            </a:r>
            <a:r>
              <a:rPr lang="en-US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3300">
                    <a:alpha val="86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LẮP</a:t>
            </a:r>
            <a:r>
              <a:rPr lang="en-US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3300">
                    <a:alpha val="86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3300">
                    <a:alpha val="86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ĐẶT</a:t>
            </a:r>
            <a:r>
              <a:rPr lang="en-US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3300">
                    <a:alpha val="86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3300">
                    <a:alpha val="86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DÂY</a:t>
            </a:r>
            <a:r>
              <a:rPr lang="en-US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3300">
                    <a:alpha val="86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3300">
                    <a:alpha val="86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DẪN</a:t>
            </a:r>
            <a:r>
              <a:rPr lang="en-US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3300">
                    <a:alpha val="86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3300">
                    <a:alpha val="86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CỦA</a:t>
            </a:r>
            <a:r>
              <a:rPr lang="en-US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3300">
                    <a:alpha val="86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3300">
                    <a:alpha val="86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MẠNG</a:t>
            </a:r>
            <a:r>
              <a:rPr lang="en-US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3300">
                    <a:alpha val="86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3300">
                    <a:alpha val="86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ĐIỆN</a:t>
            </a:r>
            <a:r>
              <a:rPr lang="en-US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3300">
                    <a:alpha val="86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3300">
                    <a:alpha val="86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TRONG</a:t>
            </a:r>
            <a:r>
              <a:rPr lang="en-US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3300">
                    <a:alpha val="86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3300">
                    <a:alpha val="86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NHÀ</a:t>
            </a:r>
            <a:endParaRPr lang="en-US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3300">
                  <a:alpha val="86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2000" y="5438715"/>
            <a:ext cx="6324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luồn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PVC.</a:t>
            </a:r>
            <a:endParaRPr lang="en-US" alt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228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phụ</a:t>
            </a:r>
            <a:r>
              <a:rPr lang="en-US" alt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kèm</a:t>
            </a:r>
            <a:r>
              <a:rPr lang="en-US" alt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.</a:t>
            </a:r>
            <a:endParaRPr lang="en-US" alt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86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02" y="198437"/>
            <a:ext cx="8944897" cy="1173163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vi-VN" alt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yêu cầu kĩ thuật của mạng điện lắp đặt dây dẫn kiểu </a:t>
            </a:r>
            <a:r>
              <a:rPr lang="vi-VN" alt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32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664" y="1066800"/>
            <a:ext cx="9124335" cy="1219200"/>
          </a:xfrm>
        </p:spPr>
        <p:txBody>
          <a:bodyPr>
            <a:noAutofit/>
          </a:bodyPr>
          <a:lstStyle/>
          <a:p>
            <a:pPr marL="0" indent="0">
              <a:buFontTx/>
              <a:buNone/>
            </a:pPr>
            <a:r>
              <a:rPr lang="en-US" alt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dây phải song song với vật kiến trúc, cao hơn mặt đất 2,5m trở lên và cách vật kiến trúc không nhỏ hơn </a:t>
            </a:r>
            <a:r>
              <a:rPr lang="vi-VN" alt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10mm</a:t>
            </a:r>
            <a:r>
              <a:rPr lang="en-US" alt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8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76200" y="2057400"/>
            <a:ext cx="8991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Tổng tiết diện của dây dẫn trong ống không vượt quá 40% tiết diện </a:t>
            </a:r>
            <a:r>
              <a:rPr lang="vi-VN" alt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-457200" y="3124200"/>
            <a:ext cx="868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lvl="1" algn="l" eaLnBrk="1" hangingPunct="1">
              <a:lnSpc>
                <a:spcPct val="80000"/>
              </a:lnSpc>
              <a:spcBef>
                <a:spcPct val="20000"/>
              </a:spcBef>
            </a:pPr>
            <a:r>
              <a:rPr lang="vi-VN" alt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Bảng điện phải cách mặt đất tối thiểu từ 1,3 – </a:t>
            </a:r>
            <a:r>
              <a:rPr lang="vi-VN" alt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1,5m</a:t>
            </a:r>
            <a:r>
              <a:rPr lang="en-US" alt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0" y="3657600"/>
            <a:ext cx="9296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/>
            <a:r>
              <a:rPr lang="en-US" alt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dây dẫn đổi hướng hoặc phân nhánh phải tăng thêm kẹp </a:t>
            </a:r>
            <a:r>
              <a:rPr lang="vi-VN" alt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0" y="4648200"/>
            <a:ext cx="868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Không luồn các dây khác cấp điện áp vào chung một </a:t>
            </a:r>
            <a:r>
              <a:rPr lang="vi-VN" alt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-457200" y="5410200"/>
            <a:ext cx="95250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lvl="1" algn="l" eaLnBrk="1" hangingPunct="1">
              <a:lnSpc>
                <a:spcPct val="80000"/>
              </a:lnSpc>
              <a:spcBef>
                <a:spcPct val="20000"/>
              </a:spcBef>
            </a:pPr>
            <a:r>
              <a:rPr lang="vi-VN" alt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Đường dây dẫn đi xuyên qua tường hoặc trần nhà phải luồn </a:t>
            </a:r>
            <a:r>
              <a:rPr lang="vi-VN" alt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vi-VN" alt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 </a:t>
            </a:r>
            <a:r>
              <a:rPr lang="en-US" alt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vi-VN" alt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vi-VN" alt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 ống </a:t>
            </a:r>
            <a:r>
              <a:rPr lang="vi-VN" alt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 </a:t>
            </a:r>
            <a:r>
              <a:rPr lang="vi-VN" alt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nhô ra khỏi tường </a:t>
            </a:r>
            <a:r>
              <a:rPr lang="vi-VN" alt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10mm</a:t>
            </a:r>
            <a:r>
              <a:rPr lang="en-US" alt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54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 build="p"/>
      <p:bldP spid="43013" grpId="0"/>
      <p:bldP spid="43014" grpId="0"/>
      <p:bldP spid="43015" grpId="0"/>
      <p:bldP spid="43016" grpId="0"/>
      <p:bldP spid="430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62480" y="228600"/>
            <a:ext cx="55070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Quan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sát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phương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pháp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lắp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đặt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33" y="856970"/>
            <a:ext cx="2376732" cy="2180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2487536" y="1944569"/>
            <a:ext cx="653824" cy="0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096001" y="1947267"/>
            <a:ext cx="653824" cy="0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39" descr="DSC00567"/>
          <p:cNvPicPr>
            <a:picLocks noGrp="1"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824" y="1000102"/>
            <a:ext cx="2320203" cy="203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>
            <a:off x="7909925" y="3034865"/>
            <a:ext cx="0" cy="851335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9" name="Picture 11" descr="DSC0056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399" y="3886199"/>
            <a:ext cx="2440627" cy="252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 flipH="1">
            <a:off x="5638800" y="5157991"/>
            <a:ext cx="990599" cy="0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98" y="3481609"/>
            <a:ext cx="4698089" cy="3300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Chỗ dành sẵn cho Nội dung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1361" y="854273"/>
            <a:ext cx="2954640" cy="226992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72312" y="164812"/>
            <a:ext cx="59939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ắp đặt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ạng điện kiểu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ngầm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" y="685800"/>
            <a:ext cx="8763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rãnh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hóc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800" y="3505200"/>
            <a:ext cx="8534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038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0" y="0"/>
            <a:ext cx="908285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0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602</Words>
  <Application>Microsoft Office PowerPoint</Application>
  <PresentationFormat>On-screen Show (4:3)</PresentationFormat>
  <Paragraphs>65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b) Một số yêu cầu kĩ thuật của mạng điện lắp đặt dây dẫn kiểu nổi: 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Hoài Linh</dc:creator>
  <cp:lastModifiedBy>admin</cp:lastModifiedBy>
  <cp:revision>19</cp:revision>
  <dcterms:created xsi:type="dcterms:W3CDTF">2020-04-02T11:57:23Z</dcterms:created>
  <dcterms:modified xsi:type="dcterms:W3CDTF">2020-04-02T17:59:59Z</dcterms:modified>
</cp:coreProperties>
</file>