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387" r:id="rId2"/>
    <p:sldId id="369" r:id="rId3"/>
    <p:sldId id="371" r:id="rId4"/>
    <p:sldId id="262" r:id="rId5"/>
    <p:sldId id="372" r:id="rId6"/>
    <p:sldId id="374" r:id="rId7"/>
    <p:sldId id="349" r:id="rId8"/>
    <p:sldId id="350" r:id="rId9"/>
    <p:sldId id="364" r:id="rId10"/>
    <p:sldId id="375" r:id="rId11"/>
    <p:sldId id="378" r:id="rId12"/>
    <p:sldId id="379" r:id="rId13"/>
    <p:sldId id="377" r:id="rId14"/>
    <p:sldId id="384" r:id="rId15"/>
    <p:sldId id="383" r:id="rId16"/>
    <p:sldId id="275" r:id="rId17"/>
    <p:sldId id="362" r:id="rId18"/>
    <p:sldId id="380" r:id="rId19"/>
    <p:sldId id="385" r:id="rId20"/>
    <p:sldId id="386" r:id="rId21"/>
    <p:sldId id="38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CC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00"/>
    <a:srgbClr val="3333CC"/>
    <a:srgbClr val="00FFFF"/>
    <a:srgbClr val="CCCCFF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4728" autoAdjust="0"/>
  </p:normalViewPr>
  <p:slideViewPr>
    <p:cSldViewPr>
      <p:cViewPr>
        <p:scale>
          <a:sx n="77" d="100"/>
          <a:sy n="77" d="100"/>
        </p:scale>
        <p:origin x="-120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85389762-59B4-4BAF-93A2-826CDF53F0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855190AB-968D-46AE-A452-1D705BF0D7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35AE475-9AA0-4A80-B8DF-305977BD8DCE}" type="datetimeFigureOut">
              <a:rPr lang="en-US" altLang="en-US"/>
              <a:pPr>
                <a:defRPr/>
              </a:pPr>
              <a:t>2/19/2021</a:t>
            </a:fld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30091A8F-38B0-4263-8198-0908D6489C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="" xmlns:a16="http://schemas.microsoft.com/office/drawing/2014/main" id="{715194A0-C6FC-4A79-8DE5-75F725E528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="" xmlns:a16="http://schemas.microsoft.com/office/drawing/2014/main" id="{3ADFF5AD-8DCB-4CB0-8D2D-67482C0B88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="" xmlns:a16="http://schemas.microsoft.com/office/drawing/2014/main" id="{102FE2EA-CE87-40AC-82D3-DBA4D00BA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C55F277-4C02-4186-AF9A-66F646FDC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50DC29AE-75BB-400F-8984-73C7D85583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2552101A-6834-4C6A-B2A3-024DA9DF1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73C4928-594D-4EB4-B558-3AEFBE5EA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7C61ADE-2C5C-4019-A413-38460995C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599D62C-3BF3-444C-B425-C421B0F83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9590-C40F-45F4-BEC4-A49592ED3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28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B660C63-C74F-4033-8217-F15338B81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3F40C66-E15E-42D4-A8F1-D9CF36A61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4334EF-3A81-4A69-99F6-03078AEAD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615F-56C9-4B0D-BA86-AC7F5726D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6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AEC47AE-16A2-48EC-91B8-8509C9195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4BC3E24-0236-4CC3-9921-39F60998E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86900F7-3FCC-4288-9707-F24B58FF2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B8A2-CCCC-4A67-AAE5-2CDA8677A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3D855DC-CAC2-4899-9362-16568B9EF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36C185A-D7D4-4314-AB7B-4185D7EBE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141C16B-BFB9-4F12-B78A-A3F2C4D28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D701D-618D-4EA1-89DB-98C31DDAE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8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B67181D-4E74-4024-9B71-8C487B323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BAF7AA6-039D-40BB-A148-54C4CAAA7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39553EF-4D27-42EA-A135-73C1277CE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EF6A-918E-4C23-A2A8-9F1405BFF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4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532ECC-2A20-4E83-A19D-D86530537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9C434CA-F6C6-461C-A3BA-C45E612D2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620BFE-02AD-4E57-B987-65A1A5130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C898-CBF0-4D82-B5E9-FAB8635D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C23B6A-2393-4D6F-9544-EBD8146E0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A7C74B9-765E-4710-B70D-293837B88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B7DE1A9-FCEC-46D3-B96F-ABDD5C75A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30597-1300-4AFD-BFCB-B4BEF2F3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82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5CB89B6-D477-4BA6-AA39-3B13352CC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780B92-9499-4730-ADD4-A3C91F491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7920004-C2BA-4DC1-AC02-6A6EB4C37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A073-B127-4DAB-803D-115E67D91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5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B4082F-C9CC-4449-A8E7-B3133EF87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9ABFF2-7EEF-44A6-9BCE-B3353EBE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C7661F7-8987-48D6-85FC-25008948E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3A30-85A7-44CF-8677-FA7EF7681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D7AA024-CB73-4CA2-B4A8-A9BE6ECF7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44D5811-D964-4470-BE1B-A82979B0A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06B6CB7-2ECF-453A-80BD-A9FFCF3CC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DA35-69EC-48E7-B20E-C80239805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40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44A2A355-B194-49BF-93AB-FDB3880A0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112315F-5D28-47EB-B457-44485AD0D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C0CA436-68A7-43C6-9ED3-3F40A31BBC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F1B8-12B1-4E33-B6DE-4BE2AB4339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48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0787E4A-0931-407C-BCCA-9402A8247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028EA4C-DC02-4345-87FA-DE564227A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B90C057-4582-48B6-8B75-66AB4F2C1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938A6-2C83-462B-B40F-E34D7D70E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DF62D1-1F9B-4A8B-BD7F-CEF83B65BB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DBAA89E-1046-4791-9AD3-671F70323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1BA6025-A830-4B52-8D99-61847A4C4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51AC7-A998-4144-84A6-59B869564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5F007F6-2337-4230-8041-37FB22205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24F4FD-12EE-424B-8F08-4C8053616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419ABD-744C-4CB6-BD89-187A767D1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0CC2A-09B5-4177-AE04-C9350DD64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47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AEA5990-E266-458D-BC29-B21232018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C7FF956-AD50-4F39-AC33-E792DA9C3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="" xmlns:a16="http://schemas.microsoft.com/office/drawing/2014/main" id="{EEFB7AB4-857B-43D0-8343-97B3CF9C1D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="" xmlns:a16="http://schemas.microsoft.com/office/drawing/2014/main" id="{511EAE6C-718A-486C-B220-590953B03A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="" xmlns:a16="http://schemas.microsoft.com/office/drawing/2014/main" id="{344A9E75-C6DF-4F9F-87C8-137A0F2704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6DA303-7B2A-46CB-B09E-78B25995E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Dia%20phuong\Quang%20Nam%20yeu%20thuong%20-%20Phi%20thuy%20Hanh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D5CB0E-ED3A-4ECE-8661-417508B80804}"/>
              </a:ext>
            </a:extLst>
          </p:cNvPr>
          <p:cNvSpPr txBox="1"/>
          <p:nvPr/>
        </p:nvSpPr>
        <p:spPr>
          <a:xfrm>
            <a:off x="228600" y="914400"/>
            <a:ext cx="86868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</a:t>
            </a:r>
          </a:p>
          <a:p>
            <a:pPr>
              <a:defRPr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TRẢ LỜI,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CÁC EM GHI SƠ ĐỒ CUỐI BÀI HƯỚNG DẪN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1221972">
            <a:extLst>
              <a:ext uri="{FF2B5EF4-FFF2-40B4-BE49-F238E27FC236}">
                <a16:creationId xmlns="" xmlns:a16="http://schemas.microsoft.com/office/drawing/2014/main" id="{306DCB94-4065-4AB2-8B21-F2187601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="" xmlns:a16="http://schemas.microsoft.com/office/drawing/2014/main" id="{353135CF-8CE8-4AD8-81BB-1405F275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575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/>
              <a:t>Quan sát sơ đồ sau và tóm tắt bằng sơ đồ sự phát triển của dương xỉ?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="" xmlns:a16="http://schemas.microsoft.com/office/drawing/2014/main" id="{5A087C62-A23D-4558-AB4B-C2F5B57CBC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74FD1D-69F2-47C5-8C14-CFB5E9CD70E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="" xmlns:a16="http://schemas.microsoft.com/office/drawing/2014/main" id="{1856BED8-CD96-490F-9FEC-8C868BA1C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1784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hinh ve3 copy">
            <a:extLst>
              <a:ext uri="{FF2B5EF4-FFF2-40B4-BE49-F238E27FC236}">
                <a16:creationId xmlns="" xmlns:a16="http://schemas.microsoft.com/office/drawing/2014/main" id="{6F0EC191-95CE-4D70-9678-894152FED52C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2057400" cy="5638800"/>
          </a:xfrm>
        </p:spPr>
      </p:pic>
      <p:pic>
        <p:nvPicPr>
          <p:cNvPr id="14341" name="Picture 4">
            <a:extLst>
              <a:ext uri="{FF2B5EF4-FFF2-40B4-BE49-F238E27FC236}">
                <a16:creationId xmlns="" xmlns:a16="http://schemas.microsoft.com/office/drawing/2014/main" id="{68A5C717-CA46-4636-BB57-96AB2120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3622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>
            <a:extLst>
              <a:ext uri="{FF2B5EF4-FFF2-40B4-BE49-F238E27FC236}">
                <a16:creationId xmlns="" xmlns:a16="http://schemas.microsoft.com/office/drawing/2014/main" id="{9DCD4F80-61E6-464A-96EB-2427D547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"/>
            <a:ext cx="15859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>
            <a:extLst>
              <a:ext uri="{FF2B5EF4-FFF2-40B4-BE49-F238E27FC236}">
                <a16:creationId xmlns="" xmlns:a16="http://schemas.microsoft.com/office/drawing/2014/main" id="{5A510A90-E9BC-41A0-A6FD-F8652337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45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Oval 7">
            <a:extLst>
              <a:ext uri="{FF2B5EF4-FFF2-40B4-BE49-F238E27FC236}">
                <a16:creationId xmlns="" xmlns:a16="http://schemas.microsoft.com/office/drawing/2014/main" id="{822D59CC-3044-413E-83DA-E831F590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219200"/>
            <a:ext cx="76200" cy="1524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5" name="Oval 8">
            <a:extLst>
              <a:ext uri="{FF2B5EF4-FFF2-40B4-BE49-F238E27FC236}">
                <a16:creationId xmlns="" xmlns:a16="http://schemas.microsoft.com/office/drawing/2014/main" id="{7430A854-17A3-4250-8922-008C3DD6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143000"/>
            <a:ext cx="1524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Oval 9">
            <a:extLst>
              <a:ext uri="{FF2B5EF4-FFF2-40B4-BE49-F238E27FC236}">
                <a16:creationId xmlns="" xmlns:a16="http://schemas.microsoft.com/office/drawing/2014/main" id="{5E81197B-67FE-40D7-9547-E195BFA06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990600"/>
            <a:ext cx="2286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Oval 10">
            <a:extLst>
              <a:ext uri="{FF2B5EF4-FFF2-40B4-BE49-F238E27FC236}">
                <a16:creationId xmlns="" xmlns:a16="http://schemas.microsoft.com/office/drawing/2014/main" id="{B2A3BA55-B780-4401-8B9E-DE8DF8AB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295400"/>
            <a:ext cx="2286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8" name="Oval 11">
            <a:extLst>
              <a:ext uri="{FF2B5EF4-FFF2-40B4-BE49-F238E27FC236}">
                <a16:creationId xmlns="" xmlns:a16="http://schemas.microsoft.com/office/drawing/2014/main" id="{E7D6ECE1-A965-498C-B47B-1D9211DE3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295400"/>
            <a:ext cx="1524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Oval 12">
            <a:extLst>
              <a:ext uri="{FF2B5EF4-FFF2-40B4-BE49-F238E27FC236}">
                <a16:creationId xmlns="" xmlns:a16="http://schemas.microsoft.com/office/drawing/2014/main" id="{D9A09AA2-95F7-4A66-9C16-C9D055CCB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295400"/>
            <a:ext cx="1524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Oval 13">
            <a:extLst>
              <a:ext uri="{FF2B5EF4-FFF2-40B4-BE49-F238E27FC236}">
                <a16:creationId xmlns="" xmlns:a16="http://schemas.microsoft.com/office/drawing/2014/main" id="{17394904-7D23-416D-B6E9-3C49EF9DB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85800"/>
            <a:ext cx="2286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Oval 14">
            <a:extLst>
              <a:ext uri="{FF2B5EF4-FFF2-40B4-BE49-F238E27FC236}">
                <a16:creationId xmlns="" xmlns:a16="http://schemas.microsoft.com/office/drawing/2014/main" id="{E28F0C85-8739-4EC5-9661-59D3E5CF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09600"/>
            <a:ext cx="228600" cy="228600"/>
          </a:xfrm>
          <a:prstGeom prst="ellipse">
            <a:avLst/>
          </a:prstGeom>
          <a:solidFill>
            <a:srgbClr val="053D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52" name="Picture 15">
            <a:extLst>
              <a:ext uri="{FF2B5EF4-FFF2-40B4-BE49-F238E27FC236}">
                <a16:creationId xmlns="" xmlns:a16="http://schemas.microsoft.com/office/drawing/2014/main" id="{6FDC4FA7-979E-486D-8C90-DC035163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>
            <a:extLst>
              <a:ext uri="{FF2B5EF4-FFF2-40B4-BE49-F238E27FC236}">
                <a16:creationId xmlns="" xmlns:a16="http://schemas.microsoft.com/office/drawing/2014/main" id="{93F50820-4A5D-4D7E-81AA-C26ED5A8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252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4" name="AutoShape 17">
            <a:extLst>
              <a:ext uri="{FF2B5EF4-FFF2-40B4-BE49-F238E27FC236}">
                <a16:creationId xmlns="" xmlns:a16="http://schemas.microsoft.com/office/drawing/2014/main" id="{093C6DA2-1A00-4068-9C82-33F76D302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AutoShape 18">
            <a:extLst>
              <a:ext uri="{FF2B5EF4-FFF2-40B4-BE49-F238E27FC236}">
                <a16:creationId xmlns="" xmlns:a16="http://schemas.microsoft.com/office/drawing/2014/main" id="{C0620E2E-AEB4-4B0F-8EBF-FA513F64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668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6" name="AutoShape 19">
            <a:extLst>
              <a:ext uri="{FF2B5EF4-FFF2-40B4-BE49-F238E27FC236}">
                <a16:creationId xmlns="" xmlns:a16="http://schemas.microsoft.com/office/drawing/2014/main" id="{2BAF2CD1-56E9-4696-A21F-49328F09F0A6}"/>
              </a:ext>
            </a:extLst>
          </p:cNvPr>
          <p:cNvSpPr>
            <a:spLocks noChangeArrowheads="1"/>
          </p:cNvSpPr>
          <p:nvPr/>
        </p:nvSpPr>
        <p:spPr bwMode="auto">
          <a:xfrm rot="6531562">
            <a:off x="7556500" y="308133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7" name="AutoShape 20">
            <a:extLst>
              <a:ext uri="{FF2B5EF4-FFF2-40B4-BE49-F238E27FC236}">
                <a16:creationId xmlns="" xmlns:a16="http://schemas.microsoft.com/office/drawing/2014/main" id="{45918388-91FA-4CAD-A81A-84BE60DC1F26}"/>
              </a:ext>
            </a:extLst>
          </p:cNvPr>
          <p:cNvSpPr>
            <a:spLocks noChangeArrowheads="1"/>
          </p:cNvSpPr>
          <p:nvPr/>
        </p:nvSpPr>
        <p:spPr bwMode="auto">
          <a:xfrm rot="7007926">
            <a:off x="6819900" y="43053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8" name="AutoShape 21">
            <a:extLst>
              <a:ext uri="{FF2B5EF4-FFF2-40B4-BE49-F238E27FC236}">
                <a16:creationId xmlns="" xmlns:a16="http://schemas.microsoft.com/office/drawing/2014/main" id="{74A12CD2-D645-43DB-B17C-BD19AD51F221}"/>
              </a:ext>
            </a:extLst>
          </p:cNvPr>
          <p:cNvSpPr>
            <a:spLocks noChangeArrowheads="1"/>
          </p:cNvSpPr>
          <p:nvPr/>
        </p:nvSpPr>
        <p:spPr bwMode="auto">
          <a:xfrm rot="10010925">
            <a:off x="4953000" y="5486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59" name="AutoShape 22">
            <a:extLst>
              <a:ext uri="{FF2B5EF4-FFF2-40B4-BE49-F238E27FC236}">
                <a16:creationId xmlns="" xmlns:a16="http://schemas.microsoft.com/office/drawing/2014/main" id="{050A1757-E6A0-48E5-A37A-491515C70A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86000" y="54864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60" name="Text Box 23">
            <a:extLst>
              <a:ext uri="{FF2B5EF4-FFF2-40B4-BE49-F238E27FC236}">
                <a16:creationId xmlns="" xmlns:a16="http://schemas.microsoft.com/office/drawing/2014/main" id="{0C8150CF-AAE4-4D01-A394-103702F6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0"/>
            <a:ext cx="68611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bào tử và sự phát triển của dương xỉ</a:t>
            </a:r>
          </a:p>
        </p:txBody>
      </p:sp>
      <p:sp>
        <p:nvSpPr>
          <p:cNvPr id="14361" name="Rectangle 24">
            <a:extLst>
              <a:ext uri="{FF2B5EF4-FFF2-40B4-BE49-F238E27FC236}">
                <a16:creationId xmlns="" xmlns:a16="http://schemas.microsoft.com/office/drawing/2014/main" id="{DB9A9FB0-AB0E-4E33-B3C2-38B4B69B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Cây dương xỉ</a:t>
            </a:r>
          </a:p>
        </p:txBody>
      </p:sp>
      <p:sp>
        <p:nvSpPr>
          <p:cNvPr id="14362" name="Rectangle 25">
            <a:extLst>
              <a:ext uri="{FF2B5EF4-FFF2-40B4-BE49-F238E27FC236}">
                <a16:creationId xmlns="" xmlns:a16="http://schemas.microsoft.com/office/drawing/2014/main" id="{DA4B97A0-FF37-4CB3-A590-B69893028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9800"/>
            <a:ext cx="137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Túi bào tử</a:t>
            </a:r>
          </a:p>
        </p:txBody>
      </p:sp>
      <p:sp>
        <p:nvSpPr>
          <p:cNvPr id="14363" name="Rectangle 26">
            <a:extLst>
              <a:ext uri="{FF2B5EF4-FFF2-40B4-BE49-F238E27FC236}">
                <a16:creationId xmlns="" xmlns:a16="http://schemas.microsoft.com/office/drawing/2014/main" id="{01B5225C-FA6B-4872-9A6D-B266F64C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Bào tử</a:t>
            </a:r>
          </a:p>
        </p:txBody>
      </p:sp>
      <p:sp>
        <p:nvSpPr>
          <p:cNvPr id="14364" name="Rectangle 27">
            <a:extLst>
              <a:ext uri="{FF2B5EF4-FFF2-40B4-BE49-F238E27FC236}">
                <a16:creationId xmlns="" xmlns:a16="http://schemas.microsoft.com/office/drawing/2014/main" id="{7C715032-F00E-47F6-BBDD-7272F5B8B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05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Nguyên tản</a:t>
            </a:r>
          </a:p>
        </p:txBody>
      </p:sp>
      <p:sp>
        <p:nvSpPr>
          <p:cNvPr id="14365" name="Rectangle 28">
            <a:extLst>
              <a:ext uri="{FF2B5EF4-FFF2-40B4-BE49-F238E27FC236}">
                <a16:creationId xmlns="" xmlns:a16="http://schemas.microsoft.com/office/drawing/2014/main" id="{B03F8746-3FC7-480D-9899-ED1D00BA5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Cây dương xỉ con</a:t>
            </a:r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 descr="Papyrus">
            <a:extLst>
              <a:ext uri="{FF2B5EF4-FFF2-40B4-BE49-F238E27FC236}">
                <a16:creationId xmlns="" xmlns:a16="http://schemas.microsoft.com/office/drawing/2014/main" id="{03FC078A-7E3D-480E-ABE0-BD4B0719E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916363"/>
            <a:ext cx="2209800" cy="6858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 Box 9">
            <a:extLst>
              <a:ext uri="{FF2B5EF4-FFF2-40B4-BE49-F238E27FC236}">
                <a16:creationId xmlns="" xmlns:a16="http://schemas.microsoft.com/office/drawing/2014/main" id="{DDC3A381-E001-40D9-8AE3-0B955722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2590800"/>
            <a:ext cx="3670300" cy="4778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Times New Roman" panose="02020603050405020304" pitchFamily="18" charset="0"/>
                <a:cs typeface="Arial" panose="020B0604020202020204" pitchFamily="34" charset="0"/>
              </a:rPr>
              <a:t>Cây dương xỉ trưởng thành</a:t>
            </a:r>
          </a:p>
        </p:txBody>
      </p:sp>
      <p:sp>
        <p:nvSpPr>
          <p:cNvPr id="15364" name="Text Box 10">
            <a:extLst>
              <a:ext uri="{FF2B5EF4-FFF2-40B4-BE49-F238E27FC236}">
                <a16:creationId xmlns="" xmlns:a16="http://schemas.microsoft.com/office/drawing/2014/main" id="{4F89EA1B-BAAB-47CC-B3EE-C1458274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2590800"/>
            <a:ext cx="1516063" cy="4778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Times New Roman" panose="02020603050405020304" pitchFamily="18" charset="0"/>
                <a:cs typeface="Arial" panose="020B0604020202020204" pitchFamily="34" charset="0"/>
              </a:rPr>
              <a:t>Túi bào tử</a:t>
            </a:r>
          </a:p>
        </p:txBody>
      </p:sp>
      <p:sp>
        <p:nvSpPr>
          <p:cNvPr id="15365" name="Text Box 11">
            <a:extLst>
              <a:ext uri="{FF2B5EF4-FFF2-40B4-BE49-F238E27FC236}">
                <a16:creationId xmlns="" xmlns:a16="http://schemas.microsoft.com/office/drawing/2014/main" id="{A284EEC5-474F-4ACD-B15F-85E7F045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3" y="3916363"/>
            <a:ext cx="1044575" cy="477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Times New Roman" panose="02020603050405020304" pitchFamily="18" charset="0"/>
                <a:cs typeface="Arial" panose="020B0604020202020204" pitchFamily="34" charset="0"/>
              </a:rPr>
              <a:t>Bào tử</a:t>
            </a:r>
          </a:p>
        </p:txBody>
      </p:sp>
      <p:sp>
        <p:nvSpPr>
          <p:cNvPr id="15366" name="Text Box 12">
            <a:extLst>
              <a:ext uri="{FF2B5EF4-FFF2-40B4-BE49-F238E27FC236}">
                <a16:creationId xmlns="" xmlns:a16="http://schemas.microsoft.com/office/drawing/2014/main" id="{8A4F5BBF-A461-4D82-A543-F0B6B3CB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75" y="4021138"/>
            <a:ext cx="1673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Times New Roman" panose="02020603050405020304" pitchFamily="18" charset="0"/>
                <a:cs typeface="Arial" panose="020B0604020202020204" pitchFamily="34" charset="0"/>
              </a:rPr>
              <a:t>Nguyên tản</a:t>
            </a:r>
          </a:p>
        </p:txBody>
      </p:sp>
      <p:sp>
        <p:nvSpPr>
          <p:cNvPr id="15367" name="Text Box 13">
            <a:extLst>
              <a:ext uri="{FF2B5EF4-FFF2-40B4-BE49-F238E27FC236}">
                <a16:creationId xmlns="" xmlns:a16="http://schemas.microsoft.com/office/drawing/2014/main" id="{72FB20C0-9E73-4293-96FD-1E811F980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4011613"/>
            <a:ext cx="2478087" cy="477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Times New Roman" panose="02020603050405020304" pitchFamily="18" charset="0"/>
                <a:cs typeface="Arial" panose="020B0604020202020204" pitchFamily="34" charset="0"/>
              </a:rPr>
              <a:t>Cây dương xỉ con</a:t>
            </a:r>
          </a:p>
        </p:txBody>
      </p:sp>
      <p:sp>
        <p:nvSpPr>
          <p:cNvPr id="15368" name="Line 14">
            <a:extLst>
              <a:ext uri="{FF2B5EF4-FFF2-40B4-BE49-F238E27FC236}">
                <a16:creationId xmlns="" xmlns:a16="http://schemas.microsoft.com/office/drawing/2014/main" id="{FF47649C-4A6C-49E5-BF6E-08FDB0A77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285591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5">
            <a:extLst>
              <a:ext uri="{FF2B5EF4-FFF2-40B4-BE49-F238E27FC236}">
                <a16:creationId xmlns="" xmlns:a16="http://schemas.microsoft.com/office/drawing/2014/main" id="{EA3870BC-43B3-4694-9BE3-7971F090D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0686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6">
            <a:extLst>
              <a:ext uri="{FF2B5EF4-FFF2-40B4-BE49-F238E27FC236}">
                <a16:creationId xmlns="" xmlns:a16="http://schemas.microsoft.com/office/drawing/2014/main" id="{D70A08B2-311B-4FC6-A381-3F2B50A828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2488" y="42592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7">
            <a:extLst>
              <a:ext uri="{FF2B5EF4-FFF2-40B4-BE49-F238E27FC236}">
                <a16:creationId xmlns="" xmlns:a16="http://schemas.microsoft.com/office/drawing/2014/main" id="{F045E0F6-AD46-4AE0-8079-9F7F4F613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42592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8">
            <a:extLst>
              <a:ext uri="{FF2B5EF4-FFF2-40B4-BE49-F238E27FC236}">
                <a16:creationId xmlns="" xmlns:a16="http://schemas.microsoft.com/office/drawing/2014/main" id="{9AABB69B-F6F2-4935-AA19-05707F8773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0257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22">
            <a:extLst>
              <a:ext uri="{FF2B5EF4-FFF2-40B4-BE49-F238E27FC236}">
                <a16:creationId xmlns="" xmlns:a16="http://schemas.microsoft.com/office/drawing/2014/main" id="{54580E72-7F03-4667-AA6D-998BB25A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67" name="Text Box 23">
            <a:extLst>
              <a:ext uri="{FF2B5EF4-FFF2-40B4-BE49-F238E27FC236}">
                <a16:creationId xmlns="" xmlns:a16="http://schemas.microsoft.com/office/drawing/2014/main" id="{FCE6797D-5D6C-431F-BE7F-0C632851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714375"/>
            <a:ext cx="6477000" cy="5524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Sơ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đồ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phát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triển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cây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itchFamily="18" charset="0"/>
              </a:rPr>
              <a:t>xỉ</a:t>
            </a:r>
            <a:r>
              <a:rPr lang="en-US" sz="3000" b="1" i="1" dirty="0">
                <a:solidFill>
                  <a:srgbClr val="00000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="" xmlns:a16="http://schemas.microsoft.com/office/drawing/2014/main" id="{EED1CABF-D3C1-47F4-8507-B5159EAB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Mặt dưới lá dương xỉ có những đốm chứa các (1).................. …….Túi bào tử có (2)...................., vách túi bào tử có một vòng tế bào gọi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là(3)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 ..với màng tế bào dày lên rất rõ, vòng cơ có tác dụng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 …………….bào tử, khi túi bào tử chín vòng cơ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......................, bào tử rơi xuống đất sẽ nảy mầm và phát triển thành (6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 …..rồi từ đó mọc ra cây dương xỉ con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1BA565-04BA-4191-942C-EFF8EFB73707}"/>
              </a:ext>
            </a:extLst>
          </p:cNvPr>
          <p:cNvSpPr/>
          <p:nvPr/>
        </p:nvSpPr>
        <p:spPr>
          <a:xfrm>
            <a:off x="401638" y="249238"/>
            <a:ext cx="788352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trống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:</a:t>
            </a:r>
          </a:p>
        </p:txBody>
      </p:sp>
      <p:graphicFrame>
        <p:nvGraphicFramePr>
          <p:cNvPr id="9" name="Group 42">
            <a:extLst>
              <a:ext uri="{FF2B5EF4-FFF2-40B4-BE49-F238E27FC236}">
                <a16:creationId xmlns="" xmlns:a16="http://schemas.microsoft.com/office/drawing/2014/main" id="{0A05B99E-1D2E-4216-BA0F-5F3D35027D2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90600" y="3810000"/>
          <a:ext cx="7462838" cy="2667000"/>
        </p:xfrm>
        <a:graphic>
          <a:graphicData uri="http://schemas.openxmlformats.org/drawingml/2006/table">
            <a:tbl>
              <a:tblPr/>
              <a:tblGrid>
                <a:gridCol w="746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kumimoji="0" lang="en-US" alt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6" name="Text Box 43">
            <a:extLst>
              <a:ext uri="{FF2B5EF4-FFF2-40B4-BE49-F238E27FC236}">
                <a16:creationId xmlns="" xmlns:a16="http://schemas.microsoft.com/office/drawing/2014/main" id="{DAF561C7-DF3F-4DBA-BEE2-C70C201A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8152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nguyên tản</a:t>
            </a:r>
          </a:p>
        </p:txBody>
      </p:sp>
      <p:sp>
        <p:nvSpPr>
          <p:cNvPr id="16397" name="Text Box 44">
            <a:extLst>
              <a:ext uri="{FF2B5EF4-FFF2-40B4-BE49-F238E27FC236}">
                <a16:creationId xmlns="" xmlns:a16="http://schemas.microsoft.com/office/drawing/2014/main" id="{B6AF8E2F-3CB1-43AB-90AB-D4BE0F58C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815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cs typeface="Arial" panose="020B0604020202020204" pitchFamily="34" charset="0"/>
              </a:rPr>
              <a:t>bảo vệ và phát tán</a:t>
            </a:r>
          </a:p>
        </p:txBody>
      </p:sp>
      <p:sp>
        <p:nvSpPr>
          <p:cNvPr id="16398" name="Text Box 45">
            <a:extLst>
              <a:ext uri="{FF2B5EF4-FFF2-40B4-BE49-F238E27FC236}">
                <a16:creationId xmlns="" xmlns:a16="http://schemas.microsoft.com/office/drawing/2014/main" id="{929F6820-56CF-45A0-BFF3-783B0A4DE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8152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cs typeface="Arial" panose="020B0604020202020204" pitchFamily="34" charset="0"/>
              </a:rPr>
              <a:t>mở ra</a:t>
            </a:r>
          </a:p>
        </p:txBody>
      </p:sp>
      <p:sp>
        <p:nvSpPr>
          <p:cNvPr id="16399" name="Text Box 46">
            <a:extLst>
              <a:ext uri="{FF2B5EF4-FFF2-40B4-BE49-F238E27FC236}">
                <a16:creationId xmlns="" xmlns:a16="http://schemas.microsoft.com/office/drawing/2014/main" id="{B09BB0C8-FB49-4860-A356-F7510CFD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213350"/>
            <a:ext cx="263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cs typeface="Arial" panose="020B0604020202020204" pitchFamily="34" charset="0"/>
              </a:rPr>
              <a:t>túi bào tử</a:t>
            </a:r>
          </a:p>
        </p:txBody>
      </p:sp>
      <p:sp>
        <p:nvSpPr>
          <p:cNvPr id="16400" name="Text Box 47">
            <a:extLst>
              <a:ext uri="{FF2B5EF4-FFF2-40B4-BE49-F238E27FC236}">
                <a16:creationId xmlns="" xmlns:a16="http://schemas.microsoft.com/office/drawing/2014/main" id="{205109E4-D8E9-48E5-A120-275BAE2B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202238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66"/>
                </a:solidFill>
                <a:cs typeface="Arial" panose="020B0604020202020204" pitchFamily="34" charset="0"/>
              </a:rPr>
              <a:t>vòng cơ</a:t>
            </a:r>
          </a:p>
        </p:txBody>
      </p:sp>
      <p:sp>
        <p:nvSpPr>
          <p:cNvPr id="16401" name="Text Box 48">
            <a:extLst>
              <a:ext uri="{FF2B5EF4-FFF2-40B4-BE49-F238E27FC236}">
                <a16:creationId xmlns="" xmlns:a16="http://schemas.microsoft.com/office/drawing/2014/main" id="{A88F8037-734B-4CFF-B714-A3F4564D4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520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2C663A"/>
                </a:solidFill>
                <a:cs typeface="Arial" panose="020B0604020202020204" pitchFamily="34" charset="0"/>
              </a:rPr>
              <a:t>hình cầu</a:t>
            </a:r>
          </a:p>
        </p:txBody>
      </p:sp>
      <p:pic>
        <p:nvPicPr>
          <p:cNvPr id="16402" name="Picture 6" descr="happyface_w">
            <a:extLst>
              <a:ext uri="{FF2B5EF4-FFF2-40B4-BE49-F238E27FC236}">
                <a16:creationId xmlns="" xmlns:a16="http://schemas.microsoft.com/office/drawing/2014/main" id="{0C889B99-322F-499E-A9D4-64E0368CD4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="" xmlns:a16="http://schemas.microsoft.com/office/drawing/2014/main" id="{B43854EB-ECD8-42F2-A5AE-1349AEB39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Mặt dưới lá dương xỉ có những đốm chứa các (1).................. …….Túi bào tử có (2)...................., vách túi bào tử có một vòng tế bào gọi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là(3)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 ..với màng tế bào dày lên rất rõ, vòng cơ có tác dụng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 …………….bào tử, khi túi bào tử chín vòng cơ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......................, bào tử rơi xuống đất sẽ nảy mầm và phát triển thành (6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 …..rồi từ đó mọc ra cây dương xỉ con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4DE67C-5258-4419-BFAF-F98A8DE07EDE}"/>
              </a:ext>
            </a:extLst>
          </p:cNvPr>
          <p:cNvSpPr/>
          <p:nvPr/>
        </p:nvSpPr>
        <p:spPr>
          <a:xfrm>
            <a:off x="401638" y="249238"/>
            <a:ext cx="788352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gợi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cs typeface="Arial" pitchFamily="34" charset="0"/>
              </a:rPr>
              <a:t>trống</a:t>
            </a:r>
            <a:r>
              <a:rPr lang="en-US" sz="2800" b="1" dirty="0">
                <a:solidFill>
                  <a:srgbClr val="0070C0"/>
                </a:solidFill>
                <a:cs typeface="Arial" pitchFamily="34" charset="0"/>
              </a:rPr>
              <a:t>:</a:t>
            </a:r>
          </a:p>
        </p:txBody>
      </p:sp>
      <p:graphicFrame>
        <p:nvGraphicFramePr>
          <p:cNvPr id="9" name="Group 42">
            <a:extLst>
              <a:ext uri="{FF2B5EF4-FFF2-40B4-BE49-F238E27FC236}">
                <a16:creationId xmlns="" xmlns:a16="http://schemas.microsoft.com/office/drawing/2014/main" id="{6E328002-77CD-4CD8-B595-E2C0A72181E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990600" y="3810000"/>
          <a:ext cx="7462838" cy="2667000"/>
        </p:xfrm>
        <a:graphic>
          <a:graphicData uri="http://schemas.openxmlformats.org/drawingml/2006/table">
            <a:tbl>
              <a:tblPr/>
              <a:tblGrid>
                <a:gridCol w="746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gợi 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43">
            <a:extLst>
              <a:ext uri="{FF2B5EF4-FFF2-40B4-BE49-F238E27FC236}">
                <a16:creationId xmlns="" xmlns:a16="http://schemas.microsoft.com/office/drawing/2014/main" id="{4E86312A-2543-420F-A30D-70B940608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8152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cs typeface="Arial" panose="020B0604020202020204" pitchFamily="34" charset="0"/>
              </a:rPr>
              <a:t>nguyên tản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="" xmlns:a16="http://schemas.microsoft.com/office/drawing/2014/main" id="{064B685A-9EAF-47CD-8FF1-B970B4BE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5815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66"/>
                </a:solidFill>
                <a:cs typeface="Arial" panose="020B0604020202020204" pitchFamily="34" charset="0"/>
              </a:rPr>
              <a:t>bảo vệ và phát tán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="" xmlns:a16="http://schemas.microsoft.com/office/drawing/2014/main" id="{15DCDC5C-C272-497F-BFAA-467477E0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58152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cs typeface="Arial" panose="020B0604020202020204" pitchFamily="34" charset="0"/>
              </a:rPr>
              <a:t>mở ra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="" xmlns:a16="http://schemas.microsoft.com/office/drawing/2014/main" id="{95B147AA-AF46-4359-8B7E-BD44517B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5213350"/>
            <a:ext cx="263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cs typeface="Arial" panose="020B0604020202020204" pitchFamily="34" charset="0"/>
              </a:rPr>
              <a:t>túi bào tử</a:t>
            </a:r>
          </a:p>
        </p:txBody>
      </p:sp>
      <p:sp>
        <p:nvSpPr>
          <p:cNvPr id="14" name="Text Box 47">
            <a:extLst>
              <a:ext uri="{FF2B5EF4-FFF2-40B4-BE49-F238E27FC236}">
                <a16:creationId xmlns="" xmlns:a16="http://schemas.microsoft.com/office/drawing/2014/main" id="{F68D6892-484C-468B-A7ED-3E39D8EB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5202238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66"/>
                </a:solidFill>
                <a:cs typeface="Arial" panose="020B0604020202020204" pitchFamily="34" charset="0"/>
              </a:rPr>
              <a:t>vòng cơ</a:t>
            </a:r>
          </a:p>
        </p:txBody>
      </p:sp>
      <p:sp>
        <p:nvSpPr>
          <p:cNvPr id="15" name="Text Box 48">
            <a:extLst>
              <a:ext uri="{FF2B5EF4-FFF2-40B4-BE49-F238E27FC236}">
                <a16:creationId xmlns="" xmlns:a16="http://schemas.microsoft.com/office/drawing/2014/main" id="{F9095661-B6E1-4C79-9DF3-01D31F37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520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2C663A"/>
                </a:solidFill>
                <a:cs typeface="Arial" panose="020B0604020202020204" pitchFamily="34" charset="0"/>
              </a:rPr>
              <a:t>hình cầu</a:t>
            </a:r>
          </a:p>
        </p:txBody>
      </p:sp>
      <p:pic>
        <p:nvPicPr>
          <p:cNvPr id="17426" name="Picture 6" descr="happyface_w">
            <a:extLst>
              <a:ext uri="{FF2B5EF4-FFF2-40B4-BE49-F238E27FC236}">
                <a16:creationId xmlns="" xmlns:a16="http://schemas.microsoft.com/office/drawing/2014/main" id="{ED6E955B-1A85-42CA-8E62-8DCFC5E2F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1.07308E-6 L 0.57187 -0.620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00" y="-310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222 L -0.24757 -0.573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00" y="-2759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111 L -0.58854 -0.518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00" y="-2537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2845 L -0.24166 -0.37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00" y="-1743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31 L -0.70416 -0.328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800" y="-1475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0.00902 L 0.0375 -0.272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40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Kết quả hình ảnh cho cây lông cu li">
            <a:extLst>
              <a:ext uri="{FF2B5EF4-FFF2-40B4-BE49-F238E27FC236}">
                <a16:creationId xmlns="" xmlns:a16="http://schemas.microsoft.com/office/drawing/2014/main" id="{7805BE30-BFD6-4246-A1FB-352D78CA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848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6">
            <a:extLst>
              <a:ext uri="{FF2B5EF4-FFF2-40B4-BE49-F238E27FC236}">
                <a16:creationId xmlns="" xmlns:a16="http://schemas.microsoft.com/office/drawing/2014/main" id="{6277B401-A57E-496B-9C78-AB191D88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78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Cây lông cu li</a:t>
            </a:r>
          </a:p>
        </p:txBody>
      </p:sp>
      <p:pic>
        <p:nvPicPr>
          <p:cNvPr id="18436" name="Picture 8" descr="Hình ảnh có liên quan">
            <a:extLst>
              <a:ext uri="{FF2B5EF4-FFF2-40B4-BE49-F238E27FC236}">
                <a16:creationId xmlns="" xmlns:a16="http://schemas.microsoft.com/office/drawing/2014/main" id="{1D11EB9A-AB55-4BD1-B853-C2513C53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838200"/>
            <a:ext cx="4457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>
            <a:extLst>
              <a:ext uri="{FF2B5EF4-FFF2-40B4-BE49-F238E27FC236}">
                <a16:creationId xmlns="" xmlns:a16="http://schemas.microsoft.com/office/drawing/2014/main" id="{D1532150-D388-4D23-B4AD-EBA25D56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764088"/>
            <a:ext cx="179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Cây rau bợ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2A6CD0EC-21DA-49FF-8309-CBDDAF227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 số Dương xỉ thường gặp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ương xi java fern">
            <a:extLst>
              <a:ext uri="{FF2B5EF4-FFF2-40B4-BE49-F238E27FC236}">
                <a16:creationId xmlns="" xmlns:a16="http://schemas.microsoft.com/office/drawing/2014/main" id="{4E4BA6D4-3408-4FB8-A406-CD59268B210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4375"/>
            <a:ext cx="2819400" cy="2971800"/>
          </a:xfrm>
          <a:noFill/>
          <a:ln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9459" name="Text Box 3">
            <a:extLst>
              <a:ext uri="{FF2B5EF4-FFF2-40B4-BE49-F238E27FC236}">
                <a16:creationId xmlns="" xmlns:a16="http://schemas.microsoft.com/office/drawing/2014/main" id="{DF98808D-1A16-436C-9CA6-1C5B9E1BC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81375"/>
            <a:ext cx="2819400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i="1">
                <a:solidFill>
                  <a:srgbClr val="FF0000"/>
                </a:solidFill>
              </a:rPr>
              <a:t>D</a:t>
            </a:r>
            <a:r>
              <a:rPr lang="vi-VN" altLang="en-US" sz="1400" b="1" i="1">
                <a:solidFill>
                  <a:srgbClr val="FF0000"/>
                </a:solidFill>
              </a:rPr>
              <a:t>ƯƠ</a:t>
            </a:r>
            <a:r>
              <a:rPr lang="en-US" altLang="en-US" sz="1400" b="1" i="1">
                <a:solidFill>
                  <a:srgbClr val="FF0000"/>
                </a:solidFill>
              </a:rPr>
              <a:t>NG X</a:t>
            </a:r>
            <a:r>
              <a:rPr lang="vi-VN" altLang="en-US" sz="1400" b="1" i="1">
                <a:solidFill>
                  <a:srgbClr val="FF0000"/>
                </a:solidFill>
              </a:rPr>
              <a:t>Ỉ</a:t>
            </a:r>
            <a:r>
              <a:rPr lang="en-US" altLang="en-US" sz="1400" b="1" i="1">
                <a:solidFill>
                  <a:srgbClr val="FF0000"/>
                </a:solidFill>
              </a:rPr>
              <a:t> JAVA F</a:t>
            </a:r>
            <a:r>
              <a:rPr lang="vi-VN" altLang="en-US" sz="1400" b="1" i="1">
                <a:solidFill>
                  <a:srgbClr val="FF0000"/>
                </a:solidFill>
              </a:rPr>
              <a:t>ER</a:t>
            </a:r>
            <a:r>
              <a:rPr lang="en-US" altLang="en-US" sz="1400" b="1" i="1">
                <a:solidFill>
                  <a:srgbClr val="FF0000"/>
                </a:solidFill>
              </a:rPr>
              <a:t>N</a:t>
            </a:r>
            <a:endParaRPr lang="vi-VN" altLang="en-US" sz="1400" b="1" i="1">
              <a:solidFill>
                <a:srgbClr val="FF0000"/>
              </a:solidFill>
            </a:endParaRPr>
          </a:p>
        </p:txBody>
      </p:sp>
      <p:pic>
        <p:nvPicPr>
          <p:cNvPr id="19460" name="Picture 6" descr="moctac">
            <a:extLst>
              <a:ext uri="{FF2B5EF4-FFF2-40B4-BE49-F238E27FC236}">
                <a16:creationId xmlns="" xmlns:a16="http://schemas.microsoft.com/office/drawing/2014/main" id="{CABF63E3-B348-4938-AAD5-BBE4E3E3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819400" cy="31242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="" xmlns:a16="http://schemas.microsoft.com/office/drawing/2014/main" id="{E9A4A494-8332-4DA7-A5E7-40876A1A6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2819400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i="1">
                <a:solidFill>
                  <a:srgbClr val="FF0000"/>
                </a:solidFill>
              </a:rPr>
              <a:t>D</a:t>
            </a:r>
            <a:r>
              <a:rPr lang="vi-VN" altLang="en-US" sz="1400" b="1" i="1">
                <a:solidFill>
                  <a:srgbClr val="FF0000"/>
                </a:solidFill>
              </a:rPr>
              <a:t>ƯƠ</a:t>
            </a:r>
            <a:r>
              <a:rPr lang="en-US" altLang="en-US" sz="1400" b="1" i="1">
                <a:solidFill>
                  <a:srgbClr val="FF0000"/>
                </a:solidFill>
              </a:rPr>
              <a:t>NG X</a:t>
            </a:r>
            <a:r>
              <a:rPr lang="vi-VN" altLang="en-US" sz="1400" b="1" i="1">
                <a:solidFill>
                  <a:srgbClr val="FF0000"/>
                </a:solidFill>
              </a:rPr>
              <a:t>Ỉ</a:t>
            </a:r>
            <a:r>
              <a:rPr lang="en-US" altLang="en-US" sz="1400" b="1" i="1">
                <a:solidFill>
                  <a:srgbClr val="FF0000"/>
                </a:solidFill>
              </a:rPr>
              <a:t> M</a:t>
            </a:r>
            <a:r>
              <a:rPr lang="vi-VN" altLang="en-US" sz="1400" b="1" i="1">
                <a:solidFill>
                  <a:srgbClr val="FF0000"/>
                </a:solidFill>
              </a:rPr>
              <a:t>ỘC</a:t>
            </a:r>
            <a:r>
              <a:rPr lang="en-US" altLang="en-US" sz="1400" b="1" i="1">
                <a:solidFill>
                  <a:srgbClr val="FF0000"/>
                </a:solidFill>
              </a:rPr>
              <a:t> T</a:t>
            </a:r>
            <a:r>
              <a:rPr lang="vi-VN" altLang="en-US" sz="1400" b="1" i="1">
                <a:solidFill>
                  <a:srgbClr val="FF0000"/>
                </a:solidFill>
              </a:rPr>
              <a:t>ẶC</a:t>
            </a:r>
          </a:p>
        </p:txBody>
      </p:sp>
      <p:pic>
        <p:nvPicPr>
          <p:cNvPr id="19462" name="Picture 8" descr="beo ong">
            <a:extLst>
              <a:ext uri="{FF2B5EF4-FFF2-40B4-BE49-F238E27FC236}">
                <a16:creationId xmlns="" xmlns:a16="http://schemas.microsoft.com/office/drawing/2014/main" id="{97E66D0F-83BE-4119-9728-F6D82794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76663"/>
            <a:ext cx="2895600" cy="308133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9">
            <a:extLst>
              <a:ext uri="{FF2B5EF4-FFF2-40B4-BE49-F238E27FC236}">
                <a16:creationId xmlns="" xmlns:a16="http://schemas.microsoft.com/office/drawing/2014/main" id="{5C719448-65EF-4CAF-B3C5-A56277D9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553200"/>
            <a:ext cx="2895600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FF0000"/>
                </a:solidFill>
              </a:rPr>
              <a:t>D</a:t>
            </a:r>
            <a:r>
              <a:rPr lang="vi-VN" altLang="en-US" sz="1400" b="1" i="1">
                <a:solidFill>
                  <a:srgbClr val="FF0000"/>
                </a:solidFill>
              </a:rPr>
              <a:t>Ư</a:t>
            </a:r>
            <a:r>
              <a:rPr lang="en-US" altLang="en-US" sz="1400" b="1" i="1">
                <a:solidFill>
                  <a:srgbClr val="FF0000"/>
                </a:solidFill>
              </a:rPr>
              <a:t>ƠNG X</a:t>
            </a:r>
            <a:r>
              <a:rPr lang="vi-VN" altLang="en-US" sz="1400" b="1" i="1">
                <a:solidFill>
                  <a:srgbClr val="FF0000"/>
                </a:solidFill>
              </a:rPr>
              <a:t>Ỉ</a:t>
            </a:r>
            <a:r>
              <a:rPr lang="en-US" altLang="en-US" sz="1400" b="1" i="1">
                <a:solidFill>
                  <a:srgbClr val="FF0000"/>
                </a:solidFill>
              </a:rPr>
              <a:t> B</a:t>
            </a:r>
            <a:r>
              <a:rPr lang="vi-VN" altLang="en-US" sz="1400" b="1" i="1">
                <a:solidFill>
                  <a:srgbClr val="FF0000"/>
                </a:solidFill>
              </a:rPr>
              <a:t>ÈO</a:t>
            </a:r>
            <a:r>
              <a:rPr lang="en-US" altLang="en-US" sz="1400" b="1" i="1">
                <a:solidFill>
                  <a:srgbClr val="FF0000"/>
                </a:solidFill>
              </a:rPr>
              <a:t> ONG</a:t>
            </a:r>
            <a:endParaRPr lang="vi-VN" altLang="en-US" sz="1400" b="1" i="1">
              <a:solidFill>
                <a:srgbClr val="FF0000"/>
              </a:solidFill>
            </a:endParaRPr>
          </a:p>
        </p:txBody>
      </p:sp>
      <p:pic>
        <p:nvPicPr>
          <p:cNvPr id="19464" name="Picture 10" descr="imagesCAZ15GA6">
            <a:extLst>
              <a:ext uri="{FF2B5EF4-FFF2-40B4-BE49-F238E27FC236}">
                <a16:creationId xmlns="" xmlns:a16="http://schemas.microsoft.com/office/drawing/2014/main" id="{ACD89AB3-7D7E-4FCA-A2C2-AE7784D58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2895600" cy="304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11">
            <a:extLst>
              <a:ext uri="{FF2B5EF4-FFF2-40B4-BE49-F238E27FC236}">
                <a16:creationId xmlns="" xmlns:a16="http://schemas.microsoft.com/office/drawing/2014/main" id="{CABC2C6E-E5DC-4E7B-88B2-85935FBDF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14713"/>
            <a:ext cx="2881313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vi-VN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ƠNG X</a:t>
            </a:r>
            <a:r>
              <a:rPr lang="vi-VN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Ỉ</a:t>
            </a:r>
            <a:r>
              <a:rPr lang="en-US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 NH</a:t>
            </a:r>
            <a:r>
              <a:rPr lang="vi-VN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ẬT</a:t>
            </a:r>
            <a:r>
              <a:rPr lang="en-US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 B</a:t>
            </a:r>
            <a:r>
              <a:rPr lang="vi-VN" altLang="en-US" sz="1400" b="1" i="1">
                <a:solidFill>
                  <a:srgbClr val="FF0000"/>
                </a:solidFill>
                <a:latin typeface="Times New Roman" panose="02020603050405020304" pitchFamily="18" charset="0"/>
              </a:rPr>
              <a:t>ẢN</a:t>
            </a:r>
          </a:p>
        </p:txBody>
      </p:sp>
      <p:pic>
        <p:nvPicPr>
          <p:cNvPr id="19466" name="Picture 12" descr="imagesCADNL8OT">
            <a:extLst>
              <a:ext uri="{FF2B5EF4-FFF2-40B4-BE49-F238E27FC236}">
                <a16:creationId xmlns="" xmlns:a16="http://schemas.microsoft.com/office/drawing/2014/main" id="{E5349A3A-7DCA-4C93-BD23-85CEFA34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685800"/>
            <a:ext cx="3276600" cy="304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Text Box 13">
            <a:extLst>
              <a:ext uri="{FF2B5EF4-FFF2-40B4-BE49-F238E27FC236}">
                <a16:creationId xmlns="" xmlns:a16="http://schemas.microsoft.com/office/drawing/2014/main" id="{26C1D1A2-86D1-4CFD-802D-6A1811299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3429000"/>
            <a:ext cx="3276600" cy="290513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i="1">
                <a:solidFill>
                  <a:srgbClr val="FF0000"/>
                </a:solidFill>
              </a:rPr>
              <a:t>D</a:t>
            </a:r>
            <a:r>
              <a:rPr lang="vi-VN" altLang="en-US" sz="1300" b="1" i="1">
                <a:solidFill>
                  <a:srgbClr val="FF0000"/>
                </a:solidFill>
              </a:rPr>
              <a:t>Ư</a:t>
            </a:r>
            <a:r>
              <a:rPr lang="en-US" altLang="en-US" sz="1300" b="1" i="1">
                <a:solidFill>
                  <a:srgbClr val="FF0000"/>
                </a:solidFill>
              </a:rPr>
              <a:t>ƠNG X</a:t>
            </a:r>
            <a:r>
              <a:rPr lang="vi-VN" altLang="en-US" sz="1300" b="1" i="1">
                <a:solidFill>
                  <a:srgbClr val="FF0000"/>
                </a:solidFill>
              </a:rPr>
              <a:t>Ỉ</a:t>
            </a:r>
            <a:r>
              <a:rPr lang="en-US" altLang="en-US" sz="1300" b="1" i="1">
                <a:solidFill>
                  <a:srgbClr val="FF0000"/>
                </a:solidFill>
              </a:rPr>
              <a:t> CH</a:t>
            </a:r>
            <a:r>
              <a:rPr lang="vi-VN" altLang="en-US" sz="1300" b="1" i="1">
                <a:solidFill>
                  <a:srgbClr val="FF0000"/>
                </a:solidFill>
              </a:rPr>
              <a:t>Â</a:t>
            </a:r>
            <a:r>
              <a:rPr lang="en-US" altLang="en-US" sz="1300" b="1" i="1">
                <a:solidFill>
                  <a:srgbClr val="FF0000"/>
                </a:solidFill>
              </a:rPr>
              <a:t>U PHI-R</a:t>
            </a:r>
            <a:r>
              <a:rPr lang="vi-VN" altLang="en-US" sz="1300" b="1" i="1">
                <a:solidFill>
                  <a:srgbClr val="FF0000"/>
                </a:solidFill>
              </a:rPr>
              <a:t>ÁNG</a:t>
            </a:r>
            <a:r>
              <a:rPr lang="en-US" altLang="en-US" sz="1300" b="1" i="1">
                <a:solidFill>
                  <a:srgbClr val="FF0000"/>
                </a:solidFill>
              </a:rPr>
              <a:t> </a:t>
            </a:r>
            <a:r>
              <a:rPr lang="vi-VN" altLang="en-US" sz="1300" b="1" i="1">
                <a:solidFill>
                  <a:srgbClr val="FF0000"/>
                </a:solidFill>
              </a:rPr>
              <a:t>Ổ</a:t>
            </a:r>
            <a:r>
              <a:rPr lang="en-US" altLang="en-US" sz="1300" b="1" i="1">
                <a:solidFill>
                  <a:srgbClr val="FF0000"/>
                </a:solidFill>
              </a:rPr>
              <a:t> PH</a:t>
            </a:r>
            <a:r>
              <a:rPr lang="vi-VN" altLang="en-US" sz="1300" b="1" i="1">
                <a:solidFill>
                  <a:srgbClr val="FF0000"/>
                </a:solidFill>
              </a:rPr>
              <a:t>ỤNG</a:t>
            </a:r>
          </a:p>
        </p:txBody>
      </p:sp>
      <p:pic>
        <p:nvPicPr>
          <p:cNvPr id="19468" name="Picture 14" descr="imagesCAHQISD4">
            <a:extLst>
              <a:ext uri="{FF2B5EF4-FFF2-40B4-BE49-F238E27FC236}">
                <a16:creationId xmlns="" xmlns:a16="http://schemas.microsoft.com/office/drawing/2014/main" id="{148BBB44-D221-44E4-8542-B2A07FDE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810000"/>
            <a:ext cx="3309938" cy="304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Rectangle 15">
            <a:extLst>
              <a:ext uri="{FF2B5EF4-FFF2-40B4-BE49-F238E27FC236}">
                <a16:creationId xmlns="" xmlns:a16="http://schemas.microsoft.com/office/drawing/2014/main" id="{AD28B0BE-E055-4ABB-9A66-C41961A3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6553200"/>
            <a:ext cx="3276600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DƯƠNG XỈ Ổ RỒNG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34327452-A72B-4182-B11F-FFF643302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 số Dương xỉ thường gặp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uong-cay-vuon-do-thi-kieu-moi1">
            <a:extLst>
              <a:ext uri="{FF2B5EF4-FFF2-40B4-BE49-F238E27FC236}">
                <a16:creationId xmlns="" xmlns:a16="http://schemas.microsoft.com/office/drawing/2014/main" id="{D7E90ECB-DA85-4ED7-ABAD-670DE133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643313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duong-xi">
            <a:extLst>
              <a:ext uri="{FF2B5EF4-FFF2-40B4-BE49-F238E27FC236}">
                <a16:creationId xmlns="" xmlns:a16="http://schemas.microsoft.com/office/drawing/2014/main" id="{4E0C3C3B-8CD3-43FD-B966-982AB510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images">
            <a:extLst>
              <a:ext uri="{FF2B5EF4-FFF2-40B4-BE49-F238E27FC236}">
                <a16:creationId xmlns="" xmlns:a16="http://schemas.microsoft.com/office/drawing/2014/main" id="{4B9E9517-F64A-4B92-AAC6-E041D8EC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singapore3">
            <a:extLst>
              <a:ext uri="{FF2B5EF4-FFF2-40B4-BE49-F238E27FC236}">
                <a16:creationId xmlns="" xmlns:a16="http://schemas.microsoft.com/office/drawing/2014/main" id="{99EAF324-0373-4AA4-B468-3578290F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44196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5132FCC-7216-44D0-B4D0-7059C8340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39: QUYẾT – CÂY DƯƠNG XỈ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="" xmlns:a16="http://schemas.microsoft.com/office/drawing/2014/main" id="{A7F6A917-3B5B-4765-B9C9-8AA226B54A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E3641E-361E-46AF-B54A-63527EF3238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blumenpflanzen108[1]">
            <a:extLst>
              <a:ext uri="{FF2B5EF4-FFF2-40B4-BE49-F238E27FC236}">
                <a16:creationId xmlns="" xmlns:a16="http://schemas.microsoft.com/office/drawing/2014/main" id="{31D1F1E3-7B5D-463F-8FDA-EE34DEBF03F1}"/>
              </a:ext>
            </a:extLst>
          </p:cNvPr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9788"/>
            <a:ext cx="1066800" cy="938212"/>
          </a:xfrm>
        </p:spPr>
      </p:pic>
      <p:pic>
        <p:nvPicPr>
          <p:cNvPr id="21508" name="Picture 3" descr="POINSET2">
            <a:extLst>
              <a:ext uri="{FF2B5EF4-FFF2-40B4-BE49-F238E27FC236}">
                <a16:creationId xmlns="" xmlns:a16="http://schemas.microsoft.com/office/drawing/2014/main" id="{5D79C43A-A6A1-4F12-92DA-68BB21D569B1}"/>
              </a:ext>
            </a:extLst>
          </p:cNvPr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596697" flipH="1">
            <a:off x="8302625" y="0"/>
            <a:ext cx="841375" cy="838200"/>
          </a:xfrm>
        </p:spPr>
      </p:pic>
      <p:pic>
        <p:nvPicPr>
          <p:cNvPr id="21509" name="Picture 4" descr="POINSET2">
            <a:extLst>
              <a:ext uri="{FF2B5EF4-FFF2-40B4-BE49-F238E27FC236}">
                <a16:creationId xmlns="" xmlns:a16="http://schemas.microsoft.com/office/drawing/2014/main" id="{6C0B5B06-02D7-4C55-BABE-9A3B5024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6697" flipH="1">
            <a:off x="8455025" y="152400"/>
            <a:ext cx="841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6">
            <a:extLst>
              <a:ext uri="{FF2B5EF4-FFF2-40B4-BE49-F238E27FC236}">
                <a16:creationId xmlns="" xmlns:a16="http://schemas.microsoft.com/office/drawing/2014/main" id="{B8184078-196A-4024-9B9F-365E05694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solidFill>
                <a:srgbClr val="FF33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="" xmlns:a16="http://schemas.microsoft.com/office/drawing/2014/main" id="{E5AE2823-7399-4CFA-B91C-CFD6EE4B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endParaRPr lang="en-US" altLang="en-US" sz="2800" b="1" u="sng">
              <a:solidFill>
                <a:srgbClr val="FF33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Rectangle 8">
            <a:extLst>
              <a:ext uri="{FF2B5EF4-FFF2-40B4-BE49-F238E27FC236}">
                <a16:creationId xmlns="" xmlns:a16="http://schemas.microsoft.com/office/drawing/2014/main" id="{2619A44F-277F-47F5-B1D5-2BD1B98E1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556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u="sng">
              <a:solidFill>
                <a:srgbClr val="FF33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513" name="Group 11">
            <a:extLst>
              <a:ext uri="{FF2B5EF4-FFF2-40B4-BE49-F238E27FC236}">
                <a16:creationId xmlns="" xmlns:a16="http://schemas.microsoft.com/office/drawing/2014/main" id="{DE6AFB5A-0E7B-4B98-984A-40488B639D1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-6350"/>
            <a:ext cx="8723313" cy="6461125"/>
            <a:chOff x="1056" y="1344"/>
            <a:chExt cx="3696" cy="2688"/>
          </a:xfrm>
        </p:grpSpPr>
        <p:pic>
          <p:nvPicPr>
            <p:cNvPr id="21515" name="Picture 9" descr="hinh 1 f">
              <a:extLst>
                <a:ext uri="{FF2B5EF4-FFF2-40B4-BE49-F238E27FC236}">
                  <a16:creationId xmlns="" xmlns:a16="http://schemas.microsoft.com/office/drawing/2014/main" id="{156E161E-AF26-4E4C-8413-019138691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44"/>
              <a:ext cx="3696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0">
              <a:extLst>
                <a:ext uri="{FF2B5EF4-FFF2-40B4-BE49-F238E27FC236}">
                  <a16:creationId xmlns="" xmlns:a16="http://schemas.microsoft.com/office/drawing/2014/main" id="{643A5345-FB10-4BA0-86AE-CA32F6F3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3792"/>
              <a:ext cx="24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H39.4 – Khu rừng quyết cổ đại.</a:t>
              </a:r>
            </a:p>
          </p:txBody>
        </p:sp>
      </p:grpSp>
      <p:sp>
        <p:nvSpPr>
          <p:cNvPr id="21514" name="TextBox 1">
            <a:extLst>
              <a:ext uri="{FF2B5EF4-FFF2-40B4-BE49-F238E27FC236}">
                <a16:creationId xmlns="" xmlns:a16="http://schemas.microsoft.com/office/drawing/2014/main" id="{AC1EC0FD-9E5D-48A9-B6E1-27F2BC80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03213"/>
            <a:ext cx="61388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Quyết cổ đại và sự hình thành than đá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>
            <a:extLst>
              <a:ext uri="{FF2B5EF4-FFF2-40B4-BE49-F238E27FC236}">
                <a16:creationId xmlns="" xmlns:a16="http://schemas.microsoft.com/office/drawing/2014/main" id="{4A690713-9A73-4E38-8BA5-C2DC5944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3038"/>
            <a:ext cx="8915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và trả lời các câu hỏi sau: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dạng của quyết cổ đại?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="" xmlns:a16="http://schemas.microsoft.com/office/drawing/2014/main" id="{B6ECB4C7-C48E-4D05-B1D8-1D9A99D0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21945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Vì sao những khu rừng quyết cổ đại biến  mất trên trái đất?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="" xmlns:a16="http://schemas.microsoft.com/office/drawing/2014/main" id="{3DE05B32-922E-43B0-A60E-B8F51070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24075"/>
            <a:ext cx="8763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Yếu tố nào giúp cho quyết cổ đại sinh trưởng và phát triển mạnh như vậy?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="" xmlns:a16="http://schemas.microsoft.com/office/drawing/2014/main" id="{9F81B482-D8E4-4CC0-B854-B8FED4033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44196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Khi vùi sâu dưới lòng đất 300 triệu năm thì những cánh rừng này đã trở thành những tài nguyên nào của trái đất?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Quang Nam yeu thuong - Phi thuy Hanh.MP3">
            <a:hlinkClick r:id="" action="ppaction://media"/>
            <a:extLst>
              <a:ext uri="{FF2B5EF4-FFF2-40B4-BE49-F238E27FC236}">
                <a16:creationId xmlns="" xmlns:a16="http://schemas.microsoft.com/office/drawing/2014/main" id="{96B2FB23-8223-4097-A5A4-22870BB922E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9">
            <a:extLst>
              <a:ext uri="{FF2B5EF4-FFF2-40B4-BE49-F238E27FC236}">
                <a16:creationId xmlns="" xmlns:a16="http://schemas.microsoft.com/office/drawing/2014/main" id="{BA385BDD-D116-42E1-AC01-A6FA7B0F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BLULINE">
            <a:extLst>
              <a:ext uri="{FF2B5EF4-FFF2-40B4-BE49-F238E27FC236}">
                <a16:creationId xmlns="" xmlns:a16="http://schemas.microsoft.com/office/drawing/2014/main" id="{C5DA3BB6-A879-4290-8F8F-58F7D387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048000"/>
            <a:ext cx="3344862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="" xmlns:a16="http://schemas.microsoft.com/office/drawing/2014/main" id="{CFB9AC9A-BDE3-449D-BF7F-F7A5353C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</a:t>
            </a:r>
            <a:r>
              <a:rPr lang="en-US" altLang="en-US" sz="2400" b="1">
                <a:solidFill>
                  <a:schemeClr val="accent2"/>
                </a:solidFill>
                <a:latin typeface="VNI-Times" pitchFamily="2" charset="0"/>
                <a:cs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en-US" altLang="en-US" sz="1800" b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</a:t>
            </a:r>
          </a:p>
        </p:txBody>
      </p:sp>
      <p:pic>
        <p:nvPicPr>
          <p:cNvPr id="4102" name="Picture 6" descr="FloralCorner1">
            <a:extLst>
              <a:ext uri="{FF2B5EF4-FFF2-40B4-BE49-F238E27FC236}">
                <a16:creationId xmlns="" xmlns:a16="http://schemas.microsoft.com/office/drawing/2014/main" id="{1D46A28C-66A9-4A19-A3A0-D5FE4676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0644" y="5236369"/>
            <a:ext cx="1692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loralCorner1">
            <a:extLst>
              <a:ext uri="{FF2B5EF4-FFF2-40B4-BE49-F238E27FC236}">
                <a16:creationId xmlns="" xmlns:a16="http://schemas.microsoft.com/office/drawing/2014/main" id="{DFEF2123-C4EA-43E8-A257-0B029BC5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7522369" y="-81756"/>
            <a:ext cx="16922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WordArt 8">
            <a:extLst>
              <a:ext uri="{FF2B5EF4-FFF2-40B4-BE49-F238E27FC236}">
                <a16:creationId xmlns="" xmlns:a16="http://schemas.microsoft.com/office/drawing/2014/main" id="{F7F07F81-7347-403B-91A1-59181F3CF0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10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39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="" xmlns:a16="http://schemas.microsoft.com/office/drawing/2014/main" id="{12D0E3EA-F4D0-4ABE-AB8A-D0855F8A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63600"/>
            <a:ext cx="7924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CC33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WordArt 10">
            <a:extLst>
              <a:ext uri="{FF2B5EF4-FFF2-40B4-BE49-F238E27FC236}">
                <a16:creationId xmlns="" xmlns:a16="http://schemas.microsoft.com/office/drawing/2014/main" id="{9EABEEE6-CD86-4943-A637-4A7E856B0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3657600"/>
            <a:ext cx="8153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QUYẾT – CÂY DƯƠNG XỈ</a:t>
            </a:r>
            <a:endParaRPr lang="en-US" sz="36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="" xmlns:a16="http://schemas.microsoft.com/office/drawing/2014/main" id="{E829B2D7-F36D-40B7-90C7-FB30B2679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4938"/>
            <a:ext cx="71628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9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Rectangle 12">
            <a:extLst>
              <a:ext uri="{FF2B5EF4-FFF2-40B4-BE49-F238E27FC236}">
                <a16:creationId xmlns="" xmlns:a16="http://schemas.microsoft.com/office/drawing/2014/main" id="{DD9F4AE6-94CB-404D-ADC7-F635261A9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92775"/>
            <a:ext cx="5029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mph" presetSubtype="0" repeatCount="indefinite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8" presetID="22" presetClass="emph" presetSubtype="0" repeatCount="indefinite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0E66E4-7AF4-4D2D-A0C3-153EB63E0649}"/>
              </a:ext>
            </a:extLst>
          </p:cNvPr>
          <p:cNvSpPr txBox="1"/>
          <p:nvPr/>
        </p:nvSpPr>
        <p:spPr>
          <a:xfrm>
            <a:off x="381000" y="838200"/>
            <a:ext cx="8001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 descr="Cover">
            <a:extLst>
              <a:ext uri="{FF2B5EF4-FFF2-40B4-BE49-F238E27FC236}">
                <a16:creationId xmlns="" xmlns:a16="http://schemas.microsoft.com/office/drawing/2014/main" id="{C831AEFE-A4F9-4B99-9A75-1A7CAADF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782638"/>
            <a:ext cx="2452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8" descr="Cover">
            <a:extLst>
              <a:ext uri="{FF2B5EF4-FFF2-40B4-BE49-F238E27FC236}">
                <a16:creationId xmlns="" xmlns:a16="http://schemas.microsoft.com/office/drawing/2014/main" id="{BA0D288A-BFB3-4FA3-B672-AA97A0C0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292225"/>
            <a:ext cx="25177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7" descr="Cover">
            <a:extLst>
              <a:ext uri="{FF2B5EF4-FFF2-40B4-BE49-F238E27FC236}">
                <a16:creationId xmlns="" xmlns:a16="http://schemas.microsoft.com/office/drawing/2014/main" id="{6233A1C0-0F46-491E-8DEF-A53ABFC9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73113"/>
            <a:ext cx="21145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6" descr="Cover">
            <a:extLst>
              <a:ext uri="{FF2B5EF4-FFF2-40B4-BE49-F238E27FC236}">
                <a16:creationId xmlns="" xmlns:a16="http://schemas.microsoft.com/office/drawing/2014/main" id="{7A4885A6-26A2-4203-9601-958E89A5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416050"/>
            <a:ext cx="22717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 descr="Cover">
            <a:extLst>
              <a:ext uri="{FF2B5EF4-FFF2-40B4-BE49-F238E27FC236}">
                <a16:creationId xmlns="" xmlns:a16="http://schemas.microsoft.com/office/drawing/2014/main" id="{40FDACB6-B877-4F94-ABC3-CE644D94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8588"/>
            <a:ext cx="27574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Cover">
            <a:extLst>
              <a:ext uri="{FF2B5EF4-FFF2-40B4-BE49-F238E27FC236}">
                <a16:creationId xmlns="" xmlns:a16="http://schemas.microsoft.com/office/drawing/2014/main" id="{D42A6448-EC08-4880-AF9F-EFA89A43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2370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Cover">
            <a:extLst>
              <a:ext uri="{FF2B5EF4-FFF2-40B4-BE49-F238E27FC236}">
                <a16:creationId xmlns="" xmlns:a16="http://schemas.microsoft.com/office/drawing/2014/main" id="{FAB45CDE-A396-4903-9C99-69CE4A82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4049713"/>
            <a:ext cx="223043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1" descr="Cover">
            <a:extLst>
              <a:ext uri="{FF2B5EF4-FFF2-40B4-BE49-F238E27FC236}">
                <a16:creationId xmlns="" xmlns:a16="http://schemas.microsoft.com/office/drawing/2014/main" id="{444CF64F-F410-4E74-8F1A-C92C089D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3292475"/>
            <a:ext cx="2749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Cover">
            <a:extLst>
              <a:ext uri="{FF2B5EF4-FFF2-40B4-BE49-F238E27FC236}">
                <a16:creationId xmlns="" xmlns:a16="http://schemas.microsoft.com/office/drawing/2014/main" id="{8AC3383B-99D5-47A9-B33D-B3B5F7EB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008188"/>
            <a:ext cx="19018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9" descr="Cover">
            <a:extLst>
              <a:ext uri="{FF2B5EF4-FFF2-40B4-BE49-F238E27FC236}">
                <a16:creationId xmlns="" xmlns:a16="http://schemas.microsoft.com/office/drawing/2014/main" id="{03A82516-AD1F-46E5-B838-C5C8A7E73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2592388"/>
            <a:ext cx="23876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8" descr="Cover">
            <a:extLst>
              <a:ext uri="{FF2B5EF4-FFF2-40B4-BE49-F238E27FC236}">
                <a16:creationId xmlns="" xmlns:a16="http://schemas.microsoft.com/office/drawing/2014/main" id="{760D6B04-7EFD-4628-BF51-AA1E8C77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497263"/>
            <a:ext cx="23209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7" descr="Cover">
            <a:extLst>
              <a:ext uri="{FF2B5EF4-FFF2-40B4-BE49-F238E27FC236}">
                <a16:creationId xmlns="" xmlns:a16="http://schemas.microsoft.com/office/drawing/2014/main" id="{841F56FE-DF5F-4797-88A5-0A3726CA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670300"/>
            <a:ext cx="2106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5" descr="Cover">
            <a:extLst>
              <a:ext uri="{FF2B5EF4-FFF2-40B4-BE49-F238E27FC236}">
                <a16:creationId xmlns="" xmlns:a16="http://schemas.microsoft.com/office/drawing/2014/main" id="{E8E6585C-8CD8-4647-8866-58E5EFC3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300413"/>
            <a:ext cx="23955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4" descr="Cover">
            <a:extLst>
              <a:ext uri="{FF2B5EF4-FFF2-40B4-BE49-F238E27FC236}">
                <a16:creationId xmlns="" xmlns:a16="http://schemas.microsoft.com/office/drawing/2014/main" id="{3FFE9146-6C40-4CBA-85FE-F8C06EB0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922588"/>
            <a:ext cx="15398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TextBox 1">
            <a:extLst>
              <a:ext uri="{FF2B5EF4-FFF2-40B4-BE49-F238E27FC236}">
                <a16:creationId xmlns="" xmlns:a16="http://schemas.microsoft.com/office/drawing/2014/main" id="{798C0F9C-BB99-4338-A818-8980B6908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143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Bài 39: QUYẾT – CÂY DƯƠNG XỈ</a:t>
            </a:r>
          </a:p>
        </p:txBody>
      </p:sp>
      <p:sp>
        <p:nvSpPr>
          <p:cNvPr id="24593" name="TextBox 2">
            <a:extLst>
              <a:ext uri="{FF2B5EF4-FFF2-40B4-BE49-F238E27FC236}">
                <a16:creationId xmlns="" xmlns:a16="http://schemas.microsoft.com/office/drawing/2014/main" id="{C53D9104-794D-42F9-A57C-20B8B4AF9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6172200"/>
            <a:ext cx="621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Ghi chú: Các em ghi nội dung sơ đồ này vào vở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cay co bo 2.jpg">
            <a:extLst>
              <a:ext uri="{FF2B5EF4-FFF2-40B4-BE49-F238E27FC236}">
                <a16:creationId xmlns="" xmlns:a16="http://schemas.microsoft.com/office/drawing/2014/main" id="{C7F38220-9D88-47DE-8083-39F7F4AC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38"/>
            <a:ext cx="46482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ownloads\cay-to-chim-5.jpg">
            <a:extLst>
              <a:ext uri="{FF2B5EF4-FFF2-40B4-BE49-F238E27FC236}">
                <a16:creationId xmlns="" xmlns:a16="http://schemas.microsoft.com/office/drawing/2014/main" id="{6688F0D0-4DE8-4A00-A5BE-5460552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4038"/>
            <a:ext cx="4495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SER\Downloads\Cyathea-contaminans.jpg">
            <a:extLst>
              <a:ext uri="{FF2B5EF4-FFF2-40B4-BE49-F238E27FC236}">
                <a16:creationId xmlns="" xmlns:a16="http://schemas.microsoft.com/office/drawing/2014/main" id="{C4A3BCF5-4553-45D4-84A2-8EBDA74E8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6482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Downloads\cac-loai-thao-duoc-giup-nam-gioi-chua-benh-yeu-sinh-ly.jpg">
            <a:extLst>
              <a:ext uri="{FF2B5EF4-FFF2-40B4-BE49-F238E27FC236}">
                <a16:creationId xmlns="" xmlns:a16="http://schemas.microsoft.com/office/drawing/2014/main" id="{A9BFA19B-741A-4479-B2B0-EAE02F35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4958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>
            <a:extLst>
              <a:ext uri="{FF2B5EF4-FFF2-40B4-BE49-F238E27FC236}">
                <a16:creationId xmlns="" xmlns:a16="http://schemas.microsoft.com/office/drawing/2014/main" id="{2B449265-D160-4713-92F0-3CDAB372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5029200" cy="549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thuộc nhóm quyết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eh-202">
            <a:extLst>
              <a:ext uri="{FF2B5EF4-FFF2-40B4-BE49-F238E27FC236}">
                <a16:creationId xmlns="" xmlns:a16="http://schemas.microsoft.com/office/drawing/2014/main" id="{6824A55C-C0D9-4310-8B44-0245B73C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5051"/>
          <a:stretch>
            <a:fillRect/>
          </a:stretch>
        </p:blipFill>
        <p:spPr bwMode="auto">
          <a:xfrm>
            <a:off x="533400" y="10668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>
            <a:extLst>
              <a:ext uri="{FF2B5EF4-FFF2-40B4-BE49-F238E27FC236}">
                <a16:creationId xmlns="" xmlns:a16="http://schemas.microsoft.com/office/drawing/2014/main" id="{41E5FD46-8FEB-49AF-96E3-17D0EC1F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2" name="WordArt 7">
            <a:extLst>
              <a:ext uri="{FF2B5EF4-FFF2-40B4-BE49-F238E27FC236}">
                <a16:creationId xmlns="" xmlns:a16="http://schemas.microsoft.com/office/drawing/2014/main" id="{6CE0FDCF-445C-4B66-90BD-7F01A7A459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47663"/>
            <a:ext cx="5915025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Front"/>
              <a:lightRig rig="legacyFlat3" dir="b"/>
            </a:scene3d>
            <a:sp3d extrusionH="430200" prstMaterial="legacyMatte">
              <a:extrusionClr>
                <a:srgbClr val="FF00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Bài 39: QUYẾT - CÂY DƯƠNG XỈ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FF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73" name="WordArt 8">
            <a:extLst>
              <a:ext uri="{FF2B5EF4-FFF2-40B4-BE49-F238E27FC236}">
                <a16:creationId xmlns="" xmlns:a16="http://schemas.microsoft.com/office/drawing/2014/main" id="{7415A482-2720-4356-BE6D-CDA1936254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7525" y="57150"/>
            <a:ext cx="29146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Front"/>
              <a:lightRig rig="legacyFlat3" dir="b"/>
            </a:scene3d>
            <a:sp3d extrusionH="430200" prstMaterial="legacyMatte">
              <a:extrusionClr>
                <a:srgbClr val="0000FF"/>
              </a:extrusionClr>
              <a:contourClr>
                <a:srgbClr val="0000FF"/>
              </a:contourClr>
            </a:sp3d>
          </a:bodyPr>
          <a:lstStyle/>
          <a:p>
            <a:pPr algn="ctr"/>
            <a:endParaRPr lang="en-US" sz="2400" b="1" kern="10">
              <a:ln w="9525"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74" name="Text Box 8">
            <a:extLst>
              <a:ext uri="{FF2B5EF4-FFF2-40B4-BE49-F238E27FC236}">
                <a16:creationId xmlns="" xmlns:a16="http://schemas.microsoft.com/office/drawing/2014/main" id="{BDDC3E7E-C94B-4ABE-AA12-DA60F5D6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6248400"/>
            <a:ext cx="3597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Cây dương xỉ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erns-near-geehi-reservoir-2">
            <a:extLst>
              <a:ext uri="{FF2B5EF4-FFF2-40B4-BE49-F238E27FC236}">
                <a16:creationId xmlns="" xmlns:a16="http://schemas.microsoft.com/office/drawing/2014/main" id="{CD45301C-5FD5-4E0F-9447-BB1F8A28B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03-duongxi">
            <a:extLst>
              <a:ext uri="{FF2B5EF4-FFF2-40B4-BE49-F238E27FC236}">
                <a16:creationId xmlns="" xmlns:a16="http://schemas.microsoft.com/office/drawing/2014/main" id="{104A812A-811B-478D-B29F-0D83DDEC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-152400"/>
            <a:ext cx="5010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erns_at_melb_botanical_gardens">
            <a:extLst>
              <a:ext uri="{FF2B5EF4-FFF2-40B4-BE49-F238E27FC236}">
                <a16:creationId xmlns="" xmlns:a16="http://schemas.microsoft.com/office/drawing/2014/main" id="{09F03F4E-1D47-4663-B385-438A81F7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263900"/>
            <a:ext cx="4572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s (2)">
            <a:extLst>
              <a:ext uri="{FF2B5EF4-FFF2-40B4-BE49-F238E27FC236}">
                <a16:creationId xmlns="" xmlns:a16="http://schemas.microsoft.com/office/drawing/2014/main" id="{77EDDC2B-19A6-49A0-B1E0-522972F3E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63900"/>
            <a:ext cx="5029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reproduksi tumbuhan paku">
            <a:extLst>
              <a:ext uri="{FF2B5EF4-FFF2-40B4-BE49-F238E27FC236}">
                <a16:creationId xmlns="" xmlns:a16="http://schemas.microsoft.com/office/drawing/2014/main" id="{F67AF144-BBE1-4637-84D3-F3D1C1605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10">
            <a:extLst>
              <a:ext uri="{FF2B5EF4-FFF2-40B4-BE49-F238E27FC236}">
                <a16:creationId xmlns="" xmlns:a16="http://schemas.microsoft.com/office/drawing/2014/main" id="{A9BF1E84-2405-445D-AC21-CF1793D1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6172200"/>
            <a:ext cx="110490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 Box 11">
            <a:extLst>
              <a:ext uri="{FF2B5EF4-FFF2-40B4-BE49-F238E27FC236}">
                <a16:creationId xmlns="" xmlns:a16="http://schemas.microsoft.com/office/drawing/2014/main" id="{8614C752-1DE2-4BF0-A987-10FCB663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907088"/>
            <a:ext cx="6334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Rễ</a:t>
            </a:r>
          </a:p>
        </p:txBody>
      </p:sp>
      <p:sp>
        <p:nvSpPr>
          <p:cNvPr id="9221" name="Line 12">
            <a:extLst>
              <a:ext uri="{FF2B5EF4-FFF2-40B4-BE49-F238E27FC236}">
                <a16:creationId xmlns="" xmlns:a16="http://schemas.microsoft.com/office/drawing/2014/main" id="{73448E26-3891-45D9-9BC5-FA393109F3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5105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Text Box 13">
            <a:extLst>
              <a:ext uri="{FF2B5EF4-FFF2-40B4-BE49-F238E27FC236}">
                <a16:creationId xmlns="" xmlns:a16="http://schemas.microsoft.com/office/drawing/2014/main" id="{6F756CDB-18F1-467C-8BE4-6B687C85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465772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Thân</a:t>
            </a:r>
          </a:p>
        </p:txBody>
      </p:sp>
      <p:sp>
        <p:nvSpPr>
          <p:cNvPr id="9223" name="Line 14">
            <a:extLst>
              <a:ext uri="{FF2B5EF4-FFF2-40B4-BE49-F238E27FC236}">
                <a16:creationId xmlns="" xmlns:a16="http://schemas.microsoft.com/office/drawing/2014/main" id="{2EFDA9A4-28E3-4976-AE70-2186E4F4F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219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15">
            <a:extLst>
              <a:ext uri="{FF2B5EF4-FFF2-40B4-BE49-F238E27FC236}">
                <a16:creationId xmlns="" xmlns:a16="http://schemas.microsoft.com/office/drawing/2014/main" id="{7CE5706D-9BA7-4F47-8073-BD493EAA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725488"/>
            <a:ext cx="1222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Lá già</a:t>
            </a:r>
          </a:p>
        </p:txBody>
      </p:sp>
      <p:sp>
        <p:nvSpPr>
          <p:cNvPr id="9225" name="Line 16">
            <a:extLst>
              <a:ext uri="{FF2B5EF4-FFF2-40B4-BE49-F238E27FC236}">
                <a16:creationId xmlns="" xmlns:a16="http://schemas.microsoft.com/office/drawing/2014/main" id="{F10CA3B5-0425-4ECA-9951-63B587C303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648200"/>
            <a:ext cx="12033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17">
            <a:extLst>
              <a:ext uri="{FF2B5EF4-FFF2-40B4-BE49-F238E27FC236}">
                <a16:creationId xmlns="" xmlns:a16="http://schemas.microsoft.com/office/drawing/2014/main" id="{5B97808D-46CE-48AD-ACA6-75275E58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4383088"/>
            <a:ext cx="13477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Lá non</a:t>
            </a:r>
          </a:p>
        </p:txBody>
      </p:sp>
      <p:pic>
        <p:nvPicPr>
          <p:cNvPr id="9227" name="Picture 21" descr="imagesCAT30Y8P">
            <a:extLst>
              <a:ext uri="{FF2B5EF4-FFF2-40B4-BE49-F238E27FC236}">
                <a16:creationId xmlns="" xmlns:a16="http://schemas.microsoft.com/office/drawing/2014/main" id="{46E3EA00-E497-4DD5-8316-8F700A05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401">
            <a:off x="7315200" y="16002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8">
            <a:extLst>
              <a:ext uri="{FF2B5EF4-FFF2-40B4-BE49-F238E27FC236}">
                <a16:creationId xmlns="" xmlns:a16="http://schemas.microsoft.com/office/drawing/2014/main" id="{2F034454-D9EB-47B3-A249-A9D75FC1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298926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0243" name="Text Box 29">
            <a:extLst>
              <a:ext uri="{FF2B5EF4-FFF2-40B4-BE49-F238E27FC236}">
                <a16:creationId xmlns="" xmlns:a16="http://schemas.microsoft.com/office/drawing/2014/main" id="{337A62A5-39BE-4A74-B6E0-00E7BF69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85838"/>
            <a:ext cx="464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So sánh dương xỉ và rêu</a:t>
            </a:r>
          </a:p>
        </p:txBody>
      </p:sp>
      <p:sp>
        <p:nvSpPr>
          <p:cNvPr id="10244" name="Text Box 30">
            <a:extLst>
              <a:ext uri="{FF2B5EF4-FFF2-40B4-BE49-F238E27FC236}">
                <a16:creationId xmlns="" xmlns:a16="http://schemas.microsoft.com/office/drawing/2014/main" id="{957762C5-8654-4F88-BC10-921F7688B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315912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0245" name="Text Box 31">
            <a:extLst>
              <a:ext uri="{FF2B5EF4-FFF2-40B4-BE49-F238E27FC236}">
                <a16:creationId xmlns="" xmlns:a16="http://schemas.microsoft.com/office/drawing/2014/main" id="{61F49353-CF81-4556-A9FE-EB6A2CD8F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98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ĐẶC ĐIỂM CÁC BỘ PHẬN</a:t>
            </a:r>
          </a:p>
        </p:txBody>
      </p:sp>
      <p:sp>
        <p:nvSpPr>
          <p:cNvPr id="10246" name="Text Box 32">
            <a:extLst>
              <a:ext uri="{FF2B5EF4-FFF2-40B4-BE49-F238E27FC236}">
                <a16:creationId xmlns="" xmlns:a16="http://schemas.microsoft.com/office/drawing/2014/main" id="{2B74AD67-7D39-49A7-B413-50DE4287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690688"/>
            <a:ext cx="414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0247" name="Text Box 33">
            <a:extLst>
              <a:ext uri="{FF2B5EF4-FFF2-40B4-BE49-F238E27FC236}">
                <a16:creationId xmlns="" xmlns:a16="http://schemas.microsoft.com/office/drawing/2014/main" id="{5990B6D0-8DD5-4B8B-B62E-7C2905F2B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TÊN CÂY</a:t>
            </a:r>
          </a:p>
        </p:txBody>
      </p:sp>
      <p:pic>
        <p:nvPicPr>
          <p:cNvPr id="10248" name="Picture 36" descr="reproduksi tumbuhan paku">
            <a:extLst>
              <a:ext uri="{FF2B5EF4-FFF2-40B4-BE49-F238E27FC236}">
                <a16:creationId xmlns="" xmlns:a16="http://schemas.microsoft.com/office/drawing/2014/main" id="{BF26ED12-F4EF-4688-9BC7-EC8C1391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9363"/>
            <a:ext cx="3067050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7" descr="si6H38-2a">
            <a:extLst>
              <a:ext uri="{FF2B5EF4-FFF2-40B4-BE49-F238E27FC236}">
                <a16:creationId xmlns="" xmlns:a16="http://schemas.microsoft.com/office/drawing/2014/main" id="{1309D0E8-E156-44FC-9E50-CFFB641A4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0"/>
          <a:stretch>
            <a:fillRect/>
          </a:stretch>
        </p:blipFill>
        <p:spPr bwMode="auto">
          <a:xfrm>
            <a:off x="3124200" y="2514600"/>
            <a:ext cx="289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32" name="Group 40">
            <a:extLst>
              <a:ext uri="{FF2B5EF4-FFF2-40B4-BE49-F238E27FC236}">
                <a16:creationId xmlns="" xmlns:a16="http://schemas.microsoft.com/office/drawing/2014/main" id="{8B7FC5A5-DAFB-442C-9229-EE0EF1FA76C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1492250"/>
          <a:ext cx="8991600" cy="5365752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Cây rêu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Cây dương xỉ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Thân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2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Mạch dẫn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6" name="Line 65">
            <a:extLst>
              <a:ext uri="{FF2B5EF4-FFF2-40B4-BE49-F238E27FC236}">
                <a16:creationId xmlns="" xmlns:a16="http://schemas.microsoft.com/office/drawing/2014/main" id="{9D42C9EC-E10F-43F5-AC14-038D3C633F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43000" y="13716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6">
            <a:extLst>
              <a:ext uri="{FF2B5EF4-FFF2-40B4-BE49-F238E27FC236}">
                <a16:creationId xmlns="" xmlns:a16="http://schemas.microsoft.com/office/drawing/2014/main" id="{3AFF3DB0-8A23-4E45-AC83-0F273030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39: QUYẾT – CÂY DƯƠNG XỈ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="" xmlns:a16="http://schemas.microsoft.com/office/drawing/2014/main" id="{D40CDF95-E32F-4E81-A26A-CEF555888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3076575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B88730BA-D2F6-4D56-B67E-BBFECDBE8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/>
              <a:t>Đáp án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="" xmlns:a16="http://schemas.microsoft.com/office/drawing/2014/main" id="{7974DEDA-A6BC-40D6-BC69-9344575D2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600" y="32464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92D76796-3D61-4F2A-AB64-D9AD300A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ĐẶC ĐIỂM CÁC BỘ PHẬN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="" xmlns:a16="http://schemas.microsoft.com/office/drawing/2014/main" id="{9064516D-BB79-432B-B817-6855EBBC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778000"/>
            <a:ext cx="414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4400"/>
          </a:p>
        </p:txBody>
      </p:sp>
      <p:sp>
        <p:nvSpPr>
          <p:cNvPr id="11271" name="Text Box 7">
            <a:extLst>
              <a:ext uri="{FF2B5EF4-FFF2-40B4-BE49-F238E27FC236}">
                <a16:creationId xmlns="" xmlns:a16="http://schemas.microsoft.com/office/drawing/2014/main" id="{28611712-78BD-43C2-A44E-2F6B2BA3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4465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TÊN CÂY</a:t>
            </a:r>
          </a:p>
        </p:txBody>
      </p:sp>
      <p:graphicFrame>
        <p:nvGraphicFramePr>
          <p:cNvPr id="380992" name="Group 64">
            <a:extLst>
              <a:ext uri="{FF2B5EF4-FFF2-40B4-BE49-F238E27FC236}">
                <a16:creationId xmlns="" xmlns:a16="http://schemas.microsoft.com/office/drawing/2014/main" id="{269E9C07-CAC5-4167-A538-94225D08E556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0" y="1524000"/>
          <a:ext cx="8991600" cy="5181601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54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Cây rêu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Cây dương xỉ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giả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thật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nhiều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lông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hút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Thân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ngắn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không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phân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nhánh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trụ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nằm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ngang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mỏng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chưa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gân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Đã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gân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non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đầu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cuộn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tròn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già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mặt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dưới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bào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Mạch dẫn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Chưa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Có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mạch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dẫn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</a:rPr>
                        <a:t>thật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8" name="Line 37">
            <a:extLst>
              <a:ext uri="{FF2B5EF4-FFF2-40B4-BE49-F238E27FC236}">
                <a16:creationId xmlns="" xmlns:a16="http://schemas.microsoft.com/office/drawing/2014/main" id="{4358377D-D8D1-4072-9DE4-4D8C6014F4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14425" y="15240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6">
            <a:extLst>
              <a:ext uri="{FF2B5EF4-FFF2-40B4-BE49-F238E27FC236}">
                <a16:creationId xmlns="" xmlns:a16="http://schemas.microsoft.com/office/drawing/2014/main" id="{BA23BE33-3324-4693-A282-A37255C4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39: QUYẾT – CÂY DƯƠNG XỈ</a:t>
            </a:r>
          </a:p>
        </p:txBody>
      </p:sp>
      <p:sp>
        <p:nvSpPr>
          <p:cNvPr id="14" name="Text Box 21">
            <a:extLst>
              <a:ext uri="{FF2B5EF4-FFF2-40B4-BE49-F238E27FC236}">
                <a16:creationId xmlns="" xmlns:a16="http://schemas.microsoft.com/office/drawing/2014/main" id="{EA8F0DDA-90EC-4A2B-99C4-82618B54E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28900" y="5851525"/>
            <a:ext cx="89154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="" xmlns:a16="http://schemas.microsoft.com/office/drawing/2014/main" id="{8510C971-430C-4FB7-ADBB-9382AAF4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 </a:t>
            </a:r>
            <a:r>
              <a:rPr lang="en-US" altLang="en-US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rễ, thân, lá.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="" xmlns:a16="http://schemas.microsoft.com/office/drawing/2014/main" id="{3AF3EF4C-D096-4A39-8788-2B080C332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BCE64B75-3148-401D-B14B-122BE55C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xỉ cấu tạo phức tạp: rễ, thân, lá thật, có mạch dẫn.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DFBF2B45-0BEE-4529-B0D8-81D4A3D08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45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Rêu cấu tạo đơn giản, chưa có mạch dẫn.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="" xmlns:a16="http://schemas.microsoft.com/office/drawing/2014/main" id="{98E48F5F-E602-414B-8C27-0F26FDFB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10050"/>
            <a:ext cx="7696200" cy="2308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Dương xỉ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cơ quan sinh dưỡng cấu tạo phức tạp</a:t>
            </a:r>
            <a:r>
              <a:rPr lang="fr-FR" alt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đã có thân, rễ, lá thật, và có mạch dẫn.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hợp với môi trường cạn.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51&quot;&gt;&lt;object type=&quot;3&quot; unique_id=&quot;10052&quot;&gt;&lt;property id=&quot;20148&quot; value=&quot;5&quot;/&gt;&lt;property id=&quot;20300&quot; value=&quot;Slide 1&quot;/&gt;&lt;property id=&quot;20307&quot; value=&quot;341&quot;/&gt;&lt;/object&gt;&lt;object type=&quot;3&quot; unique_id=&quot;10053&quot;&gt;&lt;property id=&quot;20148&quot; value=&quot;5&quot;/&gt;&lt;property id=&quot;20300&quot; value=&quot;Slide 2&quot;/&gt;&lt;property id=&quot;20307&quot; value=&quot;342&quot;/&gt;&lt;/object&gt;&lt;object type=&quot;3&quot; unique_id=&quot;10054&quot;&gt;&lt;property id=&quot;20148&quot; value=&quot;5&quot;/&gt;&lt;property id=&quot;20300&quot; value=&quot;Slide 3&quot;/&gt;&lt;property id=&quot;20307&quot; value=&quot;343&quot;/&gt;&lt;/object&gt;&lt;object type=&quot;3&quot; unique_id=&quot;10055&quot;&gt;&lt;property id=&quot;20148&quot; value=&quot;5&quot;/&gt;&lt;property id=&quot;20300&quot; value=&quot;Slide 4&quot;/&gt;&lt;property id=&quot;20307&quot; value=&quot;262&quot;/&gt;&lt;/object&gt;&lt;object type=&quot;3&quot; unique_id=&quot;10057&quot;&gt;&lt;property id=&quot;20148&quot; value=&quot;5&quot;/&gt;&lt;property id=&quot;20300&quot; value=&quot;Slide 5&quot;/&gt;&lt;property id=&quot;20307&quot; value=&quot;345&quot;/&gt;&lt;/object&gt;&lt;object type=&quot;3&quot; unique_id=&quot;10058&quot;&gt;&lt;property id=&quot;20148&quot; value=&quot;5&quot;/&gt;&lt;property id=&quot;20300&quot; value=&quot;Slide 6&quot;/&gt;&lt;property id=&quot;20307&quot; value=&quot;346&quot;/&gt;&lt;/object&gt;&lt;object type=&quot;3&quot; unique_id=&quot;10059&quot;&gt;&lt;property id=&quot;20148&quot; value=&quot;5&quot;/&gt;&lt;property id=&quot;20300&quot; value=&quot;Slide 7&quot;/&gt;&lt;property id=&quot;20307&quot; value=&quot;348&quot;/&gt;&lt;/object&gt;&lt;object type=&quot;3&quot; unique_id=&quot;10060&quot;&gt;&lt;property id=&quot;20148&quot; value=&quot;5&quot;/&gt;&lt;property id=&quot;20300&quot; value=&quot;Slide 8&quot;/&gt;&lt;property id=&quot;20307&quot; value=&quot;349&quot;/&gt;&lt;/object&gt;&lt;object type=&quot;3&quot; unique_id=&quot;10061&quot;&gt;&lt;property id=&quot;20148&quot; value=&quot;5&quot;/&gt;&lt;property id=&quot;20300&quot; value=&quot;Slide 9&quot;/&gt;&lt;property id=&quot;20307&quot; value=&quot;350&quot;/&gt;&lt;/object&gt;&lt;object type=&quot;3&quot; unique_id=&quot;10062&quot;&gt;&lt;property id=&quot;20148&quot; value=&quot;5&quot;/&gt;&lt;property id=&quot;20300&quot; value=&quot;Slide 11&quot;/&gt;&lt;property id=&quot;20307&quot; value=&quot;356&quot;/&gt;&lt;/object&gt;&lt;object type=&quot;3&quot; unique_id=&quot;10068&quot;&gt;&lt;property id=&quot;20148&quot; value=&quot;5&quot;/&gt;&lt;property id=&quot;20300&quot; value=&quot;Slide 16 - &amp;quot;2.Quá trình phát triển của dương xỉ&amp;quot;&quot;/&gt;&lt;property id=&quot;20307&quot; value=&quot;270&quot;/&gt;&lt;/object&gt;&lt;object type=&quot;3&quot; unique_id=&quot;10069&quot;&gt;&lt;property id=&quot;20148&quot; value=&quot;5&quot;/&gt;&lt;property id=&quot;20300&quot; value=&quot;Slide 17&quot;/&gt;&lt;property id=&quot;20307&quot; value=&quot;352&quot;/&gt;&lt;/object&gt;&lt;object type=&quot;3&quot; unique_id=&quot;10070&quot;&gt;&lt;property id=&quot;20148&quot; value=&quot;5&quot;/&gt;&lt;property id=&quot;20300&quot; value=&quot;Slide 18&quot;/&gt;&lt;property id=&quot;20307&quot; value=&quot;353&quot;/&gt;&lt;/object&gt;&lt;object type=&quot;3&quot; unique_id=&quot;10071&quot;&gt;&lt;property id=&quot;20148&quot; value=&quot;5&quot;/&gt;&lt;property id=&quot;20300&quot; value=&quot;Slide 19&quot;/&gt;&lt;property id=&quot;20307&quot; value=&quot;275&quot;/&gt;&lt;/object&gt;&lt;object type=&quot;3&quot; unique_id=&quot;10072&quot;&gt;&lt;property id=&quot;20148&quot; value=&quot;5&quot;/&gt;&lt;property id=&quot;20300&quot; value=&quot;Slide 20&quot;/&gt;&lt;property id=&quot;20307&quot; value=&quot;362&quot;/&gt;&lt;/object&gt;&lt;object type=&quot;3&quot; unique_id=&quot;10073&quot;&gt;&lt;property id=&quot;20148&quot; value=&quot;5&quot;/&gt;&lt;property id=&quot;20300&quot; value=&quot;Slide 21&quot;/&gt;&lt;property id=&quot;20307&quot; value=&quot;363&quot;/&gt;&lt;/object&gt;&lt;object type=&quot;3&quot; unique_id=&quot;10074&quot;&gt;&lt;property id=&quot;20148&quot; value=&quot;5&quot;/&gt;&lt;property id=&quot;20300&quot; value=&quot;Slide 22&quot;/&gt;&lt;property id=&quot;20307&quot; value=&quot;354&quot;/&gt;&lt;/object&gt;&lt;object type=&quot;3&quot; unique_id=&quot;10075&quot;&gt;&lt;property id=&quot;20148&quot; value=&quot;5&quot;/&gt;&lt;property id=&quot;20300&quot; value=&quot;Slide 23&quot;/&gt;&lt;property id=&quot;20307&quot; value=&quot;361&quot;/&gt;&lt;/object&gt;&lt;object type=&quot;3&quot; unique_id=&quot;10076&quot;&gt;&lt;property id=&quot;20148&quot; value=&quot;5&quot;/&gt;&lt;property id=&quot;20300&quot; value=&quot;Slide 24&quot;/&gt;&lt;property id=&quot;20307&quot; value=&quot;355&quot;/&gt;&lt;/object&gt;&lt;object type=&quot;3&quot; unique_id=&quot;10077&quot;&gt;&lt;property id=&quot;20148&quot; value=&quot;5&quot;/&gt;&lt;property id=&quot;20300&quot; value=&quot;Slide 25&quot;/&gt;&lt;property id=&quot;20307&quot; value=&quot;340&quot;/&gt;&lt;/object&gt;&lt;object type=&quot;3&quot; unique_id=&quot;10078&quot;&gt;&lt;property id=&quot;20148&quot; value=&quot;5&quot;/&gt;&lt;property id=&quot;20300&quot; value=&quot;Slide 26&quot;/&gt;&lt;property id=&quot;20307&quot; value=&quot;325&quot;/&gt;&lt;/object&gt;&lt;object type=&quot;3&quot; unique_id=&quot;10079&quot;&gt;&lt;property id=&quot;20148&quot; value=&quot;5&quot;/&gt;&lt;property id=&quot;20300&quot; value=&quot;Slide 27&quot;/&gt;&lt;property id=&quot;20307&quot; value=&quot;326&quot;/&gt;&lt;/object&gt;&lt;object type=&quot;3&quot; unique_id=&quot;10535&quot;&gt;&lt;property id=&quot;20148&quot; value=&quot;5&quot;/&gt;&lt;property id=&quot;20300&quot; value=&quot;Slide 10&quot;/&gt;&lt;property id=&quot;20307&quot; value=&quot;364&quot;/&gt;&lt;/object&gt;&lt;object type=&quot;3&quot; unique_id=&quot;10536&quot;&gt;&lt;property id=&quot;20148&quot; value=&quot;5&quot;/&gt;&lt;property id=&quot;20300&quot; value=&quot;Slide 12&quot;/&gt;&lt;property id=&quot;20307&quot; value=&quot;365&quot;/&gt;&lt;/object&gt;&lt;object type=&quot;3&quot; unique_id=&quot;10537&quot;&gt;&lt;property id=&quot;20148&quot; value=&quot;5&quot;/&gt;&lt;property id=&quot;20300&quot; value=&quot;Slide 13&quot;/&gt;&lt;property id=&quot;20307&quot; value=&quot;366&quot;/&gt;&lt;/object&gt;&lt;object type=&quot;3&quot; unique_id=&quot;10538&quot;&gt;&lt;property id=&quot;20148&quot; value=&quot;5&quot;/&gt;&lt;property id=&quot;20300&quot; value=&quot;Slide 14&quot;/&gt;&lt;property id=&quot;20307&quot; value=&quot;367&quot;/&gt;&lt;/object&gt;&lt;object type=&quot;3&quot; unique_id=&quot;10539&quot;&gt;&lt;property id=&quot;20148&quot; value=&quot;5&quot;/&gt;&lt;property id=&quot;20300&quot; value=&quot;Slide 15&quot;/&gt;&lt;property id=&quot;20307&quot; value=&quot;368&quot;/&gt;&lt;/object&gt;&lt;/object&gt;&lt;object type=&quot;8&quot; unique_id=&quot;1010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2894</TotalTime>
  <Words>887</Words>
  <Application>Microsoft Office PowerPoint</Application>
  <PresentationFormat>On-screen Show (4:3)</PresentationFormat>
  <Paragraphs>121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</dc:creator>
  <cp:lastModifiedBy>pc</cp:lastModifiedBy>
  <cp:revision>347</cp:revision>
  <dcterms:created xsi:type="dcterms:W3CDTF">2007-10-21T08:05:39Z</dcterms:created>
  <dcterms:modified xsi:type="dcterms:W3CDTF">2021-02-19T03:53:34Z</dcterms:modified>
</cp:coreProperties>
</file>