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78" r:id="rId3"/>
    <p:sldMasterId id="2147483680" r:id="rId4"/>
    <p:sldMasterId id="2147483682" r:id="rId5"/>
    <p:sldMasterId id="2147483684" r:id="rId6"/>
    <p:sldMasterId id="2147483687" r:id="rId7"/>
  </p:sldMasterIdLst>
  <p:notesMasterIdLst>
    <p:notesMasterId r:id="rId31"/>
  </p:notesMasterIdLst>
  <p:sldIdLst>
    <p:sldId id="283" r:id="rId8"/>
    <p:sldId id="284" r:id="rId9"/>
    <p:sldId id="266" r:id="rId10"/>
    <p:sldId id="285" r:id="rId11"/>
    <p:sldId id="267" r:id="rId12"/>
    <p:sldId id="268" r:id="rId13"/>
    <p:sldId id="270" r:id="rId14"/>
    <p:sldId id="280" r:id="rId15"/>
    <p:sldId id="271" r:id="rId16"/>
    <p:sldId id="272" r:id="rId17"/>
    <p:sldId id="273" r:id="rId18"/>
    <p:sldId id="281" r:id="rId19"/>
    <p:sldId id="275" r:id="rId20"/>
    <p:sldId id="282" r:id="rId21"/>
    <p:sldId id="278" r:id="rId22"/>
    <p:sldId id="279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F00FF"/>
    <a:srgbClr val="FF66FF"/>
    <a:srgbClr val="CCFFFF"/>
    <a:srgbClr val="99FF99"/>
    <a:srgbClr val="99FF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737" autoAdjust="0"/>
  </p:normalViewPr>
  <p:slideViewPr>
    <p:cSldViewPr>
      <p:cViewPr>
        <p:scale>
          <a:sx n="81" d="100"/>
          <a:sy n="81" d="100"/>
        </p:scale>
        <p:origin x="-72" y="-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970EC63-520F-4647-AD49-5742062FC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387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48F02-529C-4F7A-AC9E-9F537213270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56A0F8-DCD6-41EA-A5AB-79945C452442}" type="slidenum">
              <a:rPr lang="en-US" altLang="en-US" sz="1200">
                <a:latin typeface="Calibri" panose="020F0502020204030204" pitchFamily="34" charset="0"/>
              </a:rPr>
              <a:pPr algn="r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1B35B-5D6F-40F4-BF05-5513FE99F76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9EC081C-822E-4DC5-8F5D-981FAE0510A2}" type="slidenum">
              <a:rPr lang="en-US" altLang="en-US" sz="1200">
                <a:latin typeface="Calibri" panose="020F0502020204030204" pitchFamily="34" charset="0"/>
              </a:rPr>
              <a:pPr algn="r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9DF4B-6AE9-4A33-8375-DD0F7700DF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1C468A-EBD2-48DF-81E2-741CE2D898A2}" type="slidenum">
              <a:rPr lang="en-US" altLang="en-US" sz="1200">
                <a:latin typeface="Calibri" panose="020F0502020204030204" pitchFamily="34" charset="0"/>
              </a:rPr>
              <a:pPr algn="r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4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057F7-E145-4FD0-9ADE-6EC5220B42C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A32C65-CD09-4A0D-A690-0F33B7AB90F5}" type="slidenum">
              <a:rPr lang="en-US" altLang="en-US" sz="1200">
                <a:latin typeface="Calibri" panose="020F0502020204030204" pitchFamily="34" charset="0"/>
              </a:rPr>
              <a:pPr algn="r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D3BAD-2D5C-428B-A5C5-808F604B972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DB61704-BCF7-4841-AFDC-8BB4FCEFD985}" type="slidenum">
              <a:rPr lang="en-US" altLang="en-US" sz="1200">
                <a:latin typeface="Calibri" panose="020F0502020204030204" pitchFamily="34" charset="0"/>
              </a:rPr>
              <a:pPr algn="r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B7D12-5CFA-4197-8364-F37DC511D4E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2B3CF9F-A602-40AB-A1FB-C9B890BFC260}" type="slidenum">
              <a:rPr lang="en-US" altLang="en-US" sz="1200">
                <a:latin typeface="Calibri" panose="020F0502020204030204" pitchFamily="34" charset="0"/>
              </a:rPr>
              <a:pPr algn="r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94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44960-A6FF-463A-BF7F-257CAD30CD7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D846817-F2CC-48F6-B6A8-566E9B579625}" type="slidenum">
              <a:rPr lang="en-US" altLang="en-US" sz="1200">
                <a:latin typeface="Calibri" panose="020F0502020204030204" pitchFamily="34" charset="0"/>
              </a:rPr>
              <a:pPr algn="r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E37F-DFD0-46F1-B1E1-785C6447BD5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1D732C1-9363-4497-84C8-282B8EB273A4}" type="slidenum">
              <a:rPr lang="en-US" altLang="en-US" sz="1200">
                <a:latin typeface="Calibri" panose="020F0502020204030204" pitchFamily="34" charset="0"/>
              </a:rPr>
              <a:pPr algn="r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829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02B76-7C5A-49EC-A493-B73D1A74F66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04D398C-9B8C-496F-8E8B-1F3D926D30D3}" type="slidenum">
              <a:rPr lang="en-US" altLang="en-US" sz="1200">
                <a:latin typeface="Calibri" panose="020F0502020204030204" pitchFamily="34" charset="0"/>
              </a:rPr>
              <a:pPr algn="r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40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F8502-B65B-467A-93B2-36EADC0A53F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D594221-B719-4527-A523-17D78FFC0577}" type="slidenum">
              <a:rPr lang="en-US" altLang="en-US" sz="1200">
                <a:latin typeface="Calibri" panose="020F0502020204030204" pitchFamily="34" charset="0"/>
              </a:rPr>
              <a:pPr algn="r"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90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066E9-5246-4682-A885-0BA755FEC53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B06165A-E566-4494-8D48-20158B192CAC}" type="slidenum">
              <a:rPr lang="en-US" altLang="en-US" sz="1200">
                <a:latin typeface="Calibri" panose="020F0502020204030204" pitchFamily="34" charset="0"/>
              </a:rPr>
              <a:pPr algn="r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8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8656B-5D9C-443D-8F70-6587D268DD5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4DE01B2-C6B4-4483-9143-3DA8903B568D}" type="slidenum">
              <a:rPr lang="en-US" altLang="en-US" sz="1200">
                <a:latin typeface="Calibri" panose="020F0502020204030204" pitchFamily="34" charset="0"/>
              </a:rPr>
              <a:pPr algn="r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F4671-82DB-46F7-8316-C85CAE3AF1C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F7E76EA-5420-459C-849C-16231A0810ED}" type="slidenum">
              <a:rPr lang="en-US" altLang="en-US" sz="1200">
                <a:latin typeface="Calibri" panose="020F0502020204030204" pitchFamily="34" charset="0"/>
              </a:rPr>
              <a:pPr algn="r"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67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2AAB0-9D5F-4E3B-A818-27CE3374951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8CB944F-C055-40A3-918E-71E1F203FE22}" type="slidenum">
              <a:rPr lang="en-US" altLang="en-US" sz="1200">
                <a:latin typeface="Calibri" panose="020F0502020204030204" pitchFamily="34" charset="0"/>
              </a:rPr>
              <a:pPr algn="r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0D36F-7A86-45E3-B3DC-762551EDC57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9965BFD-07C7-41E2-84F9-4C2BEFD84326}" type="slidenum">
              <a:rPr lang="en-US" altLang="en-US" sz="1200">
                <a:latin typeface="Calibri" panose="020F0502020204030204" pitchFamily="34" charset="0"/>
              </a:rPr>
              <a:pPr algn="r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0D36F-7A86-45E3-B3DC-762551EDC57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9965BFD-07C7-41E2-84F9-4C2BEFD84326}" type="slidenum">
              <a:rPr lang="en-US" altLang="en-US" sz="1200">
                <a:latin typeface="Calibri" panose="020F0502020204030204" pitchFamily="34" charset="0"/>
              </a:rPr>
              <a:pPr algn="r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3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17DB8-279C-4774-A185-1FCC893A683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B884546-90A2-4E9A-8800-0EC00CE09F89}" type="slidenum">
              <a:rPr lang="en-US" altLang="en-US" sz="1200">
                <a:latin typeface="Calibri" panose="020F0502020204030204" pitchFamily="34" charset="0"/>
              </a:rPr>
              <a:pPr algn="r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9DF4B-6AE9-4A33-8375-DD0F7700DFA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1C468A-EBD2-48DF-81E2-741CE2D898A2}" type="slidenum">
              <a:rPr lang="en-US" altLang="en-US" sz="1200">
                <a:latin typeface="Calibri" panose="020F0502020204030204" pitchFamily="34" charset="0"/>
              </a:rPr>
              <a:pPr algn="r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E1DD-0246-4D9D-87E2-A8BA91294D0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D9D9B70-F5D4-4F81-8129-3B48FC53D2F6}" type="slidenum">
              <a:rPr lang="en-US" altLang="en-US" sz="1200">
                <a:latin typeface="Calibri" panose="020F0502020204030204" pitchFamily="34" charset="0"/>
              </a:rPr>
              <a:pPr algn="r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9DF4B-6AE9-4A33-8375-DD0F7700DFA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1C468A-EBD2-48DF-81E2-741CE2D898A2}" type="slidenum">
              <a:rPr lang="en-US" altLang="en-US" sz="1200">
                <a:latin typeface="Calibri" panose="020F0502020204030204" pitchFamily="34" charset="0"/>
              </a:rPr>
              <a:pPr algn="r"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03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GV: 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1526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14584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364094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316928-9FDF-450B-9B1B-597C1B24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114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C3EA-337A-4F1D-9143-7D1BB53FC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7257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1511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513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7226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4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gif"/><Relationship Id="rId7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../User/My%20Documents/132%20-%20Bong%20dien%20dien%20-%20Phi%20Nhung.mp3" TargetMode="External"/><Relationship Id="rId7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9.wmf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5833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1027" name="Group 2"/>
          <p:cNvGrpSpPr>
            <a:grpSpLocks/>
          </p:cNvGrpSpPr>
          <p:nvPr userDrawn="1"/>
        </p:nvGrpSpPr>
        <p:grpSpPr bwMode="auto">
          <a:xfrm>
            <a:off x="0" y="0"/>
            <a:ext cx="12192000" cy="1033463"/>
            <a:chOff x="0" y="0"/>
            <a:chExt cx="9144000" cy="1033463"/>
          </a:xfrm>
        </p:grpSpPr>
        <p:grpSp>
          <p:nvGrpSpPr>
            <p:cNvPr id="1029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103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104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4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22" y="85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2400" b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Tin 8</a:t>
                  </a:r>
                </a:p>
              </p:txBody>
            </p:sp>
          </p:grpSp>
          <p:grpSp>
            <p:nvGrpSpPr>
              <p:cNvPr id="103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103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smtClean="0"/>
                </a:p>
              </p:txBody>
            </p:sp>
            <p:grpSp>
              <p:nvGrpSpPr>
                <p:cNvPr id="103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103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6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04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104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104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103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3200" b="1" smtClean="0"/>
            </a:p>
          </p:txBody>
        </p:sp>
        <p:grpSp>
          <p:nvGrpSpPr>
            <p:cNvPr id="103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103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dirty="0" err="1" smtClean="0">
                    <a:solidFill>
                      <a:srgbClr val="FF0000"/>
                    </a:solidFill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5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8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28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2948" y="15875"/>
            <a:ext cx="7546669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LẶP VỚI SỐ LẦN CHƯA BIẾT TRƯỚC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23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113"/>
            <a:ext cx="12192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Nhóm 1</a:t>
            </a:r>
          </a:p>
        </p:txBody>
      </p:sp>
      <p:sp>
        <p:nvSpPr>
          <p:cNvPr id="2054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66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66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2056" name="AutoShape 8"/>
          <p:cNvSpPr>
            <a:spLocks noChangeArrowheads="1"/>
          </p:cNvSpPr>
          <p:nvPr userDrawn="1"/>
        </p:nvSpPr>
        <p:spPr bwMode="auto">
          <a:xfrm>
            <a:off x="2852738" y="3746500"/>
            <a:ext cx="8094662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2057" name="AutoShape 9"/>
          <p:cNvSpPr>
            <a:spLocks noChangeArrowheads="1"/>
          </p:cNvSpPr>
          <p:nvPr userDrawn="1"/>
        </p:nvSpPr>
        <p:spPr bwMode="auto">
          <a:xfrm>
            <a:off x="2836863" y="4737100"/>
            <a:ext cx="8093075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Thảo luận nhóm</a:t>
            </a:r>
          </a:p>
        </p:txBody>
      </p:sp>
      <p:sp>
        <p:nvSpPr>
          <p:cNvPr id="2062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66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2063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Nhóm 2</a:t>
            </a:r>
          </a:p>
        </p:txBody>
      </p:sp>
      <p:sp>
        <p:nvSpPr>
          <p:cNvPr id="2064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Nhóm 3</a:t>
            </a:r>
          </a:p>
        </p:txBody>
      </p:sp>
      <p:sp>
        <p:nvSpPr>
          <p:cNvPr id="2065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+mn-lt"/>
                <a:ea typeface="+mn-lt"/>
                <a:cs typeface="+mn-lt"/>
              </a:rPr>
              <a:t>Nhóm 4</a:t>
            </a:r>
          </a:p>
        </p:txBody>
      </p:sp>
      <p:sp>
        <p:nvSpPr>
          <p:cNvPr id="2066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+mn-lt"/>
                <a:ea typeface="+mn-lt"/>
                <a:cs typeface="+mn-lt"/>
              </a:rPr>
              <a:t>Nhóm 5</a:t>
            </a:r>
          </a:p>
        </p:txBody>
      </p:sp>
      <p:pic>
        <p:nvPicPr>
          <p:cNvPr id="2067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5"/>
            <a:ext cx="106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9" descr="h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0" descr="h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 userDrawn="1"/>
        </p:nvSpPr>
        <p:spPr bwMode="auto">
          <a:xfrm>
            <a:off x="296863" y="2484438"/>
            <a:ext cx="68738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500" y="2544763"/>
            <a:ext cx="506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0788" y="3646488"/>
            <a:ext cx="506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500" y="4821238"/>
            <a:ext cx="506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500" y="5870575"/>
            <a:ext cx="506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079" name="Oval 7"/>
          <p:cNvSpPr>
            <a:spLocks noChangeArrowheads="1"/>
          </p:cNvSpPr>
          <p:nvPr userDrawn="1"/>
        </p:nvSpPr>
        <p:spPr bwMode="auto">
          <a:xfrm>
            <a:off x="469900" y="2616200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0" name="AutoShape 8"/>
          <p:cNvSpPr>
            <a:spLocks noChangeArrowheads="1"/>
          </p:cNvSpPr>
          <p:nvPr userDrawn="1"/>
        </p:nvSpPr>
        <p:spPr bwMode="auto">
          <a:xfrm>
            <a:off x="296863" y="3576638"/>
            <a:ext cx="68738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 userDrawn="1"/>
        </p:nvSpPr>
        <p:spPr bwMode="auto">
          <a:xfrm>
            <a:off x="469900" y="3706813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2" name="AutoShape 10"/>
          <p:cNvSpPr>
            <a:spLocks noChangeArrowheads="1"/>
          </p:cNvSpPr>
          <p:nvPr userDrawn="1"/>
        </p:nvSpPr>
        <p:spPr bwMode="auto">
          <a:xfrm>
            <a:off x="296863" y="4710113"/>
            <a:ext cx="68738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 userDrawn="1"/>
        </p:nvSpPr>
        <p:spPr bwMode="auto">
          <a:xfrm>
            <a:off x="469900" y="4841875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4" name="AutoShape 12"/>
          <p:cNvSpPr>
            <a:spLocks noChangeArrowheads="1"/>
          </p:cNvSpPr>
          <p:nvPr userDrawn="1"/>
        </p:nvSpPr>
        <p:spPr bwMode="auto">
          <a:xfrm>
            <a:off x="296863" y="5746750"/>
            <a:ext cx="687387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3"/>
          <p:cNvSpPr>
            <a:spLocks noChangeArrowheads="1"/>
          </p:cNvSpPr>
          <p:nvPr userDrawn="1"/>
        </p:nvSpPr>
        <p:spPr bwMode="auto">
          <a:xfrm>
            <a:off x="469900" y="5878513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6" name="AutoShape 15"/>
          <p:cNvSpPr>
            <a:spLocks noChangeArrowheads="1"/>
          </p:cNvSpPr>
          <p:nvPr userDrawn="1"/>
        </p:nvSpPr>
        <p:spPr bwMode="auto">
          <a:xfrm>
            <a:off x="1930400" y="2133600"/>
            <a:ext cx="9804400" cy="10668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7" name="AutoShape 16"/>
          <p:cNvSpPr>
            <a:spLocks noChangeArrowheads="1"/>
          </p:cNvSpPr>
          <p:nvPr userDrawn="1"/>
        </p:nvSpPr>
        <p:spPr bwMode="auto">
          <a:xfrm>
            <a:off x="1930400" y="3284538"/>
            <a:ext cx="9804400" cy="1058862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8" name="AutoShape 17"/>
          <p:cNvSpPr>
            <a:spLocks noChangeArrowheads="1"/>
          </p:cNvSpPr>
          <p:nvPr userDrawn="1"/>
        </p:nvSpPr>
        <p:spPr bwMode="auto">
          <a:xfrm>
            <a:off x="1930400" y="4419600"/>
            <a:ext cx="9804400" cy="10668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89" name="AutoShape 18"/>
          <p:cNvSpPr>
            <a:spLocks noChangeArrowheads="1"/>
          </p:cNvSpPr>
          <p:nvPr userDrawn="1"/>
        </p:nvSpPr>
        <p:spPr bwMode="auto">
          <a:xfrm>
            <a:off x="1930400" y="5575300"/>
            <a:ext cx="9804400" cy="11303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90" name="Rectangle 19"/>
          <p:cNvSpPr>
            <a:spLocks noChangeArrowheads="1"/>
          </p:cNvSpPr>
          <p:nvPr userDrawn="1"/>
        </p:nvSpPr>
        <p:spPr bwMode="auto">
          <a:xfrm>
            <a:off x="1930400" y="622300"/>
            <a:ext cx="9804400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3091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288" y="984250"/>
            <a:ext cx="1357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Câu hỏi</a:t>
            </a: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0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Kiểm tra bài</a:t>
            </a:r>
          </a:p>
        </p:txBody>
      </p:sp>
      <p:pic>
        <p:nvPicPr>
          <p:cNvPr id="410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0"/>
            <a:ext cx="233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990600"/>
            <a:ext cx="106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990600"/>
            <a:ext cx="1257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1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 userDrawn="1"/>
        </p:nvGrpSpPr>
        <p:grpSpPr bwMode="auto">
          <a:xfrm>
            <a:off x="0" y="990600"/>
            <a:ext cx="12192000" cy="5494338"/>
            <a:chOff x="0" y="625"/>
            <a:chExt cx="5760" cy="3461"/>
          </a:xfrm>
        </p:grpSpPr>
        <p:pic>
          <p:nvPicPr>
            <p:cNvPr id="5146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3D8AED7-E183-43B0-A449-4291FFE0B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0" y="6477000"/>
            <a:ext cx="534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5126" name="Picture 24" descr="hinhdonghay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6511925"/>
            <a:ext cx="2979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5" descr="hinhdonghay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511925"/>
            <a:ext cx="40782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"/>
          <p:cNvGrpSpPr>
            <a:grpSpLocks/>
          </p:cNvGrpSpPr>
          <p:nvPr userDrawn="1"/>
        </p:nvGrpSpPr>
        <p:grpSpPr bwMode="auto">
          <a:xfrm>
            <a:off x="0" y="0"/>
            <a:ext cx="12192000" cy="1033463"/>
            <a:chOff x="0" y="0"/>
            <a:chExt cx="9144000" cy="1033463"/>
          </a:xfrm>
        </p:grpSpPr>
        <p:grpSp>
          <p:nvGrpSpPr>
            <p:cNvPr id="31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7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45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22" y="85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2400" b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Tin 8</a:t>
                  </a:r>
                </a:p>
              </p:txBody>
            </p:sp>
          </p:grpSp>
          <p:grpSp>
            <p:nvGrpSpPr>
              <p:cNvPr id="3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3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smtClean="0"/>
                </a:p>
              </p:txBody>
            </p:sp>
            <p:grpSp>
              <p:nvGrpSpPr>
                <p:cNvPr id="4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2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3200" b="1" smtClean="0"/>
            </a:p>
          </p:txBody>
        </p:sp>
        <p:grpSp>
          <p:nvGrpSpPr>
            <p:cNvPr id="33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34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dirty="0" err="1" smtClean="0">
                    <a:solidFill>
                      <a:srgbClr val="FF0000"/>
                    </a:solidFill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5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8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2948" y="15875"/>
            <a:ext cx="7546669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LẶP VỚI SỐ LẦN CHƯA BIẾT TRƯỚC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4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7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388" y="6507163"/>
            <a:ext cx="3300412" cy="34925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+mn-lt"/>
              <a:ea typeface="+mn-lt"/>
              <a:cs typeface="+mn-lt"/>
            </a:endParaRPr>
          </a:p>
          <a:p>
            <a:pPr algn="ctr"/>
            <a:r>
              <a:rPr lang="pt-BR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CHÚC CÁC EM HỌC TỐT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+mn-lt"/>
              <a:ea typeface="+mn-lt"/>
              <a:cs typeface="+mn-lt"/>
            </a:endParaRPr>
          </a:p>
        </p:txBody>
      </p:sp>
      <p:pic>
        <p:nvPicPr>
          <p:cNvPr id="6149" name="Picture 4" descr="SO00828_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419600"/>
            <a:ext cx="2470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5335588"/>
            <a:ext cx="145256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00"/>
            <a:ext cx="109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029200"/>
            <a:ext cx="17414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 descr="SO00828_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5562600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 descr="VoNhatTruong2013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17" y="2759075"/>
            <a:ext cx="2514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 descr="hinh_dep09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436">
            <a:off x="4588933" y="3668712"/>
            <a:ext cx="295698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"/>
          <p:cNvGrpSpPr>
            <a:grpSpLocks/>
          </p:cNvGrpSpPr>
          <p:nvPr userDrawn="1"/>
        </p:nvGrpSpPr>
        <p:grpSpPr bwMode="auto">
          <a:xfrm>
            <a:off x="0" y="0"/>
            <a:ext cx="12192000" cy="1033463"/>
            <a:chOff x="0" y="0"/>
            <a:chExt cx="9144000" cy="1033463"/>
          </a:xfrm>
        </p:grpSpPr>
        <p:grpSp>
          <p:nvGrpSpPr>
            <p:cNvPr id="31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9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47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22" y="85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2400" b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Tin 8</a:t>
                  </a:r>
                </a:p>
              </p:txBody>
            </p:sp>
          </p:grpSp>
          <p:grpSp>
            <p:nvGrpSpPr>
              <p:cNvPr id="40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41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smtClean="0"/>
                </a:p>
              </p:txBody>
            </p:sp>
            <p:grpSp>
              <p:nvGrpSpPr>
                <p:cNvPr id="42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3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5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6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2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3200" b="1" smtClean="0"/>
            </a:p>
          </p:txBody>
        </p:sp>
        <p:grpSp>
          <p:nvGrpSpPr>
            <p:cNvPr id="33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34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dirty="0" err="1" smtClean="0">
                    <a:solidFill>
                      <a:srgbClr val="FF0000"/>
                    </a:solidFill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5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8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7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2948" y="15875"/>
            <a:ext cx="7546669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LẶP VỚI SỐ LẦN CHƯA BIẾT TRƯỚC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1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2209800" y="2100532"/>
            <a:ext cx="8286750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xác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endParaRPr lang="en-US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gray">
          <a:xfrm>
            <a:off x="2122488" y="3969354"/>
            <a:ext cx="8393112" cy="165326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endParaRPr lang="en-US" altLang="en-US" sz="3200" b="1" dirty="0" smtClean="0">
              <a:solidFill>
                <a:srgbClr val="0033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   While …  do.</a:t>
            </a:r>
            <a:endParaRPr lang="en-US" altLang="en-US" sz="3200" b="1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4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1860549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 txBox="1">
            <a:spLocks noChangeArrowheads="1"/>
          </p:cNvSpPr>
          <p:nvPr/>
        </p:nvSpPr>
        <p:spPr bwMode="auto">
          <a:xfrm>
            <a:off x="185737" y="2663825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260442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7" name="Oval 6"/>
          <p:cNvSpPr/>
          <p:nvPr/>
        </p:nvSpPr>
        <p:spPr>
          <a:xfrm>
            <a:off x="1600200" y="4576141"/>
            <a:ext cx="50169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056549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584363" y="52482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81000" y="1066801"/>
            <a:ext cx="5867400" cy="584775"/>
          </a:xfrm>
          <a:prstGeom prst="rect">
            <a:avLst/>
          </a:prstGeom>
          <a:gradFill rotWithShape="1">
            <a:gsLst>
              <a:gs pos="0">
                <a:srgbClr val="CCFFCC">
                  <a:gamma/>
                  <a:tint val="20000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200" dirty="0" err="1">
                <a:solidFill>
                  <a:srgbClr val="660066"/>
                </a:solidFill>
              </a:rPr>
              <a:t>Chương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trình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ví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dụ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smtClean="0">
                <a:solidFill>
                  <a:srgbClr val="660066"/>
                </a:solidFill>
              </a:rPr>
              <a:t>2: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70661" name="AutoShape 5"/>
          <p:cNvSpPr>
            <a:spLocks/>
          </p:cNvSpPr>
          <p:nvPr/>
        </p:nvSpPr>
        <p:spPr bwMode="auto">
          <a:xfrm>
            <a:off x="6629400" y="2365563"/>
            <a:ext cx="5257800" cy="1969770"/>
          </a:xfrm>
          <a:prstGeom prst="accentBorderCallout2">
            <a:avLst>
              <a:gd name="adj1" fmla="val 12306"/>
              <a:gd name="adj2" fmla="val -1579"/>
              <a:gd name="adj3" fmla="val 12306"/>
              <a:gd name="adj4" fmla="val -21653"/>
              <a:gd name="adj5" fmla="val 41492"/>
              <a:gd name="adj6" fmla="val -43908"/>
            </a:avLst>
          </a:prstGeom>
          <a:solidFill>
            <a:srgbClr val="CCFF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just"/>
            <a:r>
              <a:rPr lang="en-US" altLang="en-US" sz="3200" dirty="0">
                <a:solidFill>
                  <a:srgbClr val="660066"/>
                </a:solidFill>
              </a:rPr>
              <a:t>* </a:t>
            </a:r>
            <a:r>
              <a:rPr lang="en-US" altLang="en-US" sz="3200" dirty="0" err="1">
                <a:solidFill>
                  <a:srgbClr val="660066"/>
                </a:solidFill>
              </a:rPr>
              <a:t>Lần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lượt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thay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điều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kiện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sai_so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bằng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các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giá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trị</a:t>
            </a:r>
            <a:r>
              <a:rPr lang="en-US" altLang="en-US" sz="3200" dirty="0">
                <a:solidFill>
                  <a:srgbClr val="660066"/>
                </a:solidFill>
              </a:rPr>
              <a:t> 0.005; 0.002; 0.001, ta </a:t>
            </a:r>
            <a:r>
              <a:rPr lang="en-US" altLang="en-US" sz="3200" dirty="0" err="1">
                <a:solidFill>
                  <a:srgbClr val="660066"/>
                </a:solidFill>
              </a:rPr>
              <a:t>nhận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các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kết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quả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khác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nhau</a:t>
            </a:r>
            <a:r>
              <a:rPr lang="en-US" altLang="en-US" sz="32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475" y="1826954"/>
            <a:ext cx="1043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Uses </a:t>
            </a:r>
            <a:r>
              <a:rPr lang="en-US" sz="3200" dirty="0" err="1"/>
              <a:t>Crt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Var</a:t>
            </a:r>
            <a:r>
              <a:rPr lang="en-US" sz="3200" dirty="0"/>
              <a:t> x: real;        n: integer;</a:t>
            </a:r>
          </a:p>
          <a:p>
            <a:r>
              <a:rPr lang="en-US" sz="3200" dirty="0" err="1"/>
              <a:t>Const</a:t>
            </a:r>
            <a:r>
              <a:rPr lang="en-US" sz="3200" dirty="0"/>
              <a:t> </a:t>
            </a:r>
            <a:r>
              <a:rPr lang="en-US" sz="3200" dirty="0" err="1"/>
              <a:t>Sai_so</a:t>
            </a:r>
            <a:r>
              <a:rPr lang="en-US" sz="3200" dirty="0"/>
              <a:t>=0.003;</a:t>
            </a:r>
          </a:p>
          <a:p>
            <a:r>
              <a:rPr lang="en-US" sz="3200" dirty="0"/>
              <a:t>Begin</a:t>
            </a:r>
          </a:p>
          <a:p>
            <a:r>
              <a:rPr lang="en-US" sz="3200" dirty="0"/>
              <a:t>         </a:t>
            </a:r>
            <a:r>
              <a:rPr lang="en-US" sz="3200" dirty="0" err="1" smtClean="0"/>
              <a:t>Clrscr</a:t>
            </a:r>
            <a:r>
              <a:rPr lang="en-US" sz="3200" dirty="0" smtClean="0"/>
              <a:t>;    X</a:t>
            </a:r>
            <a:r>
              <a:rPr lang="en-US" sz="3200" dirty="0"/>
              <a:t>:=1; </a:t>
            </a:r>
            <a:r>
              <a:rPr lang="en-US" sz="3200" dirty="0" smtClean="0"/>
              <a:t> n</a:t>
            </a:r>
            <a:r>
              <a:rPr lang="en-US" sz="3200" dirty="0"/>
              <a:t>:=1;</a:t>
            </a:r>
          </a:p>
          <a:p>
            <a:r>
              <a:rPr lang="en-US" sz="3200" dirty="0"/>
              <a:t>         While x&gt;= </a:t>
            </a:r>
            <a:r>
              <a:rPr lang="en-US" sz="3200" dirty="0" err="1"/>
              <a:t>sai_so</a:t>
            </a:r>
            <a:r>
              <a:rPr lang="en-US" sz="3200" dirty="0"/>
              <a:t> do</a:t>
            </a:r>
          </a:p>
          <a:p>
            <a:r>
              <a:rPr lang="en-US" sz="3200" dirty="0"/>
              <a:t>         </a:t>
            </a:r>
            <a:r>
              <a:rPr lang="en-US" sz="3200" dirty="0" smtClean="0"/>
              <a:t>Begin    X:=1/n ;  N:=n+1 ;    End</a:t>
            </a:r>
            <a:r>
              <a:rPr lang="en-US" sz="3200" dirty="0"/>
              <a:t>;</a:t>
            </a:r>
          </a:p>
          <a:p>
            <a:r>
              <a:rPr lang="pt-BR" sz="3200" dirty="0"/>
              <a:t>Writeln(‘So n nho nhat de 1/n &lt; ‘, sai_so:6:4, ‘ la’, n-1);</a:t>
            </a:r>
            <a:endParaRPr lang="en-US" sz="3200" dirty="0"/>
          </a:p>
          <a:p>
            <a:r>
              <a:rPr lang="nl-NL" sz="3200" dirty="0"/>
              <a:t>Readln</a:t>
            </a:r>
            <a:endParaRPr lang="en-US" sz="3200" dirty="0"/>
          </a:p>
          <a:p>
            <a:r>
              <a:rPr lang="nl-NL" sz="3200" dirty="0"/>
              <a:t>End.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33400" y="1981200"/>
            <a:ext cx="10896599" cy="3371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>
                  <a:gamma/>
                  <a:tint val="24314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tint val="24314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</a:t>
            </a:r>
            <a:r>
              <a:rPr lang="en-US" altLang="en-US" sz="3200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</a:t>
            </a:r>
            <a:r>
              <a:rPr lang="en-US" altLang="en-US" sz="3200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./</a:t>
            </a:r>
            <a:r>
              <a:rPr lang="en-US" altLang="en-US" sz="3200" dirty="0" smtClean="0"/>
              <a:t> </a:t>
            </a:r>
            <a:endParaRPr lang="en-US" altLang="en-US" sz="3200" dirty="0"/>
          </a:p>
          <a:p>
            <a:pPr algn="just">
              <a:lnSpc>
                <a:spcPct val="150000"/>
              </a:lnSpc>
            </a:pPr>
            <a:r>
              <a:rPr lang="en-US" altLang="en-US" sz="3200" dirty="0" err="1">
                <a:solidFill>
                  <a:srgbClr val="0000CC"/>
                </a:solidFill>
              </a:rPr>
              <a:t>Viết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chương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trình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tổng</a:t>
            </a:r>
            <a:r>
              <a:rPr lang="en-US" altLang="en-US" sz="3200" dirty="0">
                <a:solidFill>
                  <a:srgbClr val="0000CC"/>
                </a:solidFill>
              </a:rPr>
              <a:t>: </a:t>
            </a:r>
            <a:r>
              <a:rPr lang="en-US" altLang="en-US" sz="3200" dirty="0" smtClean="0">
                <a:solidFill>
                  <a:srgbClr val="0000CC"/>
                </a:solidFill>
              </a:rPr>
              <a:t>  Sn=1 </a:t>
            </a:r>
            <a:r>
              <a:rPr lang="en-US" altLang="en-US" sz="3200" dirty="0">
                <a:solidFill>
                  <a:srgbClr val="0000CC"/>
                </a:solidFill>
              </a:rPr>
              <a:t>+ 2 + 3 + … + n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Cần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cộng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bao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nhiêu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số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tự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nhiên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</a:rPr>
              <a:t> ta </a:t>
            </a:r>
            <a:r>
              <a:rPr lang="en-US" altLang="en-US" sz="3200" dirty="0" err="1">
                <a:solidFill>
                  <a:srgbClr val="0000CC"/>
                </a:solidFill>
              </a:rPr>
              <a:t>nhận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tổng</a:t>
            </a:r>
            <a:r>
              <a:rPr lang="en-US" altLang="en-US" sz="3200" dirty="0">
                <a:solidFill>
                  <a:srgbClr val="0000CC"/>
                </a:solidFill>
              </a:rPr>
              <a:t> Sn </a:t>
            </a:r>
            <a:r>
              <a:rPr lang="en-US" altLang="en-US" sz="3200" dirty="0" err="1">
                <a:solidFill>
                  <a:srgbClr val="0000CC"/>
                </a:solidFill>
              </a:rPr>
              <a:t>nhỏ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nhất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lớn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hơn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smtClean="0">
                <a:solidFill>
                  <a:srgbClr val="0000CC"/>
                </a:solidFill>
              </a:rPr>
              <a:t>1000.  </a:t>
            </a:r>
            <a:r>
              <a:rPr lang="en-US" altLang="en-US" sz="3200" dirty="0" err="1" smtClean="0">
                <a:solidFill>
                  <a:srgbClr val="0000CC"/>
                </a:solidFill>
              </a:rPr>
              <a:t>Tính</a:t>
            </a:r>
            <a:r>
              <a:rPr lang="en-US" altLang="en-US" sz="3200" dirty="0" smtClean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tổng</a:t>
            </a:r>
            <a:r>
              <a:rPr lang="en-US" altLang="en-US" sz="3200" dirty="0">
                <a:solidFill>
                  <a:srgbClr val="0000CC"/>
                </a:solidFill>
              </a:rPr>
              <a:t> Sn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4218" y="1066800"/>
            <a:ext cx="7467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584363" y="52482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81000" y="1066801"/>
            <a:ext cx="5867400" cy="584775"/>
          </a:xfrm>
          <a:prstGeom prst="rect">
            <a:avLst/>
          </a:prstGeom>
          <a:gradFill rotWithShape="1">
            <a:gsLst>
              <a:gs pos="0">
                <a:srgbClr val="CCFFCC">
                  <a:gamma/>
                  <a:tint val="20000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200" dirty="0" err="1">
                <a:solidFill>
                  <a:srgbClr val="660066"/>
                </a:solidFill>
              </a:rPr>
              <a:t>Chương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trình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ví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dụ</a:t>
            </a:r>
            <a:r>
              <a:rPr lang="en-US" altLang="en-US" sz="3200" dirty="0">
                <a:solidFill>
                  <a:srgbClr val="660066"/>
                </a:solidFill>
              </a:rPr>
              <a:t> 3</a:t>
            </a:r>
            <a:r>
              <a:rPr lang="en-US" altLang="en-US" sz="3200" dirty="0" smtClean="0">
                <a:solidFill>
                  <a:srgbClr val="660066"/>
                </a:solidFill>
              </a:rPr>
              <a:t>: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828800"/>
            <a:ext cx="1043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dirty="0"/>
              <a:t>Var S, n :integer;</a:t>
            </a:r>
            <a:endParaRPr lang="en-US" sz="3200" dirty="0"/>
          </a:p>
          <a:p>
            <a:pPr algn="just"/>
            <a:r>
              <a:rPr lang="en-US" sz="3200" dirty="0"/>
              <a:t>Begin</a:t>
            </a:r>
          </a:p>
          <a:p>
            <a:pPr algn="just"/>
            <a:r>
              <a:rPr lang="en-US" sz="3200" dirty="0"/>
              <a:t>   S:=0; n:=0;</a:t>
            </a:r>
          </a:p>
          <a:p>
            <a:pPr algn="just"/>
            <a:r>
              <a:rPr lang="en-US" sz="3200" dirty="0"/>
              <a:t>   While S&lt;=1000 do</a:t>
            </a:r>
          </a:p>
          <a:p>
            <a:pPr algn="just"/>
            <a:r>
              <a:rPr lang="en-US" sz="3200" dirty="0" smtClean="0"/>
              <a:t>         Begin    N</a:t>
            </a:r>
            <a:r>
              <a:rPr lang="en-US" sz="3200" dirty="0"/>
              <a:t>:=n+1; S:=</a:t>
            </a:r>
            <a:r>
              <a:rPr lang="en-US" sz="3200" dirty="0" smtClean="0"/>
              <a:t>s+n;  End</a:t>
            </a:r>
            <a:r>
              <a:rPr lang="en-US" sz="3200" dirty="0"/>
              <a:t>;</a:t>
            </a:r>
          </a:p>
          <a:p>
            <a:pPr algn="just"/>
            <a:r>
              <a:rPr lang="en-US" sz="3200" dirty="0" smtClean="0"/>
              <a:t>   </a:t>
            </a:r>
            <a:r>
              <a:rPr lang="en-US" sz="3200" dirty="0" err="1" smtClean="0"/>
              <a:t>Writeln</a:t>
            </a:r>
            <a:r>
              <a:rPr lang="en-US" sz="3200" dirty="0"/>
              <a:t>(‘So n </a:t>
            </a:r>
            <a:r>
              <a:rPr lang="en-US" sz="3200" dirty="0" err="1"/>
              <a:t>nho</a:t>
            </a:r>
            <a:r>
              <a:rPr lang="en-US" sz="3200" dirty="0"/>
              <a:t> </a:t>
            </a:r>
            <a:r>
              <a:rPr lang="en-US" sz="3200" dirty="0" err="1"/>
              <a:t>nhat</a:t>
            </a:r>
            <a:r>
              <a:rPr lang="en-US" sz="3200" dirty="0"/>
              <a:t> de tong &gt; 1000 la ‘, n );</a:t>
            </a:r>
          </a:p>
          <a:p>
            <a:pPr algn="just"/>
            <a:r>
              <a:rPr lang="en-US" sz="3200" dirty="0" smtClean="0"/>
              <a:t>   </a:t>
            </a:r>
            <a:r>
              <a:rPr lang="en-US" sz="3200" dirty="0" err="1" smtClean="0"/>
              <a:t>Writeln</a:t>
            </a:r>
            <a:r>
              <a:rPr lang="en-US" sz="3200" dirty="0"/>
              <a:t>(‘Tong </a:t>
            </a:r>
            <a:r>
              <a:rPr lang="en-US" sz="3200" dirty="0" err="1"/>
              <a:t>dau</a:t>
            </a:r>
            <a:r>
              <a:rPr lang="en-US" sz="3200" dirty="0"/>
              <a:t> </a:t>
            </a:r>
            <a:r>
              <a:rPr lang="en-US" sz="3200" dirty="0" err="1"/>
              <a:t>tien</a:t>
            </a:r>
            <a:r>
              <a:rPr lang="en-US" sz="3200" dirty="0"/>
              <a:t> &gt; 1000 la ‘, s );</a:t>
            </a:r>
          </a:p>
          <a:p>
            <a:pPr algn="just"/>
            <a:r>
              <a:rPr lang="en-US" sz="3200" dirty="0" smtClean="0"/>
              <a:t>   </a:t>
            </a:r>
            <a:r>
              <a:rPr lang="en-US" sz="3200" dirty="0" err="1" smtClean="0"/>
              <a:t>Readln</a:t>
            </a:r>
            <a:endParaRPr lang="en-US" sz="3200" dirty="0"/>
          </a:p>
          <a:p>
            <a:pPr algn="just"/>
            <a:r>
              <a:rPr lang="en-US" sz="3200" dirty="0"/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8717826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08304"/>
              </p:ext>
            </p:extLst>
          </p:nvPr>
        </p:nvGraphicFramePr>
        <p:xfrm>
          <a:off x="5867400" y="1754642"/>
          <a:ext cx="5715000" cy="172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3" name="Equation" r:id="rId4" imgW="1409400" imgH="393480" progId="Equation.3">
                  <p:embed/>
                </p:oleObj>
              </mc:Choice>
              <mc:Fallback>
                <p:oleObj name="Equation" r:id="rId4" imgW="1409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54642"/>
                        <a:ext cx="5715000" cy="172357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34218" y="1754665"/>
            <a:ext cx="1114818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en-US" sz="3200" dirty="0" err="1">
                <a:solidFill>
                  <a:srgbClr val="660066"/>
                </a:solidFill>
              </a:rPr>
              <a:t>Ví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dụ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smtClean="0">
                <a:solidFill>
                  <a:srgbClr val="660066"/>
                </a:solidFill>
              </a:rPr>
              <a:t>4:</a:t>
            </a:r>
          </a:p>
          <a:p>
            <a:r>
              <a:rPr lang="en-US" altLang="en-US" sz="3200" i="1" dirty="0" err="1">
                <a:solidFill>
                  <a:srgbClr val="0000CC"/>
                </a:solidFill>
              </a:rPr>
              <a:t>Viết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chương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tính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tổng</a:t>
            </a:r>
            <a:r>
              <a:rPr lang="en-US" altLang="en-US" sz="3200" i="1" dirty="0">
                <a:solidFill>
                  <a:srgbClr val="0000CC"/>
                </a:solidFill>
              </a:rPr>
              <a:t> T.</a:t>
            </a:r>
          </a:p>
          <a:p>
            <a:endParaRPr lang="en-US" altLang="en-US" sz="3200" i="1" u="sng" dirty="0">
              <a:solidFill>
                <a:srgbClr val="660066"/>
              </a:solidFill>
            </a:endParaRPr>
          </a:p>
          <a:p>
            <a:r>
              <a:rPr lang="en-US" altLang="en-US" sz="3200" i="1" u="sng" dirty="0" err="1">
                <a:solidFill>
                  <a:srgbClr val="660066"/>
                </a:solidFill>
              </a:rPr>
              <a:t>Yêu</a:t>
            </a:r>
            <a:r>
              <a:rPr lang="en-US" altLang="en-US" sz="3200" i="1" u="sng" dirty="0">
                <a:solidFill>
                  <a:srgbClr val="660066"/>
                </a:solidFill>
              </a:rPr>
              <a:t> </a:t>
            </a:r>
            <a:r>
              <a:rPr lang="en-US" altLang="en-US" sz="3200" i="1" u="sng" dirty="0" err="1">
                <a:solidFill>
                  <a:srgbClr val="660066"/>
                </a:solidFill>
              </a:rPr>
              <a:t>cầu</a:t>
            </a:r>
            <a:r>
              <a:rPr lang="en-US" altLang="en-US" sz="3200" i="1" dirty="0">
                <a:solidFill>
                  <a:srgbClr val="660066"/>
                </a:solidFill>
              </a:rPr>
              <a:t>:</a:t>
            </a:r>
          </a:p>
          <a:p>
            <a:r>
              <a:rPr lang="en-US" altLang="en-US" sz="3200" i="1" dirty="0" err="1">
                <a:solidFill>
                  <a:srgbClr val="660066"/>
                </a:solidFill>
              </a:rPr>
              <a:t>Viết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chương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trình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theo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hai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dạng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cấu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trúc</a:t>
            </a:r>
            <a:r>
              <a:rPr lang="en-US" altLang="en-US" sz="3200" i="1" dirty="0">
                <a:solidFill>
                  <a:srgbClr val="660066"/>
                </a:solidFill>
              </a:rPr>
              <a:t>: </a:t>
            </a:r>
          </a:p>
          <a:p>
            <a:r>
              <a:rPr lang="en-US" altLang="en-US" sz="3200" i="1" dirty="0">
                <a:solidFill>
                  <a:srgbClr val="0000CC"/>
                </a:solidFill>
              </a:rPr>
              <a:t>a./ For .. do</a:t>
            </a:r>
          </a:p>
          <a:p>
            <a:r>
              <a:rPr lang="en-US" altLang="en-US" sz="3200" i="1" dirty="0">
                <a:solidFill>
                  <a:srgbClr val="0000CC"/>
                </a:solidFill>
              </a:rPr>
              <a:t>b./ While .. </a:t>
            </a:r>
            <a:r>
              <a:rPr lang="en-US" altLang="en-US" sz="3200" i="1" dirty="0" smtClean="0">
                <a:solidFill>
                  <a:srgbClr val="0000CC"/>
                </a:solidFill>
              </a:rPr>
              <a:t>do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4218" y="1066800"/>
            <a:ext cx="7467600" cy="49244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584363" y="52482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42900" y="1009651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200" dirty="0" err="1">
                <a:solidFill>
                  <a:srgbClr val="660066"/>
                </a:solidFill>
              </a:rPr>
              <a:t>Chương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trình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ví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dụ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smtClean="0">
                <a:solidFill>
                  <a:srgbClr val="660066"/>
                </a:solidFill>
              </a:rPr>
              <a:t>4: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475" y="1623001"/>
            <a:ext cx="5191125" cy="501675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Program Tinh_tong1;</a:t>
            </a:r>
          </a:p>
          <a:p>
            <a:r>
              <a:rPr lang="en-US" sz="3200" dirty="0"/>
              <a:t>Uses </a:t>
            </a:r>
            <a:r>
              <a:rPr lang="en-US" sz="3200" dirty="0" err="1"/>
              <a:t>crt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Var</a:t>
            </a:r>
            <a:r>
              <a:rPr lang="en-US" sz="3200" dirty="0"/>
              <a:t> T </a:t>
            </a:r>
            <a:r>
              <a:rPr lang="en-US" sz="3200" b="1" dirty="0"/>
              <a:t>:</a:t>
            </a:r>
            <a:r>
              <a:rPr lang="en-US" sz="3200" dirty="0"/>
              <a:t> real; 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b="1" dirty="0"/>
              <a:t>:</a:t>
            </a:r>
            <a:r>
              <a:rPr lang="en-US" sz="3200" dirty="0"/>
              <a:t> integer ;</a:t>
            </a:r>
          </a:p>
          <a:p>
            <a:r>
              <a:rPr lang="en-US" sz="3200" dirty="0"/>
              <a:t>Begin</a:t>
            </a:r>
          </a:p>
          <a:p>
            <a:r>
              <a:rPr lang="en-US" sz="3200" dirty="0" err="1" smtClean="0"/>
              <a:t>Clrscr</a:t>
            </a:r>
            <a:r>
              <a:rPr lang="en-US" sz="3200" dirty="0" smtClean="0"/>
              <a:t> ;  </a:t>
            </a:r>
            <a:r>
              <a:rPr lang="fr-FR" sz="3200" dirty="0" smtClean="0"/>
              <a:t>T</a:t>
            </a:r>
            <a:r>
              <a:rPr lang="fr-FR" sz="3200" dirty="0"/>
              <a:t>:=0; </a:t>
            </a:r>
            <a:endParaRPr lang="en-US" sz="3200" dirty="0"/>
          </a:p>
          <a:p>
            <a:r>
              <a:rPr lang="fr-FR" sz="3200" dirty="0">
                <a:solidFill>
                  <a:srgbClr val="FF0000"/>
                </a:solidFill>
              </a:rPr>
              <a:t>For i:=1 to 100 do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>
                <a:solidFill>
                  <a:srgbClr val="FF0000"/>
                </a:solidFill>
              </a:rPr>
              <a:t>T:=T+1/i ;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/>
              <a:t>Write(‘Tong T la ‘, T);</a:t>
            </a:r>
            <a:endParaRPr lang="en-US" sz="3200" dirty="0"/>
          </a:p>
          <a:p>
            <a:r>
              <a:rPr lang="en-US" sz="3200" dirty="0" err="1"/>
              <a:t>Readln</a:t>
            </a:r>
            <a:endParaRPr lang="en-US" sz="3200" dirty="0"/>
          </a:p>
          <a:p>
            <a:r>
              <a:rPr lang="en-US" sz="3200" dirty="0"/>
              <a:t>End.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651576"/>
            <a:ext cx="6096000" cy="501675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Program Tinh_tong2;</a:t>
            </a:r>
          </a:p>
          <a:p>
            <a:r>
              <a:rPr lang="en-US" sz="3200" dirty="0"/>
              <a:t>Uses </a:t>
            </a:r>
            <a:r>
              <a:rPr lang="en-US" sz="3200" dirty="0" err="1"/>
              <a:t>crt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smtClean="0"/>
              <a:t>  T  </a:t>
            </a:r>
            <a:r>
              <a:rPr lang="en-US" sz="3200" b="1" dirty="0"/>
              <a:t>:</a:t>
            </a:r>
            <a:r>
              <a:rPr lang="en-US" sz="3200" dirty="0"/>
              <a:t> real ;  i: integer ;</a:t>
            </a:r>
          </a:p>
          <a:p>
            <a:r>
              <a:rPr lang="en-US" sz="3200" dirty="0" smtClean="0"/>
              <a:t>Begin      </a:t>
            </a:r>
            <a:r>
              <a:rPr lang="en-US" sz="3200" dirty="0" err="1" smtClean="0"/>
              <a:t>Clrscr</a:t>
            </a:r>
            <a:r>
              <a:rPr lang="en-US" sz="3200" dirty="0"/>
              <a:t>;</a:t>
            </a:r>
          </a:p>
          <a:p>
            <a:r>
              <a:rPr lang="en-US" sz="3200" dirty="0"/>
              <a:t>T:=0; i:=1;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While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&lt;= 100 do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Begin   </a:t>
            </a:r>
            <a:r>
              <a:rPr lang="fr-FR" sz="3200" dirty="0" smtClean="0">
                <a:solidFill>
                  <a:srgbClr val="FF0000"/>
                </a:solidFill>
              </a:rPr>
              <a:t>T</a:t>
            </a:r>
            <a:r>
              <a:rPr lang="fr-FR" sz="3200" dirty="0">
                <a:solidFill>
                  <a:srgbClr val="FF0000"/>
                </a:solidFill>
              </a:rPr>
              <a:t>:=T+1/i  ; i:= </a:t>
            </a:r>
            <a:r>
              <a:rPr lang="fr-FR" sz="3200" dirty="0" smtClean="0">
                <a:solidFill>
                  <a:srgbClr val="FF0000"/>
                </a:solidFill>
              </a:rPr>
              <a:t>i+1;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end</a:t>
            </a:r>
            <a:r>
              <a:rPr lang="fr-FR" sz="3200" dirty="0">
                <a:solidFill>
                  <a:srgbClr val="FF0000"/>
                </a:solidFill>
              </a:rPr>
              <a:t>;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/>
              <a:t>Write(‘Tong T la ‘, T);</a:t>
            </a:r>
            <a:endParaRPr lang="en-US" sz="3200" dirty="0"/>
          </a:p>
          <a:p>
            <a:r>
              <a:rPr lang="en-US" sz="3200" dirty="0" err="1"/>
              <a:t>Readln</a:t>
            </a:r>
            <a:endParaRPr lang="en-US" sz="3200" dirty="0"/>
          </a:p>
          <a:p>
            <a:r>
              <a:rPr lang="en-US" sz="3200" dirty="0"/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20152846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457200" y="1137434"/>
            <a:ext cx="10210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66"/>
                </a:solidFill>
                <a:latin typeface="+mn-lt"/>
              </a:rPr>
              <a:t>2./ </a:t>
            </a:r>
            <a:r>
              <a:rPr lang="en-US" altLang="en-US" sz="3200" dirty="0">
                <a:solidFill>
                  <a:srgbClr val="000066"/>
                </a:solidFill>
                <a:latin typeface="+mn-lt"/>
              </a:rPr>
              <a:t>LẶP VÔ HẠN LẦN _ LỖI LẬP TRÌNH CẦN TRÁNH</a:t>
            </a:r>
          </a:p>
        </p:txBody>
      </p:sp>
      <p:pic>
        <p:nvPicPr>
          <p:cNvPr id="82948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41161"/>
            <a:ext cx="5713586" cy="31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57200" y="5551974"/>
            <a:ext cx="11049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200" i="1" dirty="0" err="1">
                <a:solidFill>
                  <a:srgbClr val="660066"/>
                </a:solidFill>
              </a:rPr>
              <a:t>Yêu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cầu</a:t>
            </a:r>
            <a:r>
              <a:rPr lang="en-US" altLang="en-US" sz="3200" i="1" dirty="0">
                <a:solidFill>
                  <a:srgbClr val="660066"/>
                </a:solidFill>
              </a:rPr>
              <a:t>:</a:t>
            </a:r>
          </a:p>
          <a:p>
            <a:pPr algn="l"/>
            <a:r>
              <a:rPr lang="en-US" altLang="en-US" sz="3200" i="1" dirty="0">
                <a:solidFill>
                  <a:srgbClr val="660066"/>
                </a:solidFill>
              </a:rPr>
              <a:t>* </a:t>
            </a:r>
            <a:r>
              <a:rPr lang="en-US" altLang="en-US" sz="3200" i="1" dirty="0" err="1">
                <a:solidFill>
                  <a:srgbClr val="660066"/>
                </a:solidFill>
              </a:rPr>
              <a:t>Hãy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cho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biết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chương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trình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trên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sẽ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lặp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lại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như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thế</a:t>
            </a:r>
            <a:r>
              <a:rPr lang="en-US" altLang="en-US" sz="3200" i="1" dirty="0">
                <a:solidFill>
                  <a:srgbClr val="660066"/>
                </a:solidFill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</a:rPr>
              <a:t>nào</a:t>
            </a:r>
            <a:r>
              <a:rPr lang="en-US" altLang="en-US" sz="3200" i="1" dirty="0">
                <a:solidFill>
                  <a:srgbClr val="660066"/>
                </a:solidFill>
              </a:rPr>
              <a:t>? </a:t>
            </a:r>
            <a:endParaRPr lang="en-US" altLang="en-US" sz="3200" i="1" dirty="0">
              <a:solidFill>
                <a:srgbClr val="0000CC"/>
              </a:solidFill>
            </a:endParaRP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5562600" y="4099515"/>
            <a:ext cx="4003328" cy="822305"/>
          </a:xfrm>
          <a:prstGeom prst="ellipse">
            <a:avLst/>
          </a:prstGeom>
          <a:solidFill>
            <a:srgbClr val="FFFF99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r>
              <a:rPr lang="en-US" altLang="en-US" sz="3200" dirty="0" err="1">
                <a:solidFill>
                  <a:srgbClr val="0000CC"/>
                </a:solidFill>
              </a:rPr>
              <a:t>Vòng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lặp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vô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tận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57200" y="1709253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200" i="1" dirty="0" err="1">
                <a:solidFill>
                  <a:srgbClr val="0000CC"/>
                </a:solidFill>
              </a:rPr>
              <a:t>Quan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sát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đoạn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chương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sau</a:t>
            </a:r>
            <a:r>
              <a:rPr lang="en-US" altLang="en-US" sz="3200" i="1" dirty="0">
                <a:solidFill>
                  <a:srgbClr val="0000CC"/>
                </a:solidFill>
              </a:rPr>
              <a:t>: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1" y="2366529"/>
            <a:ext cx="4762500" cy="304698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Var </a:t>
            </a:r>
            <a:r>
              <a:rPr lang="nl-NL" sz="3200" b="1" dirty="0"/>
              <a:t>a : integer;</a:t>
            </a:r>
            <a:endParaRPr lang="en-US" sz="3200" dirty="0"/>
          </a:p>
          <a:p>
            <a:r>
              <a:rPr lang="nl-NL" sz="3200" b="1" dirty="0"/>
              <a:t>Begin</a:t>
            </a:r>
            <a:endParaRPr lang="en-US" sz="3200" dirty="0"/>
          </a:p>
          <a:p>
            <a:r>
              <a:rPr lang="nl-NL" sz="3200" b="1" dirty="0"/>
              <a:t>a := 5;</a:t>
            </a:r>
            <a:endParaRPr lang="en-US" sz="3200" dirty="0"/>
          </a:p>
          <a:p>
            <a:r>
              <a:rPr lang="nl-NL" sz="3200" b="1" dirty="0"/>
              <a:t>While a &lt; 6  do </a:t>
            </a:r>
            <a:r>
              <a:rPr lang="nl-NL" sz="3200" b="1" dirty="0" smtClean="0"/>
              <a:t> writeln</a:t>
            </a:r>
            <a:r>
              <a:rPr lang="nl-NL" sz="3200" b="1" dirty="0"/>
              <a:t>(‘A’);</a:t>
            </a:r>
            <a:endParaRPr lang="en-US" sz="3200" dirty="0"/>
          </a:p>
          <a:p>
            <a:r>
              <a:rPr lang="nl-NL" sz="3200" b="1" dirty="0"/>
              <a:t>End.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76800" y="1066801"/>
            <a:ext cx="24384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+mn-lt"/>
              </a:rPr>
              <a:t>Ghi nhớ:</a:t>
            </a:r>
            <a:endParaRPr lang="en-US" altLang="en-US" sz="32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4995" name="Text Box 9"/>
          <p:cNvSpPr txBox="1">
            <a:spLocks noChangeArrowheads="1"/>
          </p:cNvSpPr>
          <p:nvPr/>
        </p:nvSpPr>
        <p:spPr bwMode="auto">
          <a:xfrm>
            <a:off x="1143000" y="2084388"/>
            <a:ext cx="9753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Cấu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trúc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lặp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với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lần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chưa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biết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trước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660066"/>
                </a:solidFill>
                <a:latin typeface="+mn-lt"/>
              </a:rPr>
              <a:t>While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&lt;</a:t>
            </a:r>
            <a:r>
              <a:rPr lang="en-US" altLang="en-US" sz="3200" i="1" dirty="0" err="1">
                <a:solidFill>
                  <a:srgbClr val="008000"/>
                </a:solidFill>
                <a:latin typeface="+mn-lt"/>
              </a:rPr>
              <a:t>điều</a:t>
            </a:r>
            <a:r>
              <a:rPr lang="en-US" altLang="en-US" sz="3200" i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008000"/>
                </a:solidFill>
                <a:latin typeface="+mn-lt"/>
              </a:rPr>
              <a:t>kiện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&gt; </a:t>
            </a:r>
            <a:r>
              <a:rPr lang="en-US" altLang="en-US" sz="3200" dirty="0">
                <a:solidFill>
                  <a:srgbClr val="660066"/>
                </a:solidFill>
                <a:latin typeface="+mn-lt"/>
              </a:rPr>
              <a:t>do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&lt;</a:t>
            </a:r>
            <a:r>
              <a:rPr lang="en-US" altLang="en-US" sz="3200" i="1" dirty="0" err="1">
                <a:solidFill>
                  <a:srgbClr val="008000"/>
                </a:solidFill>
                <a:latin typeface="+mn-lt"/>
              </a:rPr>
              <a:t>câu</a:t>
            </a:r>
            <a:r>
              <a:rPr lang="en-US" altLang="en-US" sz="3200" i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008000"/>
                </a:solidFill>
                <a:latin typeface="+mn-lt"/>
              </a:rPr>
              <a:t>lệnh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&gt;;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Khi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thực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hiện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vòng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lặp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660066"/>
                </a:solidFill>
                <a:latin typeface="+mn-lt"/>
              </a:rPr>
              <a:t>điều</a:t>
            </a:r>
            <a:r>
              <a:rPr lang="en-US" altLang="en-US" sz="3200" i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+mn-lt"/>
              </a:rPr>
              <a:t>kiện</a:t>
            </a:r>
            <a:r>
              <a:rPr lang="en-US" altLang="en-US" sz="3200" i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trong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câu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lệnh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phải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được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thay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đổi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sớm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hay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muộn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giá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trị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+mn-lt"/>
              </a:rPr>
              <a:t>điều</a:t>
            </a:r>
            <a:r>
              <a:rPr lang="en-US" altLang="en-US" sz="3200" i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+mn-lt"/>
              </a:rPr>
              <a:t>kiện</a:t>
            </a:r>
            <a:r>
              <a:rPr lang="en-US" altLang="en-US" sz="3200" i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được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chuyển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+mn-lt"/>
              </a:rPr>
              <a:t>từ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+mn-lt"/>
              </a:rPr>
              <a:t>đúng</a:t>
            </a:r>
            <a:r>
              <a:rPr lang="en-US" altLang="en-US" sz="3200" i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000099"/>
                </a:solidFill>
                <a:latin typeface="+mn-lt"/>
              </a:rPr>
              <a:t>sang </a:t>
            </a:r>
            <a:r>
              <a:rPr lang="en-US" altLang="en-US" sz="3200" i="1" dirty="0" err="1">
                <a:solidFill>
                  <a:srgbClr val="660066"/>
                </a:solidFill>
                <a:latin typeface="+mn-lt"/>
              </a:rPr>
              <a:t>sai</a:t>
            </a:r>
            <a:r>
              <a:rPr lang="en-US" altLang="en-US" sz="3200" i="1" dirty="0">
                <a:solidFill>
                  <a:srgbClr val="660066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thì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chương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trình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sẽ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“</a:t>
            </a:r>
            <a:r>
              <a:rPr lang="en-US" altLang="en-US" sz="3200" dirty="0" err="1">
                <a:solidFill>
                  <a:srgbClr val="660066"/>
                </a:solidFill>
                <a:latin typeface="+mn-lt"/>
              </a:rPr>
              <a:t>rơi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”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vào</a:t>
            </a:r>
            <a:r>
              <a:rPr lang="en-US" altLang="en-US" sz="3200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660066"/>
                </a:solidFill>
                <a:latin typeface="+mn-lt"/>
              </a:rPr>
              <a:t>“</a:t>
            </a:r>
            <a:r>
              <a:rPr lang="en-US" altLang="en-US" sz="3200" dirty="0" err="1">
                <a:solidFill>
                  <a:srgbClr val="660066"/>
                </a:solidFill>
                <a:latin typeface="+mn-lt"/>
              </a:rPr>
              <a:t>vòng</a:t>
            </a:r>
            <a:r>
              <a:rPr lang="en-US" altLang="en-US" sz="32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  <a:latin typeface="+mn-lt"/>
              </a:rPr>
              <a:t>lặp</a:t>
            </a:r>
            <a:r>
              <a:rPr lang="en-US" altLang="en-US" sz="32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  <a:latin typeface="+mn-lt"/>
              </a:rPr>
              <a:t>vô</a:t>
            </a:r>
            <a:r>
              <a:rPr lang="en-US" altLang="en-US" sz="32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  <a:latin typeface="+mn-lt"/>
              </a:rPr>
              <a:t>tận</a:t>
            </a:r>
            <a:r>
              <a:rPr lang="en-US" altLang="en-US" sz="3200" dirty="0" smtClean="0">
                <a:solidFill>
                  <a:srgbClr val="660066"/>
                </a:solidFill>
                <a:latin typeface="+mn-lt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914400" y="1881188"/>
            <a:ext cx="10134600" cy="398621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701691"/>
            <a:ext cx="11582400" cy="1077218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2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While…do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038600" y="1215470"/>
            <a:ext cx="4343400" cy="1736646"/>
          </a:xfrm>
          <a:prstGeom prst="wedgeRoundRectCallout">
            <a:avLst>
              <a:gd name="adj1" fmla="val 47259"/>
              <a:gd name="adj2" fmla="val 57662"/>
              <a:gd name="adj3" fmla="val 16667"/>
            </a:avLst>
          </a:prstGeom>
          <a:gradFill rotWithShape="1">
            <a:gsLst>
              <a:gs pos="0">
                <a:srgbClr val="99FF99">
                  <a:gamma/>
                  <a:tint val="3176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tint val="3176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2057400" y="2952116"/>
            <a:ext cx="4646613" cy="2281476"/>
          </a:xfrm>
          <a:prstGeom prst="wedgeRoundRectCallout">
            <a:avLst>
              <a:gd name="adj1" fmla="val 38519"/>
              <a:gd name="adj2" fmla="val 63227"/>
              <a:gd name="adj3" fmla="val 16667"/>
            </a:avLst>
          </a:prstGeom>
          <a:gradFill rotWithShape="1">
            <a:gsLst>
              <a:gs pos="0">
                <a:srgbClr val="99FF99">
                  <a:gamma/>
                  <a:tint val="3176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tint val="3176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thuật toán của chương trình, các biến dự định và kiểu của chúng?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924407"/>
            <a:ext cx="11582400" cy="3785652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0 , TB  </a:t>
            </a:r>
            <a:r>
              <a:rPr lang="en-US" alt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0;              B2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n;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&gt;=n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B5;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B4: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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+ 1,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x, TB 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TB+x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B3;       </a:t>
            </a:r>
            <a:r>
              <a:rPr lang="en-US" alt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TB 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TB / n 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thúc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1845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while…do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x1, x2, x3,…,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x1, x2, x3,…,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25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52231" grpId="0" animBg="1"/>
      <p:bldP spid="52231" grpId="1" animBg="1"/>
      <p:bldP spid="52232" grpId="0" animBg="1"/>
      <p:bldP spid="52232" grpId="1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Tinhtrung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6757"/>
            <a:ext cx="11582400" cy="46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141982"/>
            <a:ext cx="11582400" cy="584775"/>
          </a:xfrm>
          <a:prstGeom prst="rect">
            <a:avLst/>
          </a:prstGeom>
          <a:solidFill>
            <a:srgbClr val="CCFFCC"/>
          </a:soli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a./ Gõ chương trình sau và lưu với tên Tinh_TB: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5407828"/>
            <a:ext cx="11658600" cy="584775"/>
          </a:xfrm>
          <a:prstGeom prst="rect">
            <a:avLst/>
          </a:prstGeom>
          <a:solidFill>
            <a:srgbClr val="CCFFCC"/>
          </a:soli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b./ Tìm hiểu ý nghĩa các lệnh, dịch, sửa lỗi, chạy chương trình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11658600" cy="553998"/>
          </a:xfrm>
          <a:prstGeom prst="rect">
            <a:avLst/>
          </a:prstGeom>
          <a:solidFill>
            <a:srgbClr val="CCFFCC"/>
          </a:soli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/>
              <a:t>c./ Viết lại chương trình sử dụng lệnh For..do thay lệnh While …do.</a:t>
            </a:r>
          </a:p>
        </p:txBody>
      </p:sp>
    </p:spTree>
    <p:extLst>
      <p:ext uri="{BB962C8B-B14F-4D97-AF65-F5344CB8AC3E}">
        <p14:creationId xmlns:p14="http://schemas.microsoft.com/office/powerpoint/2010/main" val="32700698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33400" y="248345"/>
            <a:ext cx="2286000" cy="584775"/>
          </a:xfrm>
          <a:prstGeom prst="rect">
            <a:avLst/>
          </a:prstGeom>
          <a:gradFill rotWithShape="1">
            <a:gsLst>
              <a:gs pos="0">
                <a:srgbClr val="FFFF00">
                  <a:alpha val="39999"/>
                </a:srgbClr>
              </a:gs>
              <a:gs pos="100000">
                <a:srgbClr val="FFFF00">
                  <a:gamma/>
                  <a:shade val="82353"/>
                  <a:invGamma/>
                </a:srgbClr>
              </a:gs>
            </a:gsLst>
            <a:lin ang="5400000" scaled="1"/>
          </a:gra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000099"/>
                </a:solidFill>
              </a:rPr>
              <a:t>Bài tập 1</a:t>
            </a:r>
            <a:r>
              <a:rPr lang="en-US" altLang="en-US" sz="3200" b="1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71800" y="248345"/>
            <a:ext cx="3352800" cy="584775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Chương trình 2: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817418"/>
            <a:ext cx="11298382" cy="58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360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 bwMode="auto">
          <a:xfrm>
            <a:off x="381000" y="1584875"/>
            <a:ext cx="2133600" cy="4336578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n-lt"/>
              </a:rPr>
              <a:t>LẶP VỚI SỐ LẦN CHƯA BIẾT TRƯỚC</a:t>
            </a:r>
            <a:endParaRPr lang="en-US" alt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Line Callout 1 2"/>
          <p:cNvSpPr/>
          <p:nvPr/>
        </p:nvSpPr>
        <p:spPr bwMode="auto">
          <a:xfrm>
            <a:off x="3048000" y="2438400"/>
            <a:ext cx="7737232" cy="584775"/>
          </a:xfrm>
          <a:prstGeom prst="borderCallout1">
            <a:avLst>
              <a:gd name="adj1" fmla="val 29450"/>
              <a:gd name="adj2" fmla="val -864"/>
              <a:gd name="adj3" fmla="val 195221"/>
              <a:gd name="adj4" fmla="val -6515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Callout 1 4"/>
          <p:cNvSpPr/>
          <p:nvPr/>
        </p:nvSpPr>
        <p:spPr bwMode="auto">
          <a:xfrm>
            <a:off x="3067929" y="4114800"/>
            <a:ext cx="7717303" cy="584775"/>
          </a:xfrm>
          <a:prstGeom prst="borderCallout1">
            <a:avLst>
              <a:gd name="adj1" fmla="val 32980"/>
              <a:gd name="adj2" fmla="val 296"/>
              <a:gd name="adj3" fmla="val -86481"/>
              <a:gd name="adj4" fmla="val -6442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2./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59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457200" y="222796"/>
            <a:ext cx="11353800" cy="1223070"/>
          </a:xfrm>
          <a:prstGeom prst="foldedCorner">
            <a:avLst>
              <a:gd name="adj" fmla="val 12130"/>
            </a:avLst>
          </a:prstGeom>
          <a:gradFill rotWithShape="1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6418" y="1537366"/>
            <a:ext cx="11353800" cy="1815882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2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&lt;=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&lt;= n-1 hay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(mod).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6418" y="3505200"/>
            <a:ext cx="11333018" cy="3046988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b./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SONGUYENTO.PAS.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257800" y="2819400"/>
            <a:ext cx="5334000" cy="1191816"/>
          </a:xfrm>
          <a:prstGeom prst="wedgeRoundRectCallout">
            <a:avLst>
              <a:gd name="adj1" fmla="val -40418"/>
              <a:gd name="adj2" fmla="val 78423"/>
              <a:gd name="adj3" fmla="val 16667"/>
            </a:avLst>
          </a:prstGeom>
          <a:gradFill rotWithShape="1">
            <a:gsLst>
              <a:gs pos="0">
                <a:srgbClr val="99FF99">
                  <a:gamma/>
                  <a:tint val="3176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tint val="3176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07647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2" grpId="0" animBg="1"/>
      <p:bldP spid="70661" grpId="0" animBg="1"/>
      <p:bldP spid="7066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88526"/>
            <a:ext cx="2133600" cy="584775"/>
          </a:xfrm>
          <a:prstGeom prst="rect">
            <a:avLst/>
          </a:prstGeom>
          <a:gradFill rotWithShape="1">
            <a:gsLst>
              <a:gs pos="0">
                <a:srgbClr val="FFFF00">
                  <a:alpha val="39999"/>
                </a:srgbClr>
              </a:gs>
              <a:gs pos="100000">
                <a:srgbClr val="FFFF00">
                  <a:gamma/>
                  <a:shade val="82353"/>
                  <a:invGamma/>
                </a:srgbClr>
              </a:gs>
            </a:gsLst>
            <a:lin ang="5400000" scaled="1"/>
          </a:gra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000099"/>
                </a:solidFill>
              </a:rPr>
              <a:t>Bài tập 2</a:t>
            </a:r>
            <a:r>
              <a:rPr lang="en-US" altLang="en-US" sz="3200" b="1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58374" name="Picture 6" descr="songuy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1430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84764" y="188526"/>
            <a:ext cx="2819400" cy="584775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Chương trình:</a:t>
            </a:r>
          </a:p>
        </p:txBody>
      </p:sp>
    </p:spTree>
    <p:extLst>
      <p:ext uri="{BB962C8B-B14F-4D97-AF65-F5344CB8AC3E}">
        <p14:creationId xmlns:p14="http://schemas.microsoft.com/office/powerpoint/2010/main" val="11464715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971800" y="1071418"/>
            <a:ext cx="4953000" cy="584775"/>
          </a:xfrm>
          <a:prstGeom prst="rect">
            <a:avLst/>
          </a:prstGeom>
          <a:gradFill rotWithShape="1">
            <a:gsLst>
              <a:gs pos="0">
                <a:srgbClr val="FFFF00">
                  <a:alpha val="39999"/>
                </a:srgbClr>
              </a:gs>
              <a:gs pos="100000">
                <a:srgbClr val="FFFF00">
                  <a:gamma/>
                  <a:shade val="82353"/>
                  <a:invGamma/>
                </a:srgbClr>
              </a:gs>
            </a:gsLst>
            <a:lin ang="5400000" scaled="1"/>
          </a:gra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381000" y="2361501"/>
            <a:ext cx="11125200" cy="2341603"/>
            <a:chOff x="192" y="909"/>
            <a:chExt cx="5424" cy="930"/>
          </a:xfrm>
        </p:grpSpPr>
        <p:sp>
          <p:nvSpPr>
            <p:cNvPr id="76803" name="AutoShape 3"/>
            <p:cNvSpPr>
              <a:spLocks noChangeArrowheads="1"/>
            </p:cNvSpPr>
            <p:nvPr/>
          </p:nvSpPr>
          <p:spPr bwMode="auto">
            <a:xfrm>
              <a:off x="192" y="909"/>
              <a:ext cx="5424" cy="930"/>
            </a:xfrm>
            <a:prstGeom prst="foldedCorner">
              <a:avLst>
                <a:gd name="adj" fmla="val 1213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nl-NL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chương trình tính gần đúng số Pi với độ chính xác cho trước:</a:t>
              </a:r>
            </a:p>
            <a:p>
              <a:pPr algn="l" eaLnBrk="0" hangingPunct="0"/>
              <a:endPara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809" name="Object 9"/>
            <p:cNvGraphicFramePr>
              <a:graphicFrameLocks noChangeAspect="1"/>
            </p:cNvGraphicFramePr>
            <p:nvPr/>
          </p:nvGraphicFramePr>
          <p:xfrm>
            <a:off x="960" y="1248"/>
            <a:ext cx="40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3" name="Equation" r:id="rId4" imgW="2768600" imgH="393700" progId="Equation.3">
                    <p:embed/>
                  </p:oleObj>
                </mc:Choice>
                <mc:Fallback>
                  <p:oleObj name="Equation" r:id="rId4" imgW="2768600" imgH="393700" progId="Equation.3">
                    <p:embed/>
                    <p:pic>
                      <p:nvPicPr>
                        <p:cNvPr id="7680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248"/>
                          <a:ext cx="4032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170762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73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314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057423"/>
            <a:ext cx="9677400" cy="584775"/>
          </a:xfrm>
          <a:prstGeom prst="rect">
            <a:avLst/>
          </a:prstGeom>
          <a:noFill/>
          <a:ln w="2540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+mn-lt"/>
              </a:rPr>
              <a:t>Các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hoạt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động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lặp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642198"/>
            <a:ext cx="1127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u="sng" dirty="0" err="1"/>
              <a:t>Ví</a:t>
            </a:r>
            <a:r>
              <a:rPr lang="en-US" altLang="en-US" sz="3200" b="1" u="sng" dirty="0"/>
              <a:t> </a:t>
            </a:r>
            <a:r>
              <a:rPr lang="en-US" altLang="en-US" sz="3200" b="1" u="sng" dirty="0" err="1" smtClean="0"/>
              <a:t>dụ</a:t>
            </a:r>
            <a:r>
              <a:rPr lang="en-US" altLang="en-US" sz="3200" dirty="0" smtClean="0"/>
              <a:t>: </a:t>
            </a:r>
            <a:r>
              <a:rPr lang="en-US" altLang="en-US" sz="3200" dirty="0" err="1" smtClean="0"/>
              <a:t>Một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ngày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chủ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nhật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bạn</a:t>
            </a:r>
            <a:r>
              <a:rPr lang="en-US" altLang="en-US" sz="3200" dirty="0"/>
              <a:t> Long </a:t>
            </a:r>
            <a:r>
              <a:rPr lang="en-US" altLang="en-US" sz="3200" dirty="0" err="1"/>
              <a:t>gọi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Trang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máy</a:t>
            </a:r>
            <a:r>
              <a:rPr lang="en-US" altLang="en-US" sz="3200" dirty="0"/>
              <a:t>. Long </a:t>
            </a:r>
            <a:r>
              <a:rPr lang="en-US" altLang="en-US" sz="3200" dirty="0" err="1"/>
              <a:t>quyết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định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gọi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thêm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nữa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Nếu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vẫn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chắc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ai</a:t>
            </a:r>
            <a:r>
              <a:rPr lang="en-US" altLang="en-US" sz="3200" dirty="0"/>
              <a:t> ở </a:t>
            </a:r>
            <a:r>
              <a:rPr lang="en-US" altLang="en-US" sz="3200" dirty="0" err="1"/>
              <a:t>nhà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vậy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Long </a:t>
            </a:r>
            <a:r>
              <a:rPr lang="en-US" altLang="en-US" sz="3200" dirty="0" err="1"/>
              <a:t>biết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lặp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hoạt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gọi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thêm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Một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ngày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r>
              <a:rPr lang="en-US" altLang="en-US" sz="3200" dirty="0"/>
              <a:t> Long </a:t>
            </a:r>
            <a:r>
              <a:rPr lang="en-US" altLang="en-US" sz="3200" dirty="0" err="1"/>
              <a:t>quyết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định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cứ</a:t>
            </a:r>
            <a:r>
              <a:rPr lang="en-US" altLang="en-US" sz="3200" dirty="0"/>
              <a:t> 10 </a:t>
            </a:r>
            <a:r>
              <a:rPr lang="en-US" altLang="en-US" sz="3200" dirty="0" err="1"/>
              <a:t>phút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gọi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nhấc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máy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này</a:t>
            </a:r>
            <a:r>
              <a:rPr lang="en-US" altLang="en-US" sz="3200" dirty="0"/>
              <a:t> Long </a:t>
            </a:r>
            <a:r>
              <a:rPr lang="en-US" altLang="en-US" sz="3200" dirty="0" err="1"/>
              <a:t>sẽ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lặp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hoạt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gọi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mấy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? </a:t>
            </a:r>
            <a:r>
              <a:rPr lang="en-US" altLang="en-US" sz="3200" dirty="0" err="1"/>
              <a:t>Chưa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hoặc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nữa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Điều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thúc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hoạt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lặp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máy</a:t>
            </a:r>
            <a:r>
              <a:rPr lang="en-US" altLang="en-US" sz="3200" dirty="0"/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9601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/>
              <a:t>Ví</a:t>
            </a:r>
            <a:r>
              <a:rPr lang="en-US" sz="4000" dirty="0" smtClean="0"/>
              <a:t> </a:t>
            </a:r>
            <a:r>
              <a:rPr lang="en-US" sz="4000" dirty="0" err="1" smtClean="0"/>
              <a:t>dụ</a:t>
            </a:r>
            <a:r>
              <a:rPr lang="en-US" sz="4000" dirty="0" smtClean="0"/>
              <a:t>: Cho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thuật</a:t>
            </a:r>
            <a:r>
              <a:rPr lang="en-US" sz="4000" dirty="0" smtClean="0"/>
              <a:t> </a:t>
            </a:r>
            <a:r>
              <a:rPr lang="en-US" sz="4000" dirty="0" err="1" smtClean="0"/>
              <a:t>toán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lặp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bao</a:t>
            </a:r>
            <a:r>
              <a:rPr lang="en-US" sz="4000" dirty="0" smtClean="0"/>
              <a:t> </a:t>
            </a:r>
            <a:r>
              <a:rPr lang="en-US" sz="4000" dirty="0" err="1" smtClean="0"/>
              <a:t>nhiêu</a:t>
            </a:r>
            <a:r>
              <a:rPr lang="en-US" sz="4000" dirty="0" smtClean="0"/>
              <a:t> </a:t>
            </a:r>
            <a:r>
              <a:rPr lang="en-US" sz="4000" dirty="0" err="1" smtClean="0"/>
              <a:t>lần</a:t>
            </a:r>
            <a:r>
              <a:rPr lang="en-US" sz="4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B1. </a:t>
            </a:r>
            <a:r>
              <a:rPr lang="en-US" sz="4000" dirty="0" err="1" smtClean="0">
                <a:solidFill>
                  <a:srgbClr val="C00000"/>
                </a:solidFill>
              </a:rPr>
              <a:t>Nhập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số</a:t>
            </a:r>
            <a:r>
              <a:rPr lang="en-US" sz="4000" dirty="0" smtClean="0">
                <a:solidFill>
                  <a:srgbClr val="C00000"/>
                </a:solidFill>
              </a:rPr>
              <a:t> N </a:t>
            </a:r>
            <a:r>
              <a:rPr lang="en-US" sz="4000" dirty="0" err="1" smtClean="0">
                <a:solidFill>
                  <a:srgbClr val="C00000"/>
                </a:solidFill>
              </a:rPr>
              <a:t>từ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bàn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phím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B2. </a:t>
            </a:r>
            <a:r>
              <a:rPr lang="en-US" sz="4000" dirty="0" err="1" smtClean="0">
                <a:solidFill>
                  <a:srgbClr val="C00000"/>
                </a:solidFill>
              </a:rPr>
              <a:t>Nếu</a:t>
            </a:r>
            <a:r>
              <a:rPr lang="en-US" sz="4000" dirty="0" smtClean="0">
                <a:solidFill>
                  <a:srgbClr val="C00000"/>
                </a:solidFill>
              </a:rPr>
              <a:t> N&lt;5 quay </a:t>
            </a:r>
            <a:r>
              <a:rPr lang="en-US" sz="4000" dirty="0" err="1" smtClean="0">
                <a:solidFill>
                  <a:srgbClr val="C00000"/>
                </a:solidFill>
              </a:rPr>
              <a:t>trở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về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bước</a:t>
            </a:r>
            <a:r>
              <a:rPr lang="en-US" sz="4000" dirty="0" smtClean="0">
                <a:solidFill>
                  <a:srgbClr val="C00000"/>
                </a:solidFill>
              </a:rPr>
              <a:t> 1.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B3. ….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761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584363" y="524827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7467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457200" y="1905000"/>
            <a:ext cx="10972800" cy="4188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>
                  <a:gamma/>
                  <a:tint val="24314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tint val="24314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3200" b="1" u="sng" dirty="0" err="1"/>
              <a:t>Ví</a:t>
            </a:r>
            <a:r>
              <a:rPr lang="en-US" altLang="en-US" sz="3200" b="1" u="sng" dirty="0"/>
              <a:t> </a:t>
            </a:r>
            <a:r>
              <a:rPr lang="en-US" altLang="en-US" sz="3200" b="1" u="sng" dirty="0" err="1"/>
              <a:t>dụ</a:t>
            </a:r>
            <a:r>
              <a:rPr lang="en-US" altLang="en-US" sz="3200" b="1" u="sng" dirty="0"/>
              <a:t> </a:t>
            </a:r>
            <a:r>
              <a:rPr lang="en-US" altLang="en-US" sz="3200" b="1" u="sng" dirty="0" smtClean="0"/>
              <a:t>1</a:t>
            </a:r>
            <a:r>
              <a:rPr lang="en-US" altLang="en-US" sz="3200" dirty="0" smtClean="0"/>
              <a:t>:</a:t>
            </a:r>
            <a:endParaRPr lang="en-US" altLang="en-US" sz="3200" dirty="0"/>
          </a:p>
          <a:p>
            <a:pPr algn="l"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0000CC"/>
                </a:solidFill>
              </a:rPr>
              <a:t>Nếu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cộng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lần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lượt</a:t>
            </a:r>
            <a:r>
              <a:rPr lang="en-US" altLang="en-US" sz="3200" i="1" dirty="0">
                <a:solidFill>
                  <a:srgbClr val="0000CC"/>
                </a:solidFill>
              </a:rPr>
              <a:t> n </a:t>
            </a:r>
            <a:r>
              <a:rPr lang="en-US" altLang="en-US" sz="3200" i="1" dirty="0" err="1">
                <a:solidFill>
                  <a:srgbClr val="0000CC"/>
                </a:solidFill>
              </a:rPr>
              <a:t>số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tự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nhiên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đầu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tiên</a:t>
            </a:r>
            <a:r>
              <a:rPr lang="en-US" altLang="en-US" sz="3200" i="1" dirty="0">
                <a:solidFill>
                  <a:srgbClr val="0000CC"/>
                </a:solidFill>
              </a:rPr>
              <a:t> (n= 1, 2, 3,…), ta </a:t>
            </a:r>
            <a:r>
              <a:rPr lang="en-US" altLang="en-US" sz="3200" i="1" dirty="0" err="1">
                <a:solidFill>
                  <a:srgbClr val="0000CC"/>
                </a:solidFill>
              </a:rPr>
              <a:t>sẽ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được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các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kết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quả</a:t>
            </a:r>
            <a:r>
              <a:rPr lang="en-US" altLang="en-US" sz="3200" i="1" dirty="0">
                <a:solidFill>
                  <a:srgbClr val="0000CC"/>
                </a:solidFill>
              </a:rPr>
              <a:t> T1=1, T2=1 + 2, T3=1 + 2 + 3, … </a:t>
            </a:r>
            <a:r>
              <a:rPr lang="en-US" altLang="en-US" sz="3200" i="1" dirty="0" err="1">
                <a:solidFill>
                  <a:srgbClr val="0000CC"/>
                </a:solidFill>
              </a:rPr>
              <a:t>tăng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dần</a:t>
            </a:r>
            <a:r>
              <a:rPr lang="en-US" altLang="en-US" sz="3200" i="1" dirty="0">
                <a:solidFill>
                  <a:srgbClr val="0000CC"/>
                </a:solidFill>
              </a:rPr>
              <a:t>. </a:t>
            </a:r>
            <a:r>
              <a:rPr lang="en-US" altLang="en-US" sz="3200" i="1" dirty="0" err="1">
                <a:solidFill>
                  <a:srgbClr val="0000CC"/>
                </a:solidFill>
              </a:rPr>
              <a:t>Cần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cộng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bao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nhiêu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số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tự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nhiên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đầu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tiên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để</a:t>
            </a:r>
            <a:r>
              <a:rPr lang="en-US" altLang="en-US" sz="3200" i="1" dirty="0">
                <a:solidFill>
                  <a:srgbClr val="0000CC"/>
                </a:solidFill>
              </a:rPr>
              <a:t> ta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nhận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được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tổng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nhỏ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nhất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lớn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hơn</a:t>
            </a:r>
            <a:r>
              <a:rPr lang="en-US" altLang="en-US" sz="3200" i="1" dirty="0">
                <a:solidFill>
                  <a:srgbClr val="0000CC"/>
                </a:solidFill>
              </a:rPr>
              <a:t> 1000?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4445977"/>
            <a:ext cx="1074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solidFill>
                  <a:srgbClr val="660066"/>
                </a:solidFill>
              </a:rPr>
              <a:t>* </a:t>
            </a:r>
            <a:r>
              <a:rPr lang="en-US" altLang="en-US" sz="3200" dirty="0" err="1">
                <a:solidFill>
                  <a:srgbClr val="660066"/>
                </a:solidFill>
              </a:rPr>
              <a:t>Bước</a:t>
            </a:r>
            <a:r>
              <a:rPr lang="en-US" altLang="en-US" sz="3200" dirty="0">
                <a:solidFill>
                  <a:srgbClr val="660066"/>
                </a:solidFill>
              </a:rPr>
              <a:t> 4: In </a:t>
            </a:r>
            <a:r>
              <a:rPr lang="en-US" altLang="en-US" sz="3200" dirty="0" err="1">
                <a:solidFill>
                  <a:srgbClr val="660066"/>
                </a:solidFill>
              </a:rPr>
              <a:t>kết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quả</a:t>
            </a:r>
            <a:r>
              <a:rPr lang="en-US" altLang="en-US" sz="3200" dirty="0">
                <a:solidFill>
                  <a:srgbClr val="660066"/>
                </a:solidFill>
              </a:rPr>
              <a:t>: S </a:t>
            </a:r>
            <a:r>
              <a:rPr lang="en-US" altLang="en-US" sz="3200" dirty="0" err="1">
                <a:solidFill>
                  <a:srgbClr val="660066"/>
                </a:solidFill>
              </a:rPr>
              <a:t>và</a:t>
            </a:r>
            <a:r>
              <a:rPr lang="en-US" altLang="en-US" sz="3200" dirty="0">
                <a:solidFill>
                  <a:srgbClr val="660066"/>
                </a:solidFill>
              </a:rPr>
              <a:t> n </a:t>
            </a:r>
            <a:r>
              <a:rPr lang="en-US" altLang="en-US" sz="3200" dirty="0" err="1">
                <a:solidFill>
                  <a:srgbClr val="660066"/>
                </a:solidFill>
              </a:rPr>
              <a:t>là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số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tự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nhiên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nhỏ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nhất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sao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cho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smtClean="0">
                <a:solidFill>
                  <a:srgbClr val="660066"/>
                </a:solidFill>
              </a:rPr>
              <a:t>S </a:t>
            </a:r>
            <a:r>
              <a:rPr lang="en-US" altLang="en-US" sz="3200" dirty="0">
                <a:solidFill>
                  <a:srgbClr val="660066"/>
                </a:solidFill>
              </a:rPr>
              <a:t>&gt; 1000. </a:t>
            </a:r>
            <a:r>
              <a:rPr lang="en-US" altLang="en-US" sz="3200" dirty="0" err="1" smtClean="0">
                <a:solidFill>
                  <a:srgbClr val="660066"/>
                </a:solidFill>
              </a:rPr>
              <a:t>Kết</a:t>
            </a:r>
            <a:r>
              <a:rPr lang="en-US" altLang="en-US" sz="3200" dirty="0" smtClean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thúc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thuật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toán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4800" y="2272208"/>
            <a:ext cx="9513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solidFill>
                  <a:srgbClr val="660066"/>
                </a:solidFill>
              </a:rPr>
              <a:t>* </a:t>
            </a:r>
            <a:r>
              <a:rPr lang="en-US" altLang="en-US" sz="3200" dirty="0" err="1">
                <a:solidFill>
                  <a:srgbClr val="660066"/>
                </a:solidFill>
              </a:rPr>
              <a:t>Bước</a:t>
            </a:r>
            <a:r>
              <a:rPr lang="en-US" altLang="en-US" sz="3200" dirty="0">
                <a:solidFill>
                  <a:srgbClr val="660066"/>
                </a:solidFill>
              </a:rPr>
              <a:t> 1: S ← 0; n ← 0;    {</a:t>
            </a:r>
            <a:r>
              <a:rPr lang="en-US" altLang="en-US" sz="3200" dirty="0" err="1">
                <a:solidFill>
                  <a:srgbClr val="660066"/>
                </a:solidFill>
              </a:rPr>
              <a:t>Khởi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tạo</a:t>
            </a:r>
            <a:r>
              <a:rPr lang="en-US" altLang="en-US" sz="3200" dirty="0">
                <a:solidFill>
                  <a:srgbClr val="660066"/>
                </a:solidFill>
              </a:rPr>
              <a:t> S </a:t>
            </a:r>
            <a:r>
              <a:rPr lang="en-US" altLang="en-US" sz="3200" dirty="0" err="1">
                <a:solidFill>
                  <a:srgbClr val="660066"/>
                </a:solidFill>
              </a:rPr>
              <a:t>và</a:t>
            </a:r>
            <a:r>
              <a:rPr lang="en-US" altLang="en-US" sz="3200" dirty="0">
                <a:solidFill>
                  <a:srgbClr val="660066"/>
                </a:solidFill>
              </a:rPr>
              <a:t> n}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04801" y="2803741"/>
            <a:ext cx="107259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solidFill>
                  <a:srgbClr val="660066"/>
                </a:solidFill>
              </a:rPr>
              <a:t>* </a:t>
            </a:r>
            <a:r>
              <a:rPr lang="en-US" altLang="en-US" sz="3200" dirty="0" err="1">
                <a:solidFill>
                  <a:srgbClr val="660066"/>
                </a:solidFill>
              </a:rPr>
              <a:t>Bước</a:t>
            </a:r>
            <a:r>
              <a:rPr lang="en-US" altLang="en-US" sz="3200" dirty="0">
                <a:solidFill>
                  <a:srgbClr val="660066"/>
                </a:solidFill>
              </a:rPr>
              <a:t> 2: </a:t>
            </a:r>
            <a:r>
              <a:rPr lang="en-US" altLang="en-US" sz="3200" dirty="0" err="1">
                <a:solidFill>
                  <a:srgbClr val="660066"/>
                </a:solidFill>
              </a:rPr>
              <a:t>Nếu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smtClean="0">
                <a:solidFill>
                  <a:srgbClr val="660066"/>
                </a:solidFill>
              </a:rPr>
              <a:t>S</a:t>
            </a:r>
            <a:r>
              <a:rPr lang="en-US" altLang="en-US" sz="3200" dirty="0">
                <a:solidFill>
                  <a:srgbClr val="660066"/>
                </a:solidFill>
              </a:rPr>
              <a:t>&lt;=</a:t>
            </a:r>
            <a:r>
              <a:rPr lang="en-US" altLang="en-US" sz="3200" dirty="0" smtClean="0">
                <a:solidFill>
                  <a:srgbClr val="660066"/>
                </a:solidFill>
              </a:rPr>
              <a:t>1000 </a:t>
            </a:r>
            <a:r>
              <a:rPr lang="en-US" altLang="en-US" sz="3200" dirty="0" err="1">
                <a:solidFill>
                  <a:srgbClr val="660066"/>
                </a:solidFill>
              </a:rPr>
              <a:t>thì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chuyển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đến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bước</a:t>
            </a:r>
            <a:r>
              <a:rPr lang="en-US" altLang="en-US" sz="3200" dirty="0">
                <a:solidFill>
                  <a:srgbClr val="660066"/>
                </a:solidFill>
              </a:rPr>
              <a:t> 3;</a:t>
            </a:r>
          </a:p>
          <a:p>
            <a:pPr algn="just"/>
            <a:r>
              <a:rPr lang="en-US" altLang="en-US" sz="3200" dirty="0" err="1">
                <a:solidFill>
                  <a:srgbClr val="660066"/>
                </a:solidFill>
              </a:rPr>
              <a:t>ngược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660066"/>
                </a:solidFill>
              </a:rPr>
              <a:t>lại</a:t>
            </a:r>
            <a:r>
              <a:rPr lang="en-US" altLang="en-US" sz="3200" dirty="0" smtClean="0">
                <a:solidFill>
                  <a:srgbClr val="660066"/>
                </a:solidFill>
              </a:rPr>
              <a:t> (S </a:t>
            </a:r>
            <a:r>
              <a:rPr lang="en-US" altLang="en-US" sz="3200" dirty="0">
                <a:solidFill>
                  <a:srgbClr val="660066"/>
                </a:solidFill>
                <a:cs typeface="Arial" panose="020B0604020202020204" pitchFamily="34" charset="0"/>
              </a:rPr>
              <a:t>&gt;</a:t>
            </a:r>
            <a:r>
              <a:rPr lang="en-US" altLang="en-US" sz="3200" dirty="0" smtClean="0">
                <a:solidFill>
                  <a:srgbClr val="660066"/>
                </a:solidFill>
              </a:rPr>
              <a:t> 1000) </a:t>
            </a:r>
            <a:r>
              <a:rPr lang="en-US" altLang="en-US" sz="3200" dirty="0" err="1" smtClean="0">
                <a:solidFill>
                  <a:srgbClr val="660066"/>
                </a:solidFill>
              </a:rPr>
              <a:t>thì</a:t>
            </a:r>
            <a:r>
              <a:rPr lang="en-US" altLang="en-US" sz="3200" dirty="0" smtClean="0">
                <a:solidFill>
                  <a:srgbClr val="66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660066"/>
                </a:solidFill>
              </a:rPr>
              <a:t>chuyển</a:t>
            </a:r>
            <a:r>
              <a:rPr lang="en-US" altLang="en-US" sz="3200" dirty="0" smtClean="0">
                <a:solidFill>
                  <a:srgbClr val="66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660066"/>
                </a:solidFill>
              </a:rPr>
              <a:t>đến</a:t>
            </a:r>
            <a:r>
              <a:rPr lang="en-US" altLang="en-US" sz="3200" dirty="0" smtClean="0">
                <a:solidFill>
                  <a:srgbClr val="66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660066"/>
                </a:solidFill>
              </a:rPr>
              <a:t>Bước</a:t>
            </a:r>
            <a:r>
              <a:rPr lang="en-US" altLang="en-US" sz="3200" dirty="0" smtClean="0">
                <a:solidFill>
                  <a:srgbClr val="660066"/>
                </a:solidFill>
              </a:rPr>
              <a:t> 4; </a:t>
            </a:r>
            <a:endParaRPr lang="en-US" altLang="en-US" sz="3200" dirty="0">
              <a:solidFill>
                <a:srgbClr val="660066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04800" y="384454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solidFill>
                  <a:srgbClr val="660066"/>
                </a:solidFill>
              </a:rPr>
              <a:t>* </a:t>
            </a:r>
            <a:r>
              <a:rPr lang="en-US" altLang="en-US" sz="3200" dirty="0" err="1">
                <a:solidFill>
                  <a:srgbClr val="660066"/>
                </a:solidFill>
              </a:rPr>
              <a:t>Bước</a:t>
            </a:r>
            <a:r>
              <a:rPr lang="en-US" altLang="en-US" sz="3200" dirty="0">
                <a:solidFill>
                  <a:srgbClr val="660066"/>
                </a:solidFill>
              </a:rPr>
              <a:t> 3: n ← n + 1; S ← S + </a:t>
            </a:r>
            <a:r>
              <a:rPr lang="en-US" altLang="en-US" sz="3200" dirty="0" smtClean="0">
                <a:solidFill>
                  <a:srgbClr val="660066"/>
                </a:solidFill>
              </a:rPr>
              <a:t>n; </a:t>
            </a:r>
            <a:r>
              <a:rPr lang="en-US" altLang="en-US" sz="3200" dirty="0" err="1">
                <a:solidFill>
                  <a:srgbClr val="660066"/>
                </a:solidFill>
              </a:rPr>
              <a:t>và</a:t>
            </a:r>
            <a:r>
              <a:rPr lang="en-US" altLang="en-US" sz="3200" dirty="0">
                <a:solidFill>
                  <a:srgbClr val="660066"/>
                </a:solidFill>
              </a:rPr>
              <a:t> quay </a:t>
            </a:r>
            <a:r>
              <a:rPr lang="en-US" altLang="en-US" sz="3200" dirty="0" err="1">
                <a:solidFill>
                  <a:srgbClr val="660066"/>
                </a:solidFill>
              </a:rPr>
              <a:t>lại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bước</a:t>
            </a:r>
            <a:r>
              <a:rPr lang="en-US" altLang="en-US" sz="3200" dirty="0">
                <a:solidFill>
                  <a:srgbClr val="660066"/>
                </a:solidFill>
              </a:rPr>
              <a:t> 2;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333704" y="5539857"/>
            <a:ext cx="11734800" cy="1223070"/>
          </a:xfrm>
          <a:prstGeom prst="foldedCorner">
            <a:avLst>
              <a:gd name="adj" fmla="val 1213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en-US" sz="3200" dirty="0" err="1">
                <a:solidFill>
                  <a:srgbClr val="0000CC"/>
                </a:solidFill>
              </a:rPr>
              <a:t>Từ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bước</a:t>
            </a:r>
            <a:r>
              <a:rPr lang="en-US" altLang="en-US" sz="3200" dirty="0">
                <a:solidFill>
                  <a:srgbClr val="0000CC"/>
                </a:solidFill>
              </a:rPr>
              <a:t> 2 </a:t>
            </a:r>
            <a:r>
              <a:rPr lang="en-US" altLang="en-US" sz="3200" dirty="0" err="1">
                <a:solidFill>
                  <a:srgbClr val="0000CC"/>
                </a:solidFill>
              </a:rPr>
              <a:t>đến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bước</a:t>
            </a:r>
            <a:r>
              <a:rPr lang="en-US" altLang="en-US" sz="3200" dirty="0">
                <a:solidFill>
                  <a:srgbClr val="0000CC"/>
                </a:solidFill>
              </a:rPr>
              <a:t> 3 </a:t>
            </a:r>
            <a:r>
              <a:rPr lang="en-US" altLang="en-US" sz="3200" dirty="0" err="1">
                <a:solidFill>
                  <a:srgbClr val="0000CC"/>
                </a:solidFill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lặp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lại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nhiều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lần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nếu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điều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kiện</a:t>
            </a:r>
            <a:r>
              <a:rPr lang="en-US" altLang="en-US" sz="3200" dirty="0">
                <a:solidFill>
                  <a:srgbClr val="0000CC"/>
                </a:solidFill>
              </a:rPr>
              <a:t> S≤1000  </a:t>
            </a:r>
            <a:r>
              <a:rPr lang="en-US" altLang="en-US" sz="3200" dirty="0" err="1">
                <a:solidFill>
                  <a:srgbClr val="0000CC"/>
                </a:solidFill>
              </a:rPr>
              <a:t>chưa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thoả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mãn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chỉ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dừng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khi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điều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kiện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đó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sai</a:t>
            </a:r>
            <a:r>
              <a:rPr lang="en-US" altLang="en-US" sz="32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7467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987" y="1691812"/>
            <a:ext cx="341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0066"/>
                </a:solidFill>
              </a:rPr>
              <a:t>THUẬT </a:t>
            </a:r>
            <a:r>
              <a:rPr lang="en-US" altLang="en-US" sz="3200" dirty="0" smtClean="0">
                <a:solidFill>
                  <a:srgbClr val="000066"/>
                </a:solidFill>
              </a:rPr>
              <a:t>TOÁN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  <p:bldP spid="624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7686090" y="1479858"/>
            <a:ext cx="3972509" cy="4616142"/>
            <a:chOff x="2290" y="255"/>
            <a:chExt cx="3604" cy="2492"/>
          </a:xfrm>
        </p:grpSpPr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4287" y="255"/>
              <a:ext cx="1607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660033"/>
                  </a:solidFill>
                </a:rPr>
                <a:t>SƠ ĐỒ KHỐI</a:t>
              </a:r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 flipV="1">
              <a:off x="3996" y="436"/>
              <a:ext cx="0" cy="33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auto">
            <a:xfrm>
              <a:off x="2995" y="766"/>
              <a:ext cx="2001" cy="639"/>
            </a:xfrm>
            <a:prstGeom prst="flowChartDecision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800">
                  <a:solidFill>
                    <a:srgbClr val="660033"/>
                  </a:solidFill>
                </a:rPr>
                <a:t>Điều kiện?</a:t>
              </a:r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 flipH="1">
              <a:off x="3039" y="1777"/>
              <a:ext cx="1915" cy="288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800">
                  <a:solidFill>
                    <a:srgbClr val="660033"/>
                  </a:solidFill>
                </a:rPr>
                <a:t>Câu lệnh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4996" y="1090"/>
              <a:ext cx="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rot="5400000">
              <a:off x="1867" y="1519"/>
              <a:ext cx="84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 flipV="1">
              <a:off x="3996" y="1389"/>
              <a:ext cx="0" cy="39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Text Box 12"/>
            <p:cNvSpPr txBox="1">
              <a:spLocks noChangeArrowheads="1"/>
            </p:cNvSpPr>
            <p:nvPr/>
          </p:nvSpPr>
          <p:spPr bwMode="auto">
            <a:xfrm>
              <a:off x="4061" y="1467"/>
              <a:ext cx="7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660033"/>
                  </a:solidFill>
                </a:rPr>
                <a:t>Đúng</a:t>
              </a: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5063" y="803"/>
              <a:ext cx="53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660033"/>
                  </a:solidFill>
                </a:rPr>
                <a:t>Sai</a:t>
              </a:r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2300" y="1090"/>
              <a:ext cx="695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 flipV="1">
              <a:off x="3932" y="2355"/>
              <a:ext cx="0" cy="39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>
              <a:off x="2300" y="1942"/>
              <a:ext cx="739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3932" y="2376"/>
              <a:ext cx="1741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rot="5400000">
              <a:off x="5033" y="1736"/>
              <a:ext cx="1280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7467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1701869"/>
            <a:ext cx="6866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u="sng" dirty="0" err="1"/>
              <a:t>Tóm</a:t>
            </a:r>
            <a:r>
              <a:rPr lang="en-US" altLang="en-US" sz="3200" b="1" u="sng" dirty="0"/>
              <a:t> </a:t>
            </a:r>
            <a:r>
              <a:rPr lang="en-US" altLang="en-US" sz="3200" b="1" u="sng" dirty="0" err="1"/>
              <a:t>lại</a:t>
            </a:r>
            <a:r>
              <a:rPr lang="en-US" altLang="en-US" sz="3200" b="1" u="sng" dirty="0"/>
              <a:t>:</a:t>
            </a:r>
          </a:p>
          <a:p>
            <a:pPr algn="just"/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chương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chỉ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dẫn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hoạt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lặp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mà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chưa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xác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định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trước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số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lần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lặp</a:t>
            </a:r>
            <a:r>
              <a:rPr lang="en-US" altLang="en-US" sz="3200" dirty="0" smtClean="0"/>
              <a:t>, </a:t>
            </a:r>
            <a:r>
              <a:rPr lang="en-US" altLang="en-US" sz="3200" dirty="0"/>
              <a:t>ta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dụng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lệnh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lặp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với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số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chưa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xác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định</a:t>
            </a:r>
            <a:r>
              <a:rPr lang="en-US" altLang="en-US" sz="3200" dirty="0" smtClean="0"/>
              <a:t>.</a:t>
            </a:r>
            <a:endParaRPr lang="en-US" altLang="en-US" sz="32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7200" y="405825"/>
            <a:ext cx="7467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48" y="990600"/>
            <a:ext cx="115929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dirty="0" err="1">
                <a:solidFill>
                  <a:srgbClr val="660066"/>
                </a:solidFill>
              </a:rPr>
              <a:t>Cú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pháp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câu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lệnh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lặp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với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số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lần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chưa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biết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trước</a:t>
            </a:r>
            <a:r>
              <a:rPr lang="en-US" altLang="en-US" sz="3200" dirty="0">
                <a:solidFill>
                  <a:srgbClr val="660066"/>
                </a:solidFill>
              </a:rPr>
              <a:t> </a:t>
            </a:r>
            <a:r>
              <a:rPr lang="en-US" altLang="en-US" sz="3200" dirty="0" err="1">
                <a:solidFill>
                  <a:srgbClr val="660066"/>
                </a:solidFill>
              </a:rPr>
              <a:t>trong</a:t>
            </a:r>
            <a:r>
              <a:rPr lang="en-US" altLang="en-US" sz="3200" dirty="0">
                <a:solidFill>
                  <a:srgbClr val="660066"/>
                </a:solidFill>
              </a:rPr>
              <a:t> Pascal: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660066"/>
                </a:solidFill>
              </a:rPr>
              <a:t>      While  &lt;</a:t>
            </a:r>
            <a:r>
              <a:rPr lang="en-US" altLang="en-US" sz="3200" i="1" dirty="0" err="1">
                <a:solidFill>
                  <a:srgbClr val="006600"/>
                </a:solidFill>
              </a:rPr>
              <a:t>điều</a:t>
            </a:r>
            <a:r>
              <a:rPr lang="en-US" altLang="en-US" sz="3200" i="1" dirty="0">
                <a:solidFill>
                  <a:srgbClr val="006600"/>
                </a:solidFill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</a:rPr>
              <a:t>kiện</a:t>
            </a:r>
            <a:r>
              <a:rPr lang="en-US" altLang="en-US" sz="3200" dirty="0">
                <a:solidFill>
                  <a:srgbClr val="660066"/>
                </a:solidFill>
              </a:rPr>
              <a:t>&gt;  do  &lt;</a:t>
            </a:r>
            <a:r>
              <a:rPr lang="en-US" altLang="en-US" sz="3200" i="1" dirty="0" err="1">
                <a:solidFill>
                  <a:srgbClr val="006600"/>
                </a:solidFill>
              </a:rPr>
              <a:t>câu</a:t>
            </a:r>
            <a:r>
              <a:rPr lang="en-US" altLang="en-US" sz="3200" i="1" dirty="0">
                <a:solidFill>
                  <a:srgbClr val="006600"/>
                </a:solidFill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</a:rPr>
              <a:t>lệnh</a:t>
            </a:r>
            <a:r>
              <a:rPr lang="en-US" altLang="en-US" sz="3200" i="1" dirty="0">
                <a:solidFill>
                  <a:srgbClr val="006600"/>
                </a:solidFill>
              </a:rPr>
              <a:t> </a:t>
            </a:r>
            <a:r>
              <a:rPr lang="en-US" altLang="en-US" sz="3200" dirty="0">
                <a:solidFill>
                  <a:srgbClr val="660066"/>
                </a:solidFill>
              </a:rPr>
              <a:t>&gt; ;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u="sng" dirty="0" err="1"/>
              <a:t>Trong</a:t>
            </a:r>
            <a:r>
              <a:rPr lang="en-US" altLang="en-US" sz="3200" u="sng" dirty="0"/>
              <a:t> </a:t>
            </a:r>
            <a:r>
              <a:rPr lang="en-US" altLang="en-US" sz="3200" u="sng" dirty="0" err="1"/>
              <a:t>đó</a:t>
            </a:r>
            <a:r>
              <a:rPr lang="en-US" altLang="en-US" sz="3200" dirty="0" smtClean="0"/>
              <a:t>:  </a:t>
            </a:r>
            <a:r>
              <a:rPr lang="en-US" altLang="en-US" sz="3200" i="1" dirty="0" smtClean="0">
                <a:solidFill>
                  <a:srgbClr val="A50021"/>
                </a:solidFill>
              </a:rPr>
              <a:t>-</a:t>
            </a:r>
            <a:r>
              <a:rPr lang="en-US" altLang="en-US" sz="3200" i="1" dirty="0" err="1">
                <a:solidFill>
                  <a:srgbClr val="A50021"/>
                </a:solidFill>
              </a:rPr>
              <a:t>Điều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kiện</a:t>
            </a:r>
            <a:r>
              <a:rPr lang="en-US" altLang="en-US" sz="3200" i="1" dirty="0">
                <a:solidFill>
                  <a:srgbClr val="A50021"/>
                </a:solidFill>
              </a:rPr>
              <a:t>: </a:t>
            </a:r>
            <a:r>
              <a:rPr lang="en-US" altLang="en-US" sz="3200" i="1" dirty="0" err="1">
                <a:solidFill>
                  <a:srgbClr val="A50021"/>
                </a:solidFill>
              </a:rPr>
              <a:t>thường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là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một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phép</a:t>
            </a:r>
            <a:r>
              <a:rPr lang="en-US" altLang="en-US" sz="3200" i="1" dirty="0">
                <a:solidFill>
                  <a:srgbClr val="A50021"/>
                </a:solidFill>
              </a:rPr>
              <a:t> so </a:t>
            </a:r>
            <a:r>
              <a:rPr lang="en-US" altLang="en-US" sz="3200" i="1" dirty="0" err="1">
                <a:solidFill>
                  <a:srgbClr val="A50021"/>
                </a:solidFill>
              </a:rPr>
              <a:t>sánh</a:t>
            </a:r>
            <a:r>
              <a:rPr lang="en-US" altLang="en-US" sz="3200" i="1" dirty="0">
                <a:solidFill>
                  <a:srgbClr val="A5002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i="1" dirty="0">
                <a:solidFill>
                  <a:srgbClr val="A50021"/>
                </a:solidFill>
              </a:rPr>
              <a:t>     -</a:t>
            </a:r>
            <a:r>
              <a:rPr lang="en-US" altLang="en-US" sz="3200" i="1" dirty="0" err="1">
                <a:solidFill>
                  <a:srgbClr val="A50021"/>
                </a:solidFill>
              </a:rPr>
              <a:t>Câu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lệnh</a:t>
            </a:r>
            <a:r>
              <a:rPr lang="en-US" altLang="en-US" sz="3200" i="1" dirty="0">
                <a:solidFill>
                  <a:srgbClr val="A50021"/>
                </a:solidFill>
              </a:rPr>
              <a:t>: </a:t>
            </a:r>
            <a:r>
              <a:rPr lang="en-US" altLang="en-US" sz="3200" i="1" dirty="0" err="1">
                <a:solidFill>
                  <a:srgbClr val="A50021"/>
                </a:solidFill>
              </a:rPr>
              <a:t>có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thể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là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câu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lệnh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đơn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giản</a:t>
            </a:r>
            <a:r>
              <a:rPr lang="en-US" altLang="en-US" sz="3200" i="1" dirty="0">
                <a:solidFill>
                  <a:srgbClr val="A50021"/>
                </a:solidFill>
              </a:rPr>
              <a:t> hay </a:t>
            </a:r>
            <a:r>
              <a:rPr lang="en-US" altLang="en-US" sz="3200" i="1" dirty="0" err="1">
                <a:solidFill>
                  <a:srgbClr val="A50021"/>
                </a:solidFill>
              </a:rPr>
              <a:t>câu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lệnh</a:t>
            </a:r>
            <a:r>
              <a:rPr lang="en-US" altLang="en-US" sz="3200" i="1" dirty="0">
                <a:solidFill>
                  <a:srgbClr val="A50021"/>
                </a:solidFill>
              </a:rPr>
              <a:t> </a:t>
            </a:r>
            <a:r>
              <a:rPr lang="en-US" altLang="en-US" sz="3200" i="1" dirty="0" err="1">
                <a:solidFill>
                  <a:srgbClr val="A50021"/>
                </a:solidFill>
              </a:rPr>
              <a:t>ghép</a:t>
            </a:r>
            <a:r>
              <a:rPr lang="en-US" altLang="en-US" sz="3200" i="1" dirty="0" smtClean="0">
                <a:solidFill>
                  <a:srgbClr val="A5002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 err="1" smtClean="0"/>
              <a:t>Câu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lệnh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thực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hiện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như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sau</a:t>
            </a:r>
            <a:r>
              <a:rPr lang="en-US" altLang="en-US" sz="3200" dirty="0" smtClean="0"/>
              <a:t>:</a:t>
            </a:r>
          </a:p>
          <a:p>
            <a:pPr algn="just"/>
            <a:r>
              <a:rPr lang="en-US" altLang="en-US" sz="3200" dirty="0">
                <a:solidFill>
                  <a:srgbClr val="660033"/>
                </a:solidFill>
              </a:rPr>
              <a:t>-</a:t>
            </a:r>
            <a:r>
              <a:rPr lang="en-US" altLang="en-US" sz="3200" dirty="0" err="1">
                <a:solidFill>
                  <a:srgbClr val="660033"/>
                </a:solidFill>
              </a:rPr>
              <a:t>Bước</a:t>
            </a:r>
            <a:r>
              <a:rPr lang="en-US" altLang="en-US" sz="3200" dirty="0">
                <a:solidFill>
                  <a:srgbClr val="660033"/>
                </a:solidFill>
              </a:rPr>
              <a:t> 1: </a:t>
            </a:r>
            <a:r>
              <a:rPr lang="en-US" altLang="en-US" sz="3200" dirty="0" err="1">
                <a:solidFill>
                  <a:srgbClr val="660033"/>
                </a:solidFill>
              </a:rPr>
              <a:t>Kiểm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tra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điều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kiện</a:t>
            </a:r>
            <a:r>
              <a:rPr lang="en-US" altLang="en-US" sz="3200" dirty="0">
                <a:solidFill>
                  <a:srgbClr val="660033"/>
                </a:solidFill>
              </a:rPr>
              <a:t>.</a:t>
            </a:r>
          </a:p>
          <a:p>
            <a:pPr algn="just"/>
            <a:r>
              <a:rPr lang="en-US" altLang="en-US" sz="3200" dirty="0">
                <a:solidFill>
                  <a:srgbClr val="660033"/>
                </a:solidFill>
              </a:rPr>
              <a:t>-</a:t>
            </a:r>
            <a:r>
              <a:rPr lang="en-US" altLang="en-US" sz="3200" dirty="0" err="1">
                <a:solidFill>
                  <a:srgbClr val="660033"/>
                </a:solidFill>
              </a:rPr>
              <a:t>Bước</a:t>
            </a:r>
            <a:r>
              <a:rPr lang="en-US" altLang="en-US" sz="3200" dirty="0">
                <a:solidFill>
                  <a:srgbClr val="660033"/>
                </a:solidFill>
              </a:rPr>
              <a:t> 2: </a:t>
            </a:r>
            <a:r>
              <a:rPr lang="en-US" altLang="en-US" sz="3200" dirty="0" err="1">
                <a:solidFill>
                  <a:srgbClr val="660033"/>
                </a:solidFill>
              </a:rPr>
              <a:t>Nếu</a:t>
            </a:r>
            <a:r>
              <a:rPr lang="en-US" altLang="en-US" sz="3200" dirty="0">
                <a:solidFill>
                  <a:srgbClr val="660033"/>
                </a:solidFill>
              </a:rPr>
              <a:t> &lt;</a:t>
            </a:r>
            <a:r>
              <a:rPr lang="en-US" altLang="en-US" sz="3200" dirty="0" err="1">
                <a:solidFill>
                  <a:srgbClr val="660033"/>
                </a:solidFill>
              </a:rPr>
              <a:t>điều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kiện</a:t>
            </a:r>
            <a:r>
              <a:rPr lang="en-US" altLang="en-US" sz="3200" dirty="0">
                <a:solidFill>
                  <a:srgbClr val="660033"/>
                </a:solidFill>
              </a:rPr>
              <a:t>&gt;  SAI, </a:t>
            </a:r>
            <a:r>
              <a:rPr lang="en-US" altLang="en-US" sz="3200" dirty="0" err="1">
                <a:solidFill>
                  <a:srgbClr val="660033"/>
                </a:solidFill>
              </a:rPr>
              <a:t>câu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lệnh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sẽ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bị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bỏ</a:t>
            </a:r>
            <a:r>
              <a:rPr lang="en-US" altLang="en-US" sz="3200" dirty="0">
                <a:solidFill>
                  <a:srgbClr val="660033"/>
                </a:solidFill>
              </a:rPr>
              <a:t> qua </a:t>
            </a:r>
            <a:r>
              <a:rPr lang="en-US" altLang="en-US" sz="3200" dirty="0" err="1">
                <a:solidFill>
                  <a:srgbClr val="660033"/>
                </a:solidFill>
              </a:rPr>
              <a:t>và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việc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thực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hiện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lệnh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lặp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kết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thúc</a:t>
            </a:r>
            <a:r>
              <a:rPr lang="en-US" altLang="en-US" sz="3200" dirty="0">
                <a:solidFill>
                  <a:srgbClr val="660033"/>
                </a:solidFill>
              </a:rPr>
              <a:t>. </a:t>
            </a:r>
            <a:r>
              <a:rPr lang="en-US" altLang="en-US" sz="3200" dirty="0" err="1">
                <a:solidFill>
                  <a:srgbClr val="660033"/>
                </a:solidFill>
              </a:rPr>
              <a:t>Nếu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điều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kiện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đúng</a:t>
            </a:r>
            <a:r>
              <a:rPr lang="en-US" altLang="en-US" sz="3200" dirty="0">
                <a:solidFill>
                  <a:srgbClr val="660033"/>
                </a:solidFill>
              </a:rPr>
              <a:t>, </a:t>
            </a:r>
            <a:r>
              <a:rPr lang="en-US" altLang="en-US" sz="3200" dirty="0" err="1">
                <a:solidFill>
                  <a:srgbClr val="660033"/>
                </a:solidFill>
              </a:rPr>
              <a:t>thực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hiện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câu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lệnh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và</a:t>
            </a:r>
            <a:r>
              <a:rPr lang="en-US" altLang="en-US" sz="3200" dirty="0">
                <a:solidFill>
                  <a:srgbClr val="660033"/>
                </a:solidFill>
              </a:rPr>
              <a:t> quay </a:t>
            </a:r>
            <a:r>
              <a:rPr lang="en-US" altLang="en-US" sz="3200" dirty="0" err="1">
                <a:solidFill>
                  <a:srgbClr val="660033"/>
                </a:solidFill>
              </a:rPr>
              <a:t>lại</a:t>
            </a:r>
            <a:r>
              <a:rPr lang="en-US" altLang="en-US" sz="3200" dirty="0">
                <a:solidFill>
                  <a:srgbClr val="660033"/>
                </a:solidFill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</a:rPr>
              <a:t>bước</a:t>
            </a:r>
            <a:r>
              <a:rPr lang="en-US" altLang="en-US" sz="3200" dirty="0">
                <a:solidFill>
                  <a:srgbClr val="660033"/>
                </a:solidFill>
              </a:rPr>
              <a:t> 1</a:t>
            </a:r>
            <a:r>
              <a:rPr lang="en-US" altLang="en-US" sz="3200" dirty="0" smtClean="0">
                <a:solidFill>
                  <a:srgbClr val="660033"/>
                </a:solidFill>
              </a:rPr>
              <a:t>.</a:t>
            </a:r>
            <a:endParaRPr lang="en-US" altLang="en-US" sz="32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303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434218" y="1828800"/>
            <a:ext cx="11224382" cy="4188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>
                  <a:gamma/>
                  <a:tint val="24314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tint val="24314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3200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</a:t>
            </a:r>
            <a:r>
              <a:rPr lang="en-US" altLang="en-US" sz="3200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</a:t>
            </a:r>
            <a:r>
              <a:rPr lang="en-US" altLang="en-US" sz="3200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./</a:t>
            </a:r>
            <a:r>
              <a:rPr lang="en-US" altLang="en-US" sz="3200" dirty="0" smtClean="0"/>
              <a:t>  </a:t>
            </a:r>
            <a:r>
              <a:rPr lang="en-US" altLang="en-US" sz="3200" i="1" dirty="0" err="1" smtClean="0">
                <a:solidFill>
                  <a:srgbClr val="0000CC"/>
                </a:solidFill>
              </a:rPr>
              <a:t>Chúng</a:t>
            </a:r>
            <a:r>
              <a:rPr lang="en-US" altLang="en-US" sz="3200" i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i="1" dirty="0">
                <a:solidFill>
                  <a:srgbClr val="0000CC"/>
                </a:solidFill>
              </a:rPr>
              <a:t>ta </a:t>
            </a:r>
            <a:r>
              <a:rPr lang="en-US" altLang="en-US" sz="3200" i="1" dirty="0" err="1">
                <a:solidFill>
                  <a:srgbClr val="0000CC"/>
                </a:solidFill>
              </a:rPr>
              <a:t>biết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rằng</a:t>
            </a:r>
            <a:r>
              <a:rPr lang="en-US" altLang="en-US" sz="3200" i="1" dirty="0">
                <a:solidFill>
                  <a:srgbClr val="0000CC"/>
                </a:solidFill>
              </a:rPr>
              <a:t>, </a:t>
            </a:r>
            <a:r>
              <a:rPr lang="en-US" altLang="en-US" sz="3200" i="1" dirty="0" err="1">
                <a:solidFill>
                  <a:srgbClr val="0000CC"/>
                </a:solidFill>
              </a:rPr>
              <a:t>nếu</a:t>
            </a:r>
            <a:r>
              <a:rPr lang="en-US" altLang="en-US" sz="3200" i="1" dirty="0">
                <a:solidFill>
                  <a:srgbClr val="0000CC"/>
                </a:solidFill>
              </a:rPr>
              <a:t> n (n&gt;0) </a:t>
            </a:r>
            <a:r>
              <a:rPr lang="en-US" altLang="en-US" sz="3200" i="1" dirty="0" err="1">
                <a:solidFill>
                  <a:srgbClr val="0000CC"/>
                </a:solidFill>
              </a:rPr>
              <a:t>càng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lớn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thì</a:t>
            </a:r>
            <a:r>
              <a:rPr lang="en-US" altLang="en-US" sz="3200" i="1" dirty="0">
                <a:solidFill>
                  <a:srgbClr val="0000CC"/>
                </a:solidFill>
              </a:rPr>
              <a:t> 1/n </a:t>
            </a:r>
            <a:r>
              <a:rPr lang="en-US" altLang="en-US" sz="3200" i="1" dirty="0" err="1">
                <a:solidFill>
                  <a:srgbClr val="0000CC"/>
                </a:solidFill>
              </a:rPr>
              <a:t>càng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nhỏ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nhưng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luôn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lớn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hơn</a:t>
            </a:r>
            <a:r>
              <a:rPr lang="en-US" altLang="en-US" sz="3200" i="1" dirty="0">
                <a:solidFill>
                  <a:srgbClr val="0000CC"/>
                </a:solidFill>
              </a:rPr>
              <a:t> 0.</a:t>
            </a:r>
          </a:p>
          <a:p>
            <a:pPr algn="l"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0000CC"/>
                </a:solidFill>
              </a:rPr>
              <a:t>Với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giá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trị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nào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của</a:t>
            </a:r>
            <a:r>
              <a:rPr lang="en-US" altLang="en-US" sz="3200" i="1" dirty="0">
                <a:solidFill>
                  <a:srgbClr val="0000CC"/>
                </a:solidFill>
              </a:rPr>
              <a:t> n </a:t>
            </a:r>
            <a:r>
              <a:rPr lang="en-US" altLang="en-US" sz="3200" i="1" dirty="0" err="1">
                <a:solidFill>
                  <a:srgbClr val="0000CC"/>
                </a:solidFill>
              </a:rPr>
              <a:t>thì</a:t>
            </a:r>
            <a:r>
              <a:rPr lang="en-US" altLang="en-US" sz="3200" i="1" dirty="0">
                <a:solidFill>
                  <a:srgbClr val="0000CC"/>
                </a:solidFill>
              </a:rPr>
              <a:t> 1/n &lt; 0.005 </a:t>
            </a:r>
            <a:r>
              <a:rPr lang="en-US" altLang="en-US" sz="3200" i="1" dirty="0" err="1">
                <a:solidFill>
                  <a:srgbClr val="0000CC"/>
                </a:solidFill>
              </a:rPr>
              <a:t>hoặc</a:t>
            </a:r>
            <a:r>
              <a:rPr lang="en-US" altLang="en-US" sz="3200" i="1" dirty="0">
                <a:solidFill>
                  <a:srgbClr val="0000CC"/>
                </a:solidFill>
              </a:rPr>
              <a:t> 1/n &lt; 0.003</a:t>
            </a:r>
            <a:r>
              <a:rPr lang="en-US" altLang="en-US" sz="3200" dirty="0"/>
              <a:t> </a:t>
            </a:r>
            <a:r>
              <a:rPr lang="en-US" altLang="en-US" sz="3200" i="1" dirty="0">
                <a:solidFill>
                  <a:srgbClr val="0000CC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0000CC"/>
                </a:solidFill>
              </a:rPr>
              <a:t>Em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hãy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viết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chương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tính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số</a:t>
            </a:r>
            <a:r>
              <a:rPr lang="en-US" altLang="en-US" sz="3200" i="1" dirty="0">
                <a:solidFill>
                  <a:srgbClr val="0000CC"/>
                </a:solidFill>
              </a:rPr>
              <a:t> n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nhỏ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nhất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để</a:t>
            </a:r>
            <a:r>
              <a:rPr lang="en-US" altLang="en-US" sz="3200" i="1" dirty="0">
                <a:solidFill>
                  <a:srgbClr val="0000CC"/>
                </a:solidFill>
              </a:rPr>
              <a:t> 1/n </a:t>
            </a:r>
            <a:r>
              <a:rPr lang="en-US" altLang="en-US" sz="3200" i="1" dirty="0" err="1">
                <a:solidFill>
                  <a:srgbClr val="0000CC"/>
                </a:solidFill>
              </a:rPr>
              <a:t>nhỏ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hơn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một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sai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số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cho</a:t>
            </a:r>
            <a:r>
              <a:rPr lang="en-US" altLang="en-US" sz="320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</a:rPr>
              <a:t>trước</a:t>
            </a:r>
            <a:r>
              <a:rPr lang="en-US" altLang="en-US" sz="3200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4218" y="1066800"/>
            <a:ext cx="7467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2540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1./ </a:t>
            </a:r>
            <a:r>
              <a:rPr lang="en-US" altLang="en-US" sz="3200" b="1" dirty="0" err="1">
                <a:latin typeface="+mn-lt"/>
              </a:rPr>
              <a:t>L</a:t>
            </a:r>
            <a:r>
              <a:rPr lang="en-US" altLang="en-US" sz="3200" b="1" dirty="0" err="1" smtClean="0">
                <a:latin typeface="+mn-lt"/>
              </a:rPr>
              <a:t>ặp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với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chưa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biết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: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1662</Words>
  <Application>Microsoft Office PowerPoint</Application>
  <PresentationFormat>Custom</PresentationFormat>
  <Paragraphs>178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27_MAU</vt:lpstr>
      <vt:lpstr>1_Default Design</vt:lpstr>
      <vt:lpstr>4_Default Design</vt:lpstr>
      <vt:lpstr>3_Default Design</vt:lpstr>
      <vt:lpstr>11_Custom Design</vt:lpstr>
      <vt:lpstr>12_Custom Design</vt:lpstr>
      <vt:lpstr>13_Custom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VoNhatTruong</dc:creator>
  <cp:lastModifiedBy>Nhut</cp:lastModifiedBy>
  <cp:revision>125</cp:revision>
  <cp:lastPrinted>1601-01-01T00:00:00Z</cp:lastPrinted>
  <dcterms:created xsi:type="dcterms:W3CDTF">1601-01-01T00:00:00Z</dcterms:created>
  <dcterms:modified xsi:type="dcterms:W3CDTF">2021-02-17T02:53:03Z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