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65" r:id="rId3"/>
    <p:sldId id="261" r:id="rId4"/>
    <p:sldId id="262" r:id="rId5"/>
    <p:sldId id="266" r:id="rId6"/>
    <p:sldId id="268" r:id="rId7"/>
    <p:sldId id="260" r:id="rId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p:scale>
          <a:sx n="81" d="100"/>
          <a:sy n="81" d="100"/>
        </p:scale>
        <p:origin x="-300" y="204"/>
      </p:cViewPr>
      <p:guideLst>
        <p:guide orient="horz" pos="2160"/>
        <p:guide pos="384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GB"/>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GB"/>
          </a:p>
        </p:txBody>
      </p:sp>
      <p:sp>
        <p:nvSpPr>
          <p:cNvPr id="4" name="Date Placeholder 3"/>
          <p:cNvSpPr>
            <a:spLocks noGrp="1"/>
          </p:cNvSpPr>
          <p:nvPr>
            <p:ph type="dt" sz="half" idx="10"/>
          </p:nvPr>
        </p:nvSpPr>
        <p:spPr/>
        <p:txBody>
          <a:bodyPr/>
          <a:lstStyle/>
          <a:p>
            <a:fld id="{126860B5-BC0E-4458-88D0-4B65660A8756}" type="datetimeFigureOut">
              <a:rPr lang="en-GB" smtClean="0"/>
              <a:t>27/09/2021</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2C10CFB1-8F79-4019-8921-11D762B2BCBB}" type="slidenum">
              <a:rPr lang="en-GB" smtClean="0"/>
              <a:t>‹#›</a:t>
            </a:fld>
            <a:endParaRPr lang="en-GB"/>
          </a:p>
        </p:txBody>
      </p:sp>
    </p:spTree>
    <p:extLst>
      <p:ext uri="{BB962C8B-B14F-4D97-AF65-F5344CB8AC3E}">
        <p14:creationId xmlns:p14="http://schemas.microsoft.com/office/powerpoint/2010/main" val="390814385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126860B5-BC0E-4458-88D0-4B65660A8756}" type="datetimeFigureOut">
              <a:rPr lang="en-GB" smtClean="0"/>
              <a:t>27/09/2021</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2C10CFB1-8F79-4019-8921-11D762B2BCBB}" type="slidenum">
              <a:rPr lang="en-GB" smtClean="0"/>
              <a:t>‹#›</a:t>
            </a:fld>
            <a:endParaRPr lang="en-GB"/>
          </a:p>
        </p:txBody>
      </p:sp>
    </p:spTree>
    <p:extLst>
      <p:ext uri="{BB962C8B-B14F-4D97-AF65-F5344CB8AC3E}">
        <p14:creationId xmlns:p14="http://schemas.microsoft.com/office/powerpoint/2010/main" val="72136650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GB"/>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126860B5-BC0E-4458-88D0-4B65660A8756}" type="datetimeFigureOut">
              <a:rPr lang="en-GB" smtClean="0"/>
              <a:t>27/09/2021</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2C10CFB1-8F79-4019-8921-11D762B2BCBB}" type="slidenum">
              <a:rPr lang="en-GB" smtClean="0"/>
              <a:t>‹#›</a:t>
            </a:fld>
            <a:endParaRPr lang="en-GB"/>
          </a:p>
        </p:txBody>
      </p:sp>
    </p:spTree>
    <p:extLst>
      <p:ext uri="{BB962C8B-B14F-4D97-AF65-F5344CB8AC3E}">
        <p14:creationId xmlns:p14="http://schemas.microsoft.com/office/powerpoint/2010/main" val="83825383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Date Placeholder 4"/>
          <p:cNvSpPr>
            <a:spLocks noGrp="1"/>
          </p:cNvSpPr>
          <p:nvPr>
            <p:ph type="dt" sz="half" idx="10"/>
          </p:nvPr>
        </p:nvSpPr>
        <p:spPr/>
        <p:txBody>
          <a:bodyPr/>
          <a:lstStyle/>
          <a:p>
            <a:fld id="{126860B5-BC0E-4458-88D0-4B65660A8756}" type="datetimeFigureOut">
              <a:rPr lang="en-GB" smtClean="0"/>
              <a:t>27/09/2021</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2C10CFB1-8F79-4019-8921-11D762B2BCBB}" type="slidenum">
              <a:rPr lang="en-GB" smtClean="0"/>
              <a:t>‹#›</a:t>
            </a:fld>
            <a:endParaRPr lang="en-GB"/>
          </a:p>
        </p:txBody>
      </p:sp>
    </p:spTree>
    <p:extLst>
      <p:ext uri="{BB962C8B-B14F-4D97-AF65-F5344CB8AC3E}">
        <p14:creationId xmlns:p14="http://schemas.microsoft.com/office/powerpoint/2010/main" val="103503130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GB"/>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7" name="Date Placeholder 6"/>
          <p:cNvSpPr>
            <a:spLocks noGrp="1"/>
          </p:cNvSpPr>
          <p:nvPr>
            <p:ph type="dt" sz="half" idx="10"/>
          </p:nvPr>
        </p:nvSpPr>
        <p:spPr/>
        <p:txBody>
          <a:bodyPr/>
          <a:lstStyle/>
          <a:p>
            <a:fld id="{126860B5-BC0E-4458-88D0-4B65660A8756}" type="datetimeFigureOut">
              <a:rPr lang="en-GB" smtClean="0"/>
              <a:t>27/09/2021</a:t>
            </a:fld>
            <a:endParaRPr lang="en-GB"/>
          </a:p>
        </p:txBody>
      </p:sp>
      <p:sp>
        <p:nvSpPr>
          <p:cNvPr id="8" name="Footer Placeholder 7"/>
          <p:cNvSpPr>
            <a:spLocks noGrp="1"/>
          </p:cNvSpPr>
          <p:nvPr>
            <p:ph type="ftr" sz="quarter" idx="11"/>
          </p:nvPr>
        </p:nvSpPr>
        <p:spPr/>
        <p:txBody>
          <a:bodyPr/>
          <a:lstStyle/>
          <a:p>
            <a:endParaRPr lang="en-GB"/>
          </a:p>
        </p:txBody>
      </p:sp>
      <p:sp>
        <p:nvSpPr>
          <p:cNvPr id="9" name="Slide Number Placeholder 8"/>
          <p:cNvSpPr>
            <a:spLocks noGrp="1"/>
          </p:cNvSpPr>
          <p:nvPr>
            <p:ph type="sldNum" sz="quarter" idx="12"/>
          </p:nvPr>
        </p:nvSpPr>
        <p:spPr/>
        <p:txBody>
          <a:bodyPr/>
          <a:lstStyle/>
          <a:p>
            <a:fld id="{2C10CFB1-8F79-4019-8921-11D762B2BCBB}" type="slidenum">
              <a:rPr lang="en-GB" smtClean="0"/>
              <a:t>‹#›</a:t>
            </a:fld>
            <a:endParaRPr lang="en-GB"/>
          </a:p>
        </p:txBody>
      </p:sp>
    </p:spTree>
    <p:extLst>
      <p:ext uri="{BB962C8B-B14F-4D97-AF65-F5344CB8AC3E}">
        <p14:creationId xmlns:p14="http://schemas.microsoft.com/office/powerpoint/2010/main" val="258563043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Date Placeholder 2"/>
          <p:cNvSpPr>
            <a:spLocks noGrp="1"/>
          </p:cNvSpPr>
          <p:nvPr>
            <p:ph type="dt" sz="half" idx="10"/>
          </p:nvPr>
        </p:nvSpPr>
        <p:spPr/>
        <p:txBody>
          <a:bodyPr/>
          <a:lstStyle/>
          <a:p>
            <a:fld id="{126860B5-BC0E-4458-88D0-4B65660A8756}" type="datetimeFigureOut">
              <a:rPr lang="en-GB" smtClean="0"/>
              <a:t>27/09/2021</a:t>
            </a:fld>
            <a:endParaRPr lang="en-GB"/>
          </a:p>
        </p:txBody>
      </p:sp>
      <p:sp>
        <p:nvSpPr>
          <p:cNvPr id="4" name="Footer Placeholder 3"/>
          <p:cNvSpPr>
            <a:spLocks noGrp="1"/>
          </p:cNvSpPr>
          <p:nvPr>
            <p:ph type="ftr" sz="quarter" idx="11"/>
          </p:nvPr>
        </p:nvSpPr>
        <p:spPr/>
        <p:txBody>
          <a:bodyPr/>
          <a:lstStyle/>
          <a:p>
            <a:endParaRPr lang="en-GB"/>
          </a:p>
        </p:txBody>
      </p:sp>
      <p:sp>
        <p:nvSpPr>
          <p:cNvPr id="5" name="Slide Number Placeholder 4"/>
          <p:cNvSpPr>
            <a:spLocks noGrp="1"/>
          </p:cNvSpPr>
          <p:nvPr>
            <p:ph type="sldNum" sz="quarter" idx="12"/>
          </p:nvPr>
        </p:nvSpPr>
        <p:spPr/>
        <p:txBody>
          <a:bodyPr/>
          <a:lstStyle/>
          <a:p>
            <a:fld id="{2C10CFB1-8F79-4019-8921-11D762B2BCBB}" type="slidenum">
              <a:rPr lang="en-GB" smtClean="0"/>
              <a:t>‹#›</a:t>
            </a:fld>
            <a:endParaRPr lang="en-GB"/>
          </a:p>
        </p:txBody>
      </p:sp>
    </p:spTree>
    <p:extLst>
      <p:ext uri="{BB962C8B-B14F-4D97-AF65-F5344CB8AC3E}">
        <p14:creationId xmlns:p14="http://schemas.microsoft.com/office/powerpoint/2010/main" val="256197115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26860B5-BC0E-4458-88D0-4B65660A8756}" type="datetimeFigureOut">
              <a:rPr lang="en-GB" smtClean="0"/>
              <a:t>27/09/2021</a:t>
            </a:fld>
            <a:endParaRPr lang="en-GB"/>
          </a:p>
        </p:txBody>
      </p:sp>
      <p:sp>
        <p:nvSpPr>
          <p:cNvPr id="3" name="Footer Placeholder 2"/>
          <p:cNvSpPr>
            <a:spLocks noGrp="1"/>
          </p:cNvSpPr>
          <p:nvPr>
            <p:ph type="ftr" sz="quarter" idx="11"/>
          </p:nvPr>
        </p:nvSpPr>
        <p:spPr/>
        <p:txBody>
          <a:bodyPr/>
          <a:lstStyle/>
          <a:p>
            <a:endParaRPr lang="en-GB"/>
          </a:p>
        </p:txBody>
      </p:sp>
      <p:sp>
        <p:nvSpPr>
          <p:cNvPr id="4" name="Slide Number Placeholder 3"/>
          <p:cNvSpPr>
            <a:spLocks noGrp="1"/>
          </p:cNvSpPr>
          <p:nvPr>
            <p:ph type="sldNum" sz="quarter" idx="12"/>
          </p:nvPr>
        </p:nvSpPr>
        <p:spPr/>
        <p:txBody>
          <a:bodyPr/>
          <a:lstStyle/>
          <a:p>
            <a:fld id="{2C10CFB1-8F79-4019-8921-11D762B2BCBB}" type="slidenum">
              <a:rPr lang="en-GB" smtClean="0"/>
              <a:t>‹#›</a:t>
            </a:fld>
            <a:endParaRPr lang="en-GB"/>
          </a:p>
        </p:txBody>
      </p:sp>
    </p:spTree>
    <p:extLst>
      <p:ext uri="{BB962C8B-B14F-4D97-AF65-F5344CB8AC3E}">
        <p14:creationId xmlns:p14="http://schemas.microsoft.com/office/powerpoint/2010/main" val="101906123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GB"/>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126860B5-BC0E-4458-88D0-4B65660A8756}" type="datetimeFigureOut">
              <a:rPr lang="en-GB" smtClean="0"/>
              <a:t>27/09/2021</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2C10CFB1-8F79-4019-8921-11D762B2BCBB}" type="slidenum">
              <a:rPr lang="en-GB" smtClean="0"/>
              <a:t>‹#›</a:t>
            </a:fld>
            <a:endParaRPr lang="en-GB"/>
          </a:p>
        </p:txBody>
      </p:sp>
    </p:spTree>
    <p:extLst>
      <p:ext uri="{BB962C8B-B14F-4D97-AF65-F5344CB8AC3E}">
        <p14:creationId xmlns:p14="http://schemas.microsoft.com/office/powerpoint/2010/main" val="929113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GB"/>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126860B5-BC0E-4458-88D0-4B65660A8756}" type="datetimeFigureOut">
              <a:rPr lang="en-GB" smtClean="0"/>
              <a:t>27/09/2021</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2C10CFB1-8F79-4019-8921-11D762B2BCBB}" type="slidenum">
              <a:rPr lang="en-GB" smtClean="0"/>
              <a:t>‹#›</a:t>
            </a:fld>
            <a:endParaRPr lang="en-GB"/>
          </a:p>
        </p:txBody>
      </p:sp>
    </p:spTree>
    <p:extLst>
      <p:ext uri="{BB962C8B-B14F-4D97-AF65-F5344CB8AC3E}">
        <p14:creationId xmlns:p14="http://schemas.microsoft.com/office/powerpoint/2010/main" val="397009044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126860B5-BC0E-4458-88D0-4B65660A8756}" type="datetimeFigureOut">
              <a:rPr lang="en-GB" smtClean="0"/>
              <a:t>27/09/2021</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2C10CFB1-8F79-4019-8921-11D762B2BCBB}" type="slidenum">
              <a:rPr lang="en-GB" smtClean="0"/>
              <a:t>‹#›</a:t>
            </a:fld>
            <a:endParaRPr lang="en-GB"/>
          </a:p>
        </p:txBody>
      </p:sp>
    </p:spTree>
    <p:extLst>
      <p:ext uri="{BB962C8B-B14F-4D97-AF65-F5344CB8AC3E}">
        <p14:creationId xmlns:p14="http://schemas.microsoft.com/office/powerpoint/2010/main" val="333479378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GB"/>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126860B5-BC0E-4458-88D0-4B65660A8756}" type="datetimeFigureOut">
              <a:rPr lang="en-GB" smtClean="0"/>
              <a:t>27/09/2021</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2C10CFB1-8F79-4019-8921-11D762B2BCBB}" type="slidenum">
              <a:rPr lang="en-GB" smtClean="0"/>
              <a:t>‹#›</a:t>
            </a:fld>
            <a:endParaRPr lang="en-GB"/>
          </a:p>
        </p:txBody>
      </p:sp>
    </p:spTree>
    <p:extLst>
      <p:ext uri="{BB962C8B-B14F-4D97-AF65-F5344CB8AC3E}">
        <p14:creationId xmlns:p14="http://schemas.microsoft.com/office/powerpoint/2010/main" val="896176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GB"/>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26860B5-BC0E-4458-88D0-4B65660A8756}" type="datetimeFigureOut">
              <a:rPr lang="en-GB" smtClean="0"/>
              <a:t>27/09/2021</a:t>
            </a:fld>
            <a:endParaRPr lang="en-GB"/>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C10CFB1-8F79-4019-8921-11D762B2BCBB}" type="slidenum">
              <a:rPr lang="en-GB" smtClean="0"/>
              <a:t>‹#›</a:t>
            </a:fld>
            <a:endParaRPr lang="en-GB"/>
          </a:p>
        </p:txBody>
      </p:sp>
    </p:spTree>
    <p:extLst>
      <p:ext uri="{BB962C8B-B14F-4D97-AF65-F5344CB8AC3E}">
        <p14:creationId xmlns:p14="http://schemas.microsoft.com/office/powerpoint/2010/main" val="342054649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jp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Title 1"/>
          <p:cNvSpPr>
            <a:spLocks noGrp="1"/>
          </p:cNvSpPr>
          <p:nvPr>
            <p:ph type="ctrTitle"/>
          </p:nvPr>
        </p:nvSpPr>
        <p:spPr>
          <a:xfrm>
            <a:off x="2193702" y="0"/>
            <a:ext cx="7336664" cy="986489"/>
          </a:xfrm>
        </p:spPr>
        <p:txBody>
          <a:bodyPr>
            <a:noAutofit/>
          </a:bodyPr>
          <a:lstStyle/>
          <a:p>
            <a:r>
              <a:rPr lang="en-PH" b="1" dirty="0" smtClean="0">
                <a:latin typeface="Times New Roman" panose="02020603050405020304" pitchFamily="18" charset="0"/>
                <a:cs typeface="Times New Roman" panose="02020603050405020304" pitchFamily="18" charset="0"/>
              </a:rPr>
              <a:t>GIỚI THIỆU SÁCH</a:t>
            </a:r>
            <a:endParaRPr lang="en-GB" b="1" dirty="0">
              <a:latin typeface="Times New Roman" panose="02020603050405020304" pitchFamily="18" charset="0"/>
              <a:cs typeface="Times New Roman" panose="02020603050405020304" pitchFamily="18" charset="0"/>
            </a:endParaRPr>
          </a:p>
        </p:txBody>
      </p:sp>
      <p:sp>
        <p:nvSpPr>
          <p:cNvPr id="3" name="Subtitle 2"/>
          <p:cNvSpPr>
            <a:spLocks noGrp="1"/>
          </p:cNvSpPr>
          <p:nvPr>
            <p:ph type="subTitle" idx="1"/>
          </p:nvPr>
        </p:nvSpPr>
        <p:spPr>
          <a:xfrm>
            <a:off x="4750963" y="1972978"/>
            <a:ext cx="5667778" cy="3129566"/>
          </a:xfrm>
        </p:spPr>
        <p:txBody>
          <a:bodyPr>
            <a:noAutofit/>
          </a:bodyPr>
          <a:lstStyle/>
          <a:p>
            <a:endParaRPr lang="en-PH" sz="2800" b="1" dirty="0" smtClean="0">
              <a:solidFill>
                <a:srgbClr val="C00000"/>
              </a:solidFill>
              <a:latin typeface="Times New Roman" panose="02020603050405020304" pitchFamily="18" charset="0"/>
              <a:cs typeface="Times New Roman" panose="02020603050405020304" pitchFamily="18" charset="0"/>
            </a:endParaRPr>
          </a:p>
          <a:p>
            <a:r>
              <a:rPr lang="en-PH" sz="3600" b="1" dirty="0" err="1" smtClean="0">
                <a:latin typeface="Times New Roman" panose="02020603050405020304" pitchFamily="18" charset="0"/>
                <a:cs typeface="Times New Roman" panose="02020603050405020304" pitchFamily="18" charset="0"/>
              </a:rPr>
              <a:t>Tác</a:t>
            </a:r>
            <a:r>
              <a:rPr lang="en-PH" sz="3600" b="1" dirty="0" smtClean="0">
                <a:latin typeface="Times New Roman" panose="02020603050405020304" pitchFamily="18" charset="0"/>
                <a:cs typeface="Times New Roman" panose="02020603050405020304" pitchFamily="18" charset="0"/>
              </a:rPr>
              <a:t> </a:t>
            </a:r>
            <a:r>
              <a:rPr lang="en-PH" sz="3600" b="1" dirty="0" err="1" smtClean="0">
                <a:latin typeface="Times New Roman" panose="02020603050405020304" pitchFamily="18" charset="0"/>
                <a:cs typeface="Times New Roman" panose="02020603050405020304" pitchFamily="18" charset="0"/>
              </a:rPr>
              <a:t>giả</a:t>
            </a:r>
            <a:r>
              <a:rPr lang="en-PH" sz="3600" b="1" dirty="0" smtClean="0">
                <a:latin typeface="Times New Roman" panose="02020603050405020304" pitchFamily="18" charset="0"/>
                <a:cs typeface="Times New Roman" panose="02020603050405020304" pitchFamily="18" charset="0"/>
              </a:rPr>
              <a:t>: </a:t>
            </a:r>
            <a:r>
              <a:rPr lang="en-PH" sz="3600" b="1" dirty="0" err="1" smtClean="0">
                <a:latin typeface="Times New Roman" panose="02020603050405020304" pitchFamily="18" charset="0"/>
                <a:cs typeface="Times New Roman" panose="02020603050405020304" pitchFamily="18" charset="0"/>
              </a:rPr>
              <a:t>Sơn</a:t>
            </a:r>
            <a:r>
              <a:rPr lang="en-PH" sz="3600" b="1" dirty="0" smtClean="0">
                <a:latin typeface="Times New Roman" panose="02020603050405020304" pitchFamily="18" charset="0"/>
                <a:cs typeface="Times New Roman" panose="02020603050405020304" pitchFamily="18" charset="0"/>
              </a:rPr>
              <a:t> </a:t>
            </a:r>
            <a:r>
              <a:rPr lang="en-PH" sz="3600" b="1" dirty="0" err="1" smtClean="0">
                <a:latin typeface="Times New Roman" panose="02020603050405020304" pitchFamily="18" charset="0"/>
                <a:cs typeface="Times New Roman" panose="02020603050405020304" pitchFamily="18" charset="0"/>
              </a:rPr>
              <a:t>Tùng</a:t>
            </a:r>
            <a:endParaRPr lang="en-PH" sz="3600" b="1" dirty="0">
              <a:latin typeface="Times New Roman" panose="02020603050405020304" pitchFamily="18" charset="0"/>
              <a:cs typeface="Times New Roman" panose="02020603050405020304" pitchFamily="18" charset="0"/>
            </a:endParaRPr>
          </a:p>
          <a:p>
            <a:r>
              <a:rPr lang="en-PH" sz="3600" b="1" dirty="0" smtClean="0">
                <a:latin typeface="Times New Roman" panose="02020603050405020304" pitchFamily="18" charset="0"/>
                <a:cs typeface="Times New Roman" panose="02020603050405020304" pitchFamily="18" charset="0"/>
              </a:rPr>
              <a:t>NXB: </a:t>
            </a:r>
            <a:r>
              <a:rPr lang="en-PH" sz="3600" b="1" dirty="0" err="1" smtClean="0">
                <a:latin typeface="Times New Roman" panose="02020603050405020304" pitchFamily="18" charset="0"/>
                <a:cs typeface="Times New Roman" panose="02020603050405020304" pitchFamily="18" charset="0"/>
              </a:rPr>
              <a:t>Văn</a:t>
            </a:r>
            <a:r>
              <a:rPr lang="en-PH" sz="3600" b="1" dirty="0" smtClean="0">
                <a:latin typeface="Times New Roman" panose="02020603050405020304" pitchFamily="18" charset="0"/>
                <a:cs typeface="Times New Roman" panose="02020603050405020304" pitchFamily="18" charset="0"/>
              </a:rPr>
              <a:t> </a:t>
            </a:r>
            <a:r>
              <a:rPr lang="en-PH" sz="3600" b="1" dirty="0" err="1" smtClean="0">
                <a:latin typeface="Times New Roman" panose="02020603050405020304" pitchFamily="18" charset="0"/>
                <a:cs typeface="Times New Roman" panose="02020603050405020304" pitchFamily="18" charset="0"/>
              </a:rPr>
              <a:t>học</a:t>
            </a:r>
            <a:endParaRPr lang="en-PH" sz="3600" b="1" dirty="0" smtClean="0">
              <a:latin typeface="Times New Roman" panose="02020603050405020304" pitchFamily="18" charset="0"/>
              <a:cs typeface="Times New Roman" panose="02020603050405020304" pitchFamily="18" charset="0"/>
            </a:endParaRPr>
          </a:p>
          <a:p>
            <a:r>
              <a:rPr lang="en-PH" sz="3600" b="1" dirty="0" smtClean="0">
                <a:latin typeface="Times New Roman" panose="02020603050405020304" pitchFamily="18" charset="0"/>
                <a:cs typeface="Times New Roman" panose="02020603050405020304" pitchFamily="18" charset="0"/>
              </a:rPr>
              <a:t>NĂM XB: 2012</a:t>
            </a:r>
          </a:p>
          <a:p>
            <a:r>
              <a:rPr lang="en-PH" sz="3600" b="1" dirty="0" err="1" smtClean="0">
                <a:latin typeface="Times New Roman" panose="02020603050405020304" pitchFamily="18" charset="0"/>
                <a:cs typeface="Times New Roman" panose="02020603050405020304" pitchFamily="18" charset="0"/>
              </a:rPr>
              <a:t>Số</a:t>
            </a:r>
            <a:r>
              <a:rPr lang="en-PH" sz="3600" b="1" dirty="0" smtClean="0">
                <a:latin typeface="Times New Roman" panose="02020603050405020304" pitchFamily="18" charset="0"/>
                <a:cs typeface="Times New Roman" panose="02020603050405020304" pitchFamily="18" charset="0"/>
              </a:rPr>
              <a:t> </a:t>
            </a:r>
            <a:r>
              <a:rPr lang="en-PH" sz="3600" b="1" dirty="0" err="1" smtClean="0">
                <a:latin typeface="Times New Roman" panose="02020603050405020304" pitchFamily="18" charset="0"/>
                <a:cs typeface="Times New Roman" panose="02020603050405020304" pitchFamily="18" charset="0"/>
              </a:rPr>
              <a:t>trang</a:t>
            </a:r>
            <a:r>
              <a:rPr lang="en-PH" sz="3600" b="1" dirty="0" smtClean="0">
                <a:latin typeface="Times New Roman" panose="02020603050405020304" pitchFamily="18" charset="0"/>
                <a:cs typeface="Times New Roman" panose="02020603050405020304" pitchFamily="18" charset="0"/>
              </a:rPr>
              <a:t>: 331 tr.</a:t>
            </a:r>
            <a:endParaRPr lang="en-GB" sz="3600" b="1" dirty="0">
              <a:latin typeface="Times New Roman" panose="02020603050405020304" pitchFamily="18" charset="0"/>
              <a:cs typeface="Times New Roman" panose="02020603050405020304" pitchFamily="18" charset="0"/>
            </a:endParaRPr>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28303" y="986489"/>
            <a:ext cx="4222660" cy="5408499"/>
          </a:xfrm>
          <a:prstGeom prst="rect">
            <a:avLst/>
          </a:prstGeom>
        </p:spPr>
      </p:pic>
      <p:sp>
        <p:nvSpPr>
          <p:cNvPr id="6" name="Rectangle 5"/>
          <p:cNvSpPr/>
          <p:nvPr/>
        </p:nvSpPr>
        <p:spPr>
          <a:xfrm>
            <a:off x="6021593" y="6102600"/>
            <a:ext cx="5822171" cy="584775"/>
          </a:xfrm>
          <a:prstGeom prst="rect">
            <a:avLst/>
          </a:prstGeom>
        </p:spPr>
        <p:txBody>
          <a:bodyPr wrap="none">
            <a:spAutoFit/>
          </a:bodyPr>
          <a:lstStyle/>
          <a:p>
            <a:r>
              <a:rPr lang="en-GB" sz="3200" b="1" smtClean="0">
                <a:solidFill>
                  <a:srgbClr val="FFFF00"/>
                </a:solidFill>
              </a:rPr>
              <a:t>THƯ VIỆN THCS NGUYỄN VĂN BÁ</a:t>
            </a:r>
            <a:endParaRPr lang="en-GB" sz="3200" b="1" dirty="0">
              <a:solidFill>
                <a:srgbClr val="FFFF00"/>
              </a:solidFill>
            </a:endParaRPr>
          </a:p>
        </p:txBody>
      </p:sp>
    </p:spTree>
    <p:extLst>
      <p:ext uri="{BB962C8B-B14F-4D97-AF65-F5344CB8AC3E}">
        <p14:creationId xmlns:p14="http://schemas.microsoft.com/office/powerpoint/2010/main" val="872791430"/>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GB"/>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1"/>
            <a:ext cx="12192000" cy="6858001"/>
          </a:xfrm>
        </p:spPr>
      </p:pic>
      <p:sp>
        <p:nvSpPr>
          <p:cNvPr id="5" name="Rectangle 4"/>
          <p:cNvSpPr/>
          <p:nvPr/>
        </p:nvSpPr>
        <p:spPr>
          <a:xfrm>
            <a:off x="141668" y="2895137"/>
            <a:ext cx="10822984" cy="3304110"/>
          </a:xfrm>
          <a:prstGeom prst="rect">
            <a:avLst/>
          </a:prstGeom>
        </p:spPr>
        <p:txBody>
          <a:bodyPr wrap="square">
            <a:spAutoFit/>
          </a:bodyPr>
          <a:lstStyle/>
          <a:p>
            <a:pPr algn="ctr">
              <a:lnSpc>
                <a:spcPct val="150000"/>
              </a:lnSpc>
              <a:spcAft>
                <a:spcPts val="800"/>
              </a:spcAft>
            </a:pPr>
            <a:endParaRPr lang="en-GB" sz="4000" b="1" dirty="0">
              <a:latin typeface="Times New Roman" panose="02020603050405020304" pitchFamily="18" charset="0"/>
              <a:ea typeface="Calibri" panose="020F0502020204030204" pitchFamily="34" charset="0"/>
              <a:cs typeface="Times New Roman" panose="02020603050405020304" pitchFamily="18" charset="0"/>
            </a:endParaRPr>
          </a:p>
          <a:p>
            <a:pPr algn="ctr">
              <a:lnSpc>
                <a:spcPct val="150000"/>
              </a:lnSpc>
              <a:spcAft>
                <a:spcPts val="800"/>
              </a:spcAft>
            </a:pPr>
            <a:r>
              <a:rPr lang="en-GB" sz="4800" b="1" dirty="0" smtClean="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a:t>
            </a:r>
            <a:r>
              <a:rPr lang="en-GB" sz="4800" b="1" dirty="0" err="1" smtClean="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Tháp</a:t>
            </a:r>
            <a:r>
              <a:rPr lang="en-GB" sz="4800" b="1" dirty="0" smtClean="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z="48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Mười</a:t>
            </a:r>
            <a:r>
              <a:rPr lang="en-GB" sz="48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z="48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đẹp</a:t>
            </a:r>
            <a:r>
              <a:rPr lang="en-GB" sz="48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z="48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nhất</a:t>
            </a:r>
            <a:r>
              <a:rPr lang="en-GB" sz="48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z="48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bông</a:t>
            </a:r>
            <a:r>
              <a:rPr lang="en-GB" sz="48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z="48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sen</a:t>
            </a:r>
            <a:endParaRPr lang="en-GB" sz="4800" b="1" dirty="0">
              <a:latin typeface="Times New Roman" panose="02020603050405020304" pitchFamily="18" charset="0"/>
              <a:ea typeface="Calibri" panose="020F0502020204030204" pitchFamily="34" charset="0"/>
              <a:cs typeface="Times New Roman" panose="02020603050405020304" pitchFamily="18" charset="0"/>
            </a:endParaRPr>
          </a:p>
          <a:p>
            <a:pPr algn="ctr">
              <a:lnSpc>
                <a:spcPct val="150000"/>
              </a:lnSpc>
              <a:spcAft>
                <a:spcPts val="800"/>
              </a:spcAft>
            </a:pPr>
            <a:r>
              <a:rPr lang="en-GB" sz="48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Việt</a:t>
            </a:r>
            <a:r>
              <a:rPr lang="en-GB" sz="48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Nam </a:t>
            </a:r>
            <a:r>
              <a:rPr lang="en-GB" sz="48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đẹp</a:t>
            </a:r>
            <a:r>
              <a:rPr lang="en-GB" sz="48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z="48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nhất</a:t>
            </a:r>
            <a:r>
              <a:rPr lang="en-GB" sz="48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z="48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có</a:t>
            </a:r>
            <a:r>
              <a:rPr lang="en-GB" sz="48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z="48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tên</a:t>
            </a:r>
            <a:r>
              <a:rPr lang="en-GB" sz="48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z="4800" b="1" dirty="0" err="1">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Bác</a:t>
            </a:r>
            <a:r>
              <a:rPr lang="en-GB" sz="4800" b="1"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z="4800" b="1" dirty="0" err="1" smtClean="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Hồ</a:t>
            </a:r>
            <a:r>
              <a:rPr lang="en-GB" sz="4800" b="1" dirty="0" smtClean="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GB" sz="4800" b="1" dirty="0">
              <a:effectLst/>
              <a:latin typeface="Times New Roman" panose="02020603050405020304" pitchFamily="18"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2248063364"/>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GB"/>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 y="0"/>
            <a:ext cx="12192000" cy="6993228"/>
          </a:xfrm>
        </p:spPr>
      </p:pic>
      <p:sp>
        <p:nvSpPr>
          <p:cNvPr id="5" name="Subtitle 2"/>
          <p:cNvSpPr txBox="1">
            <a:spLocks/>
          </p:cNvSpPr>
          <p:nvPr/>
        </p:nvSpPr>
        <p:spPr>
          <a:xfrm>
            <a:off x="308021" y="365125"/>
            <a:ext cx="11373117" cy="6087190"/>
          </a:xfrm>
          <a:prstGeom prst="rect">
            <a:avLst/>
          </a:prstGeom>
        </p:spPr>
        <p:txBody>
          <a:bodyPr vert="horz" lIns="91440" tIns="45720" rIns="91440" bIns="45720" rtlCol="0">
            <a:normAutofit fontScale="25000" lnSpcReduction="2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just">
              <a:lnSpc>
                <a:spcPct val="150000"/>
              </a:lnSpc>
              <a:buNone/>
            </a:pPr>
            <a:r>
              <a:rPr lang="en-GB" sz="14400" b="1"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Nhà</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văn</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Sơn</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Tùng</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đã</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viết</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rất</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nhiều</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tác</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phẩm</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về</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Bác</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mỗi</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tác</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phẩm</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là</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một</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câu</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chuyện</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riêng</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nhưng</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hình</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ảnh</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Bác</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Hồ</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hiện</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lên</a:t>
            </a:r>
            <a:r>
              <a:rPr lang="en-GB" sz="14400" dirty="0" smtClean="0">
                <a:solidFill>
                  <a:schemeClr val="bg1"/>
                </a:solidFill>
                <a:latin typeface="Times New Roman" panose="02020603050405020304" pitchFamily="18" charset="0"/>
                <a:cs typeface="Times New Roman" panose="02020603050405020304" pitchFamily="18" charset="0"/>
              </a:rPr>
              <a:t> qua </a:t>
            </a:r>
            <a:r>
              <a:rPr lang="en-GB" sz="14400" dirty="0" err="1" smtClean="0">
                <a:solidFill>
                  <a:schemeClr val="bg1"/>
                </a:solidFill>
                <a:latin typeface="Times New Roman" panose="02020603050405020304" pitchFamily="18" charset="0"/>
                <a:cs typeface="Times New Roman" panose="02020603050405020304" pitchFamily="18" charset="0"/>
              </a:rPr>
              <a:t>những</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câu</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chuyện</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đó</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rất</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đỗi</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bình</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dị</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giản</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đơn</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Tuy</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nhiên</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Búp</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sen</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xanh</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vẫn</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là</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tác</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phẩm</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nổi</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tiếng</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tiêu</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biểu</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thành</a:t>
            </a:r>
            <a:r>
              <a:rPr lang="en-GB" sz="14400" dirty="0" smtClean="0">
                <a:solidFill>
                  <a:schemeClr val="bg1"/>
                </a:solidFill>
                <a:latin typeface="Times New Roman" panose="02020603050405020304" pitchFamily="18" charset="0"/>
                <a:cs typeface="Times New Roman" panose="02020603050405020304" pitchFamily="18" charset="0"/>
              </a:rPr>
              <a:t> </a:t>
            </a:r>
            <a:r>
              <a:rPr lang="en-GB" sz="14400" dirty="0" err="1" smtClean="0">
                <a:solidFill>
                  <a:schemeClr val="bg1"/>
                </a:solidFill>
                <a:latin typeface="Times New Roman" panose="02020603050405020304" pitchFamily="18" charset="0"/>
                <a:cs typeface="Times New Roman" panose="02020603050405020304" pitchFamily="18" charset="0"/>
              </a:rPr>
              <a:t>công</a:t>
            </a:r>
            <a:r>
              <a:rPr lang="en-GB" sz="14400" dirty="0" smtClean="0">
                <a:solidFill>
                  <a:schemeClr val="bg1"/>
                </a:solidFill>
                <a:latin typeface="Times New Roman" panose="02020603050405020304" pitchFamily="18" charset="0"/>
                <a:cs typeface="Times New Roman" panose="02020603050405020304" pitchFamily="18" charset="0"/>
              </a:rPr>
              <a:t>. </a:t>
            </a:r>
          </a:p>
          <a:p>
            <a:pPr marL="0" indent="0" algn="just">
              <a:lnSpc>
                <a:spcPct val="150000"/>
              </a:lnSpc>
              <a:buNone/>
            </a:pPr>
            <a:r>
              <a:rPr lang="vi-VN" dirty="0" smtClean="0"/>
              <a:t>“</a:t>
            </a:r>
            <a:r>
              <a:rPr lang="en-PH" dirty="0" smtClean="0"/>
              <a:t>                                 “ “</a:t>
            </a:r>
            <a:r>
              <a:rPr lang="vi-VN" sz="14400" dirty="0" smtClean="0">
                <a:solidFill>
                  <a:schemeClr val="bg1"/>
                </a:solidFill>
                <a:latin typeface="+mj-lt"/>
              </a:rPr>
              <a:t>Búp </a:t>
            </a:r>
            <a:r>
              <a:rPr lang="vi-VN" sz="14400" dirty="0">
                <a:solidFill>
                  <a:schemeClr val="bg1"/>
                </a:solidFill>
                <a:latin typeface="+mj-lt"/>
              </a:rPr>
              <a:t>sen xanh” là cuốn tiểu thuyết ca ngợi Bác Hồ, trang bìa gam màu xanh đậm, nổi bật biểu tượng bông sen tượng trưng cho sự tinh tuý thanh cao đáng trân trọng.</a:t>
            </a:r>
            <a:endParaRPr lang="en-GB" sz="14400" b="1" dirty="0" smtClean="0">
              <a:solidFill>
                <a:schemeClr val="bg1"/>
              </a:solidFill>
              <a:latin typeface="+mj-lt"/>
              <a:cs typeface="Times New Roman" panose="02020603050405020304" pitchFamily="18" charset="0"/>
            </a:endParaRPr>
          </a:p>
          <a:p>
            <a:endParaRPr lang="en-GB" dirty="0"/>
          </a:p>
        </p:txBody>
      </p:sp>
    </p:spTree>
    <p:extLst>
      <p:ext uri="{BB962C8B-B14F-4D97-AF65-F5344CB8AC3E}">
        <p14:creationId xmlns:p14="http://schemas.microsoft.com/office/powerpoint/2010/main" val="51378985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0"/>
            <a:ext cx="12192000" cy="6858000"/>
          </a:xfrm>
        </p:spPr>
      </p:pic>
      <p:sp>
        <p:nvSpPr>
          <p:cNvPr id="5" name="Rectangle 4"/>
          <p:cNvSpPr/>
          <p:nvPr/>
        </p:nvSpPr>
        <p:spPr>
          <a:xfrm>
            <a:off x="244098" y="270456"/>
            <a:ext cx="11703804" cy="5809732"/>
          </a:xfrm>
          <a:prstGeom prst="rect">
            <a:avLst/>
          </a:prstGeom>
        </p:spPr>
        <p:txBody>
          <a:bodyPr wrap="square">
            <a:spAutoFit/>
          </a:bodyPr>
          <a:lstStyle/>
          <a:p>
            <a:pPr algn="just">
              <a:lnSpc>
                <a:spcPct val="150000"/>
              </a:lnSpc>
            </a:pPr>
            <a:r>
              <a:rPr lang="en-PH" sz="3600" i="1" dirty="0" smtClean="0">
                <a:solidFill>
                  <a:schemeClr val="bg1"/>
                </a:solidFill>
                <a:latin typeface="Times New Roman" panose="02020603050405020304" pitchFamily="18" charset="0"/>
              </a:rPr>
              <a:t>    </a:t>
            </a:r>
            <a:r>
              <a:rPr lang="vi-VN" sz="3600" i="1" dirty="0" smtClean="0">
                <a:solidFill>
                  <a:schemeClr val="bg1"/>
                </a:solidFill>
                <a:latin typeface="Times New Roman" panose="02020603050405020304" pitchFamily="18" charset="0"/>
              </a:rPr>
              <a:t>Búp </a:t>
            </a:r>
            <a:r>
              <a:rPr lang="vi-VN" sz="3600" i="1" dirty="0">
                <a:solidFill>
                  <a:schemeClr val="bg1"/>
                </a:solidFill>
                <a:latin typeface="Times New Roman" panose="02020603050405020304" pitchFamily="18" charset="0"/>
              </a:rPr>
              <a:t>sen xanh</a:t>
            </a:r>
            <a:r>
              <a:rPr lang="vi-VN" sz="3600" dirty="0">
                <a:solidFill>
                  <a:schemeClr val="bg1"/>
                </a:solidFill>
                <a:latin typeface="Times New Roman" panose="02020603050405020304" pitchFamily="18" charset="0"/>
              </a:rPr>
              <a:t> viết về thời thơ ấu và niên thiếu của Hồ Chí Minh trong độ dài </a:t>
            </a:r>
            <a:r>
              <a:rPr lang="en-PH" sz="3600" dirty="0" smtClean="0">
                <a:solidFill>
                  <a:schemeClr val="bg1"/>
                </a:solidFill>
                <a:latin typeface="Times New Roman" panose="02020603050405020304" pitchFamily="18" charset="0"/>
              </a:rPr>
              <a:t>331</a:t>
            </a:r>
            <a:r>
              <a:rPr lang="vi-VN" sz="3600" dirty="0" smtClean="0">
                <a:solidFill>
                  <a:schemeClr val="bg1"/>
                </a:solidFill>
                <a:latin typeface="Times New Roman" panose="02020603050405020304" pitchFamily="18" charset="0"/>
              </a:rPr>
              <a:t> trang, </a:t>
            </a:r>
            <a:r>
              <a:rPr lang="vi-VN" sz="3600" dirty="0">
                <a:solidFill>
                  <a:schemeClr val="bg1"/>
                </a:solidFill>
                <a:latin typeface="Times New Roman" panose="02020603050405020304" pitchFamily="18" charset="0"/>
              </a:rPr>
              <a:t>được nhà văn chia làm 3 chương: </a:t>
            </a:r>
            <a:r>
              <a:rPr lang="en-PH" sz="3600" dirty="0" smtClean="0">
                <a:solidFill>
                  <a:schemeClr val="bg1"/>
                </a:solidFill>
                <a:latin typeface="Times New Roman" panose="02020603050405020304" pitchFamily="18" charset="0"/>
              </a:rPr>
              <a:t>“</a:t>
            </a:r>
            <a:r>
              <a:rPr lang="vi-VN" sz="3600" dirty="0" smtClean="0">
                <a:solidFill>
                  <a:schemeClr val="bg1"/>
                </a:solidFill>
                <a:latin typeface="Times New Roman" panose="02020603050405020304" pitchFamily="18" charset="0"/>
              </a:rPr>
              <a:t>Thời </a:t>
            </a:r>
            <a:r>
              <a:rPr lang="vi-VN" sz="3600" dirty="0">
                <a:solidFill>
                  <a:schemeClr val="bg1"/>
                </a:solidFill>
                <a:latin typeface="Times New Roman" panose="02020603050405020304" pitchFamily="18" charset="0"/>
              </a:rPr>
              <a:t>thơ </a:t>
            </a:r>
            <a:r>
              <a:rPr lang="vi-VN" sz="3600" dirty="0" smtClean="0">
                <a:solidFill>
                  <a:schemeClr val="bg1"/>
                </a:solidFill>
                <a:latin typeface="Times New Roman" panose="02020603050405020304" pitchFamily="18" charset="0"/>
              </a:rPr>
              <a:t>ấu</a:t>
            </a:r>
            <a:r>
              <a:rPr lang="en-PH" sz="3600" dirty="0" smtClean="0">
                <a:solidFill>
                  <a:schemeClr val="bg1"/>
                </a:solidFill>
                <a:latin typeface="Times New Roman" panose="02020603050405020304" pitchFamily="18" charset="0"/>
              </a:rPr>
              <a:t>”</a:t>
            </a:r>
            <a:r>
              <a:rPr lang="vi-VN" sz="3600" dirty="0" smtClean="0">
                <a:solidFill>
                  <a:schemeClr val="bg1"/>
                </a:solidFill>
                <a:latin typeface="Times New Roman" panose="02020603050405020304" pitchFamily="18" charset="0"/>
              </a:rPr>
              <a:t>, </a:t>
            </a:r>
            <a:r>
              <a:rPr lang="en-PH" sz="3600" dirty="0" smtClean="0">
                <a:solidFill>
                  <a:schemeClr val="bg1"/>
                </a:solidFill>
                <a:latin typeface="Times New Roman" panose="02020603050405020304" pitchFamily="18" charset="0"/>
              </a:rPr>
              <a:t>“</a:t>
            </a:r>
            <a:r>
              <a:rPr lang="vi-VN" sz="3600" dirty="0" smtClean="0">
                <a:solidFill>
                  <a:schemeClr val="bg1"/>
                </a:solidFill>
                <a:latin typeface="Times New Roman" panose="02020603050405020304" pitchFamily="18" charset="0"/>
              </a:rPr>
              <a:t>Thời </a:t>
            </a:r>
            <a:r>
              <a:rPr lang="vi-VN" sz="3600" dirty="0">
                <a:solidFill>
                  <a:schemeClr val="bg1"/>
                </a:solidFill>
                <a:latin typeface="Times New Roman" panose="02020603050405020304" pitchFamily="18" charset="0"/>
              </a:rPr>
              <a:t>niên </a:t>
            </a:r>
            <a:r>
              <a:rPr lang="vi-VN" sz="3600" dirty="0" smtClean="0">
                <a:solidFill>
                  <a:schemeClr val="bg1"/>
                </a:solidFill>
                <a:latin typeface="Times New Roman" panose="02020603050405020304" pitchFamily="18" charset="0"/>
              </a:rPr>
              <a:t>thiếu</a:t>
            </a:r>
            <a:r>
              <a:rPr lang="en-PH" sz="3600" dirty="0" smtClean="0">
                <a:solidFill>
                  <a:schemeClr val="bg1"/>
                </a:solidFill>
                <a:latin typeface="Times New Roman" panose="02020603050405020304" pitchFamily="18" charset="0"/>
              </a:rPr>
              <a:t>”</a:t>
            </a:r>
            <a:r>
              <a:rPr lang="vi-VN" sz="3600" dirty="0" smtClean="0">
                <a:solidFill>
                  <a:schemeClr val="bg1"/>
                </a:solidFill>
                <a:latin typeface="Times New Roman" panose="02020603050405020304" pitchFamily="18" charset="0"/>
              </a:rPr>
              <a:t> </a:t>
            </a:r>
            <a:r>
              <a:rPr lang="vi-VN" sz="3600" dirty="0">
                <a:solidFill>
                  <a:schemeClr val="bg1"/>
                </a:solidFill>
                <a:latin typeface="Times New Roman" panose="02020603050405020304" pitchFamily="18" charset="0"/>
              </a:rPr>
              <a:t>và </a:t>
            </a:r>
            <a:r>
              <a:rPr lang="en-PH" sz="3600" dirty="0" smtClean="0">
                <a:solidFill>
                  <a:schemeClr val="bg1"/>
                </a:solidFill>
                <a:latin typeface="Times New Roman" panose="02020603050405020304" pitchFamily="18" charset="0"/>
              </a:rPr>
              <a:t>“</a:t>
            </a:r>
            <a:r>
              <a:rPr lang="vi-VN" sz="3600" dirty="0" smtClean="0">
                <a:solidFill>
                  <a:schemeClr val="bg1"/>
                </a:solidFill>
                <a:latin typeface="Times New Roman" panose="02020603050405020304" pitchFamily="18" charset="0"/>
              </a:rPr>
              <a:t>Tuổi </a:t>
            </a:r>
            <a:r>
              <a:rPr lang="vi-VN" sz="3600" dirty="0">
                <a:solidFill>
                  <a:schemeClr val="bg1"/>
                </a:solidFill>
                <a:latin typeface="Times New Roman" panose="02020603050405020304" pitchFamily="18" charset="0"/>
              </a:rPr>
              <a:t>hai </a:t>
            </a:r>
            <a:r>
              <a:rPr lang="vi-VN" sz="3600" dirty="0" smtClean="0">
                <a:solidFill>
                  <a:schemeClr val="bg1"/>
                </a:solidFill>
                <a:latin typeface="Times New Roman" panose="02020603050405020304" pitchFamily="18" charset="0"/>
              </a:rPr>
              <a:t>mươi</a:t>
            </a:r>
            <a:r>
              <a:rPr lang="en-PH" sz="3600" dirty="0" smtClean="0">
                <a:solidFill>
                  <a:schemeClr val="bg1"/>
                </a:solidFill>
                <a:latin typeface="Times New Roman" panose="02020603050405020304" pitchFamily="18" charset="0"/>
              </a:rPr>
              <a:t>”</a:t>
            </a:r>
            <a:r>
              <a:rPr lang="vi-VN" sz="3600" dirty="0" smtClean="0">
                <a:solidFill>
                  <a:schemeClr val="bg1"/>
                </a:solidFill>
                <a:latin typeface="Times New Roman" panose="02020603050405020304" pitchFamily="18" charset="0"/>
              </a:rPr>
              <a:t>.</a:t>
            </a:r>
            <a:endParaRPr lang="en-PH" sz="3600" dirty="0" smtClean="0">
              <a:solidFill>
                <a:schemeClr val="bg1"/>
              </a:solidFill>
              <a:latin typeface="Times New Roman" panose="02020603050405020304" pitchFamily="18" charset="0"/>
            </a:endParaRPr>
          </a:p>
          <a:p>
            <a:pPr algn="just">
              <a:lnSpc>
                <a:spcPct val="150000"/>
              </a:lnSpc>
            </a:pPr>
            <a:r>
              <a:rPr lang="en-PH" sz="3600" dirty="0" smtClean="0">
                <a:solidFill>
                  <a:schemeClr val="bg1"/>
                </a:solidFill>
                <a:latin typeface="+mj-lt"/>
              </a:rPr>
              <a:t>     </a:t>
            </a:r>
            <a:r>
              <a:rPr lang="vi-VN" sz="3600" i="1" dirty="0" smtClean="0">
                <a:solidFill>
                  <a:schemeClr val="bg1"/>
                </a:solidFill>
                <a:latin typeface="+mj-lt"/>
              </a:rPr>
              <a:t>Búp </a:t>
            </a:r>
            <a:r>
              <a:rPr lang="vi-VN" sz="3600" i="1" dirty="0">
                <a:solidFill>
                  <a:schemeClr val="bg1"/>
                </a:solidFill>
                <a:latin typeface="+mj-lt"/>
              </a:rPr>
              <a:t>sen xanh </a:t>
            </a:r>
            <a:r>
              <a:rPr lang="vi-VN" sz="3600" dirty="0">
                <a:solidFill>
                  <a:schemeClr val="bg1"/>
                </a:solidFill>
                <a:latin typeface="+mj-lt"/>
              </a:rPr>
              <a:t>đã dựng lại quãng đời niên thiếu của Bác Hồ một cách công phu, thể hiện quá trình hình thành tính cách của bậc vĩ nhân mà tầm tư tưởng đã vượt ra ngoài biên giới quốc gia, được cả thế giới ngưỡng mộ.</a:t>
            </a:r>
            <a:endParaRPr lang="vi-VN" sz="3600" i="0" dirty="0">
              <a:solidFill>
                <a:schemeClr val="bg1"/>
              </a:solidFill>
              <a:effectLst/>
              <a:latin typeface="+mj-lt"/>
            </a:endParaRPr>
          </a:p>
        </p:txBody>
      </p:sp>
    </p:spTree>
    <p:extLst>
      <p:ext uri="{BB962C8B-B14F-4D97-AF65-F5344CB8AC3E}">
        <p14:creationId xmlns:p14="http://schemas.microsoft.com/office/powerpoint/2010/main" val="1830356762"/>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GB" dirty="0"/>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16871"/>
            <a:ext cx="12192000" cy="6841129"/>
          </a:xfrm>
        </p:spPr>
      </p:pic>
      <p:sp>
        <p:nvSpPr>
          <p:cNvPr id="5" name="Rectangle 4"/>
          <p:cNvSpPr/>
          <p:nvPr/>
        </p:nvSpPr>
        <p:spPr>
          <a:xfrm>
            <a:off x="284781" y="482780"/>
            <a:ext cx="11622437" cy="5909310"/>
          </a:xfrm>
          <a:prstGeom prst="rect">
            <a:avLst/>
          </a:prstGeom>
        </p:spPr>
        <p:txBody>
          <a:bodyPr wrap="square">
            <a:spAutoFit/>
          </a:bodyPr>
          <a:lstStyle/>
          <a:p>
            <a:pPr algn="just">
              <a:lnSpc>
                <a:spcPct val="150000"/>
              </a:lnSpc>
            </a:pPr>
            <a:r>
              <a:rPr lang="en-GB" sz="3600" b="1"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Trong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i="1" dirty="0" err="1">
                <a:solidFill>
                  <a:schemeClr val="bg1"/>
                </a:solidFill>
                <a:latin typeface="Times New Roman" panose="02020603050405020304" pitchFamily="18" charset="0"/>
                <a:cs typeface="Times New Roman" panose="02020603050405020304" pitchFamily="18" charset="0"/>
              </a:rPr>
              <a:t>Búp</a:t>
            </a:r>
            <a:r>
              <a:rPr lang="en-GB" sz="3600" i="1" dirty="0">
                <a:solidFill>
                  <a:schemeClr val="bg1"/>
                </a:solidFill>
                <a:latin typeface="Times New Roman" panose="02020603050405020304" pitchFamily="18" charset="0"/>
                <a:cs typeface="Times New Roman" panose="02020603050405020304" pitchFamily="18" charset="0"/>
              </a:rPr>
              <a:t> </a:t>
            </a:r>
            <a:r>
              <a:rPr lang="en-GB" sz="3600" i="1" dirty="0" err="1">
                <a:solidFill>
                  <a:schemeClr val="bg1"/>
                </a:solidFill>
                <a:latin typeface="Times New Roman" panose="02020603050405020304" pitchFamily="18" charset="0"/>
                <a:cs typeface="Times New Roman" panose="02020603050405020304" pitchFamily="18" charset="0"/>
              </a:rPr>
              <a:t>sen</a:t>
            </a:r>
            <a:r>
              <a:rPr lang="en-GB" sz="3600" i="1" dirty="0">
                <a:solidFill>
                  <a:schemeClr val="bg1"/>
                </a:solidFill>
                <a:latin typeface="Times New Roman" panose="02020603050405020304" pitchFamily="18" charset="0"/>
                <a:cs typeface="Times New Roman" panose="02020603050405020304" pitchFamily="18" charset="0"/>
              </a:rPr>
              <a:t> </a:t>
            </a:r>
            <a:r>
              <a:rPr lang="en-GB" sz="3600" i="1" dirty="0" err="1">
                <a:solidFill>
                  <a:schemeClr val="bg1"/>
                </a:solidFill>
                <a:latin typeface="Times New Roman" panose="02020603050405020304" pitchFamily="18" charset="0"/>
                <a:cs typeface="Times New Roman" panose="02020603050405020304" pitchFamily="18" charset="0"/>
              </a:rPr>
              <a:t>xanh</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tác</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giả</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cũng</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đưa</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người</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đọc</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về</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với</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làng</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quê</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xứ</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Nghệ</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những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năm</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đầu</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thế</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kỷ</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20,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nơi</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ấy</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là</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làng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Sen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quê</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nội</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làng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Hoàng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Trù</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quê</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ngoại</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của</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Hồ</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Chí</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Minh,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với</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những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câu</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dân</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ca,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bài</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vè</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câu</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ví</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dặm</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a:solidFill>
                  <a:schemeClr val="bg1"/>
                </a:solidFill>
                <a:latin typeface="Times New Roman" panose="02020603050405020304" pitchFamily="18" charset="0"/>
                <a:cs typeface="Times New Roman" panose="02020603050405020304" pitchFamily="18" charset="0"/>
              </a:rPr>
              <a:t>Theo </a:t>
            </a:r>
            <a:r>
              <a:rPr lang="en-GB" sz="3600" dirty="0" err="1">
                <a:solidFill>
                  <a:schemeClr val="bg1"/>
                </a:solidFill>
                <a:latin typeface="Times New Roman" panose="02020603050405020304" pitchFamily="18" charset="0"/>
                <a:cs typeface="Times New Roman" panose="02020603050405020304" pitchFamily="18" charset="0"/>
              </a:rPr>
              <a:t>bước</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chân</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của</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Hồ</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Chí</a:t>
            </a:r>
            <a:r>
              <a:rPr lang="en-GB" sz="3600" dirty="0">
                <a:solidFill>
                  <a:schemeClr val="bg1"/>
                </a:solidFill>
                <a:latin typeface="Times New Roman" panose="02020603050405020304" pitchFamily="18" charset="0"/>
                <a:cs typeface="Times New Roman" panose="02020603050405020304" pitchFamily="18" charset="0"/>
              </a:rPr>
              <a:t> Minh </a:t>
            </a:r>
            <a:r>
              <a:rPr lang="en-GB" sz="3600" dirty="0" err="1">
                <a:solidFill>
                  <a:schemeClr val="bg1"/>
                </a:solidFill>
                <a:latin typeface="Times New Roman" panose="02020603050405020304" pitchFamily="18" charset="0"/>
                <a:cs typeface="Times New Roman" panose="02020603050405020304" pitchFamily="18" charset="0"/>
              </a:rPr>
              <a:t>khi</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còn</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thơ</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ấu</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với</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tên</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gọi</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Nguyễn</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Sinh</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Cung</a:t>
            </a:r>
            <a:r>
              <a:rPr lang="en-GB" sz="3600" dirty="0">
                <a:solidFill>
                  <a:schemeClr val="bg1"/>
                </a:solidFill>
                <a:latin typeface="Times New Roman" panose="02020603050405020304" pitchFamily="18" charset="0"/>
                <a:cs typeface="Times New Roman" panose="02020603050405020304" pitchFamily="18" charset="0"/>
              </a:rPr>
              <a:t> , </a:t>
            </a:r>
            <a:r>
              <a:rPr lang="en-GB" sz="3600" dirty="0" err="1">
                <a:solidFill>
                  <a:schemeClr val="bg1"/>
                </a:solidFill>
                <a:latin typeface="Times New Roman" panose="02020603050405020304" pitchFamily="18" charset="0"/>
                <a:cs typeface="Times New Roman" panose="02020603050405020304" pitchFamily="18" charset="0"/>
              </a:rPr>
              <a:t>đến</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khi</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trở</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thành</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một</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người</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thanh</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niên</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với</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tên</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Nguyễn</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a:solidFill>
                  <a:schemeClr val="bg1"/>
                </a:solidFill>
                <a:latin typeface="Times New Roman" panose="02020603050405020304" pitchFamily="18" charset="0"/>
                <a:cs typeface="Times New Roman" panose="02020603050405020304" pitchFamily="18" charset="0"/>
              </a:rPr>
              <a:t>Tất</a:t>
            </a:r>
            <a:r>
              <a:rPr lang="en-GB" sz="3600" dirty="0">
                <a:solidFill>
                  <a:schemeClr val="bg1"/>
                </a:solidFill>
                <a:latin typeface="Times New Roman" panose="02020603050405020304" pitchFamily="18" charset="0"/>
                <a:cs typeface="Times New Roman" panose="02020603050405020304" pitchFamily="18" charset="0"/>
              </a:rPr>
              <a:t> </a:t>
            </a:r>
            <a:r>
              <a:rPr lang="en-GB" sz="3600" dirty="0" err="1" smtClean="0">
                <a:solidFill>
                  <a:schemeClr val="bg1"/>
                </a:solidFill>
                <a:latin typeface="Times New Roman" panose="02020603050405020304" pitchFamily="18" charset="0"/>
                <a:cs typeface="Times New Roman" panose="02020603050405020304" pitchFamily="18" charset="0"/>
              </a:rPr>
              <a:t>Thành</a:t>
            </a:r>
            <a:r>
              <a:rPr lang="en-GB" sz="3600" dirty="0">
                <a:solidFill>
                  <a:schemeClr val="bg1"/>
                </a:solidFill>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190934370"/>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GB"/>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62706"/>
            <a:ext cx="12073180" cy="6920706"/>
          </a:xfrm>
        </p:spPr>
      </p:pic>
      <p:sp>
        <p:nvSpPr>
          <p:cNvPr id="5" name="Rectangle 4"/>
          <p:cNvSpPr/>
          <p:nvPr/>
        </p:nvSpPr>
        <p:spPr>
          <a:xfrm>
            <a:off x="382630" y="639549"/>
            <a:ext cx="11101857" cy="4247317"/>
          </a:xfrm>
          <a:prstGeom prst="rect">
            <a:avLst/>
          </a:prstGeom>
        </p:spPr>
        <p:txBody>
          <a:bodyPr wrap="square">
            <a:spAutoFit/>
          </a:bodyPr>
          <a:lstStyle/>
          <a:p>
            <a:pPr algn="just">
              <a:lnSpc>
                <a:spcPct val="150000"/>
              </a:lnSpc>
              <a:spcAft>
                <a:spcPts val="800"/>
              </a:spcAft>
            </a:pP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Người</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đọc</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lại</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biết</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đến</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kinh</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thành</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Huế</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cổ</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kính</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dòng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u="sng"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sông</a:t>
            </a:r>
            <a:r>
              <a:rPr lang="en-GB" sz="3600" u="sng"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u="sng"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Hương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lững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lờ</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với</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đình</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Dương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Nổ</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trường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Pháp-Việt</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Đông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Ba,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trường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Quốc</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Học</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hay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Bến</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Nhà</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Rồng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với</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tất</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cả</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những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phong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tục</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tập</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quán</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lời</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ăn</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tiếng</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nói</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mỗi</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một</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v</a:t>
            </a:r>
            <a:r>
              <a:rPr lang="en-GB" sz="3600" b="1"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ùng</a:t>
            </a:r>
            <a:r>
              <a:rPr lang="en-GB" sz="3600" b="1"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được</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thể</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hiện</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một</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cách</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tự</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nhiên</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chân</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thật</a:t>
            </a: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a:t>
            </a:r>
            <a:endParaRPr lang="en-GB" sz="3600" dirty="0">
              <a:solidFill>
                <a:schemeClr val="bg1"/>
              </a:solidFill>
              <a:effectLst/>
              <a:latin typeface="Times New Roman" panose="02020603050405020304" pitchFamily="18"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3886074842"/>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GB"/>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0"/>
            <a:ext cx="12192000" cy="6858000"/>
          </a:xfrm>
        </p:spPr>
      </p:pic>
      <p:sp>
        <p:nvSpPr>
          <p:cNvPr id="5" name="Rectangle 4"/>
          <p:cNvSpPr/>
          <p:nvPr/>
        </p:nvSpPr>
        <p:spPr>
          <a:xfrm>
            <a:off x="284136" y="606507"/>
            <a:ext cx="11623728" cy="5078313"/>
          </a:xfrm>
          <a:prstGeom prst="rect">
            <a:avLst/>
          </a:prstGeom>
        </p:spPr>
        <p:txBody>
          <a:bodyPr wrap="square">
            <a:spAutoFit/>
          </a:bodyPr>
          <a:lstStyle/>
          <a:p>
            <a:pPr algn="just">
              <a:lnSpc>
                <a:spcPct val="150000"/>
              </a:lnSpc>
              <a:spcAft>
                <a:spcPts val="800"/>
              </a:spcAft>
            </a:pPr>
            <a:r>
              <a:rPr lang="en-GB" sz="3600" dirty="0" smtClean="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Búp</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sen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xanh</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có</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lẽ</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là</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món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quà</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thiêng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liêng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nhất</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mà</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nhà</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văn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Sơn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Tùng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nói</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riêng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và</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nhân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dân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cả</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nước</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nói</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chung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đã</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kính</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dâng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lên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Bác</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Hồ</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Trải</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qua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bao</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nhiêu</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năm</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tháng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mà</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cuốn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sách</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vẫn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giữ</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vững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được</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những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nét</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đẹp</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giá</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trị</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đích</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thực</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của</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nó</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bởi</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trong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đó</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chứa</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đựng</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một</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tâm</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hồn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cao</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cả</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của</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vị</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lãnh</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tụ</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vĩ</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đại</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của</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dân</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tộc</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a:t>
            </a:r>
            <a:r>
              <a:rPr lang="en-GB" sz="3600" dirty="0" err="1">
                <a:solidFill>
                  <a:schemeClr val="bg1"/>
                </a:solidFill>
                <a:latin typeface="Times New Roman" panose="02020603050405020304" pitchFamily="18" charset="0"/>
                <a:ea typeface="Calibri" panose="020F0502020204030204" pitchFamily="34" charset="0"/>
                <a:cs typeface="Times New Roman" panose="02020603050405020304" pitchFamily="18" charset="0"/>
              </a:rPr>
              <a:t>Việt</a:t>
            </a:r>
            <a:r>
              <a:rPr lang="en-GB" sz="3600" dirty="0">
                <a:solidFill>
                  <a:schemeClr val="bg1"/>
                </a:solidFill>
                <a:latin typeface="Times New Roman" panose="02020603050405020304" pitchFamily="18" charset="0"/>
                <a:ea typeface="Calibri" panose="020F0502020204030204" pitchFamily="34" charset="0"/>
                <a:cs typeface="Times New Roman" panose="02020603050405020304" pitchFamily="18" charset="0"/>
              </a:rPr>
              <a:t> Nam.</a:t>
            </a:r>
            <a:endParaRPr lang="en-GB" sz="3600" dirty="0">
              <a:solidFill>
                <a:schemeClr val="bg1"/>
              </a:solidFill>
              <a:effectLst/>
              <a:latin typeface="Times New Roman" panose="02020603050405020304" pitchFamily="18"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547189161"/>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89</TotalTime>
  <Words>246</Words>
  <Application>Microsoft Office PowerPoint</Application>
  <PresentationFormat>Custom</PresentationFormat>
  <Paragraphs>17</Paragraphs>
  <Slides>7</Slides>
  <Notes>0</Notes>
  <HiddenSlides>0</HiddenSlides>
  <MMClips>0</MMClips>
  <ScaleCrop>false</ScaleCrop>
  <HeadingPairs>
    <vt:vector size="4" baseType="variant">
      <vt:variant>
        <vt:lpstr>Theme</vt:lpstr>
      </vt:variant>
      <vt:variant>
        <vt:i4>1</vt:i4>
      </vt:variant>
      <vt:variant>
        <vt:lpstr>Slide Titles</vt:lpstr>
      </vt:variant>
      <vt:variant>
        <vt:i4>7</vt:i4>
      </vt:variant>
    </vt:vector>
  </HeadingPairs>
  <TitlesOfParts>
    <vt:vector size="8" baseType="lpstr">
      <vt:lpstr>Office Theme</vt:lpstr>
      <vt:lpstr>GIỚI THIỆU SÁCH</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GIỚI THIỆU SÁCH</dc:title>
  <dc:creator>WIN8.12019</dc:creator>
  <cp:lastModifiedBy>AutoBVT</cp:lastModifiedBy>
  <cp:revision>14</cp:revision>
  <dcterms:created xsi:type="dcterms:W3CDTF">2020-05-05T03:44:41Z</dcterms:created>
  <dcterms:modified xsi:type="dcterms:W3CDTF">2021-09-27T09:38:38Z</dcterms:modified>
</cp:coreProperties>
</file>